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66"/>
  </p:handoutMasterIdLst>
  <p:sldIdLst>
    <p:sldId id="256" r:id="rId3"/>
    <p:sldId id="444" r:id="rId4"/>
    <p:sldId id="429" r:id="rId5"/>
    <p:sldId id="445" r:id="rId7"/>
    <p:sldId id="432" r:id="rId8"/>
    <p:sldId id="491" r:id="rId9"/>
    <p:sldId id="446" r:id="rId10"/>
    <p:sldId id="492" r:id="rId11"/>
    <p:sldId id="425" r:id="rId12"/>
    <p:sldId id="426" r:id="rId13"/>
    <p:sldId id="448" r:id="rId14"/>
    <p:sldId id="431" r:id="rId15"/>
    <p:sldId id="434" r:id="rId16"/>
    <p:sldId id="433" r:id="rId17"/>
    <p:sldId id="435" r:id="rId18"/>
    <p:sldId id="451" r:id="rId19"/>
    <p:sldId id="439" r:id="rId20"/>
    <p:sldId id="453" r:id="rId21"/>
    <p:sldId id="440" r:id="rId22"/>
    <p:sldId id="441" r:id="rId23"/>
    <p:sldId id="490" r:id="rId24"/>
    <p:sldId id="442" r:id="rId25"/>
    <p:sldId id="546" r:id="rId26"/>
    <p:sldId id="454" r:id="rId27"/>
    <p:sldId id="547" r:id="rId28"/>
    <p:sldId id="455" r:id="rId29"/>
    <p:sldId id="456" r:id="rId30"/>
    <p:sldId id="457" r:id="rId31"/>
    <p:sldId id="461" r:id="rId32"/>
    <p:sldId id="462" r:id="rId33"/>
    <p:sldId id="458" r:id="rId34"/>
    <p:sldId id="459" r:id="rId35"/>
    <p:sldId id="460" r:id="rId36"/>
    <p:sldId id="447" r:id="rId37"/>
    <p:sldId id="463" r:id="rId38"/>
    <p:sldId id="464" r:id="rId39"/>
    <p:sldId id="465" r:id="rId40"/>
    <p:sldId id="452" r:id="rId41"/>
    <p:sldId id="466" r:id="rId42"/>
    <p:sldId id="467" r:id="rId43"/>
    <p:sldId id="468" r:id="rId44"/>
    <p:sldId id="469" r:id="rId45"/>
    <p:sldId id="470" r:id="rId46"/>
    <p:sldId id="471" r:id="rId47"/>
    <p:sldId id="472" r:id="rId48"/>
    <p:sldId id="474" r:id="rId49"/>
    <p:sldId id="475" r:id="rId50"/>
    <p:sldId id="476" r:id="rId51"/>
    <p:sldId id="477" r:id="rId52"/>
    <p:sldId id="478" r:id="rId53"/>
    <p:sldId id="479" r:id="rId54"/>
    <p:sldId id="480" r:id="rId55"/>
    <p:sldId id="481" r:id="rId56"/>
    <p:sldId id="482" r:id="rId57"/>
    <p:sldId id="483" r:id="rId58"/>
    <p:sldId id="484" r:id="rId59"/>
    <p:sldId id="485" r:id="rId60"/>
    <p:sldId id="486" r:id="rId61"/>
    <p:sldId id="487" r:id="rId62"/>
    <p:sldId id="488" r:id="rId63"/>
    <p:sldId id="489" r:id="rId64"/>
    <p:sldId id="493" r:id="rId65"/>
  </p:sldIdLst>
  <p:sldSz cx="9144000" cy="6858000" type="screen4x3"/>
  <p:notesSz cx="6858000" cy="9144000"/>
  <p:custDataLst>
    <p:tags r:id="rId70"/>
  </p:custDataLst>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649"/>
    <p:restoredTop sz="86372"/>
  </p:normalViewPr>
  <p:slideViewPr>
    <p:cSldViewPr snapToGrid="0">
      <p:cViewPr>
        <p:scale>
          <a:sx n="66" d="100"/>
          <a:sy n="66" d="100"/>
        </p:scale>
        <p:origin x="1152" y="-78"/>
      </p:cViewPr>
      <p:guideLst/>
    </p:cSldViewPr>
  </p:slideViewPr>
  <p:outlineViewPr>
    <p:cViewPr>
      <p:scale>
        <a:sx n="33" d="100"/>
        <a:sy n="33" d="100"/>
      </p:scale>
      <p:origin x="0" y="0"/>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gs" Target="tags/tag53.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8C21195-312C-438B-BABC-2A23BB97C795}" type="doc">
      <dgm:prSet loTypeId="urn:microsoft.com/office/officeart/2005/8/layout/default" loCatId="list" qsTypeId="urn:microsoft.com/office/officeart/2005/8/quickstyle/3d3" qsCatId="3D" csTypeId="urn:microsoft.com/office/officeart/2005/8/colors/accent1_2" csCatId="accent1" phldr="1"/>
      <dgm:spPr/>
      <dgm:t>
        <a:bodyPr/>
        <a:lstStyle/>
        <a:p>
          <a:endParaRPr lang="zh-CN" altLang="en-US"/>
        </a:p>
      </dgm:t>
    </dgm:pt>
    <dgm:pt modelId="{B518A550-4D08-4819-B6C5-07BE35E85A1A}">
      <dgm:prSet phldrT="[文本]"/>
      <dgm:spPr/>
      <dgm:t>
        <a:bodyPr/>
        <a:lstStyle/>
        <a:p>
          <a:r>
            <a:rPr lang="zh-CN" altLang="en-US" dirty="0"/>
            <a:t>基本知识和关系模型</a:t>
          </a:r>
        </a:p>
      </dgm:t>
    </dgm:pt>
    <dgm:pt modelId="{9933CF8B-A7D3-4643-9EC1-256823412854}" cxnId="{5D6E4F7E-E75B-491C-B4C8-BD156593A8B5}" type="parTrans">
      <dgm:prSet/>
      <dgm:spPr/>
      <dgm:t>
        <a:bodyPr/>
        <a:lstStyle/>
        <a:p>
          <a:endParaRPr lang="zh-CN" altLang="en-US"/>
        </a:p>
      </dgm:t>
    </dgm:pt>
    <dgm:pt modelId="{79FACB97-07A4-4A60-B681-75DF11B75A09}" cxnId="{5D6E4F7E-E75B-491C-B4C8-BD156593A8B5}" type="sibTrans">
      <dgm:prSet/>
      <dgm:spPr/>
      <dgm:t>
        <a:bodyPr/>
        <a:lstStyle/>
        <a:p>
          <a:endParaRPr lang="zh-CN" altLang="en-US"/>
        </a:p>
      </dgm:t>
    </dgm:pt>
    <dgm:pt modelId="{AFE0A49C-1316-4C27-8672-858417B36C38}">
      <dgm:prSet phldrT="[文本]"/>
      <dgm:spPr/>
      <dgm:t>
        <a:bodyPr/>
        <a:lstStyle/>
        <a:p>
          <a:r>
            <a:rPr lang="zh-CN" altLang="en-US" dirty="0"/>
            <a:t>关系数据库设计理论</a:t>
          </a:r>
        </a:p>
      </dgm:t>
    </dgm:pt>
    <dgm:pt modelId="{7635E147-FAFA-4270-BC5A-5BD2473F925D}" cxnId="{BB66FE74-9F4C-4538-93F6-5C09E75B1537}" type="parTrans">
      <dgm:prSet/>
      <dgm:spPr/>
      <dgm:t>
        <a:bodyPr/>
        <a:lstStyle/>
        <a:p>
          <a:endParaRPr lang="zh-CN" altLang="en-US"/>
        </a:p>
      </dgm:t>
    </dgm:pt>
    <dgm:pt modelId="{1F08DCAF-C135-4C97-A4BF-BCFF80A26BBA}" cxnId="{BB66FE74-9F4C-4538-93F6-5C09E75B1537}" type="sibTrans">
      <dgm:prSet/>
      <dgm:spPr/>
      <dgm:t>
        <a:bodyPr/>
        <a:lstStyle/>
        <a:p>
          <a:endParaRPr lang="zh-CN" altLang="en-US"/>
        </a:p>
      </dgm:t>
    </dgm:pt>
    <dgm:pt modelId="{91A8EAC4-E375-4E24-9EC0-98EC08E61C63}">
      <dgm:prSet phldrT="[文本]"/>
      <dgm:spPr/>
      <dgm:t>
        <a:bodyPr/>
        <a:lstStyle/>
        <a:p>
          <a:r>
            <a:rPr lang="zh-CN" altLang="en-US" dirty="0"/>
            <a:t>数据库控制管理技术</a:t>
          </a:r>
        </a:p>
      </dgm:t>
    </dgm:pt>
    <dgm:pt modelId="{227AA075-73A0-4F97-B001-088A2AED354C}" cxnId="{B824BDB1-4C8B-4D18-B082-0FE91B4B64F4}" type="parTrans">
      <dgm:prSet/>
      <dgm:spPr/>
      <dgm:t>
        <a:bodyPr/>
        <a:lstStyle/>
        <a:p>
          <a:endParaRPr lang="zh-CN" altLang="en-US"/>
        </a:p>
      </dgm:t>
    </dgm:pt>
    <dgm:pt modelId="{6F00CECB-8D80-447C-A17A-FB383C063027}" cxnId="{B824BDB1-4C8B-4D18-B082-0FE91B4B64F4}" type="sibTrans">
      <dgm:prSet/>
      <dgm:spPr/>
      <dgm:t>
        <a:bodyPr/>
        <a:lstStyle/>
        <a:p>
          <a:endParaRPr lang="zh-CN" altLang="en-US"/>
        </a:p>
      </dgm:t>
    </dgm:pt>
    <dgm:pt modelId="{E94171C5-B142-40CE-9BC7-9AA06693E247}">
      <dgm:prSet phldrT="[文本]"/>
      <dgm:spPr/>
      <dgm:t>
        <a:bodyPr/>
        <a:lstStyle/>
        <a:p>
          <a:r>
            <a:rPr lang="en-US" altLang="zh-CN" dirty="0"/>
            <a:t>SQL</a:t>
          </a:r>
          <a:r>
            <a:rPr lang="zh-CN" altLang="en-US" dirty="0"/>
            <a:t>语言</a:t>
          </a:r>
        </a:p>
      </dgm:t>
    </dgm:pt>
    <dgm:pt modelId="{2D99796A-E69F-42F0-9A69-4F988B69779E}" cxnId="{8825F53B-DDA8-4532-A3A0-38E45E41B278}" type="parTrans">
      <dgm:prSet/>
      <dgm:spPr/>
      <dgm:t>
        <a:bodyPr/>
        <a:lstStyle/>
        <a:p>
          <a:endParaRPr lang="zh-CN" altLang="en-US"/>
        </a:p>
      </dgm:t>
    </dgm:pt>
    <dgm:pt modelId="{731DEEF9-73B5-4477-B9DD-B1374655899E}" cxnId="{8825F53B-DDA8-4532-A3A0-38E45E41B278}" type="sibTrans">
      <dgm:prSet/>
      <dgm:spPr/>
      <dgm:t>
        <a:bodyPr/>
        <a:lstStyle/>
        <a:p>
          <a:endParaRPr lang="zh-CN" altLang="en-US"/>
        </a:p>
      </dgm:t>
    </dgm:pt>
    <dgm:pt modelId="{D8F880CD-EA62-4EF1-9972-A7371CB054DD}" type="pres">
      <dgm:prSet presAssocID="{38C21195-312C-438B-BABC-2A23BB97C795}" presName="diagram" presStyleCnt="0">
        <dgm:presLayoutVars>
          <dgm:dir/>
          <dgm:resizeHandles val="exact"/>
        </dgm:presLayoutVars>
      </dgm:prSet>
      <dgm:spPr/>
    </dgm:pt>
    <dgm:pt modelId="{BD4B8009-2EE4-4816-8810-EBDA661E8B0D}" type="pres">
      <dgm:prSet presAssocID="{B518A550-4D08-4819-B6C5-07BE35E85A1A}" presName="node" presStyleLbl="node1" presStyleIdx="0" presStyleCnt="4">
        <dgm:presLayoutVars>
          <dgm:bulletEnabled val="1"/>
        </dgm:presLayoutVars>
      </dgm:prSet>
      <dgm:spPr/>
    </dgm:pt>
    <dgm:pt modelId="{7EF9DB59-D348-4503-BB3A-246281FE687E}" type="pres">
      <dgm:prSet presAssocID="{79FACB97-07A4-4A60-B681-75DF11B75A09}" presName="sibTrans" presStyleCnt="0"/>
      <dgm:spPr/>
    </dgm:pt>
    <dgm:pt modelId="{102EF594-D800-42E7-8361-2FE7C2230C61}" type="pres">
      <dgm:prSet presAssocID="{AFE0A49C-1316-4C27-8672-858417B36C38}" presName="node" presStyleLbl="node1" presStyleIdx="1" presStyleCnt="4">
        <dgm:presLayoutVars>
          <dgm:bulletEnabled val="1"/>
        </dgm:presLayoutVars>
      </dgm:prSet>
      <dgm:spPr/>
    </dgm:pt>
    <dgm:pt modelId="{11EE8E7D-94BD-423A-8F5C-A482CACE8664}" type="pres">
      <dgm:prSet presAssocID="{1F08DCAF-C135-4C97-A4BF-BCFF80A26BBA}" presName="sibTrans" presStyleCnt="0"/>
      <dgm:spPr/>
    </dgm:pt>
    <dgm:pt modelId="{27322569-B222-4108-9D42-EB608F4FE4A5}" type="pres">
      <dgm:prSet presAssocID="{91A8EAC4-E375-4E24-9EC0-98EC08E61C63}" presName="node" presStyleLbl="node1" presStyleIdx="2" presStyleCnt="4">
        <dgm:presLayoutVars>
          <dgm:bulletEnabled val="1"/>
        </dgm:presLayoutVars>
      </dgm:prSet>
      <dgm:spPr/>
    </dgm:pt>
    <dgm:pt modelId="{1C059C72-6590-497D-8196-93FB66FF0FD2}" type="pres">
      <dgm:prSet presAssocID="{6F00CECB-8D80-447C-A17A-FB383C063027}" presName="sibTrans" presStyleCnt="0"/>
      <dgm:spPr/>
    </dgm:pt>
    <dgm:pt modelId="{DCD2DB8B-9F0E-43E4-A30B-37668E88EBF3}" type="pres">
      <dgm:prSet presAssocID="{E94171C5-B142-40CE-9BC7-9AA06693E247}" presName="node" presStyleLbl="node1" presStyleIdx="3" presStyleCnt="4">
        <dgm:presLayoutVars>
          <dgm:bulletEnabled val="1"/>
        </dgm:presLayoutVars>
      </dgm:prSet>
      <dgm:spPr/>
    </dgm:pt>
  </dgm:ptLst>
  <dgm:cxnLst>
    <dgm:cxn modelId="{8825F53B-DDA8-4532-A3A0-38E45E41B278}" srcId="{38C21195-312C-438B-BABC-2A23BB97C795}" destId="{E94171C5-B142-40CE-9BC7-9AA06693E247}" srcOrd="3" destOrd="0" parTransId="{2D99796A-E69F-42F0-9A69-4F988B69779E}" sibTransId="{731DEEF9-73B5-4477-B9DD-B1374655899E}"/>
    <dgm:cxn modelId="{BB66FE74-9F4C-4538-93F6-5C09E75B1537}" srcId="{38C21195-312C-438B-BABC-2A23BB97C795}" destId="{AFE0A49C-1316-4C27-8672-858417B36C38}" srcOrd="1" destOrd="0" parTransId="{7635E147-FAFA-4270-BC5A-5BD2473F925D}" sibTransId="{1F08DCAF-C135-4C97-A4BF-BCFF80A26BBA}"/>
    <dgm:cxn modelId="{72EB3078-FA8F-4D7D-BB73-12EDCB892FE9}" type="presOf" srcId="{91A8EAC4-E375-4E24-9EC0-98EC08E61C63}" destId="{27322569-B222-4108-9D42-EB608F4FE4A5}" srcOrd="0" destOrd="0" presId="urn:microsoft.com/office/officeart/2005/8/layout/default"/>
    <dgm:cxn modelId="{32527878-8115-41BD-A94F-69A66B05F218}" type="presOf" srcId="{E94171C5-B142-40CE-9BC7-9AA06693E247}" destId="{DCD2DB8B-9F0E-43E4-A30B-37668E88EBF3}" srcOrd="0" destOrd="0" presId="urn:microsoft.com/office/officeart/2005/8/layout/default"/>
    <dgm:cxn modelId="{5D6E4F7E-E75B-491C-B4C8-BD156593A8B5}" srcId="{38C21195-312C-438B-BABC-2A23BB97C795}" destId="{B518A550-4D08-4819-B6C5-07BE35E85A1A}" srcOrd="0" destOrd="0" parTransId="{9933CF8B-A7D3-4643-9EC1-256823412854}" sibTransId="{79FACB97-07A4-4A60-B681-75DF11B75A09}"/>
    <dgm:cxn modelId="{8703B99A-5093-4031-8DF9-D45231C8E25C}" type="presOf" srcId="{B518A550-4D08-4819-B6C5-07BE35E85A1A}" destId="{BD4B8009-2EE4-4816-8810-EBDA661E8B0D}" srcOrd="0" destOrd="0" presId="urn:microsoft.com/office/officeart/2005/8/layout/default"/>
    <dgm:cxn modelId="{B824BDB1-4C8B-4D18-B082-0FE91B4B64F4}" srcId="{38C21195-312C-438B-BABC-2A23BB97C795}" destId="{91A8EAC4-E375-4E24-9EC0-98EC08E61C63}" srcOrd="2" destOrd="0" parTransId="{227AA075-73A0-4F97-B001-088A2AED354C}" sibTransId="{6F00CECB-8D80-447C-A17A-FB383C063027}"/>
    <dgm:cxn modelId="{273225B8-2391-4AC3-B6DB-58D7FEFC34A1}" type="presOf" srcId="{38C21195-312C-438B-BABC-2A23BB97C795}" destId="{D8F880CD-EA62-4EF1-9972-A7371CB054DD}" srcOrd="0" destOrd="0" presId="urn:microsoft.com/office/officeart/2005/8/layout/default"/>
    <dgm:cxn modelId="{6C95E7D9-8471-45F1-9A00-BAA1165DE201}" type="presOf" srcId="{AFE0A49C-1316-4C27-8672-858417B36C38}" destId="{102EF594-D800-42E7-8361-2FE7C2230C61}" srcOrd="0" destOrd="0" presId="urn:microsoft.com/office/officeart/2005/8/layout/default"/>
    <dgm:cxn modelId="{76A1C2AC-8E81-4668-9018-92B824B2EFF1}" type="presParOf" srcId="{D8F880CD-EA62-4EF1-9972-A7371CB054DD}" destId="{BD4B8009-2EE4-4816-8810-EBDA661E8B0D}" srcOrd="0" destOrd="0" presId="urn:microsoft.com/office/officeart/2005/8/layout/default"/>
    <dgm:cxn modelId="{F6A6A7DC-6E41-46AE-9E41-33C56C0BCB16}" type="presParOf" srcId="{D8F880CD-EA62-4EF1-9972-A7371CB054DD}" destId="{7EF9DB59-D348-4503-BB3A-246281FE687E}" srcOrd="1" destOrd="0" presId="urn:microsoft.com/office/officeart/2005/8/layout/default"/>
    <dgm:cxn modelId="{DAF8348F-BF8A-4A56-9673-F1EFCB71E2ED}" type="presParOf" srcId="{D8F880CD-EA62-4EF1-9972-A7371CB054DD}" destId="{102EF594-D800-42E7-8361-2FE7C2230C61}" srcOrd="2" destOrd="0" presId="urn:microsoft.com/office/officeart/2005/8/layout/default"/>
    <dgm:cxn modelId="{AF38E103-1CDB-4851-BBE6-3A7580EEC14B}" type="presParOf" srcId="{D8F880CD-EA62-4EF1-9972-A7371CB054DD}" destId="{11EE8E7D-94BD-423A-8F5C-A482CACE8664}" srcOrd="3" destOrd="0" presId="urn:microsoft.com/office/officeart/2005/8/layout/default"/>
    <dgm:cxn modelId="{78123AE5-639D-4715-A20C-6DADA3EF3672}" type="presParOf" srcId="{D8F880CD-EA62-4EF1-9972-A7371CB054DD}" destId="{27322569-B222-4108-9D42-EB608F4FE4A5}" srcOrd="4" destOrd="0" presId="urn:microsoft.com/office/officeart/2005/8/layout/default"/>
    <dgm:cxn modelId="{F4377ADD-059F-4131-B8B8-CCF80F7B3957}" type="presParOf" srcId="{D8F880CD-EA62-4EF1-9972-A7371CB054DD}" destId="{1C059C72-6590-497D-8196-93FB66FF0FD2}" srcOrd="5" destOrd="0" presId="urn:microsoft.com/office/officeart/2005/8/layout/default"/>
    <dgm:cxn modelId="{2F0722AD-2D0A-4672-A3B0-79539C5F9465}" type="presParOf" srcId="{D8F880CD-EA62-4EF1-9972-A7371CB054DD}" destId="{DCD2DB8B-9F0E-43E4-A30B-37668E88EBF3}"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35AEFE-E14D-48DA-AC58-6B03DE6AABFF}"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zh-CN" altLang="en-US"/>
        </a:p>
      </dgm:t>
    </dgm:pt>
    <dgm:pt modelId="{31E6C7B0-059C-411B-A42A-40E8589D1C1D}">
      <dgm:prSet phldrT="[文本]"/>
      <dgm:spPr/>
      <dgm:t>
        <a:bodyPr/>
        <a:lstStyle/>
        <a:p>
          <a:r>
            <a:rPr lang="zh-CN" altLang="en-US" dirty="0"/>
            <a:t>结构</a:t>
          </a:r>
        </a:p>
      </dgm:t>
    </dgm:pt>
    <dgm:pt modelId="{7AF573A6-DA03-40CF-9E06-0D701A22E3FA}" cxnId="{CF4194A2-80DD-401D-96BF-EB9D2F1A969F}" type="parTrans">
      <dgm:prSet/>
      <dgm:spPr/>
      <dgm:t>
        <a:bodyPr/>
        <a:lstStyle/>
        <a:p>
          <a:endParaRPr lang="zh-CN" altLang="en-US"/>
        </a:p>
      </dgm:t>
    </dgm:pt>
    <dgm:pt modelId="{D8986833-CBDE-454E-8BED-2F1665B57E8A}" cxnId="{CF4194A2-80DD-401D-96BF-EB9D2F1A969F}" type="sibTrans">
      <dgm:prSet/>
      <dgm:spPr/>
      <dgm:t>
        <a:bodyPr/>
        <a:lstStyle/>
        <a:p>
          <a:endParaRPr lang="zh-CN" altLang="en-US"/>
        </a:p>
      </dgm:t>
    </dgm:pt>
    <dgm:pt modelId="{13281C4B-D971-498F-BF0B-5DEA8C3C9F7F}">
      <dgm:prSet phldrT="[文本]"/>
      <dgm:spPr/>
      <dgm:t>
        <a:bodyPr/>
        <a:lstStyle/>
        <a:p>
          <a:r>
            <a:rPr lang="zh-CN" altLang="en-US" dirty="0"/>
            <a:t>关系型</a:t>
          </a:r>
        </a:p>
      </dgm:t>
    </dgm:pt>
    <dgm:pt modelId="{64C3F0C6-CB8F-4D08-B983-0125EBF51CFF}" cxnId="{B858990E-BF32-42DB-B49F-BE43D50E69B9}" type="parTrans">
      <dgm:prSet/>
      <dgm:spPr/>
      <dgm:t>
        <a:bodyPr/>
        <a:lstStyle/>
        <a:p>
          <a:endParaRPr lang="zh-CN" altLang="en-US"/>
        </a:p>
      </dgm:t>
    </dgm:pt>
    <dgm:pt modelId="{0D1A8053-EAEF-42AE-B503-018938B54D3F}" cxnId="{B858990E-BF32-42DB-B49F-BE43D50E69B9}" type="sibTrans">
      <dgm:prSet/>
      <dgm:spPr/>
      <dgm:t>
        <a:bodyPr/>
        <a:lstStyle/>
        <a:p>
          <a:endParaRPr lang="zh-CN" altLang="en-US"/>
        </a:p>
      </dgm:t>
    </dgm:pt>
    <dgm:pt modelId="{8094304F-0A46-40C2-A6AE-BF3BAB57BA32}">
      <dgm:prSet phldrT="[文本]"/>
      <dgm:spPr/>
      <dgm:t>
        <a:bodyPr/>
        <a:lstStyle/>
        <a:p>
          <a:r>
            <a:rPr lang="zh-CN" altLang="en-US" dirty="0"/>
            <a:t>层次型</a:t>
          </a:r>
        </a:p>
      </dgm:t>
    </dgm:pt>
    <dgm:pt modelId="{26BD8D13-D05C-4640-959C-6CC7607FAF34}" cxnId="{973A6F2C-1E0F-49D4-9E87-F604B688183A}" type="parTrans">
      <dgm:prSet/>
      <dgm:spPr/>
      <dgm:t>
        <a:bodyPr/>
        <a:lstStyle/>
        <a:p>
          <a:endParaRPr lang="zh-CN" altLang="en-US"/>
        </a:p>
      </dgm:t>
    </dgm:pt>
    <dgm:pt modelId="{AB9313D4-F9A8-4486-9C26-0A9C8B437172}" cxnId="{973A6F2C-1E0F-49D4-9E87-F604B688183A}" type="sibTrans">
      <dgm:prSet/>
      <dgm:spPr/>
      <dgm:t>
        <a:bodyPr/>
        <a:lstStyle/>
        <a:p>
          <a:endParaRPr lang="zh-CN" altLang="en-US"/>
        </a:p>
      </dgm:t>
    </dgm:pt>
    <dgm:pt modelId="{4703CC69-3231-4E91-AE82-DF161D720A6A}">
      <dgm:prSet phldrT="[文本]"/>
      <dgm:spPr/>
      <dgm:t>
        <a:bodyPr/>
        <a:lstStyle/>
        <a:p>
          <a:r>
            <a:rPr lang="zh-CN" altLang="en-US" dirty="0"/>
            <a:t>数据库</a:t>
          </a:r>
        </a:p>
      </dgm:t>
    </dgm:pt>
    <dgm:pt modelId="{54B18137-E871-406F-8430-8773A3CF12BB}" cxnId="{A76937B8-7C5B-411E-91AB-C4EEDEDBB912}" type="parTrans">
      <dgm:prSet/>
      <dgm:spPr/>
      <dgm:t>
        <a:bodyPr/>
        <a:lstStyle/>
        <a:p>
          <a:endParaRPr lang="zh-CN" altLang="en-US"/>
        </a:p>
      </dgm:t>
    </dgm:pt>
    <dgm:pt modelId="{F61AA5A2-016F-4804-96BF-473A39EB3A98}" cxnId="{A76937B8-7C5B-411E-91AB-C4EEDEDBB912}" type="sibTrans">
      <dgm:prSet/>
      <dgm:spPr/>
      <dgm:t>
        <a:bodyPr/>
        <a:lstStyle/>
        <a:p>
          <a:endParaRPr lang="zh-CN" altLang="en-US"/>
        </a:p>
      </dgm:t>
    </dgm:pt>
    <dgm:pt modelId="{940F4A36-187F-4F9A-9DF2-D6A9174C0D97}">
      <dgm:prSet phldrT="[文本]"/>
      <dgm:spPr/>
      <dgm:t>
        <a:bodyPr/>
        <a:lstStyle/>
        <a:p>
          <a:r>
            <a:rPr lang="zh-CN" altLang="en-US" dirty="0"/>
            <a:t>关系型数据库</a:t>
          </a:r>
        </a:p>
      </dgm:t>
    </dgm:pt>
    <dgm:pt modelId="{1A610BF1-3B96-49DE-A2FD-8B2CE207A9C0}" cxnId="{74920760-440A-4C8A-A04F-E4C86ED7C697}" type="parTrans">
      <dgm:prSet/>
      <dgm:spPr/>
      <dgm:t>
        <a:bodyPr/>
        <a:lstStyle/>
        <a:p>
          <a:endParaRPr lang="zh-CN" altLang="en-US"/>
        </a:p>
      </dgm:t>
    </dgm:pt>
    <dgm:pt modelId="{DE83420F-3E56-4D9D-8044-B1DCA1ABFEAE}" cxnId="{74920760-440A-4C8A-A04F-E4C86ED7C697}" type="sibTrans">
      <dgm:prSet/>
      <dgm:spPr/>
      <dgm:t>
        <a:bodyPr/>
        <a:lstStyle/>
        <a:p>
          <a:endParaRPr lang="zh-CN" altLang="en-US"/>
        </a:p>
      </dgm:t>
    </dgm:pt>
    <dgm:pt modelId="{C2C9FA3F-DC65-4C07-B0B8-2312598156D0}">
      <dgm:prSet phldrT="[文本]"/>
      <dgm:spPr/>
      <dgm:t>
        <a:bodyPr/>
        <a:lstStyle/>
        <a:p>
          <a:r>
            <a:rPr lang="zh-CN" altLang="en-US" dirty="0"/>
            <a:t>层次型数据库</a:t>
          </a:r>
        </a:p>
      </dgm:t>
    </dgm:pt>
    <dgm:pt modelId="{E906D704-740C-4CC7-934E-150E9693AA9C}" cxnId="{B42C93A1-0922-4478-A197-2EA47EDA929E}" type="parTrans">
      <dgm:prSet/>
      <dgm:spPr/>
      <dgm:t>
        <a:bodyPr/>
        <a:lstStyle/>
        <a:p>
          <a:endParaRPr lang="zh-CN" altLang="en-US"/>
        </a:p>
      </dgm:t>
    </dgm:pt>
    <dgm:pt modelId="{007982F3-57A0-45CB-8135-17B36E214D0B}" cxnId="{B42C93A1-0922-4478-A197-2EA47EDA929E}" type="sibTrans">
      <dgm:prSet/>
      <dgm:spPr/>
      <dgm:t>
        <a:bodyPr/>
        <a:lstStyle/>
        <a:p>
          <a:endParaRPr lang="zh-CN" altLang="en-US"/>
        </a:p>
      </dgm:t>
    </dgm:pt>
    <dgm:pt modelId="{AACDDFBC-6743-4E1F-A381-718B5847F4DF}">
      <dgm:prSet phldrT="[文本]"/>
      <dgm:spPr/>
      <dgm:t>
        <a:bodyPr/>
        <a:lstStyle/>
        <a:p>
          <a:r>
            <a:rPr lang="zh-CN" altLang="en-US" dirty="0"/>
            <a:t>网状型</a:t>
          </a:r>
        </a:p>
      </dgm:t>
    </dgm:pt>
    <dgm:pt modelId="{980228A9-7863-49A1-86FA-30F2220F374B}" cxnId="{D53EE67A-62DC-4A15-9912-43A105F60E6D}" type="parTrans">
      <dgm:prSet/>
      <dgm:spPr/>
      <dgm:t>
        <a:bodyPr/>
        <a:lstStyle/>
        <a:p>
          <a:endParaRPr lang="zh-CN" altLang="en-US"/>
        </a:p>
      </dgm:t>
    </dgm:pt>
    <dgm:pt modelId="{F5F7284D-F350-4817-8F58-9209B6D306EC}" cxnId="{D53EE67A-62DC-4A15-9912-43A105F60E6D}" type="sibTrans">
      <dgm:prSet/>
      <dgm:spPr/>
      <dgm:t>
        <a:bodyPr/>
        <a:lstStyle/>
        <a:p>
          <a:endParaRPr lang="zh-CN" altLang="en-US"/>
        </a:p>
      </dgm:t>
    </dgm:pt>
    <dgm:pt modelId="{495179D1-FE96-4C90-8560-2B813534D901}">
      <dgm:prSet phldrT="[文本]"/>
      <dgm:spPr/>
      <dgm:t>
        <a:bodyPr/>
        <a:lstStyle/>
        <a:p>
          <a:r>
            <a:rPr lang="zh-CN" altLang="en-US" dirty="0"/>
            <a:t>网状型数据库</a:t>
          </a:r>
        </a:p>
      </dgm:t>
    </dgm:pt>
    <dgm:pt modelId="{1D9134AA-000F-4D4E-A721-374066F19F11}" cxnId="{17FAB7E0-38DC-4A24-96E9-B45353342C5C}" type="parTrans">
      <dgm:prSet/>
      <dgm:spPr/>
      <dgm:t>
        <a:bodyPr/>
        <a:lstStyle/>
        <a:p>
          <a:endParaRPr lang="zh-CN" altLang="en-US"/>
        </a:p>
      </dgm:t>
    </dgm:pt>
    <dgm:pt modelId="{77C7C984-E6CE-4668-A790-16EA7965D6DE}" cxnId="{17FAB7E0-38DC-4A24-96E9-B45353342C5C}" type="sibTrans">
      <dgm:prSet/>
      <dgm:spPr/>
      <dgm:t>
        <a:bodyPr/>
        <a:lstStyle/>
        <a:p>
          <a:endParaRPr lang="zh-CN" altLang="en-US"/>
        </a:p>
      </dgm:t>
    </dgm:pt>
    <dgm:pt modelId="{A63AF555-C93B-4262-990B-69946685DE39}" type="pres">
      <dgm:prSet presAssocID="{7435AEFE-E14D-48DA-AC58-6B03DE6AABFF}" presName="diagram" presStyleCnt="0">
        <dgm:presLayoutVars>
          <dgm:chPref val="1"/>
          <dgm:dir/>
          <dgm:animOne val="branch"/>
          <dgm:animLvl val="lvl"/>
          <dgm:resizeHandles/>
        </dgm:presLayoutVars>
      </dgm:prSet>
      <dgm:spPr/>
    </dgm:pt>
    <dgm:pt modelId="{C49BBF4B-13D7-44DC-B8F3-60629D3D0513}" type="pres">
      <dgm:prSet presAssocID="{31E6C7B0-059C-411B-A42A-40E8589D1C1D}" presName="root" presStyleCnt="0"/>
      <dgm:spPr/>
    </dgm:pt>
    <dgm:pt modelId="{832EA0AB-E781-47E7-80C5-883B18D129CE}" type="pres">
      <dgm:prSet presAssocID="{31E6C7B0-059C-411B-A42A-40E8589D1C1D}" presName="rootComposite" presStyleCnt="0"/>
      <dgm:spPr/>
    </dgm:pt>
    <dgm:pt modelId="{AD7E5054-A121-41FB-97EE-715FD97EADFA}" type="pres">
      <dgm:prSet presAssocID="{31E6C7B0-059C-411B-A42A-40E8589D1C1D}" presName="rootText" presStyleLbl="node1" presStyleIdx="0" presStyleCnt="2"/>
      <dgm:spPr/>
    </dgm:pt>
    <dgm:pt modelId="{2D3AB0E5-18A2-4C66-914C-5B7B40D8B48F}" type="pres">
      <dgm:prSet presAssocID="{31E6C7B0-059C-411B-A42A-40E8589D1C1D}" presName="rootConnector" presStyleLbl="node1" presStyleIdx="0" presStyleCnt="2"/>
      <dgm:spPr/>
    </dgm:pt>
    <dgm:pt modelId="{B8C17320-A98E-48B5-930E-D4F4B86FF522}" type="pres">
      <dgm:prSet presAssocID="{31E6C7B0-059C-411B-A42A-40E8589D1C1D}" presName="childShape" presStyleCnt="0"/>
      <dgm:spPr/>
    </dgm:pt>
    <dgm:pt modelId="{17D96A73-9833-404A-93CF-E21FB24C8022}" type="pres">
      <dgm:prSet presAssocID="{64C3F0C6-CB8F-4D08-B983-0125EBF51CFF}" presName="Name13" presStyleLbl="parChTrans1D2" presStyleIdx="0" presStyleCnt="6"/>
      <dgm:spPr/>
    </dgm:pt>
    <dgm:pt modelId="{CC17B96C-B100-4FE1-B704-C30E4F84B925}" type="pres">
      <dgm:prSet presAssocID="{13281C4B-D971-498F-BF0B-5DEA8C3C9F7F}" presName="childText" presStyleLbl="bgAcc1" presStyleIdx="0" presStyleCnt="6">
        <dgm:presLayoutVars>
          <dgm:bulletEnabled val="1"/>
        </dgm:presLayoutVars>
      </dgm:prSet>
      <dgm:spPr/>
    </dgm:pt>
    <dgm:pt modelId="{A6FB768D-0C6B-48E2-A237-00BB3643B5E6}" type="pres">
      <dgm:prSet presAssocID="{26BD8D13-D05C-4640-959C-6CC7607FAF34}" presName="Name13" presStyleLbl="parChTrans1D2" presStyleIdx="1" presStyleCnt="6"/>
      <dgm:spPr/>
    </dgm:pt>
    <dgm:pt modelId="{CA57CD4F-A4E8-4BB0-A3AD-82B69FC8B534}" type="pres">
      <dgm:prSet presAssocID="{8094304F-0A46-40C2-A6AE-BF3BAB57BA32}" presName="childText" presStyleLbl="bgAcc1" presStyleIdx="1" presStyleCnt="6" custLinFactNeighborY="-2531">
        <dgm:presLayoutVars>
          <dgm:bulletEnabled val="1"/>
        </dgm:presLayoutVars>
      </dgm:prSet>
      <dgm:spPr/>
    </dgm:pt>
    <dgm:pt modelId="{4C5BA97B-DA3D-444D-98A9-BD2BF32CDF95}" type="pres">
      <dgm:prSet presAssocID="{980228A9-7863-49A1-86FA-30F2220F374B}" presName="Name13" presStyleLbl="parChTrans1D2" presStyleIdx="2" presStyleCnt="6"/>
      <dgm:spPr/>
    </dgm:pt>
    <dgm:pt modelId="{8FB6086A-3B87-415C-804D-DB2D460B4C9A}" type="pres">
      <dgm:prSet presAssocID="{AACDDFBC-6743-4E1F-A381-718B5847F4DF}" presName="childText" presStyleLbl="bgAcc1" presStyleIdx="2" presStyleCnt="6">
        <dgm:presLayoutVars>
          <dgm:bulletEnabled val="1"/>
        </dgm:presLayoutVars>
      </dgm:prSet>
      <dgm:spPr/>
    </dgm:pt>
    <dgm:pt modelId="{9B077467-0EE5-4F26-8A8B-EFBFA7BCCF00}" type="pres">
      <dgm:prSet presAssocID="{4703CC69-3231-4E91-AE82-DF161D720A6A}" presName="root" presStyleCnt="0"/>
      <dgm:spPr/>
    </dgm:pt>
    <dgm:pt modelId="{92C8D186-9C20-4A1E-B325-32399D8949DE}" type="pres">
      <dgm:prSet presAssocID="{4703CC69-3231-4E91-AE82-DF161D720A6A}" presName="rootComposite" presStyleCnt="0"/>
      <dgm:spPr/>
    </dgm:pt>
    <dgm:pt modelId="{168CCDF4-9087-4758-8CEC-6DB63E0C1391}" type="pres">
      <dgm:prSet presAssocID="{4703CC69-3231-4E91-AE82-DF161D720A6A}" presName="rootText" presStyleLbl="node1" presStyleIdx="1" presStyleCnt="2"/>
      <dgm:spPr/>
    </dgm:pt>
    <dgm:pt modelId="{B7B4610D-090C-43C4-B14E-DC14B06C0BA3}" type="pres">
      <dgm:prSet presAssocID="{4703CC69-3231-4E91-AE82-DF161D720A6A}" presName="rootConnector" presStyleLbl="node1" presStyleIdx="1" presStyleCnt="2"/>
      <dgm:spPr/>
    </dgm:pt>
    <dgm:pt modelId="{FD049A14-8EF9-49B2-A8B5-C3F8272B1B84}" type="pres">
      <dgm:prSet presAssocID="{4703CC69-3231-4E91-AE82-DF161D720A6A}" presName="childShape" presStyleCnt="0"/>
      <dgm:spPr/>
    </dgm:pt>
    <dgm:pt modelId="{CAC70E2B-2FEA-448F-9A7A-205643F9CCA1}" type="pres">
      <dgm:prSet presAssocID="{1A610BF1-3B96-49DE-A2FD-8B2CE207A9C0}" presName="Name13" presStyleLbl="parChTrans1D2" presStyleIdx="3" presStyleCnt="6"/>
      <dgm:spPr/>
    </dgm:pt>
    <dgm:pt modelId="{CCD21D9B-D218-4BEB-9792-B75DCF958BC7}" type="pres">
      <dgm:prSet presAssocID="{940F4A36-187F-4F9A-9DF2-D6A9174C0D97}" presName="childText" presStyleLbl="bgAcc1" presStyleIdx="3" presStyleCnt="6">
        <dgm:presLayoutVars>
          <dgm:bulletEnabled val="1"/>
        </dgm:presLayoutVars>
      </dgm:prSet>
      <dgm:spPr/>
    </dgm:pt>
    <dgm:pt modelId="{F8F8D7C7-7EDB-4A76-B464-1492E7676F6F}" type="pres">
      <dgm:prSet presAssocID="{E906D704-740C-4CC7-934E-150E9693AA9C}" presName="Name13" presStyleLbl="parChTrans1D2" presStyleIdx="4" presStyleCnt="6"/>
      <dgm:spPr/>
    </dgm:pt>
    <dgm:pt modelId="{19036688-4C4F-4604-98B1-581C5F637D87}" type="pres">
      <dgm:prSet presAssocID="{C2C9FA3F-DC65-4C07-B0B8-2312598156D0}" presName="childText" presStyleLbl="bgAcc1" presStyleIdx="4" presStyleCnt="6">
        <dgm:presLayoutVars>
          <dgm:bulletEnabled val="1"/>
        </dgm:presLayoutVars>
      </dgm:prSet>
      <dgm:spPr/>
    </dgm:pt>
    <dgm:pt modelId="{A3988FFC-F2A2-47E9-A015-08005DD2FDFB}" type="pres">
      <dgm:prSet presAssocID="{1D9134AA-000F-4D4E-A721-374066F19F11}" presName="Name13" presStyleLbl="parChTrans1D2" presStyleIdx="5" presStyleCnt="6"/>
      <dgm:spPr/>
    </dgm:pt>
    <dgm:pt modelId="{386B9CA5-FF39-4CA1-9E33-F5A5C38BE6DB}" type="pres">
      <dgm:prSet presAssocID="{495179D1-FE96-4C90-8560-2B813534D901}" presName="childText" presStyleLbl="bgAcc1" presStyleIdx="5" presStyleCnt="6">
        <dgm:presLayoutVars>
          <dgm:bulletEnabled val="1"/>
        </dgm:presLayoutVars>
      </dgm:prSet>
      <dgm:spPr/>
    </dgm:pt>
  </dgm:ptLst>
  <dgm:cxnLst>
    <dgm:cxn modelId="{B858990E-BF32-42DB-B49F-BE43D50E69B9}" srcId="{31E6C7B0-059C-411B-A42A-40E8589D1C1D}" destId="{13281C4B-D971-498F-BF0B-5DEA8C3C9F7F}" srcOrd="0" destOrd="0" parTransId="{64C3F0C6-CB8F-4D08-B983-0125EBF51CFF}" sibTransId="{0D1A8053-EAEF-42AE-B503-018938B54D3F}"/>
    <dgm:cxn modelId="{C68E1011-D1B5-43A3-99DE-C1F254DE483C}" type="presOf" srcId="{C2C9FA3F-DC65-4C07-B0B8-2312598156D0}" destId="{19036688-4C4F-4604-98B1-581C5F637D87}" srcOrd="0" destOrd="0" presId="urn:microsoft.com/office/officeart/2005/8/layout/hierarchy3"/>
    <dgm:cxn modelId="{973A6F2C-1E0F-49D4-9E87-F604B688183A}" srcId="{31E6C7B0-059C-411B-A42A-40E8589D1C1D}" destId="{8094304F-0A46-40C2-A6AE-BF3BAB57BA32}" srcOrd="1" destOrd="0" parTransId="{26BD8D13-D05C-4640-959C-6CC7607FAF34}" sibTransId="{AB9313D4-F9A8-4486-9C26-0A9C8B437172}"/>
    <dgm:cxn modelId="{10C8D22D-5302-4DF1-A6B1-C0DD0B115986}" type="presOf" srcId="{940F4A36-187F-4F9A-9DF2-D6A9174C0D97}" destId="{CCD21D9B-D218-4BEB-9792-B75DCF958BC7}" srcOrd="0" destOrd="0" presId="urn:microsoft.com/office/officeart/2005/8/layout/hierarchy3"/>
    <dgm:cxn modelId="{59C2E034-81F0-4CAF-B0D7-37B17DAA7CCF}" type="presOf" srcId="{7435AEFE-E14D-48DA-AC58-6B03DE6AABFF}" destId="{A63AF555-C93B-4262-990B-69946685DE39}" srcOrd="0" destOrd="0" presId="urn:microsoft.com/office/officeart/2005/8/layout/hierarchy3"/>
    <dgm:cxn modelId="{86016B3E-7388-4DE0-8E50-3D71355D6832}" type="presOf" srcId="{980228A9-7863-49A1-86FA-30F2220F374B}" destId="{4C5BA97B-DA3D-444D-98A9-BD2BF32CDF95}" srcOrd="0" destOrd="0" presId="urn:microsoft.com/office/officeart/2005/8/layout/hierarchy3"/>
    <dgm:cxn modelId="{F92E3B5C-0D42-47D6-A978-025D5EF07A48}" type="presOf" srcId="{31E6C7B0-059C-411B-A42A-40E8589D1C1D}" destId="{AD7E5054-A121-41FB-97EE-715FD97EADFA}" srcOrd="0" destOrd="0" presId="urn:microsoft.com/office/officeart/2005/8/layout/hierarchy3"/>
    <dgm:cxn modelId="{74920760-440A-4C8A-A04F-E4C86ED7C697}" srcId="{4703CC69-3231-4E91-AE82-DF161D720A6A}" destId="{940F4A36-187F-4F9A-9DF2-D6A9174C0D97}" srcOrd="0" destOrd="0" parTransId="{1A610BF1-3B96-49DE-A2FD-8B2CE207A9C0}" sibTransId="{DE83420F-3E56-4D9D-8044-B1DCA1ABFEAE}"/>
    <dgm:cxn modelId="{FFFBA461-9B2D-4C26-A319-8E3475D37F7C}" type="presOf" srcId="{1D9134AA-000F-4D4E-A721-374066F19F11}" destId="{A3988FFC-F2A2-47E9-A015-08005DD2FDFB}" srcOrd="0" destOrd="0" presId="urn:microsoft.com/office/officeart/2005/8/layout/hierarchy3"/>
    <dgm:cxn modelId="{D53EE67A-62DC-4A15-9912-43A105F60E6D}" srcId="{31E6C7B0-059C-411B-A42A-40E8589D1C1D}" destId="{AACDDFBC-6743-4E1F-A381-718B5847F4DF}" srcOrd="2" destOrd="0" parTransId="{980228A9-7863-49A1-86FA-30F2220F374B}" sibTransId="{F5F7284D-F350-4817-8F58-9209B6D306EC}"/>
    <dgm:cxn modelId="{ABFB8880-BB21-42A4-9062-26D0999406ED}" type="presOf" srcId="{64C3F0C6-CB8F-4D08-B983-0125EBF51CFF}" destId="{17D96A73-9833-404A-93CF-E21FB24C8022}" srcOrd="0" destOrd="0" presId="urn:microsoft.com/office/officeart/2005/8/layout/hierarchy3"/>
    <dgm:cxn modelId="{76745081-6816-48B1-B8D5-B4932CD38706}" type="presOf" srcId="{8094304F-0A46-40C2-A6AE-BF3BAB57BA32}" destId="{CA57CD4F-A4E8-4BB0-A3AD-82B69FC8B534}" srcOrd="0" destOrd="0" presId="urn:microsoft.com/office/officeart/2005/8/layout/hierarchy3"/>
    <dgm:cxn modelId="{73AF9183-918D-40F4-BFF6-F205A76929ED}" type="presOf" srcId="{4703CC69-3231-4E91-AE82-DF161D720A6A}" destId="{B7B4610D-090C-43C4-B14E-DC14B06C0BA3}" srcOrd="1" destOrd="0" presId="urn:microsoft.com/office/officeart/2005/8/layout/hierarchy3"/>
    <dgm:cxn modelId="{87DA829C-09E8-4872-8541-36A3CB81D764}" type="presOf" srcId="{31E6C7B0-059C-411B-A42A-40E8589D1C1D}" destId="{2D3AB0E5-18A2-4C66-914C-5B7B40D8B48F}" srcOrd="1" destOrd="0" presId="urn:microsoft.com/office/officeart/2005/8/layout/hierarchy3"/>
    <dgm:cxn modelId="{F375BA9C-4ABA-474A-9CCD-7AA39E94E3E7}" type="presOf" srcId="{E906D704-740C-4CC7-934E-150E9693AA9C}" destId="{F8F8D7C7-7EDB-4A76-B464-1492E7676F6F}" srcOrd="0" destOrd="0" presId="urn:microsoft.com/office/officeart/2005/8/layout/hierarchy3"/>
    <dgm:cxn modelId="{C658C69D-F0B0-4FFA-8DCE-9C45B4A06136}" type="presOf" srcId="{26BD8D13-D05C-4640-959C-6CC7607FAF34}" destId="{A6FB768D-0C6B-48E2-A237-00BB3643B5E6}" srcOrd="0" destOrd="0" presId="urn:microsoft.com/office/officeart/2005/8/layout/hierarchy3"/>
    <dgm:cxn modelId="{B42C93A1-0922-4478-A197-2EA47EDA929E}" srcId="{4703CC69-3231-4E91-AE82-DF161D720A6A}" destId="{C2C9FA3F-DC65-4C07-B0B8-2312598156D0}" srcOrd="1" destOrd="0" parTransId="{E906D704-740C-4CC7-934E-150E9693AA9C}" sibTransId="{007982F3-57A0-45CB-8135-17B36E214D0B}"/>
    <dgm:cxn modelId="{CF4194A2-80DD-401D-96BF-EB9D2F1A969F}" srcId="{7435AEFE-E14D-48DA-AC58-6B03DE6AABFF}" destId="{31E6C7B0-059C-411B-A42A-40E8589D1C1D}" srcOrd="0" destOrd="0" parTransId="{7AF573A6-DA03-40CF-9E06-0D701A22E3FA}" sibTransId="{D8986833-CBDE-454E-8BED-2F1665B57E8A}"/>
    <dgm:cxn modelId="{A76937B8-7C5B-411E-91AB-C4EEDEDBB912}" srcId="{7435AEFE-E14D-48DA-AC58-6B03DE6AABFF}" destId="{4703CC69-3231-4E91-AE82-DF161D720A6A}" srcOrd="1" destOrd="0" parTransId="{54B18137-E871-406F-8430-8773A3CF12BB}" sibTransId="{F61AA5A2-016F-4804-96BF-473A39EB3A98}"/>
    <dgm:cxn modelId="{A287E2DB-E72A-49B3-9121-4EF4357086BD}" type="presOf" srcId="{495179D1-FE96-4C90-8560-2B813534D901}" destId="{386B9CA5-FF39-4CA1-9E33-F5A5C38BE6DB}" srcOrd="0" destOrd="0" presId="urn:microsoft.com/office/officeart/2005/8/layout/hierarchy3"/>
    <dgm:cxn modelId="{17FAB7E0-38DC-4A24-96E9-B45353342C5C}" srcId="{4703CC69-3231-4E91-AE82-DF161D720A6A}" destId="{495179D1-FE96-4C90-8560-2B813534D901}" srcOrd="2" destOrd="0" parTransId="{1D9134AA-000F-4D4E-A721-374066F19F11}" sibTransId="{77C7C984-E6CE-4668-A790-16EA7965D6DE}"/>
    <dgm:cxn modelId="{54D88EEC-49C8-47BC-9B88-7331F532DB4C}" type="presOf" srcId="{AACDDFBC-6743-4E1F-A381-718B5847F4DF}" destId="{8FB6086A-3B87-415C-804D-DB2D460B4C9A}" srcOrd="0" destOrd="0" presId="urn:microsoft.com/office/officeart/2005/8/layout/hierarchy3"/>
    <dgm:cxn modelId="{5367FDF1-73DD-4DA7-84F5-138E51AD78ED}" type="presOf" srcId="{13281C4B-D971-498F-BF0B-5DEA8C3C9F7F}" destId="{CC17B96C-B100-4FE1-B704-C30E4F84B925}" srcOrd="0" destOrd="0" presId="urn:microsoft.com/office/officeart/2005/8/layout/hierarchy3"/>
    <dgm:cxn modelId="{39FE57FD-4745-47B0-ACA6-BA9B84314E6B}" type="presOf" srcId="{1A610BF1-3B96-49DE-A2FD-8B2CE207A9C0}" destId="{CAC70E2B-2FEA-448F-9A7A-205643F9CCA1}" srcOrd="0" destOrd="0" presId="urn:microsoft.com/office/officeart/2005/8/layout/hierarchy3"/>
    <dgm:cxn modelId="{AB5694FE-9862-404F-A64C-60E74284E244}" type="presOf" srcId="{4703CC69-3231-4E91-AE82-DF161D720A6A}" destId="{168CCDF4-9087-4758-8CEC-6DB63E0C1391}" srcOrd="0" destOrd="0" presId="urn:microsoft.com/office/officeart/2005/8/layout/hierarchy3"/>
    <dgm:cxn modelId="{CD27B076-D15B-4B90-BB9D-F4EA26044F09}" type="presParOf" srcId="{A63AF555-C93B-4262-990B-69946685DE39}" destId="{C49BBF4B-13D7-44DC-B8F3-60629D3D0513}" srcOrd="0" destOrd="0" presId="urn:microsoft.com/office/officeart/2005/8/layout/hierarchy3"/>
    <dgm:cxn modelId="{F70248FF-4EA6-4726-BDFF-95728D46D273}" type="presParOf" srcId="{C49BBF4B-13D7-44DC-B8F3-60629D3D0513}" destId="{832EA0AB-E781-47E7-80C5-883B18D129CE}" srcOrd="0" destOrd="0" presId="urn:microsoft.com/office/officeart/2005/8/layout/hierarchy3"/>
    <dgm:cxn modelId="{912BB3AE-3C30-432F-A63A-AB1D0AFC7320}" type="presParOf" srcId="{832EA0AB-E781-47E7-80C5-883B18D129CE}" destId="{AD7E5054-A121-41FB-97EE-715FD97EADFA}" srcOrd="0" destOrd="0" presId="urn:microsoft.com/office/officeart/2005/8/layout/hierarchy3"/>
    <dgm:cxn modelId="{1A396604-D196-4B14-A471-1073275EE61C}" type="presParOf" srcId="{832EA0AB-E781-47E7-80C5-883B18D129CE}" destId="{2D3AB0E5-18A2-4C66-914C-5B7B40D8B48F}" srcOrd="1" destOrd="0" presId="urn:microsoft.com/office/officeart/2005/8/layout/hierarchy3"/>
    <dgm:cxn modelId="{8ADC68B6-4774-47C7-8D21-E211181B18D9}" type="presParOf" srcId="{C49BBF4B-13D7-44DC-B8F3-60629D3D0513}" destId="{B8C17320-A98E-48B5-930E-D4F4B86FF522}" srcOrd="1" destOrd="0" presId="urn:microsoft.com/office/officeart/2005/8/layout/hierarchy3"/>
    <dgm:cxn modelId="{F95F38B0-31BD-4AFF-A5BD-E359C8173A4B}" type="presParOf" srcId="{B8C17320-A98E-48B5-930E-D4F4B86FF522}" destId="{17D96A73-9833-404A-93CF-E21FB24C8022}" srcOrd="0" destOrd="0" presId="urn:microsoft.com/office/officeart/2005/8/layout/hierarchy3"/>
    <dgm:cxn modelId="{44348A4E-53B1-411A-A8B5-0AD4E3358BB7}" type="presParOf" srcId="{B8C17320-A98E-48B5-930E-D4F4B86FF522}" destId="{CC17B96C-B100-4FE1-B704-C30E4F84B925}" srcOrd="1" destOrd="0" presId="urn:microsoft.com/office/officeart/2005/8/layout/hierarchy3"/>
    <dgm:cxn modelId="{DF7E651A-601E-421F-A010-C2E1579F2465}" type="presParOf" srcId="{B8C17320-A98E-48B5-930E-D4F4B86FF522}" destId="{A6FB768D-0C6B-48E2-A237-00BB3643B5E6}" srcOrd="2" destOrd="0" presId="urn:microsoft.com/office/officeart/2005/8/layout/hierarchy3"/>
    <dgm:cxn modelId="{A806DFB3-0B0B-4E16-B7CA-4814C5094465}" type="presParOf" srcId="{B8C17320-A98E-48B5-930E-D4F4B86FF522}" destId="{CA57CD4F-A4E8-4BB0-A3AD-82B69FC8B534}" srcOrd="3" destOrd="0" presId="urn:microsoft.com/office/officeart/2005/8/layout/hierarchy3"/>
    <dgm:cxn modelId="{2E83838E-DF38-4CA0-8B21-51B6350610E6}" type="presParOf" srcId="{B8C17320-A98E-48B5-930E-D4F4B86FF522}" destId="{4C5BA97B-DA3D-444D-98A9-BD2BF32CDF95}" srcOrd="4" destOrd="0" presId="urn:microsoft.com/office/officeart/2005/8/layout/hierarchy3"/>
    <dgm:cxn modelId="{B3FD64FA-640D-4ACB-9800-123CBB22E81A}" type="presParOf" srcId="{B8C17320-A98E-48B5-930E-D4F4B86FF522}" destId="{8FB6086A-3B87-415C-804D-DB2D460B4C9A}" srcOrd="5" destOrd="0" presId="urn:microsoft.com/office/officeart/2005/8/layout/hierarchy3"/>
    <dgm:cxn modelId="{91742F1B-863D-4D84-89AB-EEBA328987DC}" type="presParOf" srcId="{A63AF555-C93B-4262-990B-69946685DE39}" destId="{9B077467-0EE5-4F26-8A8B-EFBFA7BCCF00}" srcOrd="1" destOrd="0" presId="urn:microsoft.com/office/officeart/2005/8/layout/hierarchy3"/>
    <dgm:cxn modelId="{84957CA7-D511-47EC-A5C7-B8B14B90EE58}" type="presParOf" srcId="{9B077467-0EE5-4F26-8A8B-EFBFA7BCCF00}" destId="{92C8D186-9C20-4A1E-B325-32399D8949DE}" srcOrd="0" destOrd="0" presId="urn:microsoft.com/office/officeart/2005/8/layout/hierarchy3"/>
    <dgm:cxn modelId="{511C4C85-3BC8-4DB4-9504-FFF0B376CE83}" type="presParOf" srcId="{92C8D186-9C20-4A1E-B325-32399D8949DE}" destId="{168CCDF4-9087-4758-8CEC-6DB63E0C1391}" srcOrd="0" destOrd="0" presId="urn:microsoft.com/office/officeart/2005/8/layout/hierarchy3"/>
    <dgm:cxn modelId="{3238843A-8CC4-49A5-A773-F4A6D02983F0}" type="presParOf" srcId="{92C8D186-9C20-4A1E-B325-32399D8949DE}" destId="{B7B4610D-090C-43C4-B14E-DC14B06C0BA3}" srcOrd="1" destOrd="0" presId="urn:microsoft.com/office/officeart/2005/8/layout/hierarchy3"/>
    <dgm:cxn modelId="{DA441A00-EB91-4259-A99E-6C3466B8F45F}" type="presParOf" srcId="{9B077467-0EE5-4F26-8A8B-EFBFA7BCCF00}" destId="{FD049A14-8EF9-49B2-A8B5-C3F8272B1B84}" srcOrd="1" destOrd="0" presId="urn:microsoft.com/office/officeart/2005/8/layout/hierarchy3"/>
    <dgm:cxn modelId="{0BEA316C-3AEF-4B3A-923A-1C4E6547F9B9}" type="presParOf" srcId="{FD049A14-8EF9-49B2-A8B5-C3F8272B1B84}" destId="{CAC70E2B-2FEA-448F-9A7A-205643F9CCA1}" srcOrd="0" destOrd="0" presId="urn:microsoft.com/office/officeart/2005/8/layout/hierarchy3"/>
    <dgm:cxn modelId="{9CD42723-F277-43FB-8168-076ECF9DFB9B}" type="presParOf" srcId="{FD049A14-8EF9-49B2-A8B5-C3F8272B1B84}" destId="{CCD21D9B-D218-4BEB-9792-B75DCF958BC7}" srcOrd="1" destOrd="0" presId="urn:microsoft.com/office/officeart/2005/8/layout/hierarchy3"/>
    <dgm:cxn modelId="{EE725BE7-95D0-4FAF-A36A-789EF0DA47C0}" type="presParOf" srcId="{FD049A14-8EF9-49B2-A8B5-C3F8272B1B84}" destId="{F8F8D7C7-7EDB-4A76-B464-1492E7676F6F}" srcOrd="2" destOrd="0" presId="urn:microsoft.com/office/officeart/2005/8/layout/hierarchy3"/>
    <dgm:cxn modelId="{9AD7043C-583B-44DA-AB52-D4960E1AC79B}" type="presParOf" srcId="{FD049A14-8EF9-49B2-A8B5-C3F8272B1B84}" destId="{19036688-4C4F-4604-98B1-581C5F637D87}" srcOrd="3" destOrd="0" presId="urn:microsoft.com/office/officeart/2005/8/layout/hierarchy3"/>
    <dgm:cxn modelId="{A26DCEB5-511F-4505-87AD-3A5F016C0750}" type="presParOf" srcId="{FD049A14-8EF9-49B2-A8B5-C3F8272B1B84}" destId="{A3988FFC-F2A2-47E9-A015-08005DD2FDFB}" srcOrd="4" destOrd="0" presId="urn:microsoft.com/office/officeart/2005/8/layout/hierarchy3"/>
    <dgm:cxn modelId="{79DAECB2-4396-4BE7-AFF0-FEA28FDCFA72}" type="presParOf" srcId="{FD049A14-8EF9-49B2-A8B5-C3F8272B1B84}" destId="{386B9CA5-FF39-4CA1-9E33-F5A5C38BE6DB}" srcOrd="5"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016139" cy="2483251"/>
        <a:chOff x="0" y="0"/>
        <a:chExt cx="3016139" cy="2483251"/>
      </a:xfrm>
    </dsp:grpSpPr>
    <dsp:sp modelId="{BD4B8009-2EE4-4816-8810-EBDA661E8B0D}">
      <dsp:nvSpPr>
        <dsp:cNvPr id="3" name="矩形 2"/>
        <dsp:cNvSpPr/>
      </dsp:nvSpPr>
      <dsp:spPr bwMode="white">
        <a:xfrm>
          <a:off x="1915" y="308728"/>
          <a:ext cx="1435906" cy="861544"/>
        </a:xfrm>
        <a:prstGeom prst="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a:t>基本知识和关系模型</a:t>
          </a:r>
        </a:p>
      </dsp:txBody>
      <dsp:txXfrm>
        <a:off x="1915" y="308728"/>
        <a:ext cx="1435906" cy="861544"/>
      </dsp:txXfrm>
    </dsp:sp>
    <dsp:sp modelId="{102EF594-D800-42E7-8361-2FE7C2230C61}">
      <dsp:nvSpPr>
        <dsp:cNvPr id="4" name="矩形 3"/>
        <dsp:cNvSpPr/>
      </dsp:nvSpPr>
      <dsp:spPr bwMode="white">
        <a:xfrm>
          <a:off x="1581411" y="308728"/>
          <a:ext cx="1435906" cy="861544"/>
        </a:xfrm>
        <a:prstGeom prst="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a:t>关系数据库设计理论</a:t>
          </a:r>
        </a:p>
      </dsp:txBody>
      <dsp:txXfrm>
        <a:off x="1581411" y="308728"/>
        <a:ext cx="1435906" cy="861544"/>
      </dsp:txXfrm>
    </dsp:sp>
    <dsp:sp modelId="{27322569-B222-4108-9D42-EB608F4FE4A5}">
      <dsp:nvSpPr>
        <dsp:cNvPr id="5" name="矩形 4"/>
        <dsp:cNvSpPr/>
      </dsp:nvSpPr>
      <dsp:spPr bwMode="white">
        <a:xfrm>
          <a:off x="1915" y="1312979"/>
          <a:ext cx="1435906" cy="861544"/>
        </a:xfrm>
        <a:prstGeom prst="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a:t>数据库控制管理技术</a:t>
          </a:r>
        </a:p>
      </dsp:txBody>
      <dsp:txXfrm>
        <a:off x="1915" y="1312979"/>
        <a:ext cx="1435906" cy="861544"/>
      </dsp:txXfrm>
    </dsp:sp>
    <dsp:sp modelId="{DCD2DB8B-9F0E-43E4-A30B-37668E88EBF3}">
      <dsp:nvSpPr>
        <dsp:cNvPr id="6" name="矩形 5"/>
        <dsp:cNvSpPr/>
      </dsp:nvSpPr>
      <dsp:spPr bwMode="white">
        <a:xfrm>
          <a:off x="1581411" y="1312979"/>
          <a:ext cx="1435906" cy="861544"/>
        </a:xfrm>
        <a:prstGeom prst="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altLang="zh-CN" dirty="0"/>
            <a:t>SQL</a:t>
          </a:r>
          <a:r>
            <a:rPr lang="zh-CN" altLang="en-US" dirty="0"/>
            <a:t>语言</a:t>
          </a:r>
        </a:p>
      </dsp:txBody>
      <dsp:txXfrm>
        <a:off x="1581411" y="1312979"/>
        <a:ext cx="1435906" cy="86154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32752" cy="2912534"/>
        <a:chOff x="0" y="0"/>
        <a:chExt cx="3532752" cy="2912534"/>
      </a:xfrm>
    </dsp:grpSpPr>
    <dsp:sp modelId="{AD7E5054-A121-41FB-97EE-715FD97EADFA}">
      <dsp:nvSpPr>
        <dsp:cNvPr id="3" name="圆角矩形 2"/>
        <dsp:cNvSpPr/>
      </dsp:nvSpPr>
      <dsp:spPr bwMode="white">
        <a:xfrm>
          <a:off x="386755" y="0"/>
          <a:ext cx="1226330" cy="61316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53340" tIns="35560" rIns="53340" bIns="3556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a:t>结构</a:t>
          </a:r>
        </a:p>
      </dsp:txBody>
      <dsp:txXfrm>
        <a:off x="386755" y="0"/>
        <a:ext cx="1226330" cy="613165"/>
      </dsp:txXfrm>
    </dsp:sp>
    <dsp:sp modelId="{17D96A73-9833-404A-93CF-E21FB24C8022}">
      <dsp:nvSpPr>
        <dsp:cNvPr id="5" name="任意多边形 4"/>
        <dsp:cNvSpPr/>
      </dsp:nvSpPr>
      <dsp:spPr bwMode="white">
        <a:xfrm>
          <a:off x="509388" y="613165"/>
          <a:ext cx="122633" cy="459874"/>
        </a:xfrm>
        <a:custGeom>
          <a:avLst/>
          <a:gdLst/>
          <a:ahLst/>
          <a:cxnLst/>
          <a:pathLst>
            <a:path w="193" h="724">
              <a:moveTo>
                <a:pt x="0" y="0"/>
              </a:moveTo>
              <a:lnTo>
                <a:pt x="0" y="724"/>
              </a:lnTo>
              <a:lnTo>
                <a:pt x="193" y="724"/>
              </a:lnTo>
            </a:path>
          </a:pathLst>
        </a:custGeom>
      </dsp:spPr>
      <dsp:style>
        <a:lnRef idx="2">
          <a:schemeClr val="accent1">
            <a:shade val="60000"/>
          </a:schemeClr>
        </a:lnRef>
        <a:fillRef idx="0">
          <a:schemeClr val="accent1"/>
        </a:fillRef>
        <a:effectRef idx="0">
          <a:scrgbClr r="0" g="0" b="0"/>
        </a:effectRef>
        <a:fontRef idx="minor"/>
      </dsp:style>
      <dsp:txXfrm>
        <a:off x="509388" y="613165"/>
        <a:ext cx="122633" cy="459874"/>
      </dsp:txXfrm>
    </dsp:sp>
    <dsp:sp modelId="{CC17B96C-B100-4FE1-B704-C30E4F84B925}">
      <dsp:nvSpPr>
        <dsp:cNvPr id="6" name="圆角矩形 5"/>
        <dsp:cNvSpPr/>
      </dsp:nvSpPr>
      <dsp:spPr bwMode="white">
        <a:xfrm>
          <a:off x="632021" y="766456"/>
          <a:ext cx="981064" cy="61316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2384" tIns="21590" rIns="32384"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a:solidFill>
                <a:schemeClr val="dk1"/>
              </a:solidFill>
            </a:rPr>
            <a:t>关系型</a:t>
          </a:r>
          <a:endParaRPr>
            <a:solidFill>
              <a:schemeClr val="dk1"/>
            </a:solidFill>
          </a:endParaRPr>
        </a:p>
      </dsp:txBody>
      <dsp:txXfrm>
        <a:off x="632021" y="766456"/>
        <a:ext cx="981064" cy="613165"/>
      </dsp:txXfrm>
    </dsp:sp>
    <dsp:sp modelId="{A6FB768D-0C6B-48E2-A237-00BB3643B5E6}">
      <dsp:nvSpPr>
        <dsp:cNvPr id="7" name="任意多边形 6"/>
        <dsp:cNvSpPr/>
      </dsp:nvSpPr>
      <dsp:spPr bwMode="white">
        <a:xfrm>
          <a:off x="509388" y="613165"/>
          <a:ext cx="122633" cy="1210811"/>
        </a:xfrm>
        <a:custGeom>
          <a:avLst/>
          <a:gdLst/>
          <a:ahLst/>
          <a:cxnLst/>
          <a:pathLst>
            <a:path w="193" h="1907">
              <a:moveTo>
                <a:pt x="0" y="0"/>
              </a:moveTo>
              <a:lnTo>
                <a:pt x="0" y="1907"/>
              </a:lnTo>
              <a:lnTo>
                <a:pt x="193" y="1907"/>
              </a:lnTo>
            </a:path>
          </a:pathLst>
        </a:custGeom>
      </dsp:spPr>
      <dsp:style>
        <a:lnRef idx="2">
          <a:schemeClr val="accent1">
            <a:shade val="60000"/>
          </a:schemeClr>
        </a:lnRef>
        <a:fillRef idx="0">
          <a:schemeClr val="accent1"/>
        </a:fillRef>
        <a:effectRef idx="0">
          <a:scrgbClr r="0" g="0" b="0"/>
        </a:effectRef>
        <a:fontRef idx="minor"/>
      </dsp:style>
      <dsp:txXfrm>
        <a:off x="509388" y="613165"/>
        <a:ext cx="122633" cy="1210811"/>
      </dsp:txXfrm>
    </dsp:sp>
    <dsp:sp modelId="{CA57CD4F-A4E8-4BB0-A3AD-82B69FC8B534}">
      <dsp:nvSpPr>
        <dsp:cNvPr id="8" name="圆角矩形 7"/>
        <dsp:cNvSpPr/>
      </dsp:nvSpPr>
      <dsp:spPr bwMode="white">
        <a:xfrm>
          <a:off x="632021" y="1517393"/>
          <a:ext cx="981064" cy="61316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2384" tIns="21590" rIns="32384"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a:solidFill>
                <a:schemeClr val="dk1"/>
              </a:solidFill>
            </a:rPr>
            <a:t>层次型</a:t>
          </a:r>
          <a:endParaRPr>
            <a:solidFill>
              <a:schemeClr val="dk1"/>
            </a:solidFill>
          </a:endParaRPr>
        </a:p>
      </dsp:txBody>
      <dsp:txXfrm>
        <a:off x="632021" y="1517393"/>
        <a:ext cx="981064" cy="613165"/>
      </dsp:txXfrm>
    </dsp:sp>
    <dsp:sp modelId="{4C5BA97B-DA3D-444D-98A9-BD2BF32CDF95}">
      <dsp:nvSpPr>
        <dsp:cNvPr id="9" name="任意多边形 8"/>
        <dsp:cNvSpPr/>
      </dsp:nvSpPr>
      <dsp:spPr bwMode="white">
        <a:xfrm>
          <a:off x="509388" y="613165"/>
          <a:ext cx="122633" cy="1992786"/>
        </a:xfrm>
        <a:custGeom>
          <a:avLst/>
          <a:gdLst/>
          <a:ahLst/>
          <a:cxnLst/>
          <a:pathLst>
            <a:path w="193" h="3138">
              <a:moveTo>
                <a:pt x="0" y="0"/>
              </a:moveTo>
              <a:lnTo>
                <a:pt x="0" y="3138"/>
              </a:lnTo>
              <a:lnTo>
                <a:pt x="193" y="3138"/>
              </a:lnTo>
            </a:path>
          </a:pathLst>
        </a:custGeom>
      </dsp:spPr>
      <dsp:style>
        <a:lnRef idx="2">
          <a:schemeClr val="accent1">
            <a:shade val="60000"/>
          </a:schemeClr>
        </a:lnRef>
        <a:fillRef idx="0">
          <a:schemeClr val="accent1"/>
        </a:fillRef>
        <a:effectRef idx="0">
          <a:scrgbClr r="0" g="0" b="0"/>
        </a:effectRef>
        <a:fontRef idx="minor"/>
      </dsp:style>
      <dsp:txXfrm>
        <a:off x="509388" y="613165"/>
        <a:ext cx="122633" cy="1992786"/>
      </dsp:txXfrm>
    </dsp:sp>
    <dsp:sp modelId="{8FB6086A-3B87-415C-804D-DB2D460B4C9A}">
      <dsp:nvSpPr>
        <dsp:cNvPr id="10" name="圆角矩形 9"/>
        <dsp:cNvSpPr/>
      </dsp:nvSpPr>
      <dsp:spPr bwMode="white">
        <a:xfrm>
          <a:off x="632021" y="2299369"/>
          <a:ext cx="981064" cy="61316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2384" tIns="21590" rIns="32384"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a:solidFill>
                <a:schemeClr val="dk1"/>
              </a:solidFill>
            </a:rPr>
            <a:t>网状型</a:t>
          </a:r>
          <a:endParaRPr>
            <a:solidFill>
              <a:schemeClr val="dk1"/>
            </a:solidFill>
          </a:endParaRPr>
        </a:p>
      </dsp:txBody>
      <dsp:txXfrm>
        <a:off x="632021" y="2299369"/>
        <a:ext cx="981064" cy="613165"/>
      </dsp:txXfrm>
    </dsp:sp>
    <dsp:sp modelId="{168CCDF4-9087-4758-8CEC-6DB63E0C1391}">
      <dsp:nvSpPr>
        <dsp:cNvPr id="11" name="圆角矩形 10"/>
        <dsp:cNvSpPr/>
      </dsp:nvSpPr>
      <dsp:spPr bwMode="white">
        <a:xfrm>
          <a:off x="1919667" y="0"/>
          <a:ext cx="1226330" cy="61316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53340" tIns="35560" rIns="53340" bIns="3556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a:t>数据库</a:t>
          </a:r>
        </a:p>
      </dsp:txBody>
      <dsp:txXfrm>
        <a:off x="1919667" y="0"/>
        <a:ext cx="1226330" cy="613165"/>
      </dsp:txXfrm>
    </dsp:sp>
    <dsp:sp modelId="{CAC70E2B-2FEA-448F-9A7A-205643F9CCA1}">
      <dsp:nvSpPr>
        <dsp:cNvPr id="13" name="任意多边形 12"/>
        <dsp:cNvSpPr/>
      </dsp:nvSpPr>
      <dsp:spPr bwMode="white">
        <a:xfrm>
          <a:off x="2042300" y="613165"/>
          <a:ext cx="122633" cy="459874"/>
        </a:xfrm>
        <a:custGeom>
          <a:avLst/>
          <a:gdLst/>
          <a:ahLst/>
          <a:cxnLst/>
          <a:pathLst>
            <a:path w="193" h="724">
              <a:moveTo>
                <a:pt x="0" y="0"/>
              </a:moveTo>
              <a:lnTo>
                <a:pt x="0" y="724"/>
              </a:lnTo>
              <a:lnTo>
                <a:pt x="193" y="724"/>
              </a:lnTo>
            </a:path>
          </a:pathLst>
        </a:custGeom>
      </dsp:spPr>
      <dsp:style>
        <a:lnRef idx="2">
          <a:schemeClr val="accent1">
            <a:shade val="60000"/>
          </a:schemeClr>
        </a:lnRef>
        <a:fillRef idx="0">
          <a:schemeClr val="accent1"/>
        </a:fillRef>
        <a:effectRef idx="0">
          <a:scrgbClr r="0" g="0" b="0"/>
        </a:effectRef>
        <a:fontRef idx="minor"/>
      </dsp:style>
      <dsp:txXfrm>
        <a:off x="2042300" y="613165"/>
        <a:ext cx="122633" cy="459874"/>
      </dsp:txXfrm>
    </dsp:sp>
    <dsp:sp modelId="{CCD21D9B-D218-4BEB-9792-B75DCF958BC7}">
      <dsp:nvSpPr>
        <dsp:cNvPr id="14" name="圆角矩形 13"/>
        <dsp:cNvSpPr/>
      </dsp:nvSpPr>
      <dsp:spPr bwMode="white">
        <a:xfrm>
          <a:off x="2164933" y="766456"/>
          <a:ext cx="981064" cy="61316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2384" tIns="21590" rIns="32384"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a:solidFill>
                <a:schemeClr val="dk1"/>
              </a:solidFill>
            </a:rPr>
            <a:t>关系型数据库</a:t>
          </a:r>
          <a:endParaRPr>
            <a:solidFill>
              <a:schemeClr val="dk1"/>
            </a:solidFill>
          </a:endParaRPr>
        </a:p>
      </dsp:txBody>
      <dsp:txXfrm>
        <a:off x="2164933" y="766456"/>
        <a:ext cx="981064" cy="613165"/>
      </dsp:txXfrm>
    </dsp:sp>
    <dsp:sp modelId="{F8F8D7C7-7EDB-4A76-B464-1492E7676F6F}">
      <dsp:nvSpPr>
        <dsp:cNvPr id="15" name="任意多边形 14"/>
        <dsp:cNvSpPr/>
      </dsp:nvSpPr>
      <dsp:spPr bwMode="white">
        <a:xfrm>
          <a:off x="2042300" y="613165"/>
          <a:ext cx="122633" cy="1226330"/>
        </a:xfrm>
        <a:custGeom>
          <a:avLst/>
          <a:gdLst/>
          <a:ahLst/>
          <a:cxnLst/>
          <a:pathLst>
            <a:path w="193" h="1931">
              <a:moveTo>
                <a:pt x="0" y="0"/>
              </a:moveTo>
              <a:lnTo>
                <a:pt x="0" y="1931"/>
              </a:lnTo>
              <a:lnTo>
                <a:pt x="193" y="1931"/>
              </a:lnTo>
            </a:path>
          </a:pathLst>
        </a:custGeom>
      </dsp:spPr>
      <dsp:style>
        <a:lnRef idx="2">
          <a:schemeClr val="accent1">
            <a:shade val="60000"/>
          </a:schemeClr>
        </a:lnRef>
        <a:fillRef idx="0">
          <a:schemeClr val="accent1"/>
        </a:fillRef>
        <a:effectRef idx="0">
          <a:scrgbClr r="0" g="0" b="0"/>
        </a:effectRef>
        <a:fontRef idx="minor"/>
      </dsp:style>
      <dsp:txXfrm>
        <a:off x="2042300" y="613165"/>
        <a:ext cx="122633" cy="1226330"/>
      </dsp:txXfrm>
    </dsp:sp>
    <dsp:sp modelId="{19036688-4C4F-4604-98B1-581C5F637D87}">
      <dsp:nvSpPr>
        <dsp:cNvPr id="16" name="圆角矩形 15"/>
        <dsp:cNvSpPr/>
      </dsp:nvSpPr>
      <dsp:spPr bwMode="white">
        <a:xfrm>
          <a:off x="2164933" y="1532913"/>
          <a:ext cx="981064" cy="61316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2384" tIns="21590" rIns="32384"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a:solidFill>
                <a:schemeClr val="dk1"/>
              </a:solidFill>
            </a:rPr>
            <a:t>层次型数据库</a:t>
          </a:r>
          <a:endParaRPr>
            <a:solidFill>
              <a:schemeClr val="dk1"/>
            </a:solidFill>
          </a:endParaRPr>
        </a:p>
      </dsp:txBody>
      <dsp:txXfrm>
        <a:off x="2164933" y="1532913"/>
        <a:ext cx="981064" cy="613165"/>
      </dsp:txXfrm>
    </dsp:sp>
    <dsp:sp modelId="{A3988FFC-F2A2-47E9-A015-08005DD2FDFB}">
      <dsp:nvSpPr>
        <dsp:cNvPr id="17" name="任意多边形 16"/>
        <dsp:cNvSpPr/>
      </dsp:nvSpPr>
      <dsp:spPr bwMode="white">
        <a:xfrm>
          <a:off x="2042300" y="613165"/>
          <a:ext cx="122633" cy="1992786"/>
        </a:xfrm>
        <a:custGeom>
          <a:avLst/>
          <a:gdLst/>
          <a:ahLst/>
          <a:cxnLst/>
          <a:pathLst>
            <a:path w="193" h="3138">
              <a:moveTo>
                <a:pt x="0" y="0"/>
              </a:moveTo>
              <a:lnTo>
                <a:pt x="0" y="3138"/>
              </a:lnTo>
              <a:lnTo>
                <a:pt x="193" y="3138"/>
              </a:lnTo>
            </a:path>
          </a:pathLst>
        </a:custGeom>
      </dsp:spPr>
      <dsp:style>
        <a:lnRef idx="2">
          <a:schemeClr val="accent1">
            <a:shade val="60000"/>
          </a:schemeClr>
        </a:lnRef>
        <a:fillRef idx="0">
          <a:schemeClr val="accent1"/>
        </a:fillRef>
        <a:effectRef idx="0">
          <a:scrgbClr r="0" g="0" b="0"/>
        </a:effectRef>
        <a:fontRef idx="minor"/>
      </dsp:style>
      <dsp:txXfrm>
        <a:off x="2042300" y="613165"/>
        <a:ext cx="122633" cy="1992786"/>
      </dsp:txXfrm>
    </dsp:sp>
    <dsp:sp modelId="{386B9CA5-FF39-4CA1-9E33-F5A5C38BE6DB}">
      <dsp:nvSpPr>
        <dsp:cNvPr id="18" name="圆角矩形 17"/>
        <dsp:cNvSpPr/>
      </dsp:nvSpPr>
      <dsp:spPr bwMode="white">
        <a:xfrm>
          <a:off x="2164933" y="2299369"/>
          <a:ext cx="981064" cy="61316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2384" tIns="21590" rIns="32384"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a:solidFill>
                <a:schemeClr val="dk1"/>
              </a:solidFill>
            </a:rPr>
            <a:t>网状型数据库</a:t>
          </a:r>
          <a:endParaRPr>
            <a:solidFill>
              <a:schemeClr val="dk1"/>
            </a:solidFill>
          </a:endParaRPr>
        </a:p>
      </dsp:txBody>
      <dsp:txXfrm>
        <a:off x="2164933" y="2299369"/>
        <a:ext cx="981064" cy="613165"/>
      </dsp:txXfrm>
    </dsp:sp>
    <dsp:sp modelId="{2D3AB0E5-18A2-4C66-914C-5B7B40D8B48F}">
      <dsp:nvSpPr>
        <dsp:cNvPr id="4" name="圆角矩形 3" hidden="1"/>
        <dsp:cNvSpPr/>
      </dsp:nvSpPr>
      <dsp:spPr>
        <a:xfrm>
          <a:off x="386755" y="0"/>
          <a:ext cx="245266" cy="613165"/>
        </a:xfrm>
        <a:prstGeom prst="roundRect">
          <a:avLst>
            <a:gd name="adj" fmla="val 10000"/>
          </a:avLst>
        </a:prstGeom>
      </dsp:spPr>
      <dsp:txXfrm>
        <a:off x="386755" y="0"/>
        <a:ext cx="245266" cy="613165"/>
      </dsp:txXfrm>
    </dsp:sp>
    <dsp:sp modelId="{B7B4610D-090C-43C4-B14E-DC14B06C0BA3}">
      <dsp:nvSpPr>
        <dsp:cNvPr id="12" name="圆角矩形 11" hidden="1"/>
        <dsp:cNvSpPr/>
      </dsp:nvSpPr>
      <dsp:spPr>
        <a:xfrm>
          <a:off x="1919667" y="0"/>
          <a:ext cx="245266" cy="613165"/>
        </a:xfrm>
        <a:prstGeom prst="roundRect">
          <a:avLst>
            <a:gd name="adj" fmla="val 10000"/>
          </a:avLst>
        </a:prstGeom>
      </dsp:spPr>
      <dsp:txXfrm>
        <a:off x="1919667" y="0"/>
        <a:ext cx="245266" cy="61316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D73D3A65-90C2-4548-9895-F4A092FA1A5E}"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02271632-95AA-4CFD-B859-862469018BB0}"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备注占位符 2"/>
          <p:cNvSpPr>
            <a:spLocks noGrp="1"/>
          </p:cNvSpPr>
          <p:nvPr>
            <p:ph type="body" idx="1"/>
          </p:nvPr>
        </p:nvSpPr>
        <p:spPr>
          <a:noFill/>
          <a:ln>
            <a:noFill/>
          </a:ln>
        </p:spPr>
        <p:txBody>
          <a:bodyPr wrap="square" lIns="91440" tIns="45720" rIns="91440" bIns="45720" anchor="t" anchorCtr="0"/>
          <a:p>
            <a:pPr lvl="0"/>
            <a:r>
              <a:rPr lang="en-US" altLang="zh-CN" dirty="0">
                <a:ea typeface="等线" panose="02010600030101010101" pitchFamily="2" charset="-122"/>
              </a:rPr>
              <a:t>1</a:t>
            </a:r>
            <a:r>
              <a:rPr lang="zh-CN" altLang="en-US" dirty="0">
                <a:ea typeface="等线" panose="02010600030101010101" pitchFamily="2" charset="-122"/>
              </a:rPr>
              <a:t>、表怎么构成？是否存储一张表？</a:t>
            </a:r>
            <a:endParaRPr lang="zh-CN" altLang="en-US" dirty="0">
              <a:ea typeface="等线" panose="02010600030101010101" pitchFamily="2" charset="-122"/>
            </a:endParaRPr>
          </a:p>
          <a:p>
            <a:pPr lvl="0"/>
            <a:endParaRPr lang="zh-CN" altLang="en-US" dirty="0">
              <a:ea typeface="等线" panose="02010600030101010101" pitchFamily="2" charset="-122"/>
            </a:endParaRPr>
          </a:p>
          <a:p>
            <a:pPr lvl="0"/>
            <a:endParaRPr lang="zh-CN" altLang="en-US" dirty="0">
              <a:ea typeface="等线" panose="02010600030101010101" pitchFamily="2" charset="-122"/>
            </a:endParaRPr>
          </a:p>
        </p:txBody>
      </p:sp>
      <p:sp>
        <p:nvSpPr>
          <p:cNvPr id="2355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幻灯片图像占位符 1"/>
          <p:cNvSpPr>
            <a:spLocks noGrp="1" noRot="1" noChangeAspect="1" noTextEdit="1"/>
          </p:cNvSpPr>
          <p:nvPr>
            <p:ph type="sldImg"/>
          </p:nvPr>
        </p:nvSpPr>
        <p:spPr>
          <a:ln>
            <a:solidFill>
              <a:srgbClr val="000000">
                <a:alpha val="100000"/>
              </a:srgbClr>
            </a:solidFill>
            <a:miter lim="800000"/>
          </a:ln>
        </p:spPr>
      </p:sp>
      <p:sp>
        <p:nvSpPr>
          <p:cNvPr id="60419"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6042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幻灯片图像占位符 1"/>
          <p:cNvSpPr>
            <a:spLocks noGrp="1" noRot="1" noChangeAspect="1" noTextEdit="1"/>
          </p:cNvSpPr>
          <p:nvPr>
            <p:ph type="sldImg"/>
          </p:nvPr>
        </p:nvSpPr>
        <p:spPr>
          <a:ln>
            <a:solidFill>
              <a:srgbClr val="000000">
                <a:alpha val="100000"/>
              </a:srgbClr>
            </a:solidFill>
            <a:miter lim="800000"/>
          </a:ln>
        </p:spPr>
      </p:sp>
      <p:sp>
        <p:nvSpPr>
          <p:cNvPr id="62467"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6246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幻灯片图像占位符 1"/>
          <p:cNvSpPr>
            <a:spLocks noGrp="1" noRot="1" noChangeAspect="1" noTextEdit="1"/>
          </p:cNvSpPr>
          <p:nvPr>
            <p:ph type="sldImg"/>
          </p:nvPr>
        </p:nvSpPr>
        <p:spPr>
          <a:ln>
            <a:solidFill>
              <a:srgbClr val="000000">
                <a:alpha val="100000"/>
              </a:srgbClr>
            </a:solidFill>
            <a:miter lim="800000"/>
          </a:ln>
        </p:spPr>
      </p:sp>
      <p:sp>
        <p:nvSpPr>
          <p:cNvPr id="64515"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6451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幻灯片图像占位符 1"/>
          <p:cNvSpPr>
            <a:spLocks noGrp="1" noRot="1" noChangeAspect="1" noTextEdit="1"/>
          </p:cNvSpPr>
          <p:nvPr>
            <p:ph type="sldImg"/>
          </p:nvPr>
        </p:nvSpPr>
        <p:spPr>
          <a:ln>
            <a:solidFill>
              <a:srgbClr val="000000">
                <a:alpha val="100000"/>
              </a:srgbClr>
            </a:solidFill>
            <a:miter lim="800000"/>
          </a:ln>
        </p:spPr>
      </p:sp>
      <p:sp>
        <p:nvSpPr>
          <p:cNvPr id="66563"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6656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幻灯片图像占位符 1"/>
          <p:cNvSpPr>
            <a:spLocks noGrp="1" noRot="1" noChangeAspect="1" noTextEdit="1"/>
          </p:cNvSpPr>
          <p:nvPr>
            <p:ph type="sldImg"/>
          </p:nvPr>
        </p:nvSpPr>
        <p:spPr>
          <a:ln>
            <a:solidFill>
              <a:srgbClr val="000000">
                <a:alpha val="100000"/>
              </a:srgbClr>
            </a:solidFill>
            <a:miter lim="800000"/>
          </a:ln>
        </p:spPr>
      </p:sp>
      <p:sp>
        <p:nvSpPr>
          <p:cNvPr id="68611"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6861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幻灯片图像占位符 1"/>
          <p:cNvSpPr>
            <a:spLocks noGrp="1" noRot="1" noChangeAspect="1" noTextEdit="1"/>
          </p:cNvSpPr>
          <p:nvPr>
            <p:ph type="sldImg"/>
          </p:nvPr>
        </p:nvSpPr>
        <p:spPr>
          <a:ln>
            <a:solidFill>
              <a:srgbClr val="000000">
                <a:alpha val="100000"/>
              </a:srgbClr>
            </a:solidFill>
            <a:miter lim="800000"/>
          </a:ln>
        </p:spPr>
      </p:sp>
      <p:sp>
        <p:nvSpPr>
          <p:cNvPr id="70659"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706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关系型数据库：是指采用了 关系模型 来组织数据的数据库，其以行和列的形式存储数据。</a:t>
            </a:r>
            <a:endParaRPr lang="zh-CN" altLang="en-US"/>
          </a:p>
          <a:p>
            <a:r>
              <a:rPr lang="zh-CN" altLang="en-US"/>
              <a:t>面向对象数据库：是一个基于面向对象编程语言(OOP)的数据库，其数据都是以对象/类的形式表示并存储在面向对象数据库中。</a:t>
            </a:r>
            <a:endParaRPr lang="zh-CN" altLang="en-US"/>
          </a:p>
          <a:p>
            <a:r>
              <a:rPr lang="zh-CN" altLang="en-US"/>
              <a:t>XML数据库是一种支持对XML（标准通用标记语言下的一个应用）格式文档进行存储和查询等操作的数据管理系统。</a:t>
            </a:r>
            <a:endParaRPr lang="zh-CN" altLang="en-US"/>
          </a:p>
          <a:p>
            <a:r>
              <a:rPr lang="zh-CN" altLang="en-US"/>
              <a:t>NoSQL(Not only SQL)是对不同于传统的关系数据库的数据库管理系统的统称，即广义地来说可以把所有不是关系型数据库的数据库统称为NoSQL。</a:t>
            </a:r>
            <a:endParaRPr lang="zh-CN" altLang="en-US"/>
          </a:p>
          <a:p>
            <a:endParaRPr lang="zh-CN" altLang="en-US"/>
          </a:p>
          <a:p>
            <a:r>
              <a:rPr lang="zh-CN" altLang="en-US"/>
              <a:t>基本知识和关系模型：相关概念：数据库，数据库管理系统，数据库系统。数据库结构：三级模式，两层映射。关系模型的定义</a:t>
            </a:r>
            <a:endParaRPr lang="zh-CN" altLang="en-US"/>
          </a:p>
          <a:p>
            <a:r>
              <a:rPr lang="zh-CN" altLang="en-US" dirty="0">
                <a:sym typeface="+mn-ea"/>
              </a:rPr>
              <a:t>关系数据库设计理论：函数依赖，函数依赖、范式和模式设计</a:t>
            </a:r>
            <a:endParaRPr lang="zh-CN" altLang="en-US" dirty="0">
              <a:sym typeface="+mn-ea"/>
            </a:endParaRPr>
          </a:p>
          <a:p>
            <a:r>
              <a:rPr lang="zh-CN" altLang="en-US" dirty="0">
                <a:sym typeface="+mn-ea"/>
              </a:rPr>
              <a:t>数据库控制管理技术：并发控制和故障恢复</a:t>
            </a:r>
            <a:endParaRPr lang="zh-CN" altLang="en-US" dirty="0">
              <a:sym typeface="+mn-ea"/>
            </a:endParaRPr>
          </a:p>
          <a:p>
            <a:r>
              <a:rPr lang="en-US" altLang="zh-CN" dirty="0">
                <a:sym typeface="+mn-ea"/>
              </a:rPr>
              <a:t>SQL</a:t>
            </a:r>
            <a:r>
              <a:rPr lang="zh-CN" altLang="en-US" dirty="0">
                <a:sym typeface="+mn-ea"/>
              </a:rPr>
              <a:t>语言：数据查询、数据操纵、数据定义和数据控制</a:t>
            </a:r>
            <a:endParaRPr lang="zh-CN" altLang="en-US" dirty="0">
              <a:sym typeface="+mn-ea"/>
            </a:endParaRPr>
          </a:p>
          <a:p>
            <a:endParaRPr lang="zh-CN" altLang="en-US" dirty="0">
              <a:sym typeface="+mn-ea"/>
            </a:endParaRPr>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幻灯片图像占位符 1"/>
          <p:cNvSpPr>
            <a:spLocks noGrp="1" noRot="1" noChangeAspect="1" noTextEdit="1"/>
          </p:cNvSpPr>
          <p:nvPr>
            <p:ph type="sldImg"/>
          </p:nvPr>
        </p:nvSpPr>
        <p:spPr>
          <a:ln>
            <a:solidFill>
              <a:srgbClr val="000000">
                <a:alpha val="100000"/>
              </a:srgbClr>
            </a:solidFill>
            <a:miter lim="800000"/>
          </a:ln>
        </p:spPr>
      </p:sp>
      <p:sp>
        <p:nvSpPr>
          <p:cNvPr id="72707"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7270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幻灯片图像占位符 1"/>
          <p:cNvSpPr>
            <a:spLocks noGrp="1" noRot="1" noChangeAspect="1" noTextEdit="1"/>
          </p:cNvSpPr>
          <p:nvPr>
            <p:ph type="sldImg"/>
          </p:nvPr>
        </p:nvSpPr>
        <p:spPr>
          <a:ln>
            <a:solidFill>
              <a:srgbClr val="000000">
                <a:alpha val="100000"/>
              </a:srgbClr>
            </a:solidFill>
            <a:miter lim="800000"/>
          </a:ln>
        </p:spPr>
      </p:sp>
      <p:sp>
        <p:nvSpPr>
          <p:cNvPr id="74755"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7475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幻灯片图像占位符 1"/>
          <p:cNvSpPr>
            <a:spLocks noGrp="1" noRot="1" noChangeAspect="1" noTextEdit="1"/>
          </p:cNvSpPr>
          <p:nvPr>
            <p:ph type="sldImg"/>
          </p:nvPr>
        </p:nvSpPr>
        <p:spPr>
          <a:ln>
            <a:solidFill>
              <a:srgbClr val="000000">
                <a:alpha val="100000"/>
              </a:srgbClr>
            </a:solidFill>
            <a:miter lim="800000"/>
          </a:ln>
        </p:spPr>
      </p:sp>
      <p:sp>
        <p:nvSpPr>
          <p:cNvPr id="76803"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7680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幻灯片图像占位符 1"/>
          <p:cNvSpPr>
            <a:spLocks noGrp="1" noRot="1" noChangeAspect="1" noTextEdit="1"/>
          </p:cNvSpPr>
          <p:nvPr>
            <p:ph type="sldImg"/>
          </p:nvPr>
        </p:nvSpPr>
        <p:spPr>
          <a:ln>
            <a:solidFill>
              <a:srgbClr val="000000">
                <a:alpha val="100000"/>
              </a:srgbClr>
            </a:solidFill>
            <a:miter lim="800000"/>
          </a:ln>
        </p:spPr>
      </p:sp>
      <p:sp>
        <p:nvSpPr>
          <p:cNvPr id="78851"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7885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幻灯片图像占位符 1"/>
          <p:cNvSpPr>
            <a:spLocks noGrp="1" noRot="1" noChangeAspect="1" noTextEdit="1"/>
          </p:cNvSpPr>
          <p:nvPr>
            <p:ph type="sldImg"/>
          </p:nvPr>
        </p:nvSpPr>
        <p:spPr>
          <a:ln>
            <a:solidFill>
              <a:srgbClr val="000000">
                <a:alpha val="100000"/>
              </a:srgbClr>
            </a:solidFill>
            <a:miter lim="800000"/>
          </a:ln>
        </p:spPr>
      </p:sp>
      <p:sp>
        <p:nvSpPr>
          <p:cNvPr id="80899"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809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幻灯片图像占位符 1"/>
          <p:cNvSpPr>
            <a:spLocks noGrp="1" noRot="1" noChangeAspect="1" noTextEdit="1"/>
          </p:cNvSpPr>
          <p:nvPr>
            <p:ph type="sldImg"/>
          </p:nvPr>
        </p:nvSpPr>
        <p:spPr>
          <a:ln>
            <a:solidFill>
              <a:srgbClr val="000000">
                <a:alpha val="100000"/>
              </a:srgbClr>
            </a:solidFill>
            <a:miter lim="800000"/>
          </a:ln>
        </p:spPr>
      </p:sp>
      <p:sp>
        <p:nvSpPr>
          <p:cNvPr id="82947"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8294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幻灯片图像占位符 1"/>
          <p:cNvSpPr>
            <a:spLocks noGrp="1" noRot="1" noChangeAspect="1" noTextEdit="1"/>
          </p:cNvSpPr>
          <p:nvPr>
            <p:ph type="sldImg"/>
          </p:nvPr>
        </p:nvSpPr>
        <p:spPr>
          <a:ln>
            <a:solidFill>
              <a:srgbClr val="000000">
                <a:alpha val="100000"/>
              </a:srgbClr>
            </a:solidFill>
            <a:miter lim="800000"/>
          </a:ln>
        </p:spPr>
      </p:sp>
      <p:sp>
        <p:nvSpPr>
          <p:cNvPr id="84995"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8499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幻灯片图像占位符 1"/>
          <p:cNvSpPr>
            <a:spLocks noGrp="1" noRot="1" noChangeAspect="1" noTextEdit="1"/>
          </p:cNvSpPr>
          <p:nvPr>
            <p:ph type="sldImg"/>
          </p:nvPr>
        </p:nvSpPr>
        <p:spPr>
          <a:ln>
            <a:solidFill>
              <a:srgbClr val="000000">
                <a:alpha val="100000"/>
              </a:srgbClr>
            </a:solidFill>
            <a:miter lim="800000"/>
          </a:ln>
        </p:spPr>
      </p:sp>
      <p:sp>
        <p:nvSpPr>
          <p:cNvPr id="87043"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8704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幻灯片图像占位符 1"/>
          <p:cNvSpPr>
            <a:spLocks noGrp="1" noRot="1" noChangeAspect="1" noTextEdit="1"/>
          </p:cNvSpPr>
          <p:nvPr>
            <p:ph type="sldImg"/>
          </p:nvPr>
        </p:nvSpPr>
        <p:spPr>
          <a:ln>
            <a:solidFill>
              <a:srgbClr val="000000">
                <a:alpha val="100000"/>
              </a:srgbClr>
            </a:solidFill>
            <a:miter lim="800000"/>
          </a:ln>
        </p:spPr>
      </p:sp>
      <p:sp>
        <p:nvSpPr>
          <p:cNvPr id="89091"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890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幻灯片图像占位符 1"/>
          <p:cNvSpPr>
            <a:spLocks noGrp="1" noRot="1" noChangeAspect="1" noTextEdit="1"/>
          </p:cNvSpPr>
          <p:nvPr>
            <p:ph type="sldImg"/>
          </p:nvPr>
        </p:nvSpPr>
        <p:spPr>
          <a:ln>
            <a:solidFill>
              <a:srgbClr val="000000">
                <a:alpha val="100000"/>
              </a:srgbClr>
            </a:solidFill>
            <a:miter lim="800000"/>
          </a:ln>
        </p:spPr>
      </p:sp>
      <p:sp>
        <p:nvSpPr>
          <p:cNvPr id="91139"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9114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a:ln>
            <a:solidFill>
              <a:srgbClr val="000000">
                <a:alpha val="100000"/>
              </a:srgbClr>
            </a:solidFill>
            <a:miter lim="800000"/>
          </a:ln>
        </p:spPr>
      </p:sp>
      <p:sp>
        <p:nvSpPr>
          <p:cNvPr id="34819"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r>
              <a:rPr lang="en-US" altLang="zh-CN" dirty="0">
                <a:ea typeface="等线" panose="02010600030101010101" pitchFamily="2" charset="-122"/>
              </a:rPr>
              <a:t>1</a:t>
            </a:r>
            <a:r>
              <a:rPr lang="zh-CN" altLang="en-US" dirty="0">
                <a:ea typeface="等线" panose="02010600030101010101" pitchFamily="2" charset="-122"/>
              </a:rPr>
              <a:t>、</a:t>
            </a:r>
            <a:r>
              <a:rPr lang="zh-CN" altLang="zh-CN" dirty="0">
                <a:ea typeface="等线" panose="02010600030101010101" pitchFamily="2" charset="-122"/>
              </a:rPr>
              <a:t>物理独立性和逻辑独立性，降低应用程序的开发代价和维护代价</a:t>
            </a:r>
            <a:r>
              <a:rPr lang="zh-CN" altLang="en-US" dirty="0">
                <a:ea typeface="等线" panose="02010600030101010101" pitchFamily="2" charset="-122"/>
              </a:rPr>
              <a:t>。</a:t>
            </a:r>
            <a:r>
              <a:rPr lang="zh-CN" altLang="zh-CN" dirty="0">
                <a:ea typeface="等线" panose="02010600030101010101" pitchFamily="2" charset="-122"/>
              </a:rPr>
              <a:t>改变数据结构时相应的应用程序并不需要随之改变，从而大大降低应用程序的开发代价和维护代价。</a:t>
            </a:r>
            <a:endParaRPr lang="en-US" altLang="zh-CN" dirty="0">
              <a:ea typeface="等线" panose="02010600030101010101" pitchFamily="2" charset="-122"/>
            </a:endParaRPr>
          </a:p>
          <a:p>
            <a:pPr lvl="0" eaLnBrk="1" hangingPunct="1">
              <a:spcBef>
                <a:spcPct val="0"/>
              </a:spcBef>
            </a:pPr>
            <a:r>
              <a:rPr lang="en-US" altLang="zh-CN" dirty="0">
                <a:ea typeface="等线" panose="02010600030101010101" pitchFamily="2" charset="-122"/>
              </a:rPr>
              <a:t>2</a:t>
            </a:r>
            <a:r>
              <a:rPr lang="zh-CN" altLang="en-US" dirty="0">
                <a:ea typeface="等线" panose="02010600030101010101" pitchFamily="2" charset="-122"/>
              </a:rPr>
              <a:t>、</a:t>
            </a:r>
            <a:r>
              <a:rPr lang="zh-CN" altLang="zh-CN" dirty="0">
                <a:ea typeface="等线" panose="02010600030101010101" pitchFamily="2" charset="-122"/>
              </a:rPr>
              <a:t>根据不同的需要按不同的方法组织数据，顺序组织、索引组织等，从而最大限度地提高用户或应用程序访问数据的效率。</a:t>
            </a:r>
            <a:endParaRPr lang="en-US" altLang="zh-CN" dirty="0">
              <a:ea typeface="等线" panose="02010600030101010101" pitchFamily="2" charset="-122"/>
            </a:endParaRPr>
          </a:p>
          <a:p>
            <a:pPr lvl="0" eaLnBrk="1" hangingPunct="1">
              <a:spcBef>
                <a:spcPct val="0"/>
              </a:spcBef>
            </a:pPr>
            <a:r>
              <a:rPr lang="en-US" altLang="zh-CN" dirty="0">
                <a:ea typeface="等线" panose="02010600030101010101" pitchFamily="2" charset="-122"/>
              </a:rPr>
              <a:t>3</a:t>
            </a:r>
            <a:r>
              <a:rPr lang="zh-CN" altLang="en-US" dirty="0">
                <a:ea typeface="等线" panose="02010600030101010101" pitchFamily="2" charset="-122"/>
              </a:rPr>
              <a:t>、</a:t>
            </a:r>
            <a:r>
              <a:rPr lang="zh-CN" altLang="zh-CN" dirty="0">
                <a:ea typeface="等线" panose="02010600030101010101" pitchFamily="2" charset="-122"/>
              </a:rPr>
              <a:t>在使用数据库技术之前，数据文件都是独立的，所以任何数据文件都必须含有满足某一应用的全部数据，而在数据库中，可以共享一些共用数据，从而降低数据的冗余度，降低数据冗余不仅可以节省存储空间，更重要的是可以保证数据的一致性。</a:t>
            </a:r>
            <a:endParaRPr lang="en-US" altLang="zh-CN" dirty="0">
              <a:ea typeface="等线" panose="02010600030101010101" pitchFamily="2" charset="-122"/>
            </a:endParaRPr>
          </a:p>
          <a:p>
            <a:pPr lvl="0" eaLnBrk="1" hangingPunct="1">
              <a:spcBef>
                <a:spcPct val="0"/>
              </a:spcBef>
            </a:pPr>
            <a:r>
              <a:rPr lang="en-US" altLang="zh-CN" dirty="0">
                <a:ea typeface="等线" panose="02010600030101010101" pitchFamily="2" charset="-122"/>
              </a:rPr>
              <a:t>4</a:t>
            </a:r>
            <a:r>
              <a:rPr lang="zh-CN" altLang="en-US" dirty="0">
                <a:ea typeface="等线" panose="02010600030101010101" pitchFamily="2" charset="-122"/>
              </a:rPr>
              <a:t>、</a:t>
            </a:r>
            <a:r>
              <a:rPr lang="zh-CN" altLang="zh-CN" dirty="0">
                <a:ea typeface="等线" panose="02010600030101010101" pitchFamily="2" charset="-122"/>
              </a:rPr>
              <a:t>数据库中的数据是共享的，并且允许多个用户同时使用相同的数据，这就要求数据库能够协调一致，从而保证各个用户之间对数据的操作不发生矛盾和冲突，也就是保证数据的一致性和完整性。</a:t>
            </a:r>
            <a:endParaRPr lang="zh-CN" altLang="zh-CN" dirty="0">
              <a:ea typeface="等线" panose="02010600030101010101" pitchFamily="2" charset="-122"/>
            </a:endParaRPr>
          </a:p>
          <a:p>
            <a:pPr lvl="0" eaLnBrk="1" hangingPunct="1">
              <a:spcBef>
                <a:spcPct val="0"/>
              </a:spcBef>
            </a:pPr>
            <a:endParaRPr lang="en-US" altLang="zh-CN" dirty="0">
              <a:ea typeface="等线" panose="02010600030101010101" pitchFamily="2" charset="-122"/>
            </a:endParaRPr>
          </a:p>
          <a:p>
            <a:pPr lvl="0" eaLnBrk="1" hangingPunct="1">
              <a:spcBef>
                <a:spcPct val="0"/>
              </a:spcBef>
            </a:pPr>
            <a:endParaRPr lang="en-US" altLang="zh-CN" dirty="0">
              <a:ea typeface="等线" panose="02010600030101010101" pitchFamily="2" charset="-122"/>
            </a:endParaRPr>
          </a:p>
          <a:p>
            <a:pPr lvl="0" eaLnBrk="1" hangingPunct="1">
              <a:spcBef>
                <a:spcPct val="0"/>
              </a:spcBef>
            </a:pPr>
            <a:endParaRPr lang="zh-CN" altLang="zh-CN" dirty="0">
              <a:ea typeface="等线" panose="02010600030101010101" pitchFamily="2" charset="-122"/>
            </a:endParaRPr>
          </a:p>
          <a:p>
            <a:pPr lvl="0" eaLnBrk="1" hangingPunct="1">
              <a:spcBef>
                <a:spcPct val="0"/>
              </a:spcBef>
            </a:pPr>
            <a:endParaRPr lang="zh-CN" altLang="en-US" dirty="0">
              <a:ea typeface="等线" panose="02010600030101010101" pitchFamily="2" charset="-122"/>
            </a:endParaRPr>
          </a:p>
        </p:txBody>
      </p:sp>
      <p:sp>
        <p:nvSpPr>
          <p:cNvPr id="3482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幻灯片图像占位符 1"/>
          <p:cNvSpPr>
            <a:spLocks noGrp="1" noRot="1" noChangeAspect="1" noTextEdit="1"/>
          </p:cNvSpPr>
          <p:nvPr>
            <p:ph type="sldImg"/>
          </p:nvPr>
        </p:nvSpPr>
        <p:spPr>
          <a:ln>
            <a:solidFill>
              <a:srgbClr val="000000">
                <a:alpha val="100000"/>
              </a:srgbClr>
            </a:solidFill>
            <a:miter lim="800000"/>
          </a:ln>
        </p:spPr>
      </p:sp>
      <p:sp>
        <p:nvSpPr>
          <p:cNvPr id="93187"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931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幻灯片图像占位符 1"/>
          <p:cNvSpPr>
            <a:spLocks noGrp="1" noRot="1" noChangeAspect="1" noTextEdit="1"/>
          </p:cNvSpPr>
          <p:nvPr>
            <p:ph type="sldImg"/>
          </p:nvPr>
        </p:nvSpPr>
        <p:spPr>
          <a:ln>
            <a:solidFill>
              <a:srgbClr val="000000">
                <a:alpha val="100000"/>
              </a:srgbClr>
            </a:solidFill>
            <a:miter lim="800000"/>
          </a:ln>
        </p:spPr>
      </p:sp>
      <p:sp>
        <p:nvSpPr>
          <p:cNvPr id="95235"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952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幻灯片图像占位符 1"/>
          <p:cNvSpPr>
            <a:spLocks noGrp="1" noRot="1" noChangeAspect="1" noTextEdit="1"/>
          </p:cNvSpPr>
          <p:nvPr>
            <p:ph type="sldImg"/>
          </p:nvPr>
        </p:nvSpPr>
        <p:spPr>
          <a:ln>
            <a:solidFill>
              <a:srgbClr val="000000">
                <a:alpha val="100000"/>
              </a:srgbClr>
            </a:solidFill>
            <a:miter lim="800000"/>
          </a:ln>
        </p:spPr>
      </p:sp>
      <p:sp>
        <p:nvSpPr>
          <p:cNvPr id="97283"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9728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幻灯片图像占位符 1"/>
          <p:cNvSpPr>
            <a:spLocks noGrp="1" noRot="1" noChangeAspect="1" noTextEdit="1"/>
          </p:cNvSpPr>
          <p:nvPr>
            <p:ph type="sldImg"/>
          </p:nvPr>
        </p:nvSpPr>
        <p:spPr>
          <a:ln>
            <a:solidFill>
              <a:srgbClr val="000000">
                <a:alpha val="100000"/>
              </a:srgbClr>
            </a:solidFill>
            <a:miter lim="800000"/>
          </a:ln>
        </p:spPr>
      </p:sp>
      <p:sp>
        <p:nvSpPr>
          <p:cNvPr id="99331"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9933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幻灯片图像占位符 1"/>
          <p:cNvSpPr>
            <a:spLocks noGrp="1" noRot="1" noChangeAspect="1" noTextEdit="1"/>
          </p:cNvSpPr>
          <p:nvPr>
            <p:ph type="sldImg"/>
          </p:nvPr>
        </p:nvSpPr>
        <p:spPr>
          <a:ln>
            <a:solidFill>
              <a:srgbClr val="000000">
                <a:alpha val="100000"/>
              </a:srgbClr>
            </a:solidFill>
            <a:miter lim="800000"/>
          </a:ln>
        </p:spPr>
      </p:sp>
      <p:sp>
        <p:nvSpPr>
          <p:cNvPr id="101379"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10138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幻灯片图像占位符 1"/>
          <p:cNvSpPr>
            <a:spLocks noGrp="1" noRot="1" noChangeAspect="1" noTextEdit="1"/>
          </p:cNvSpPr>
          <p:nvPr>
            <p:ph type="sldImg"/>
          </p:nvPr>
        </p:nvSpPr>
        <p:spPr>
          <a:ln>
            <a:solidFill>
              <a:srgbClr val="000000">
                <a:alpha val="100000"/>
              </a:srgbClr>
            </a:solidFill>
            <a:miter lim="800000"/>
          </a:ln>
        </p:spPr>
      </p:sp>
      <p:sp>
        <p:nvSpPr>
          <p:cNvPr id="105475"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10547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幻灯片图像占位符 1"/>
          <p:cNvSpPr>
            <a:spLocks noGrp="1" noRot="1" noChangeAspect="1" noTextEdit="1"/>
          </p:cNvSpPr>
          <p:nvPr>
            <p:ph type="sldImg"/>
          </p:nvPr>
        </p:nvSpPr>
        <p:spPr>
          <a:ln>
            <a:solidFill>
              <a:srgbClr val="000000">
                <a:alpha val="100000"/>
              </a:srgbClr>
            </a:solidFill>
            <a:miter lim="800000"/>
          </a:ln>
        </p:spPr>
      </p:sp>
      <p:sp>
        <p:nvSpPr>
          <p:cNvPr id="107523"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1075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幻灯片图像占位符 1"/>
          <p:cNvSpPr>
            <a:spLocks noGrp="1" noRot="1" noChangeAspect="1" noTextEdit="1"/>
          </p:cNvSpPr>
          <p:nvPr>
            <p:ph type="sldImg"/>
          </p:nvPr>
        </p:nvSpPr>
        <p:spPr>
          <a:ln>
            <a:solidFill>
              <a:srgbClr val="000000">
                <a:alpha val="100000"/>
              </a:srgbClr>
            </a:solidFill>
            <a:miter lim="800000"/>
          </a:ln>
        </p:spPr>
      </p:sp>
      <p:sp>
        <p:nvSpPr>
          <p:cNvPr id="109571"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ea typeface="等线" panose="02010600030101010101" pitchFamily="2" charset="-122"/>
            </a:endParaRPr>
          </a:p>
        </p:txBody>
      </p:sp>
      <p:sp>
        <p:nvSpPr>
          <p:cNvPr id="10957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幻灯片图像占位符 1"/>
          <p:cNvSpPr>
            <a:spLocks noGrp="1" noRot="1" noChangeAspect="1" noTextEdit="1"/>
          </p:cNvSpPr>
          <p:nvPr>
            <p:ph type="sldImg"/>
          </p:nvPr>
        </p:nvSpPr>
        <p:spPr>
          <a:ln>
            <a:solidFill>
              <a:srgbClr val="000000">
                <a:alpha val="100000"/>
              </a:srgbClr>
            </a:solidFill>
            <a:miter lim="800000"/>
          </a:ln>
        </p:spPr>
      </p:sp>
      <p:sp>
        <p:nvSpPr>
          <p:cNvPr id="36867"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zh-CN" altLang="en-US" dirty="0">
              <a:ea typeface="等线" panose="02010600030101010101" pitchFamily="2" charset="-122"/>
            </a:endParaRPr>
          </a:p>
        </p:txBody>
      </p:sp>
      <p:sp>
        <p:nvSpPr>
          <p:cNvPr id="3686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定义我们的数据库对象，可以创建，删除和修改数据库和表结构。</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操作和数据库相关的记录，比如增加、删除、修改数据表中的记录。</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来定义访问权限和安全级别。是一种可对数据访问权进行控制的指令，它可以控制特定用户账户对数据表、查看表、存储程序、用户自定义函数等数据库对象的控制权。由 GRANT 和 REVOKE 两个指令组成。</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1.安装配置数据库，并进行性能监控，故障诊断、排除等日常维护；</a:t>
            </a:r>
            <a:endParaRPr lang="zh-CN" altLang="en-US"/>
          </a:p>
          <a:p>
            <a:r>
              <a:rPr lang="zh-CN" altLang="en-US"/>
              <a:t>2.制订、实施与完善数据库的备份还原、复制、镜像等容灾方案；</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053" name="Freeform 8"/>
          <p:cNvSpPr/>
          <p:nvPr/>
        </p:nvSpPr>
        <p:spPr>
          <a:xfrm>
            <a:off x="-31750" y="4321175"/>
            <a:ext cx="1395413" cy="781050"/>
          </a:xfrm>
          <a:custGeom>
            <a:avLst/>
            <a:gdLst/>
            <a:ahLst/>
            <a:cxnLst>
              <a:cxn ang="0">
                <a:pos x="174594415" y="61003910"/>
              </a:cxn>
              <a:cxn ang="0">
                <a:pos x="179471940" y="60271832"/>
              </a:cxn>
              <a:cxn ang="0">
                <a:pos x="180284861" y="59905832"/>
              </a:cxn>
              <a:cxn ang="0">
                <a:pos x="242126018" y="32088033"/>
              </a:cxn>
              <a:cxn ang="0">
                <a:pos x="242126018" y="28799969"/>
              </a:cxn>
              <a:cxn ang="0">
                <a:pos x="180284861" y="1348170"/>
              </a:cxn>
              <a:cxn ang="0">
                <a:pos x="179471940" y="976078"/>
              </a:cxn>
              <a:cxn ang="0">
                <a:pos x="174594415" y="250092"/>
              </a:cxn>
              <a:cxn ang="0">
                <a:pos x="541889" y="0"/>
              </a:cxn>
              <a:cxn ang="0">
                <a:pos x="0" y="60949002"/>
              </a:cxn>
              <a:cxn ang="0">
                <a:pos x="174594415" y="61003910"/>
              </a:cxn>
            </a:cxnLst>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alpha val="100000"/>
            </a:schemeClr>
          </a:solidFill>
          <a:ln w="9525">
            <a:noFill/>
          </a:ln>
        </p:spPr>
        <p:txBody>
          <a:bodyPr/>
          <a:p>
            <a:endParaRPr lang="zh-CN" alt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A9CA5D1A-6E8D-4C55-85DA-6B72A74E5DBC}"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Slide Number Placeholder 5"/>
          <p:cNvSpPr>
            <a:spLocks noGrp="1"/>
          </p:cNvSpPr>
          <p:nvPr>
            <p:ph type="sldNum" sz="quarter" idx="4"/>
          </p:nvPr>
        </p:nvSpPr>
        <p:spPr bwMode="gray">
          <a:xfrm>
            <a:off x="423863" y="4529138"/>
            <a:ext cx="584200"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269" name="Freeform 11"/>
          <p:cNvSpPr/>
          <p:nvPr/>
        </p:nvSpPr>
        <p:spPr>
          <a:xfrm flipV="1">
            <a:off x="0" y="3167063"/>
            <a:ext cx="1358900" cy="508000"/>
          </a:xfrm>
          <a:custGeom>
            <a:avLst/>
            <a:gdLst/>
            <a:ahLst/>
            <a:cxnLst>
              <a:cxn ang="0">
                <a:pos x="233511534" y="12113514"/>
              </a:cxn>
              <a:cxn ang="0">
                <a:pos x="194150002" y="485140"/>
              </a:cxn>
              <a:cxn ang="0">
                <a:pos x="193293730" y="242570"/>
              </a:cxn>
              <a:cxn ang="0">
                <a:pos x="190842796" y="0"/>
              </a:cxn>
              <a:cxn ang="0">
                <a:pos x="175251704" y="0"/>
              </a:cxn>
              <a:cxn ang="0">
                <a:pos x="0" y="160020"/>
              </a:cxn>
              <a:cxn ang="0">
                <a:pos x="0" y="25806400"/>
              </a:cxn>
              <a:cxn ang="0">
                <a:pos x="175251704" y="25682550"/>
              </a:cxn>
              <a:cxn ang="0">
                <a:pos x="190842796" y="25682550"/>
              </a:cxn>
              <a:cxn ang="0">
                <a:pos x="193293730" y="25442520"/>
              </a:cxn>
              <a:cxn ang="0">
                <a:pos x="194150002" y="25197359"/>
              </a:cxn>
              <a:cxn ang="0">
                <a:pos x="233511534" y="13568985"/>
              </a:cxn>
              <a:cxn ang="0">
                <a:pos x="233511534" y="12113514"/>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zh-CN"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DD90ADA0-9CDA-48D4-995B-5726EB537138}"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Slide Number Placeholder 5"/>
          <p:cNvSpPr>
            <a:spLocks noGrp="1"/>
          </p:cNvSpPr>
          <p:nvPr>
            <p:ph type="sldNum" sz="quarter" idx="4"/>
          </p:nvPr>
        </p:nvSpPr>
        <p:spPr bwMode="gray">
          <a:xfrm>
            <a:off x="511175" y="3244850"/>
            <a:ext cx="585788"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293" name="Freeform 11"/>
          <p:cNvSpPr/>
          <p:nvPr/>
        </p:nvSpPr>
        <p:spPr>
          <a:xfrm flipV="1">
            <a:off x="0" y="3167063"/>
            <a:ext cx="1358900" cy="508000"/>
          </a:xfrm>
          <a:custGeom>
            <a:avLst/>
            <a:gdLst/>
            <a:ahLst/>
            <a:cxnLst>
              <a:cxn ang="0">
                <a:pos x="233511534" y="12113514"/>
              </a:cxn>
              <a:cxn ang="0">
                <a:pos x="194150002" y="485140"/>
              </a:cxn>
              <a:cxn ang="0">
                <a:pos x="193293730" y="242570"/>
              </a:cxn>
              <a:cxn ang="0">
                <a:pos x="190842796" y="0"/>
              </a:cxn>
              <a:cxn ang="0">
                <a:pos x="175251704" y="0"/>
              </a:cxn>
              <a:cxn ang="0">
                <a:pos x="0" y="160020"/>
              </a:cxn>
              <a:cxn ang="0">
                <a:pos x="0" y="25806400"/>
              </a:cxn>
              <a:cxn ang="0">
                <a:pos x="175251704" y="25682550"/>
              </a:cxn>
              <a:cxn ang="0">
                <a:pos x="190842796" y="25682550"/>
              </a:cxn>
              <a:cxn ang="0">
                <a:pos x="193293730" y="25442520"/>
              </a:cxn>
              <a:cxn ang="0">
                <a:pos x="194150002" y="25197359"/>
              </a:cxn>
              <a:cxn ang="0">
                <a:pos x="233511534" y="13568985"/>
              </a:cxn>
              <a:cxn ang="0">
                <a:pos x="233511534" y="12113514"/>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zh-CN" altLang="en-US"/>
          </a:p>
        </p:txBody>
      </p:sp>
      <p:sp>
        <p:nvSpPr>
          <p:cNvPr id="35" name="TextBox 13"/>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chemeClr val="accent1"/>
                </a:solidFill>
                <a:effectLst/>
                <a:uLnTx/>
                <a:uFillTx/>
                <a:latin typeface="Arial" panose="020B0604020202020204" pitchFamily="34" charset="0"/>
                <a:ea typeface="宋体" panose="02010600030101010101" pitchFamily="2" charset="-122"/>
                <a:cs typeface="+mn-cs"/>
              </a:rPr>
              <a:t>“</a:t>
            </a:r>
            <a:endParaRPr kumimoji="0" lang="en-US" altLang="zh-CN" sz="8000" b="0" i="0" u="none" strike="noStrike" kern="1200" cap="none" spc="0" normalizeH="0" baseline="0" noProof="0">
              <a:ln>
                <a:noFill/>
              </a:ln>
              <a:solidFill>
                <a:schemeClr val="accent1"/>
              </a:solidFill>
              <a:effectLst/>
              <a:uLnTx/>
              <a:uFillTx/>
              <a:latin typeface="Arial" panose="020B0604020202020204" pitchFamily="34" charset="0"/>
              <a:ea typeface="宋体" panose="02010600030101010101" pitchFamily="2" charset="-122"/>
              <a:cs typeface="+mn-cs"/>
            </a:endParaRPr>
          </a:p>
        </p:txBody>
      </p:sp>
      <p:sp>
        <p:nvSpPr>
          <p:cNvPr id="36" name="TextBox 14"/>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chemeClr val="accent1"/>
                </a:solidFill>
                <a:effectLst/>
                <a:uLnTx/>
                <a:uFillTx/>
                <a:latin typeface="Arial" panose="020B0604020202020204" pitchFamily="34" charset="0"/>
                <a:ea typeface="宋体" panose="02010600030101010101" pitchFamily="2" charset="-122"/>
                <a:cs typeface="+mn-cs"/>
              </a:rPr>
              <a:t>”</a:t>
            </a:r>
            <a:endParaRPr kumimoji="0" lang="en-US" altLang="zh-CN" sz="8000" b="0" i="0" u="none" strike="noStrike" kern="1200" cap="none" spc="0" normalizeH="0" baseline="0" noProof="0">
              <a:ln>
                <a:noFill/>
              </a:ln>
              <a:solidFill>
                <a:schemeClr val="accent1"/>
              </a:solidFill>
              <a:effectLst/>
              <a:uLnTx/>
              <a:uFillTx/>
              <a:latin typeface="Arial" panose="020B0604020202020204" pitchFamily="34" charset="0"/>
              <a:ea typeface="宋体" panose="02010600030101010101" pitchFamily="2" charset="-122"/>
              <a:cs typeface="+mn-cs"/>
            </a:endParaRP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37"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6179BF7E-0EFE-4BBA-B7C1-7C37E104AC03}"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8"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9" name="Slide Number Placeholder 5"/>
          <p:cNvSpPr>
            <a:spLocks noGrp="1"/>
          </p:cNvSpPr>
          <p:nvPr>
            <p:ph type="sldNum" sz="quarter" idx="4"/>
          </p:nvPr>
        </p:nvSpPr>
        <p:spPr bwMode="gray">
          <a:xfrm>
            <a:off x="511175" y="3244850"/>
            <a:ext cx="585788"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317" name="Freeform 11"/>
          <p:cNvSpPr/>
          <p:nvPr/>
        </p:nvSpPr>
        <p:spPr>
          <a:xfrm flipV="1">
            <a:off x="0" y="4910138"/>
            <a:ext cx="1358900" cy="508000"/>
          </a:xfrm>
          <a:custGeom>
            <a:avLst/>
            <a:gdLst/>
            <a:ahLst/>
            <a:cxnLst>
              <a:cxn ang="0">
                <a:pos x="233511534" y="12113514"/>
              </a:cxn>
              <a:cxn ang="0">
                <a:pos x="194150002" y="485140"/>
              </a:cxn>
              <a:cxn ang="0">
                <a:pos x="193293730" y="242570"/>
              </a:cxn>
              <a:cxn ang="0">
                <a:pos x="190842796" y="0"/>
              </a:cxn>
              <a:cxn ang="0">
                <a:pos x="175251704" y="0"/>
              </a:cxn>
              <a:cxn ang="0">
                <a:pos x="0" y="160020"/>
              </a:cxn>
              <a:cxn ang="0">
                <a:pos x="0" y="25806400"/>
              </a:cxn>
              <a:cxn ang="0">
                <a:pos x="175251704" y="25682550"/>
              </a:cxn>
              <a:cxn ang="0">
                <a:pos x="190842796" y="25682550"/>
              </a:cxn>
              <a:cxn ang="0">
                <a:pos x="193293730" y="25442520"/>
              </a:cxn>
              <a:cxn ang="0">
                <a:pos x="194150002" y="25197359"/>
              </a:cxn>
              <a:cxn ang="0">
                <a:pos x="233511534" y="13568985"/>
              </a:cxn>
              <a:cxn ang="0">
                <a:pos x="233511534" y="12113514"/>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zh-CN" alt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endParaRPr lang="zh-CN" altLang="en-US"/>
          </a:p>
        </p:txBody>
      </p:sp>
      <p:sp>
        <p:nvSpPr>
          <p:cNvPr id="3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0593F3C6-D455-4736-A00D-ABB33882E457}"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Slide Number Placeholder 6"/>
          <p:cNvSpPr>
            <a:spLocks noGrp="1"/>
          </p:cNvSpPr>
          <p:nvPr>
            <p:ph type="sldNum" sz="quarter" idx="4"/>
          </p:nvPr>
        </p:nvSpPr>
        <p:spPr bwMode="gray">
          <a:xfrm>
            <a:off x="511175" y="4983163"/>
            <a:ext cx="585788"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341" name="Freeform 11"/>
          <p:cNvSpPr/>
          <p:nvPr/>
        </p:nvSpPr>
        <p:spPr>
          <a:xfrm flipV="1">
            <a:off x="0" y="4910138"/>
            <a:ext cx="1358900" cy="508000"/>
          </a:xfrm>
          <a:custGeom>
            <a:avLst/>
            <a:gdLst/>
            <a:ahLst/>
            <a:cxnLst>
              <a:cxn ang="0">
                <a:pos x="233511534" y="12113514"/>
              </a:cxn>
              <a:cxn ang="0">
                <a:pos x="194150002" y="485140"/>
              </a:cxn>
              <a:cxn ang="0">
                <a:pos x="193293730" y="242570"/>
              </a:cxn>
              <a:cxn ang="0">
                <a:pos x="190842796" y="0"/>
              </a:cxn>
              <a:cxn ang="0">
                <a:pos x="175251704" y="0"/>
              </a:cxn>
              <a:cxn ang="0">
                <a:pos x="0" y="160020"/>
              </a:cxn>
              <a:cxn ang="0">
                <a:pos x="0" y="25806400"/>
              </a:cxn>
              <a:cxn ang="0">
                <a:pos x="175251704" y="25682550"/>
              </a:cxn>
              <a:cxn ang="0">
                <a:pos x="190842796" y="25682550"/>
              </a:cxn>
              <a:cxn ang="0">
                <a:pos x="193293730" y="25442520"/>
              </a:cxn>
              <a:cxn ang="0">
                <a:pos x="194150002" y="25197359"/>
              </a:cxn>
              <a:cxn ang="0">
                <a:pos x="233511534" y="13568985"/>
              </a:cxn>
              <a:cxn ang="0">
                <a:pos x="233511534" y="12113514"/>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zh-CN" altLang="en-US"/>
          </a:p>
        </p:txBody>
      </p:sp>
      <p:sp>
        <p:nvSpPr>
          <p:cNvPr id="35" name="TextBox 10"/>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chemeClr val="accent1"/>
                </a:solidFill>
                <a:effectLst/>
                <a:uLnTx/>
                <a:uFillTx/>
                <a:latin typeface="Arial" panose="020B0604020202020204" pitchFamily="34" charset="0"/>
                <a:ea typeface="宋体" panose="02010600030101010101" pitchFamily="2" charset="-122"/>
                <a:cs typeface="+mn-cs"/>
              </a:rPr>
              <a:t>“</a:t>
            </a:r>
            <a:endParaRPr kumimoji="0" lang="en-US" altLang="zh-CN" sz="8000" b="0" i="0" u="none" strike="noStrike" kern="1200" cap="none" spc="0" normalizeH="0" baseline="0" noProof="0">
              <a:ln>
                <a:noFill/>
              </a:ln>
              <a:solidFill>
                <a:schemeClr val="accent1"/>
              </a:solidFill>
              <a:effectLst/>
              <a:uLnTx/>
              <a:uFillTx/>
              <a:latin typeface="Arial" panose="020B0604020202020204" pitchFamily="34" charset="0"/>
              <a:ea typeface="宋体" panose="02010600030101010101" pitchFamily="2" charset="-122"/>
              <a:cs typeface="+mn-cs"/>
            </a:endParaRPr>
          </a:p>
        </p:txBody>
      </p:sp>
      <p:sp>
        <p:nvSpPr>
          <p:cNvPr id="36" name="TextBox 11"/>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chemeClr val="accent1"/>
                </a:solidFill>
                <a:effectLst/>
                <a:uLnTx/>
                <a:uFillTx/>
                <a:latin typeface="Arial" panose="020B0604020202020204" pitchFamily="34" charset="0"/>
                <a:ea typeface="宋体" panose="02010600030101010101" pitchFamily="2" charset="-122"/>
                <a:cs typeface="+mn-cs"/>
              </a:rPr>
              <a:t>”</a:t>
            </a:r>
            <a:endParaRPr kumimoji="0" lang="en-US" altLang="zh-CN" sz="8000" b="0" i="0" u="none" strike="noStrike" kern="1200" cap="none" spc="0" normalizeH="0" baseline="0" noProof="0">
              <a:ln>
                <a:noFill/>
              </a:ln>
              <a:solidFill>
                <a:schemeClr val="accent1"/>
              </a:solidFill>
              <a:effectLst/>
              <a:uLnTx/>
              <a:uFillTx/>
              <a:latin typeface="Arial" panose="020B0604020202020204" pitchFamily="34" charset="0"/>
              <a:ea typeface="宋体" panose="02010600030101010101" pitchFamily="2" charset="-122"/>
              <a:cs typeface="+mn-cs"/>
            </a:endParaRP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endParaRPr lang="zh-CN" altLang="en-US"/>
          </a:p>
        </p:txBody>
      </p:sp>
      <p:sp>
        <p:nvSpPr>
          <p:cNvPr id="37"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9DC74CA1-3CE7-4E61-9F64-71B22F4B9ED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8"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9" name="Slide Number Placeholder 6"/>
          <p:cNvSpPr>
            <a:spLocks noGrp="1"/>
          </p:cNvSpPr>
          <p:nvPr>
            <p:ph type="sldNum" sz="quarter" idx="4"/>
          </p:nvPr>
        </p:nvSpPr>
        <p:spPr bwMode="gray">
          <a:xfrm>
            <a:off x="511175" y="4983163"/>
            <a:ext cx="585788"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5365" name="Freeform 11"/>
          <p:cNvSpPr/>
          <p:nvPr/>
        </p:nvSpPr>
        <p:spPr>
          <a:xfrm flipV="1">
            <a:off x="0" y="4910138"/>
            <a:ext cx="1358900" cy="508000"/>
          </a:xfrm>
          <a:custGeom>
            <a:avLst/>
            <a:gdLst/>
            <a:ahLst/>
            <a:cxnLst>
              <a:cxn ang="0">
                <a:pos x="233511534" y="12113514"/>
              </a:cxn>
              <a:cxn ang="0">
                <a:pos x="194150002" y="485140"/>
              </a:cxn>
              <a:cxn ang="0">
                <a:pos x="193293730" y="242570"/>
              </a:cxn>
              <a:cxn ang="0">
                <a:pos x="190842796" y="0"/>
              </a:cxn>
              <a:cxn ang="0">
                <a:pos x="175251704" y="0"/>
              </a:cxn>
              <a:cxn ang="0">
                <a:pos x="0" y="160020"/>
              </a:cxn>
              <a:cxn ang="0">
                <a:pos x="0" y="25806400"/>
              </a:cxn>
              <a:cxn ang="0">
                <a:pos x="175251704" y="25682550"/>
              </a:cxn>
              <a:cxn ang="0">
                <a:pos x="190842796" y="25682550"/>
              </a:cxn>
              <a:cxn ang="0">
                <a:pos x="193293730" y="25442520"/>
              </a:cxn>
              <a:cxn ang="0">
                <a:pos x="194150002" y="25197359"/>
              </a:cxn>
              <a:cxn ang="0">
                <a:pos x="233511534" y="13568985"/>
              </a:cxn>
              <a:cxn ang="0">
                <a:pos x="233511534" y="12113514"/>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zh-CN"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endParaRPr lang="zh-CN" altLang="en-US"/>
          </a:p>
        </p:txBody>
      </p:sp>
      <p:sp>
        <p:nvSpPr>
          <p:cNvPr id="3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E83A8DEC-32C1-4A75-B805-EC5E00717A5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Slide Number Placeholder 6"/>
          <p:cNvSpPr>
            <a:spLocks noGrp="1"/>
          </p:cNvSpPr>
          <p:nvPr>
            <p:ph type="sldNum" sz="quarter" idx="4"/>
          </p:nvPr>
        </p:nvSpPr>
        <p:spPr bwMode="gray">
          <a:xfrm>
            <a:off x="511175" y="4983163"/>
            <a:ext cx="585788"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16389" name="Freeform 11"/>
          <p:cNvSpPr/>
          <p:nvPr/>
        </p:nvSpPr>
        <p:spPr>
          <a:xfrm flipV="1">
            <a:off x="0" y="711200"/>
            <a:ext cx="1358900" cy="508000"/>
          </a:xfrm>
          <a:custGeom>
            <a:avLst/>
            <a:gdLst/>
            <a:ahLst/>
            <a:cxnLst>
              <a:cxn ang="0">
                <a:pos x="233511534" y="12113514"/>
              </a:cxn>
              <a:cxn ang="0">
                <a:pos x="194150002" y="485140"/>
              </a:cxn>
              <a:cxn ang="0">
                <a:pos x="193293730" y="242570"/>
              </a:cxn>
              <a:cxn ang="0">
                <a:pos x="190842796" y="0"/>
              </a:cxn>
              <a:cxn ang="0">
                <a:pos x="175251704" y="0"/>
              </a:cxn>
              <a:cxn ang="0">
                <a:pos x="0" y="160020"/>
              </a:cxn>
              <a:cxn ang="0">
                <a:pos x="0" y="25806400"/>
              </a:cxn>
              <a:cxn ang="0">
                <a:pos x="175251704" y="25682550"/>
              </a:cxn>
              <a:cxn ang="0">
                <a:pos x="190842796" y="25682550"/>
              </a:cxn>
              <a:cxn ang="0">
                <a:pos x="193293730" y="25442520"/>
              </a:cxn>
              <a:cxn ang="0">
                <a:pos x="194150002" y="25197359"/>
              </a:cxn>
              <a:cxn ang="0">
                <a:pos x="233511534" y="13568985"/>
              </a:cxn>
              <a:cxn ang="0">
                <a:pos x="233511534" y="12113514"/>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85700AA2-8E54-43D1-B906-932EE8F9393F}"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17413" name="Freeform 11"/>
          <p:cNvSpPr/>
          <p:nvPr/>
        </p:nvSpPr>
        <p:spPr>
          <a:xfrm flipV="1">
            <a:off x="0" y="711200"/>
            <a:ext cx="1358900" cy="508000"/>
          </a:xfrm>
          <a:custGeom>
            <a:avLst/>
            <a:gdLst/>
            <a:ahLst/>
            <a:cxnLst>
              <a:cxn ang="0">
                <a:pos x="233511534" y="12113514"/>
              </a:cxn>
              <a:cxn ang="0">
                <a:pos x="194150002" y="485140"/>
              </a:cxn>
              <a:cxn ang="0">
                <a:pos x="193293730" y="242570"/>
              </a:cxn>
              <a:cxn ang="0">
                <a:pos x="190842796" y="0"/>
              </a:cxn>
              <a:cxn ang="0">
                <a:pos x="175251704" y="0"/>
              </a:cxn>
              <a:cxn ang="0">
                <a:pos x="0" y="160020"/>
              </a:cxn>
              <a:cxn ang="0">
                <a:pos x="0" y="25806400"/>
              </a:cxn>
              <a:cxn ang="0">
                <a:pos x="175251704" y="25682550"/>
              </a:cxn>
              <a:cxn ang="0">
                <a:pos x="190842796" y="25682550"/>
              </a:cxn>
              <a:cxn ang="0">
                <a:pos x="193293730" y="25442520"/>
              </a:cxn>
              <a:cxn ang="0">
                <a:pos x="194150002" y="25197359"/>
              </a:cxn>
              <a:cxn ang="0">
                <a:pos x="233511534" y="13568985"/>
              </a:cxn>
              <a:cxn ang="0">
                <a:pos x="233511534" y="12113514"/>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zh-CN" alt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2DE38836-615B-4ED1-AC1F-85CF5AAE8B07}"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12568"/>
          </a:xfrm>
        </p:spPr>
        <p:txBody>
          <a:bodyPr/>
          <a:lstStyle>
            <a:lvl1pPr marL="365125" indent="-255905">
              <a:buFont typeface="Wingdings" panose="05000000000000000000" pitchFamily="2" charset="2"/>
              <a:buChar char="Ø"/>
              <a:defRPr/>
            </a:lvl1pPr>
            <a:lvl2pPr marL="621030" indent="-228600">
              <a:buFont typeface="Wingdings" panose="05000000000000000000" pitchFamily="2" charset="2"/>
              <a:buChar char="ü"/>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8" name="副标题 16"/>
          <p:cNvSpPr>
            <a:spLocks noGrp="1"/>
          </p:cNvSpPr>
          <p:nvPr>
            <p:ph type="subTitle" idx="13"/>
          </p:nvPr>
        </p:nvSpPr>
        <p:spPr>
          <a:xfrm>
            <a:off x="467544" y="404666"/>
            <a:ext cx="8208912" cy="825505"/>
          </a:xfrm>
        </p:spPr>
        <p:txBody>
          <a:bodyPr lIns="45720" rIns="45720">
            <a:normAutofit/>
          </a:bodyPr>
          <a:lstStyle>
            <a:lvl1pPr marL="0" marR="64135" indent="0" algn="l">
              <a:buNone/>
              <a:defRPr sz="40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2" name="日期占位符 1"/>
          <p:cNvSpPr>
            <a:spLocks noGrp="1"/>
          </p:cNvSpPr>
          <p:nvPr>
            <p:ph type="dt" sz="half" idx="14"/>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A721F766-22AD-45F6-BF48-BF393E9F0CF0}"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5"/>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6"/>
          </p:nvPr>
        </p:nvSpPr>
        <p:spPr/>
        <p:txBody>
          <a:bodyPr/>
          <a:p>
            <a:pPr lvl="0" eaLnBrk="1" hangingPunct="1">
              <a:buNone/>
            </a:pPr>
            <a:fld id="{9A0DB2DC-4C9A-4742-B13C-FB6460FD3503}" type="slidenum">
              <a:rPr lang="zh-CN" altLang="en-US" dirty="0">
                <a:latin typeface="Century Gothic" panose="020B0502020202020204" pitchFamily="34" charset="0"/>
              </a:rPr>
            </a:fld>
            <a:endParaRPr lang="zh-CN" altLang="en-US" dirty="0">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3077" name="Freeform 11"/>
          <p:cNvSpPr/>
          <p:nvPr/>
        </p:nvSpPr>
        <p:spPr>
          <a:xfrm flipV="1">
            <a:off x="0" y="711200"/>
            <a:ext cx="1358900" cy="508000"/>
          </a:xfrm>
          <a:custGeom>
            <a:avLst/>
            <a:gdLst/>
            <a:ahLst/>
            <a:cxnLst>
              <a:cxn ang="0">
                <a:pos x="233511534" y="12113514"/>
              </a:cxn>
              <a:cxn ang="0">
                <a:pos x="194150002" y="485140"/>
              </a:cxn>
              <a:cxn ang="0">
                <a:pos x="193293730" y="242570"/>
              </a:cxn>
              <a:cxn ang="0">
                <a:pos x="190842796" y="0"/>
              </a:cxn>
              <a:cxn ang="0">
                <a:pos x="175251704" y="0"/>
              </a:cxn>
              <a:cxn ang="0">
                <a:pos x="0" y="160020"/>
              </a:cxn>
              <a:cxn ang="0">
                <a:pos x="0" y="25806400"/>
              </a:cxn>
              <a:cxn ang="0">
                <a:pos x="175251704" y="25682550"/>
              </a:cxn>
              <a:cxn ang="0">
                <a:pos x="190842796" y="25682550"/>
              </a:cxn>
              <a:cxn ang="0">
                <a:pos x="193293730" y="25442520"/>
              </a:cxn>
              <a:cxn ang="0">
                <a:pos x="194150002" y="25197359"/>
              </a:cxn>
              <a:cxn ang="0">
                <a:pos x="233511534" y="13568985"/>
              </a:cxn>
              <a:cxn ang="0">
                <a:pos x="233511534" y="12113514"/>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zh-CN" altLang="en-US"/>
          </a:p>
        </p:txBody>
      </p:sp>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07A05FB9-0E20-4972-A346-2F66945D2435}"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4101" name="Freeform 11"/>
          <p:cNvSpPr/>
          <p:nvPr/>
        </p:nvSpPr>
        <p:spPr>
          <a:xfrm flipV="1">
            <a:off x="0" y="3167063"/>
            <a:ext cx="1358900" cy="508000"/>
          </a:xfrm>
          <a:custGeom>
            <a:avLst/>
            <a:gdLst/>
            <a:ahLst/>
            <a:cxnLst>
              <a:cxn ang="0">
                <a:pos x="233511534" y="12113514"/>
              </a:cxn>
              <a:cxn ang="0">
                <a:pos x="194150002" y="485140"/>
              </a:cxn>
              <a:cxn ang="0">
                <a:pos x="193293730" y="242570"/>
              </a:cxn>
              <a:cxn ang="0">
                <a:pos x="190842796" y="0"/>
              </a:cxn>
              <a:cxn ang="0">
                <a:pos x="175251704" y="0"/>
              </a:cxn>
              <a:cxn ang="0">
                <a:pos x="0" y="160020"/>
              </a:cxn>
              <a:cxn ang="0">
                <a:pos x="0" y="25806400"/>
              </a:cxn>
              <a:cxn ang="0">
                <a:pos x="175251704" y="25682550"/>
              </a:cxn>
              <a:cxn ang="0">
                <a:pos x="190842796" y="25682550"/>
              </a:cxn>
              <a:cxn ang="0">
                <a:pos x="193293730" y="25442520"/>
              </a:cxn>
              <a:cxn ang="0">
                <a:pos x="194150002" y="25197359"/>
              </a:cxn>
              <a:cxn ang="0">
                <a:pos x="233511534" y="13568985"/>
              </a:cxn>
              <a:cxn ang="0">
                <a:pos x="233511534" y="12113514"/>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zh-CN"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B9B8367B-3FC4-4031-91F0-D34B486215F5}"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Slide Number Placeholder 5"/>
          <p:cNvSpPr>
            <a:spLocks noGrp="1"/>
          </p:cNvSpPr>
          <p:nvPr>
            <p:ph type="sldNum" sz="quarter" idx="4"/>
          </p:nvPr>
        </p:nvSpPr>
        <p:spPr bwMode="gray">
          <a:xfrm>
            <a:off x="511175" y="3244850"/>
            <a:ext cx="585788"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5125" name="Freeform 11"/>
          <p:cNvSpPr/>
          <p:nvPr/>
        </p:nvSpPr>
        <p:spPr>
          <a:xfrm flipV="1">
            <a:off x="0" y="711200"/>
            <a:ext cx="1358900" cy="508000"/>
          </a:xfrm>
          <a:custGeom>
            <a:avLst/>
            <a:gdLst/>
            <a:ahLst/>
            <a:cxnLst>
              <a:cxn ang="0">
                <a:pos x="233511534" y="12113514"/>
              </a:cxn>
              <a:cxn ang="0">
                <a:pos x="194150002" y="485140"/>
              </a:cxn>
              <a:cxn ang="0">
                <a:pos x="193293730" y="242570"/>
              </a:cxn>
              <a:cxn ang="0">
                <a:pos x="190842796" y="0"/>
              </a:cxn>
              <a:cxn ang="0">
                <a:pos x="175251704" y="0"/>
              </a:cxn>
              <a:cxn ang="0">
                <a:pos x="0" y="160020"/>
              </a:cxn>
              <a:cxn ang="0">
                <a:pos x="0" y="25806400"/>
              </a:cxn>
              <a:cxn ang="0">
                <a:pos x="175251704" y="25682550"/>
              </a:cxn>
              <a:cxn ang="0">
                <a:pos x="190842796" y="25682550"/>
              </a:cxn>
              <a:cxn ang="0">
                <a:pos x="193293730" y="25442520"/>
              </a:cxn>
              <a:cxn ang="0">
                <a:pos x="194150002" y="25197359"/>
              </a:cxn>
              <a:cxn ang="0">
                <a:pos x="233511534" y="13568985"/>
              </a:cxn>
              <a:cxn ang="0">
                <a:pos x="233511534" y="12113514"/>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zh-CN" altLang="en-US"/>
          </a:p>
        </p:txBody>
      </p:sp>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3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579A8825-FA46-4C90-A0C7-4F9A21E092F5}"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6149" name="Freeform 11"/>
          <p:cNvSpPr/>
          <p:nvPr/>
        </p:nvSpPr>
        <p:spPr>
          <a:xfrm flipV="1">
            <a:off x="0" y="711200"/>
            <a:ext cx="1358900" cy="508000"/>
          </a:xfrm>
          <a:custGeom>
            <a:avLst/>
            <a:gdLst/>
            <a:ahLst/>
            <a:cxnLst>
              <a:cxn ang="0">
                <a:pos x="233511534" y="12113514"/>
              </a:cxn>
              <a:cxn ang="0">
                <a:pos x="194150002" y="485140"/>
              </a:cxn>
              <a:cxn ang="0">
                <a:pos x="193293730" y="242570"/>
              </a:cxn>
              <a:cxn ang="0">
                <a:pos x="190842796" y="0"/>
              </a:cxn>
              <a:cxn ang="0">
                <a:pos x="175251704" y="0"/>
              </a:cxn>
              <a:cxn ang="0">
                <a:pos x="0" y="160020"/>
              </a:cxn>
              <a:cxn ang="0">
                <a:pos x="0" y="25806400"/>
              </a:cxn>
              <a:cxn ang="0">
                <a:pos x="175251704" y="25682550"/>
              </a:cxn>
              <a:cxn ang="0">
                <a:pos x="190842796" y="25682550"/>
              </a:cxn>
              <a:cxn ang="0">
                <a:pos x="193293730" y="25442520"/>
              </a:cxn>
              <a:cxn ang="0">
                <a:pos x="194150002" y="25197359"/>
              </a:cxn>
              <a:cxn ang="0">
                <a:pos x="233511534" y="13568985"/>
              </a:cxn>
              <a:cxn ang="0">
                <a:pos x="233511534" y="12113514"/>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35" name="Date Placeholder 6"/>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D761E0BA-BC0A-4BC4-948A-B7F9DC460854}"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7"/>
          <p:cNvSpPr>
            <a:spLocks noGrp="1"/>
          </p:cNvSpPr>
          <p:nvPr>
            <p:ph type="ftr" sz="quarter" idx="1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Slide Number Placeholder 5"/>
          <p:cNvSpPr>
            <a:spLocks noGrp="1"/>
          </p:cNvSpPr>
          <p:nvPr>
            <p:ph type="sldNum" sz="quarter" idx="14"/>
          </p:nvPr>
        </p:nvSpPr>
        <p:spPr bwMode="gray">
          <a:xfrm>
            <a:off x="511175" y="787400"/>
            <a:ext cx="585788"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173" name="Freeform 11"/>
          <p:cNvSpPr/>
          <p:nvPr/>
        </p:nvSpPr>
        <p:spPr>
          <a:xfrm flipV="1">
            <a:off x="0" y="711200"/>
            <a:ext cx="1358900" cy="508000"/>
          </a:xfrm>
          <a:custGeom>
            <a:avLst/>
            <a:gdLst/>
            <a:ahLst/>
            <a:cxnLst>
              <a:cxn ang="0">
                <a:pos x="233511534" y="12113514"/>
              </a:cxn>
              <a:cxn ang="0">
                <a:pos x="194150002" y="485140"/>
              </a:cxn>
              <a:cxn ang="0">
                <a:pos x="193293730" y="242570"/>
              </a:cxn>
              <a:cxn ang="0">
                <a:pos x="190842796" y="0"/>
              </a:cxn>
              <a:cxn ang="0">
                <a:pos x="175251704" y="0"/>
              </a:cxn>
              <a:cxn ang="0">
                <a:pos x="0" y="160020"/>
              </a:cxn>
              <a:cxn ang="0">
                <a:pos x="0" y="25806400"/>
              </a:cxn>
              <a:cxn ang="0">
                <a:pos x="175251704" y="25682550"/>
              </a:cxn>
              <a:cxn ang="0">
                <a:pos x="190842796" y="25682550"/>
              </a:cxn>
              <a:cxn ang="0">
                <a:pos x="193293730" y="25442520"/>
              </a:cxn>
              <a:cxn ang="0">
                <a:pos x="194150002" y="25197359"/>
              </a:cxn>
              <a:cxn ang="0">
                <a:pos x="233511534" y="13568985"/>
              </a:cxn>
              <a:cxn ang="0">
                <a:pos x="233511534" y="12113514"/>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zh-CN" altLang="en-US"/>
          </a:p>
        </p:txBody>
      </p:sp>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5" name="Date Placeholder 2"/>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7029CFE9-DBB9-4190-958E-7F4D5C0ECDAD}"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3"/>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Slide Number Placeholder 4"/>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8197" name="Freeform 11"/>
          <p:cNvSpPr/>
          <p:nvPr/>
        </p:nvSpPr>
        <p:spPr>
          <a:xfrm flipV="1">
            <a:off x="0" y="711200"/>
            <a:ext cx="1358900" cy="508000"/>
          </a:xfrm>
          <a:custGeom>
            <a:avLst/>
            <a:gdLst/>
            <a:ahLst/>
            <a:cxnLst>
              <a:cxn ang="0">
                <a:pos x="233511534" y="12113514"/>
              </a:cxn>
              <a:cxn ang="0">
                <a:pos x="194150002" y="485140"/>
              </a:cxn>
              <a:cxn ang="0">
                <a:pos x="193293730" y="242570"/>
              </a:cxn>
              <a:cxn ang="0">
                <a:pos x="190842796" y="0"/>
              </a:cxn>
              <a:cxn ang="0">
                <a:pos x="175251704" y="0"/>
              </a:cxn>
              <a:cxn ang="0">
                <a:pos x="0" y="160020"/>
              </a:cxn>
              <a:cxn ang="0">
                <a:pos x="0" y="25806400"/>
              </a:cxn>
              <a:cxn ang="0">
                <a:pos x="175251704" y="25682550"/>
              </a:cxn>
              <a:cxn ang="0">
                <a:pos x="190842796" y="25682550"/>
              </a:cxn>
              <a:cxn ang="0">
                <a:pos x="193293730" y="25442520"/>
              </a:cxn>
              <a:cxn ang="0">
                <a:pos x="194150002" y="25197359"/>
              </a:cxn>
              <a:cxn ang="0">
                <a:pos x="233511534" y="13568985"/>
              </a:cxn>
              <a:cxn ang="0">
                <a:pos x="233511534" y="12113514"/>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zh-CN" altLang="en-US"/>
          </a:p>
        </p:txBody>
      </p:sp>
      <p:sp>
        <p:nvSpPr>
          <p:cNvPr id="35" name="Date Placeholder 1"/>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3D3EEA2B-0321-4EEC-9B6B-5FEDD3F1BF01}"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2"/>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Slide Number Placeholder 3"/>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221" name="Freeform 11"/>
          <p:cNvSpPr/>
          <p:nvPr/>
        </p:nvSpPr>
        <p:spPr>
          <a:xfrm flipV="1">
            <a:off x="0" y="711200"/>
            <a:ext cx="1358900" cy="508000"/>
          </a:xfrm>
          <a:custGeom>
            <a:avLst/>
            <a:gdLst/>
            <a:ahLst/>
            <a:cxnLst>
              <a:cxn ang="0">
                <a:pos x="233511534" y="12113514"/>
              </a:cxn>
              <a:cxn ang="0">
                <a:pos x="194150002" y="485140"/>
              </a:cxn>
              <a:cxn ang="0">
                <a:pos x="193293730" y="242570"/>
              </a:cxn>
              <a:cxn ang="0">
                <a:pos x="190842796" y="0"/>
              </a:cxn>
              <a:cxn ang="0">
                <a:pos x="175251704" y="0"/>
              </a:cxn>
              <a:cxn ang="0">
                <a:pos x="0" y="160020"/>
              </a:cxn>
              <a:cxn ang="0">
                <a:pos x="0" y="25806400"/>
              </a:cxn>
              <a:cxn ang="0">
                <a:pos x="175251704" y="25682550"/>
              </a:cxn>
              <a:cxn ang="0">
                <a:pos x="190842796" y="25682550"/>
              </a:cxn>
              <a:cxn ang="0">
                <a:pos x="193293730" y="25442520"/>
              </a:cxn>
              <a:cxn ang="0">
                <a:pos x="194150002" y="25197359"/>
              </a:cxn>
              <a:cxn ang="0">
                <a:pos x="233511534" y="13568985"/>
              </a:cxn>
              <a:cxn ang="0">
                <a:pos x="233511534" y="12113514"/>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zh-CN" alt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A499F826-9C33-4170-BF77-343C55B749D6}"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Slide Number Placeholder 6"/>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245" name="Freeform 11"/>
          <p:cNvSpPr/>
          <p:nvPr/>
        </p:nvSpPr>
        <p:spPr>
          <a:xfrm flipV="1">
            <a:off x="0" y="4910138"/>
            <a:ext cx="1358900" cy="508000"/>
          </a:xfrm>
          <a:custGeom>
            <a:avLst/>
            <a:gdLst/>
            <a:ahLst/>
            <a:cxnLst>
              <a:cxn ang="0">
                <a:pos x="233511534" y="12113514"/>
              </a:cxn>
              <a:cxn ang="0">
                <a:pos x="194150002" y="485140"/>
              </a:cxn>
              <a:cxn ang="0">
                <a:pos x="193293730" y="242570"/>
              </a:cxn>
              <a:cxn ang="0">
                <a:pos x="190842796" y="0"/>
              </a:cxn>
              <a:cxn ang="0">
                <a:pos x="175251704" y="0"/>
              </a:cxn>
              <a:cxn ang="0">
                <a:pos x="0" y="160020"/>
              </a:cxn>
              <a:cxn ang="0">
                <a:pos x="0" y="25806400"/>
              </a:cxn>
              <a:cxn ang="0">
                <a:pos x="175251704" y="25682550"/>
              </a:cxn>
              <a:cxn ang="0">
                <a:pos x="190842796" y="25682550"/>
              </a:cxn>
              <a:cxn ang="0">
                <a:pos x="193293730" y="25442520"/>
              </a:cxn>
              <a:cxn ang="0">
                <a:pos x="194150002" y="25197359"/>
              </a:cxn>
              <a:cxn ang="0">
                <a:pos x="233511534" y="13568985"/>
              </a:cxn>
              <a:cxn ang="0">
                <a:pos x="233511534" y="12113514"/>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zh-CN"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Tx/>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0CC0B0F7-6439-4DE1-A622-1009D1793467}"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Slide Number Placeholder 6"/>
          <p:cNvSpPr>
            <a:spLocks noGrp="1"/>
          </p:cNvSpPr>
          <p:nvPr>
            <p:ph type="sldNum" sz="quarter" idx="4"/>
          </p:nvPr>
        </p:nvSpPr>
        <p:spPr bwMode="gray">
          <a:xfrm>
            <a:off x="511175" y="4983163"/>
            <a:ext cx="585788" cy="365125"/>
          </a:xfrm>
          <a:prstGeom prst="rect">
            <a:avLst/>
          </a:prstGeom>
        </p:spPr>
        <p:txBody>
          <a:bodyPr vert="horz" lIns="91440" tIns="45720" rIns="91440" bIns="45720" rtlCol="0" anchor="ctr"/>
          <a:p>
            <a:pPr algn="r" eaLnBrk="1" hangingPunct="1">
              <a:buNone/>
            </a:pPr>
            <a:fld id="{9A0DB2DC-4C9A-4742-B13C-FB6460FD3503}" type="slidenum">
              <a:rPr lang="zh-CN" altLang="en-US" dirty="0">
                <a:ea typeface="幼圆" panose="02010509060101010101" pitchFamily="49" charset="-122"/>
              </a:rPr>
            </a:fld>
            <a:endParaRPr lang="zh-CN" altLang="en-US" dirty="0">
              <a:ea typeface="幼圆" panose="02010509060101010101"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8"/>
          <a:stretch>
            <a:fillRect/>
          </a:stretch>
        </a:blipFill>
        <a:effectLst/>
      </p:bgPr>
    </p:bg>
    <p:spTree>
      <p:nvGrpSpPr>
        <p:cNvPr id="1" name=""/>
        <p:cNvGrpSpPr/>
        <p:nvPr/>
      </p:nvGrpSpPr>
      <p:grpSpPr/>
      <p:grpSp>
        <p:nvGrpSpPr>
          <p:cNvPr id="1026" name="Group 35"/>
          <p:cNvGrpSpPr/>
          <p:nvPr/>
        </p:nvGrpSpPr>
        <p:grpSpPr>
          <a:xfrm>
            <a:off x="0" y="228600"/>
            <a:ext cx="1981200" cy="6638925"/>
            <a:chOff x="2487613" y="285750"/>
            <a:chExt cx="2428875" cy="5654676"/>
          </a:xfrm>
        </p:grpSpPr>
        <p:sp>
          <p:nvSpPr>
            <p:cNvPr id="1046" name="Freeform 11"/>
            <p:cNvSpPr/>
            <p:nvPr/>
          </p:nvSpPr>
          <p:spPr>
            <a:xfrm>
              <a:off x="2487613" y="2284413"/>
              <a:ext cx="85725" cy="533400"/>
            </a:xfrm>
            <a:custGeom>
              <a:avLst/>
              <a:gdLst/>
              <a:ahLst/>
              <a:cxnLst>
                <a:cxn ang="0">
                  <a:pos x="334035256" y="2092026176"/>
                </a:cxn>
                <a:cxn ang="0">
                  <a:pos x="258117975" y="1230604787"/>
                </a:cxn>
                <a:cxn ang="0">
                  <a:pos x="0" y="0"/>
                </a:cxn>
                <a:cxn ang="0">
                  <a:pos x="0" y="538388859"/>
                </a:cxn>
                <a:cxn ang="0">
                  <a:pos x="303669123" y="1907434478"/>
                </a:cxn>
                <a:cxn ang="0">
                  <a:pos x="334035256" y="2092026176"/>
                </a:cxn>
              </a:cxnLst>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ln>
          </p:spPr>
          <p:txBody>
            <a:bodyPr/>
            <a:p>
              <a:endParaRPr lang="zh-CN" altLang="en-US"/>
            </a:p>
          </p:txBody>
        </p:sp>
        <p:sp>
          <p:nvSpPr>
            <p:cNvPr id="1047" name="Freeform 12"/>
            <p:cNvSpPr/>
            <p:nvPr/>
          </p:nvSpPr>
          <p:spPr>
            <a:xfrm>
              <a:off x="2597151" y="2779713"/>
              <a:ext cx="550863" cy="1978025"/>
            </a:xfrm>
            <a:custGeom>
              <a:avLst/>
              <a:gdLst/>
              <a:ahLst/>
              <a:cxnLst>
                <a:cxn ang="0">
                  <a:pos x="1331463414" y="2147483646"/>
                </a:cxn>
                <a:cxn ang="0">
                  <a:pos x="2147483646" y="2147483646"/>
                </a:cxn>
                <a:cxn ang="0">
                  <a:pos x="2147483646" y="2147483646"/>
                </a:cxn>
                <a:cxn ang="0">
                  <a:pos x="1470804210" y="2147483646"/>
                </a:cxn>
                <a:cxn ang="0">
                  <a:pos x="0" y="0"/>
                </a:cxn>
                <a:cxn ang="0">
                  <a:pos x="92891241" y="939577574"/>
                </a:cxn>
                <a:cxn ang="0">
                  <a:pos x="1331463414" y="2147483646"/>
                </a:cxn>
              </a:cxnLst>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ln>
          </p:spPr>
          <p:txBody>
            <a:bodyPr/>
            <a:p>
              <a:endParaRPr lang="zh-CN" altLang="en-US"/>
            </a:p>
          </p:txBody>
        </p:sp>
        <p:sp>
          <p:nvSpPr>
            <p:cNvPr id="1048" name="Freeform 13"/>
            <p:cNvSpPr/>
            <p:nvPr/>
          </p:nvSpPr>
          <p:spPr>
            <a:xfrm>
              <a:off x="3175001" y="4730750"/>
              <a:ext cx="519113" cy="1209675"/>
            </a:xfrm>
            <a:custGeom>
              <a:avLst/>
              <a:gdLst/>
              <a:ahLst/>
              <a:cxnLst>
                <a:cxn ang="0">
                  <a:pos x="123725864" y="339357040"/>
                </a:cxn>
                <a:cxn ang="0">
                  <a:pos x="0" y="0"/>
                </a:cxn>
                <a:cxn ang="0">
                  <a:pos x="0" y="447336244"/>
                </a:cxn>
                <a:cxn ang="0">
                  <a:pos x="1051683611" y="2147483646"/>
                </a:cxn>
                <a:cxn ang="0">
                  <a:pos x="1902309252" y="2147483646"/>
                </a:cxn>
                <a:cxn ang="0">
                  <a:pos x="2041502324" y="2147483646"/>
                </a:cxn>
                <a:cxn ang="0">
                  <a:pos x="1190876683" y="2147483646"/>
                </a:cxn>
                <a:cxn ang="0">
                  <a:pos x="123725864" y="339357040"/>
                </a:cxn>
              </a:cxnLst>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ln>
          </p:spPr>
          <p:txBody>
            <a:bodyPr/>
            <a:p>
              <a:endParaRPr lang="zh-CN" altLang="en-US"/>
            </a:p>
          </p:txBody>
        </p:sp>
        <p:sp>
          <p:nvSpPr>
            <p:cNvPr id="1049" name="Freeform 14"/>
            <p:cNvSpPr/>
            <p:nvPr/>
          </p:nvSpPr>
          <p:spPr>
            <a:xfrm>
              <a:off x="3305176" y="5630863"/>
              <a:ext cx="146050" cy="309563"/>
            </a:xfrm>
            <a:custGeom>
              <a:avLst/>
              <a:gdLst/>
              <a:ahLst/>
              <a:cxnLst>
                <a:cxn ang="0">
                  <a:pos x="436271086" y="1213028493"/>
                </a:cxn>
                <a:cxn ang="0">
                  <a:pos x="576502770" y="1213028493"/>
                </a:cxn>
                <a:cxn ang="0">
                  <a:pos x="0" y="0"/>
                </a:cxn>
                <a:cxn ang="0">
                  <a:pos x="436271086" y="1213028493"/>
                </a:cxn>
              </a:cxnLst>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ln>
          </p:spPr>
          <p:txBody>
            <a:bodyPr/>
            <a:p>
              <a:endParaRPr lang="zh-CN" altLang="en-US"/>
            </a:p>
          </p:txBody>
        </p:sp>
        <p:sp>
          <p:nvSpPr>
            <p:cNvPr id="1050" name="Freeform 15"/>
            <p:cNvSpPr/>
            <p:nvPr/>
          </p:nvSpPr>
          <p:spPr>
            <a:xfrm>
              <a:off x="2573338" y="2817813"/>
              <a:ext cx="700088" cy="2835275"/>
            </a:xfrm>
            <a:custGeom>
              <a:avLst/>
              <a:gdLst/>
              <a:ahLst/>
              <a:cxnLst>
                <a:cxn ang="0">
                  <a:pos x="2147483646" y="2147483646"/>
                </a:cxn>
                <a:cxn ang="0">
                  <a:pos x="1794416005" y="2147483646"/>
                </a:cxn>
                <a:cxn ang="0">
                  <a:pos x="618763733" y="2147483646"/>
                </a:cxn>
                <a:cxn ang="0">
                  <a:pos x="185629513" y="786478582"/>
                </a:cxn>
                <a:cxn ang="0">
                  <a:pos x="0" y="0"/>
                </a:cxn>
                <a:cxn ang="0">
                  <a:pos x="510482144" y="2147483646"/>
                </a:cxn>
                <a:cxn ang="0">
                  <a:pos x="1655192887" y="2147483646"/>
                </a:cxn>
                <a:cxn ang="0">
                  <a:pos x="2147483646" y="2147483646"/>
                </a:cxn>
                <a:cxn ang="0">
                  <a:pos x="2147483646" y="2147483646"/>
                </a:cxn>
                <a:cxn ang="0">
                  <a:pos x="2147483646" y="2147483646"/>
                </a:cxn>
                <a:cxn ang="0">
                  <a:pos x="2147483646" y="2147483646"/>
                </a:cxn>
              </a:cxnLst>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ln>
          </p:spPr>
          <p:txBody>
            <a:bodyPr/>
            <a:p>
              <a:endParaRPr lang="zh-CN" altLang="en-US"/>
            </a:p>
          </p:txBody>
        </p:sp>
        <p:sp>
          <p:nvSpPr>
            <p:cNvPr id="1051" name="Freeform 16"/>
            <p:cNvSpPr/>
            <p:nvPr/>
          </p:nvSpPr>
          <p:spPr>
            <a:xfrm>
              <a:off x="2506663" y="285750"/>
              <a:ext cx="90488" cy="2493963"/>
            </a:xfrm>
            <a:custGeom>
              <a:avLst/>
              <a:gdLst/>
              <a:ahLst/>
              <a:cxnLst>
                <a:cxn ang="0">
                  <a:pos x="170263008" y="2147483646"/>
                </a:cxn>
                <a:cxn ang="0">
                  <a:pos x="185740390" y="2147483646"/>
                </a:cxn>
                <a:cxn ang="0">
                  <a:pos x="340526015" y="2147483646"/>
                </a:cxn>
                <a:cxn ang="0">
                  <a:pos x="356003398" y="2147483646"/>
                </a:cxn>
                <a:cxn ang="0">
                  <a:pos x="263131235" y="2147483646"/>
                </a:cxn>
                <a:cxn ang="0">
                  <a:pos x="77390846" y="2147483646"/>
                </a:cxn>
                <a:cxn ang="0">
                  <a:pos x="232176471" y="0"/>
                </a:cxn>
                <a:cxn ang="0">
                  <a:pos x="185740390" y="0"/>
                </a:cxn>
                <a:cxn ang="0">
                  <a:pos x="15477382" y="2147483646"/>
                </a:cxn>
                <a:cxn ang="0">
                  <a:pos x="170263008" y="2147483646"/>
                </a:cxn>
              </a:cxnLst>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ln>
          </p:spPr>
          <p:txBody>
            <a:bodyPr/>
            <a:p>
              <a:endParaRPr lang="zh-CN" altLang="en-US"/>
            </a:p>
          </p:txBody>
        </p:sp>
        <p:sp>
          <p:nvSpPr>
            <p:cNvPr id="1052" name="Freeform 17"/>
            <p:cNvSpPr/>
            <p:nvPr/>
          </p:nvSpPr>
          <p:spPr>
            <a:xfrm>
              <a:off x="2554288" y="2598738"/>
              <a:ext cx="66675" cy="420688"/>
            </a:xfrm>
            <a:custGeom>
              <a:avLst/>
              <a:gdLst/>
              <a:ahLst/>
              <a:cxnLst>
                <a:cxn ang="0">
                  <a:pos x="0" y="0"/>
                </a:cxn>
                <a:cxn ang="0">
                  <a:pos x="76911574" y="865646159"/>
                </a:cxn>
                <a:cxn ang="0">
                  <a:pos x="261503272" y="1654003676"/>
                </a:cxn>
                <a:cxn ang="0">
                  <a:pos x="169209384" y="711068875"/>
                </a:cxn>
                <a:cxn ang="0">
                  <a:pos x="153827069" y="664694903"/>
                </a:cxn>
                <a:cxn ang="0">
                  <a:pos x="0" y="0"/>
                </a:cxn>
              </a:cxnLst>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ln>
          </p:spPr>
          <p:txBody>
            <a:bodyPr/>
            <a:p>
              <a:endParaRPr lang="zh-CN" altLang="en-US"/>
            </a:p>
          </p:txBody>
        </p:sp>
        <p:sp>
          <p:nvSpPr>
            <p:cNvPr id="1053" name="Freeform 18"/>
            <p:cNvSpPr/>
            <p:nvPr/>
          </p:nvSpPr>
          <p:spPr>
            <a:xfrm>
              <a:off x="3143251" y="4757738"/>
              <a:ext cx="161925" cy="873125"/>
            </a:xfrm>
            <a:custGeom>
              <a:avLst/>
              <a:gdLst/>
              <a:ahLst/>
              <a:cxnLst>
                <a:cxn ang="0">
                  <a:pos x="0" y="0"/>
                </a:cxn>
                <a:cxn ang="0">
                  <a:pos x="77988609" y="1438567829"/>
                </a:cxn>
                <a:cxn ang="0">
                  <a:pos x="265162061" y="2147483646"/>
                </a:cxn>
                <a:cxn ang="0">
                  <a:pos x="374342954" y="2147483646"/>
                </a:cxn>
                <a:cxn ang="0">
                  <a:pos x="639505015" y="2147483646"/>
                </a:cxn>
                <a:cxn ang="0">
                  <a:pos x="592712640" y="2147483646"/>
                </a:cxn>
                <a:cxn ang="0">
                  <a:pos x="202769594" y="1423099358"/>
                </a:cxn>
                <a:cxn ang="0">
                  <a:pos x="124780985" y="340306368"/>
                </a:cxn>
                <a:cxn ang="0">
                  <a:pos x="109184843" y="278432483"/>
                </a:cxn>
                <a:cxn ang="0">
                  <a:pos x="0" y="0"/>
                </a:cxn>
              </a:cxnLst>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ln>
          </p:spPr>
          <p:txBody>
            <a:bodyPr/>
            <a:p>
              <a:endParaRPr lang="zh-CN" altLang="en-US"/>
            </a:p>
          </p:txBody>
        </p:sp>
        <p:sp>
          <p:nvSpPr>
            <p:cNvPr id="1054" name="Freeform 19"/>
            <p:cNvSpPr/>
            <p:nvPr/>
          </p:nvSpPr>
          <p:spPr>
            <a:xfrm>
              <a:off x="3148013" y="1282700"/>
              <a:ext cx="1768475" cy="3448050"/>
            </a:xfrm>
            <a:custGeom>
              <a:avLst/>
              <a:gdLst/>
              <a:ahLst/>
              <a:cxnLst>
                <a:cxn ang="0">
                  <a:pos x="108112772" y="2147483646"/>
                </a:cxn>
                <a:cxn ang="0">
                  <a:pos x="772222294" y="2147483646"/>
                </a:cxn>
                <a:cxn ang="0">
                  <a:pos x="2147483646" y="2147483646"/>
                </a:cxn>
                <a:cxn ang="0">
                  <a:pos x="2147483646" y="2147483646"/>
                </a:cxn>
                <a:cxn ang="0">
                  <a:pos x="2147483646" y="1372614510"/>
                </a:cxn>
                <a:cxn ang="0">
                  <a:pos x="2147483646" y="678594305"/>
                </a:cxn>
                <a:cxn ang="0">
                  <a:pos x="2147483646" y="15421973"/>
                </a:cxn>
                <a:cxn ang="0">
                  <a:pos x="2147483646" y="0"/>
                </a:cxn>
                <a:cxn ang="0">
                  <a:pos x="2147483646" y="663172332"/>
                </a:cxn>
                <a:cxn ang="0">
                  <a:pos x="2147483646" y="1357188610"/>
                </a:cxn>
                <a:cxn ang="0">
                  <a:pos x="2147483646" y="2147483646"/>
                </a:cxn>
                <a:cxn ang="0">
                  <a:pos x="2147483646" y="2147483646"/>
                </a:cxn>
                <a:cxn ang="0">
                  <a:pos x="695002815" y="2147483646"/>
                </a:cxn>
                <a:cxn ang="0">
                  <a:pos x="0" y="2147483646"/>
                </a:cxn>
                <a:cxn ang="0">
                  <a:pos x="0" y="2147483646"/>
                </a:cxn>
                <a:cxn ang="0">
                  <a:pos x="108112772" y="2147483646"/>
                </a:cxn>
                <a:cxn ang="0">
                  <a:pos x="108112772" y="2147483646"/>
                </a:cxn>
              </a:cxnLst>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ln>
          </p:spPr>
          <p:txBody>
            <a:bodyPr/>
            <a:p>
              <a:endParaRPr lang="zh-CN" altLang="en-US"/>
            </a:p>
          </p:txBody>
        </p:sp>
        <p:sp>
          <p:nvSpPr>
            <p:cNvPr id="1055" name="Freeform 20"/>
            <p:cNvSpPr/>
            <p:nvPr/>
          </p:nvSpPr>
          <p:spPr>
            <a:xfrm>
              <a:off x="3273426" y="5653088"/>
              <a:ext cx="138113" cy="287338"/>
            </a:xfrm>
            <a:custGeom>
              <a:avLst/>
              <a:gdLst/>
              <a:ahLst/>
              <a:cxnLst>
                <a:cxn ang="0">
                  <a:pos x="0" y="0"/>
                </a:cxn>
                <a:cxn ang="0">
                  <a:pos x="404860502" y="1131001729"/>
                </a:cxn>
                <a:cxn ang="0">
                  <a:pos x="545005736" y="1131001729"/>
                </a:cxn>
                <a:cxn ang="0">
                  <a:pos x="0" y="0"/>
                </a:cxn>
              </a:cxnLst>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ln>
          </p:spPr>
          <p:txBody>
            <a:bodyPr/>
            <a:p>
              <a:endParaRPr lang="zh-CN" altLang="en-US"/>
            </a:p>
          </p:txBody>
        </p:sp>
        <p:sp>
          <p:nvSpPr>
            <p:cNvPr id="1056" name="Freeform 21"/>
            <p:cNvSpPr/>
            <p:nvPr/>
          </p:nvSpPr>
          <p:spPr>
            <a:xfrm>
              <a:off x="3143251" y="4656138"/>
              <a:ext cx="31750" cy="188913"/>
            </a:xfrm>
            <a:custGeom>
              <a:avLst/>
              <a:gdLst/>
              <a:ahLst/>
              <a:cxnLst>
                <a:cxn ang="0">
                  <a:pos x="110255844" y="681543004"/>
                </a:cxn>
                <a:cxn ang="0">
                  <a:pos x="126007813" y="743502533"/>
                </a:cxn>
                <a:cxn ang="0">
                  <a:pos x="126007813" y="294302840"/>
                </a:cxn>
                <a:cxn ang="0">
                  <a:pos x="15751969" y="0"/>
                </a:cxn>
                <a:cxn ang="0">
                  <a:pos x="0" y="402731031"/>
                </a:cxn>
                <a:cxn ang="0">
                  <a:pos x="110255844" y="681543004"/>
                </a:cxn>
              </a:cxnLst>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ln>
          </p:spPr>
          <p:txBody>
            <a:bodyPr/>
            <a:p>
              <a:endParaRPr lang="zh-CN" altLang="en-US"/>
            </a:p>
          </p:txBody>
        </p:sp>
        <p:sp>
          <p:nvSpPr>
            <p:cNvPr id="1057" name="Freeform 22"/>
            <p:cNvSpPr/>
            <p:nvPr/>
          </p:nvSpPr>
          <p:spPr>
            <a:xfrm>
              <a:off x="3211513" y="5410200"/>
              <a:ext cx="203200" cy="530225"/>
            </a:xfrm>
            <a:custGeom>
              <a:avLst/>
              <a:gdLst/>
              <a:ahLst/>
              <a:cxnLst>
                <a:cxn ang="0">
                  <a:pos x="106891015" y="277669014"/>
                </a:cxn>
                <a:cxn ang="0">
                  <a:pos x="0" y="0"/>
                </a:cxn>
                <a:cxn ang="0">
                  <a:pos x="183239508" y="740445466"/>
                </a:cxn>
                <a:cxn ang="0">
                  <a:pos x="244320646" y="956412000"/>
                </a:cxn>
                <a:cxn ang="0">
                  <a:pos x="778771815" y="2082507782"/>
                </a:cxn>
                <a:cxn ang="0">
                  <a:pos x="794043077" y="2082507782"/>
                </a:cxn>
                <a:cxn ang="0">
                  <a:pos x="366482923" y="863854353"/>
                </a:cxn>
                <a:cxn ang="0">
                  <a:pos x="106891015" y="277669014"/>
                </a:cxn>
              </a:cxnLst>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ln>
          </p:spPr>
          <p:txBody>
            <a:bodyPr/>
            <a:p>
              <a:endParaRPr lang="zh-CN" altLang="en-US"/>
            </a:p>
          </p:txBody>
        </p:sp>
      </p:grpSp>
      <p:grpSp>
        <p:nvGrpSpPr>
          <p:cNvPr id="1027" name="Group 48"/>
          <p:cNvGrpSpPr/>
          <p:nvPr/>
        </p:nvGrpSpPr>
        <p:grpSpPr>
          <a:xfrm>
            <a:off x="20638" y="0"/>
            <a:ext cx="1952625" cy="6853238"/>
            <a:chOff x="6627813" y="195717"/>
            <a:chExt cx="1952625" cy="5678034"/>
          </a:xfrm>
        </p:grpSpPr>
        <p:sp>
          <p:nvSpPr>
            <p:cNvPr id="1034" name="Freeform 27"/>
            <p:cNvSpPr/>
            <p:nvPr/>
          </p:nvSpPr>
          <p:spPr>
            <a:xfrm>
              <a:off x="6627813" y="195717"/>
              <a:ext cx="409575" cy="3646488"/>
            </a:xfrm>
            <a:custGeom>
              <a:avLst/>
              <a:gdLst/>
              <a:ahLst/>
              <a:cxnLst>
                <a:cxn ang="0">
                  <a:pos x="110684661" y="2147483646"/>
                </a:cxn>
                <a:cxn ang="0">
                  <a:pos x="411117865" y="2147483646"/>
                </a:cxn>
                <a:cxn ang="0">
                  <a:pos x="901295634" y="2147483646"/>
                </a:cxn>
                <a:cxn ang="0">
                  <a:pos x="1597032336" y="2147483646"/>
                </a:cxn>
                <a:cxn ang="0">
                  <a:pos x="1628657093" y="2147483646"/>
                </a:cxn>
                <a:cxn ang="0">
                  <a:pos x="1565407579" y="2147483646"/>
                </a:cxn>
                <a:cxn ang="0">
                  <a:pos x="1565407579" y="2147483646"/>
                </a:cxn>
                <a:cxn ang="0">
                  <a:pos x="996169906" y="2147483646"/>
                </a:cxn>
                <a:cxn ang="0">
                  <a:pos x="474367379" y="2147483646"/>
                </a:cxn>
                <a:cxn ang="0">
                  <a:pos x="142309418" y="2147483646"/>
                </a:cxn>
                <a:cxn ang="0">
                  <a:pos x="47435147" y="1445313264"/>
                </a:cxn>
                <a:cxn ang="0">
                  <a:pos x="15810390" y="0"/>
                </a:cxn>
                <a:cxn ang="0">
                  <a:pos x="0" y="0"/>
                </a:cxn>
                <a:cxn ang="0">
                  <a:pos x="15810390" y="1445313264"/>
                </a:cxn>
                <a:cxn ang="0">
                  <a:pos x="110684661" y="2147483646"/>
                </a:cxn>
              </a:cxnLst>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alpha val="100000"/>
              </a:schemeClr>
            </a:solidFill>
            <a:ln w="9525">
              <a:noFill/>
            </a:ln>
          </p:spPr>
          <p:txBody>
            <a:bodyPr/>
            <a:p>
              <a:endParaRPr lang="zh-CN" altLang="en-US"/>
            </a:p>
          </p:txBody>
        </p:sp>
        <p:sp>
          <p:nvSpPr>
            <p:cNvPr id="1035" name="Freeform 28"/>
            <p:cNvSpPr/>
            <p:nvPr/>
          </p:nvSpPr>
          <p:spPr>
            <a:xfrm>
              <a:off x="7061201" y="3771900"/>
              <a:ext cx="350838" cy="1309688"/>
            </a:xfrm>
            <a:custGeom>
              <a:avLst/>
              <a:gdLst/>
              <a:ahLst/>
              <a:cxnLst>
                <a:cxn ang="0">
                  <a:pos x="842409880" y="2147483646"/>
                </a:cxn>
                <a:cxn ang="0">
                  <a:pos x="1398719344" y="2147483646"/>
                </a:cxn>
                <a:cxn ang="0">
                  <a:pos x="1398719344" y="2147483646"/>
                </a:cxn>
                <a:cxn ang="0">
                  <a:pos x="1398719344" y="2147483646"/>
                </a:cxn>
                <a:cxn ang="0">
                  <a:pos x="985460087" y="2147483646"/>
                </a:cxn>
                <a:cxn ang="0">
                  <a:pos x="0" y="0"/>
                </a:cxn>
                <a:cxn ang="0">
                  <a:pos x="111263488" y="992310910"/>
                </a:cxn>
                <a:cxn ang="0">
                  <a:pos x="842409880" y="2147483646"/>
                </a:cxn>
              </a:cxnLst>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alpha val="100000"/>
              </a:schemeClr>
            </a:solidFill>
            <a:ln w="9525">
              <a:noFill/>
            </a:ln>
          </p:spPr>
          <p:txBody>
            <a:bodyPr/>
            <a:p>
              <a:endParaRPr lang="zh-CN" altLang="en-US"/>
            </a:p>
          </p:txBody>
        </p:sp>
        <p:sp>
          <p:nvSpPr>
            <p:cNvPr id="1036" name="Freeform 29"/>
            <p:cNvSpPr/>
            <p:nvPr/>
          </p:nvSpPr>
          <p:spPr>
            <a:xfrm>
              <a:off x="7439026" y="5053013"/>
              <a:ext cx="357188" cy="820738"/>
            </a:xfrm>
            <a:custGeom>
              <a:avLst/>
              <a:gdLst/>
              <a:ahLst/>
              <a:cxnLst>
                <a:cxn ang="0">
                  <a:pos x="94507976" y="235809526"/>
                </a:cxn>
                <a:cxn ang="0">
                  <a:pos x="0" y="0"/>
                </a:cxn>
                <a:cxn ang="0">
                  <a:pos x="15751991" y="455898152"/>
                </a:cxn>
                <a:cxn ang="0">
                  <a:pos x="661543926" y="1996514571"/>
                </a:cxn>
                <a:cxn ang="0">
                  <a:pos x="1260079889" y="2147483646"/>
                </a:cxn>
                <a:cxn ang="0">
                  <a:pos x="1417591859" y="2147483646"/>
                </a:cxn>
                <a:cxn ang="0">
                  <a:pos x="787551915" y="1933630974"/>
                </a:cxn>
                <a:cxn ang="0">
                  <a:pos x="94507976" y="235809526"/>
                </a:cxn>
              </a:cxnLst>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alpha val="100000"/>
              </a:schemeClr>
            </a:solidFill>
            <a:ln w="9525">
              <a:noFill/>
            </a:ln>
          </p:spPr>
          <p:txBody>
            <a:bodyPr/>
            <a:p>
              <a:endParaRPr lang="zh-CN" altLang="en-US"/>
            </a:p>
          </p:txBody>
        </p:sp>
        <p:sp>
          <p:nvSpPr>
            <p:cNvPr id="1037" name="Freeform 30"/>
            <p:cNvSpPr/>
            <p:nvPr/>
          </p:nvSpPr>
          <p:spPr>
            <a:xfrm>
              <a:off x="7037388" y="3811588"/>
              <a:ext cx="457200" cy="1852613"/>
            </a:xfrm>
            <a:custGeom>
              <a:avLst/>
              <a:gdLst/>
              <a:ahLst/>
              <a:cxnLst>
                <a:cxn ang="0">
                  <a:pos x="1596387350" y="2147483646"/>
                </a:cxn>
                <a:cxn ang="0">
                  <a:pos x="1232853715" y="2147483646"/>
                </a:cxn>
                <a:cxn ang="0">
                  <a:pos x="458368842" y="2147483646"/>
                </a:cxn>
                <a:cxn ang="0">
                  <a:pos x="205473631" y="834088423"/>
                </a:cxn>
                <a:cxn ang="0">
                  <a:pos x="0" y="0"/>
                </a:cxn>
                <a:cxn ang="0">
                  <a:pos x="331923224" y="2147483646"/>
                </a:cxn>
                <a:cxn ang="0">
                  <a:pos x="1090600904" y="2147483646"/>
                </a:cxn>
                <a:cxn ang="0">
                  <a:pos x="1627997760" y="2147483646"/>
                </a:cxn>
                <a:cxn ang="0">
                  <a:pos x="1817668174" y="2147483646"/>
                </a:cxn>
                <a:cxn ang="0">
                  <a:pos x="1770250570" y="2147483646"/>
                </a:cxn>
                <a:cxn ang="0">
                  <a:pos x="1596387350" y="2147483646"/>
                </a:cxn>
              </a:cxnLst>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alpha val="100000"/>
              </a:schemeClr>
            </a:solidFill>
            <a:ln w="9525">
              <a:noFill/>
            </a:ln>
          </p:spPr>
          <p:txBody>
            <a:bodyPr/>
            <a:p>
              <a:endParaRPr lang="zh-CN" altLang="en-US"/>
            </a:p>
          </p:txBody>
        </p:sp>
        <p:sp>
          <p:nvSpPr>
            <p:cNvPr id="1038" name="Freeform 31"/>
            <p:cNvSpPr/>
            <p:nvPr/>
          </p:nvSpPr>
          <p:spPr>
            <a:xfrm>
              <a:off x="6992938" y="1263650"/>
              <a:ext cx="144463" cy="2508250"/>
            </a:xfrm>
            <a:custGeom>
              <a:avLst/>
              <a:gdLst/>
              <a:ahLst/>
              <a:cxnLst>
                <a:cxn ang="0">
                  <a:pos x="273753372" y="2147483646"/>
                </a:cxn>
                <a:cxn ang="0">
                  <a:pos x="209338926" y="2147483646"/>
                </a:cxn>
                <a:cxn ang="0">
                  <a:pos x="80514045" y="2147483646"/>
                </a:cxn>
                <a:cxn ang="0">
                  <a:pos x="209338926" y="2147483646"/>
                </a:cxn>
                <a:cxn ang="0">
                  <a:pos x="354267417" y="1554425528"/>
                </a:cxn>
                <a:cxn ang="0">
                  <a:pos x="579709955" y="0"/>
                </a:cxn>
                <a:cxn ang="0">
                  <a:pos x="563606343" y="0"/>
                </a:cxn>
                <a:cxn ang="0">
                  <a:pos x="322060194" y="1554425528"/>
                </a:cxn>
                <a:cxn ang="0">
                  <a:pos x="161032104" y="2147483646"/>
                </a:cxn>
                <a:cxn ang="0">
                  <a:pos x="16103612" y="2147483646"/>
                </a:cxn>
                <a:cxn ang="0">
                  <a:pos x="112721269" y="2147483646"/>
                </a:cxn>
                <a:cxn ang="0">
                  <a:pos x="257649761" y="2147483646"/>
                </a:cxn>
                <a:cxn ang="0">
                  <a:pos x="273753372" y="2147483646"/>
                </a:cxn>
              </a:cxnLst>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alpha val="100000"/>
              </a:schemeClr>
            </a:solidFill>
            <a:ln w="9525">
              <a:noFill/>
            </a:ln>
          </p:spPr>
          <p:txBody>
            <a:bodyPr/>
            <a:p>
              <a:endParaRPr lang="zh-CN" altLang="en-US"/>
            </a:p>
          </p:txBody>
        </p:sp>
        <p:sp>
          <p:nvSpPr>
            <p:cNvPr id="1039" name="Freeform 32"/>
            <p:cNvSpPr/>
            <p:nvPr/>
          </p:nvSpPr>
          <p:spPr>
            <a:xfrm>
              <a:off x="7526338" y="5640388"/>
              <a:ext cx="111125" cy="233363"/>
            </a:xfrm>
            <a:custGeom>
              <a:avLst/>
              <a:gdLst/>
              <a:ahLst/>
              <a:cxnLst>
                <a:cxn ang="0">
                  <a:pos x="346523469" y="923021860"/>
                </a:cxn>
                <a:cxn ang="0">
                  <a:pos x="441027344" y="923021860"/>
                </a:cxn>
                <a:cxn ang="0">
                  <a:pos x="0" y="0"/>
                </a:cxn>
                <a:cxn ang="0">
                  <a:pos x="346523469" y="923021860"/>
                </a:cxn>
              </a:cxnLst>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alpha val="100000"/>
              </a:schemeClr>
            </a:solidFill>
            <a:ln w="9525">
              <a:noFill/>
            </a:ln>
          </p:spPr>
          <p:txBody>
            <a:bodyPr/>
            <a:p>
              <a:endParaRPr lang="zh-CN" altLang="en-US"/>
            </a:p>
          </p:txBody>
        </p:sp>
        <p:sp>
          <p:nvSpPr>
            <p:cNvPr id="1040" name="Freeform 33"/>
            <p:cNvSpPr/>
            <p:nvPr/>
          </p:nvSpPr>
          <p:spPr>
            <a:xfrm>
              <a:off x="7021513" y="3598863"/>
              <a:ext cx="68263" cy="423863"/>
            </a:xfrm>
            <a:custGeom>
              <a:avLst/>
              <a:gdLst/>
              <a:ahLst/>
              <a:cxnLst>
                <a:cxn ang="0">
                  <a:pos x="64496489" y="847377402"/>
                </a:cxn>
                <a:cxn ang="0">
                  <a:pos x="274108069" y="1679063951"/>
                </a:cxn>
                <a:cxn ang="0">
                  <a:pos x="161241221" y="690456982"/>
                </a:cxn>
                <a:cxn ang="0">
                  <a:pos x="145115092" y="674762167"/>
                </a:cxn>
                <a:cxn ang="0">
                  <a:pos x="0" y="0"/>
                </a:cxn>
                <a:cxn ang="0">
                  <a:pos x="0" y="125538713"/>
                </a:cxn>
                <a:cxn ang="0">
                  <a:pos x="64496489" y="847377402"/>
                </a:cxn>
              </a:cxnLst>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alpha val="100000"/>
              </a:schemeClr>
            </a:solidFill>
            <a:ln w="9525">
              <a:noFill/>
            </a:ln>
          </p:spPr>
          <p:txBody>
            <a:bodyPr/>
            <a:p>
              <a:endParaRPr lang="zh-CN" altLang="en-US"/>
            </a:p>
          </p:txBody>
        </p:sp>
        <p:sp>
          <p:nvSpPr>
            <p:cNvPr id="1041" name="Freeform 34"/>
            <p:cNvSpPr/>
            <p:nvPr/>
          </p:nvSpPr>
          <p:spPr>
            <a:xfrm>
              <a:off x="7412038" y="2801938"/>
              <a:ext cx="1168400" cy="2251075"/>
            </a:xfrm>
            <a:custGeom>
              <a:avLst/>
              <a:gdLst/>
              <a:ahLst/>
              <a:cxnLst>
                <a:cxn ang="0">
                  <a:pos x="126350140" y="2147483646"/>
                </a:cxn>
                <a:cxn ang="0">
                  <a:pos x="552784347" y="2147483646"/>
                </a:cxn>
                <a:cxn ang="0">
                  <a:pos x="1563593416" y="2147483646"/>
                </a:cxn>
                <a:cxn ang="0">
                  <a:pos x="2147483646" y="1869089766"/>
                </a:cxn>
                <a:cxn ang="0">
                  <a:pos x="2147483646" y="910983896"/>
                </a:cxn>
                <a:cxn ang="0">
                  <a:pos x="2147483646" y="439783962"/>
                </a:cxn>
                <a:cxn ang="0">
                  <a:pos x="2147483646" y="0"/>
                </a:cxn>
                <a:cxn ang="0">
                  <a:pos x="2147483646" y="0"/>
                </a:cxn>
                <a:cxn ang="0">
                  <a:pos x="2147483646" y="424077958"/>
                </a:cxn>
                <a:cxn ang="0">
                  <a:pos x="2147483646" y="879571888"/>
                </a:cxn>
                <a:cxn ang="0">
                  <a:pos x="2147483646" y="1837677758"/>
                </a:cxn>
                <a:cxn ang="0">
                  <a:pos x="1500416359" y="2147483646"/>
                </a:cxn>
                <a:cxn ang="0">
                  <a:pos x="473814019" y="2147483646"/>
                </a:cxn>
                <a:cxn ang="0">
                  <a:pos x="0" y="2147483646"/>
                </a:cxn>
                <a:cxn ang="0">
                  <a:pos x="110556869" y="2147483646"/>
                </a:cxn>
                <a:cxn ang="0">
                  <a:pos x="126350140" y="2147483646"/>
                </a:cxn>
              </a:cxnLst>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alpha val="100000"/>
              </a:schemeClr>
            </a:solidFill>
            <a:ln w="9525">
              <a:noFill/>
            </a:ln>
          </p:spPr>
          <p:txBody>
            <a:bodyPr/>
            <a:p>
              <a:endParaRPr lang="zh-CN" altLang="en-US"/>
            </a:p>
          </p:txBody>
        </p:sp>
        <p:sp>
          <p:nvSpPr>
            <p:cNvPr id="1042" name="Freeform 35"/>
            <p:cNvSpPr/>
            <p:nvPr/>
          </p:nvSpPr>
          <p:spPr>
            <a:xfrm>
              <a:off x="7494588" y="5664200"/>
              <a:ext cx="100013" cy="209550"/>
            </a:xfrm>
            <a:custGeom>
              <a:avLst/>
              <a:gdLst/>
              <a:ahLst/>
              <a:cxnLst>
                <a:cxn ang="0">
                  <a:pos x="0" y="0"/>
                </a:cxn>
                <a:cxn ang="0">
                  <a:pos x="304079525" y="828513255"/>
                </a:cxn>
                <a:cxn ang="0">
                  <a:pos x="400104007" y="828513255"/>
                </a:cxn>
                <a:cxn ang="0">
                  <a:pos x="0" y="0"/>
                </a:cxn>
              </a:cxnLst>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alpha val="100000"/>
              </a:schemeClr>
            </a:solidFill>
            <a:ln w="9525">
              <a:noFill/>
            </a:ln>
          </p:spPr>
          <p:txBody>
            <a:bodyPr/>
            <a:p>
              <a:endParaRPr lang="zh-CN" altLang="en-US"/>
            </a:p>
          </p:txBody>
        </p:sp>
        <p:sp>
          <p:nvSpPr>
            <p:cNvPr id="1043" name="Freeform 36"/>
            <p:cNvSpPr/>
            <p:nvPr/>
          </p:nvSpPr>
          <p:spPr>
            <a:xfrm>
              <a:off x="7412038" y="5081588"/>
              <a:ext cx="114300" cy="558800"/>
            </a:xfrm>
            <a:custGeom>
              <a:avLst/>
              <a:gdLst/>
              <a:ahLst/>
              <a:cxnLst>
                <a:cxn ang="0">
                  <a:pos x="0" y="0"/>
                </a:cxn>
                <a:cxn ang="0">
                  <a:pos x="108742655" y="1397863960"/>
                </a:cxn>
                <a:cxn ang="0">
                  <a:pos x="279621155" y="1837639560"/>
                </a:cxn>
                <a:cxn ang="0">
                  <a:pos x="450499655" y="2147483646"/>
                </a:cxn>
                <a:cxn ang="0">
                  <a:pos x="419429762" y="2120352729"/>
                </a:cxn>
                <a:cxn ang="0">
                  <a:pos x="124275631" y="345540519"/>
                </a:cxn>
                <a:cxn ang="0">
                  <a:pos x="62139786" y="172768278"/>
                </a:cxn>
                <a:cxn ang="0">
                  <a:pos x="0" y="0"/>
                </a:cxn>
              </a:cxnLst>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alpha val="100000"/>
              </a:schemeClr>
            </a:solidFill>
            <a:ln w="9525">
              <a:noFill/>
            </a:ln>
          </p:spPr>
          <p:txBody>
            <a:bodyPr/>
            <a:p>
              <a:endParaRPr lang="zh-CN" altLang="en-US"/>
            </a:p>
          </p:txBody>
        </p:sp>
        <p:sp>
          <p:nvSpPr>
            <p:cNvPr id="1044" name="Freeform 37"/>
            <p:cNvSpPr/>
            <p:nvPr/>
          </p:nvSpPr>
          <p:spPr>
            <a:xfrm>
              <a:off x="7412038" y="4978400"/>
              <a:ext cx="31750" cy="188913"/>
            </a:xfrm>
            <a:custGeom>
              <a:avLst/>
              <a:gdLst/>
              <a:ahLst/>
              <a:cxnLst>
                <a:cxn ang="0">
                  <a:pos x="0" y="402731031"/>
                </a:cxn>
                <a:cxn ang="0">
                  <a:pos x="63003906" y="573114814"/>
                </a:cxn>
                <a:cxn ang="0">
                  <a:pos x="126007813" y="743502533"/>
                </a:cxn>
                <a:cxn ang="0">
                  <a:pos x="110255844" y="294302840"/>
                </a:cxn>
                <a:cxn ang="0">
                  <a:pos x="0" y="0"/>
                </a:cxn>
                <a:cxn ang="0">
                  <a:pos x="0" y="61959528"/>
                </a:cxn>
                <a:cxn ang="0">
                  <a:pos x="0" y="402731031"/>
                </a:cxn>
              </a:cxnLst>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alpha val="100000"/>
              </a:schemeClr>
            </a:solidFill>
            <a:ln w="9525">
              <a:noFill/>
            </a:ln>
          </p:spPr>
          <p:txBody>
            <a:bodyPr/>
            <a:p>
              <a:endParaRPr lang="zh-CN" altLang="en-US"/>
            </a:p>
          </p:txBody>
        </p:sp>
        <p:sp>
          <p:nvSpPr>
            <p:cNvPr id="1045" name="Freeform 38"/>
            <p:cNvSpPr/>
            <p:nvPr/>
          </p:nvSpPr>
          <p:spPr>
            <a:xfrm>
              <a:off x="7439026" y="5434013"/>
              <a:ext cx="174625" cy="439738"/>
            </a:xfrm>
            <a:custGeom>
              <a:avLst/>
              <a:gdLst/>
              <a:ahLst/>
              <a:cxnLst>
                <a:cxn ang="0">
                  <a:pos x="173259750" y="439440880"/>
                </a:cxn>
                <a:cxn ang="0">
                  <a:pos x="0" y="0"/>
                </a:cxn>
                <a:cxn ang="0">
                  <a:pos x="173259750" y="769022530"/>
                </a:cxn>
                <a:cxn ang="0">
                  <a:pos x="220515656" y="910269545"/>
                </a:cxn>
                <a:cxn ang="0">
                  <a:pos x="614287094" y="1742067645"/>
                </a:cxn>
                <a:cxn ang="0">
                  <a:pos x="693042969" y="1742067645"/>
                </a:cxn>
                <a:cxn ang="0">
                  <a:pos x="346523469" y="816102227"/>
                </a:cxn>
                <a:cxn ang="0">
                  <a:pos x="173259750" y="439440880"/>
                </a:cxn>
              </a:cxnLst>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alpha val="100000"/>
              </a:schemeClr>
            </a:solidFill>
            <a:ln w="9525">
              <a:noFill/>
            </a:ln>
          </p:spPr>
          <p:txBody>
            <a:bodyPr/>
            <a:p>
              <a:endParaRPr lang="zh-CN" alt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a:xfrm>
            <a:off x="1944688" y="623888"/>
            <a:ext cx="6589712" cy="1281112"/>
          </a:xfrm>
          <a:prstGeom prst="rect">
            <a:avLst/>
          </a:prstGeom>
          <a:noFill/>
          <a:ln w="9525">
            <a:noFill/>
          </a:ln>
        </p:spPr>
        <p:txBody>
          <a:bodyPr/>
          <a:p>
            <a:pPr lvl="0"/>
            <a:r>
              <a:rPr lang="zh-CN" altLang="en-US" dirty="0"/>
              <a:t>单击此处编辑母版标题样式</a:t>
            </a:r>
            <a:endParaRPr lang="zh-CN" altLang="en-US" dirty="0"/>
          </a:p>
        </p:txBody>
      </p:sp>
      <p:sp>
        <p:nvSpPr>
          <p:cNvPr id="1030" name="Text Placeholder 2"/>
          <p:cNvSpPr>
            <a:spLocks noGrp="1"/>
          </p:cNvSpPr>
          <p:nvPr>
            <p:ph type="body" idx="1"/>
          </p:nvPr>
        </p:nvSpPr>
        <p:spPr>
          <a:xfrm>
            <a:off x="1943100" y="2133600"/>
            <a:ext cx="659130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A721F766-22AD-45F6-BF48-BF393E9F0CF0}"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a:defRPr sz="2000">
                <a:solidFill>
                  <a:srgbClr val="FEFFFF"/>
                </a:solidFill>
                <a:ea typeface="幼圆" panose="02010509060101010101" pitchFamily="49" charset="-122"/>
              </a:defRPr>
            </a:lvl1pPr>
          </a:lstStyle>
          <a:p>
            <a:pPr lvl="0" eaLnBrk="1" hangingPunct="1">
              <a:buNone/>
            </a:pPr>
            <a:fld id="{9A0DB2DC-4C9A-4742-B13C-FB6460FD3503}" type="slidenum">
              <a:rPr lang="zh-CN" altLang="en-US" dirty="0">
                <a:latin typeface="Century Gothic" panose="020B0502020202020204" pitchFamily="34" charset="0"/>
              </a:rPr>
            </a:fld>
            <a:endParaRPr lang="zh-CN" altLang="en-US" dirty="0">
              <a:latin typeface="Century Gothic" panose="020B0502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7.xml"/><Relationship Id="rId2" Type="http://schemas.openxmlformats.org/officeDocument/2006/relationships/image" Target="../media/image17.png"/><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8" Type="http://schemas.openxmlformats.org/officeDocument/2006/relationships/notesSlide" Target="../notesSlides/notesSlide12.xml"/><Relationship Id="rId27" Type="http://schemas.openxmlformats.org/officeDocument/2006/relationships/slideLayout" Target="../slideLayouts/slideLayout17.xml"/><Relationship Id="rId26" Type="http://schemas.openxmlformats.org/officeDocument/2006/relationships/tags" Target="../tags/tag27.xml"/><Relationship Id="rId25" Type="http://schemas.openxmlformats.org/officeDocument/2006/relationships/tags" Target="../tags/tag26.xml"/><Relationship Id="rId24" Type="http://schemas.openxmlformats.org/officeDocument/2006/relationships/tags" Target="../tags/tag25.xml"/><Relationship Id="rId23" Type="http://schemas.openxmlformats.org/officeDocument/2006/relationships/tags" Target="../tags/tag24.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image" Target="../media/image17.png"/><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8" Type="http://schemas.openxmlformats.org/officeDocument/2006/relationships/notesSlide" Target="../notesSlides/notesSlide13.xml"/><Relationship Id="rId27" Type="http://schemas.openxmlformats.org/officeDocument/2006/relationships/slideLayout" Target="../slideLayouts/slideLayout17.xml"/><Relationship Id="rId26" Type="http://schemas.openxmlformats.org/officeDocument/2006/relationships/tags" Target="../tags/tag52.xml"/><Relationship Id="rId25" Type="http://schemas.openxmlformats.org/officeDocument/2006/relationships/tags" Target="../tags/tag51.xml"/><Relationship Id="rId24" Type="http://schemas.openxmlformats.org/officeDocument/2006/relationships/tags" Target="../tags/tag50.xml"/><Relationship Id="rId23" Type="http://schemas.openxmlformats.org/officeDocument/2006/relationships/tags" Target="../tags/tag49.xml"/><Relationship Id="rId22" Type="http://schemas.openxmlformats.org/officeDocument/2006/relationships/tags" Target="../tags/tag48.xml"/><Relationship Id="rId21" Type="http://schemas.openxmlformats.org/officeDocument/2006/relationships/tags" Target="../tags/tag47.xml"/><Relationship Id="rId20" Type="http://schemas.openxmlformats.org/officeDocument/2006/relationships/tags" Target="../tags/tag46.xml"/><Relationship Id="rId2" Type="http://schemas.openxmlformats.org/officeDocument/2006/relationships/image" Target="../media/image17.png"/><Relationship Id="rId19" Type="http://schemas.openxmlformats.org/officeDocument/2006/relationships/tags" Target="../tags/tag45.xml"/><Relationship Id="rId18" Type="http://schemas.openxmlformats.org/officeDocument/2006/relationships/tags" Target="../tags/tag44.xml"/><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19.png"/><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9.png"/><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vmlDrawing" Target="../drawings/vmlDrawing1.vml"/><Relationship Id="rId5" Type="http://schemas.openxmlformats.org/officeDocument/2006/relationships/slideLayout" Target="../slideLayouts/slideLayout17.xml"/><Relationship Id="rId4" Type="http://schemas.openxmlformats.org/officeDocument/2006/relationships/image" Target="../media/image27.png"/><Relationship Id="rId3" Type="http://schemas.openxmlformats.org/officeDocument/2006/relationships/oleObject" Target="../embeddings/oleObject2.bin"/><Relationship Id="rId2" Type="http://schemas.openxmlformats.org/officeDocument/2006/relationships/image" Target="../media/image26.png"/><Relationship Id="rId1" Type="http://schemas.openxmlformats.org/officeDocument/2006/relationships/oleObject" Target="../embeddings/oleObject1.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7.xml"/><Relationship Id="rId1"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vmlDrawing" Target="../drawings/vmlDrawing2.vml"/><Relationship Id="rId4" Type="http://schemas.openxmlformats.org/officeDocument/2006/relationships/slideLayout" Target="../slideLayouts/slideLayout17.xml"/><Relationship Id="rId3" Type="http://schemas.openxmlformats.org/officeDocument/2006/relationships/audio" Target="../media/audio1.wav"/><Relationship Id="rId2" Type="http://schemas.openxmlformats.org/officeDocument/2006/relationships/image" Target="../media/image29.wmf"/><Relationship Id="rId1" Type="http://schemas.openxmlformats.org/officeDocument/2006/relationships/oleObject" Target="../embeddings/oleObject3.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7.xml"/><Relationship Id="rId1" Type="http://schemas.openxmlformats.org/officeDocument/2006/relationships/audio" Target="../media/audio2.wav"/></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noChangeArrowheads="1"/>
          </p:cNvSpPr>
          <p:nvPr>
            <p:ph type="ctrTitle"/>
          </p:nvPr>
        </p:nvSpPr>
        <p:spPr>
          <a:xfrm>
            <a:off x="1793875" y="2371725"/>
            <a:ext cx="6559550" cy="901700"/>
          </a:xfrm>
        </p:spPr>
        <p:txBody>
          <a:bodyPr vert="horz" wrap="square" lIns="91440" tIns="45720" rIns="91440" bIns="45720" numCol="1" anchor="b" anchorCtr="0" compatLnSpc="1">
            <a:normAutofit fontScale="90000"/>
          </a:body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5400" b="0" i="0" u="none" strike="noStrike" kern="1200" cap="none" spc="0" normalizeH="0" baseline="0" noProof="0" dirty="0">
                <a:ln>
                  <a:noFill/>
                </a:ln>
                <a:solidFill>
                  <a:srgbClr val="262626"/>
                </a:solidFill>
                <a:effectLst/>
                <a:uLnTx/>
                <a:uFillTx/>
                <a:latin typeface="+mj-lt"/>
                <a:ea typeface="+mj-ea"/>
                <a:cs typeface="+mj-cs"/>
              </a:rPr>
              <a:t>数据库系统原理与应用</a:t>
            </a:r>
            <a:endParaRPr kumimoji="0" lang="zh-CN" altLang="en-US" sz="5400" b="0" i="0" u="none" strike="noStrike" kern="1200" cap="none" spc="0" normalizeH="0" baseline="0" noProof="0" dirty="0">
              <a:ln>
                <a:noFill/>
              </a:ln>
              <a:solidFill>
                <a:srgbClr val="262626"/>
              </a:solidFill>
              <a:effectLst/>
              <a:uLnTx/>
              <a:uFillTx/>
              <a:latin typeface="+mj-lt"/>
              <a:ea typeface="+mj-ea"/>
              <a:cs typeface="+mj-cs"/>
            </a:endParaRPr>
          </a:p>
        </p:txBody>
      </p:sp>
      <p:sp>
        <p:nvSpPr>
          <p:cNvPr id="3" name="副标题 2"/>
          <p:cNvSpPr>
            <a:spLocks noGrp="1"/>
          </p:cNvSpPr>
          <p:nvPr>
            <p:ph type="subTitle" idx="1"/>
          </p:nvPr>
        </p:nvSpPr>
        <p:spPr>
          <a:xfrm>
            <a:off x="1955800" y="3584575"/>
            <a:ext cx="6235700" cy="1127125"/>
          </a:xfrm>
        </p:spPr>
        <p:txBody>
          <a:bodyPr vert="horz" wrap="square" lIns="91440" tIns="45720" rIns="91440" bIns="45720" numCol="1" rtlCol="0" anchor="t" anchorCtr="0" compatLnSpc="1">
            <a:normAutofit/>
          </a:bodyPr>
          <a:lstStyle/>
          <a:p>
            <a:pPr marL="0" marR="0" lvl="0" indent="0" algn="r"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梅晶</a:t>
            </a:r>
            <a:endParaRPr kumimoji="0" lang="en-US" altLang="zh-CN" sz="24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a:p>
            <a:pPr marL="0" marR="0" lvl="0" indent="0" algn="r"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信息科学与工程学院</a:t>
            </a:r>
            <a:endParaRPr kumimoji="0" lang="zh-CN" altLang="en-US" sz="24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55638" y="1268413"/>
            <a:ext cx="7818438" cy="5113338"/>
          </a:xfrm>
        </p:spPr>
        <p:txBody>
          <a:bodyPr vert="horz" wrap="square" lIns="91440" tIns="45720" rIns="91440" bIns="45720" numCol="1" rtlCol="0" anchor="t" anchorCtr="0" compatLnSpc="1">
            <a:normAutofit/>
          </a:bodyPr>
          <a:lstStyle/>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zh-CN" sz="2800" b="0" i="0" u="none" strike="noStrike" kern="1200" cap="none" spc="0" normalizeH="0" baseline="0" noProof="0" dirty="0">
                <a:ln>
                  <a:noFill/>
                </a:ln>
                <a:solidFill>
                  <a:schemeClr val="tx1">
                    <a:lumMod val="75000"/>
                    <a:lumOff val="25000"/>
                  </a:schemeClr>
                </a:solidFill>
                <a:effectLst/>
                <a:uLnTx/>
                <a:uFillTx/>
                <a:latin typeface="+mn-ea"/>
                <a:ea typeface="+mn-ea"/>
                <a:cs typeface="+mn-cs"/>
              </a:rPr>
              <a:t>在日常生活中，人们直接用自然语言（如汉语）描述事物</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ea"/>
                <a:ea typeface="+mn-ea"/>
                <a:cs typeface="+mn-cs"/>
              </a:rPr>
              <a:t>。</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ea"/>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zh-CN" sz="2800" b="1" i="0" u="none" strike="noStrike" kern="1200" cap="none" spc="0" normalizeH="0" baseline="0" noProof="0" dirty="0">
                <a:ln>
                  <a:noFill/>
                </a:ln>
                <a:solidFill>
                  <a:schemeClr val="tx1">
                    <a:lumMod val="75000"/>
                    <a:lumOff val="25000"/>
                  </a:schemeClr>
                </a:solidFill>
                <a:effectLst/>
                <a:uLnTx/>
                <a:uFillTx/>
                <a:latin typeface="+mn-ea"/>
                <a:ea typeface="+mn-ea"/>
                <a:cs typeface="+mn-cs"/>
              </a:rPr>
              <a:t>如描述一门课程的信息：</a:t>
            </a:r>
            <a:endParaRPr kumimoji="0" lang="en-US" altLang="zh-CN" sz="2800" b="1" i="0" u="none" strike="noStrike" kern="1200" cap="none" spc="0" normalizeH="0" baseline="0" noProof="0" dirty="0">
              <a:ln>
                <a:noFill/>
              </a:ln>
              <a:solidFill>
                <a:schemeClr val="tx1">
                  <a:lumMod val="75000"/>
                  <a:lumOff val="25000"/>
                </a:schemeClr>
              </a:solidFill>
              <a:effectLst/>
              <a:uLnTx/>
              <a:uFillTx/>
              <a:latin typeface="+mn-ea"/>
              <a:ea typeface="+mn-ea"/>
              <a:cs typeface="+mn-cs"/>
            </a:endParaRPr>
          </a:p>
          <a:p>
            <a:pPr marL="908050" marR="0" lvl="1" indent="-43688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ü"/>
              <a:defRPr/>
            </a:pPr>
            <a:r>
              <a:rPr kumimoji="0" lang="zh-CN" altLang="zh-CN" sz="2400" b="1" i="0" u="none" strike="noStrike" kern="1200" cap="none" spc="0" normalizeH="0" baseline="0" noProof="0" dirty="0">
                <a:ln>
                  <a:noFill/>
                </a:ln>
                <a:solidFill>
                  <a:srgbClr val="FF0000"/>
                </a:solidFill>
                <a:effectLst/>
                <a:uLnTx/>
                <a:uFillTx/>
                <a:latin typeface="+mn-ea"/>
                <a:ea typeface="+mn-ea"/>
                <a:cs typeface="+mn-cs"/>
              </a:rPr>
              <a:t>数据库系统基础课程，</a:t>
            </a:r>
            <a:r>
              <a:rPr kumimoji="0" lang="en-US" altLang="zh-CN" sz="2400" b="1" i="0" u="none" strike="noStrike" kern="1200" cap="none" spc="0" normalizeH="0" baseline="0" noProof="0" dirty="0">
                <a:ln>
                  <a:noFill/>
                </a:ln>
                <a:solidFill>
                  <a:srgbClr val="FF0000"/>
                </a:solidFill>
                <a:effectLst/>
                <a:uLnTx/>
                <a:uFillTx/>
                <a:latin typeface="+mn-ea"/>
                <a:ea typeface="+mn-ea"/>
                <a:cs typeface="+mn-cs"/>
              </a:rPr>
              <a:t>4</a:t>
            </a:r>
            <a:r>
              <a:rPr kumimoji="0" lang="zh-CN" altLang="zh-CN" sz="2400" b="1" i="0" u="none" strike="noStrike" kern="1200" cap="none" spc="0" normalizeH="0" baseline="0" noProof="0" dirty="0">
                <a:ln>
                  <a:noFill/>
                </a:ln>
                <a:solidFill>
                  <a:srgbClr val="FF0000"/>
                </a:solidFill>
                <a:effectLst/>
                <a:uLnTx/>
                <a:uFillTx/>
                <a:latin typeface="+mn-ea"/>
                <a:ea typeface="+mn-ea"/>
                <a:cs typeface="+mn-cs"/>
              </a:rPr>
              <a:t>个学分，第</a:t>
            </a:r>
            <a:r>
              <a:rPr kumimoji="0" lang="en-US" altLang="zh-CN" sz="2400" b="1" i="0" u="none" strike="noStrike" kern="1200" cap="none" spc="0" normalizeH="0" baseline="0" noProof="0" dirty="0">
                <a:ln>
                  <a:noFill/>
                </a:ln>
                <a:solidFill>
                  <a:srgbClr val="FF0000"/>
                </a:solidFill>
                <a:effectLst/>
                <a:uLnTx/>
                <a:uFillTx/>
                <a:latin typeface="+mn-ea"/>
                <a:ea typeface="+mn-ea"/>
                <a:cs typeface="+mn-cs"/>
              </a:rPr>
              <a:t>5</a:t>
            </a:r>
            <a:r>
              <a:rPr kumimoji="0" lang="zh-CN" altLang="zh-CN" sz="2400" b="1" i="0" u="none" strike="noStrike" kern="1200" cap="none" spc="0" normalizeH="0" baseline="0" noProof="0" dirty="0">
                <a:ln>
                  <a:noFill/>
                </a:ln>
                <a:solidFill>
                  <a:srgbClr val="FF0000"/>
                </a:solidFill>
                <a:effectLst/>
                <a:uLnTx/>
                <a:uFillTx/>
                <a:latin typeface="+mn-ea"/>
                <a:ea typeface="+mn-ea"/>
                <a:cs typeface="+mn-cs"/>
              </a:rPr>
              <a:t>学期开设。</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ea"/>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zh-CN" sz="2800" b="0" i="0" u="none" strike="noStrike" kern="1200" cap="none" spc="0" normalizeH="0" baseline="0" noProof="0" dirty="0">
                <a:ln>
                  <a:noFill/>
                </a:ln>
                <a:solidFill>
                  <a:schemeClr val="tx1">
                    <a:lumMod val="75000"/>
                    <a:lumOff val="25000"/>
                  </a:schemeClr>
                </a:solidFill>
                <a:effectLst/>
                <a:uLnTx/>
                <a:uFillTx/>
                <a:latin typeface="+mn-ea"/>
                <a:ea typeface="+mn-ea"/>
                <a:cs typeface="+mn-cs"/>
              </a:rPr>
              <a:t>在计算机中，为了存储和处理这些事物，就要抽取这些事物的一些特征组成一个记录来描述</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ea"/>
              <a:ea typeface="+mn-ea"/>
              <a:cs typeface="+mn-cs"/>
            </a:endParaRPr>
          </a:p>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ü"/>
              <a:defRPr/>
            </a:pPr>
            <a:r>
              <a:rPr kumimoji="0" lang="zh-CN" altLang="zh-CN" sz="2400" b="1" i="0" u="none" strike="noStrike" kern="1200" cap="none" spc="0" normalizeH="0" baseline="0" noProof="0" dirty="0">
                <a:ln>
                  <a:noFill/>
                </a:ln>
                <a:solidFill>
                  <a:srgbClr val="FF0000"/>
                </a:solidFill>
                <a:effectLst/>
                <a:uLnTx/>
                <a:uFillTx/>
                <a:latin typeface="+mn-ea"/>
                <a:ea typeface="+mn-ea"/>
                <a:cs typeface="+mn-cs"/>
              </a:rPr>
              <a:t>（数据库系统基础，</a:t>
            </a:r>
            <a:r>
              <a:rPr kumimoji="0" lang="en-US" altLang="zh-CN" sz="2400" b="1" i="0" u="none" strike="noStrike" kern="1200" cap="none" spc="0" normalizeH="0" baseline="0" noProof="0" dirty="0">
                <a:ln>
                  <a:noFill/>
                </a:ln>
                <a:solidFill>
                  <a:srgbClr val="FF0000"/>
                </a:solidFill>
                <a:effectLst/>
                <a:uLnTx/>
                <a:uFillTx/>
                <a:latin typeface="+mn-ea"/>
                <a:ea typeface="+mn-ea"/>
                <a:cs typeface="+mn-cs"/>
              </a:rPr>
              <a:t>4</a:t>
            </a:r>
            <a:r>
              <a:rPr kumimoji="0" lang="zh-CN" altLang="zh-CN" sz="2400" b="1" i="0" u="none" strike="noStrike" kern="1200" cap="none" spc="0" normalizeH="0" baseline="0" noProof="0" dirty="0">
                <a:ln>
                  <a:noFill/>
                </a:ln>
                <a:solidFill>
                  <a:srgbClr val="FF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FF0000"/>
                </a:solidFill>
                <a:effectLst/>
                <a:uLnTx/>
                <a:uFillTx/>
                <a:latin typeface="+mn-ea"/>
                <a:ea typeface="+mn-ea"/>
                <a:cs typeface="+mn-cs"/>
              </a:rPr>
              <a:t>5</a:t>
            </a:r>
            <a:r>
              <a:rPr kumimoji="0" lang="zh-CN" altLang="zh-CN" sz="2400" b="1" i="0" u="none" strike="noStrike" kern="1200" cap="none" spc="0" normalizeH="0" baseline="0" noProof="0" dirty="0">
                <a:ln>
                  <a:noFill/>
                </a:ln>
                <a:solidFill>
                  <a:srgbClr val="FF0000"/>
                </a:solidFill>
                <a:effectLst/>
                <a:uLnTx/>
                <a:uFillTx/>
                <a:latin typeface="+mn-ea"/>
                <a:ea typeface="+mn-ea"/>
                <a:cs typeface="+mn-cs"/>
              </a:rPr>
              <a:t>）</a:t>
            </a:r>
            <a:endParaRPr kumimoji="0" lang="zh-CN" altLang="en-US" sz="2400" b="1" i="0" u="none" strike="noStrike" kern="1200" cap="none" spc="0" normalizeH="0" baseline="0" noProof="0" dirty="0">
              <a:ln>
                <a:noFill/>
              </a:ln>
              <a:solidFill>
                <a:srgbClr val="FF0000"/>
              </a:solidFill>
              <a:effectLst/>
              <a:uLnTx/>
              <a:uFillTx/>
              <a:latin typeface="+mn-ea"/>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30723" name="副标题 2"/>
          <p:cNvSpPr>
            <a:spLocks noGrp="1"/>
          </p:cNvSpPr>
          <p:nvPr>
            <p:ph type="subTitle" idx="13"/>
          </p:nvPr>
        </p:nvSpPr>
        <p:spPr>
          <a:xfrm>
            <a:off x="669925" y="404813"/>
            <a:ext cx="7797800" cy="8255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数据</a:t>
            </a:r>
            <a:r>
              <a:rPr lang="en-US" altLang="zh-CN" kern="1200" dirty="0">
                <a:latin typeface="+mn-lt"/>
                <a:ea typeface="幼圆" panose="02010509060101010101" pitchFamily="49" charset="-122"/>
                <a:cs typeface="+mn-cs"/>
              </a:rPr>
              <a:t>—</a:t>
            </a:r>
            <a:r>
              <a:rPr lang="zh-CN" altLang="en-US" kern="1200" dirty="0">
                <a:latin typeface="+mn-lt"/>
                <a:ea typeface="幼圆" panose="02010509060101010101" pitchFamily="49" charset="-122"/>
                <a:cs typeface="+mn-cs"/>
              </a:rPr>
              <a:t>描述事物</a:t>
            </a:r>
            <a:endParaRPr lang="zh-CN" altLang="en-US" kern="1200" dirty="0">
              <a:latin typeface="+mn-lt"/>
              <a:ea typeface="幼圆" panose="02010509060101010101" pitchFamily="49" charset="-122"/>
              <a:cs typeface="+mn-cs"/>
            </a:endParaRPr>
          </a:p>
          <a:p>
            <a:pPr defTabSz="457200" eaLnBrk="1" hangingPunct="1">
              <a:buSzTx/>
            </a:pPr>
            <a:endParaRPr lang="zh-CN" altLang="en-US" kern="1200" dirty="0">
              <a:latin typeface="+mn-lt"/>
              <a:ea typeface="幼圆" panose="02010509060101010101" pitchFamily="49" charset="-122"/>
              <a:cs typeface="+mn-cs"/>
            </a:endParaRPr>
          </a:p>
        </p:txBody>
      </p:sp>
      <p:grpSp>
        <p:nvGrpSpPr>
          <p:cNvPr id="13" name="组合 12"/>
          <p:cNvGrpSpPr/>
          <p:nvPr/>
        </p:nvGrpSpPr>
        <p:grpSpPr>
          <a:xfrm>
            <a:off x="7132638" y="4305300"/>
            <a:ext cx="1265237" cy="461963"/>
            <a:chOff x="5067300" y="3877034"/>
            <a:chExt cx="1776413" cy="461963"/>
          </a:xfrm>
        </p:grpSpPr>
        <p:sp>
          <p:nvSpPr>
            <p:cNvPr id="30728" name="TextBox 4"/>
            <p:cNvSpPr txBox="1"/>
            <p:nvPr/>
          </p:nvSpPr>
          <p:spPr>
            <a:xfrm>
              <a:off x="5978525" y="3877034"/>
              <a:ext cx="865188" cy="461963"/>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sz="2400" dirty="0">
                  <a:solidFill>
                    <a:srgbClr val="7030A0"/>
                  </a:solidFill>
                  <a:latin typeface="华文琥珀" panose="02010800040101010101" pitchFamily="2" charset="-122"/>
                  <a:ea typeface="华文琥珀" panose="02010800040101010101" pitchFamily="2" charset="-122"/>
                </a:rPr>
                <a:t>表</a:t>
              </a:r>
              <a:endParaRPr lang="zh-CN" altLang="en-US" sz="2400" dirty="0">
                <a:solidFill>
                  <a:srgbClr val="7030A0"/>
                </a:solidFill>
                <a:latin typeface="华文琥珀" panose="02010800040101010101" pitchFamily="2" charset="-122"/>
                <a:ea typeface="华文琥珀" panose="02010800040101010101" pitchFamily="2" charset="-122"/>
              </a:endParaRPr>
            </a:p>
          </p:txBody>
        </p:sp>
        <p:sp>
          <p:nvSpPr>
            <p:cNvPr id="12" name="箭头: 右 11"/>
            <p:cNvSpPr/>
            <p:nvPr/>
          </p:nvSpPr>
          <p:spPr>
            <a:xfrm>
              <a:off x="5067300" y="3992922"/>
              <a:ext cx="775649" cy="230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6" name="组合 15"/>
          <p:cNvGrpSpPr/>
          <p:nvPr/>
        </p:nvGrpSpPr>
        <p:grpSpPr>
          <a:xfrm>
            <a:off x="5219700" y="4305300"/>
            <a:ext cx="1485900" cy="461963"/>
            <a:chOff x="5067300" y="3877034"/>
            <a:chExt cx="2085471" cy="461963"/>
          </a:xfrm>
        </p:grpSpPr>
        <p:sp>
          <p:nvSpPr>
            <p:cNvPr id="30726" name="TextBox 4"/>
            <p:cNvSpPr txBox="1"/>
            <p:nvPr/>
          </p:nvSpPr>
          <p:spPr>
            <a:xfrm>
              <a:off x="5978525" y="3877034"/>
              <a:ext cx="1174246" cy="461963"/>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sz="2400" dirty="0">
                  <a:solidFill>
                    <a:srgbClr val="7030A0"/>
                  </a:solidFill>
                  <a:latin typeface="华文琥珀" panose="02010800040101010101" pitchFamily="2" charset="-122"/>
                  <a:ea typeface="华文琥珀" panose="02010800040101010101" pitchFamily="2" charset="-122"/>
                </a:rPr>
                <a:t>记录</a:t>
              </a:r>
              <a:endParaRPr lang="zh-CN" altLang="en-US" sz="2400" dirty="0">
                <a:solidFill>
                  <a:srgbClr val="7030A0"/>
                </a:solidFill>
                <a:latin typeface="华文琥珀" panose="02010800040101010101" pitchFamily="2" charset="-122"/>
                <a:ea typeface="华文琥珀" panose="02010800040101010101" pitchFamily="2" charset="-122"/>
              </a:endParaRPr>
            </a:p>
          </p:txBody>
        </p:sp>
        <p:sp>
          <p:nvSpPr>
            <p:cNvPr id="18" name="箭头: 右 17"/>
            <p:cNvSpPr/>
            <p:nvPr/>
          </p:nvSpPr>
          <p:spPr>
            <a:xfrm>
              <a:off x="5067300" y="3992922"/>
              <a:ext cx="775367" cy="230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0" end="2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charRg st="27" end="3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charRg st="39" end="6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charRg st="62" end="10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charRg st="103" end="11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内容占位符 1"/>
          <p:cNvSpPr>
            <a:spLocks noGrp="1"/>
          </p:cNvSpPr>
          <p:nvPr>
            <p:ph idx="1"/>
          </p:nvPr>
        </p:nvSpPr>
        <p:spPr>
          <a:xfrm>
            <a:off x="527050" y="1268413"/>
            <a:ext cx="7848600" cy="982663"/>
          </a:xfrm>
        </p:spPr>
        <p:txBody>
          <a:bodyPr vert="horz" wrap="square" lIns="91440" tIns="45720" rIns="91440" bIns="45720" numCol="1" rtlCol="0" anchor="t" anchorCtr="0" compatLnSpc="1">
            <a:normAutofit/>
          </a:bodyPr>
          <a:lstStyle/>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Table</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：以按行按列形式组织及展现的数据</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109220" marR="0" lvl="0" indent="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None/>
              <a:defRPr/>
            </a:pP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31747" name="副标题 2"/>
          <p:cNvSpPr>
            <a:spLocks noGrp="1"/>
          </p:cNvSpPr>
          <p:nvPr>
            <p:ph type="subTitle" idx="13"/>
          </p:nvPr>
        </p:nvSpPr>
        <p:spPr>
          <a:xfrm>
            <a:off x="541338" y="404813"/>
            <a:ext cx="7827962" cy="8509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数据表</a:t>
            </a:r>
            <a:endParaRPr lang="zh-CN" altLang="en-US" kern="1200" dirty="0">
              <a:latin typeface="+mn-lt"/>
              <a:ea typeface="幼圆" panose="02010509060101010101" pitchFamily="49" charset="-122"/>
              <a:cs typeface="+mn-cs"/>
            </a:endParaRPr>
          </a:p>
        </p:txBody>
      </p:sp>
      <p:pic>
        <p:nvPicPr>
          <p:cNvPr id="14" name="图片 13"/>
          <p:cNvPicPr>
            <a:picLocks noChangeAspect="1"/>
          </p:cNvPicPr>
          <p:nvPr/>
        </p:nvPicPr>
        <p:blipFill>
          <a:blip r:embed="rId1"/>
          <a:stretch>
            <a:fillRect/>
          </a:stretch>
        </p:blipFill>
        <p:spPr>
          <a:xfrm>
            <a:off x="1500188" y="1952625"/>
            <a:ext cx="6508750" cy="3146425"/>
          </a:xfrm>
          <a:prstGeom prst="rect">
            <a:avLst/>
          </a:prstGeom>
          <a:ln>
            <a:solidFill>
              <a:schemeClr val="accent1">
                <a:lumMod val="60000"/>
                <a:lumOff val="40000"/>
              </a:schemeClr>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65138" y="1268413"/>
            <a:ext cx="8183563" cy="5589588"/>
          </a:xfrm>
        </p:spPr>
        <p:txBody>
          <a:bodyPr vert="horz" wrap="square" lIns="91440" tIns="45720" rIns="91440" bIns="45720" numCol="1" rtlCol="0" anchor="t" anchorCtr="0" compatLnSpc="1">
            <a:normAutofit fontScale="85000" lnSpcReduction="20000"/>
          </a:bodyPr>
          <a:lstStyle/>
          <a:p>
            <a:pPr marL="365125" marR="0" lvl="0" indent="-255905" algn="l" defTabSz="4572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defRPr/>
            </a:pPr>
            <a:r>
              <a:rPr kumimoji="0" lang="zh-CN"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a:t>
            </a: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Database</a:t>
            </a:r>
            <a:r>
              <a:rPr kumimoji="0" lang="zh-CN"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，简称</a:t>
            </a: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DB</a:t>
            </a:r>
            <a:r>
              <a:rPr kumimoji="0" lang="zh-CN"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）是指长期保存在计算机的存储设备上、并按照某种模型组织起来的、可以被各种用户或应用共享的数据的集合。</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defRPr/>
            </a:pP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109220" marR="0" lvl="0" indent="0" algn="l" defTabSz="457200" rtl="0" eaLnBrk="1" fontAlgn="auto" latinLnBrk="0" hangingPunct="1">
              <a:lnSpc>
                <a:spcPct val="120000"/>
              </a:lnSpc>
              <a:spcBef>
                <a:spcPts val="1000"/>
              </a:spcBef>
              <a:spcAft>
                <a:spcPts val="0"/>
              </a:spcAft>
              <a:buClr>
                <a:schemeClr val="accent1"/>
              </a:buClr>
              <a:buSzTx/>
              <a:buFont typeface="Wingdings" panose="05000000000000000000" pitchFamily="2" charset="2"/>
              <a:buNone/>
              <a:defRPr/>
            </a:pP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defRPr/>
            </a:pP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defRPr/>
            </a:pP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defRPr/>
            </a:pP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defRPr/>
            </a:pP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defRPr/>
            </a:pPr>
            <a:r>
              <a:rPr kumimoji="0" lang="zh-CN"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数据库是</a:t>
            </a:r>
            <a:r>
              <a:rPr kumimoji="0" lang="zh-CN" altLang="zh-CN" sz="2800" b="0" i="0" u="none" strike="noStrike" kern="1200" cap="none" spc="0" normalizeH="0" baseline="0" noProof="0" dirty="0">
                <a:ln>
                  <a:noFill/>
                </a:ln>
                <a:solidFill>
                  <a:srgbClr val="002060"/>
                </a:solidFill>
                <a:effectLst/>
                <a:uLnTx/>
                <a:uFillTx/>
                <a:latin typeface="+mn-lt"/>
                <a:ea typeface="+mn-ea"/>
                <a:cs typeface="+mn-cs"/>
              </a:rPr>
              <a:t>相互关联的数据的集合</a:t>
            </a:r>
            <a:r>
              <a:rPr kumimoji="0" lang="zh-CN"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。数据库中的数据相互关联，在数据库中不仅要能够表示数据本身，还要能够表示数据与数据之间的关系</a:t>
            </a:r>
            <a:endParaRPr kumimoji="0" lang="zh-CN"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en-US" altLang="zh-C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32771" name="副标题 2"/>
          <p:cNvSpPr>
            <a:spLocks noGrp="1"/>
          </p:cNvSpPr>
          <p:nvPr>
            <p:ph type="subTitle" idx="13"/>
          </p:nvPr>
        </p:nvSpPr>
        <p:spPr>
          <a:xfrm>
            <a:off x="479425" y="404813"/>
            <a:ext cx="8161338" cy="825500"/>
          </a:xfrm>
        </p:spPr>
        <p:txBody>
          <a:bodyPr vert="horz" wrap="square" lIns="45720" tIns="45720" rIns="45720" bIns="45720" anchor="t" anchorCtr="0"/>
          <a:p>
            <a:pPr defTabSz="457200" eaLnBrk="1" hangingPunct="1">
              <a:buSzTx/>
            </a:pPr>
            <a:r>
              <a:rPr lang="en-US" altLang="zh-CN" kern="1200" dirty="0">
                <a:latin typeface="+mn-lt"/>
                <a:ea typeface="幼圆" panose="02010509060101010101" pitchFamily="49" charset="-122"/>
                <a:cs typeface="+mn-cs"/>
              </a:rPr>
              <a:t>1.1.2 </a:t>
            </a:r>
            <a:r>
              <a:rPr lang="zh-CN" altLang="zh-CN" kern="1200" dirty="0">
                <a:latin typeface="+mn-lt"/>
                <a:ea typeface="幼圆" panose="02010509060101010101" pitchFamily="49" charset="-122"/>
                <a:cs typeface="+mn-cs"/>
              </a:rPr>
              <a:t>数据库</a:t>
            </a:r>
            <a:r>
              <a:rPr lang="en-US" altLang="zh-CN" kern="1200" dirty="0">
                <a:latin typeface="+mn-lt"/>
                <a:ea typeface="幼圆" panose="02010509060101010101" pitchFamily="49" charset="-122"/>
                <a:cs typeface="+mn-cs"/>
              </a:rPr>
              <a:t>DB</a:t>
            </a:r>
            <a:endParaRPr lang="en-US" altLang="zh-CN" kern="1200" dirty="0">
              <a:latin typeface="+mn-lt"/>
              <a:ea typeface="幼圆" panose="02010509060101010101" pitchFamily="49" charset="-122"/>
              <a:cs typeface="+mn-cs"/>
            </a:endParaRPr>
          </a:p>
        </p:txBody>
      </p:sp>
      <p:graphicFrame>
        <p:nvGraphicFramePr>
          <p:cNvPr id="7" name="图示 6"/>
          <p:cNvGraphicFramePr/>
          <p:nvPr/>
        </p:nvGraphicFramePr>
        <p:xfrm>
          <a:off x="2589723" y="2484539"/>
          <a:ext cx="3532752" cy="291253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charRg st="74" end="135"/>
                                            </p:txEl>
                                          </p:spTgt>
                                        </p:tgtEl>
                                        <p:attrNameLst>
                                          <p:attrName>style.visibility</p:attrName>
                                        </p:attrNameLst>
                                      </p:cBhvr>
                                      <p:to>
                                        <p:strVal val="visible"/>
                                      </p:to>
                                    </p:set>
                                    <p:animEffect transition="in" filter="wipe(down)">
                                      <p:cBhvr>
                                        <p:cTn id="12" dur="500"/>
                                        <p:tgtEl>
                                          <p:spTgt spid="2">
                                            <p:txEl>
                                              <p:charRg st="74"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65138" y="1222375"/>
            <a:ext cx="8167688" cy="5635625"/>
          </a:xfrm>
        </p:spPr>
        <p:txBody>
          <a:bodyPr vert="horz" wrap="square" lIns="91440" tIns="45720" rIns="91440" bIns="45720" numCol="1" rtlCol="0" anchor="t" anchorCtr="0" compatLnSpc="1">
            <a:normAutofit fontScale="92500" lnSpcReduction="10000"/>
          </a:bodyPr>
          <a:lstStyle/>
          <a:p>
            <a:pPr marL="567055" marR="0" lvl="0" indent="-457200" algn="l" defTabSz="457200" rtl="0" eaLnBrk="1" fontAlgn="auto" latinLnBrk="0" hangingPunct="1">
              <a:lnSpc>
                <a:spcPct val="110000"/>
              </a:lnSpc>
              <a:spcBef>
                <a:spcPts val="1000"/>
              </a:spcBef>
              <a:spcAft>
                <a:spcPts val="0"/>
              </a:spcAft>
              <a:buClr>
                <a:schemeClr val="accent1"/>
              </a:buClr>
              <a:buSzTx/>
              <a:buFont typeface="Wingdings" panose="05000000000000000000" pitchFamily="2" charset="2"/>
              <a:buChar char="Ø"/>
              <a:defRPr/>
            </a:pPr>
            <a:r>
              <a:rPr kumimoji="0" lang="zh-CN" altLang="zh-CN" sz="2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数据库数据库具有较高的数据独立性。数据独立性是指数据的组织方法和存储方法与应用程序互不依赖</a:t>
            </a:r>
            <a:r>
              <a:rPr kumimoji="0" lang="zh-CN" altLang="en-US" sz="2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endParaRPr kumimoji="0" lang="en-US" altLang="zh-CN" sz="2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567055" marR="0" lvl="0" indent="-457200" algn="l" defTabSz="457200" rtl="0" eaLnBrk="1" fontAlgn="auto" latinLnBrk="0" hangingPunct="1">
              <a:lnSpc>
                <a:spcPct val="110000"/>
              </a:lnSpc>
              <a:spcBef>
                <a:spcPts val="1000"/>
              </a:spcBef>
              <a:spcAft>
                <a:spcPts val="0"/>
              </a:spcAft>
              <a:buClr>
                <a:schemeClr val="accent1"/>
              </a:buClr>
              <a:buSzTx/>
              <a:buFont typeface="Wingdings" panose="05000000000000000000" pitchFamily="2" charset="2"/>
              <a:buChar char="Ø"/>
              <a:defRPr/>
            </a:pPr>
            <a:r>
              <a:rPr kumimoji="0" lang="zh-CN" altLang="zh-CN" sz="2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数据库用综合的方法组织数据，保证尽可能高的访问效率。</a:t>
            </a:r>
            <a:endParaRPr kumimoji="0" lang="en-US" altLang="zh-CN" sz="2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567055" marR="0" lvl="0" indent="-457200" algn="l" defTabSz="457200" rtl="0" eaLnBrk="1" fontAlgn="auto" latinLnBrk="0" hangingPunct="1">
              <a:lnSpc>
                <a:spcPct val="110000"/>
              </a:lnSpc>
              <a:spcBef>
                <a:spcPts val="1000"/>
              </a:spcBef>
              <a:spcAft>
                <a:spcPts val="0"/>
              </a:spcAft>
              <a:buClr>
                <a:schemeClr val="accent1"/>
              </a:buClr>
              <a:buSzTx/>
              <a:buFont typeface="Wingdings" panose="05000000000000000000" pitchFamily="2" charset="2"/>
              <a:buChar char="Ø"/>
              <a:defRPr/>
            </a:pPr>
            <a:r>
              <a:rPr kumimoji="0" lang="zh-CN" altLang="zh-CN" sz="2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数据库具有较小的数据冗余，可供多个用户共享。</a:t>
            </a:r>
            <a:endParaRPr kumimoji="0" lang="en-US" altLang="zh-CN" sz="2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567055" marR="0" lvl="0" indent="-457200" algn="l" defTabSz="457200" rtl="0" eaLnBrk="1" fontAlgn="auto" latinLnBrk="0" hangingPunct="1">
              <a:lnSpc>
                <a:spcPct val="110000"/>
              </a:lnSpc>
              <a:spcBef>
                <a:spcPts val="1000"/>
              </a:spcBef>
              <a:spcAft>
                <a:spcPts val="0"/>
              </a:spcAft>
              <a:buClr>
                <a:schemeClr val="accent1"/>
              </a:buClr>
              <a:buSzTx/>
              <a:buFont typeface="Wingdings" panose="05000000000000000000" pitchFamily="2" charset="2"/>
              <a:buChar char="Ø"/>
              <a:defRPr/>
            </a:pPr>
            <a:r>
              <a:rPr kumimoji="0" lang="zh-CN" altLang="zh-CN" sz="2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数据库具有安全控制机制，能够保证数据的安全、可靠。</a:t>
            </a:r>
            <a:endParaRPr kumimoji="0" lang="en-US" altLang="zh-CN" sz="2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822325" marR="0" lvl="1" indent="-457200" algn="l" defTabSz="457200" rtl="0" eaLnBrk="1" fontAlgn="auto" latinLnBrk="0" hangingPunct="1">
              <a:lnSpc>
                <a:spcPct val="110000"/>
              </a:lnSpc>
              <a:spcBef>
                <a:spcPts val="1000"/>
              </a:spcBef>
              <a:spcAft>
                <a:spcPts val="0"/>
              </a:spcAft>
              <a:buClr>
                <a:schemeClr val="accent1"/>
              </a:buClr>
              <a:buSzTx/>
              <a:buFont typeface="Wingdings" panose="05000000000000000000" pitchFamily="2" charset="2"/>
              <a:buChar char="ü"/>
              <a:defRPr/>
            </a:pPr>
            <a:r>
              <a:rPr kumimoji="0" lang="zh-CN" altLang="zh-CN" sz="2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安全机制，防止数据库中的数据被非法使用和非法修改，</a:t>
            </a:r>
            <a:endParaRPr kumimoji="0" lang="en-US" altLang="zh-CN" sz="2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822325" marR="0" lvl="1" indent="-457200" algn="l" defTabSz="457200" rtl="0" eaLnBrk="1" fontAlgn="auto" latinLnBrk="0" hangingPunct="1">
              <a:lnSpc>
                <a:spcPct val="110000"/>
              </a:lnSpc>
              <a:spcBef>
                <a:spcPts val="1000"/>
              </a:spcBef>
              <a:spcAft>
                <a:spcPts val="0"/>
              </a:spcAft>
              <a:buClr>
                <a:schemeClr val="accent1"/>
              </a:buClr>
              <a:buSzTx/>
              <a:buFont typeface="Wingdings" panose="05000000000000000000" pitchFamily="2" charset="2"/>
              <a:buChar char="ü"/>
              <a:defRPr/>
            </a:pPr>
            <a:r>
              <a:rPr kumimoji="0" lang="zh-CN" altLang="zh-CN" sz="2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完整的备份和恢复机制，当数据遭到破坏或者故障时，能立即将数据完全恢复。</a:t>
            </a:r>
            <a:endParaRPr kumimoji="0" lang="en-US" altLang="zh-CN" sz="2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567055" marR="0" lvl="0" indent="-457200" algn="l" defTabSz="457200" rtl="0" eaLnBrk="1" fontAlgn="auto" latinLnBrk="0" hangingPunct="1">
              <a:lnSpc>
                <a:spcPct val="110000"/>
              </a:lnSpc>
              <a:spcBef>
                <a:spcPts val="1000"/>
              </a:spcBef>
              <a:spcAft>
                <a:spcPts val="0"/>
              </a:spcAft>
              <a:buClr>
                <a:schemeClr val="accent1"/>
              </a:buClr>
              <a:buSzTx/>
              <a:buFont typeface="Wingdings" panose="05000000000000000000" pitchFamily="2" charset="2"/>
              <a:buChar char="Ø"/>
              <a:defRPr/>
            </a:pPr>
            <a:r>
              <a:rPr kumimoji="0" lang="zh-CN" altLang="zh-CN" sz="2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数据允许多用户共享，能有效、及时地处理数据，并能保证数据地一致性和完整性。</a:t>
            </a:r>
            <a:endParaRPr kumimoji="0" lang="en-US" altLang="zh-CN" sz="2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567055" marR="0" lvl="0" indent="-4572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en-US" altLang="zh-C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en-US" altLang="zh-C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en-US" altLang="zh-C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en-US" altLang="zh-C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en-US" altLang="zh-C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en-US" altLang="zh-C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en-US" altLang="zh-C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33795" name="副标题 2"/>
          <p:cNvSpPr>
            <a:spLocks noGrp="1"/>
          </p:cNvSpPr>
          <p:nvPr>
            <p:ph type="subTitle" idx="13"/>
          </p:nvPr>
        </p:nvSpPr>
        <p:spPr>
          <a:xfrm>
            <a:off x="587375" y="358775"/>
            <a:ext cx="8039100" cy="825500"/>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数据库几个基本特征</a:t>
            </a:r>
            <a:endParaRPr lang="zh-CN" altLang="en-US" kern="1200" dirty="0">
              <a:latin typeface="+mn-lt"/>
              <a:ea typeface="幼圆" panose="02010509060101010101" pitchFamily="49" charset="-122"/>
              <a:cs typeface="+mn-cs"/>
            </a:endParaRPr>
          </a:p>
          <a:p>
            <a:pPr defTabSz="457200" eaLnBrk="1" hangingPunct="1">
              <a:buSzTx/>
            </a:pPr>
            <a:endParaRPr lang="zh-CN" altLang="en-US"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charRg st="0" end="47"/>
                                            </p:txEl>
                                          </p:spTgt>
                                        </p:tgtEl>
                                        <p:attrNameLst>
                                          <p:attrName>style.visibility</p:attrName>
                                        </p:attrNameLst>
                                      </p:cBhvr>
                                      <p:to>
                                        <p:strVal val="visible"/>
                                      </p:to>
                                    </p:set>
                                    <p:animEffect transition="in" filter="wipe(down)">
                                      <p:cBhvr>
                                        <p:cTn id="7" dur="500"/>
                                        <p:tgtEl>
                                          <p:spTgt spid="2">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charRg st="47" end="74"/>
                                            </p:txEl>
                                          </p:spTgt>
                                        </p:tgtEl>
                                        <p:attrNameLst>
                                          <p:attrName>style.visibility</p:attrName>
                                        </p:attrNameLst>
                                      </p:cBhvr>
                                      <p:to>
                                        <p:strVal val="visible"/>
                                      </p:to>
                                    </p:set>
                                    <p:animEffect transition="in" filter="wipe(down)">
                                      <p:cBhvr>
                                        <p:cTn id="12" dur="500"/>
                                        <p:tgtEl>
                                          <p:spTgt spid="2">
                                            <p:txEl>
                                              <p:charRg st="47"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charRg st="74" end="97"/>
                                            </p:txEl>
                                          </p:spTgt>
                                        </p:tgtEl>
                                        <p:attrNameLst>
                                          <p:attrName>style.visibility</p:attrName>
                                        </p:attrNameLst>
                                      </p:cBhvr>
                                      <p:to>
                                        <p:strVal val="visible"/>
                                      </p:to>
                                    </p:set>
                                    <p:animEffect transition="in" filter="wipe(down)">
                                      <p:cBhvr>
                                        <p:cTn id="17" dur="500"/>
                                        <p:tgtEl>
                                          <p:spTgt spid="2">
                                            <p:txEl>
                                              <p:charRg st="74" end="9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charRg st="97" end="123"/>
                                            </p:txEl>
                                          </p:spTgt>
                                        </p:tgtEl>
                                        <p:attrNameLst>
                                          <p:attrName>style.visibility</p:attrName>
                                        </p:attrNameLst>
                                      </p:cBhvr>
                                      <p:to>
                                        <p:strVal val="visible"/>
                                      </p:to>
                                    </p:set>
                                    <p:animEffect transition="in" filter="wipe(down)">
                                      <p:cBhvr>
                                        <p:cTn id="22" dur="500"/>
                                        <p:tgtEl>
                                          <p:spTgt spid="2">
                                            <p:txEl>
                                              <p:charRg st="97" end="12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charRg st="123" end="149"/>
                                            </p:txEl>
                                          </p:spTgt>
                                        </p:tgtEl>
                                        <p:attrNameLst>
                                          <p:attrName>style.visibility</p:attrName>
                                        </p:attrNameLst>
                                      </p:cBhvr>
                                      <p:to>
                                        <p:strVal val="visible"/>
                                      </p:to>
                                    </p:set>
                                    <p:animEffect transition="in" filter="wipe(down)">
                                      <p:cBhvr>
                                        <p:cTn id="25" dur="500"/>
                                        <p:tgtEl>
                                          <p:spTgt spid="2">
                                            <p:txEl>
                                              <p:charRg st="123" end="149"/>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charRg st="149" end="185"/>
                                            </p:txEl>
                                          </p:spTgt>
                                        </p:tgtEl>
                                        <p:attrNameLst>
                                          <p:attrName>style.visibility</p:attrName>
                                        </p:attrNameLst>
                                      </p:cBhvr>
                                      <p:to>
                                        <p:strVal val="visible"/>
                                      </p:to>
                                    </p:set>
                                    <p:animEffect transition="in" filter="wipe(down)">
                                      <p:cBhvr>
                                        <p:cTn id="28" dur="500"/>
                                        <p:tgtEl>
                                          <p:spTgt spid="2">
                                            <p:txEl>
                                              <p:charRg st="149" end="18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
                                            <p:txEl>
                                              <p:charRg st="185" end="223"/>
                                            </p:txEl>
                                          </p:spTgt>
                                        </p:tgtEl>
                                        <p:attrNameLst>
                                          <p:attrName>style.visibility</p:attrName>
                                        </p:attrNameLst>
                                      </p:cBhvr>
                                      <p:to>
                                        <p:strVal val="visible"/>
                                      </p:to>
                                    </p:set>
                                    <p:animEffect transition="in" filter="wipe(down)">
                                      <p:cBhvr>
                                        <p:cTn id="33" dur="500"/>
                                        <p:tgtEl>
                                          <p:spTgt spid="2">
                                            <p:txEl>
                                              <p:charRg st="185" end="2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内容占位符 1"/>
          <p:cNvSpPr>
            <a:spLocks noGrp="1"/>
          </p:cNvSpPr>
          <p:nvPr>
            <p:ph idx="1"/>
          </p:nvPr>
        </p:nvSpPr>
        <p:spPr>
          <a:xfrm>
            <a:off x="536575" y="1268413"/>
            <a:ext cx="6173788" cy="5113337"/>
          </a:xfrm>
        </p:spPr>
        <p:txBody>
          <a:bodyPr vert="horz" wrap="square" lIns="91440" tIns="45720" rIns="91440" bIns="45720" anchor="t" anchorCtr="0"/>
          <a:p>
            <a:pPr indent="-255270" defTabSz="457200" eaLnBrk="1" hangingPunct="1"/>
            <a:r>
              <a:rPr lang="zh-CN" altLang="zh-CN" sz="2400" kern="1200" dirty="0">
                <a:latin typeface="+mn-lt"/>
                <a:ea typeface="幼圆" panose="02010509060101010101" pitchFamily="49" charset="-122"/>
                <a:cs typeface="+mn-cs"/>
              </a:rPr>
              <a:t>如何科学地组织数据并将其存储在数据库中，及如何高效地获取和维护数据，完成这一任务的是数据库管理系统</a:t>
            </a:r>
            <a:endParaRPr lang="en-US" altLang="zh-CN" sz="2400" kern="1200" dirty="0">
              <a:latin typeface="+mn-lt"/>
              <a:ea typeface="幼圆" panose="02010509060101010101" pitchFamily="49" charset="-122"/>
              <a:cs typeface="+mn-cs"/>
            </a:endParaRPr>
          </a:p>
          <a:p>
            <a:pPr indent="-255270" defTabSz="457200" eaLnBrk="1" hangingPunct="1"/>
            <a:r>
              <a:rPr lang="en-US" altLang="zh-CN" sz="2400" kern="1200" dirty="0">
                <a:latin typeface="+mn-lt"/>
                <a:ea typeface="幼圆" panose="02010509060101010101" pitchFamily="49" charset="-122"/>
                <a:cs typeface="+mn-cs"/>
              </a:rPr>
              <a:t>DBMS</a:t>
            </a:r>
            <a:r>
              <a:rPr lang="zh-CN" altLang="zh-CN" sz="2400" kern="1200" dirty="0">
                <a:latin typeface="+mn-lt"/>
                <a:ea typeface="幼圆" panose="02010509060101010101" pitchFamily="49" charset="-122"/>
                <a:cs typeface="+mn-cs"/>
              </a:rPr>
              <a:t>是位于用户与操作系统之间的一层数据管理软件，数据库在建立、运用和维护时由数据库管理系统统一管理、控制。</a:t>
            </a:r>
            <a:endParaRPr lang="en-US" altLang="zh-CN" sz="2400" kern="1200" dirty="0">
              <a:latin typeface="+mn-lt"/>
              <a:ea typeface="幼圆" panose="02010509060101010101" pitchFamily="49" charset="-122"/>
              <a:cs typeface="+mn-cs"/>
            </a:endParaRPr>
          </a:p>
          <a:p>
            <a:pPr indent="-255270" defTabSz="457200" eaLnBrk="1" hangingPunct="1"/>
            <a:r>
              <a:rPr lang="zh-CN" altLang="zh-CN" sz="2400" kern="1200" dirty="0">
                <a:latin typeface="+mn-lt"/>
                <a:ea typeface="幼圆" panose="02010509060101010101" pitchFamily="49" charset="-122"/>
                <a:cs typeface="+mn-cs"/>
              </a:rPr>
              <a:t>数据库管理系统就是实现把用户意义下抽象的逻辑数据的处理，转换成为计算机中具体的物理数据处理的软件。</a:t>
            </a:r>
            <a:endParaRPr lang="zh-CN" altLang="en-US" sz="2400" kern="1200" dirty="0">
              <a:latin typeface="+mn-lt"/>
              <a:ea typeface="幼圆" panose="02010509060101010101" pitchFamily="49" charset="-122"/>
              <a:cs typeface="+mn-cs"/>
            </a:endParaRPr>
          </a:p>
        </p:txBody>
      </p:sp>
      <p:sp>
        <p:nvSpPr>
          <p:cNvPr id="35843" name="副标题 2"/>
          <p:cNvSpPr>
            <a:spLocks noGrp="1"/>
          </p:cNvSpPr>
          <p:nvPr>
            <p:ph type="subTitle" idx="13"/>
          </p:nvPr>
        </p:nvSpPr>
        <p:spPr>
          <a:xfrm>
            <a:off x="550863" y="404813"/>
            <a:ext cx="9544050" cy="825500"/>
          </a:xfrm>
        </p:spPr>
        <p:txBody>
          <a:bodyPr vert="horz" wrap="square" lIns="45720" tIns="45720" rIns="45720" bIns="45720" anchor="t" anchorCtr="0"/>
          <a:p>
            <a:pPr defTabSz="457200" eaLnBrk="1" hangingPunct="1">
              <a:buSzTx/>
            </a:pPr>
            <a:r>
              <a:rPr lang="en-US" altLang="zh-CN" kern="1200" dirty="0">
                <a:latin typeface="+mn-lt"/>
                <a:ea typeface="幼圆" panose="02010509060101010101" pitchFamily="49" charset="-122"/>
                <a:cs typeface="+mn-cs"/>
              </a:rPr>
              <a:t>1.1.3 </a:t>
            </a:r>
            <a:r>
              <a:rPr lang="zh-CN" altLang="zh-CN" kern="1200" dirty="0">
                <a:latin typeface="+mn-lt"/>
                <a:ea typeface="幼圆" panose="02010509060101010101" pitchFamily="49" charset="-122"/>
                <a:cs typeface="+mn-cs"/>
              </a:rPr>
              <a:t>数据库管理系统</a:t>
            </a:r>
            <a:r>
              <a:rPr lang="en-US" altLang="zh-CN" kern="1200" dirty="0">
                <a:latin typeface="+mn-lt"/>
                <a:ea typeface="幼圆" panose="02010509060101010101" pitchFamily="49" charset="-122"/>
                <a:cs typeface="+mn-cs"/>
              </a:rPr>
              <a:t>DBMS</a:t>
            </a:r>
            <a:endParaRPr lang="zh-CN" altLang="en-US" kern="1200" dirty="0">
              <a:latin typeface="+mn-lt"/>
              <a:ea typeface="幼圆" panose="02010509060101010101" pitchFamily="49" charset="-122"/>
              <a:cs typeface="+mn-cs"/>
            </a:endParaRPr>
          </a:p>
        </p:txBody>
      </p:sp>
      <p:grpSp>
        <p:nvGrpSpPr>
          <p:cNvPr id="34820" name="组合 4"/>
          <p:cNvGrpSpPr/>
          <p:nvPr/>
        </p:nvGrpSpPr>
        <p:grpSpPr>
          <a:xfrm>
            <a:off x="6710363" y="1643063"/>
            <a:ext cx="2324100" cy="2212975"/>
            <a:chOff x="5580404" y="3573463"/>
            <a:chExt cx="2665413" cy="2547937"/>
          </a:xfrm>
        </p:grpSpPr>
        <p:pic>
          <p:nvPicPr>
            <p:cNvPr id="35848" name="图片 1"/>
            <p:cNvPicPr>
              <a:picLocks noChangeAspect="1" noChangeArrowheads="1"/>
            </p:cNvPicPr>
            <p:nvPr/>
          </p:nvPicPr>
          <p:blipFill>
            <a:blip r:embed="rId1"/>
            <a:srcRect/>
            <a:stretch>
              <a:fillRect/>
            </a:stretch>
          </p:blipFill>
          <p:spPr bwMode="auto">
            <a:xfrm>
              <a:off x="5580404" y="3573463"/>
              <a:ext cx="2665413" cy="2547937"/>
            </a:xfrm>
            <a:prstGeom prst="rect">
              <a:avLst/>
            </a:prstGeom>
            <a:ln>
              <a:noFill/>
            </a:ln>
            <a:effectLst>
              <a:outerShdw blurRad="292100" dist="139700" dir="2700000" algn="tl" rotWithShape="0">
                <a:srgbClr val="333333">
                  <a:alpha val="65000"/>
                </a:srgbClr>
              </a:outerShdw>
            </a:effectLst>
          </p:spPr>
        </p:pic>
        <p:grpSp>
          <p:nvGrpSpPr>
            <p:cNvPr id="35849" name="组合 15"/>
            <p:cNvGrpSpPr/>
            <p:nvPr/>
          </p:nvGrpSpPr>
          <p:grpSpPr>
            <a:xfrm>
              <a:off x="6347758" y="4197664"/>
              <a:ext cx="1254646" cy="1291960"/>
              <a:chOff x="3096283" y="4653449"/>
              <a:chExt cx="1253830" cy="1291119"/>
            </a:xfrm>
          </p:grpSpPr>
          <p:sp>
            <p:nvSpPr>
              <p:cNvPr id="9" name="椭圆 8"/>
              <p:cNvSpPr/>
              <p:nvPr/>
            </p:nvSpPr>
            <p:spPr>
              <a:xfrm>
                <a:off x="3096283" y="4653449"/>
                <a:ext cx="1253830" cy="1291119"/>
              </a:xfrm>
              <a:prstGeom prst="ellipse">
                <a:avLst/>
              </a:prstGeom>
              <a:solidFill>
                <a:schemeClr val="accent2">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a:off x="3377434" y="4998785"/>
                <a:ext cx="701945" cy="6467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操作系统</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grpSp>
      </p:grpSp>
      <p:sp>
        <p:nvSpPr>
          <p:cNvPr id="4" name="矩形: 剪去单角 3"/>
          <p:cNvSpPr/>
          <p:nvPr/>
        </p:nvSpPr>
        <p:spPr>
          <a:xfrm>
            <a:off x="1427163" y="5286375"/>
            <a:ext cx="2976563" cy="9747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Select </a:t>
            </a: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Sname</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 From Student</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Where </a:t>
            </a: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Sname</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t>
            </a:r>
            <a:r>
              <a:rPr kumimoji="0" lang="zh-CN" altLang="en-US" sz="1800" b="0" i="0" u="none" strike="noStrike" kern="1200" cap="none" spc="0" normalizeH="0" baseline="0" noProof="0" dirty="0">
                <a:ln>
                  <a:noFill/>
                </a:ln>
                <a:solidFill>
                  <a:schemeClr val="lt1"/>
                </a:solidFill>
                <a:effectLst/>
                <a:uLnTx/>
                <a:uFillTx/>
                <a:latin typeface="+mn-lt"/>
                <a:ea typeface="+mn-ea"/>
                <a:cs typeface="+mn-cs"/>
              </a:rPr>
              <a:t>“张三”</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3" name="矩形: 剪去单角 12"/>
          <p:cNvSpPr/>
          <p:nvPr/>
        </p:nvSpPr>
        <p:spPr>
          <a:xfrm>
            <a:off x="5424488" y="4618038"/>
            <a:ext cx="2527300" cy="213836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mn-lt"/>
                <a:ea typeface="+mn-ea"/>
                <a:cs typeface="+mn-cs"/>
              </a:rPr>
              <a:t>读取数据的细节</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SetDataStructure</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Open();</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SetRecordPointer</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Read();</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Write();</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Close();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箭头: 右 13"/>
          <p:cNvSpPr/>
          <p:nvPr/>
        </p:nvSpPr>
        <p:spPr>
          <a:xfrm>
            <a:off x="4572000" y="5646738"/>
            <a:ext cx="657225" cy="309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4818">
                                            <p:txEl>
                                              <p:charRg st="0" end="50"/>
                                            </p:txEl>
                                          </p:spTgt>
                                        </p:tgtEl>
                                        <p:attrNameLst>
                                          <p:attrName>style.visibility</p:attrName>
                                        </p:attrNameLst>
                                      </p:cBhvr>
                                      <p:to>
                                        <p:strVal val="visible"/>
                                      </p:to>
                                    </p:set>
                                    <p:animEffect transition="in" filter="barn(inVertical)">
                                      <p:cBhvr>
                                        <p:cTn id="7" dur="500"/>
                                        <p:tgtEl>
                                          <p:spTgt spid="34818">
                                            <p:txEl>
                                              <p:charRg st="0" end="5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4818">
                                            <p:txEl>
                                              <p:charRg st="50" end="106"/>
                                            </p:txEl>
                                          </p:spTgt>
                                        </p:tgtEl>
                                        <p:attrNameLst>
                                          <p:attrName>style.visibility</p:attrName>
                                        </p:attrNameLst>
                                      </p:cBhvr>
                                      <p:to>
                                        <p:strVal val="visible"/>
                                      </p:to>
                                    </p:set>
                                    <p:animEffect transition="in" filter="barn(inVertical)">
                                      <p:cBhvr>
                                        <p:cTn id="12" dur="500"/>
                                        <p:tgtEl>
                                          <p:spTgt spid="34818">
                                            <p:txEl>
                                              <p:charRg st="50" end="106"/>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4820"/>
                                        </p:tgtEl>
                                        <p:attrNameLst>
                                          <p:attrName>style.visibility</p:attrName>
                                        </p:attrNameLst>
                                      </p:cBhvr>
                                      <p:to>
                                        <p:strVal val="visible"/>
                                      </p:to>
                                    </p:set>
                                    <p:animEffect transition="in" filter="barn(inVertical)">
                                      <p:cBhvr>
                                        <p:cTn id="15" dur="500"/>
                                        <p:tgtEl>
                                          <p:spTgt spid="3482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4818">
                                            <p:txEl>
                                              <p:charRg st="106" end="156"/>
                                            </p:txEl>
                                          </p:spTgt>
                                        </p:tgtEl>
                                        <p:attrNameLst>
                                          <p:attrName>style.visibility</p:attrName>
                                        </p:attrNameLst>
                                      </p:cBhvr>
                                      <p:to>
                                        <p:strVal val="visible"/>
                                      </p:to>
                                    </p:set>
                                    <p:animEffect transition="in" filter="barn(inVertical)">
                                      <p:cBhvr>
                                        <p:cTn id="20" dur="500"/>
                                        <p:tgtEl>
                                          <p:spTgt spid="34818">
                                            <p:txEl>
                                              <p:charRg st="106" end="15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内容占位符 1"/>
          <p:cNvSpPr>
            <a:spLocks noGrp="1"/>
          </p:cNvSpPr>
          <p:nvPr>
            <p:ph idx="1"/>
          </p:nvPr>
        </p:nvSpPr>
        <p:spPr>
          <a:xfrm>
            <a:off x="550863" y="1268413"/>
            <a:ext cx="8143875" cy="5113337"/>
          </a:xfrm>
        </p:spPr>
        <p:txBody>
          <a:bodyPr vert="horz" wrap="square" lIns="91440" tIns="45720" rIns="91440" bIns="45720" anchor="t" anchorCtr="0"/>
          <a:p>
            <a:pPr indent="-255270" defTabSz="457200" eaLnBrk="1" hangingPunct="1"/>
            <a:r>
              <a:rPr lang="en-US" altLang="zh-CN" sz="2400" kern="1200" dirty="0">
                <a:latin typeface="+mn-lt"/>
                <a:ea typeface="幼圆" panose="02010509060101010101" pitchFamily="49" charset="-122"/>
                <a:cs typeface="+mn-cs"/>
              </a:rPr>
              <a:t>DBMS</a:t>
            </a:r>
            <a:r>
              <a:rPr lang="zh-CN" altLang="en-US" sz="2400" kern="1200" dirty="0">
                <a:latin typeface="+mn-lt"/>
                <a:ea typeface="幼圆" panose="02010509060101010101" pitchFamily="49" charset="-122"/>
                <a:cs typeface="+mn-cs"/>
              </a:rPr>
              <a:t>：</a:t>
            </a:r>
            <a:r>
              <a:rPr lang="en-US" altLang="zh-CN" sz="2400" kern="1200" dirty="0">
                <a:latin typeface="+mn-lt"/>
                <a:ea typeface="幼圆" panose="02010509060101010101" pitchFamily="49" charset="-122"/>
                <a:cs typeface="+mn-cs"/>
              </a:rPr>
              <a:t> Oracle</a:t>
            </a:r>
            <a:r>
              <a:rPr lang="zh-CN" altLang="zh-CN" sz="2400" kern="1200" dirty="0">
                <a:latin typeface="+mn-lt"/>
                <a:ea typeface="幼圆" panose="02010509060101010101" pitchFamily="49" charset="-122"/>
                <a:cs typeface="+mn-cs"/>
              </a:rPr>
              <a:t>、</a:t>
            </a:r>
            <a:r>
              <a:rPr lang="en-US" altLang="zh-CN" sz="2400" kern="1200" dirty="0">
                <a:latin typeface="+mn-lt"/>
                <a:ea typeface="幼圆" panose="02010509060101010101" pitchFamily="49" charset="-122"/>
                <a:cs typeface="+mn-cs"/>
              </a:rPr>
              <a:t>Sybase</a:t>
            </a:r>
            <a:r>
              <a:rPr lang="zh-CN" altLang="zh-CN" sz="2400" kern="1200" dirty="0">
                <a:latin typeface="+mn-lt"/>
                <a:ea typeface="幼圆" panose="02010509060101010101" pitchFamily="49" charset="-122"/>
                <a:cs typeface="+mn-cs"/>
              </a:rPr>
              <a:t>、</a:t>
            </a:r>
            <a:r>
              <a:rPr lang="en-US" altLang="zh-CN" sz="2400" kern="1200" dirty="0">
                <a:latin typeface="+mn-lt"/>
                <a:ea typeface="幼圆" panose="02010509060101010101" pitchFamily="49" charset="-122"/>
                <a:cs typeface="+mn-cs"/>
              </a:rPr>
              <a:t>my sql</a:t>
            </a:r>
            <a:r>
              <a:rPr lang="zh-CN" altLang="zh-CN" sz="2400" kern="1200" dirty="0">
                <a:latin typeface="+mn-lt"/>
                <a:ea typeface="幼圆" panose="02010509060101010101" pitchFamily="49" charset="-122"/>
                <a:cs typeface="+mn-cs"/>
              </a:rPr>
              <a:t>、</a:t>
            </a:r>
            <a:r>
              <a:rPr lang="en-US" altLang="zh-CN" sz="2400" kern="1200" dirty="0">
                <a:latin typeface="+mn-lt"/>
                <a:ea typeface="幼圆" panose="02010509060101010101" pitchFamily="49" charset="-122"/>
                <a:cs typeface="+mn-cs"/>
              </a:rPr>
              <a:t>Microsoft SQL Server</a:t>
            </a:r>
            <a:r>
              <a:rPr lang="zh-CN" altLang="zh-CN" sz="2400" kern="1200" dirty="0">
                <a:latin typeface="+mn-lt"/>
                <a:ea typeface="幼圆" panose="02010509060101010101" pitchFamily="49" charset="-122"/>
                <a:cs typeface="+mn-cs"/>
              </a:rPr>
              <a:t>、</a:t>
            </a:r>
            <a:r>
              <a:rPr lang="en-US" altLang="zh-CN" sz="2400" kern="1200" dirty="0">
                <a:latin typeface="+mn-lt"/>
                <a:ea typeface="幼圆" panose="02010509060101010101" pitchFamily="49" charset="-122"/>
                <a:cs typeface="+mn-cs"/>
              </a:rPr>
              <a:t>Microsoft Access</a:t>
            </a:r>
            <a:endParaRPr lang="en-US" altLang="zh-CN" sz="2400" kern="1200" dirty="0">
              <a:latin typeface="+mn-lt"/>
              <a:ea typeface="幼圆" panose="02010509060101010101" pitchFamily="49" charset="-122"/>
              <a:cs typeface="+mn-cs"/>
            </a:endParaRPr>
          </a:p>
          <a:p>
            <a:pPr indent="-255270" defTabSz="457200" eaLnBrk="1" hangingPunct="1">
              <a:buFont typeface="Wingdings 3" panose="05040102010807070707" pitchFamily="18" charset="2"/>
              <a:buChar char=""/>
            </a:pPr>
            <a:r>
              <a:rPr lang="zh-CN" altLang="en-US" sz="2000" kern="1200" dirty="0">
                <a:latin typeface="+mn-lt"/>
                <a:ea typeface="幼圆" panose="02010509060101010101" pitchFamily="49" charset="-122"/>
                <a:cs typeface="+mn-cs"/>
              </a:rPr>
              <a:t>（</a:t>
            </a:r>
            <a:r>
              <a:rPr lang="en-US" altLang="zh-CN" sz="2000" kern="1200" dirty="0">
                <a:latin typeface="+mn-lt"/>
                <a:ea typeface="幼圆" panose="02010509060101010101" pitchFamily="49" charset="-122"/>
                <a:cs typeface="+mn-cs"/>
              </a:rPr>
              <a:t>1</a:t>
            </a:r>
            <a:r>
              <a:rPr lang="zh-CN" altLang="en-US" sz="2000" kern="1200" dirty="0">
                <a:latin typeface="+mn-lt"/>
                <a:ea typeface="幼圆" panose="02010509060101010101" pitchFamily="49" charset="-122"/>
                <a:cs typeface="+mn-cs"/>
              </a:rPr>
              <a:t>）</a:t>
            </a:r>
            <a:r>
              <a:rPr lang="zh-CN" altLang="zh-CN" sz="2000" kern="1200" dirty="0">
                <a:latin typeface="+mn-lt"/>
                <a:ea typeface="幼圆" panose="02010509060101010101" pitchFamily="49" charset="-122"/>
                <a:cs typeface="+mn-cs"/>
              </a:rPr>
              <a:t>数据库定义功能</a:t>
            </a:r>
            <a:endParaRPr lang="zh-CN" altLang="zh-CN" sz="2000" kern="1200" dirty="0">
              <a:latin typeface="+mn-lt"/>
              <a:ea typeface="幼圆" panose="02010509060101010101" pitchFamily="49" charset="-122"/>
              <a:cs typeface="+mn-cs"/>
            </a:endParaRPr>
          </a:p>
          <a:p>
            <a:pPr lvl="1" defTabSz="457200" eaLnBrk="1" hangingPunct="1">
              <a:buFont typeface="Wingdings 3" panose="05040102010807070707" pitchFamily="18" charset="2"/>
              <a:buChar char=""/>
            </a:pPr>
            <a:r>
              <a:rPr lang="en-US" altLang="zh-CN" sz="2000" kern="1200" dirty="0">
                <a:latin typeface="+mn-lt"/>
                <a:ea typeface="幼圆" panose="02010509060101010101" pitchFamily="49" charset="-122"/>
                <a:cs typeface="+mn-cs"/>
              </a:rPr>
              <a:t> DBMS</a:t>
            </a:r>
            <a:r>
              <a:rPr lang="zh-CN" altLang="zh-CN" sz="2000" kern="1200" dirty="0">
                <a:latin typeface="+mn-lt"/>
                <a:ea typeface="幼圆" panose="02010509060101010101" pitchFamily="49" charset="-122"/>
                <a:cs typeface="+mn-cs"/>
              </a:rPr>
              <a:t>提供数据定义语言（</a:t>
            </a:r>
            <a:r>
              <a:rPr lang="en-US" altLang="zh-CN" sz="2000" kern="1200" dirty="0">
                <a:latin typeface="+mn-lt"/>
                <a:ea typeface="幼圆" panose="02010509060101010101" pitchFamily="49" charset="-122"/>
                <a:cs typeface="+mn-cs"/>
              </a:rPr>
              <a:t>Data Definition Language</a:t>
            </a:r>
            <a:r>
              <a:rPr lang="zh-CN" altLang="zh-CN" sz="2000" kern="1200" dirty="0">
                <a:latin typeface="+mn-lt"/>
                <a:ea typeface="幼圆" panose="02010509060101010101" pitchFamily="49" charset="-122"/>
                <a:cs typeface="+mn-cs"/>
              </a:rPr>
              <a:t>，简称</a:t>
            </a:r>
            <a:r>
              <a:rPr lang="en-US" altLang="zh-CN" sz="2000" kern="1200" dirty="0">
                <a:latin typeface="+mn-lt"/>
                <a:ea typeface="幼圆" panose="02010509060101010101" pitchFamily="49" charset="-122"/>
                <a:cs typeface="+mn-cs"/>
              </a:rPr>
              <a:t>DDL</a:t>
            </a:r>
            <a:r>
              <a:rPr lang="zh-CN" altLang="zh-CN" sz="2000" kern="1200" dirty="0">
                <a:latin typeface="+mn-lt"/>
                <a:ea typeface="幼圆" panose="02010509060101010101" pitchFamily="49" charset="-122"/>
                <a:cs typeface="+mn-cs"/>
              </a:rPr>
              <a:t>）</a:t>
            </a:r>
            <a:r>
              <a:rPr lang="zh-CN" altLang="en-US" sz="2000" kern="1200" dirty="0">
                <a:latin typeface="+mn-lt"/>
                <a:ea typeface="幼圆" panose="02010509060101010101" pitchFamily="49" charset="-122"/>
                <a:cs typeface="+mn-cs"/>
              </a:rPr>
              <a:t>，</a:t>
            </a:r>
            <a:r>
              <a:rPr lang="zh-CN" altLang="zh-CN" sz="2000" kern="1200" dirty="0">
                <a:latin typeface="+mn-lt"/>
                <a:ea typeface="幼圆" panose="02010509060101010101" pitchFamily="49" charset="-122"/>
                <a:cs typeface="+mn-cs"/>
              </a:rPr>
              <a:t>定义数据库中</a:t>
            </a:r>
            <a:r>
              <a:rPr lang="en-US" altLang="zh-CN" sz="2000" kern="1200" dirty="0">
                <a:latin typeface="+mn-lt"/>
                <a:ea typeface="幼圆" panose="02010509060101010101" pitchFamily="49" charset="-122"/>
                <a:cs typeface="+mn-cs"/>
              </a:rPr>
              <a:t>Table</a:t>
            </a:r>
            <a:r>
              <a:rPr lang="zh-CN" altLang="en-US" sz="2000" kern="1200" dirty="0">
                <a:latin typeface="+mn-lt"/>
                <a:ea typeface="幼圆" panose="02010509060101010101" pitchFamily="49" charset="-122"/>
                <a:cs typeface="+mn-cs"/>
              </a:rPr>
              <a:t>的名称、属性名及对属性值的要求等</a:t>
            </a:r>
            <a:endParaRPr lang="en-US" altLang="zh-CN" sz="2000" kern="1200" dirty="0">
              <a:latin typeface="+mn-lt"/>
              <a:ea typeface="幼圆" panose="02010509060101010101" pitchFamily="49" charset="-122"/>
              <a:cs typeface="+mn-cs"/>
            </a:endParaRPr>
          </a:p>
          <a:p>
            <a:pPr lvl="1" defTabSz="457200" eaLnBrk="1" hangingPunct="1">
              <a:buFont typeface="Wingdings 3" panose="05040102010807070707" pitchFamily="18" charset="2"/>
              <a:buChar char=""/>
            </a:pPr>
            <a:r>
              <a:rPr lang="zh-CN" altLang="en-US" sz="2000" kern="1200" dirty="0">
                <a:latin typeface="+mn-lt"/>
                <a:ea typeface="幼圆" panose="02010509060101010101" pitchFamily="49" charset="-122"/>
                <a:cs typeface="+mn-cs"/>
              </a:rPr>
              <a:t>用户使用</a:t>
            </a:r>
            <a:r>
              <a:rPr lang="en-US" altLang="zh-CN" sz="2000" kern="1200" dirty="0">
                <a:latin typeface="+mn-lt"/>
                <a:ea typeface="幼圆" panose="02010509060101010101" pitchFamily="49" charset="-122"/>
                <a:cs typeface="+mn-cs"/>
              </a:rPr>
              <a:t>DDL</a:t>
            </a:r>
            <a:r>
              <a:rPr lang="zh-CN" altLang="en-US" sz="2000" kern="1200" dirty="0">
                <a:latin typeface="+mn-lt"/>
                <a:ea typeface="幼圆" panose="02010509060101010101" pitchFamily="49" charset="-122"/>
                <a:cs typeface="+mn-cs"/>
              </a:rPr>
              <a:t>描述其要建立表的格式</a:t>
            </a:r>
            <a:endParaRPr lang="en-US" altLang="zh-CN" sz="2000" kern="1200" dirty="0">
              <a:latin typeface="+mn-lt"/>
              <a:ea typeface="幼圆" panose="02010509060101010101" pitchFamily="49" charset="-122"/>
              <a:cs typeface="+mn-cs"/>
            </a:endParaRPr>
          </a:p>
          <a:p>
            <a:pPr lvl="1" defTabSz="457200" eaLnBrk="1" hangingPunct="1">
              <a:buFont typeface="Wingdings 3" panose="05040102010807070707" pitchFamily="18" charset="2"/>
              <a:buChar char=""/>
            </a:pPr>
            <a:r>
              <a:rPr lang="en-US" altLang="zh-CN" sz="2000" kern="1200" dirty="0">
                <a:latin typeface="+mn-lt"/>
                <a:ea typeface="幼圆" panose="02010509060101010101" pitchFamily="49" charset="-122"/>
                <a:cs typeface="+mn-cs"/>
              </a:rPr>
              <a:t>DBMS</a:t>
            </a:r>
            <a:r>
              <a:rPr lang="zh-CN" altLang="en-US" sz="2000" kern="1200" dirty="0">
                <a:latin typeface="+mn-lt"/>
                <a:ea typeface="幼圆" panose="02010509060101010101" pitchFamily="49" charset="-122"/>
                <a:cs typeface="+mn-cs"/>
              </a:rPr>
              <a:t>根据用户定义，创建数据库及其中表格</a:t>
            </a:r>
            <a:r>
              <a:rPr lang="zh-CN" altLang="zh-CN" sz="2000" kern="1200" dirty="0">
                <a:latin typeface="+mn-lt"/>
                <a:ea typeface="幼圆" panose="02010509060101010101" pitchFamily="49" charset="-122"/>
                <a:cs typeface="+mn-cs"/>
              </a:rPr>
              <a:t>。</a:t>
            </a:r>
            <a:endParaRPr lang="zh-CN" altLang="zh-CN" sz="2000" kern="1200" dirty="0">
              <a:latin typeface="+mn-lt"/>
              <a:ea typeface="幼圆" panose="02010509060101010101" pitchFamily="49" charset="-122"/>
              <a:cs typeface="+mn-cs"/>
            </a:endParaRPr>
          </a:p>
          <a:p>
            <a:pPr indent="-255270" defTabSz="457200" eaLnBrk="1" hangingPunct="1"/>
            <a:endParaRPr lang="en-US" altLang="zh-CN" sz="2400" kern="1200" dirty="0">
              <a:latin typeface="+mn-lt"/>
              <a:ea typeface="幼圆" panose="02010509060101010101" pitchFamily="49" charset="-122"/>
              <a:cs typeface="+mn-cs"/>
            </a:endParaRPr>
          </a:p>
        </p:txBody>
      </p:sp>
      <p:sp>
        <p:nvSpPr>
          <p:cNvPr id="37891" name="副标题 2"/>
          <p:cNvSpPr>
            <a:spLocks noGrp="1"/>
          </p:cNvSpPr>
          <p:nvPr>
            <p:ph type="subTitle" idx="13"/>
          </p:nvPr>
        </p:nvSpPr>
        <p:spPr>
          <a:xfrm>
            <a:off x="565150" y="404813"/>
            <a:ext cx="8121650" cy="8255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数据库管理系统的功能</a:t>
            </a:r>
            <a:endParaRPr lang="zh-CN" altLang="en-US" kern="1200" dirty="0">
              <a:latin typeface="+mn-lt"/>
              <a:ea typeface="幼圆" panose="02010509060101010101" pitchFamily="49" charset="-122"/>
              <a:cs typeface="+mn-cs"/>
            </a:endParaRPr>
          </a:p>
          <a:p>
            <a:pPr defTabSz="457200" eaLnBrk="1" hangingPunct="1">
              <a:buSzTx/>
            </a:pPr>
            <a:endParaRPr lang="zh-CN" altLang="en-US" kern="1200" dirty="0">
              <a:latin typeface="+mn-lt"/>
              <a:ea typeface="幼圆" panose="02010509060101010101" pitchFamily="49" charset="-122"/>
              <a:cs typeface="+mn-cs"/>
            </a:endParaRPr>
          </a:p>
        </p:txBody>
      </p:sp>
      <p:pic>
        <p:nvPicPr>
          <p:cNvPr id="37892" name="图片 4"/>
          <p:cNvPicPr>
            <a:picLocks noChangeAspect="1"/>
          </p:cNvPicPr>
          <p:nvPr/>
        </p:nvPicPr>
        <p:blipFill>
          <a:blip r:embed="rId1"/>
          <a:stretch>
            <a:fillRect/>
          </a:stretch>
        </p:blipFill>
        <p:spPr>
          <a:xfrm>
            <a:off x="652463" y="4271963"/>
            <a:ext cx="8013700" cy="21812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0">
                                            <p:txEl>
                                              <p:charRg st="0" end="65"/>
                                            </p:txEl>
                                          </p:spTgt>
                                        </p:tgtEl>
                                        <p:attrNameLst>
                                          <p:attrName>style.visibility</p:attrName>
                                        </p:attrNameLst>
                                      </p:cBhvr>
                                      <p:to>
                                        <p:strVal val="visible"/>
                                      </p:to>
                                    </p:set>
                                    <p:animEffect transition="in" filter="wipe(down)">
                                      <p:cBhvr>
                                        <p:cTn id="7" dur="500"/>
                                        <p:tgtEl>
                                          <p:spTgt spid="37890">
                                            <p:txEl>
                                              <p:charRg st="0" end="6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0">
                                            <p:txEl>
                                              <p:charRg st="65" end="76"/>
                                            </p:txEl>
                                          </p:spTgt>
                                        </p:tgtEl>
                                        <p:attrNameLst>
                                          <p:attrName>style.visibility</p:attrName>
                                        </p:attrNameLst>
                                      </p:cBhvr>
                                      <p:to>
                                        <p:strVal val="visible"/>
                                      </p:to>
                                    </p:set>
                                    <p:animEffect transition="in" filter="wipe(down)">
                                      <p:cBhvr>
                                        <p:cTn id="12" dur="500"/>
                                        <p:tgtEl>
                                          <p:spTgt spid="37890">
                                            <p:txEl>
                                              <p:charRg st="65"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0">
                                            <p:txEl>
                                              <p:charRg st="76" end="150"/>
                                            </p:txEl>
                                          </p:spTgt>
                                        </p:tgtEl>
                                        <p:attrNameLst>
                                          <p:attrName>style.visibility</p:attrName>
                                        </p:attrNameLst>
                                      </p:cBhvr>
                                      <p:to>
                                        <p:strVal val="visible"/>
                                      </p:to>
                                    </p:set>
                                    <p:animEffect transition="in" filter="wipe(down)">
                                      <p:cBhvr>
                                        <p:cTn id="17" dur="500"/>
                                        <p:tgtEl>
                                          <p:spTgt spid="37890">
                                            <p:txEl>
                                              <p:charRg st="76" end="15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7892"/>
                                        </p:tgtEl>
                                        <p:attrNameLst>
                                          <p:attrName>style.visibility</p:attrName>
                                        </p:attrNameLst>
                                      </p:cBhvr>
                                      <p:to>
                                        <p:strVal val="visible"/>
                                      </p:to>
                                    </p:set>
                                    <p:animEffect transition="in" filter="barn(inVertical)">
                                      <p:cBhvr>
                                        <p:cTn id="22" dur="500"/>
                                        <p:tgtEl>
                                          <p:spTgt spid="378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7890">
                                            <p:txEl>
                                              <p:charRg st="150" end="168"/>
                                            </p:txEl>
                                          </p:spTgt>
                                        </p:tgtEl>
                                        <p:attrNameLst>
                                          <p:attrName>style.visibility</p:attrName>
                                        </p:attrNameLst>
                                      </p:cBhvr>
                                      <p:to>
                                        <p:strVal val="visible"/>
                                      </p:to>
                                    </p:set>
                                    <p:animEffect transition="in" filter="wipe(down)">
                                      <p:cBhvr>
                                        <p:cTn id="27" dur="500"/>
                                        <p:tgtEl>
                                          <p:spTgt spid="37890">
                                            <p:txEl>
                                              <p:charRg st="150" end="16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7890">
                                            <p:txEl>
                                              <p:charRg st="168" end="191"/>
                                            </p:txEl>
                                          </p:spTgt>
                                        </p:tgtEl>
                                        <p:attrNameLst>
                                          <p:attrName>style.visibility</p:attrName>
                                        </p:attrNameLst>
                                      </p:cBhvr>
                                      <p:to>
                                        <p:strVal val="visible"/>
                                      </p:to>
                                    </p:set>
                                    <p:animEffect transition="in" filter="wipe(down)">
                                      <p:cBhvr>
                                        <p:cTn id="32" dur="500"/>
                                        <p:tgtEl>
                                          <p:spTgt spid="37890">
                                            <p:txEl>
                                              <p:charRg st="168" end="1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内容占位符 1"/>
          <p:cNvSpPr>
            <a:spLocks noGrp="1"/>
          </p:cNvSpPr>
          <p:nvPr>
            <p:ph idx="1"/>
          </p:nvPr>
        </p:nvSpPr>
        <p:spPr>
          <a:xfrm>
            <a:off x="522288" y="1268413"/>
            <a:ext cx="8274050" cy="2668587"/>
          </a:xfrm>
        </p:spPr>
        <p:txBody>
          <a:bodyPr vert="horz" wrap="square" lIns="91440" tIns="45720" rIns="91440" bIns="45720" anchor="t" anchorCtr="0"/>
          <a:p>
            <a:pPr indent="-255270" defTabSz="457200" eaLnBrk="1" hangingPunct="1">
              <a:buFont typeface="Wingdings 3" panose="05040102010807070707" pitchFamily="18" charset="2"/>
              <a:buChar char=""/>
            </a:pPr>
            <a:r>
              <a:rPr lang="zh-CN" altLang="en-US" sz="2400" kern="1200" dirty="0">
                <a:latin typeface="+mn-lt"/>
                <a:ea typeface="幼圆" panose="02010509060101010101" pitchFamily="49" charset="-122"/>
                <a:cs typeface="+mn-cs"/>
              </a:rPr>
              <a:t>（</a:t>
            </a:r>
            <a:r>
              <a:rPr lang="en-US" altLang="zh-CN" sz="2400" kern="1200" dirty="0">
                <a:latin typeface="+mn-lt"/>
                <a:ea typeface="幼圆" panose="02010509060101010101" pitchFamily="49" charset="-122"/>
                <a:cs typeface="+mn-cs"/>
              </a:rPr>
              <a:t>2</a:t>
            </a:r>
            <a:r>
              <a:rPr lang="zh-CN" altLang="en-US" sz="2400" kern="1200" dirty="0">
                <a:latin typeface="+mn-lt"/>
                <a:ea typeface="幼圆" panose="02010509060101010101" pitchFamily="49" charset="-122"/>
                <a:cs typeface="+mn-cs"/>
              </a:rPr>
              <a:t>）</a:t>
            </a:r>
            <a:r>
              <a:rPr lang="zh-CN" altLang="zh-CN" sz="2400" kern="1200" dirty="0">
                <a:latin typeface="+mn-lt"/>
                <a:ea typeface="幼圆" panose="02010509060101010101" pitchFamily="49" charset="-122"/>
                <a:cs typeface="+mn-cs"/>
              </a:rPr>
              <a:t>数据库操纵功能</a:t>
            </a:r>
            <a:r>
              <a:rPr lang="zh-CN" altLang="en-US" sz="2800" kern="1200" dirty="0">
                <a:latin typeface="+mn-lt"/>
                <a:ea typeface="幼圆" panose="02010509060101010101" pitchFamily="49" charset="-122"/>
                <a:cs typeface="+mn-cs"/>
              </a:rPr>
              <a:t>：</a:t>
            </a:r>
            <a:r>
              <a:rPr lang="zh-CN" altLang="en-US" sz="2200" kern="1200" dirty="0">
                <a:latin typeface="+mn-lt"/>
                <a:ea typeface="幼圆" panose="02010509060101010101" pitchFamily="49" charset="-122"/>
                <a:cs typeface="+mn-cs"/>
              </a:rPr>
              <a:t>向数据库的</a:t>
            </a:r>
            <a:r>
              <a:rPr lang="en-US" altLang="zh-CN" sz="2200" b="1" kern="1200" dirty="0">
                <a:latin typeface="+mn-lt"/>
                <a:ea typeface="幼圆" panose="02010509060101010101" pitchFamily="49" charset="-122"/>
                <a:cs typeface="+mn-cs"/>
              </a:rPr>
              <a:t>Table</a:t>
            </a:r>
            <a:r>
              <a:rPr lang="zh-CN" altLang="en-US" sz="2200" kern="1200" dirty="0">
                <a:latin typeface="+mn-lt"/>
                <a:ea typeface="幼圆" panose="02010509060101010101" pitchFamily="49" charset="-122"/>
                <a:cs typeface="+mn-cs"/>
              </a:rPr>
              <a:t>中增加</a:t>
            </a:r>
            <a:r>
              <a:rPr lang="en-US" altLang="zh-CN" sz="2200" kern="1200" dirty="0">
                <a:latin typeface="+mn-lt"/>
                <a:ea typeface="幼圆" panose="02010509060101010101" pitchFamily="49" charset="-122"/>
                <a:cs typeface="+mn-cs"/>
              </a:rPr>
              <a:t>/</a:t>
            </a:r>
            <a:r>
              <a:rPr lang="zh-CN" altLang="en-US" sz="2200" kern="1200" dirty="0">
                <a:latin typeface="+mn-lt"/>
                <a:ea typeface="幼圆" panose="02010509060101010101" pitchFamily="49" charset="-122"/>
                <a:cs typeface="+mn-cs"/>
              </a:rPr>
              <a:t>删除</a:t>
            </a:r>
            <a:r>
              <a:rPr lang="en-US" altLang="zh-CN" sz="2200" kern="1200" dirty="0">
                <a:latin typeface="+mn-lt"/>
                <a:ea typeface="幼圆" panose="02010509060101010101" pitchFamily="49" charset="-122"/>
                <a:cs typeface="+mn-cs"/>
              </a:rPr>
              <a:t>/</a:t>
            </a:r>
            <a:r>
              <a:rPr lang="zh-CN" altLang="en-US" sz="2200" kern="1200" dirty="0">
                <a:latin typeface="+mn-lt"/>
                <a:ea typeface="幼圆" panose="02010509060101010101" pitchFamily="49" charset="-122"/>
                <a:cs typeface="+mn-cs"/>
              </a:rPr>
              <a:t>更新数据及对数据进行查询、检索、统计等 </a:t>
            </a:r>
            <a:endParaRPr lang="zh-CN" altLang="zh-CN" sz="2400" kern="1200" dirty="0">
              <a:latin typeface="+mn-lt"/>
              <a:ea typeface="幼圆" panose="02010509060101010101" pitchFamily="49" charset="-122"/>
              <a:cs typeface="+mn-cs"/>
            </a:endParaRPr>
          </a:p>
          <a:p>
            <a:pPr lvl="1" defTabSz="457200" eaLnBrk="1" hangingPunct="1">
              <a:buFont typeface="Wingdings 3" panose="05040102010807070707" pitchFamily="18" charset="2"/>
              <a:buChar char=""/>
            </a:pPr>
            <a:r>
              <a:rPr lang="en-US" altLang="zh-CN" sz="2200" kern="1200" dirty="0">
                <a:latin typeface="+mn-lt"/>
                <a:ea typeface="幼圆" panose="02010509060101010101" pitchFamily="49" charset="-122"/>
                <a:cs typeface="+mn-cs"/>
              </a:rPr>
              <a:t>DBMS</a:t>
            </a:r>
            <a:r>
              <a:rPr lang="zh-CN" altLang="zh-CN" sz="2200" kern="1200" dirty="0">
                <a:latin typeface="+mn-lt"/>
                <a:ea typeface="幼圆" panose="02010509060101010101" pitchFamily="49" charset="-122"/>
                <a:cs typeface="+mn-cs"/>
              </a:rPr>
              <a:t>还提供数据操纵语言（</a:t>
            </a:r>
            <a:r>
              <a:rPr lang="en-US" altLang="zh-CN" sz="2200" kern="1200" dirty="0">
                <a:latin typeface="+mn-lt"/>
                <a:ea typeface="幼圆" panose="02010509060101010101" pitchFamily="49" charset="-122"/>
                <a:cs typeface="+mn-cs"/>
              </a:rPr>
              <a:t>Data Manipulation Language</a:t>
            </a:r>
            <a:r>
              <a:rPr lang="zh-CN" altLang="zh-CN" sz="2200" kern="1200" dirty="0">
                <a:latin typeface="+mn-lt"/>
                <a:ea typeface="幼圆" panose="02010509060101010101" pitchFamily="49" charset="-122"/>
                <a:cs typeface="+mn-cs"/>
              </a:rPr>
              <a:t>，简称</a:t>
            </a:r>
            <a:r>
              <a:rPr lang="en-US" altLang="zh-CN" sz="2200" kern="1200" dirty="0">
                <a:latin typeface="+mn-lt"/>
                <a:ea typeface="幼圆" panose="02010509060101010101" pitchFamily="49" charset="-122"/>
                <a:cs typeface="+mn-cs"/>
              </a:rPr>
              <a:t>DML</a:t>
            </a:r>
            <a:r>
              <a:rPr lang="zh-CN" altLang="zh-CN" sz="2200" kern="1200" dirty="0">
                <a:latin typeface="+mn-lt"/>
                <a:ea typeface="幼圆" panose="02010509060101010101" pitchFamily="49" charset="-122"/>
                <a:cs typeface="+mn-cs"/>
              </a:rPr>
              <a:t>），接收、分析和执行用户提出的访问数据库的各种要求，完成对数据库的各种基本操作，如</a:t>
            </a:r>
            <a:r>
              <a:rPr lang="zh-CN" altLang="en-US" sz="2200" kern="1200" dirty="0">
                <a:latin typeface="+mn-lt"/>
                <a:ea typeface="幼圆" panose="02010509060101010101" pitchFamily="49" charset="-122"/>
                <a:cs typeface="+mn-cs"/>
              </a:rPr>
              <a:t>增删改查</a:t>
            </a:r>
            <a:r>
              <a:rPr lang="zh-CN" altLang="zh-CN" sz="2200" kern="1200" dirty="0">
                <a:latin typeface="+mn-lt"/>
                <a:ea typeface="幼圆" panose="02010509060101010101" pitchFamily="49" charset="-122"/>
                <a:cs typeface="+mn-cs"/>
              </a:rPr>
              <a:t>操作，重新组织数据的存储结构，完成数据库的备份和恢复等操作。</a:t>
            </a:r>
            <a:endParaRPr lang="en-US" altLang="zh-CN" sz="2200" kern="1200" dirty="0">
              <a:latin typeface="+mn-lt"/>
              <a:ea typeface="幼圆" panose="02010509060101010101" pitchFamily="49" charset="-122"/>
              <a:cs typeface="+mn-cs"/>
            </a:endParaRPr>
          </a:p>
          <a:p>
            <a:pPr indent="-255270" defTabSz="457200" eaLnBrk="1" hangingPunct="1"/>
            <a:endParaRPr lang="en-US" altLang="zh-CN" sz="2400" kern="1200" dirty="0">
              <a:latin typeface="+mn-lt"/>
              <a:ea typeface="幼圆" panose="02010509060101010101" pitchFamily="49" charset="-122"/>
              <a:cs typeface="+mn-cs"/>
            </a:endParaRPr>
          </a:p>
        </p:txBody>
      </p:sp>
      <p:sp>
        <p:nvSpPr>
          <p:cNvPr id="38915" name="副标题 2"/>
          <p:cNvSpPr>
            <a:spLocks noGrp="1"/>
          </p:cNvSpPr>
          <p:nvPr>
            <p:ph type="subTitle" idx="13"/>
          </p:nvPr>
        </p:nvSpPr>
        <p:spPr>
          <a:xfrm>
            <a:off x="536575" y="404813"/>
            <a:ext cx="8251825" cy="8255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数据库管理系统的功能</a:t>
            </a:r>
            <a:endParaRPr lang="zh-CN" altLang="en-US" kern="1200" dirty="0">
              <a:latin typeface="+mn-lt"/>
              <a:ea typeface="幼圆" panose="02010509060101010101" pitchFamily="49" charset="-122"/>
              <a:cs typeface="+mn-cs"/>
            </a:endParaRPr>
          </a:p>
          <a:p>
            <a:pPr defTabSz="457200" eaLnBrk="1" hangingPunct="1">
              <a:buSzTx/>
            </a:pPr>
            <a:endParaRPr lang="zh-CN" altLang="en-US" kern="1200" dirty="0">
              <a:latin typeface="+mn-lt"/>
              <a:ea typeface="幼圆" panose="02010509060101010101" pitchFamily="49" charset="-122"/>
              <a:cs typeface="+mn-cs"/>
            </a:endParaRPr>
          </a:p>
        </p:txBody>
      </p:sp>
      <p:pic>
        <p:nvPicPr>
          <p:cNvPr id="38916" name="图片 3"/>
          <p:cNvPicPr>
            <a:picLocks noChangeAspect="1"/>
          </p:cNvPicPr>
          <p:nvPr/>
        </p:nvPicPr>
        <p:blipFill>
          <a:blip r:embed="rId1"/>
          <a:stretch>
            <a:fillRect/>
          </a:stretch>
        </p:blipFill>
        <p:spPr>
          <a:xfrm>
            <a:off x="992188" y="4060825"/>
            <a:ext cx="7473950" cy="26685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914">
                                            <p:txEl>
                                              <p:charRg st="0" end="49"/>
                                            </p:txEl>
                                          </p:spTgt>
                                        </p:tgtEl>
                                        <p:attrNameLst>
                                          <p:attrName>style.visibility</p:attrName>
                                        </p:attrNameLst>
                                      </p:cBhvr>
                                      <p:to>
                                        <p:strVal val="visible"/>
                                      </p:to>
                                    </p:set>
                                    <p:animEffect transition="in" filter="wipe(down)">
                                      <p:cBhvr>
                                        <p:cTn id="7" dur="500"/>
                                        <p:tgtEl>
                                          <p:spTgt spid="38914">
                                            <p:txEl>
                                              <p:charRg st="0"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wipe(down)">
                                      <p:cBhvr>
                                        <p:cTn id="12" dur="500"/>
                                        <p:tgtEl>
                                          <p:spTgt spid="3891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8914">
                                            <p:txEl>
                                              <p:charRg st="49" end="171"/>
                                            </p:txEl>
                                          </p:spTgt>
                                        </p:tgtEl>
                                        <p:attrNameLst>
                                          <p:attrName>style.visibility</p:attrName>
                                        </p:attrNameLst>
                                      </p:cBhvr>
                                      <p:to>
                                        <p:strVal val="visible"/>
                                      </p:to>
                                    </p:set>
                                    <p:animEffect transition="in" filter="wipe(down)">
                                      <p:cBhvr>
                                        <p:cTn id="15" dur="500"/>
                                        <p:tgtEl>
                                          <p:spTgt spid="38914">
                                            <p:txEl>
                                              <p:charRg st="49" end="1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内容占位符 1"/>
          <p:cNvSpPr>
            <a:spLocks noGrp="1"/>
          </p:cNvSpPr>
          <p:nvPr>
            <p:ph idx="1"/>
          </p:nvPr>
        </p:nvSpPr>
        <p:spPr>
          <a:xfrm>
            <a:off x="319088" y="1268413"/>
            <a:ext cx="8404225" cy="5113337"/>
          </a:xfrm>
        </p:spPr>
        <p:txBody>
          <a:bodyPr vert="horz" wrap="square" lIns="91440" tIns="45720" rIns="91440" bIns="45720" anchor="t" anchorCtr="0"/>
          <a:p>
            <a:pPr indent="-255270" defTabSz="457200" eaLnBrk="1" hangingPunct="1">
              <a:spcBef>
                <a:spcPts val="600"/>
              </a:spcBef>
            </a:pPr>
            <a:r>
              <a:rPr lang="zh-CN" altLang="en-US" sz="2400" kern="1200" dirty="0">
                <a:latin typeface="+mn-lt"/>
                <a:ea typeface="幼圆" panose="02010509060101010101" pitchFamily="49" charset="-122"/>
                <a:cs typeface="+mn-cs"/>
              </a:rPr>
              <a:t>（</a:t>
            </a:r>
            <a:r>
              <a:rPr lang="en-US" altLang="zh-CN" sz="2400" kern="1200" dirty="0">
                <a:latin typeface="+mn-lt"/>
                <a:ea typeface="幼圆" panose="02010509060101010101" pitchFamily="49" charset="-122"/>
                <a:cs typeface="+mn-cs"/>
              </a:rPr>
              <a:t>3</a:t>
            </a:r>
            <a:r>
              <a:rPr lang="zh-CN" altLang="en-US" sz="2400" kern="1200" dirty="0">
                <a:latin typeface="+mn-lt"/>
                <a:ea typeface="幼圆" panose="02010509060101010101" pitchFamily="49" charset="-122"/>
                <a:cs typeface="+mn-cs"/>
              </a:rPr>
              <a:t>）</a:t>
            </a:r>
            <a:r>
              <a:rPr lang="zh-CN" altLang="zh-CN" sz="2400" kern="1200" dirty="0">
                <a:latin typeface="+mn-lt"/>
                <a:ea typeface="幼圆" panose="02010509060101010101" pitchFamily="49" charset="-122"/>
                <a:cs typeface="+mn-cs"/>
              </a:rPr>
              <a:t>数据库控制功能</a:t>
            </a:r>
            <a:r>
              <a:rPr lang="zh-CN" altLang="en-US" sz="2400" kern="1200" dirty="0">
                <a:latin typeface="+mn-lt"/>
                <a:ea typeface="幼圆" panose="02010509060101010101" pitchFamily="49" charset="-122"/>
                <a:cs typeface="+mn-cs"/>
              </a:rPr>
              <a:t>：</a:t>
            </a:r>
            <a:r>
              <a:rPr lang="zh-CN" altLang="zh-CN" sz="2200" kern="1200" dirty="0">
                <a:latin typeface="+mn-lt"/>
                <a:ea typeface="幼圆" panose="02010509060101010101" pitchFamily="49" charset="-122"/>
                <a:cs typeface="+mn-cs"/>
              </a:rPr>
              <a:t>完整性控制、安全性控制</a:t>
            </a:r>
            <a:r>
              <a:rPr lang="zh-CN" altLang="en-US" sz="2200" kern="1200" dirty="0">
                <a:latin typeface="+mn-lt"/>
                <a:ea typeface="幼圆" panose="02010509060101010101" pitchFamily="49" charset="-122"/>
                <a:cs typeface="+mn-cs"/>
              </a:rPr>
              <a:t>、</a:t>
            </a:r>
            <a:r>
              <a:rPr lang="zh-CN" altLang="zh-CN" sz="2200" kern="1200" dirty="0">
                <a:latin typeface="+mn-lt"/>
                <a:ea typeface="幼圆" panose="02010509060101010101" pitchFamily="49" charset="-122"/>
                <a:cs typeface="+mn-cs"/>
              </a:rPr>
              <a:t>多用户的并发访问控制等。</a:t>
            </a:r>
            <a:endParaRPr lang="zh-CN" altLang="zh-CN" sz="2200" kern="1200" dirty="0">
              <a:latin typeface="+mn-lt"/>
              <a:ea typeface="幼圆" panose="02010509060101010101" pitchFamily="49" charset="-122"/>
              <a:cs typeface="+mn-cs"/>
            </a:endParaRPr>
          </a:p>
          <a:p>
            <a:pPr lvl="1" defTabSz="457200" eaLnBrk="1" hangingPunct="1">
              <a:spcBef>
                <a:spcPts val="600"/>
              </a:spcBef>
              <a:buFont typeface="Wingdings 3" panose="05040102010807070707" pitchFamily="18" charset="2"/>
              <a:buChar char=""/>
            </a:pPr>
            <a:r>
              <a:rPr lang="zh-CN" altLang="en-US" sz="2200" kern="1200" dirty="0">
                <a:latin typeface="+mn-lt"/>
                <a:ea typeface="幼圆" panose="02010509060101010101" pitchFamily="49" charset="-122"/>
                <a:cs typeface="+mn-cs"/>
              </a:rPr>
              <a:t>例如：控制数据库中用户的数据权限</a:t>
            </a:r>
            <a:endParaRPr lang="en-US" altLang="zh-CN" sz="2200" kern="1200" dirty="0">
              <a:latin typeface="+mn-lt"/>
              <a:ea typeface="幼圆" panose="02010509060101010101" pitchFamily="49" charset="-122"/>
              <a:cs typeface="+mn-cs"/>
            </a:endParaRPr>
          </a:p>
          <a:p>
            <a:pPr lvl="1" defTabSz="457200" eaLnBrk="1" hangingPunct="1">
              <a:spcBef>
                <a:spcPts val="600"/>
              </a:spcBef>
              <a:buFont typeface="Wingdings 3" panose="05040102010807070707" pitchFamily="18" charset="2"/>
              <a:buChar char=""/>
            </a:pPr>
            <a:r>
              <a:rPr lang="zh-CN" altLang="en-US" sz="2200" kern="1200" dirty="0">
                <a:latin typeface="+mn-lt"/>
                <a:ea typeface="幼圆" panose="02010509060101010101" pitchFamily="49" charset="-122"/>
                <a:cs typeface="+mn-cs"/>
              </a:rPr>
              <a:t>数据控制语言</a:t>
            </a:r>
            <a:r>
              <a:rPr lang="en-US" altLang="zh-CN" sz="2200" kern="1200" dirty="0">
                <a:latin typeface="+mn-lt"/>
                <a:ea typeface="幼圆" panose="02010509060101010101" pitchFamily="49" charset="-122"/>
                <a:cs typeface="+mn-cs"/>
              </a:rPr>
              <a:t>(DCL:Data Control Language)</a:t>
            </a:r>
            <a:r>
              <a:rPr lang="zh-CN" altLang="en-US" sz="2200" kern="1200" dirty="0">
                <a:latin typeface="+mn-lt"/>
                <a:ea typeface="幼圆" panose="02010509060101010101" pitchFamily="49" charset="-122"/>
                <a:cs typeface="+mn-cs"/>
              </a:rPr>
              <a:t> </a:t>
            </a:r>
            <a:endParaRPr lang="en-US" altLang="zh-CN" sz="2200" kern="1200" dirty="0">
              <a:latin typeface="+mn-lt"/>
              <a:ea typeface="幼圆" panose="02010509060101010101" pitchFamily="49" charset="-122"/>
              <a:cs typeface="+mn-cs"/>
            </a:endParaRPr>
          </a:p>
          <a:p>
            <a:pPr lvl="1" defTabSz="457200" eaLnBrk="1" hangingPunct="1">
              <a:spcBef>
                <a:spcPts val="600"/>
              </a:spcBef>
              <a:buFont typeface="Wingdings 3" panose="05040102010807070707" pitchFamily="18" charset="2"/>
              <a:buChar char=""/>
            </a:pPr>
            <a:r>
              <a:rPr lang="zh-CN" altLang="en-US" sz="2200" kern="1200" dirty="0">
                <a:latin typeface="+mn-lt"/>
                <a:ea typeface="幼圆" panose="02010509060101010101" pitchFamily="49" charset="-122"/>
                <a:cs typeface="+mn-cs"/>
              </a:rPr>
              <a:t>用户使用</a:t>
            </a:r>
            <a:r>
              <a:rPr lang="en-US" altLang="zh-CN" sz="2200" kern="1200" dirty="0">
                <a:latin typeface="+mn-lt"/>
                <a:ea typeface="幼圆" panose="02010509060101010101" pitchFamily="49" charset="-122"/>
                <a:cs typeface="+mn-cs"/>
              </a:rPr>
              <a:t>DCL</a:t>
            </a:r>
            <a:r>
              <a:rPr lang="zh-CN" altLang="en-US" sz="2200" kern="1200" dirty="0">
                <a:latin typeface="+mn-lt"/>
                <a:ea typeface="幼圆" panose="02010509060101010101" pitchFamily="49" charset="-122"/>
                <a:cs typeface="+mn-cs"/>
              </a:rPr>
              <a:t>描述其对数据库所要实施的控制</a:t>
            </a:r>
            <a:endParaRPr lang="en-US" altLang="zh-CN" sz="2200" kern="1200" dirty="0">
              <a:latin typeface="+mn-lt"/>
              <a:ea typeface="幼圆" panose="02010509060101010101" pitchFamily="49" charset="-122"/>
              <a:cs typeface="+mn-cs"/>
            </a:endParaRPr>
          </a:p>
          <a:p>
            <a:pPr lvl="1" defTabSz="457200" eaLnBrk="1" hangingPunct="1">
              <a:spcBef>
                <a:spcPts val="600"/>
              </a:spcBef>
              <a:buFont typeface="Wingdings 3" panose="05040102010807070707" pitchFamily="18" charset="2"/>
              <a:buChar char=""/>
            </a:pPr>
            <a:r>
              <a:rPr lang="en-US" altLang="zh-CN" sz="2200" kern="1200" dirty="0">
                <a:latin typeface="+mn-lt"/>
                <a:ea typeface="幼圆" panose="02010509060101010101" pitchFamily="49" charset="-122"/>
                <a:cs typeface="+mn-cs"/>
              </a:rPr>
              <a:t>DBMS</a:t>
            </a:r>
            <a:r>
              <a:rPr lang="zh-CN" altLang="en-US" sz="2200" kern="1200" dirty="0">
                <a:latin typeface="+mn-lt"/>
                <a:ea typeface="幼圆" panose="02010509060101010101" pitchFamily="49" charset="-122"/>
                <a:cs typeface="+mn-cs"/>
              </a:rPr>
              <a:t>依照用户的描述，实际进行控制 </a:t>
            </a:r>
            <a:br>
              <a:rPr lang="zh-CN" altLang="en-US" sz="2400" kern="1200" dirty="0">
                <a:latin typeface="+mn-lt"/>
                <a:ea typeface="幼圆" panose="02010509060101010101" pitchFamily="49" charset="-122"/>
                <a:cs typeface="+mn-cs"/>
              </a:rPr>
            </a:br>
            <a:endParaRPr lang="en-US" altLang="zh-CN" sz="2400" kern="1200" dirty="0">
              <a:latin typeface="+mn-lt"/>
              <a:ea typeface="幼圆" panose="02010509060101010101" pitchFamily="49" charset="-122"/>
              <a:cs typeface="+mn-cs"/>
            </a:endParaRPr>
          </a:p>
        </p:txBody>
      </p:sp>
      <p:sp>
        <p:nvSpPr>
          <p:cNvPr id="39939" name="副标题 2"/>
          <p:cNvSpPr>
            <a:spLocks noGrp="1"/>
          </p:cNvSpPr>
          <p:nvPr>
            <p:ph type="subTitle" idx="13"/>
          </p:nvPr>
        </p:nvSpPr>
        <p:spPr>
          <a:xfrm>
            <a:off x="333375" y="404813"/>
            <a:ext cx="8382000" cy="8255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数据库管理系统的功能</a:t>
            </a:r>
            <a:endParaRPr lang="zh-CN" altLang="en-US" kern="1200" dirty="0">
              <a:latin typeface="+mn-lt"/>
              <a:ea typeface="幼圆" panose="02010509060101010101" pitchFamily="49" charset="-122"/>
              <a:cs typeface="+mn-cs"/>
            </a:endParaRPr>
          </a:p>
          <a:p>
            <a:pPr defTabSz="457200" eaLnBrk="1" hangingPunct="1">
              <a:buSzTx/>
            </a:pPr>
            <a:endParaRPr lang="zh-CN" altLang="en-US" kern="1200" dirty="0">
              <a:latin typeface="+mn-lt"/>
              <a:ea typeface="幼圆" panose="02010509060101010101" pitchFamily="49" charset="-122"/>
              <a:cs typeface="+mn-cs"/>
            </a:endParaRPr>
          </a:p>
        </p:txBody>
      </p:sp>
      <p:pic>
        <p:nvPicPr>
          <p:cNvPr id="39940" name="图片 1"/>
          <p:cNvPicPr>
            <a:picLocks noChangeAspect="1"/>
          </p:cNvPicPr>
          <p:nvPr/>
        </p:nvPicPr>
        <p:blipFill>
          <a:blip r:embed="rId1"/>
          <a:stretch>
            <a:fillRect/>
          </a:stretch>
        </p:blipFill>
        <p:spPr>
          <a:xfrm>
            <a:off x="1609725" y="3738563"/>
            <a:ext cx="5308600" cy="30321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938">
                                            <p:txEl>
                                              <p:charRg st="0" end="36"/>
                                            </p:txEl>
                                          </p:spTgt>
                                        </p:tgtEl>
                                        <p:attrNameLst>
                                          <p:attrName>style.visibility</p:attrName>
                                        </p:attrNameLst>
                                      </p:cBhvr>
                                      <p:to>
                                        <p:strVal val="visible"/>
                                      </p:to>
                                    </p:set>
                                    <p:animEffect transition="in" filter="wipe(down)">
                                      <p:cBhvr>
                                        <p:cTn id="7" dur="500"/>
                                        <p:tgtEl>
                                          <p:spTgt spid="39938">
                                            <p:txEl>
                                              <p:charRg st="0" end="36"/>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9938">
                                            <p:txEl>
                                              <p:charRg st="36" end="53"/>
                                            </p:txEl>
                                          </p:spTgt>
                                        </p:tgtEl>
                                        <p:attrNameLst>
                                          <p:attrName>style.visibility</p:attrName>
                                        </p:attrNameLst>
                                      </p:cBhvr>
                                      <p:to>
                                        <p:strVal val="visible"/>
                                      </p:to>
                                    </p:set>
                                    <p:animEffect transition="in" filter="wipe(down)">
                                      <p:cBhvr>
                                        <p:cTn id="10" dur="500"/>
                                        <p:tgtEl>
                                          <p:spTgt spid="39938">
                                            <p:txEl>
                                              <p:charRg st="36" end="53"/>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9938">
                                            <p:txEl>
                                              <p:charRg st="53" end="88"/>
                                            </p:txEl>
                                          </p:spTgt>
                                        </p:tgtEl>
                                        <p:attrNameLst>
                                          <p:attrName>style.visibility</p:attrName>
                                        </p:attrNameLst>
                                      </p:cBhvr>
                                      <p:to>
                                        <p:strVal val="visible"/>
                                      </p:to>
                                    </p:set>
                                    <p:animEffect transition="in" filter="wipe(down)">
                                      <p:cBhvr>
                                        <p:cTn id="13" dur="500"/>
                                        <p:tgtEl>
                                          <p:spTgt spid="39938">
                                            <p:txEl>
                                              <p:charRg st="53" end="88"/>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938">
                                            <p:txEl>
                                              <p:charRg st="88" end="110"/>
                                            </p:txEl>
                                          </p:spTgt>
                                        </p:tgtEl>
                                        <p:attrNameLst>
                                          <p:attrName>style.visibility</p:attrName>
                                        </p:attrNameLst>
                                      </p:cBhvr>
                                      <p:to>
                                        <p:strVal val="visible"/>
                                      </p:to>
                                    </p:set>
                                    <p:animEffect transition="in" filter="wipe(down)">
                                      <p:cBhvr>
                                        <p:cTn id="16" dur="500"/>
                                        <p:tgtEl>
                                          <p:spTgt spid="39938">
                                            <p:txEl>
                                              <p:charRg st="88" end="110"/>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9938">
                                            <p:txEl>
                                              <p:charRg st="110" end="131"/>
                                            </p:txEl>
                                          </p:spTgt>
                                        </p:tgtEl>
                                        <p:attrNameLst>
                                          <p:attrName>style.visibility</p:attrName>
                                        </p:attrNameLst>
                                      </p:cBhvr>
                                      <p:to>
                                        <p:strVal val="visible"/>
                                      </p:to>
                                    </p:set>
                                    <p:animEffect transition="in" filter="wipe(down)">
                                      <p:cBhvr>
                                        <p:cTn id="19" dur="500"/>
                                        <p:tgtEl>
                                          <p:spTgt spid="39938">
                                            <p:txEl>
                                              <p:charRg st="110"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内容占位符 1"/>
          <p:cNvSpPr>
            <a:spLocks noGrp="1"/>
          </p:cNvSpPr>
          <p:nvPr>
            <p:ph idx="1"/>
          </p:nvPr>
        </p:nvSpPr>
        <p:spPr>
          <a:xfrm>
            <a:off x="363538" y="1268413"/>
            <a:ext cx="8432800" cy="5113337"/>
          </a:xfrm>
        </p:spPr>
        <p:txBody>
          <a:bodyPr vert="horz" wrap="square" lIns="91440" tIns="45720" rIns="91440" bIns="45720" anchor="t" anchorCtr="0"/>
          <a:p>
            <a:pPr indent="-255270" defTabSz="457200" eaLnBrk="1" hangingPunct="1">
              <a:buFont typeface="Wingdings 3" panose="05040102010807070707" pitchFamily="18" charset="2"/>
              <a:buChar char=""/>
            </a:pPr>
            <a:r>
              <a:rPr lang="zh-CN" altLang="en-US" sz="2400" kern="1200" dirty="0">
                <a:latin typeface="+mn-lt"/>
                <a:ea typeface="幼圆" panose="02010509060101010101" pitchFamily="49" charset="-122"/>
                <a:cs typeface="+mn-cs"/>
              </a:rPr>
              <a:t>（</a:t>
            </a:r>
            <a:r>
              <a:rPr lang="en-US" altLang="zh-CN" sz="2400" kern="1200" dirty="0">
                <a:latin typeface="+mn-lt"/>
                <a:ea typeface="幼圆" panose="02010509060101010101" pitchFamily="49" charset="-122"/>
                <a:cs typeface="+mn-cs"/>
              </a:rPr>
              <a:t>4</a:t>
            </a:r>
            <a:r>
              <a:rPr lang="zh-CN" altLang="en-US" sz="2400" kern="1200" dirty="0">
                <a:latin typeface="+mn-lt"/>
                <a:ea typeface="幼圆" panose="02010509060101010101" pitchFamily="49" charset="-122"/>
                <a:cs typeface="+mn-cs"/>
              </a:rPr>
              <a:t>）</a:t>
            </a:r>
            <a:r>
              <a:rPr lang="zh-CN" altLang="zh-CN" sz="2400" kern="1200" dirty="0">
                <a:latin typeface="+mn-lt"/>
                <a:ea typeface="幼圆" panose="02010509060101010101" pitchFamily="49" charset="-122"/>
                <a:cs typeface="+mn-cs"/>
              </a:rPr>
              <a:t>数据库运行管理</a:t>
            </a:r>
            <a:endParaRPr lang="zh-CN" altLang="zh-CN" sz="2400" kern="1200" dirty="0">
              <a:latin typeface="+mn-lt"/>
              <a:ea typeface="幼圆" panose="02010509060101010101" pitchFamily="49" charset="-122"/>
              <a:cs typeface="+mn-cs"/>
            </a:endParaRPr>
          </a:p>
          <a:p>
            <a:pPr lvl="1" defTabSz="457200" eaLnBrk="1" hangingPunct="1">
              <a:buFont typeface="Wingdings 3" panose="05040102010807070707" pitchFamily="18" charset="2"/>
              <a:buChar char=""/>
            </a:pPr>
            <a:r>
              <a:rPr lang="zh-CN" altLang="zh-CN" sz="2200" kern="1200" dirty="0">
                <a:latin typeface="+mn-lt"/>
                <a:ea typeface="幼圆" panose="02010509060101010101" pitchFamily="49" charset="-122"/>
                <a:cs typeface="+mn-cs"/>
              </a:rPr>
              <a:t>多用户环境下的事务的管理和自动恢复、并发控制和死锁检测、安全性检查和存取控制、完整性检查和执行、运行日志的组织管理等，该功能保证了数据库系统的正常运行。</a:t>
            </a:r>
            <a:endParaRPr lang="zh-CN" altLang="zh-CN" sz="2200" kern="1200" dirty="0">
              <a:latin typeface="+mn-lt"/>
              <a:ea typeface="幼圆" panose="02010509060101010101" pitchFamily="49" charset="-122"/>
              <a:cs typeface="+mn-cs"/>
            </a:endParaRPr>
          </a:p>
          <a:p>
            <a:pPr indent="-255270" defTabSz="457200" eaLnBrk="1" hangingPunct="1">
              <a:buFont typeface="Wingdings 3" panose="05040102010807070707" pitchFamily="18" charset="2"/>
              <a:buChar char=""/>
            </a:pPr>
            <a:r>
              <a:rPr lang="zh-CN" altLang="en-US" sz="2400" kern="1200" dirty="0">
                <a:latin typeface="+mn-lt"/>
                <a:ea typeface="幼圆" panose="02010509060101010101" pitchFamily="49" charset="-122"/>
                <a:cs typeface="+mn-cs"/>
              </a:rPr>
              <a:t>（</a:t>
            </a:r>
            <a:r>
              <a:rPr lang="en-US" altLang="zh-CN" sz="2400" kern="1200" dirty="0">
                <a:latin typeface="+mn-lt"/>
                <a:ea typeface="幼圆" panose="02010509060101010101" pitchFamily="49" charset="-122"/>
                <a:cs typeface="+mn-cs"/>
              </a:rPr>
              <a:t>5</a:t>
            </a:r>
            <a:r>
              <a:rPr lang="zh-CN" altLang="en-US" sz="2400" kern="1200" dirty="0">
                <a:latin typeface="+mn-lt"/>
                <a:ea typeface="幼圆" panose="02010509060101010101" pitchFamily="49" charset="-122"/>
                <a:cs typeface="+mn-cs"/>
              </a:rPr>
              <a:t>）</a:t>
            </a:r>
            <a:r>
              <a:rPr lang="zh-CN" altLang="zh-CN" sz="2400" kern="1200" dirty="0">
                <a:latin typeface="+mn-lt"/>
                <a:ea typeface="幼圆" panose="02010509060101010101" pitchFamily="49" charset="-122"/>
                <a:cs typeface="+mn-cs"/>
              </a:rPr>
              <a:t>数据库组织和存储管理功能</a:t>
            </a:r>
            <a:endParaRPr lang="zh-CN" altLang="zh-CN" sz="2400" kern="1200" dirty="0">
              <a:latin typeface="+mn-lt"/>
              <a:ea typeface="幼圆" panose="02010509060101010101" pitchFamily="49" charset="-122"/>
              <a:cs typeface="+mn-cs"/>
            </a:endParaRPr>
          </a:p>
          <a:p>
            <a:pPr lvl="1" defTabSz="457200" eaLnBrk="1" hangingPunct="1">
              <a:buFont typeface="Wingdings 3" panose="05040102010807070707" pitchFamily="18" charset="2"/>
              <a:buChar char=""/>
            </a:pPr>
            <a:r>
              <a:rPr lang="zh-CN" altLang="zh-CN" sz="2200" kern="1200" dirty="0">
                <a:latin typeface="+mn-lt"/>
                <a:ea typeface="幼圆" panose="02010509060101010101" pitchFamily="49" charset="-122"/>
                <a:cs typeface="+mn-cs"/>
              </a:rPr>
              <a:t>数据库中需要存放多种数据，如数据字典、用户数据和存储路径等，</a:t>
            </a:r>
            <a:r>
              <a:rPr lang="en-US" altLang="zh-CN" sz="2200" kern="1200" dirty="0">
                <a:latin typeface="+mn-lt"/>
                <a:ea typeface="幼圆" panose="02010509060101010101" pitchFamily="49" charset="-122"/>
                <a:cs typeface="+mn-cs"/>
              </a:rPr>
              <a:t>DBMS</a:t>
            </a:r>
            <a:r>
              <a:rPr lang="zh-CN" altLang="zh-CN" sz="2200" kern="1200" dirty="0">
                <a:latin typeface="+mn-lt"/>
                <a:ea typeface="幼圆" panose="02010509060101010101" pitchFamily="49" charset="-122"/>
                <a:cs typeface="+mn-cs"/>
              </a:rPr>
              <a:t>负责组织、存储和管理这些数据，确定以何种文件结构和存取方式物理地组织这些数据，如何实现数据之间的联系，以便提高存储空间利用率和各种基本操作的时间效率。</a:t>
            </a:r>
            <a:endParaRPr lang="zh-CN" altLang="zh-CN" sz="2200" kern="1200" dirty="0">
              <a:latin typeface="+mn-lt"/>
              <a:ea typeface="幼圆" panose="02010509060101010101" pitchFamily="49" charset="-122"/>
              <a:cs typeface="+mn-cs"/>
            </a:endParaRPr>
          </a:p>
          <a:p>
            <a:pPr lvl="1" defTabSz="457200" eaLnBrk="1" hangingPunct="1">
              <a:buFont typeface="Wingdings 3" panose="05040102010807070707" pitchFamily="18" charset="2"/>
              <a:buChar char=""/>
            </a:pPr>
            <a:endParaRPr lang="en-US" altLang="zh-CN" sz="2200" kern="1200" dirty="0">
              <a:latin typeface="+mn-lt"/>
              <a:ea typeface="幼圆" panose="02010509060101010101" pitchFamily="49" charset="-122"/>
              <a:cs typeface="+mn-cs"/>
            </a:endParaRPr>
          </a:p>
          <a:p>
            <a:pPr indent="-255270" defTabSz="457200" eaLnBrk="1" hangingPunct="1"/>
            <a:endParaRPr lang="en-US" altLang="zh-CN" sz="2400" kern="1200" dirty="0">
              <a:latin typeface="+mn-lt"/>
              <a:ea typeface="幼圆" panose="02010509060101010101" pitchFamily="49" charset="-122"/>
              <a:cs typeface="+mn-cs"/>
            </a:endParaRPr>
          </a:p>
        </p:txBody>
      </p:sp>
      <p:sp>
        <p:nvSpPr>
          <p:cNvPr id="40963" name="副标题 2"/>
          <p:cNvSpPr>
            <a:spLocks noGrp="1"/>
          </p:cNvSpPr>
          <p:nvPr>
            <p:ph type="subTitle" idx="13"/>
          </p:nvPr>
        </p:nvSpPr>
        <p:spPr>
          <a:xfrm>
            <a:off x="377825" y="404813"/>
            <a:ext cx="8410575" cy="8255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数据库管理系统的功能</a:t>
            </a:r>
            <a:endParaRPr lang="zh-CN" altLang="en-US" kern="1200" dirty="0">
              <a:latin typeface="+mn-lt"/>
              <a:ea typeface="幼圆" panose="02010509060101010101" pitchFamily="49" charset="-122"/>
              <a:cs typeface="+mn-cs"/>
            </a:endParaRPr>
          </a:p>
          <a:p>
            <a:pPr defTabSz="457200" eaLnBrk="1" hangingPunct="1">
              <a:buSzTx/>
            </a:pPr>
            <a:endParaRPr lang="zh-CN" altLang="en-US"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962">
                                            <p:txEl>
                                              <p:charRg st="0" end="11"/>
                                            </p:txEl>
                                          </p:spTgt>
                                        </p:tgtEl>
                                        <p:attrNameLst>
                                          <p:attrName>style.visibility</p:attrName>
                                        </p:attrNameLst>
                                      </p:cBhvr>
                                      <p:to>
                                        <p:strVal val="visible"/>
                                      </p:to>
                                    </p:set>
                                    <p:animEffect transition="in" filter="barn(inVertical)">
                                      <p:cBhvr>
                                        <p:cTn id="7" dur="500"/>
                                        <p:tgtEl>
                                          <p:spTgt spid="40962">
                                            <p:txEl>
                                              <p:charRg st="0" end="1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0962">
                                            <p:txEl>
                                              <p:charRg st="11" end="88"/>
                                            </p:txEl>
                                          </p:spTgt>
                                        </p:tgtEl>
                                        <p:attrNameLst>
                                          <p:attrName>style.visibility</p:attrName>
                                        </p:attrNameLst>
                                      </p:cBhvr>
                                      <p:to>
                                        <p:strVal val="visible"/>
                                      </p:to>
                                    </p:set>
                                    <p:animEffect transition="in" filter="barn(inVertical)">
                                      <p:cBhvr>
                                        <p:cTn id="10" dur="500"/>
                                        <p:tgtEl>
                                          <p:spTgt spid="40962">
                                            <p:txEl>
                                              <p:charRg st="11" end="8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0962">
                                            <p:txEl>
                                              <p:charRg st="88" end="104"/>
                                            </p:txEl>
                                          </p:spTgt>
                                        </p:tgtEl>
                                        <p:attrNameLst>
                                          <p:attrName>style.visibility</p:attrName>
                                        </p:attrNameLst>
                                      </p:cBhvr>
                                      <p:to>
                                        <p:strVal val="visible"/>
                                      </p:to>
                                    </p:set>
                                    <p:animEffect transition="in" filter="barn(inVertical)">
                                      <p:cBhvr>
                                        <p:cTn id="15" dur="500"/>
                                        <p:tgtEl>
                                          <p:spTgt spid="40962">
                                            <p:txEl>
                                              <p:charRg st="88" end="104"/>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0962">
                                            <p:txEl>
                                              <p:charRg st="104" end="214"/>
                                            </p:txEl>
                                          </p:spTgt>
                                        </p:tgtEl>
                                        <p:attrNameLst>
                                          <p:attrName>style.visibility</p:attrName>
                                        </p:attrNameLst>
                                      </p:cBhvr>
                                      <p:to>
                                        <p:strVal val="visible"/>
                                      </p:to>
                                    </p:set>
                                    <p:animEffect transition="in" filter="barn(inVertical)">
                                      <p:cBhvr>
                                        <p:cTn id="18" dur="500"/>
                                        <p:tgtEl>
                                          <p:spTgt spid="40962">
                                            <p:txEl>
                                              <p:charRg st="104" end="2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20688" y="1268413"/>
            <a:ext cx="8331200" cy="5113338"/>
          </a:xfrm>
        </p:spPr>
        <p:txBody>
          <a:bodyPr vert="horz" wrap="square" lIns="91440" tIns="45720" rIns="91440" bIns="45720" numCol="1" rtlCol="0" anchor="t" anchorCtr="0" compatLnSpc="1">
            <a:normAutofit/>
          </a:bodyPr>
          <a:lstStyle/>
          <a:p>
            <a:pPr marL="365760" marR="0" lvl="0" indent="-255905" algn="l" defTabSz="457200" rtl="0" eaLnBrk="1" fontAlgn="auto" latinLnBrk="0" hangingPunct="1">
              <a:lnSpc>
                <a:spcPct val="100000"/>
              </a:lnSpc>
              <a:spcBef>
                <a:spcPts val="1000"/>
              </a:spcBef>
              <a:spcAft>
                <a:spcPts val="0"/>
              </a:spcAft>
              <a:buClr>
                <a:schemeClr val="accent1"/>
              </a:buClr>
              <a:buSzTx/>
              <a:buFont typeface="Wingdings 3" panose="05040102010807070707"/>
              <a:buChar char=""/>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6</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数据库的建立和维护功能</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621665" marR="0" lvl="1" indent="-255905" algn="l" defTabSz="457200" rtl="0" eaLnBrk="1" fontAlgn="auto" latinLnBrk="0" hangingPunct="1">
              <a:lnSpc>
                <a:spcPct val="100000"/>
              </a:lnSpc>
              <a:spcBef>
                <a:spcPts val="1000"/>
              </a:spcBef>
              <a:spcAft>
                <a:spcPts val="0"/>
              </a:spcAft>
              <a:buClr>
                <a:schemeClr val="accent1"/>
              </a:buClr>
              <a:buSzTx/>
              <a:buFont typeface="Wingdings 3" panose="05040102010807070707"/>
              <a:buChar char=""/>
              <a:defRPr/>
            </a:pPr>
            <a:r>
              <a:rPr kumimoji="0" lang="en-US" altLang="zh-CN" sz="2200" b="0" i="0" u="none" strike="noStrike" kern="1200" cap="none" spc="0" normalizeH="0" baseline="0" noProof="0" dirty="0">
                <a:ln>
                  <a:noFill/>
                </a:ln>
                <a:solidFill>
                  <a:schemeClr val="tx1">
                    <a:lumMod val="75000"/>
                    <a:lumOff val="25000"/>
                  </a:schemeClr>
                </a:solidFill>
                <a:effectLst/>
                <a:uLnTx/>
                <a:uFillTx/>
                <a:latin typeface="+mn-lt"/>
                <a:ea typeface="+mn-ea"/>
                <a:cs typeface="+mn-cs"/>
              </a:rPr>
              <a:t>DBMS</a:t>
            </a:r>
            <a:r>
              <a:rPr kumimoji="0" lang="zh-CN" altLang="zh-CN" sz="22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对数据库的建立功能包括数据库初始数据的输入和数据转换等。维护功能包括数据库的转储和恢复功能；数据库运行时记录运行情况的日志和监视数据库的性能；数据库被破坏或系统软、硬件发生故障时恢复数据库等。</a:t>
            </a:r>
            <a:endParaRPr kumimoji="0" lang="zh-CN" altLang="zh-CN" sz="22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760" marR="0" lvl="0" indent="-255905" algn="l" defTabSz="457200" rtl="0" eaLnBrk="1" fontAlgn="auto" latinLnBrk="0" hangingPunct="1">
              <a:lnSpc>
                <a:spcPct val="100000"/>
              </a:lnSpc>
              <a:spcBef>
                <a:spcPts val="1000"/>
              </a:spcBef>
              <a:spcAft>
                <a:spcPts val="0"/>
              </a:spcAft>
              <a:buClr>
                <a:schemeClr val="accent1"/>
              </a:buClr>
              <a:buSzTx/>
              <a:buFont typeface="Wingdings 3" panose="05040102010807070707"/>
              <a:buChar char=""/>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7</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数据库通信功能</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621665" marR="0" lvl="1" indent="-255905" algn="l" defTabSz="457200" rtl="0" eaLnBrk="1" fontAlgn="auto" latinLnBrk="0" hangingPunct="1">
              <a:lnSpc>
                <a:spcPct val="100000"/>
              </a:lnSpc>
              <a:spcBef>
                <a:spcPts val="1000"/>
              </a:spcBef>
              <a:spcAft>
                <a:spcPts val="0"/>
              </a:spcAft>
              <a:buClr>
                <a:schemeClr val="accent1"/>
              </a:buClr>
              <a:buSzTx/>
              <a:buFont typeface="Wingdings 3" panose="05040102010807070707"/>
              <a:buChar char=""/>
              <a:defRPr/>
            </a:pPr>
            <a:r>
              <a:rPr kumimoji="0" lang="en-US" altLang="zh-CN" sz="2200" b="0" i="0" u="none" strike="noStrike" kern="1200" cap="none" spc="0" normalizeH="0" baseline="0" noProof="0" dirty="0">
                <a:ln>
                  <a:noFill/>
                </a:ln>
                <a:solidFill>
                  <a:schemeClr val="tx1">
                    <a:lumMod val="75000"/>
                    <a:lumOff val="25000"/>
                  </a:schemeClr>
                </a:solidFill>
                <a:effectLst/>
                <a:uLnTx/>
                <a:uFillTx/>
                <a:latin typeface="+mn-lt"/>
                <a:ea typeface="+mn-ea"/>
                <a:cs typeface="+mn-cs"/>
              </a:rPr>
              <a:t>DBMS</a:t>
            </a:r>
            <a:r>
              <a:rPr kumimoji="0" lang="zh-CN" altLang="zh-CN" sz="22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具有与操作系统的联机处理、分时处理及远程作业输入的相应接口，因此， 在分布式数据库或提供网络操作功能的数据库中还必须提供数据库与其他软件系统进行通信的功能。</a:t>
            </a:r>
            <a:endParaRPr kumimoji="0" lang="zh-CN" altLang="zh-CN" sz="22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endParaRPr kumimoji="0" lang="en-US" altLang="zh-CN" sz="22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41987" name="副标题 2"/>
          <p:cNvSpPr>
            <a:spLocks noGrp="1"/>
          </p:cNvSpPr>
          <p:nvPr>
            <p:ph type="subTitle" idx="13"/>
          </p:nvPr>
        </p:nvSpPr>
        <p:spPr>
          <a:xfrm>
            <a:off x="434975" y="404813"/>
            <a:ext cx="8308975" cy="8255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数据库管理系统的功能</a:t>
            </a:r>
            <a:endParaRPr lang="zh-CN" altLang="en-US" kern="1200" dirty="0">
              <a:latin typeface="+mn-lt"/>
              <a:ea typeface="幼圆" panose="02010509060101010101" pitchFamily="49" charset="-122"/>
              <a:cs typeface="+mn-cs"/>
            </a:endParaRPr>
          </a:p>
          <a:p>
            <a:pPr defTabSz="457200" eaLnBrk="1" hangingPunct="1">
              <a:buSzTx/>
            </a:pPr>
            <a:endParaRPr lang="zh-CN" altLang="en-US"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charRg st="0" end="15"/>
                                            </p:txEl>
                                          </p:spTgt>
                                        </p:tgtEl>
                                        <p:attrNameLst>
                                          <p:attrName>style.visibility</p:attrName>
                                        </p:attrNameLst>
                                      </p:cBhvr>
                                      <p:to>
                                        <p:strVal val="visible"/>
                                      </p:to>
                                    </p:set>
                                    <p:animEffect transition="in" filter="wipe(down)">
                                      <p:cBhvr>
                                        <p:cTn id="7" dur="500"/>
                                        <p:tgtEl>
                                          <p:spTgt spid="2">
                                            <p:txEl>
                                              <p:charRg st="0" end="15"/>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charRg st="15" end="116"/>
                                            </p:txEl>
                                          </p:spTgt>
                                        </p:tgtEl>
                                        <p:attrNameLst>
                                          <p:attrName>style.visibility</p:attrName>
                                        </p:attrNameLst>
                                      </p:cBhvr>
                                      <p:to>
                                        <p:strVal val="visible"/>
                                      </p:to>
                                    </p:set>
                                    <p:animEffect transition="in" filter="wipe(down)">
                                      <p:cBhvr>
                                        <p:cTn id="10" dur="500"/>
                                        <p:tgtEl>
                                          <p:spTgt spid="2">
                                            <p:txEl>
                                              <p:charRg st="15" end="11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xEl>
                                              <p:charRg st="116" end="127"/>
                                            </p:txEl>
                                          </p:spTgt>
                                        </p:tgtEl>
                                        <p:attrNameLst>
                                          <p:attrName>style.visibility</p:attrName>
                                        </p:attrNameLst>
                                      </p:cBhvr>
                                      <p:to>
                                        <p:strVal val="visible"/>
                                      </p:to>
                                    </p:set>
                                    <p:animEffect transition="in" filter="wipe(down)">
                                      <p:cBhvr>
                                        <p:cTn id="15" dur="500"/>
                                        <p:tgtEl>
                                          <p:spTgt spid="2">
                                            <p:txEl>
                                              <p:charRg st="116" end="127"/>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
                                            <p:txEl>
                                              <p:charRg st="127" end="210"/>
                                            </p:txEl>
                                          </p:spTgt>
                                        </p:tgtEl>
                                        <p:attrNameLst>
                                          <p:attrName>style.visibility</p:attrName>
                                        </p:attrNameLst>
                                      </p:cBhvr>
                                      <p:to>
                                        <p:strVal val="visible"/>
                                      </p:to>
                                    </p:set>
                                    <p:animEffect transition="in" filter="wipe(down)">
                                      <p:cBhvr>
                                        <p:cTn id="18" dur="500"/>
                                        <p:tgtEl>
                                          <p:spTgt spid="2">
                                            <p:txEl>
                                              <p:charRg st="127" end="2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xfrm>
            <a:off x="252413" y="2620963"/>
            <a:ext cx="8912225" cy="1281112"/>
          </a:xfrm>
        </p:spPr>
        <p:txBody>
          <a:bodyPr vert="horz" wrap="square" lIns="91440" tIns="45720" rIns="91440" bIns="45720" anchor="t" anchorCtr="0"/>
          <a:p>
            <a:pPr algn="ctr" eaLnBrk="1" hangingPunct="1"/>
            <a:r>
              <a:rPr lang="zh-CN" altLang="en-US" b="1" dirty="0">
                <a:ea typeface="幼圆" panose="02010509060101010101" pitchFamily="49" charset="-122"/>
              </a:rPr>
              <a:t>数据库系统讲什么？</a:t>
            </a:r>
            <a:endParaRPr lang="zh-CN" altLang="en-US" b="1" dirty="0">
              <a:ea typeface="幼圆" panose="020105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65138" y="1268413"/>
            <a:ext cx="7967663" cy="1025525"/>
          </a:xfrm>
        </p:spPr>
        <p:txBody>
          <a:bodyPr vert="horz" wrap="square" lIns="91440" tIns="45720" rIns="91440" bIns="45720" numCol="1" rtlCol="0" anchor="t" anchorCtr="0" compatLnSpc="1">
            <a:normAutofit/>
          </a:bodyPr>
          <a:lstStyle/>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j-ea"/>
                <a:ea typeface="+mj-ea"/>
                <a:cs typeface="+mn-cs"/>
              </a:rPr>
              <a:t>一般由数据库、数据库管理系统（及相关实用工具）、应用程序、数据库管理员组成。</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j-ea"/>
              <a:ea typeface="+mj-ea"/>
              <a:cs typeface="+mn-cs"/>
            </a:endParaRPr>
          </a:p>
          <a:p>
            <a:pPr marL="392430" marR="0" lvl="1" indent="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None/>
              <a:defRPr/>
            </a:pPr>
            <a:endParaRPr kumimoji="0" lang="en-US" altLang="zh-CN" sz="22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43011" name="副标题 2"/>
          <p:cNvSpPr>
            <a:spLocks noGrp="1"/>
          </p:cNvSpPr>
          <p:nvPr>
            <p:ph type="subTitle" idx="13"/>
          </p:nvPr>
        </p:nvSpPr>
        <p:spPr>
          <a:xfrm>
            <a:off x="479425" y="404813"/>
            <a:ext cx="7947025" cy="887412"/>
          </a:xfrm>
        </p:spPr>
        <p:txBody>
          <a:bodyPr vert="horz" wrap="square" lIns="45720" tIns="45720" rIns="45720" bIns="45720" anchor="t" anchorCtr="0"/>
          <a:p>
            <a:pPr defTabSz="457200" eaLnBrk="1" hangingPunct="1">
              <a:buSzTx/>
            </a:pPr>
            <a:r>
              <a:rPr lang="en-US" altLang="zh-CN" kern="1200" dirty="0">
                <a:latin typeface="+mn-lt"/>
                <a:ea typeface="幼圆" panose="02010509060101010101" pitchFamily="49" charset="-122"/>
                <a:cs typeface="+mn-cs"/>
              </a:rPr>
              <a:t>1.1.4 </a:t>
            </a:r>
            <a:r>
              <a:rPr lang="zh-CN" altLang="en-US" kern="1200" dirty="0">
                <a:latin typeface="+mn-lt"/>
                <a:ea typeface="幼圆" panose="02010509060101010101" pitchFamily="49" charset="-122"/>
                <a:cs typeface="+mn-cs"/>
              </a:rPr>
              <a:t>数据库系统</a:t>
            </a:r>
            <a:endParaRPr lang="zh-CN" altLang="en-US" kern="1200" dirty="0">
              <a:latin typeface="+mn-lt"/>
              <a:ea typeface="幼圆" panose="02010509060101010101" pitchFamily="49" charset="-122"/>
              <a:cs typeface="+mn-cs"/>
            </a:endParaRPr>
          </a:p>
        </p:txBody>
      </p:sp>
      <p:pic>
        <p:nvPicPr>
          <p:cNvPr id="43012" name="图片 24"/>
          <p:cNvPicPr>
            <a:picLocks noChangeAspect="1"/>
          </p:cNvPicPr>
          <p:nvPr/>
        </p:nvPicPr>
        <p:blipFill>
          <a:blip r:embed="rId1"/>
          <a:stretch>
            <a:fillRect/>
          </a:stretch>
        </p:blipFill>
        <p:spPr>
          <a:xfrm>
            <a:off x="755650" y="2222500"/>
            <a:ext cx="7947025" cy="453072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290513" y="1268413"/>
            <a:ext cx="8520113" cy="3027363"/>
          </a:xfrm>
        </p:spPr>
        <p:txBody>
          <a:bodyPr vert="horz" wrap="square" lIns="91440" tIns="45720" rIns="91440" bIns="45720" numCol="1" rtlCol="0" anchor="t" anchorCtr="0" compatLnSpc="1">
            <a:normAutofit/>
          </a:bodyPr>
          <a:lstStyle/>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rPr>
              <a:t>数据库</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rPr>
              <a:t>DB</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rPr>
              <a:t>是数据的汇集，它以一定的组织形式保存在存储介质上</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endParaRPr>
          </a:p>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rPr>
              <a:t>数据库管理系统</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rPr>
              <a:t>DBMS</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rPr>
              <a:t>是管理数据库的系统软件，它可以实现数据库系统的各种功能</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endParaRPr>
          </a:p>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rPr>
              <a:t>应用程序</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rPr>
              <a:t>DBAP</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rPr>
              <a:t>专指以数据库数据为基础的程序</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endParaRPr>
          </a:p>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rPr>
              <a:t>数据库管理员</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rPr>
              <a:t>DBA</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rPr>
              <a:t>负责整个数据库系统的正常运行。</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j-ea"/>
              <a:cs typeface="Times New Roman" panose="02020603050405020304" pitchFamily="18" charset="0"/>
            </a:endParaRPr>
          </a:p>
          <a:p>
            <a:pPr marL="392430" marR="0" lvl="1" indent="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None/>
              <a:defRPr/>
            </a:pPr>
            <a:endParaRPr kumimoji="0" lang="en-US" altLang="zh-CN" sz="22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44035" name="副标题 2"/>
          <p:cNvSpPr>
            <a:spLocks noGrp="1"/>
          </p:cNvSpPr>
          <p:nvPr>
            <p:ph type="subTitle" idx="13"/>
          </p:nvPr>
        </p:nvSpPr>
        <p:spPr>
          <a:xfrm>
            <a:off x="304800" y="404813"/>
            <a:ext cx="8497888" cy="825500"/>
          </a:xfrm>
        </p:spPr>
        <p:txBody>
          <a:bodyPr vert="horz" wrap="square" lIns="45720" tIns="45720" rIns="45720" bIns="45720" anchor="t" anchorCtr="0"/>
          <a:p>
            <a:pPr defTabSz="457200" eaLnBrk="1" hangingPunct="1">
              <a:buSzTx/>
            </a:pPr>
            <a:r>
              <a:rPr lang="en-US" altLang="zh-CN" kern="1200" dirty="0">
                <a:latin typeface="+mn-lt"/>
                <a:ea typeface="幼圆" panose="02010509060101010101" pitchFamily="49" charset="-122"/>
                <a:cs typeface="+mn-cs"/>
              </a:rPr>
              <a:t>1.1.4 </a:t>
            </a:r>
            <a:r>
              <a:rPr lang="zh-CN" altLang="en-US" kern="1200" dirty="0">
                <a:latin typeface="+mn-lt"/>
                <a:ea typeface="幼圆" panose="02010509060101010101" pitchFamily="49" charset="-122"/>
                <a:cs typeface="+mn-cs"/>
              </a:rPr>
              <a:t>数据库系统</a:t>
            </a:r>
            <a:endParaRPr lang="zh-CN" altLang="en-US" kern="1200" dirty="0">
              <a:latin typeface="+mn-lt"/>
              <a:ea typeface="幼圆" panose="02010509060101010101" pitchFamily="49"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357188" y="1268413"/>
            <a:ext cx="8461375" cy="1925638"/>
          </a:xfrm>
        </p:spPr>
        <p:txBody>
          <a:bodyPr vert="horz" wrap="square" lIns="91440" tIns="45720" rIns="91440" bIns="45720" numCol="1" rtlCol="0" anchor="t" anchorCtr="0" compatLnSpc="1">
            <a:normAutofit/>
          </a:bodyPr>
          <a:lstStyle/>
          <a:p>
            <a:pPr marL="0" marR="0" lvl="1" indent="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en-US" sz="2800" b="0" i="0" u="none" strike="noStrike" kern="1200" cap="none" spc="0" normalizeH="0" baseline="0" noProof="0" dirty="0">
                <a:ln>
                  <a:noFill/>
                </a:ln>
                <a:solidFill>
                  <a:schemeClr val="tx1">
                    <a:lumMod val="75000"/>
                    <a:lumOff val="25000"/>
                  </a:schemeClr>
                </a:solidFill>
                <a:effectLst/>
                <a:uLnTx/>
                <a:uFillTx/>
                <a:latin typeface="+mj-ea"/>
                <a:ea typeface="+mj-ea"/>
                <a:cs typeface="+mn-cs"/>
              </a:rPr>
              <a:t>三级模式</a:t>
            </a:r>
            <a:r>
              <a:rPr kumimoji="0" lang="en-US" altLang="zh-CN" sz="2800" b="0" i="0" u="none" strike="noStrike" kern="1200" cap="none" spc="0" normalizeH="0" baseline="0" noProof="0" dirty="0">
                <a:ln>
                  <a:noFill/>
                </a:ln>
                <a:solidFill>
                  <a:schemeClr val="tx1">
                    <a:lumMod val="75000"/>
                    <a:lumOff val="25000"/>
                  </a:schemeClr>
                </a:solidFill>
                <a:effectLst/>
                <a:uLnTx/>
                <a:uFillTx/>
                <a:latin typeface="+mj-ea"/>
                <a:ea typeface="+mj-ea"/>
                <a:cs typeface="+mn-cs"/>
              </a:rPr>
              <a:t>/</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j-ea"/>
                <a:ea typeface="+mj-ea"/>
                <a:cs typeface="+mn-cs"/>
              </a:rPr>
              <a:t>两层映射</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j-ea"/>
              <a:ea typeface="+mj-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应用程序与数据的组织、存储数据分离开来，真正地实现了应用程序与数据的相互独立。</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45059" name="副标题 2"/>
          <p:cNvSpPr>
            <a:spLocks noGrp="1"/>
          </p:cNvSpPr>
          <p:nvPr>
            <p:ph type="subTitle" idx="13"/>
          </p:nvPr>
        </p:nvSpPr>
        <p:spPr>
          <a:xfrm>
            <a:off x="371475" y="404813"/>
            <a:ext cx="8439150" cy="825500"/>
          </a:xfrm>
        </p:spPr>
        <p:txBody>
          <a:bodyPr vert="horz" wrap="square" lIns="45720" tIns="45720" rIns="45720" bIns="45720" anchor="t" anchorCtr="0"/>
          <a:p>
            <a:pPr defTabSz="457200" eaLnBrk="1" hangingPunct="1">
              <a:buSzTx/>
            </a:pPr>
            <a:r>
              <a:rPr lang="en-US" altLang="zh-CN" kern="1200" dirty="0">
                <a:latin typeface="+mn-lt"/>
                <a:ea typeface="幼圆" panose="02010509060101010101" pitchFamily="49" charset="-122"/>
                <a:cs typeface="+mn-cs"/>
              </a:rPr>
              <a:t>1.3 </a:t>
            </a:r>
            <a:r>
              <a:rPr lang="zh-CN" altLang="zh-CN" kern="1200" dirty="0">
                <a:latin typeface="+mn-lt"/>
                <a:ea typeface="幼圆" panose="02010509060101010101" pitchFamily="49" charset="-122"/>
                <a:cs typeface="+mn-cs"/>
              </a:rPr>
              <a:t>数据库系统</a:t>
            </a:r>
            <a:r>
              <a:rPr lang="zh-CN" altLang="en-US" kern="1200" dirty="0">
                <a:latin typeface="+mn-lt"/>
                <a:ea typeface="幼圆" panose="02010509060101010101" pitchFamily="49" charset="-122"/>
                <a:cs typeface="+mn-cs"/>
              </a:rPr>
              <a:t>概述</a:t>
            </a:r>
            <a:endParaRPr lang="zh-CN" altLang="en-US" kern="1200" dirty="0">
              <a:latin typeface="+mn-lt"/>
              <a:ea typeface="幼圆" panose="02010509060101010101" pitchFamily="49" charset="-122"/>
              <a:cs typeface="+mn-cs"/>
            </a:endParaRPr>
          </a:p>
        </p:txBody>
      </p:sp>
      <p:pic>
        <p:nvPicPr>
          <p:cNvPr id="45060" name="图片 2"/>
          <p:cNvPicPr>
            <a:picLocks noChangeAspect="1"/>
          </p:cNvPicPr>
          <p:nvPr/>
        </p:nvPicPr>
        <p:blipFill>
          <a:blip r:embed="rId1"/>
          <a:stretch>
            <a:fillRect/>
          </a:stretch>
        </p:blipFill>
        <p:spPr>
          <a:xfrm>
            <a:off x="1697038" y="2705100"/>
            <a:ext cx="5319712" cy="40211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charRg st="0" end="10"/>
                                            </p:txEl>
                                          </p:spTgt>
                                        </p:tgtEl>
                                        <p:attrNameLst>
                                          <p:attrName>style.visibility</p:attrName>
                                        </p:attrNameLst>
                                      </p:cBhvr>
                                      <p:to>
                                        <p:strVal val="visible"/>
                                      </p:to>
                                    </p:set>
                                    <p:animEffect transition="in" filter="wipe(down)">
                                      <p:cBhvr>
                                        <p:cTn id="7" dur="500"/>
                                        <p:tgtEl>
                                          <p:spTgt spid="2">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charRg st="10" end="50"/>
                                            </p:txEl>
                                          </p:spTgt>
                                        </p:tgtEl>
                                        <p:attrNameLst>
                                          <p:attrName>style.visibility</p:attrName>
                                        </p:attrNameLst>
                                      </p:cBhvr>
                                      <p:to>
                                        <p:strVal val="visible"/>
                                      </p:to>
                                    </p:set>
                                    <p:animEffect transition="in" filter="wipe(down)">
                                      <p:cBhvr>
                                        <p:cTn id="12" dur="500"/>
                                        <p:tgtEl>
                                          <p:spTgt spid="2">
                                            <p:txEl>
                                              <p:charRg st="10"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5060"/>
                                        </p:tgtEl>
                                        <p:attrNameLst>
                                          <p:attrName>style.visibility</p:attrName>
                                        </p:attrNameLst>
                                      </p:cBhvr>
                                      <p:to>
                                        <p:strVal val="visible"/>
                                      </p:to>
                                    </p:set>
                                    <p:animEffect transition="in" filter="wipe(down)">
                                      <p:cBhvr>
                                        <p:cTn id="17"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副标题 2"/>
          <p:cNvSpPr>
            <a:spLocks noGrp="1"/>
          </p:cNvSpPr>
          <p:nvPr>
            <p:ph type="subTitle" idx="13"/>
          </p:nvPr>
        </p:nvSpPr>
        <p:spPr>
          <a:xfrm>
            <a:off x="200025" y="404813"/>
            <a:ext cx="10944225" cy="8255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数据库系统的三层抽象 </a:t>
            </a:r>
            <a:endParaRPr lang="zh-CN" altLang="en-US" kern="1200" dirty="0">
              <a:latin typeface="+mn-lt"/>
              <a:ea typeface="幼圆" panose="02010509060101010101" pitchFamily="49" charset="-122"/>
              <a:cs typeface="+mn-cs"/>
            </a:endParaRPr>
          </a:p>
        </p:txBody>
      </p:sp>
      <p:grpSp>
        <p:nvGrpSpPr>
          <p:cNvPr id="5" name="组合 4"/>
          <p:cNvGrpSpPr/>
          <p:nvPr/>
        </p:nvGrpSpPr>
        <p:grpSpPr>
          <a:xfrm>
            <a:off x="1437005" y="1277620"/>
            <a:ext cx="6432550" cy="4086225"/>
            <a:chOff x="2263" y="2012"/>
            <a:chExt cx="10130" cy="6435"/>
          </a:xfrm>
        </p:grpSpPr>
        <p:pic>
          <p:nvPicPr>
            <p:cNvPr id="4" name="图片 14"/>
            <p:cNvPicPr>
              <a:picLocks noChangeAspect="1"/>
            </p:cNvPicPr>
            <p:nvPr>
              <p:custDataLst>
                <p:tags r:id="rId1"/>
              </p:custDataLst>
            </p:nvPr>
          </p:nvPicPr>
          <p:blipFill>
            <a:blip r:embed="rId2"/>
            <a:stretch>
              <a:fillRect/>
            </a:stretch>
          </p:blipFill>
          <p:spPr>
            <a:xfrm>
              <a:off x="2263" y="2012"/>
              <a:ext cx="10130" cy="5815"/>
            </a:xfrm>
            <a:prstGeom prst="rect">
              <a:avLst/>
            </a:prstGeom>
            <a:noFill/>
            <a:ln w="9525">
              <a:noFill/>
            </a:ln>
          </p:spPr>
        </p:pic>
        <p:grpSp>
          <p:nvGrpSpPr>
            <p:cNvPr id="3" name="组合 2"/>
            <p:cNvGrpSpPr/>
            <p:nvPr/>
          </p:nvGrpSpPr>
          <p:grpSpPr>
            <a:xfrm>
              <a:off x="8168" y="2733"/>
              <a:ext cx="2891" cy="4351"/>
              <a:chOff x="6458" y="3737"/>
              <a:chExt cx="2027" cy="3347"/>
            </a:xfrm>
          </p:grpSpPr>
          <p:sp>
            <p:nvSpPr>
              <p:cNvPr id="6" name="椭圆 5"/>
              <p:cNvSpPr/>
              <p:nvPr/>
            </p:nvSpPr>
            <p:spPr>
              <a:xfrm>
                <a:off x="8085" y="3737"/>
                <a:ext cx="400" cy="3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9" name="椭圆 8"/>
              <p:cNvSpPr/>
              <p:nvPr/>
            </p:nvSpPr>
            <p:spPr>
              <a:xfrm>
                <a:off x="6458" y="3817"/>
                <a:ext cx="132" cy="9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a:off x="6458" y="5057"/>
                <a:ext cx="132" cy="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p:nvPr/>
            </p:nvSpPr>
            <p:spPr>
              <a:xfrm>
                <a:off x="6458" y="5484"/>
                <a:ext cx="132" cy="3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6458" y="5919"/>
                <a:ext cx="132" cy="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6458" y="6699"/>
                <a:ext cx="132" cy="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cxnSp>
            <p:nvCxnSpPr>
              <p:cNvPr id="14" name="直接箭头连接符 13"/>
              <p:cNvCxnSpPr/>
              <p:nvPr/>
            </p:nvCxnSpPr>
            <p:spPr>
              <a:xfrm>
                <a:off x="6613" y="4014"/>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613" y="4354"/>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613" y="4699"/>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628" y="5269"/>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628" y="5689"/>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593" y="6254"/>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633" y="6894"/>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 name="直接箭头连接符 22"/>
            <p:cNvCxnSpPr/>
            <p:nvPr/>
          </p:nvCxnSpPr>
          <p:spPr>
            <a:xfrm>
              <a:off x="5818" y="2884"/>
              <a:ext cx="2281" cy="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812" y="3410"/>
              <a:ext cx="2287" cy="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5818" y="3860"/>
              <a:ext cx="2225" cy="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10" idx="2"/>
            </p:cNvCxnSpPr>
            <p:nvPr/>
          </p:nvCxnSpPr>
          <p:spPr>
            <a:xfrm>
              <a:off x="5598" y="4575"/>
              <a:ext cx="2570" cy="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11" idx="2"/>
            </p:cNvCxnSpPr>
            <p:nvPr/>
          </p:nvCxnSpPr>
          <p:spPr>
            <a:xfrm flipV="1">
              <a:off x="5818" y="5253"/>
              <a:ext cx="2350" cy="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961" name="直接箭头连接符 40960"/>
            <p:cNvCxnSpPr>
              <a:endCxn id="12" idx="2"/>
            </p:cNvCxnSpPr>
            <p:nvPr/>
          </p:nvCxnSpPr>
          <p:spPr>
            <a:xfrm flipV="1">
              <a:off x="5798" y="5986"/>
              <a:ext cx="2370" cy="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964" name="直接箭头连接符 40963"/>
            <p:cNvCxnSpPr>
              <a:endCxn id="12" idx="1"/>
            </p:cNvCxnSpPr>
            <p:nvPr/>
          </p:nvCxnSpPr>
          <p:spPr>
            <a:xfrm flipV="1">
              <a:off x="5790" y="5692"/>
              <a:ext cx="2406" cy="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966" name="直接箭头连接符 40965"/>
            <p:cNvCxnSpPr>
              <a:endCxn id="13" idx="2"/>
            </p:cNvCxnSpPr>
            <p:nvPr/>
          </p:nvCxnSpPr>
          <p:spPr>
            <a:xfrm flipV="1">
              <a:off x="5790" y="6835"/>
              <a:ext cx="2378" cy="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107" name="文本框 40966"/>
            <p:cNvSpPr txBox="1"/>
            <p:nvPr/>
          </p:nvSpPr>
          <p:spPr>
            <a:xfrm>
              <a:off x="4145" y="7849"/>
              <a:ext cx="1640" cy="580"/>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chemeClr val="tx1"/>
                  </a:solidFill>
                  <a:ea typeface="幼圆" panose="02010509060101010101" pitchFamily="49" charset="-122"/>
                </a:rPr>
                <a:t>用户层</a:t>
              </a:r>
              <a:endParaRPr lang="zh-CN" altLang="en-US" b="1" dirty="0">
                <a:solidFill>
                  <a:schemeClr val="tx1"/>
                </a:solidFill>
                <a:ea typeface="幼圆" panose="02010509060101010101" pitchFamily="49" charset="-122"/>
              </a:endParaRPr>
            </a:p>
          </p:txBody>
        </p:sp>
        <p:sp>
          <p:nvSpPr>
            <p:cNvPr id="46108" name="文本框 39"/>
            <p:cNvSpPr txBox="1"/>
            <p:nvPr/>
          </p:nvSpPr>
          <p:spPr>
            <a:xfrm>
              <a:off x="10084" y="7867"/>
              <a:ext cx="1640" cy="580"/>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chemeClr val="tx1"/>
                  </a:solidFill>
                  <a:ea typeface="幼圆" panose="02010509060101010101" pitchFamily="49" charset="-122"/>
                </a:rPr>
                <a:t>物理层</a:t>
              </a:r>
              <a:endParaRPr lang="zh-CN" altLang="en-US" b="1" dirty="0">
                <a:solidFill>
                  <a:schemeClr val="tx1"/>
                </a:solidFill>
                <a:ea typeface="幼圆" panose="02010509060101010101" pitchFamily="49" charset="-122"/>
              </a:endParaRPr>
            </a:p>
          </p:txBody>
        </p:sp>
        <p:sp>
          <p:nvSpPr>
            <p:cNvPr id="46109" name="文本框 40"/>
            <p:cNvSpPr txBox="1"/>
            <p:nvPr/>
          </p:nvSpPr>
          <p:spPr>
            <a:xfrm>
              <a:off x="7418" y="7847"/>
              <a:ext cx="1640" cy="580"/>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chemeClr val="tx1"/>
                  </a:solidFill>
                  <a:ea typeface="幼圆" panose="02010509060101010101" pitchFamily="49" charset="-122"/>
                </a:rPr>
                <a:t>逻辑层</a:t>
              </a:r>
              <a:endParaRPr lang="zh-CN" altLang="en-US" b="1" dirty="0">
                <a:solidFill>
                  <a:schemeClr val="tx1"/>
                </a:solidFill>
                <a:ea typeface="幼圆" panose="02010509060101010101" pitchFamily="49" charset="-122"/>
              </a:endParaRPr>
            </a:p>
          </p:txBody>
        </p:sp>
      </p:grpSp>
      <p:sp>
        <p:nvSpPr>
          <p:cNvPr id="46084" name="矩形 4"/>
          <p:cNvSpPr/>
          <p:nvPr/>
        </p:nvSpPr>
        <p:spPr>
          <a:xfrm>
            <a:off x="376555" y="5469255"/>
            <a:ext cx="8397875" cy="70675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342900" lvl="0" indent="-342900" eaLnBrk="1" hangingPunct="1">
              <a:spcBef>
                <a:spcPct val="0"/>
              </a:spcBef>
              <a:buClrTx/>
              <a:buFont typeface="Arial" panose="020B0604020202020204" pitchFamily="34" charset="0"/>
              <a:buChar char="•"/>
            </a:pPr>
            <a:r>
              <a:rPr lang="en-US" altLang="zh-CN" sz="2000" b="1" dirty="0">
                <a:solidFill>
                  <a:srgbClr val="000000"/>
                </a:solidFill>
                <a:latin typeface="Times New Roman" panose="02020603050405020304" pitchFamily="18" charset="0"/>
                <a:ea typeface="幼圆" panose="02010509060101010101" pitchFamily="49" charset="-122"/>
                <a:cs typeface="Times New Roman" panose="02020603050405020304" pitchFamily="18" charset="0"/>
              </a:rPr>
              <a:t>External Level = User Level</a:t>
            </a:r>
            <a:br>
              <a:rPr lang="en-US" altLang="zh-CN" sz="2000" b="1" dirty="0">
                <a:solidFill>
                  <a:srgbClr val="000000"/>
                </a:solidFill>
                <a:latin typeface="MicrosoftYaHei-Bold"/>
                <a:ea typeface="幼圆" panose="02010509060101010101" pitchFamily="49" charset="-122"/>
              </a:rPr>
            </a:br>
            <a:r>
              <a:rPr lang="zh-CN" altLang="en-US" sz="2000" b="1" dirty="0">
                <a:solidFill>
                  <a:srgbClr val="3333CC"/>
                </a:solidFill>
                <a:latin typeface="MicrosoftYaHei-Bold"/>
                <a:ea typeface="幼圆" panose="02010509060101010101" pitchFamily="49" charset="-122"/>
              </a:rPr>
              <a:t>某一用户能够看到与处理的数据</a:t>
            </a:r>
            <a:r>
              <a:rPr lang="en-US" altLang="zh-CN" sz="2000" b="1" dirty="0">
                <a:solidFill>
                  <a:srgbClr val="3333CC"/>
                </a:solidFill>
                <a:latin typeface="MicrosoftYaHei-Bold"/>
                <a:ea typeface="幼圆" panose="02010509060101010101" pitchFamily="49" charset="-122"/>
              </a:rPr>
              <a:t>, </a:t>
            </a:r>
            <a:r>
              <a:rPr lang="zh-CN" altLang="en-US" sz="2000" b="1" dirty="0">
                <a:solidFill>
                  <a:srgbClr val="3333CC"/>
                </a:solidFill>
                <a:latin typeface="MicrosoftYaHei-Bold"/>
                <a:ea typeface="幼圆" panose="02010509060101010101" pitchFamily="49" charset="-122"/>
              </a:rPr>
              <a:t>全局数据中的某一部分</a:t>
            </a:r>
            <a:endParaRPr lang="zh-CN" altLang="en-US" dirty="0">
              <a:solidFill>
                <a:schemeClr val="tx1"/>
              </a:solidFill>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wipe(down)">
                                      <p:cBhvr>
                                        <p:cTn id="7"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08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副标题 2"/>
          <p:cNvSpPr>
            <a:spLocks noGrp="1"/>
          </p:cNvSpPr>
          <p:nvPr>
            <p:ph type="subTitle" idx="13"/>
          </p:nvPr>
        </p:nvSpPr>
        <p:spPr>
          <a:xfrm>
            <a:off x="200025" y="404813"/>
            <a:ext cx="10944225" cy="8255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数据库系统的三层抽象 </a:t>
            </a:r>
            <a:endParaRPr lang="zh-CN" altLang="en-US" kern="1200" dirty="0">
              <a:latin typeface="+mn-lt"/>
              <a:ea typeface="幼圆" panose="02010509060101010101" pitchFamily="49" charset="-122"/>
              <a:cs typeface="+mn-cs"/>
            </a:endParaRPr>
          </a:p>
        </p:txBody>
      </p:sp>
      <p:sp>
        <p:nvSpPr>
          <p:cNvPr id="46084" name="矩形 4"/>
          <p:cNvSpPr/>
          <p:nvPr/>
        </p:nvSpPr>
        <p:spPr>
          <a:xfrm>
            <a:off x="376555" y="5469255"/>
            <a:ext cx="8397875" cy="70675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342900" lvl="0" indent="-342900" eaLnBrk="1" hangingPunct="1">
              <a:spcBef>
                <a:spcPct val="0"/>
              </a:spcBef>
              <a:buClrTx/>
              <a:buFont typeface="Arial" panose="020B0604020202020204" pitchFamily="34" charset="0"/>
              <a:buChar char="•"/>
            </a:pPr>
            <a:r>
              <a:rPr lang="en-US" altLang="zh-CN" sz="2000" b="1" dirty="0">
                <a:solidFill>
                  <a:srgbClr val="000000"/>
                </a:solidFill>
                <a:latin typeface="Times New Roman" panose="02020603050405020304" pitchFamily="18" charset="0"/>
                <a:ea typeface="幼圆" panose="02010509060101010101" pitchFamily="49" charset="-122"/>
                <a:cs typeface="Times New Roman" panose="02020603050405020304" pitchFamily="18" charset="0"/>
              </a:rPr>
              <a:t>Conceptual Level = Logic level</a:t>
            </a:r>
            <a:br>
              <a:rPr lang="en-US" altLang="zh-CN" sz="2000" b="1" dirty="0">
                <a:solidFill>
                  <a:srgbClr val="000000"/>
                </a:solidFill>
                <a:latin typeface="MicrosoftYaHei-Bold"/>
                <a:ea typeface="幼圆" panose="02010509060101010101" pitchFamily="49" charset="-122"/>
              </a:rPr>
            </a:br>
            <a:r>
              <a:rPr lang="zh-CN" altLang="en-US" sz="2000" b="1" dirty="0">
                <a:solidFill>
                  <a:srgbClr val="3333CC"/>
                </a:solidFill>
                <a:latin typeface="MicrosoftYaHei-Bold"/>
                <a:ea typeface="幼圆" panose="02010509060101010101" pitchFamily="49" charset="-122"/>
              </a:rPr>
              <a:t>从全局角度理解</a:t>
            </a:r>
            <a:r>
              <a:rPr lang="en-US" altLang="zh-CN" sz="2000" b="1" dirty="0">
                <a:solidFill>
                  <a:srgbClr val="3333CC"/>
                </a:solidFill>
                <a:latin typeface="MicrosoftYaHei-Bold"/>
                <a:ea typeface="幼圆" panose="02010509060101010101" pitchFamily="49" charset="-122"/>
              </a:rPr>
              <a:t>/</a:t>
            </a:r>
            <a:r>
              <a:rPr lang="zh-CN" altLang="en-US" sz="2000" b="1" dirty="0">
                <a:solidFill>
                  <a:srgbClr val="3333CC"/>
                </a:solidFill>
                <a:latin typeface="MicrosoftYaHei-Bold"/>
                <a:ea typeface="幼圆" panose="02010509060101010101" pitchFamily="49" charset="-122"/>
              </a:rPr>
              <a:t>管理的数据</a:t>
            </a:r>
            <a:r>
              <a:rPr lang="en-US" altLang="zh-CN" sz="2000" b="1" dirty="0">
                <a:solidFill>
                  <a:srgbClr val="3333CC"/>
                </a:solidFill>
                <a:latin typeface="MicrosoftYaHei-Bold"/>
                <a:ea typeface="幼圆" panose="02010509060101010101" pitchFamily="49" charset="-122"/>
              </a:rPr>
              <a:t>, </a:t>
            </a:r>
            <a:r>
              <a:rPr lang="zh-CN" altLang="en-US" sz="2000" b="1" dirty="0">
                <a:solidFill>
                  <a:srgbClr val="3333CC"/>
                </a:solidFill>
                <a:latin typeface="MicrosoftYaHei-Bold"/>
                <a:ea typeface="幼圆" panose="02010509060101010101" pitchFamily="49" charset="-122"/>
              </a:rPr>
              <a:t>含相应的关联约束</a:t>
            </a:r>
            <a:endParaRPr lang="zh-CN" altLang="en-US" dirty="0">
              <a:solidFill>
                <a:schemeClr val="tx1"/>
              </a:solidFill>
              <a:ea typeface="幼圆" panose="02010509060101010101" pitchFamily="49" charset="-122"/>
            </a:endParaRPr>
          </a:p>
        </p:txBody>
      </p:sp>
      <p:grpSp>
        <p:nvGrpSpPr>
          <p:cNvPr id="72" name="组合 71"/>
          <p:cNvGrpSpPr/>
          <p:nvPr/>
        </p:nvGrpSpPr>
        <p:grpSpPr>
          <a:xfrm>
            <a:off x="1437005" y="1277620"/>
            <a:ext cx="6432550" cy="4086225"/>
            <a:chOff x="2263" y="2012"/>
            <a:chExt cx="10130" cy="6435"/>
          </a:xfrm>
        </p:grpSpPr>
        <p:pic>
          <p:nvPicPr>
            <p:cNvPr id="73" name="图片 14"/>
            <p:cNvPicPr>
              <a:picLocks noChangeAspect="1"/>
            </p:cNvPicPr>
            <p:nvPr>
              <p:custDataLst>
                <p:tags r:id="rId1"/>
              </p:custDataLst>
            </p:nvPr>
          </p:nvPicPr>
          <p:blipFill>
            <a:blip r:embed="rId2"/>
            <a:stretch>
              <a:fillRect/>
            </a:stretch>
          </p:blipFill>
          <p:spPr>
            <a:xfrm>
              <a:off x="2263" y="2012"/>
              <a:ext cx="10130" cy="5815"/>
            </a:xfrm>
            <a:prstGeom prst="rect">
              <a:avLst/>
            </a:prstGeom>
            <a:noFill/>
            <a:ln w="9525">
              <a:noFill/>
            </a:ln>
          </p:spPr>
        </p:pic>
        <p:grpSp>
          <p:nvGrpSpPr>
            <p:cNvPr id="74" name="组合 73"/>
            <p:cNvGrpSpPr/>
            <p:nvPr/>
          </p:nvGrpSpPr>
          <p:grpSpPr>
            <a:xfrm>
              <a:off x="8168" y="2733"/>
              <a:ext cx="2891" cy="4351"/>
              <a:chOff x="6458" y="3737"/>
              <a:chExt cx="2027" cy="3347"/>
            </a:xfrm>
          </p:grpSpPr>
          <p:sp>
            <p:nvSpPr>
              <p:cNvPr id="75" name="椭圆 74"/>
              <p:cNvSpPr/>
              <p:nvPr>
                <p:custDataLst>
                  <p:tags r:id="rId3"/>
                </p:custDataLst>
              </p:nvPr>
            </p:nvSpPr>
            <p:spPr>
              <a:xfrm>
                <a:off x="8085" y="3737"/>
                <a:ext cx="400" cy="3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76" name="椭圆 75"/>
              <p:cNvSpPr/>
              <p:nvPr>
                <p:custDataLst>
                  <p:tags r:id="rId4"/>
                </p:custDataLst>
              </p:nvPr>
            </p:nvSpPr>
            <p:spPr>
              <a:xfrm>
                <a:off x="6458" y="3817"/>
                <a:ext cx="132" cy="9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77" name="椭圆 76"/>
              <p:cNvSpPr/>
              <p:nvPr>
                <p:custDataLst>
                  <p:tags r:id="rId5"/>
                </p:custDataLst>
              </p:nvPr>
            </p:nvSpPr>
            <p:spPr>
              <a:xfrm>
                <a:off x="6458" y="5057"/>
                <a:ext cx="132" cy="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78" name="椭圆 77"/>
              <p:cNvSpPr/>
              <p:nvPr>
                <p:custDataLst>
                  <p:tags r:id="rId6"/>
                </p:custDataLst>
              </p:nvPr>
            </p:nvSpPr>
            <p:spPr>
              <a:xfrm>
                <a:off x="6458" y="5484"/>
                <a:ext cx="132" cy="3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79" name="椭圆 78"/>
              <p:cNvSpPr/>
              <p:nvPr>
                <p:custDataLst>
                  <p:tags r:id="rId7"/>
                </p:custDataLst>
              </p:nvPr>
            </p:nvSpPr>
            <p:spPr>
              <a:xfrm>
                <a:off x="6458" y="5919"/>
                <a:ext cx="132" cy="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80" name="椭圆 79"/>
              <p:cNvSpPr/>
              <p:nvPr>
                <p:custDataLst>
                  <p:tags r:id="rId8"/>
                </p:custDataLst>
              </p:nvPr>
            </p:nvSpPr>
            <p:spPr>
              <a:xfrm>
                <a:off x="6458" y="6699"/>
                <a:ext cx="132" cy="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cxnSp>
            <p:nvCxnSpPr>
              <p:cNvPr id="81" name="直接箭头连接符 80"/>
              <p:cNvCxnSpPr/>
              <p:nvPr>
                <p:custDataLst>
                  <p:tags r:id="rId9"/>
                </p:custDataLst>
              </p:nvPr>
            </p:nvCxnSpPr>
            <p:spPr>
              <a:xfrm>
                <a:off x="6613" y="4014"/>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custDataLst>
                  <p:tags r:id="rId10"/>
                </p:custDataLst>
              </p:nvPr>
            </p:nvCxnSpPr>
            <p:spPr>
              <a:xfrm>
                <a:off x="6613" y="4354"/>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custDataLst>
                  <p:tags r:id="rId11"/>
                </p:custDataLst>
              </p:nvPr>
            </p:nvCxnSpPr>
            <p:spPr>
              <a:xfrm>
                <a:off x="6613" y="4699"/>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custDataLst>
                  <p:tags r:id="rId12"/>
                </p:custDataLst>
              </p:nvPr>
            </p:nvCxnSpPr>
            <p:spPr>
              <a:xfrm>
                <a:off x="6628" y="5269"/>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custDataLst>
                  <p:tags r:id="rId13"/>
                </p:custDataLst>
              </p:nvPr>
            </p:nvCxnSpPr>
            <p:spPr>
              <a:xfrm>
                <a:off x="6628" y="5689"/>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custDataLst>
                  <p:tags r:id="rId14"/>
                </p:custDataLst>
              </p:nvPr>
            </p:nvCxnSpPr>
            <p:spPr>
              <a:xfrm>
                <a:off x="6593" y="6254"/>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custDataLst>
                  <p:tags r:id="rId15"/>
                </p:custDataLst>
              </p:nvPr>
            </p:nvCxnSpPr>
            <p:spPr>
              <a:xfrm>
                <a:off x="6633" y="6894"/>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直接箭头连接符 87"/>
            <p:cNvCxnSpPr/>
            <p:nvPr>
              <p:custDataLst>
                <p:tags r:id="rId16"/>
              </p:custDataLst>
            </p:nvPr>
          </p:nvCxnSpPr>
          <p:spPr>
            <a:xfrm>
              <a:off x="5818" y="2884"/>
              <a:ext cx="2281" cy="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custDataLst>
                <p:tags r:id="rId17"/>
              </p:custDataLst>
            </p:nvPr>
          </p:nvCxnSpPr>
          <p:spPr>
            <a:xfrm>
              <a:off x="5812" y="3410"/>
              <a:ext cx="2287" cy="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custDataLst>
                <p:tags r:id="rId18"/>
              </p:custDataLst>
            </p:nvPr>
          </p:nvCxnSpPr>
          <p:spPr>
            <a:xfrm flipV="1">
              <a:off x="5818" y="3860"/>
              <a:ext cx="2225" cy="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endCxn id="77" idx="2"/>
            </p:cNvCxnSpPr>
            <p:nvPr>
              <p:custDataLst>
                <p:tags r:id="rId19"/>
              </p:custDataLst>
            </p:nvPr>
          </p:nvCxnSpPr>
          <p:spPr>
            <a:xfrm>
              <a:off x="5598" y="4575"/>
              <a:ext cx="2570" cy="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endCxn id="78" idx="2"/>
            </p:cNvCxnSpPr>
            <p:nvPr>
              <p:custDataLst>
                <p:tags r:id="rId20"/>
              </p:custDataLst>
            </p:nvPr>
          </p:nvCxnSpPr>
          <p:spPr>
            <a:xfrm flipV="1">
              <a:off x="5818" y="5253"/>
              <a:ext cx="2350" cy="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endCxn id="79" idx="2"/>
            </p:cNvCxnSpPr>
            <p:nvPr>
              <p:custDataLst>
                <p:tags r:id="rId21"/>
              </p:custDataLst>
            </p:nvPr>
          </p:nvCxnSpPr>
          <p:spPr>
            <a:xfrm flipV="1">
              <a:off x="5798" y="5986"/>
              <a:ext cx="2370" cy="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endCxn id="79" idx="1"/>
            </p:cNvCxnSpPr>
            <p:nvPr>
              <p:custDataLst>
                <p:tags r:id="rId22"/>
              </p:custDataLst>
            </p:nvPr>
          </p:nvCxnSpPr>
          <p:spPr>
            <a:xfrm flipV="1">
              <a:off x="5790" y="5692"/>
              <a:ext cx="2406" cy="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80" idx="2"/>
            </p:cNvCxnSpPr>
            <p:nvPr>
              <p:custDataLst>
                <p:tags r:id="rId23"/>
              </p:custDataLst>
            </p:nvPr>
          </p:nvCxnSpPr>
          <p:spPr>
            <a:xfrm flipV="1">
              <a:off x="5790" y="6835"/>
              <a:ext cx="2378" cy="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文本框 40966"/>
            <p:cNvSpPr txBox="1"/>
            <p:nvPr>
              <p:custDataLst>
                <p:tags r:id="rId24"/>
              </p:custDataLst>
            </p:nvPr>
          </p:nvSpPr>
          <p:spPr>
            <a:xfrm>
              <a:off x="4145" y="7849"/>
              <a:ext cx="1640" cy="580"/>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chemeClr val="tx1"/>
                  </a:solidFill>
                  <a:ea typeface="幼圆" panose="02010509060101010101" pitchFamily="49" charset="-122"/>
                </a:rPr>
                <a:t>用户层</a:t>
              </a:r>
              <a:endParaRPr lang="zh-CN" altLang="en-US" b="1" dirty="0">
                <a:solidFill>
                  <a:schemeClr val="tx1"/>
                </a:solidFill>
                <a:ea typeface="幼圆" panose="02010509060101010101" pitchFamily="49" charset="-122"/>
              </a:endParaRPr>
            </a:p>
          </p:txBody>
        </p:sp>
        <p:sp>
          <p:nvSpPr>
            <p:cNvPr id="97" name="文本框 39"/>
            <p:cNvSpPr txBox="1"/>
            <p:nvPr>
              <p:custDataLst>
                <p:tags r:id="rId25"/>
              </p:custDataLst>
            </p:nvPr>
          </p:nvSpPr>
          <p:spPr>
            <a:xfrm>
              <a:off x="10084" y="7867"/>
              <a:ext cx="1640" cy="580"/>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chemeClr val="tx1"/>
                  </a:solidFill>
                  <a:ea typeface="幼圆" panose="02010509060101010101" pitchFamily="49" charset="-122"/>
                </a:rPr>
                <a:t>物理层</a:t>
              </a:r>
              <a:endParaRPr lang="zh-CN" altLang="en-US" b="1" dirty="0">
                <a:solidFill>
                  <a:schemeClr val="tx1"/>
                </a:solidFill>
                <a:ea typeface="幼圆" panose="02010509060101010101" pitchFamily="49" charset="-122"/>
              </a:endParaRPr>
            </a:p>
          </p:txBody>
        </p:sp>
        <p:sp>
          <p:nvSpPr>
            <p:cNvPr id="98" name="文本框 40"/>
            <p:cNvSpPr txBox="1"/>
            <p:nvPr>
              <p:custDataLst>
                <p:tags r:id="rId26"/>
              </p:custDataLst>
            </p:nvPr>
          </p:nvSpPr>
          <p:spPr>
            <a:xfrm>
              <a:off x="7418" y="7847"/>
              <a:ext cx="1640" cy="580"/>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chemeClr val="tx1"/>
                  </a:solidFill>
                  <a:ea typeface="幼圆" panose="02010509060101010101" pitchFamily="49" charset="-122"/>
                </a:rPr>
                <a:t>逻辑层</a:t>
              </a:r>
              <a:endParaRPr lang="zh-CN" altLang="en-US" b="1" dirty="0">
                <a:solidFill>
                  <a:schemeClr val="tx1"/>
                </a:solidFill>
                <a:ea typeface="幼圆"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wipe(down)">
                                      <p:cBhvr>
                                        <p:cTn id="7"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08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副标题 2"/>
          <p:cNvSpPr>
            <a:spLocks noGrp="1"/>
          </p:cNvSpPr>
          <p:nvPr>
            <p:ph type="subTitle" idx="13"/>
          </p:nvPr>
        </p:nvSpPr>
        <p:spPr>
          <a:xfrm>
            <a:off x="200025" y="404813"/>
            <a:ext cx="10944225" cy="8255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数据库系统的三层抽象 </a:t>
            </a:r>
            <a:endParaRPr lang="zh-CN" altLang="en-US" kern="1200" dirty="0">
              <a:latin typeface="+mn-lt"/>
              <a:ea typeface="幼圆" panose="02010509060101010101" pitchFamily="49" charset="-122"/>
              <a:cs typeface="+mn-cs"/>
            </a:endParaRPr>
          </a:p>
        </p:txBody>
      </p:sp>
      <p:sp>
        <p:nvSpPr>
          <p:cNvPr id="46084" name="矩形 4"/>
          <p:cNvSpPr/>
          <p:nvPr/>
        </p:nvSpPr>
        <p:spPr>
          <a:xfrm>
            <a:off x="376555" y="5469255"/>
            <a:ext cx="8397875" cy="70675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342900" lvl="0" indent="-342900" eaLnBrk="1" hangingPunct="1">
              <a:spcBef>
                <a:spcPct val="0"/>
              </a:spcBef>
              <a:buClrTx/>
              <a:buFont typeface="Arial" panose="020B0604020202020204" pitchFamily="34" charset="0"/>
              <a:buChar char="•"/>
            </a:pPr>
            <a:r>
              <a:rPr lang="en-US" altLang="zh-CN" sz="2000" b="1" dirty="0">
                <a:solidFill>
                  <a:srgbClr val="000000"/>
                </a:solidFill>
                <a:latin typeface="Times New Roman" panose="02020603050405020304" pitchFamily="18" charset="0"/>
                <a:ea typeface="幼圆" panose="02010509060101010101" pitchFamily="49" charset="-122"/>
                <a:cs typeface="Times New Roman" panose="02020603050405020304" pitchFamily="18" charset="0"/>
                <a:sym typeface="+mn-ea"/>
              </a:rPr>
              <a:t>Internal Level = Physical level</a:t>
            </a:r>
            <a:br>
              <a:rPr lang="en-US" altLang="zh-CN" sz="2000" b="1" dirty="0">
                <a:solidFill>
                  <a:srgbClr val="000000"/>
                </a:solidFill>
                <a:latin typeface="MicrosoftYaHei-Bold"/>
                <a:ea typeface="幼圆" panose="02010509060101010101" pitchFamily="49" charset="-122"/>
                <a:sym typeface="+mn-ea"/>
              </a:rPr>
            </a:br>
            <a:r>
              <a:rPr lang="zh-CN" altLang="en-US" sz="2000" b="1" dirty="0">
                <a:solidFill>
                  <a:srgbClr val="3333CC"/>
                </a:solidFill>
                <a:latin typeface="MicrosoftYaHei-Bold"/>
                <a:ea typeface="幼圆" panose="02010509060101010101" pitchFamily="49" charset="-122"/>
                <a:sym typeface="+mn-ea"/>
              </a:rPr>
              <a:t>存储在介质上的数据，含存储路径、存储方式 、索引方式等</a:t>
            </a:r>
            <a:endParaRPr lang="zh-CN" altLang="en-US" dirty="0">
              <a:solidFill>
                <a:schemeClr val="tx1"/>
              </a:solidFill>
              <a:ea typeface="幼圆" panose="02010509060101010101" pitchFamily="49" charset="-122"/>
            </a:endParaRPr>
          </a:p>
        </p:txBody>
      </p:sp>
      <p:grpSp>
        <p:nvGrpSpPr>
          <p:cNvPr id="46" name="组合 45"/>
          <p:cNvGrpSpPr/>
          <p:nvPr/>
        </p:nvGrpSpPr>
        <p:grpSpPr>
          <a:xfrm>
            <a:off x="1437005" y="1277620"/>
            <a:ext cx="6432550" cy="4086225"/>
            <a:chOff x="2263" y="2012"/>
            <a:chExt cx="10130" cy="6435"/>
          </a:xfrm>
        </p:grpSpPr>
        <p:pic>
          <p:nvPicPr>
            <p:cNvPr id="47" name="图片 14"/>
            <p:cNvPicPr>
              <a:picLocks noChangeAspect="1"/>
            </p:cNvPicPr>
            <p:nvPr>
              <p:custDataLst>
                <p:tags r:id="rId1"/>
              </p:custDataLst>
            </p:nvPr>
          </p:nvPicPr>
          <p:blipFill>
            <a:blip r:embed="rId2"/>
            <a:stretch>
              <a:fillRect/>
            </a:stretch>
          </p:blipFill>
          <p:spPr>
            <a:xfrm>
              <a:off x="2263" y="2012"/>
              <a:ext cx="10130" cy="5815"/>
            </a:xfrm>
            <a:prstGeom prst="rect">
              <a:avLst/>
            </a:prstGeom>
            <a:noFill/>
            <a:ln w="9525">
              <a:noFill/>
            </a:ln>
          </p:spPr>
        </p:pic>
        <p:grpSp>
          <p:nvGrpSpPr>
            <p:cNvPr id="48" name="组合 47"/>
            <p:cNvGrpSpPr/>
            <p:nvPr/>
          </p:nvGrpSpPr>
          <p:grpSpPr>
            <a:xfrm>
              <a:off x="8168" y="2733"/>
              <a:ext cx="2891" cy="4351"/>
              <a:chOff x="6458" y="3737"/>
              <a:chExt cx="2027" cy="3347"/>
            </a:xfrm>
          </p:grpSpPr>
          <p:sp>
            <p:nvSpPr>
              <p:cNvPr id="49" name="椭圆 48"/>
              <p:cNvSpPr/>
              <p:nvPr>
                <p:custDataLst>
                  <p:tags r:id="rId3"/>
                </p:custDataLst>
              </p:nvPr>
            </p:nvSpPr>
            <p:spPr>
              <a:xfrm>
                <a:off x="8085" y="3737"/>
                <a:ext cx="400" cy="3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50" name="椭圆 49"/>
              <p:cNvSpPr/>
              <p:nvPr>
                <p:custDataLst>
                  <p:tags r:id="rId4"/>
                </p:custDataLst>
              </p:nvPr>
            </p:nvSpPr>
            <p:spPr>
              <a:xfrm>
                <a:off x="6458" y="3817"/>
                <a:ext cx="132" cy="9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51" name="椭圆 50"/>
              <p:cNvSpPr/>
              <p:nvPr>
                <p:custDataLst>
                  <p:tags r:id="rId5"/>
                </p:custDataLst>
              </p:nvPr>
            </p:nvSpPr>
            <p:spPr>
              <a:xfrm>
                <a:off x="6458" y="5057"/>
                <a:ext cx="132" cy="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52" name="椭圆 51"/>
              <p:cNvSpPr/>
              <p:nvPr>
                <p:custDataLst>
                  <p:tags r:id="rId6"/>
                </p:custDataLst>
              </p:nvPr>
            </p:nvSpPr>
            <p:spPr>
              <a:xfrm>
                <a:off x="6458" y="5484"/>
                <a:ext cx="132" cy="3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53" name="椭圆 52"/>
              <p:cNvSpPr/>
              <p:nvPr>
                <p:custDataLst>
                  <p:tags r:id="rId7"/>
                </p:custDataLst>
              </p:nvPr>
            </p:nvSpPr>
            <p:spPr>
              <a:xfrm>
                <a:off x="6458" y="5919"/>
                <a:ext cx="132" cy="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54" name="椭圆 53"/>
              <p:cNvSpPr/>
              <p:nvPr>
                <p:custDataLst>
                  <p:tags r:id="rId8"/>
                </p:custDataLst>
              </p:nvPr>
            </p:nvSpPr>
            <p:spPr>
              <a:xfrm>
                <a:off x="6458" y="6699"/>
                <a:ext cx="132" cy="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cxnSp>
            <p:nvCxnSpPr>
              <p:cNvPr id="55" name="直接箭头连接符 54"/>
              <p:cNvCxnSpPr/>
              <p:nvPr>
                <p:custDataLst>
                  <p:tags r:id="rId9"/>
                </p:custDataLst>
              </p:nvPr>
            </p:nvCxnSpPr>
            <p:spPr>
              <a:xfrm>
                <a:off x="6613" y="4014"/>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custDataLst>
                  <p:tags r:id="rId10"/>
                </p:custDataLst>
              </p:nvPr>
            </p:nvCxnSpPr>
            <p:spPr>
              <a:xfrm>
                <a:off x="6613" y="4354"/>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custDataLst>
                  <p:tags r:id="rId11"/>
                </p:custDataLst>
              </p:nvPr>
            </p:nvCxnSpPr>
            <p:spPr>
              <a:xfrm>
                <a:off x="6613" y="4699"/>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custDataLst>
                  <p:tags r:id="rId12"/>
                </p:custDataLst>
              </p:nvPr>
            </p:nvCxnSpPr>
            <p:spPr>
              <a:xfrm>
                <a:off x="6628" y="5269"/>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custDataLst>
                  <p:tags r:id="rId13"/>
                </p:custDataLst>
              </p:nvPr>
            </p:nvCxnSpPr>
            <p:spPr>
              <a:xfrm>
                <a:off x="6628" y="5689"/>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custDataLst>
                  <p:tags r:id="rId14"/>
                </p:custDataLst>
              </p:nvPr>
            </p:nvCxnSpPr>
            <p:spPr>
              <a:xfrm>
                <a:off x="6593" y="6254"/>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custDataLst>
                  <p:tags r:id="rId15"/>
                </p:custDataLst>
              </p:nvPr>
            </p:nvCxnSpPr>
            <p:spPr>
              <a:xfrm>
                <a:off x="6633" y="6894"/>
                <a:ext cx="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2" name="直接箭头连接符 61"/>
            <p:cNvCxnSpPr/>
            <p:nvPr>
              <p:custDataLst>
                <p:tags r:id="rId16"/>
              </p:custDataLst>
            </p:nvPr>
          </p:nvCxnSpPr>
          <p:spPr>
            <a:xfrm>
              <a:off x="5818" y="2884"/>
              <a:ext cx="2281" cy="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custDataLst>
                <p:tags r:id="rId17"/>
              </p:custDataLst>
            </p:nvPr>
          </p:nvCxnSpPr>
          <p:spPr>
            <a:xfrm>
              <a:off x="5812" y="3410"/>
              <a:ext cx="2287" cy="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custDataLst>
                <p:tags r:id="rId18"/>
              </p:custDataLst>
            </p:nvPr>
          </p:nvCxnSpPr>
          <p:spPr>
            <a:xfrm flipV="1">
              <a:off x="5818" y="3860"/>
              <a:ext cx="2225" cy="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endCxn id="51" idx="2"/>
            </p:cNvCxnSpPr>
            <p:nvPr>
              <p:custDataLst>
                <p:tags r:id="rId19"/>
              </p:custDataLst>
            </p:nvPr>
          </p:nvCxnSpPr>
          <p:spPr>
            <a:xfrm>
              <a:off x="5598" y="4575"/>
              <a:ext cx="2570" cy="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52" idx="2"/>
            </p:cNvCxnSpPr>
            <p:nvPr>
              <p:custDataLst>
                <p:tags r:id="rId20"/>
              </p:custDataLst>
            </p:nvPr>
          </p:nvCxnSpPr>
          <p:spPr>
            <a:xfrm flipV="1">
              <a:off x="5818" y="5253"/>
              <a:ext cx="2350" cy="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endCxn id="53" idx="2"/>
            </p:cNvCxnSpPr>
            <p:nvPr>
              <p:custDataLst>
                <p:tags r:id="rId21"/>
              </p:custDataLst>
            </p:nvPr>
          </p:nvCxnSpPr>
          <p:spPr>
            <a:xfrm flipV="1">
              <a:off x="5798" y="5986"/>
              <a:ext cx="2370" cy="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53" idx="1"/>
            </p:cNvCxnSpPr>
            <p:nvPr>
              <p:custDataLst>
                <p:tags r:id="rId22"/>
              </p:custDataLst>
            </p:nvPr>
          </p:nvCxnSpPr>
          <p:spPr>
            <a:xfrm flipV="1">
              <a:off x="5790" y="5692"/>
              <a:ext cx="2406" cy="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54" idx="2"/>
            </p:cNvCxnSpPr>
            <p:nvPr>
              <p:custDataLst>
                <p:tags r:id="rId23"/>
              </p:custDataLst>
            </p:nvPr>
          </p:nvCxnSpPr>
          <p:spPr>
            <a:xfrm flipV="1">
              <a:off x="5790" y="6835"/>
              <a:ext cx="2378" cy="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本框 40966"/>
            <p:cNvSpPr txBox="1"/>
            <p:nvPr>
              <p:custDataLst>
                <p:tags r:id="rId24"/>
              </p:custDataLst>
            </p:nvPr>
          </p:nvSpPr>
          <p:spPr>
            <a:xfrm>
              <a:off x="4145" y="7849"/>
              <a:ext cx="1640" cy="580"/>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chemeClr val="tx1"/>
                  </a:solidFill>
                  <a:ea typeface="幼圆" panose="02010509060101010101" pitchFamily="49" charset="-122"/>
                </a:rPr>
                <a:t>用户层</a:t>
              </a:r>
              <a:endParaRPr lang="zh-CN" altLang="en-US" b="1" dirty="0">
                <a:solidFill>
                  <a:schemeClr val="tx1"/>
                </a:solidFill>
                <a:ea typeface="幼圆" panose="02010509060101010101" pitchFamily="49" charset="-122"/>
              </a:endParaRPr>
            </a:p>
          </p:txBody>
        </p:sp>
        <p:sp>
          <p:nvSpPr>
            <p:cNvPr id="71" name="文本框 39"/>
            <p:cNvSpPr txBox="1"/>
            <p:nvPr>
              <p:custDataLst>
                <p:tags r:id="rId25"/>
              </p:custDataLst>
            </p:nvPr>
          </p:nvSpPr>
          <p:spPr>
            <a:xfrm>
              <a:off x="10084" y="7867"/>
              <a:ext cx="1640" cy="580"/>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chemeClr val="tx1"/>
                  </a:solidFill>
                  <a:ea typeface="幼圆" panose="02010509060101010101" pitchFamily="49" charset="-122"/>
                </a:rPr>
                <a:t>物理层</a:t>
              </a:r>
              <a:endParaRPr lang="zh-CN" altLang="en-US" b="1" dirty="0">
                <a:solidFill>
                  <a:schemeClr val="tx1"/>
                </a:solidFill>
                <a:ea typeface="幼圆" panose="02010509060101010101" pitchFamily="49" charset="-122"/>
              </a:endParaRPr>
            </a:p>
          </p:txBody>
        </p:sp>
        <p:sp>
          <p:nvSpPr>
            <p:cNvPr id="72" name="文本框 40"/>
            <p:cNvSpPr txBox="1"/>
            <p:nvPr>
              <p:custDataLst>
                <p:tags r:id="rId26"/>
              </p:custDataLst>
            </p:nvPr>
          </p:nvSpPr>
          <p:spPr>
            <a:xfrm>
              <a:off x="7418" y="7847"/>
              <a:ext cx="1640" cy="580"/>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chemeClr val="tx1"/>
                  </a:solidFill>
                  <a:ea typeface="幼圆" panose="02010509060101010101" pitchFamily="49" charset="-122"/>
                </a:rPr>
                <a:t>逻辑层</a:t>
              </a:r>
              <a:endParaRPr lang="zh-CN" altLang="en-US" b="1" dirty="0">
                <a:solidFill>
                  <a:schemeClr val="tx1"/>
                </a:solidFill>
                <a:ea typeface="幼圆"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wipe(down)">
                                      <p:cBhvr>
                                        <p:cTn id="7"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084"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内容占位符 1"/>
          <p:cNvSpPr>
            <a:spLocks noGrp="1"/>
          </p:cNvSpPr>
          <p:nvPr>
            <p:ph idx="1"/>
          </p:nvPr>
        </p:nvSpPr>
        <p:spPr>
          <a:xfrm>
            <a:off x="549275" y="1089025"/>
            <a:ext cx="8045450" cy="2160588"/>
          </a:xfrm>
        </p:spPr>
        <p:txBody>
          <a:bodyPr vert="horz" wrap="square" lIns="91440" tIns="45720" rIns="91440" bIns="45720" anchor="t" anchorCtr="0"/>
          <a:p>
            <a:pPr marL="0" lvl="1" indent="0" defTabSz="457200" eaLnBrk="1" hangingPunct="1">
              <a:buFont typeface="Wingdings" panose="05000000000000000000" pitchFamily="2" charset="2"/>
              <a:buChar char="Ø"/>
            </a:pPr>
            <a:r>
              <a:rPr lang="zh-CN" altLang="en-US" sz="2400" kern="1200" dirty="0">
                <a:latin typeface="+mn-lt"/>
                <a:ea typeface="幼圆" panose="02010509060101010101" pitchFamily="49" charset="-122"/>
                <a:cs typeface="+mn-cs"/>
              </a:rPr>
              <a:t>模式</a:t>
            </a:r>
            <a:r>
              <a:rPr lang="en-US" altLang="zh-CN" sz="2400" b="1" kern="1200" dirty="0">
                <a:latin typeface="+mn-lt"/>
                <a:ea typeface="幼圆" panose="02010509060101010101" pitchFamily="49" charset="-122"/>
                <a:cs typeface="+mn-cs"/>
              </a:rPr>
              <a:t>(Schema)</a:t>
            </a:r>
            <a:br>
              <a:rPr lang="en-US" altLang="zh-CN" sz="2400" b="1" kern="1200" dirty="0">
                <a:latin typeface="+mn-lt"/>
                <a:ea typeface="幼圆" panose="02010509060101010101" pitchFamily="49" charset="-122"/>
                <a:cs typeface="+mn-cs"/>
              </a:rPr>
            </a:br>
            <a:r>
              <a:rPr lang="zh-CN" altLang="en-US" sz="2400" kern="1200" dirty="0">
                <a:latin typeface="+mn-lt"/>
                <a:ea typeface="幼圆" panose="02010509060101010101" pitchFamily="49" charset="-122"/>
                <a:cs typeface="+mn-cs"/>
              </a:rPr>
              <a:t>对数据库中数据所进行的一种结构性的描述，所观察到数据的结构信息</a:t>
            </a:r>
            <a:endParaRPr lang="en-US" altLang="zh-CN" sz="2400" kern="1200" dirty="0">
              <a:latin typeface="+mn-lt"/>
              <a:ea typeface="幼圆" panose="02010509060101010101" pitchFamily="49" charset="-122"/>
              <a:cs typeface="+mn-cs"/>
            </a:endParaRPr>
          </a:p>
          <a:p>
            <a:pPr marL="0" lvl="1" indent="0" defTabSz="457200" eaLnBrk="1" hangingPunct="1">
              <a:buFont typeface="Wingdings" panose="05000000000000000000" pitchFamily="2" charset="2"/>
              <a:buChar char="Ø"/>
            </a:pPr>
            <a:r>
              <a:rPr lang="zh-CN" altLang="en-US" sz="2400" kern="1200" dirty="0">
                <a:latin typeface="+mn-lt"/>
                <a:ea typeface="幼圆" panose="02010509060101010101" pitchFamily="49" charset="-122"/>
                <a:cs typeface="+mn-cs"/>
              </a:rPr>
              <a:t>视图</a:t>
            </a:r>
            <a:r>
              <a:rPr lang="en-US" altLang="zh-CN" sz="2400" b="1" kern="1200" dirty="0">
                <a:latin typeface="+mn-lt"/>
                <a:ea typeface="幼圆" panose="02010509060101010101" pitchFamily="49" charset="-122"/>
                <a:cs typeface="+mn-cs"/>
              </a:rPr>
              <a:t>(View)/</a:t>
            </a:r>
            <a:r>
              <a:rPr lang="zh-CN" altLang="en-US" sz="2400" kern="1200" dirty="0">
                <a:latin typeface="+mn-lt"/>
                <a:ea typeface="幼圆" panose="02010509060101010101" pitchFamily="49" charset="-122"/>
                <a:cs typeface="+mn-cs"/>
              </a:rPr>
              <a:t>数据</a:t>
            </a:r>
            <a:r>
              <a:rPr lang="en-US" altLang="zh-CN" sz="2400" b="1" kern="1200" dirty="0">
                <a:latin typeface="+mn-lt"/>
                <a:ea typeface="幼圆" panose="02010509060101010101" pitchFamily="49" charset="-122"/>
                <a:cs typeface="+mn-cs"/>
              </a:rPr>
              <a:t>(Data)</a:t>
            </a:r>
            <a:br>
              <a:rPr lang="en-US" altLang="zh-CN" sz="2400" b="1" kern="1200" dirty="0">
                <a:latin typeface="+mn-lt"/>
                <a:ea typeface="幼圆" panose="02010509060101010101" pitchFamily="49" charset="-122"/>
                <a:cs typeface="+mn-cs"/>
              </a:rPr>
            </a:br>
            <a:r>
              <a:rPr lang="zh-CN" altLang="en-US" sz="2400" kern="1200" dirty="0">
                <a:latin typeface="+mn-lt"/>
                <a:ea typeface="幼圆" panose="02010509060101010101" pitchFamily="49" charset="-122"/>
                <a:cs typeface="+mn-cs"/>
              </a:rPr>
              <a:t>某一种模式下表现出来的数据库中的数据 </a:t>
            </a:r>
            <a:br>
              <a:rPr lang="zh-CN" altLang="en-US" sz="2000" kern="1200" dirty="0">
                <a:latin typeface="+mn-lt"/>
                <a:ea typeface="幼圆" panose="02010509060101010101" pitchFamily="49" charset="-122"/>
                <a:cs typeface="+mn-cs"/>
              </a:rPr>
            </a:br>
            <a:endParaRPr lang="en-US" altLang="zh-CN" sz="2000" kern="1200" dirty="0">
              <a:latin typeface="+mn-lt"/>
              <a:ea typeface="幼圆" panose="02010509060101010101" pitchFamily="49" charset="-122"/>
              <a:cs typeface="+mn-cs"/>
            </a:endParaRPr>
          </a:p>
        </p:txBody>
      </p:sp>
      <p:sp>
        <p:nvSpPr>
          <p:cNvPr id="47107" name="副标题 2"/>
          <p:cNvSpPr>
            <a:spLocks noGrp="1"/>
          </p:cNvSpPr>
          <p:nvPr>
            <p:ph type="subTitle" idx="13"/>
          </p:nvPr>
        </p:nvSpPr>
        <p:spPr>
          <a:xfrm>
            <a:off x="417513" y="263525"/>
            <a:ext cx="8177212" cy="8255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数据 与 数据的结构</a:t>
            </a:r>
            <a:r>
              <a:rPr lang="en-US" altLang="zh-CN" kern="1200" dirty="0">
                <a:latin typeface="+mn-lt"/>
                <a:ea typeface="幼圆" panose="02010509060101010101" pitchFamily="49" charset="-122"/>
                <a:cs typeface="+mn-cs"/>
              </a:rPr>
              <a:t>--</a:t>
            </a:r>
            <a:r>
              <a:rPr lang="zh-CN" altLang="en-US" kern="1200" dirty="0">
                <a:latin typeface="+mn-lt"/>
                <a:ea typeface="幼圆" panose="02010509060101010101" pitchFamily="49" charset="-122"/>
                <a:cs typeface="+mn-cs"/>
              </a:rPr>
              <a:t>模式 </a:t>
            </a:r>
            <a:endParaRPr lang="zh-CN" altLang="en-US" kern="1200" dirty="0">
              <a:latin typeface="+mn-lt"/>
              <a:ea typeface="幼圆" panose="02010509060101010101" pitchFamily="49" charset="-122"/>
              <a:cs typeface="+mn-cs"/>
            </a:endParaRPr>
          </a:p>
        </p:txBody>
      </p:sp>
      <p:pic>
        <p:nvPicPr>
          <p:cNvPr id="47108" name="图片 1"/>
          <p:cNvPicPr>
            <a:picLocks noChangeAspect="1"/>
          </p:cNvPicPr>
          <p:nvPr/>
        </p:nvPicPr>
        <p:blipFill>
          <a:blip r:embed="rId1"/>
          <a:stretch>
            <a:fillRect/>
          </a:stretch>
        </p:blipFill>
        <p:spPr>
          <a:xfrm>
            <a:off x="223838" y="3292475"/>
            <a:ext cx="4124325" cy="1504950"/>
          </a:xfrm>
          <a:prstGeom prst="rect">
            <a:avLst/>
          </a:prstGeom>
          <a:noFill/>
          <a:ln w="9525" cap="flat" cmpd="sng">
            <a:solidFill>
              <a:srgbClr val="FF0000"/>
            </a:solidFill>
            <a:prstDash val="solid"/>
            <a:miter/>
            <a:headEnd type="none" w="med" len="med"/>
            <a:tailEnd type="none" w="med" len="med"/>
          </a:ln>
        </p:spPr>
      </p:pic>
      <p:pic>
        <p:nvPicPr>
          <p:cNvPr id="47109" name="图片 2"/>
          <p:cNvPicPr>
            <a:picLocks noChangeAspect="1"/>
          </p:cNvPicPr>
          <p:nvPr/>
        </p:nvPicPr>
        <p:blipFill>
          <a:blip r:embed="rId2"/>
          <a:stretch>
            <a:fillRect/>
          </a:stretch>
        </p:blipFill>
        <p:spPr>
          <a:xfrm>
            <a:off x="4587875" y="3292475"/>
            <a:ext cx="4391025" cy="2476500"/>
          </a:xfrm>
          <a:prstGeom prst="rect">
            <a:avLst/>
          </a:prstGeom>
          <a:noFill/>
          <a:ln w="9525" cap="flat" cmpd="sng">
            <a:solidFill>
              <a:srgbClr val="FF0000"/>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Effect transition="in" filter="wipe(down)">
                                      <p:cBhvr>
                                        <p:cTn id="7" dur="500"/>
                                        <p:tgtEl>
                                          <p:spTgt spid="471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8"/>
                                        </p:tgtEl>
                                        <p:attrNameLst>
                                          <p:attrName>style.visibility</p:attrName>
                                        </p:attrNameLst>
                                      </p:cBhvr>
                                      <p:to>
                                        <p:strVal val="visible"/>
                                      </p:to>
                                    </p:set>
                                    <p:animEffect transition="in" filter="wipe(down)">
                                      <p:cBhvr>
                                        <p:cTn id="12" dur="500"/>
                                        <p:tgtEl>
                                          <p:spTgt spid="47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7106">
                                            <p:txEl>
                                              <p:pRg st="1" end="1"/>
                                            </p:txEl>
                                          </p:spTgt>
                                        </p:tgtEl>
                                        <p:attrNameLst>
                                          <p:attrName>style.visibility</p:attrName>
                                        </p:attrNameLst>
                                      </p:cBhvr>
                                      <p:to>
                                        <p:strVal val="visible"/>
                                      </p:to>
                                    </p:set>
                                    <p:animEffect transition="in" filter="wipe(down)">
                                      <p:cBhvr>
                                        <p:cTn id="17" dur="500"/>
                                        <p:tgtEl>
                                          <p:spTgt spid="4710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109"/>
                                        </p:tgtEl>
                                        <p:attrNameLst>
                                          <p:attrName>style.visibility</p:attrName>
                                        </p:attrNameLst>
                                      </p:cBhvr>
                                      <p:to>
                                        <p:strVal val="visible"/>
                                      </p:to>
                                    </p:set>
                                    <p:animEffect transition="in" filter="wipe(down)">
                                      <p:cBhvr>
                                        <p:cTn id="22"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内容占位符 1"/>
          <p:cNvSpPr>
            <a:spLocks noGrp="1" noChangeArrowheads="1"/>
          </p:cNvSpPr>
          <p:nvPr>
            <p:ph idx="1"/>
          </p:nvPr>
        </p:nvSpPr>
        <p:spPr>
          <a:xfrm>
            <a:off x="542925" y="1268413"/>
            <a:ext cx="8197850" cy="1570038"/>
          </a:xfrm>
        </p:spPr>
        <p:txBody>
          <a:bodyPr vert="horz" wrap="square" lIns="91440" tIns="45720" rIns="91440" bIns="45720" numCol="1" anchor="t" anchorCtr="0" compatLnSpc="1"/>
          <a:lstStyle/>
          <a:p>
            <a:pPr marL="0" marR="0" lvl="1" indent="0" algn="l" defTabSz="457200" rtl="0" eaLnBrk="1" fontAlgn="base" latinLnBrk="0" hangingPunct="1">
              <a:lnSpc>
                <a:spcPct val="100000"/>
              </a:lnSpc>
              <a:spcBef>
                <a:spcPts val="1000"/>
              </a:spcBef>
              <a:spcAft>
                <a:spcPct val="0"/>
              </a:spcAft>
              <a:buClr>
                <a:schemeClr val="accent1"/>
              </a:buClr>
              <a:buSzTx/>
              <a:buFont typeface="Wingdings" panose="05000000000000000000" pitchFamily="2" charset="2"/>
              <a:buChar char="Ø"/>
              <a:defRPr/>
            </a:pPr>
            <a:r>
              <a:rPr kumimoji="0" lang="en-US" altLang="zh-CN" sz="2400" b="0" i="0" u="none" strike="noStrike" kern="1200" cap="none" spc="0" normalizeH="0" baseline="0" noProof="0" dirty="0">
                <a:ln>
                  <a:noFill/>
                </a:ln>
                <a:solidFill>
                  <a:srgbClr val="404040"/>
                </a:solidFill>
                <a:effectLst/>
                <a:uLnTx/>
                <a:uFillTx/>
                <a:latin typeface="+mn-ea"/>
                <a:ea typeface="+mn-ea"/>
                <a:cs typeface="+mn-cs"/>
              </a:rPr>
              <a:t> </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外模式（</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External Schema</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：用户模式</a:t>
            </a:r>
            <a:endPar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endParaRPr>
          </a:p>
          <a:p>
            <a:pPr marL="0" marR="0" lvl="1" indent="0" algn="l" defTabSz="457200" rtl="0" eaLnBrk="1" fontAlgn="base" latinLnBrk="0" hangingPunct="1">
              <a:lnSpc>
                <a:spcPct val="100000"/>
              </a:lnSpc>
              <a:spcBef>
                <a:spcPts val="1000"/>
              </a:spcBef>
              <a:spcAft>
                <a:spcPct val="0"/>
              </a:spcAft>
              <a:buClr>
                <a:schemeClr val="accent1"/>
              </a:buClr>
              <a:buSzTx/>
              <a:buFont typeface="Wingdings" panose="05000000000000000000" pitchFamily="2" charset="2"/>
              <a:buChar char="Ø"/>
              <a:defRPr/>
            </a:pP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 </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模式（</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Schema</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：概念模式</a:t>
            </a:r>
            <a:endPar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endParaRPr>
          </a:p>
          <a:p>
            <a:pPr marL="0" marR="0" lvl="1" indent="0" algn="l" defTabSz="457200" rtl="0" eaLnBrk="1" fontAlgn="base" latinLnBrk="0" hangingPunct="1">
              <a:lnSpc>
                <a:spcPct val="100000"/>
              </a:lnSpc>
              <a:spcBef>
                <a:spcPts val="1000"/>
              </a:spcBef>
              <a:spcAft>
                <a:spcPct val="0"/>
              </a:spcAft>
              <a:buClr>
                <a:schemeClr val="accent1"/>
              </a:buClr>
              <a:buSzTx/>
              <a:buFont typeface="Wingdings" panose="05000000000000000000" pitchFamily="2" charset="2"/>
              <a:buChar char="Ø"/>
              <a:defRPr/>
            </a:pP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 </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内模式（</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Internal Schema</a:t>
            </a:r>
            <a:r>
              <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：存储模式</a:t>
            </a:r>
            <a:endPar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endParaRPr>
          </a:p>
          <a:p>
            <a:pPr marL="0" marR="0" lvl="1" indent="0" algn="l" defTabSz="457200" rtl="0" eaLnBrk="1" fontAlgn="base" latinLnBrk="0" hangingPunct="1">
              <a:lnSpc>
                <a:spcPct val="100000"/>
              </a:lnSpc>
              <a:spcBef>
                <a:spcPts val="1000"/>
              </a:spcBef>
              <a:spcAft>
                <a:spcPct val="0"/>
              </a:spcAft>
              <a:buClr>
                <a:schemeClr val="accent1"/>
              </a:buClr>
              <a:buSzTx/>
              <a:buFont typeface="Wingdings" panose="05000000000000000000" pitchFamily="2" charset="2"/>
              <a:buChar char="Ø"/>
              <a:defRPr/>
            </a:pPr>
            <a:endParaRPr kumimoji="0" lang="en-US" altLang="zh-CN" sz="2000" b="0" i="0" u="none" strike="noStrike" kern="1200" cap="none" spc="0" normalizeH="0" baseline="0" noProof="0" dirty="0">
              <a:ln>
                <a:noFill/>
              </a:ln>
              <a:solidFill>
                <a:srgbClr val="404040"/>
              </a:solidFill>
              <a:effectLst/>
              <a:uLnTx/>
              <a:uFillTx/>
              <a:latin typeface="+mn-lt"/>
              <a:ea typeface="+mn-ea"/>
              <a:cs typeface="+mn-cs"/>
            </a:endParaRPr>
          </a:p>
        </p:txBody>
      </p:sp>
      <p:sp>
        <p:nvSpPr>
          <p:cNvPr id="48131" name="副标题 2"/>
          <p:cNvSpPr>
            <a:spLocks noGrp="1"/>
          </p:cNvSpPr>
          <p:nvPr>
            <p:ph type="subTitle" idx="13"/>
          </p:nvPr>
        </p:nvSpPr>
        <p:spPr>
          <a:xfrm>
            <a:off x="323850" y="404813"/>
            <a:ext cx="8408988" cy="8255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三级模式 </a:t>
            </a:r>
            <a:r>
              <a:rPr lang="en-US" altLang="zh-CN" kern="1200" dirty="0">
                <a:latin typeface="+mn-lt"/>
                <a:ea typeface="幼圆" panose="02010509060101010101" pitchFamily="49" charset="-122"/>
                <a:cs typeface="+mn-cs"/>
              </a:rPr>
              <a:t>– </a:t>
            </a:r>
            <a:r>
              <a:rPr lang="zh-CN" altLang="en-US" kern="1200" dirty="0">
                <a:latin typeface="+mn-lt"/>
                <a:ea typeface="幼圆" panose="02010509060101010101" pitchFamily="49" charset="-122"/>
                <a:cs typeface="+mn-cs"/>
              </a:rPr>
              <a:t>三级视图</a:t>
            </a:r>
            <a:endParaRPr lang="en-US" altLang="zh-CN" kern="1200" dirty="0">
              <a:latin typeface="+mn-lt"/>
              <a:ea typeface="幼圆" panose="02010509060101010101" pitchFamily="49" charset="-122"/>
              <a:cs typeface="+mn-cs"/>
            </a:endParaRPr>
          </a:p>
          <a:p>
            <a:pPr defTabSz="457200" eaLnBrk="1" hangingPunct="1">
              <a:buSzTx/>
            </a:pPr>
            <a:endParaRPr lang="zh-CN" altLang="en-US" kern="1200" dirty="0">
              <a:latin typeface="+mn-lt"/>
              <a:ea typeface="幼圆" panose="02010509060101010101" pitchFamily="49" charset="-122"/>
              <a:cs typeface="+mn-cs"/>
            </a:endParaRPr>
          </a:p>
        </p:txBody>
      </p:sp>
      <p:grpSp>
        <p:nvGrpSpPr>
          <p:cNvPr id="48132" name="Group 30"/>
          <p:cNvGrpSpPr/>
          <p:nvPr/>
        </p:nvGrpSpPr>
        <p:grpSpPr>
          <a:xfrm>
            <a:off x="1079867" y="3038475"/>
            <a:ext cx="6348046" cy="3025775"/>
            <a:chOff x="2254" y="3731"/>
            <a:chExt cx="5553" cy="2157"/>
          </a:xfrm>
        </p:grpSpPr>
        <p:sp>
          <p:nvSpPr>
            <p:cNvPr id="48133" name="Text Box 31"/>
            <p:cNvSpPr txBox="1"/>
            <p:nvPr/>
          </p:nvSpPr>
          <p:spPr>
            <a:xfrm>
              <a:off x="5063" y="3731"/>
              <a:ext cx="1140" cy="380"/>
            </a:xfrm>
            <a:prstGeom prst="rect">
              <a:avLst/>
            </a:prstGeom>
            <a:solidFill>
              <a:srgbClr val="FFFFFF"/>
            </a:solidFill>
            <a:ln w="28575" cap="flat" cmpd="sng">
              <a:solidFill>
                <a:srgbClr val="FF0000"/>
              </a:solidFill>
              <a:prstDash val="solid"/>
              <a:miter/>
              <a:headEnd type="none" w="med" len="med"/>
              <a:tailEnd type="none" w="med" len="med"/>
            </a:ln>
          </p:spPr>
          <p:txBody>
            <a:bodyPr lIns="0" tIns="0" rIns="0" bIns="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latinLnBrk="1" hangingPunct="1">
                <a:spcBef>
                  <a:spcPct val="0"/>
                </a:spcBef>
                <a:buClrTx/>
                <a:buFontTx/>
                <a:buNone/>
              </a:pPr>
              <a:r>
                <a:rPr lang="zh-CN" altLang="en-US" sz="2400" dirty="0">
                  <a:solidFill>
                    <a:schemeClr val="tx1"/>
                  </a:solidFill>
                  <a:latin typeface="方正姚体" panose="02010601030101010101" pitchFamily="2" charset="-122"/>
                  <a:ea typeface="方正姚体" panose="02010601030101010101" pitchFamily="2" charset="-122"/>
                </a:rPr>
                <a:t>外模式</a:t>
              </a:r>
              <a:r>
                <a:rPr lang="en-US" altLang="zh-CN" sz="2400" dirty="0">
                  <a:solidFill>
                    <a:schemeClr val="tx1"/>
                  </a:solidFill>
                  <a:latin typeface="方正姚体" panose="02010601030101010101" pitchFamily="2" charset="-122"/>
                  <a:ea typeface="方正姚体" panose="02010601030101010101" pitchFamily="2" charset="-122"/>
                </a:rPr>
                <a:t>2</a:t>
              </a:r>
              <a:endParaRPr lang="en-US" altLang="zh-CN" sz="5400" dirty="0">
                <a:solidFill>
                  <a:schemeClr val="tx1"/>
                </a:solidFill>
                <a:latin typeface="方正姚体" panose="02010601030101010101" pitchFamily="2" charset="-122"/>
                <a:ea typeface="方正姚体" panose="02010601030101010101" pitchFamily="2" charset="-122"/>
              </a:endParaRPr>
            </a:p>
          </p:txBody>
        </p:sp>
        <p:sp>
          <p:nvSpPr>
            <p:cNvPr id="48134" name="Text Box 32"/>
            <p:cNvSpPr txBox="1"/>
            <p:nvPr/>
          </p:nvSpPr>
          <p:spPr>
            <a:xfrm>
              <a:off x="6667" y="3751"/>
              <a:ext cx="1140" cy="380"/>
            </a:xfrm>
            <a:prstGeom prst="rect">
              <a:avLst/>
            </a:prstGeom>
            <a:solidFill>
              <a:srgbClr val="FFFFFF"/>
            </a:solidFill>
            <a:ln w="28575" cap="flat" cmpd="sng">
              <a:solidFill>
                <a:srgbClr val="FF0000"/>
              </a:solidFill>
              <a:prstDash val="solid"/>
              <a:miter/>
              <a:headEnd type="none" w="med" len="med"/>
              <a:tailEnd type="none" w="med" len="med"/>
            </a:ln>
          </p:spPr>
          <p:txBody>
            <a:bodyPr lIns="0" tIns="0" rIns="0" bIns="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latinLnBrk="1" hangingPunct="1">
                <a:spcBef>
                  <a:spcPct val="0"/>
                </a:spcBef>
                <a:buClrTx/>
                <a:buFontTx/>
                <a:buNone/>
              </a:pPr>
              <a:r>
                <a:rPr lang="zh-CN" altLang="en-US" sz="2400" dirty="0">
                  <a:solidFill>
                    <a:schemeClr val="tx1"/>
                  </a:solidFill>
                  <a:latin typeface="方正姚体" panose="02010601030101010101" pitchFamily="2" charset="-122"/>
                  <a:ea typeface="方正姚体" panose="02010601030101010101" pitchFamily="2" charset="-122"/>
                </a:rPr>
                <a:t>外模式</a:t>
              </a:r>
              <a:r>
                <a:rPr lang="en-US" altLang="zh-CN" sz="2400" dirty="0">
                  <a:solidFill>
                    <a:schemeClr val="tx1"/>
                  </a:solidFill>
                  <a:latin typeface="方正姚体" panose="02010601030101010101" pitchFamily="2" charset="-122"/>
                  <a:ea typeface="方正姚体" panose="02010601030101010101" pitchFamily="2" charset="-122"/>
                </a:rPr>
                <a:t>n</a:t>
              </a:r>
              <a:endParaRPr lang="en-US" altLang="zh-CN" sz="5400" dirty="0">
                <a:solidFill>
                  <a:schemeClr val="tx1"/>
                </a:solidFill>
                <a:latin typeface="方正姚体" panose="02010601030101010101" pitchFamily="2" charset="-122"/>
                <a:ea typeface="方正姚体" panose="02010601030101010101" pitchFamily="2" charset="-122"/>
              </a:endParaRPr>
            </a:p>
          </p:txBody>
        </p:sp>
        <p:sp>
          <p:nvSpPr>
            <p:cNvPr id="48135" name="Text Box 33"/>
            <p:cNvSpPr txBox="1"/>
            <p:nvPr/>
          </p:nvSpPr>
          <p:spPr>
            <a:xfrm>
              <a:off x="3803" y="3731"/>
              <a:ext cx="1140" cy="380"/>
            </a:xfrm>
            <a:prstGeom prst="rect">
              <a:avLst/>
            </a:prstGeom>
            <a:solidFill>
              <a:srgbClr val="FFFFFF"/>
            </a:solidFill>
            <a:ln w="28575" cap="flat" cmpd="sng">
              <a:solidFill>
                <a:srgbClr val="FF0000"/>
              </a:solidFill>
              <a:prstDash val="solid"/>
              <a:miter/>
              <a:headEnd type="none" w="med" len="med"/>
              <a:tailEnd type="none" w="med" len="med"/>
            </a:ln>
          </p:spPr>
          <p:txBody>
            <a:bodyPr lIns="0" tIns="0" rIns="0" bIns="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latinLnBrk="1" hangingPunct="1">
                <a:spcBef>
                  <a:spcPct val="0"/>
                </a:spcBef>
                <a:buClrTx/>
                <a:buFontTx/>
                <a:buNone/>
              </a:pPr>
              <a:r>
                <a:rPr lang="zh-CN" altLang="en-US" sz="2400" dirty="0">
                  <a:solidFill>
                    <a:schemeClr val="tx1"/>
                  </a:solidFill>
                  <a:latin typeface="方正姚体" panose="02010601030101010101" pitchFamily="2" charset="-122"/>
                  <a:ea typeface="方正姚体" panose="02010601030101010101" pitchFamily="2" charset="-122"/>
                </a:rPr>
                <a:t>外模式</a:t>
              </a:r>
              <a:r>
                <a:rPr lang="en-US" altLang="zh-CN" sz="2400" dirty="0">
                  <a:solidFill>
                    <a:schemeClr val="tx1"/>
                  </a:solidFill>
                  <a:latin typeface="方正姚体" panose="02010601030101010101" pitchFamily="2" charset="-122"/>
                  <a:ea typeface="方正姚体" panose="02010601030101010101" pitchFamily="2" charset="-122"/>
                </a:rPr>
                <a:t>1</a:t>
              </a:r>
              <a:endParaRPr lang="en-US" altLang="zh-CN" sz="5400" dirty="0">
                <a:solidFill>
                  <a:schemeClr val="tx1"/>
                </a:solidFill>
                <a:latin typeface="方正姚体" panose="02010601030101010101" pitchFamily="2" charset="-122"/>
                <a:ea typeface="方正姚体" panose="02010601030101010101" pitchFamily="2" charset="-122"/>
              </a:endParaRPr>
            </a:p>
          </p:txBody>
        </p:sp>
        <p:sp>
          <p:nvSpPr>
            <p:cNvPr id="48136" name="Text Box 34"/>
            <p:cNvSpPr txBox="1"/>
            <p:nvPr/>
          </p:nvSpPr>
          <p:spPr>
            <a:xfrm>
              <a:off x="5243" y="4731"/>
              <a:ext cx="1140" cy="380"/>
            </a:xfrm>
            <a:prstGeom prst="rect">
              <a:avLst/>
            </a:prstGeom>
            <a:solidFill>
              <a:srgbClr val="FFFFFF"/>
            </a:solidFill>
            <a:ln w="28575" cap="flat" cmpd="sng">
              <a:solidFill>
                <a:srgbClr val="FF0000"/>
              </a:solidFill>
              <a:prstDash val="solid"/>
              <a:miter/>
              <a:headEnd type="none" w="med" len="med"/>
              <a:tailEnd type="none" w="med" len="med"/>
            </a:ln>
          </p:spPr>
          <p:txBody>
            <a:bodyPr lIns="0" tIns="0" rIns="0" bIns="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latinLnBrk="1" hangingPunct="1">
                <a:spcBef>
                  <a:spcPct val="0"/>
                </a:spcBef>
                <a:buClrTx/>
                <a:buFontTx/>
                <a:buNone/>
              </a:pPr>
              <a:r>
                <a:rPr lang="zh-CN" altLang="en-US" sz="2400" dirty="0">
                  <a:solidFill>
                    <a:schemeClr val="tx1"/>
                  </a:solidFill>
                  <a:latin typeface="Times New Roman" panose="02020603050405020304" pitchFamily="18" charset="0"/>
                  <a:ea typeface="方正姚体" panose="02010601030101010101" pitchFamily="2" charset="-122"/>
                </a:rPr>
                <a:t>概念模式</a:t>
              </a:r>
              <a:endParaRPr lang="zh-CN" altLang="en-US" sz="5400" dirty="0">
                <a:solidFill>
                  <a:schemeClr val="tx1"/>
                </a:solidFill>
                <a:latin typeface="Gulim" pitchFamily="34" charset="-127"/>
                <a:ea typeface="方正姚体" panose="02010601030101010101" pitchFamily="2" charset="-122"/>
              </a:endParaRPr>
            </a:p>
          </p:txBody>
        </p:sp>
        <p:sp>
          <p:nvSpPr>
            <p:cNvPr id="48137" name="Text Box 35"/>
            <p:cNvSpPr txBox="1"/>
            <p:nvPr/>
          </p:nvSpPr>
          <p:spPr>
            <a:xfrm>
              <a:off x="5243" y="5508"/>
              <a:ext cx="1140" cy="380"/>
            </a:xfrm>
            <a:prstGeom prst="rect">
              <a:avLst/>
            </a:prstGeom>
            <a:solidFill>
              <a:srgbClr val="FFFFFF"/>
            </a:solidFill>
            <a:ln w="28575" cap="flat" cmpd="sng">
              <a:solidFill>
                <a:srgbClr val="FF0000"/>
              </a:solidFill>
              <a:prstDash val="solid"/>
              <a:miter/>
              <a:headEnd type="none" w="med" len="med"/>
              <a:tailEnd type="none" w="med" len="med"/>
            </a:ln>
          </p:spPr>
          <p:txBody>
            <a:bodyPr lIns="0" tIns="0" rIns="0" bIns="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latinLnBrk="1" hangingPunct="1">
                <a:spcBef>
                  <a:spcPct val="0"/>
                </a:spcBef>
                <a:buClrTx/>
                <a:buFontTx/>
                <a:buNone/>
              </a:pPr>
              <a:r>
                <a:rPr lang="zh-CN" altLang="en-US" sz="2400" dirty="0">
                  <a:solidFill>
                    <a:schemeClr val="tx1"/>
                  </a:solidFill>
                  <a:latin typeface="Times New Roman" panose="02020603050405020304" pitchFamily="18" charset="0"/>
                  <a:ea typeface="方正姚体" panose="02010601030101010101" pitchFamily="2" charset="-122"/>
                </a:rPr>
                <a:t>内模式</a:t>
              </a:r>
              <a:endParaRPr lang="zh-CN" altLang="en-US" sz="5400" dirty="0">
                <a:solidFill>
                  <a:schemeClr val="tx1"/>
                </a:solidFill>
                <a:latin typeface="Gulim" pitchFamily="34" charset="-127"/>
                <a:ea typeface="方正姚体" panose="02010601030101010101" pitchFamily="2" charset="-122"/>
              </a:endParaRPr>
            </a:p>
          </p:txBody>
        </p:sp>
        <p:sp>
          <p:nvSpPr>
            <p:cNvPr id="48138" name="Line 36"/>
            <p:cNvSpPr/>
            <p:nvPr/>
          </p:nvSpPr>
          <p:spPr>
            <a:xfrm>
              <a:off x="5783" y="4111"/>
              <a:ext cx="0" cy="620"/>
            </a:xfrm>
            <a:prstGeom prst="line">
              <a:avLst/>
            </a:prstGeom>
            <a:ln w="28575" cap="flat" cmpd="sng">
              <a:solidFill>
                <a:srgbClr val="FF0000"/>
              </a:solidFill>
              <a:prstDash val="solid"/>
              <a:headEnd type="triangle" w="sm" len="sm"/>
              <a:tailEnd type="triangle" w="sm" len="sm"/>
            </a:ln>
          </p:spPr>
        </p:sp>
        <p:sp>
          <p:nvSpPr>
            <p:cNvPr id="48139" name="Line 37"/>
            <p:cNvSpPr/>
            <p:nvPr/>
          </p:nvSpPr>
          <p:spPr>
            <a:xfrm flipV="1">
              <a:off x="4323" y="4430"/>
              <a:ext cx="2959" cy="1"/>
            </a:xfrm>
            <a:prstGeom prst="line">
              <a:avLst/>
            </a:prstGeom>
            <a:ln w="28575" cap="flat" cmpd="sng">
              <a:solidFill>
                <a:srgbClr val="FF0000"/>
              </a:solidFill>
              <a:prstDash val="solid"/>
              <a:headEnd type="none" w="med" len="med"/>
              <a:tailEnd type="none" w="med" len="med"/>
            </a:ln>
          </p:spPr>
        </p:sp>
        <p:sp>
          <p:nvSpPr>
            <p:cNvPr id="48140" name="Line 38"/>
            <p:cNvSpPr/>
            <p:nvPr/>
          </p:nvSpPr>
          <p:spPr>
            <a:xfrm flipV="1">
              <a:off x="7282" y="4131"/>
              <a:ext cx="0" cy="300"/>
            </a:xfrm>
            <a:prstGeom prst="line">
              <a:avLst/>
            </a:prstGeom>
            <a:ln w="28575" cap="flat" cmpd="sng">
              <a:solidFill>
                <a:srgbClr val="FF0000"/>
              </a:solidFill>
              <a:prstDash val="solid"/>
              <a:headEnd type="none" w="med" len="med"/>
              <a:tailEnd type="triangle" w="sm" len="sm"/>
            </a:ln>
          </p:spPr>
        </p:sp>
        <p:sp>
          <p:nvSpPr>
            <p:cNvPr id="48141" name="Line 39"/>
            <p:cNvSpPr/>
            <p:nvPr/>
          </p:nvSpPr>
          <p:spPr>
            <a:xfrm flipV="1">
              <a:off x="4323" y="4111"/>
              <a:ext cx="0" cy="320"/>
            </a:xfrm>
            <a:prstGeom prst="line">
              <a:avLst/>
            </a:prstGeom>
            <a:ln w="28575" cap="flat" cmpd="sng">
              <a:solidFill>
                <a:srgbClr val="FF0000"/>
              </a:solidFill>
              <a:prstDash val="solid"/>
              <a:headEnd type="none" w="med" len="med"/>
              <a:tailEnd type="triangle" w="sm" len="sm"/>
            </a:ln>
          </p:spPr>
        </p:sp>
        <p:sp>
          <p:nvSpPr>
            <p:cNvPr id="48142" name="Line 40"/>
            <p:cNvSpPr/>
            <p:nvPr/>
          </p:nvSpPr>
          <p:spPr>
            <a:xfrm>
              <a:off x="5783" y="5111"/>
              <a:ext cx="0" cy="397"/>
            </a:xfrm>
            <a:prstGeom prst="line">
              <a:avLst/>
            </a:prstGeom>
            <a:ln w="28575" cap="flat" cmpd="sng">
              <a:solidFill>
                <a:srgbClr val="FF0000"/>
              </a:solidFill>
              <a:prstDash val="solid"/>
              <a:headEnd type="triangle" w="sm" len="sm"/>
              <a:tailEnd type="triangle" w="sm" len="sm"/>
            </a:ln>
          </p:spPr>
        </p:sp>
        <p:sp>
          <p:nvSpPr>
            <p:cNvPr id="48143" name="Text Box 41"/>
            <p:cNvSpPr txBox="1"/>
            <p:nvPr/>
          </p:nvSpPr>
          <p:spPr>
            <a:xfrm>
              <a:off x="6297" y="3804"/>
              <a:ext cx="360" cy="312"/>
            </a:xfrm>
            <a:prstGeom prst="rect">
              <a:avLst/>
            </a:prstGeom>
            <a:noFill/>
            <a:ln w="28575">
              <a:noFill/>
            </a:ln>
          </p:spPr>
          <p:txBody>
            <a:bodyPr lIns="0" tIns="0" rIns="0" bIns="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just" eaLnBrk="1" latinLnBrk="1" hangingPunct="1">
                <a:spcBef>
                  <a:spcPct val="0"/>
                </a:spcBef>
                <a:buClrTx/>
                <a:buFontTx/>
                <a:buNone/>
              </a:pPr>
              <a:r>
                <a:rPr lang="en-US" altLang="zh-CN" sz="2800" b="1" dirty="0">
                  <a:solidFill>
                    <a:schemeClr val="tx1"/>
                  </a:solidFill>
                  <a:latin typeface="Times New Roman" panose="02020603050405020304" pitchFamily="18" charset="0"/>
                  <a:ea typeface="宋体" panose="02010600030101010101" pitchFamily="2" charset="-122"/>
                </a:rPr>
                <a:t>…</a:t>
              </a:r>
              <a:endParaRPr lang="en-US" altLang="zh-CN" sz="5400" dirty="0">
                <a:solidFill>
                  <a:schemeClr val="tx1"/>
                </a:solidFill>
                <a:latin typeface="Gulim" pitchFamily="34" charset="-127"/>
                <a:ea typeface="Gulim" pitchFamily="34" charset="-127"/>
              </a:endParaRPr>
            </a:p>
          </p:txBody>
        </p:sp>
        <p:sp>
          <p:nvSpPr>
            <p:cNvPr id="48144" name="Text Box 42"/>
            <p:cNvSpPr txBox="1"/>
            <p:nvPr/>
          </p:nvSpPr>
          <p:spPr>
            <a:xfrm>
              <a:off x="2254" y="3804"/>
              <a:ext cx="1523" cy="312"/>
            </a:xfrm>
            <a:prstGeom prst="rect">
              <a:avLst/>
            </a:prstGeom>
            <a:noFill/>
            <a:ln w="28575">
              <a:noFill/>
            </a:ln>
          </p:spPr>
          <p:txBody>
            <a:bodyPr lIns="0" tIns="0" rIns="0" bIns="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latinLnBrk="1" hangingPunct="1">
                <a:spcBef>
                  <a:spcPct val="0"/>
                </a:spcBef>
                <a:buClrTx/>
                <a:buFontTx/>
                <a:buNone/>
              </a:pPr>
              <a:r>
                <a:rPr lang="en-US" altLang="zh-CN" sz="2400" b="1" dirty="0">
                  <a:solidFill>
                    <a:srgbClr val="009900"/>
                  </a:solidFill>
                  <a:latin typeface="楷体_GB2312" pitchFamily="49" charset="-122"/>
                  <a:ea typeface="楷体_GB2312" pitchFamily="49" charset="-122"/>
                </a:rPr>
                <a:t>(</a:t>
              </a:r>
              <a:r>
                <a:rPr lang="zh-CN" altLang="en-US" sz="2400" b="1" dirty="0">
                  <a:solidFill>
                    <a:srgbClr val="009900"/>
                  </a:solidFill>
                  <a:latin typeface="楷体_GB2312" pitchFamily="49" charset="-122"/>
                  <a:ea typeface="楷体_GB2312" pitchFamily="49" charset="-122"/>
                </a:rPr>
                <a:t>用户视图</a:t>
              </a:r>
              <a:r>
                <a:rPr lang="en-US" altLang="zh-CN" sz="2400" b="1" dirty="0">
                  <a:solidFill>
                    <a:srgbClr val="009900"/>
                  </a:solidFill>
                  <a:latin typeface="楷体_GB2312" pitchFamily="49" charset="-122"/>
                  <a:ea typeface="楷体_GB2312" pitchFamily="49" charset="-122"/>
                </a:rPr>
                <a:t>)</a:t>
              </a:r>
              <a:endParaRPr lang="en-US" altLang="zh-CN" sz="5400" b="1" dirty="0">
                <a:solidFill>
                  <a:srgbClr val="009900"/>
                </a:solidFill>
                <a:latin typeface="楷体_GB2312" pitchFamily="49" charset="-122"/>
                <a:ea typeface="楷体_GB2312" pitchFamily="49" charset="-122"/>
              </a:endParaRPr>
            </a:p>
          </p:txBody>
        </p:sp>
        <p:sp>
          <p:nvSpPr>
            <p:cNvPr id="48145" name="Text Box 43"/>
            <p:cNvSpPr txBox="1"/>
            <p:nvPr/>
          </p:nvSpPr>
          <p:spPr>
            <a:xfrm>
              <a:off x="3623" y="4784"/>
              <a:ext cx="1440" cy="312"/>
            </a:xfrm>
            <a:prstGeom prst="rect">
              <a:avLst/>
            </a:prstGeom>
            <a:noFill/>
            <a:ln w="28575">
              <a:noFill/>
            </a:ln>
          </p:spPr>
          <p:txBody>
            <a:bodyPr lIns="0" tIns="0" rIns="0" bIns="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latinLnBrk="1" hangingPunct="1">
                <a:spcBef>
                  <a:spcPct val="0"/>
                </a:spcBef>
                <a:buClrTx/>
                <a:buFontTx/>
                <a:buNone/>
              </a:pPr>
              <a:r>
                <a:rPr lang="en-US" altLang="zh-CN" sz="2400" b="1" dirty="0">
                  <a:solidFill>
                    <a:srgbClr val="009900"/>
                  </a:solidFill>
                  <a:latin typeface="楷体_GB2312" pitchFamily="49" charset="-122"/>
                  <a:ea typeface="楷体_GB2312" pitchFamily="49" charset="-122"/>
                </a:rPr>
                <a:t>(</a:t>
              </a:r>
              <a:r>
                <a:rPr lang="zh-CN" altLang="en-US" sz="2400" b="1" dirty="0">
                  <a:solidFill>
                    <a:srgbClr val="009900"/>
                  </a:solidFill>
                  <a:latin typeface="楷体_GB2312" pitchFamily="49" charset="-122"/>
                  <a:ea typeface="楷体_GB2312" pitchFamily="49" charset="-122"/>
                </a:rPr>
                <a:t>公共视图</a:t>
              </a:r>
              <a:r>
                <a:rPr lang="en-US" altLang="zh-CN" sz="2400" b="1" dirty="0">
                  <a:solidFill>
                    <a:srgbClr val="009900"/>
                  </a:solidFill>
                  <a:latin typeface="楷体_GB2312" pitchFamily="49" charset="-122"/>
                  <a:ea typeface="楷体_GB2312" pitchFamily="49" charset="-122"/>
                </a:rPr>
                <a:t>)</a:t>
              </a:r>
              <a:endParaRPr lang="en-US" altLang="zh-CN" sz="5400" b="1" dirty="0">
                <a:solidFill>
                  <a:srgbClr val="009900"/>
                </a:solidFill>
                <a:latin typeface="楷体_GB2312" pitchFamily="49" charset="-122"/>
                <a:ea typeface="楷体_GB2312" pitchFamily="49" charset="-122"/>
              </a:endParaRPr>
            </a:p>
          </p:txBody>
        </p:sp>
        <p:sp>
          <p:nvSpPr>
            <p:cNvPr id="48146" name="Text Box 44"/>
            <p:cNvSpPr txBox="1"/>
            <p:nvPr/>
          </p:nvSpPr>
          <p:spPr>
            <a:xfrm>
              <a:off x="3636" y="5559"/>
              <a:ext cx="1440" cy="312"/>
            </a:xfrm>
            <a:prstGeom prst="rect">
              <a:avLst/>
            </a:prstGeom>
            <a:noFill/>
            <a:ln w="28575">
              <a:noFill/>
            </a:ln>
          </p:spPr>
          <p:txBody>
            <a:bodyPr lIns="0" tIns="0" rIns="0" bIns="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latinLnBrk="1" hangingPunct="1">
                <a:spcBef>
                  <a:spcPct val="0"/>
                </a:spcBef>
                <a:buClrTx/>
                <a:buFontTx/>
                <a:buNone/>
              </a:pPr>
              <a:r>
                <a:rPr lang="en-US" altLang="zh-CN" sz="2400" b="1" dirty="0">
                  <a:solidFill>
                    <a:srgbClr val="009900"/>
                  </a:solidFill>
                  <a:latin typeface="楷体_GB2312" pitchFamily="49" charset="-122"/>
                  <a:ea typeface="楷体_GB2312" pitchFamily="49" charset="-122"/>
                </a:rPr>
                <a:t>(</a:t>
              </a:r>
              <a:r>
                <a:rPr lang="zh-CN" altLang="en-US" sz="2400" b="1" dirty="0">
                  <a:solidFill>
                    <a:srgbClr val="009900"/>
                  </a:solidFill>
                  <a:latin typeface="楷体_GB2312" pitchFamily="49" charset="-122"/>
                  <a:ea typeface="楷体_GB2312" pitchFamily="49" charset="-122"/>
                </a:rPr>
                <a:t>存储视图</a:t>
              </a:r>
              <a:r>
                <a:rPr lang="en-US" altLang="zh-CN" sz="2400" b="1" dirty="0">
                  <a:solidFill>
                    <a:srgbClr val="009900"/>
                  </a:solidFill>
                  <a:latin typeface="楷体_GB2312" pitchFamily="49" charset="-122"/>
                  <a:ea typeface="楷体_GB2312" pitchFamily="49" charset="-122"/>
                </a:rPr>
                <a:t>)</a:t>
              </a:r>
              <a:endParaRPr lang="en-US" altLang="zh-CN" sz="5400" b="1" dirty="0">
                <a:solidFill>
                  <a:srgbClr val="009900"/>
                </a:solidFill>
                <a:latin typeface="楷体_GB2312" pitchFamily="49" charset="-122"/>
                <a:ea typeface="楷体_GB2312" pitchFamily="49" charset="-122"/>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内容占位符 1"/>
          <p:cNvSpPr>
            <a:spLocks noGrp="1"/>
          </p:cNvSpPr>
          <p:nvPr>
            <p:ph idx="1"/>
          </p:nvPr>
        </p:nvSpPr>
        <p:spPr>
          <a:xfrm>
            <a:off x="387350" y="1268413"/>
            <a:ext cx="8323263" cy="3367087"/>
          </a:xfrm>
        </p:spPr>
        <p:txBody>
          <a:bodyPr vert="horz" wrap="square" lIns="91440" tIns="45720" rIns="91440" bIns="45720" anchor="t" anchorCtr="0"/>
          <a:p>
            <a:pPr indent="-255270" defTabSz="457200" eaLnBrk="1" hangingPunct="1"/>
            <a:r>
              <a:rPr lang="en-US" altLang="zh-CN" sz="2400" kern="1200" dirty="0">
                <a:latin typeface="+mn-lt"/>
                <a:ea typeface="幼圆" panose="02010509060101010101" pitchFamily="49" charset="-122"/>
                <a:cs typeface="+mn-cs"/>
              </a:rPr>
              <a:t> </a:t>
            </a:r>
            <a:r>
              <a:rPr lang="zh-CN" altLang="zh-CN" sz="2400" kern="1200" dirty="0">
                <a:latin typeface="+mn-lt"/>
                <a:ea typeface="幼圆" panose="02010509060101010101" pitchFamily="49" charset="-122"/>
                <a:cs typeface="+mn-cs"/>
              </a:rPr>
              <a:t>外模式是数据库用户看见和使用的局部数据的逻辑结构和特征的描述，是数据库的用户视图，是和某个应用相关的数据的逻辑表示。</a:t>
            </a:r>
            <a:endParaRPr lang="en-US" altLang="zh-CN" sz="2400" kern="1200" dirty="0">
              <a:latin typeface="+mn-lt"/>
              <a:ea typeface="幼圆" panose="02010509060101010101" pitchFamily="49" charset="-122"/>
              <a:cs typeface="+mn-cs"/>
            </a:endParaRPr>
          </a:p>
          <a:p>
            <a:pPr indent="-255270" defTabSz="457200" eaLnBrk="1" hangingPunct="1"/>
            <a:r>
              <a:rPr lang="zh-CN" altLang="zh-CN" sz="2400" kern="1200" dirty="0">
                <a:latin typeface="+mn-lt"/>
                <a:ea typeface="幼圆" panose="02010509060101010101" pitchFamily="49" charset="-122"/>
                <a:cs typeface="+mn-cs"/>
              </a:rPr>
              <a:t>外模式通常是模式的子集，一个数据库可以有多个</a:t>
            </a:r>
            <a:r>
              <a:rPr lang="zh-CN" altLang="en-US" sz="2400" kern="1200" dirty="0">
                <a:latin typeface="+mn-lt"/>
                <a:ea typeface="幼圆" panose="02010509060101010101" pitchFamily="49" charset="-122"/>
                <a:cs typeface="+mn-cs"/>
              </a:rPr>
              <a:t>外</a:t>
            </a:r>
            <a:r>
              <a:rPr lang="zh-CN" altLang="zh-CN" sz="2400" kern="1200" dirty="0">
                <a:latin typeface="+mn-lt"/>
                <a:ea typeface="幼圆" panose="02010509060101010101" pitchFamily="49" charset="-122"/>
                <a:cs typeface="+mn-cs"/>
              </a:rPr>
              <a:t>模式。一个</a:t>
            </a:r>
            <a:r>
              <a:rPr lang="zh-CN" altLang="en-US" sz="2400" kern="1200" dirty="0">
                <a:latin typeface="+mn-lt"/>
                <a:ea typeface="幼圆" panose="02010509060101010101" pitchFamily="49" charset="-122"/>
                <a:cs typeface="+mn-cs"/>
              </a:rPr>
              <a:t>外</a:t>
            </a:r>
            <a:r>
              <a:rPr lang="zh-CN" altLang="zh-CN" sz="2400" kern="1200" dirty="0">
                <a:latin typeface="+mn-lt"/>
                <a:ea typeface="幼圆" panose="02010509060101010101" pitchFamily="49" charset="-122"/>
                <a:cs typeface="+mn-cs"/>
              </a:rPr>
              <a:t>模式可以为多个用户使用，但一个应用程序只能使用一个外模式。只有有相同数据视图的用户，能共享一个</a:t>
            </a:r>
            <a:r>
              <a:rPr lang="zh-CN" altLang="en-US" sz="2400" kern="1200" dirty="0">
                <a:latin typeface="+mn-lt"/>
                <a:ea typeface="幼圆" panose="02010509060101010101" pitchFamily="49" charset="-122"/>
                <a:cs typeface="+mn-cs"/>
              </a:rPr>
              <a:t>外</a:t>
            </a:r>
            <a:r>
              <a:rPr lang="zh-CN" altLang="zh-CN" sz="2400" kern="1200" dirty="0">
                <a:latin typeface="+mn-lt"/>
                <a:ea typeface="幼圆" panose="02010509060101010101" pitchFamily="49" charset="-122"/>
                <a:cs typeface="+mn-cs"/>
              </a:rPr>
              <a:t>模式。</a:t>
            </a:r>
            <a:r>
              <a:rPr lang="en-US" altLang="zh-CN" sz="2400" kern="1200" dirty="0">
                <a:latin typeface="+mn-lt"/>
                <a:ea typeface="幼圆" panose="02010509060101010101" pitchFamily="49" charset="-122"/>
                <a:cs typeface="+mn-cs"/>
              </a:rPr>
              <a:t> </a:t>
            </a:r>
            <a:endParaRPr lang="zh-CN" altLang="zh-CN" sz="2400" kern="1200" dirty="0">
              <a:latin typeface="+mn-lt"/>
              <a:ea typeface="幼圆" panose="02010509060101010101" pitchFamily="49" charset="-122"/>
              <a:cs typeface="+mn-cs"/>
            </a:endParaRPr>
          </a:p>
          <a:p>
            <a:pPr marL="0" lvl="1" indent="0" defTabSz="457200" eaLnBrk="1" hangingPunct="1">
              <a:buFont typeface="Wingdings" panose="05000000000000000000" pitchFamily="2" charset="2"/>
              <a:buNone/>
            </a:pPr>
            <a:endParaRPr lang="en-US" altLang="zh-CN" sz="2000" kern="1200" dirty="0">
              <a:latin typeface="+mn-lt"/>
              <a:ea typeface="幼圆" panose="02010509060101010101" pitchFamily="49" charset="-122"/>
              <a:cs typeface="+mn-cs"/>
            </a:endParaRPr>
          </a:p>
        </p:txBody>
      </p:sp>
      <p:sp>
        <p:nvSpPr>
          <p:cNvPr id="49155" name="副标题 2"/>
          <p:cNvSpPr>
            <a:spLocks noGrp="1"/>
          </p:cNvSpPr>
          <p:nvPr>
            <p:ph type="subTitle" idx="13"/>
          </p:nvPr>
        </p:nvSpPr>
        <p:spPr>
          <a:xfrm>
            <a:off x="401638" y="404813"/>
            <a:ext cx="8301037" cy="825500"/>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外模式（</a:t>
            </a:r>
            <a:r>
              <a:rPr lang="en-US" altLang="zh-CN" kern="1200" dirty="0">
                <a:latin typeface="+mn-lt"/>
                <a:ea typeface="幼圆" panose="02010509060101010101" pitchFamily="49" charset="-122"/>
                <a:cs typeface="+mn-cs"/>
              </a:rPr>
              <a:t>External Schema</a:t>
            </a:r>
            <a:r>
              <a:rPr lang="zh-CN" altLang="zh-CN" kern="1200" dirty="0">
                <a:latin typeface="+mn-lt"/>
                <a:ea typeface="幼圆" panose="02010509060101010101" pitchFamily="49" charset="-122"/>
                <a:cs typeface="+mn-cs"/>
              </a:rPr>
              <a:t>）</a:t>
            </a:r>
            <a:endParaRPr lang="zh-CN" altLang="en-US"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9154">
                                            <p:txEl>
                                              <p:charRg st="0" end="60"/>
                                            </p:txEl>
                                          </p:spTgt>
                                        </p:tgtEl>
                                        <p:attrNameLst>
                                          <p:attrName>style.visibility</p:attrName>
                                        </p:attrNameLst>
                                      </p:cBhvr>
                                      <p:to>
                                        <p:strVal val="visible"/>
                                      </p:to>
                                    </p:set>
                                    <p:animEffect transition="in" filter="wipe(down)">
                                      <p:cBhvr>
                                        <p:cTn id="7" dur="500"/>
                                        <p:tgtEl>
                                          <p:spTgt spid="49154">
                                            <p:txEl>
                                              <p:charRg st="0" end="6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154">
                                            <p:txEl>
                                              <p:charRg st="60" end="142"/>
                                            </p:txEl>
                                          </p:spTgt>
                                        </p:tgtEl>
                                        <p:attrNameLst>
                                          <p:attrName>style.visibility</p:attrName>
                                        </p:attrNameLst>
                                      </p:cBhvr>
                                      <p:to>
                                        <p:strVal val="visible"/>
                                      </p:to>
                                    </p:set>
                                    <p:animEffect transition="in" filter="wipe(down)">
                                      <p:cBhvr>
                                        <p:cTn id="12" dur="500"/>
                                        <p:tgtEl>
                                          <p:spTgt spid="49154">
                                            <p:txEl>
                                              <p:charRg st="60" end="1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副标题 2"/>
          <p:cNvSpPr>
            <a:spLocks noGrp="1"/>
          </p:cNvSpPr>
          <p:nvPr>
            <p:ph type="subTitle" idx="13"/>
          </p:nvPr>
        </p:nvSpPr>
        <p:spPr>
          <a:xfrm>
            <a:off x="355600" y="404813"/>
            <a:ext cx="8401050" cy="825500"/>
          </a:xfrm>
        </p:spPr>
        <p:txBody>
          <a:bodyPr vert="horz" wrap="square" lIns="45720" tIns="45720" rIns="45720" bIns="45720" anchor="t" anchorCtr="0"/>
          <a:p>
            <a:pPr defTabSz="457200" eaLnBrk="1" hangingPunct="1">
              <a:buSzTx/>
            </a:pPr>
            <a:r>
              <a:rPr lang="zh-CN" altLang="en-US" b="0" kern="1200" dirty="0">
                <a:latin typeface="+mn-lt"/>
                <a:ea typeface="幼圆" panose="02010509060101010101" pitchFamily="49" charset="-122"/>
                <a:cs typeface="+mn-cs"/>
              </a:rPr>
              <a:t>示例</a:t>
            </a:r>
            <a:r>
              <a:rPr lang="en-US" altLang="zh-CN" b="0" kern="1200" dirty="0">
                <a:latin typeface="+mn-lt"/>
                <a:ea typeface="幼圆" panose="02010509060101010101" pitchFamily="49" charset="-122"/>
                <a:cs typeface="+mn-cs"/>
              </a:rPr>
              <a:t>1</a:t>
            </a:r>
            <a:r>
              <a:rPr lang="en-US" altLang="zh-CN" b="0" kern="1200" dirty="0">
                <a:latin typeface="宋体" panose="02010600030101010101" pitchFamily="2" charset="-122"/>
                <a:ea typeface="幼圆" panose="02010509060101010101" pitchFamily="49" charset="-122"/>
                <a:cs typeface="+mn-cs"/>
              </a:rPr>
              <a:t>——</a:t>
            </a:r>
            <a:r>
              <a:rPr lang="zh-CN" altLang="en-US" b="0" kern="1200" dirty="0">
                <a:latin typeface="+mn-lt"/>
                <a:ea typeface="幼圆" panose="02010509060101010101" pitchFamily="49" charset="-122"/>
                <a:cs typeface="+mn-cs"/>
              </a:rPr>
              <a:t>子集</a:t>
            </a:r>
            <a:endParaRPr lang="zh-CN" altLang="en-US" kern="1200" dirty="0">
              <a:latin typeface="+mn-lt"/>
              <a:ea typeface="幼圆" panose="02010509060101010101" pitchFamily="49" charset="-122"/>
              <a:cs typeface="+mn-cs"/>
            </a:endParaRPr>
          </a:p>
        </p:txBody>
      </p:sp>
      <p:graphicFrame>
        <p:nvGraphicFramePr>
          <p:cNvPr id="14" name="表格 13"/>
          <p:cNvGraphicFramePr>
            <a:graphicFrameLocks noGrp="1"/>
          </p:cNvGraphicFramePr>
          <p:nvPr/>
        </p:nvGraphicFramePr>
        <p:xfrm>
          <a:off x="1435100" y="2039938"/>
          <a:ext cx="6121400" cy="2114550"/>
        </p:xfrm>
        <a:graphic>
          <a:graphicData uri="http://schemas.openxmlformats.org/drawingml/2006/table">
            <a:tbl>
              <a:tblPr/>
              <a:tblGrid>
                <a:gridCol w="1181100"/>
                <a:gridCol w="1041400"/>
                <a:gridCol w="973138"/>
                <a:gridCol w="1111250"/>
                <a:gridCol w="1814512"/>
              </a:tblGrid>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学</a:t>
                      </a:r>
                      <a:r>
                        <a:rPr kumimoji="1" lang="en-US" altLang="zh-CN" sz="1500" b="1" i="0" u="none" strike="noStrike" cap="none" normalizeH="0" baseline="0">
                          <a:ln>
                            <a:noFill/>
                          </a:ln>
                          <a:solidFill>
                            <a:srgbClr val="FF0000"/>
                          </a:solidFill>
                          <a:effectLst/>
                          <a:latin typeface="Times New Roman" panose="02020603050405020304" pitchFamily="18" charset="0"/>
                          <a:ea typeface="方正书宋简体"/>
                          <a:cs typeface="方正书宋简体"/>
                        </a:rPr>
                        <a:t>    </a:t>
                      </a: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号</a:t>
                      </a:r>
                      <a:endPar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姓</a:t>
                      </a:r>
                      <a:r>
                        <a:rPr kumimoji="1" lang="en-US" altLang="zh-CN" sz="1500" b="1" i="0" u="none" strike="noStrike" cap="none" normalizeH="0" baseline="0">
                          <a:ln>
                            <a:noFill/>
                          </a:ln>
                          <a:solidFill>
                            <a:srgbClr val="FF0000"/>
                          </a:solidFill>
                          <a:effectLst/>
                          <a:latin typeface="Times New Roman" panose="02020603050405020304" pitchFamily="18" charset="0"/>
                          <a:ea typeface="方正书宋简体"/>
                          <a:cs typeface="方正书宋简体"/>
                        </a:rPr>
                        <a:t>    </a:t>
                      </a: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名</a:t>
                      </a:r>
                      <a:endPar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l"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年</a:t>
                      </a:r>
                      <a:r>
                        <a:rPr kumimoji="1" lang="en-US" altLang="zh-CN"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  </a:t>
                      </a: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龄</a:t>
                      </a:r>
                      <a:endPar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性</a:t>
                      </a:r>
                      <a:r>
                        <a:rPr kumimoji="1" lang="en-US" altLang="zh-CN" sz="1500" b="1" i="0" u="none" strike="noStrike" cap="none" normalizeH="0" baseline="0">
                          <a:ln>
                            <a:noFill/>
                          </a:ln>
                          <a:solidFill>
                            <a:srgbClr val="FF0000"/>
                          </a:solidFill>
                          <a:effectLst/>
                          <a:latin typeface="Times New Roman" panose="02020603050405020304" pitchFamily="18" charset="0"/>
                          <a:ea typeface="方正书宋简体"/>
                          <a:cs typeface="方正书宋简体"/>
                        </a:rPr>
                        <a:t>    </a:t>
                      </a: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别</a:t>
                      </a:r>
                      <a:endPar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所</a:t>
                      </a:r>
                      <a:r>
                        <a:rPr kumimoji="1" lang="en-US" altLang="zh-CN" sz="1500" b="1" i="0" u="none" strike="noStrike" cap="none" normalizeH="0" baseline="0">
                          <a:ln>
                            <a:noFill/>
                          </a:ln>
                          <a:solidFill>
                            <a:srgbClr val="FF0000"/>
                          </a:solidFill>
                          <a:effectLst/>
                          <a:latin typeface="Times New Roman" panose="02020603050405020304" pitchFamily="18" charset="0"/>
                          <a:ea typeface="方正书宋简体"/>
                          <a:cs typeface="方正书宋简体"/>
                        </a:rPr>
                        <a:t>  </a:t>
                      </a: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在</a:t>
                      </a:r>
                      <a:r>
                        <a:rPr kumimoji="1" lang="en-US" altLang="zh-CN" sz="1500" b="1" i="0" u="none" strike="noStrike" cap="none" normalizeH="0" baseline="0">
                          <a:ln>
                            <a:noFill/>
                          </a:ln>
                          <a:solidFill>
                            <a:srgbClr val="FF0000"/>
                          </a:solidFill>
                          <a:effectLst/>
                          <a:latin typeface="Times New Roman" panose="02020603050405020304" pitchFamily="18" charset="0"/>
                          <a:ea typeface="方正书宋简体"/>
                          <a:cs typeface="方正书宋简体"/>
                        </a:rPr>
                        <a:t>  </a:t>
                      </a: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系</a:t>
                      </a:r>
                      <a:endPar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0611101</a:t>
                      </a:r>
                      <a:endParaRPr kumimoji="1" lang="zh-CN"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李勇</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a:t>
                      </a:r>
                      <a:endParaRPr kumimoji="1" lang="zh-CN"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计算机系</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0611102</a:t>
                      </a:r>
                      <a:endParaRPr kumimoji="1" lang="zh-CN"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刘晨</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endParaRPr kumimoji="1" lang="zh-CN"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计算机系</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0611103</a:t>
                      </a:r>
                      <a:endParaRPr kumimoji="1" lang="zh-CN"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王敏</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endParaRPr kumimoji="1" lang="zh-CN"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计算机系</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0621101</a:t>
                      </a:r>
                      <a:endParaRPr kumimoji="1" lang="zh-CN"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张立</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endParaRPr kumimoji="1" lang="zh-CN"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信息管理系</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0621102</a:t>
                      </a:r>
                      <a:endParaRPr kumimoji="1" lang="zh-CN"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吴宾</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a:t>
                      </a:r>
                      <a:endParaRPr kumimoji="1" lang="zh-CN"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信息管理系</a:t>
                      </a:r>
                      <a:endParaRPr kumimoji="1" lang="zh-CN" altLang="en-US"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5" name="表格 14"/>
          <p:cNvGraphicFramePr>
            <a:graphicFrameLocks noGrp="1"/>
          </p:cNvGraphicFramePr>
          <p:nvPr/>
        </p:nvGraphicFramePr>
        <p:xfrm>
          <a:off x="4859338" y="4343400"/>
          <a:ext cx="3455988" cy="2114550"/>
        </p:xfrm>
        <a:graphic>
          <a:graphicData uri="http://schemas.openxmlformats.org/drawingml/2006/table">
            <a:tbl>
              <a:tblPr/>
              <a:tblGrid>
                <a:gridCol w="1312862"/>
                <a:gridCol w="1038225"/>
                <a:gridCol w="1104900"/>
              </a:tblGrid>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学</a:t>
                      </a:r>
                      <a:r>
                        <a:rPr kumimoji="1" lang="en-US" altLang="zh-CN" sz="1500" b="1" i="0" u="none" strike="noStrike" cap="none" normalizeH="0" baseline="0">
                          <a:ln>
                            <a:noFill/>
                          </a:ln>
                          <a:solidFill>
                            <a:srgbClr val="FF0000"/>
                          </a:solidFill>
                          <a:effectLst/>
                          <a:latin typeface="Times New Roman" panose="02020603050405020304" pitchFamily="18" charset="0"/>
                          <a:ea typeface="方正书宋简体"/>
                          <a:cs typeface="方正书宋简体"/>
                        </a:rPr>
                        <a:t>    </a:t>
                      </a: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号</a:t>
                      </a:r>
                      <a:endPar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l"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姓</a:t>
                      </a:r>
                      <a:r>
                        <a:rPr kumimoji="1" lang="en-US" altLang="zh-CN" sz="1500" b="1" i="0" u="none" strike="noStrike" cap="none" normalizeH="0" baseline="0">
                          <a:ln>
                            <a:noFill/>
                          </a:ln>
                          <a:solidFill>
                            <a:srgbClr val="FF0000"/>
                          </a:solidFill>
                          <a:effectLst/>
                          <a:latin typeface="Times New Roman" panose="02020603050405020304" pitchFamily="18" charset="0"/>
                          <a:ea typeface="方正书宋简体"/>
                          <a:cs typeface="方正书宋简体"/>
                        </a:rPr>
                        <a:t>  </a:t>
                      </a: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名</a:t>
                      </a:r>
                      <a:endPar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性</a:t>
                      </a:r>
                      <a:r>
                        <a:rPr kumimoji="1" lang="en-US" altLang="zh-CN" sz="1500" b="1" i="0" u="none" strike="noStrike" cap="none" normalizeH="0" baseline="0">
                          <a:ln>
                            <a:noFill/>
                          </a:ln>
                          <a:solidFill>
                            <a:srgbClr val="FF0000"/>
                          </a:solidFill>
                          <a:effectLst/>
                          <a:latin typeface="Times New Roman" panose="02020603050405020304" pitchFamily="18" charset="0"/>
                          <a:ea typeface="方正书宋简体"/>
                          <a:cs typeface="方正书宋简体"/>
                        </a:rPr>
                        <a:t>    </a:t>
                      </a:r>
                      <a:r>
                        <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别</a:t>
                      </a:r>
                      <a:endParaRPr kumimoji="1" lang="zh-CN" altLang="en-US" sz="15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0611101</a:t>
                      </a:r>
                      <a:endParaRPr kumimoji="1" lang="zh-CN" altLang="zh-CN"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李勇</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男</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0611102</a:t>
                      </a:r>
                      <a:endParaRPr kumimoji="1" lang="zh-CN" altLang="zh-CN"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刘晨</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男</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0611103</a:t>
                      </a:r>
                      <a:endParaRPr kumimoji="1" lang="zh-CN" altLang="zh-CN"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王敏</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女</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0621101</a:t>
                      </a:r>
                      <a:endParaRPr kumimoji="1" lang="zh-CN" altLang="zh-CN"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张立</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男</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0621102</a:t>
                      </a:r>
                      <a:endParaRPr kumimoji="1" lang="zh-CN" altLang="zh-CN"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吴宾</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女</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 name="TextBox 8"/>
          <p:cNvSpPr txBox="1"/>
          <p:nvPr/>
        </p:nvSpPr>
        <p:spPr>
          <a:xfrm>
            <a:off x="1435100" y="1563688"/>
            <a:ext cx="1260475" cy="461962"/>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sz="2400" b="1" dirty="0">
                <a:solidFill>
                  <a:srgbClr val="C00000"/>
                </a:solidFill>
                <a:latin typeface="楷体_GB2312" pitchFamily="49" charset="-122"/>
                <a:ea typeface="楷体_GB2312" pitchFamily="49" charset="-122"/>
              </a:rPr>
              <a:t>学生表</a:t>
            </a:r>
            <a:endParaRPr lang="zh-CN" altLang="en-US" sz="2400" b="1" dirty="0">
              <a:solidFill>
                <a:srgbClr val="C00000"/>
              </a:solidFill>
              <a:latin typeface="楷体_GB2312" pitchFamily="49" charset="-122"/>
              <a:ea typeface="楷体_GB2312" pitchFamily="49" charset="-122"/>
            </a:endParaRPr>
          </a:p>
        </p:txBody>
      </p:sp>
      <p:sp>
        <p:nvSpPr>
          <p:cNvPr id="17" name="云形标注 9"/>
          <p:cNvSpPr/>
          <p:nvPr/>
        </p:nvSpPr>
        <p:spPr>
          <a:xfrm>
            <a:off x="355600" y="3048000"/>
            <a:ext cx="1079500" cy="647700"/>
          </a:xfrm>
          <a:prstGeom prst="cloudCallout">
            <a:avLst>
              <a:gd name="adj1" fmla="val 41600"/>
              <a:gd name="adj2" fmla="val -129903"/>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模式</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8" name="左弧形箭头 10"/>
          <p:cNvSpPr/>
          <p:nvPr/>
        </p:nvSpPr>
        <p:spPr>
          <a:xfrm rot="18873974">
            <a:off x="3078956" y="4125119"/>
            <a:ext cx="692150" cy="2062163"/>
          </a:xfrm>
          <a:prstGeom prst="curvedRightArrow">
            <a:avLst>
              <a:gd name="adj1" fmla="val 25000"/>
              <a:gd name="adj2" fmla="val 55818"/>
              <a:gd name="adj3" fmla="val 25000"/>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9" name="云形标注 11"/>
          <p:cNvSpPr/>
          <p:nvPr/>
        </p:nvSpPr>
        <p:spPr>
          <a:xfrm>
            <a:off x="2987675" y="5856288"/>
            <a:ext cx="1512888" cy="647700"/>
          </a:xfrm>
          <a:prstGeom prst="cloudCallout">
            <a:avLst>
              <a:gd name="adj1" fmla="val 61233"/>
              <a:gd name="adj2" fmla="val -111579"/>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外模式</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20" name="表格 19"/>
          <p:cNvGraphicFramePr>
            <a:graphicFrameLocks noGrp="1"/>
          </p:cNvGraphicFramePr>
          <p:nvPr/>
        </p:nvGraphicFramePr>
        <p:xfrm>
          <a:off x="1435100" y="2039938"/>
          <a:ext cx="1181100" cy="2114550"/>
        </p:xfrm>
        <a:graphic>
          <a:graphicData uri="http://schemas.openxmlformats.org/drawingml/2006/table">
            <a:tbl>
              <a:tblPr/>
              <a:tblGrid>
                <a:gridCol w="1181100"/>
              </a:tblGrid>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rPr>
                        <a:t>学</a:t>
                      </a:r>
                      <a:r>
                        <a:rPr kumimoji="1" lang="en-US" altLang="zh-CN" sz="1500" b="1" i="0" u="none" strike="noStrike" cap="none" normalizeH="0" baseline="0" dirty="0">
                          <a:ln>
                            <a:noFill/>
                          </a:ln>
                          <a:solidFill>
                            <a:srgbClr val="7030A0"/>
                          </a:solidFill>
                          <a:effectLst/>
                          <a:latin typeface="Times New Roman" panose="02020603050405020304" pitchFamily="18" charset="0"/>
                          <a:ea typeface="方正书宋简体"/>
                          <a:cs typeface="方正书宋简体"/>
                        </a:rPr>
                        <a:t>    </a:t>
                      </a:r>
                      <a:r>
                        <a:rPr kumimoji="1" lang="zh-CN" altLang="en-US" sz="1500" b="1"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rPr>
                        <a:t>号</a:t>
                      </a:r>
                      <a:endParaRPr kumimoji="1" lang="zh-CN" altLang="en-US" sz="1500" b="1"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rPr>
                        <a:t>0611101</a:t>
                      </a:r>
                      <a:endParaRPr kumimoji="1" lang="zh-CN" altLang="zh-CN" sz="1500" b="1"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rPr>
                        <a:t>0611102</a:t>
                      </a:r>
                      <a:endParaRPr kumimoji="1" lang="zh-CN" altLang="zh-CN" sz="1500" b="1"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rPr>
                        <a:t>0611103</a:t>
                      </a:r>
                      <a:endParaRPr kumimoji="1" lang="zh-CN" altLang="zh-CN" sz="1500" b="1"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rPr>
                        <a:t>0621101</a:t>
                      </a:r>
                      <a:endParaRPr kumimoji="1" lang="zh-CN" altLang="zh-CN" sz="1500" b="1"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en-US" altLang="zh-CN" sz="1500" b="1"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rPr>
                        <a:t>0621102</a:t>
                      </a:r>
                      <a:endParaRPr kumimoji="1" lang="zh-CN" altLang="zh-CN" sz="1500" b="1"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 name="表格 20"/>
          <p:cNvGraphicFramePr>
            <a:graphicFrameLocks noGrp="1"/>
          </p:cNvGraphicFramePr>
          <p:nvPr/>
        </p:nvGraphicFramePr>
        <p:xfrm>
          <a:off x="2611438" y="2039938"/>
          <a:ext cx="1041400" cy="2114550"/>
        </p:xfrm>
        <a:graphic>
          <a:graphicData uri="http://schemas.openxmlformats.org/drawingml/2006/table">
            <a:tbl>
              <a:tblPr/>
              <a:tblGrid>
                <a:gridCol w="1041400"/>
              </a:tblGrid>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姓</a:t>
                      </a:r>
                      <a:r>
                        <a:rPr kumimoji="1" lang="en-US" altLang="zh-CN" sz="1500" b="1" i="0" u="none" strike="noStrike" cap="none" normalizeH="0" baseline="0">
                          <a:ln>
                            <a:noFill/>
                          </a:ln>
                          <a:solidFill>
                            <a:srgbClr val="7030A0"/>
                          </a:solidFill>
                          <a:effectLst/>
                          <a:latin typeface="Times New Roman" panose="02020603050405020304" pitchFamily="18" charset="0"/>
                          <a:ea typeface="方正书宋简体"/>
                          <a:cs typeface="方正书宋简体"/>
                        </a:rPr>
                        <a:t>    </a:t>
                      </a: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名</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李勇</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刘晨</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王敏</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张立</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吴宾</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2" name="表格 21"/>
          <p:cNvGraphicFramePr>
            <a:graphicFrameLocks noGrp="1"/>
          </p:cNvGraphicFramePr>
          <p:nvPr/>
        </p:nvGraphicFramePr>
        <p:xfrm>
          <a:off x="4627563" y="2039938"/>
          <a:ext cx="1111250" cy="2114550"/>
        </p:xfrm>
        <a:graphic>
          <a:graphicData uri="http://schemas.openxmlformats.org/drawingml/2006/table">
            <a:tbl>
              <a:tblPr/>
              <a:tblGrid>
                <a:gridCol w="1111250"/>
              </a:tblGrid>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性</a:t>
                      </a:r>
                      <a:r>
                        <a:rPr kumimoji="1" lang="en-US" altLang="zh-CN" sz="1500" b="1" i="0" u="none" strike="noStrike" cap="none" normalizeH="0" baseline="0">
                          <a:ln>
                            <a:noFill/>
                          </a:ln>
                          <a:solidFill>
                            <a:srgbClr val="7030A0"/>
                          </a:solidFill>
                          <a:effectLst/>
                          <a:latin typeface="Times New Roman" panose="02020603050405020304" pitchFamily="18" charset="0"/>
                          <a:ea typeface="方正书宋简体"/>
                          <a:cs typeface="方正书宋简体"/>
                        </a:rPr>
                        <a:t>    </a:t>
                      </a: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别</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男</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男</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女</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男</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2540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0" marR="0" lvl="0" indent="254000" algn="ctr" defTabSz="914400" rtl="0" eaLnBrk="1" fontAlgn="base" latinLnBrk="1" hangingPunct="1">
                        <a:lnSpc>
                          <a:spcPct val="100000"/>
                        </a:lnSpc>
                        <a:spcBef>
                          <a:spcPts val="240"/>
                        </a:spcBef>
                        <a:spcAft>
                          <a:spcPts val="240"/>
                        </a:spcAft>
                        <a:buClrTx/>
                        <a:buSzTx/>
                        <a:buFontTx/>
                        <a:buNone/>
                      </a:pPr>
                      <a:r>
                        <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rPr>
                        <a:t>女</a:t>
                      </a:r>
                      <a:endParaRPr kumimoji="1" lang="zh-CN" altLang="en-US" sz="1500" b="1"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checkerboard(across)">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1000" fill="hold"/>
                                        <p:tgtEl>
                                          <p:spTgt spid="20"/>
                                        </p:tgtEl>
                                        <p:attrNameLst>
                                          <p:attrName>ppt_w</p:attrName>
                                        </p:attrNameLst>
                                      </p:cBhvr>
                                      <p:tavLst>
                                        <p:tav tm="0">
                                          <p:val>
                                            <p:strVal val="#ppt_w*0.70"/>
                                          </p:val>
                                        </p:tav>
                                        <p:tav tm="100000">
                                          <p:val>
                                            <p:strVal val="#ppt_w"/>
                                          </p:val>
                                        </p:tav>
                                      </p:tavLst>
                                    </p:anim>
                                    <p:anim calcmode="lin" valueType="num">
                                      <p:cBhvr>
                                        <p:cTn id="21" dur="1000" fill="hold"/>
                                        <p:tgtEl>
                                          <p:spTgt spid="20"/>
                                        </p:tgtEl>
                                        <p:attrNameLst>
                                          <p:attrName>ppt_h</p:attrName>
                                        </p:attrNameLst>
                                      </p:cBhvr>
                                      <p:tavLst>
                                        <p:tav tm="0">
                                          <p:val>
                                            <p:strVal val="#ppt_h"/>
                                          </p:val>
                                        </p:tav>
                                        <p:tav tm="100000">
                                          <p:val>
                                            <p:strVal val="#ppt_h"/>
                                          </p:val>
                                        </p:tav>
                                      </p:tavLst>
                                    </p:anim>
                                    <p:animEffect transition="in" filter="fade">
                                      <p:cBhvr>
                                        <p:cTn id="22" dur="1000"/>
                                        <p:tgtEl>
                                          <p:spTgt spid="20"/>
                                        </p:tgtEl>
                                      </p:cBhvr>
                                    </p:animEffect>
                                  </p:childTnLst>
                                </p:cTn>
                              </p:par>
                            </p:childTnLst>
                          </p:cTn>
                        </p:par>
                        <p:par>
                          <p:cTn id="23" fill="hold">
                            <p:stCondLst>
                              <p:cond delay="1000"/>
                            </p:stCondLst>
                            <p:childTnLst>
                              <p:par>
                                <p:cTn id="24" presetID="3" presetClass="entr" presetSubtype="10"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childTnLst>
                          </p:cTn>
                        </p:par>
                        <p:par>
                          <p:cTn id="27" fill="hold">
                            <p:stCondLst>
                              <p:cond delay="1500"/>
                            </p:stCondLst>
                            <p:childTnLst>
                              <p:par>
                                <p:cTn id="28" presetID="3" presetClass="entr" presetSubtype="10"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linds(horizontal)">
                                      <p:cBhvr>
                                        <p:cTn id="30" dur="500"/>
                                        <p:tgtEl>
                                          <p:spTgt spid="22"/>
                                        </p:tgtEl>
                                      </p:cBhvr>
                                    </p:animEffect>
                                  </p:childTnLst>
                                </p:cTn>
                              </p:par>
                            </p:childTnLst>
                          </p:cTn>
                        </p:par>
                        <p:par>
                          <p:cTn id="31" fill="hold">
                            <p:stCondLst>
                              <p:cond delay="2000"/>
                            </p:stCondLst>
                            <p:childTnLst>
                              <p:par>
                                <p:cTn id="32" presetID="55"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1000" fill="hold"/>
                                        <p:tgtEl>
                                          <p:spTgt spid="18"/>
                                        </p:tgtEl>
                                        <p:attrNameLst>
                                          <p:attrName>ppt_w</p:attrName>
                                        </p:attrNameLst>
                                      </p:cBhvr>
                                      <p:tavLst>
                                        <p:tav tm="0">
                                          <p:val>
                                            <p:strVal val="#ppt_w*0.70"/>
                                          </p:val>
                                        </p:tav>
                                        <p:tav tm="100000">
                                          <p:val>
                                            <p:strVal val="#ppt_w"/>
                                          </p:val>
                                        </p:tav>
                                      </p:tavLst>
                                    </p:anim>
                                    <p:anim calcmode="lin" valueType="num">
                                      <p:cBhvr>
                                        <p:cTn id="35" dur="1000" fill="hold"/>
                                        <p:tgtEl>
                                          <p:spTgt spid="18"/>
                                        </p:tgtEl>
                                        <p:attrNameLst>
                                          <p:attrName>ppt_h</p:attrName>
                                        </p:attrNameLst>
                                      </p:cBhvr>
                                      <p:tavLst>
                                        <p:tav tm="0">
                                          <p:val>
                                            <p:strVal val="#ppt_h"/>
                                          </p:val>
                                        </p:tav>
                                        <p:tav tm="100000">
                                          <p:val>
                                            <p:strVal val="#ppt_h"/>
                                          </p:val>
                                        </p:tav>
                                      </p:tavLst>
                                    </p:anim>
                                    <p:animEffect transition="in" filter="fade">
                                      <p:cBhvr>
                                        <p:cTn id="36" dur="1000"/>
                                        <p:tgtEl>
                                          <p:spTgt spid="18"/>
                                        </p:tgtEl>
                                      </p:cBhvr>
                                    </p:animEffect>
                                  </p:childTnLst>
                                </p:cTn>
                              </p:par>
                            </p:childTnLst>
                          </p:cTn>
                        </p:par>
                        <p:par>
                          <p:cTn id="37" fill="hold">
                            <p:stCondLst>
                              <p:cond delay="3000"/>
                            </p:stCondLst>
                            <p:childTnLst>
                              <p:par>
                                <p:cTn id="38" presetID="9"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childTnLst>
                          </p:cTn>
                        </p:par>
                        <p:par>
                          <p:cTn id="41" fill="hold">
                            <p:stCondLst>
                              <p:cond delay="3500"/>
                            </p:stCondLst>
                            <p:childTnLst>
                              <p:par>
                                <p:cTn id="42" presetID="55"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1000" fill="hold"/>
                                        <p:tgtEl>
                                          <p:spTgt spid="19"/>
                                        </p:tgtEl>
                                        <p:attrNameLst>
                                          <p:attrName>ppt_w</p:attrName>
                                        </p:attrNameLst>
                                      </p:cBhvr>
                                      <p:tavLst>
                                        <p:tav tm="0">
                                          <p:val>
                                            <p:strVal val="#ppt_w*0.70"/>
                                          </p:val>
                                        </p:tav>
                                        <p:tav tm="100000">
                                          <p:val>
                                            <p:strVal val="#ppt_w"/>
                                          </p:val>
                                        </p:tav>
                                      </p:tavLst>
                                    </p:anim>
                                    <p:anim calcmode="lin" valueType="num">
                                      <p:cBhvr>
                                        <p:cTn id="45" dur="1000" fill="hold"/>
                                        <p:tgtEl>
                                          <p:spTgt spid="19"/>
                                        </p:tgtEl>
                                        <p:attrNameLst>
                                          <p:attrName>ppt_h</p:attrName>
                                        </p:attrNameLst>
                                      </p:cBhvr>
                                      <p:tavLst>
                                        <p:tav tm="0">
                                          <p:val>
                                            <p:strVal val="#ppt_h"/>
                                          </p:val>
                                        </p:tav>
                                        <p:tav tm="100000">
                                          <p:val>
                                            <p:strVal val="#ppt_h"/>
                                          </p:val>
                                        </p:tav>
                                      </p:tavLst>
                                    </p:anim>
                                    <p:animEffect transition="in" filter="fade">
                                      <p:cBhvr>
                                        <p:cTn id="4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9063" y="2141538"/>
            <a:ext cx="3402012" cy="1685925"/>
            <a:chOff x="545676" y="2052964"/>
            <a:chExt cx="3947270" cy="2280807"/>
          </a:xfrm>
        </p:grpSpPr>
        <p:pic>
          <p:nvPicPr>
            <p:cNvPr id="22569" name="图片 7"/>
            <p:cNvPicPr>
              <a:picLocks noChangeAspect="1"/>
            </p:cNvPicPr>
            <p:nvPr/>
          </p:nvPicPr>
          <p:blipFill>
            <a:blip r:embed="rId1"/>
            <a:stretch>
              <a:fillRect/>
            </a:stretch>
          </p:blipFill>
          <p:spPr>
            <a:xfrm>
              <a:off x="545676" y="2449005"/>
              <a:ext cx="3947270" cy="1884766"/>
            </a:xfrm>
            <a:prstGeom prst="rect">
              <a:avLst/>
            </a:prstGeom>
            <a:noFill/>
            <a:ln w="9525">
              <a:noFill/>
            </a:ln>
          </p:spPr>
        </p:pic>
        <p:sp>
          <p:nvSpPr>
            <p:cNvPr id="22570" name="文本框 9"/>
            <p:cNvSpPr txBox="1"/>
            <p:nvPr/>
          </p:nvSpPr>
          <p:spPr>
            <a:xfrm>
              <a:off x="1769128" y="2052964"/>
              <a:ext cx="1274614" cy="458227"/>
            </a:xfrm>
            <a:prstGeom prst="rect">
              <a:avLst/>
            </a:prstGeom>
            <a:solidFill>
              <a:srgbClr val="FFC000"/>
            </a:solidFill>
            <a:ln w="9525" cap="flat" cmpd="sng">
              <a:solidFill>
                <a:srgbClr val="FF0000"/>
              </a:solidFill>
              <a:prstDash val="solid"/>
              <a:miter/>
              <a:headEnd type="none" w="med" len="med"/>
              <a:tailEnd type="none" w="med" len="med"/>
            </a:ln>
          </p:spPr>
          <p:txBody>
            <a:bodyPr wrap="none">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sz="1600" b="1" dirty="0">
                  <a:solidFill>
                    <a:schemeClr val="tx1"/>
                  </a:solidFill>
                  <a:ea typeface="幼圆" panose="02010509060101010101" pitchFamily="49" charset="-122"/>
                </a:rPr>
                <a:t>数据库</a:t>
              </a:r>
              <a:r>
                <a:rPr lang="en-US" altLang="zh-CN" sz="1600" b="1" dirty="0">
                  <a:solidFill>
                    <a:schemeClr val="tx1"/>
                  </a:solidFill>
                  <a:ea typeface="幼圆" panose="02010509060101010101" pitchFamily="49" charset="-122"/>
                </a:rPr>
                <a:t>-</a:t>
              </a:r>
              <a:r>
                <a:rPr lang="zh-CN" altLang="en-US" sz="1600" b="1" dirty="0">
                  <a:solidFill>
                    <a:schemeClr val="tx1"/>
                  </a:solidFill>
                  <a:ea typeface="幼圆" panose="02010509060101010101" pitchFamily="49" charset="-122"/>
                </a:rPr>
                <a:t>表</a:t>
              </a:r>
              <a:endParaRPr lang="zh-CN" altLang="en-US" sz="1600" b="1" dirty="0">
                <a:solidFill>
                  <a:schemeClr val="tx1"/>
                </a:solidFill>
                <a:ea typeface="幼圆" panose="02010509060101010101" pitchFamily="49" charset="-122"/>
              </a:endParaRPr>
            </a:p>
          </p:txBody>
        </p:sp>
      </p:grpSp>
      <p:pic>
        <p:nvPicPr>
          <p:cNvPr id="11" name="图片 10"/>
          <p:cNvPicPr>
            <a:picLocks noChangeAspect="1"/>
          </p:cNvPicPr>
          <p:nvPr>
            <p:custDataLst>
              <p:tags r:id="rId2"/>
            </p:custDataLst>
          </p:nvPr>
        </p:nvPicPr>
        <p:blipFill>
          <a:blip r:embed="rId3"/>
          <a:stretch>
            <a:fillRect/>
          </a:stretch>
        </p:blipFill>
        <p:spPr>
          <a:xfrm>
            <a:off x="179388" y="5276850"/>
            <a:ext cx="2408237" cy="1093788"/>
          </a:xfrm>
          <a:prstGeom prst="rect">
            <a:avLst/>
          </a:prstGeom>
          <a:noFill/>
          <a:ln w="9525">
            <a:noFill/>
          </a:ln>
        </p:spPr>
      </p:pic>
      <p:grpSp>
        <p:nvGrpSpPr>
          <p:cNvPr id="2" name="组合 1"/>
          <p:cNvGrpSpPr/>
          <p:nvPr/>
        </p:nvGrpSpPr>
        <p:grpSpPr>
          <a:xfrm>
            <a:off x="2795588" y="5262563"/>
            <a:ext cx="3697287" cy="1009650"/>
            <a:chOff x="3834995" y="5428837"/>
            <a:chExt cx="4289779" cy="1366444"/>
          </a:xfrm>
        </p:grpSpPr>
        <p:sp>
          <p:nvSpPr>
            <p:cNvPr id="16" name="标注: 左右箭头 15"/>
            <p:cNvSpPr/>
            <p:nvPr/>
          </p:nvSpPr>
          <p:spPr>
            <a:xfrm>
              <a:off x="3834995" y="5800526"/>
              <a:ext cx="4289779" cy="994755"/>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lt1"/>
                  </a:solidFill>
                  <a:effectLst/>
                  <a:uLnTx/>
                  <a:uFillTx/>
                  <a:latin typeface="+mn-lt"/>
                  <a:ea typeface="+mn-ea"/>
                  <a:cs typeface="+mn-cs"/>
                </a:rPr>
                <a:t>管理数据库的一种软件系统</a:t>
              </a:r>
              <a:endParaRPr kumimoji="0" lang="zh-CN" altLang="en-US" sz="2000" b="0" i="0" u="none" strike="noStrike" kern="1200" cap="none" spc="0" normalizeH="0" baseline="0" noProof="0" dirty="0">
                <a:ln>
                  <a:noFill/>
                </a:ln>
                <a:solidFill>
                  <a:schemeClr val="lt1"/>
                </a:solidFill>
                <a:effectLst/>
                <a:uLnTx/>
                <a:uFillTx/>
                <a:latin typeface="+mn-lt"/>
                <a:ea typeface="+mn-ea"/>
                <a:cs typeface="+mn-cs"/>
              </a:endParaRPr>
            </a:p>
          </p:txBody>
        </p:sp>
        <p:pic>
          <p:nvPicPr>
            <p:cNvPr id="22568" name="图片 16"/>
            <p:cNvPicPr>
              <a:picLocks noChangeAspect="1"/>
            </p:cNvPicPr>
            <p:nvPr/>
          </p:nvPicPr>
          <p:blipFill>
            <a:blip r:embed="rId4"/>
            <a:stretch>
              <a:fillRect/>
            </a:stretch>
          </p:blipFill>
          <p:spPr>
            <a:xfrm>
              <a:off x="4619912" y="5428837"/>
              <a:ext cx="2561905" cy="323810"/>
            </a:xfrm>
            <a:prstGeom prst="rect">
              <a:avLst/>
            </a:prstGeom>
            <a:noFill/>
            <a:ln w="9525">
              <a:noFill/>
            </a:ln>
          </p:spPr>
        </p:pic>
      </p:grpSp>
      <p:sp>
        <p:nvSpPr>
          <p:cNvPr id="21" name="文本框 20"/>
          <p:cNvSpPr txBox="1"/>
          <p:nvPr/>
        </p:nvSpPr>
        <p:spPr>
          <a:xfrm>
            <a:off x="2405063" y="6053138"/>
            <a:ext cx="1270000" cy="646112"/>
          </a:xfrm>
          <a:prstGeom prst="rect">
            <a:avLst/>
          </a:prstGeom>
          <a:solidFill>
            <a:srgbClr val="FFC000"/>
          </a:solidFill>
          <a:ln w="9525" cap="flat" cmpd="sng">
            <a:solidFill>
              <a:srgbClr val="FF0000"/>
            </a:solidFill>
            <a:prstDash val="solid"/>
            <a:miter/>
            <a:headEnd type="none" w="med" len="med"/>
            <a:tailEnd type="none" w="med" len="med"/>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chemeClr val="tx1"/>
                </a:solidFill>
                <a:ea typeface="幼圆" panose="02010509060101010101" pitchFamily="49" charset="-122"/>
              </a:rPr>
              <a:t>数据库存储与查询</a:t>
            </a:r>
            <a:endParaRPr lang="zh-CN" altLang="en-US" b="1" dirty="0">
              <a:solidFill>
                <a:schemeClr val="tx1"/>
              </a:solidFill>
              <a:ea typeface="幼圆" panose="02010509060101010101" pitchFamily="49" charset="-122"/>
            </a:endParaRPr>
          </a:p>
        </p:txBody>
      </p:sp>
      <p:sp>
        <p:nvSpPr>
          <p:cNvPr id="22" name="文本框 21"/>
          <p:cNvSpPr txBox="1"/>
          <p:nvPr/>
        </p:nvSpPr>
        <p:spPr>
          <a:xfrm>
            <a:off x="5621338" y="6045200"/>
            <a:ext cx="1270000" cy="646113"/>
          </a:xfrm>
          <a:prstGeom prst="rect">
            <a:avLst/>
          </a:prstGeom>
          <a:solidFill>
            <a:srgbClr val="FFC000"/>
          </a:solidFill>
          <a:ln w="9525" cap="flat" cmpd="sng">
            <a:solidFill>
              <a:srgbClr val="FF0000"/>
            </a:solidFill>
            <a:prstDash val="solid"/>
            <a:miter/>
            <a:headEnd type="none" w="med" len="med"/>
            <a:tailEnd type="none" w="med" len="med"/>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chemeClr val="tx1"/>
                </a:solidFill>
                <a:ea typeface="幼圆" panose="02010509060101010101" pitchFamily="49" charset="-122"/>
              </a:rPr>
              <a:t>数据库事务处理</a:t>
            </a:r>
            <a:endParaRPr lang="zh-CN" altLang="en-US" b="1" dirty="0">
              <a:solidFill>
                <a:schemeClr val="tx1"/>
              </a:solidFill>
              <a:ea typeface="幼圆" panose="02010509060101010101" pitchFamily="49" charset="-122"/>
            </a:endParaRPr>
          </a:p>
        </p:txBody>
      </p:sp>
      <p:grpSp>
        <p:nvGrpSpPr>
          <p:cNvPr id="3" name="组合 2"/>
          <p:cNvGrpSpPr/>
          <p:nvPr/>
        </p:nvGrpSpPr>
        <p:grpSpPr>
          <a:xfrm>
            <a:off x="1895476" y="4458334"/>
            <a:ext cx="4926013" cy="642303"/>
            <a:chOff x="2322287" y="4617562"/>
            <a:chExt cx="5715404" cy="869571"/>
          </a:xfrm>
        </p:grpSpPr>
        <p:sp>
          <p:nvSpPr>
            <p:cNvPr id="23" name="右大括号 22"/>
            <p:cNvSpPr/>
            <p:nvPr/>
          </p:nvSpPr>
          <p:spPr>
            <a:xfrm rot="16200000">
              <a:off x="4938203" y="2387645"/>
              <a:ext cx="483573" cy="5715404"/>
            </a:xfrm>
            <a:prstGeom prst="rightBrace">
              <a:avLst>
                <a:gd name="adj1" fmla="val 8333"/>
                <a:gd name="adj2" fmla="val 53803"/>
              </a:avLst>
            </a:prstGeom>
            <a:ln w="38100">
              <a:solidFill>
                <a:srgbClr val="4472C4"/>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566" name="文本框 23"/>
            <p:cNvSpPr txBox="1"/>
            <p:nvPr/>
          </p:nvSpPr>
          <p:spPr>
            <a:xfrm>
              <a:off x="4234437" y="4617562"/>
              <a:ext cx="2300630" cy="369332"/>
            </a:xfrm>
            <a:prstGeom prst="rect">
              <a:avLst/>
            </a:prstGeom>
            <a:noFill/>
            <a:ln w="9525">
              <a:noFill/>
            </a:ln>
          </p:spPr>
          <p:txBody>
            <a:bodyPr wrap="none">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rgbClr val="FF0000"/>
                  </a:solidFill>
                  <a:latin typeface="微软雅黑" panose="020B0503020204020204" pitchFamily="34" charset="-122"/>
                  <a:ea typeface="微软雅黑" panose="020B0503020204020204" pitchFamily="34" charset="-122"/>
                </a:rPr>
                <a:t>数据库管理员</a:t>
              </a:r>
              <a:r>
                <a:rPr lang="en-US" altLang="zh-CN" b="1" dirty="0">
                  <a:solidFill>
                    <a:srgbClr val="FF0000"/>
                  </a:solidFill>
                  <a:latin typeface="微软雅黑" panose="020B0503020204020204" pitchFamily="34" charset="-122"/>
                  <a:ea typeface="微软雅黑" panose="020B0503020204020204" pitchFamily="34" charset="-122"/>
                </a:rPr>
                <a:t>//DBA</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5470525" y="85725"/>
            <a:ext cx="2027238" cy="339725"/>
          </a:xfrm>
          <a:prstGeom prst="rect">
            <a:avLst/>
          </a:prstGeom>
          <a:solidFill>
            <a:srgbClr val="FFC000"/>
          </a:solidFill>
          <a:ln w="9525" cap="flat" cmpd="sng">
            <a:solidFill>
              <a:srgbClr val="FF0000"/>
            </a:solidFill>
            <a:prstDash val="solid"/>
            <a:miter/>
            <a:headEnd type="none" w="med" len="med"/>
            <a:tailEnd type="none" w="med" len="med"/>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None/>
            </a:pPr>
            <a:r>
              <a:rPr lang="zh-CN" altLang="en-US" sz="1600" b="1" dirty="0">
                <a:solidFill>
                  <a:schemeClr val="tx1"/>
                </a:solidFill>
                <a:ea typeface="幼圆" panose="02010509060101010101" pitchFamily="49" charset="-122"/>
              </a:rPr>
              <a:t>数据建模</a:t>
            </a:r>
            <a:r>
              <a:rPr lang="en-US" altLang="zh-CN" sz="1600" b="1" dirty="0">
                <a:solidFill>
                  <a:schemeClr val="tx1"/>
                </a:solidFill>
                <a:ea typeface="幼圆" panose="02010509060101010101" pitchFamily="49" charset="-122"/>
              </a:rPr>
              <a:t>/</a:t>
            </a:r>
            <a:r>
              <a:rPr lang="zh-CN" altLang="en-US" sz="1600" b="1" dirty="0">
                <a:solidFill>
                  <a:schemeClr val="tx1"/>
                </a:solidFill>
                <a:ea typeface="幼圆" panose="02010509060101010101" pitchFamily="49" charset="-122"/>
              </a:rPr>
              <a:t>信息模型</a:t>
            </a:r>
            <a:endParaRPr lang="zh-CN" altLang="en-US" sz="1600" b="1" dirty="0">
              <a:solidFill>
                <a:schemeClr val="tx1"/>
              </a:solidFill>
              <a:ea typeface="幼圆" panose="02010509060101010101" pitchFamily="49" charset="-122"/>
            </a:endParaRPr>
          </a:p>
        </p:txBody>
      </p:sp>
      <p:sp>
        <p:nvSpPr>
          <p:cNvPr id="40" name="文本框 39"/>
          <p:cNvSpPr txBox="1"/>
          <p:nvPr/>
        </p:nvSpPr>
        <p:spPr>
          <a:xfrm>
            <a:off x="2503488" y="96838"/>
            <a:ext cx="1438275" cy="338137"/>
          </a:xfrm>
          <a:prstGeom prst="rect">
            <a:avLst/>
          </a:prstGeom>
          <a:solidFill>
            <a:srgbClr val="FFC000"/>
          </a:solidFill>
          <a:ln w="9525" cap="flat" cmpd="sng">
            <a:solidFill>
              <a:srgbClr val="FF0000"/>
            </a:solidFill>
            <a:prstDash val="solid"/>
            <a:miter/>
            <a:headEnd type="none" w="med" len="med"/>
            <a:tailEnd type="none" w="med" len="med"/>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sz="1600" b="1" dirty="0">
                <a:solidFill>
                  <a:schemeClr val="tx1"/>
                </a:solidFill>
                <a:ea typeface="幼圆" panose="02010509060101010101" pitchFamily="49" charset="-122"/>
              </a:rPr>
              <a:t>数据库设计</a:t>
            </a:r>
            <a:endParaRPr lang="zh-CN" altLang="en-US" sz="1600" b="1" dirty="0">
              <a:solidFill>
                <a:schemeClr val="tx1"/>
              </a:solidFill>
              <a:ea typeface="幼圆" panose="02010509060101010101" pitchFamily="49" charset="-122"/>
            </a:endParaRPr>
          </a:p>
        </p:txBody>
      </p:sp>
      <p:grpSp>
        <p:nvGrpSpPr>
          <p:cNvPr id="14" name="组合 13"/>
          <p:cNvGrpSpPr/>
          <p:nvPr/>
        </p:nvGrpSpPr>
        <p:grpSpPr>
          <a:xfrm>
            <a:off x="179388" y="266700"/>
            <a:ext cx="8739187" cy="1763713"/>
            <a:chOff x="606441" y="197810"/>
            <a:chExt cx="10139080" cy="2387253"/>
          </a:xfrm>
        </p:grpSpPr>
        <p:sp>
          <p:nvSpPr>
            <p:cNvPr id="32" name="椭圆 31"/>
            <p:cNvSpPr/>
            <p:nvPr/>
          </p:nvSpPr>
          <p:spPr>
            <a:xfrm>
              <a:off x="8588780" y="197810"/>
              <a:ext cx="2156741" cy="1003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mn-lt"/>
                  <a:ea typeface="+mn-ea"/>
                  <a:cs typeface="+mn-cs"/>
                </a:rPr>
                <a:t>现实世界</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3" name="椭圆 32"/>
            <p:cNvSpPr/>
            <p:nvPr/>
          </p:nvSpPr>
          <p:spPr>
            <a:xfrm>
              <a:off x="4930975" y="199959"/>
              <a:ext cx="2156741" cy="1001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mn-lt"/>
                  <a:ea typeface="+mn-ea"/>
                  <a:cs typeface="+mn-cs"/>
                </a:rPr>
                <a:t>信息世界</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mn-lt"/>
                  <a:ea typeface="+mn-ea"/>
                  <a:cs typeface="+mn-cs"/>
                </a:rPr>
                <a:t>（</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ER</a:t>
              </a:r>
              <a:r>
                <a:rPr kumimoji="0" lang="zh-CN" altLang="en-US" sz="1800" b="0" i="0" u="none" strike="noStrike" kern="1200" cap="none" spc="0" normalizeH="0" baseline="0" noProof="0" dirty="0">
                  <a:ln>
                    <a:noFill/>
                  </a:ln>
                  <a:solidFill>
                    <a:schemeClr val="lt1"/>
                  </a:solidFill>
                  <a:effectLst/>
                  <a:uLnTx/>
                  <a:uFillTx/>
                  <a:latin typeface="+mn-lt"/>
                  <a:ea typeface="+mn-ea"/>
                  <a:cs typeface="+mn-cs"/>
                </a:rPr>
                <a:t>图）</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4" name="椭圆 33"/>
            <p:cNvSpPr/>
            <p:nvPr/>
          </p:nvSpPr>
          <p:spPr>
            <a:xfrm>
              <a:off x="606441" y="206405"/>
              <a:ext cx="2604298" cy="915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mn-lt"/>
                  <a:ea typeface="+mn-ea"/>
                  <a:cs typeface="+mn-cs"/>
                </a:rPr>
                <a:t>计算机世界</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mn-lt"/>
                  <a:ea typeface="+mn-ea"/>
                  <a:cs typeface="+mn-cs"/>
                </a:rPr>
                <a:t>（关系模式）</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5" name="箭头: 右 34"/>
            <p:cNvSpPr/>
            <p:nvPr/>
          </p:nvSpPr>
          <p:spPr>
            <a:xfrm rot="10800000">
              <a:off x="7247953" y="700616"/>
              <a:ext cx="1062715" cy="13751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36" name="箭头: 右 35"/>
            <p:cNvSpPr/>
            <p:nvPr/>
          </p:nvSpPr>
          <p:spPr>
            <a:xfrm rot="10800000">
              <a:off x="3636193" y="700616"/>
              <a:ext cx="1062716" cy="13751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22561" name="文本框 36"/>
            <p:cNvSpPr txBox="1"/>
            <p:nvPr/>
          </p:nvSpPr>
          <p:spPr>
            <a:xfrm>
              <a:off x="7405139" y="734065"/>
              <a:ext cx="646330" cy="369332"/>
            </a:xfrm>
            <a:prstGeom prst="rect">
              <a:avLst/>
            </a:prstGeom>
            <a:noFill/>
            <a:ln w="9525">
              <a:noFill/>
            </a:ln>
          </p:spPr>
          <p:txBody>
            <a:bodyPr wrap="none">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dirty="0">
                  <a:solidFill>
                    <a:schemeClr val="tx1"/>
                  </a:solidFill>
                  <a:ea typeface="幼圆" panose="02010509060101010101" pitchFamily="49" charset="-122"/>
                </a:rPr>
                <a:t>抽象</a:t>
              </a:r>
              <a:endParaRPr lang="zh-CN" altLang="en-US" dirty="0">
                <a:solidFill>
                  <a:schemeClr val="tx1"/>
                </a:solidFill>
                <a:ea typeface="幼圆" panose="02010509060101010101" pitchFamily="49" charset="-122"/>
              </a:endParaRPr>
            </a:p>
          </p:txBody>
        </p:sp>
        <p:sp>
          <p:nvSpPr>
            <p:cNvPr id="22562" name="文本框 37"/>
            <p:cNvSpPr txBox="1"/>
            <p:nvPr/>
          </p:nvSpPr>
          <p:spPr>
            <a:xfrm>
              <a:off x="3763456" y="719528"/>
              <a:ext cx="646330" cy="369332"/>
            </a:xfrm>
            <a:prstGeom prst="rect">
              <a:avLst/>
            </a:prstGeom>
            <a:noFill/>
            <a:ln w="9525">
              <a:noFill/>
            </a:ln>
          </p:spPr>
          <p:txBody>
            <a:bodyPr wrap="none">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dirty="0">
                  <a:solidFill>
                    <a:schemeClr val="tx1"/>
                  </a:solidFill>
                  <a:ea typeface="幼圆" panose="02010509060101010101" pitchFamily="49" charset="-122"/>
                </a:rPr>
                <a:t>设计</a:t>
              </a:r>
              <a:endParaRPr lang="zh-CN" altLang="en-US" dirty="0">
                <a:solidFill>
                  <a:schemeClr val="tx1"/>
                </a:solidFill>
                <a:ea typeface="幼圆" panose="02010509060101010101" pitchFamily="49" charset="-122"/>
              </a:endParaRPr>
            </a:p>
          </p:txBody>
        </p:sp>
        <p:sp>
          <p:nvSpPr>
            <p:cNvPr id="41" name="箭头: 右 40"/>
            <p:cNvSpPr/>
            <p:nvPr/>
          </p:nvSpPr>
          <p:spPr>
            <a:xfrm rot="5400000">
              <a:off x="1122917" y="1860169"/>
              <a:ext cx="1355857" cy="9393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22564" name="文本框 41"/>
            <p:cNvSpPr txBox="1"/>
            <p:nvPr/>
          </p:nvSpPr>
          <p:spPr>
            <a:xfrm>
              <a:off x="1075030" y="1659602"/>
              <a:ext cx="646330" cy="369332"/>
            </a:xfrm>
            <a:prstGeom prst="rect">
              <a:avLst/>
            </a:prstGeom>
            <a:noFill/>
            <a:ln w="9525">
              <a:noFill/>
            </a:ln>
          </p:spPr>
          <p:txBody>
            <a:bodyPr wrap="none">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chemeClr val="tx1"/>
                  </a:solidFill>
                  <a:ea typeface="幼圆" panose="02010509060101010101" pitchFamily="49" charset="-122"/>
                </a:rPr>
                <a:t>定义</a:t>
              </a:r>
              <a:endParaRPr lang="zh-CN" altLang="en-US" b="1" dirty="0">
                <a:solidFill>
                  <a:schemeClr val="tx1"/>
                </a:solidFill>
                <a:ea typeface="幼圆" panose="02010509060101010101" pitchFamily="49" charset="-122"/>
              </a:endParaRPr>
            </a:p>
          </p:txBody>
        </p:sp>
      </p:grpSp>
      <p:grpSp>
        <p:nvGrpSpPr>
          <p:cNvPr id="4" name="组合 3"/>
          <p:cNvGrpSpPr/>
          <p:nvPr/>
        </p:nvGrpSpPr>
        <p:grpSpPr>
          <a:xfrm>
            <a:off x="1338263" y="1033463"/>
            <a:ext cx="4651375" cy="2287587"/>
            <a:chOff x="1879274" y="1696848"/>
            <a:chExt cx="5395936" cy="3099588"/>
          </a:xfrm>
        </p:grpSpPr>
        <p:sp>
          <p:nvSpPr>
            <p:cNvPr id="22553" name="文本框 28"/>
            <p:cNvSpPr txBox="1"/>
            <p:nvPr/>
          </p:nvSpPr>
          <p:spPr>
            <a:xfrm>
              <a:off x="5061660" y="2805472"/>
              <a:ext cx="2082999" cy="458501"/>
            </a:xfrm>
            <a:prstGeom prst="rect">
              <a:avLst/>
            </a:prstGeom>
            <a:solidFill>
              <a:srgbClr val="FFC000"/>
            </a:solidFill>
            <a:ln w="9525" cap="flat" cmpd="sng">
              <a:solidFill>
                <a:srgbClr val="FF0000"/>
              </a:solidFill>
              <a:prstDash val="solid"/>
              <a:miter/>
              <a:headEnd type="none" w="med" len="med"/>
              <a:tailEnd type="none" w="med" len="med"/>
            </a:ln>
          </p:spPr>
          <p:txBody>
            <a:bodyPr wrap="none">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en-US" altLang="zh-CN" sz="1600" b="1" dirty="0">
                  <a:solidFill>
                    <a:schemeClr val="tx1"/>
                  </a:solidFill>
                  <a:ea typeface="幼圆" panose="02010509060101010101" pitchFamily="49" charset="-122"/>
                </a:rPr>
                <a:t>SQL</a:t>
              </a:r>
              <a:r>
                <a:rPr lang="zh-CN" altLang="en-US" sz="1600" b="1" dirty="0">
                  <a:solidFill>
                    <a:schemeClr val="tx1"/>
                  </a:solidFill>
                  <a:ea typeface="幼圆" panose="02010509060101010101" pitchFamily="49" charset="-122"/>
                </a:rPr>
                <a:t>：数据库语言</a:t>
              </a:r>
              <a:endParaRPr lang="zh-CN" altLang="en-US" sz="1600" b="1" dirty="0">
                <a:solidFill>
                  <a:schemeClr val="tx1"/>
                </a:solidFill>
                <a:ea typeface="幼圆" panose="02010509060101010101" pitchFamily="49" charset="-122"/>
              </a:endParaRPr>
            </a:p>
          </p:txBody>
        </p:sp>
        <p:sp>
          <p:nvSpPr>
            <p:cNvPr id="31" name="矩形 30"/>
            <p:cNvSpPr/>
            <p:nvPr/>
          </p:nvSpPr>
          <p:spPr>
            <a:xfrm>
              <a:off x="4706155" y="3338059"/>
              <a:ext cx="2569055" cy="1458377"/>
            </a:xfrm>
            <a:prstGeom prst="rect">
              <a:avLst/>
            </a:prstGeom>
            <a:ln>
              <a:solidFill>
                <a:srgbClr val="FF0000"/>
              </a:solidFill>
            </a:ln>
          </p:spPr>
          <p:txBody>
            <a:bodyPr>
              <a:spAutoFit/>
            </a:bodyPr>
            <a:lstStyle/>
            <a:p>
              <a:pPr marL="0" marR="0" lvl="0" indent="0" algn="l" defTabSz="457200" rtl="0" eaLnBrk="1" fontAlgn="t"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2">
                      <a:lumMod val="50000"/>
                    </a:schemeClr>
                  </a:solidFill>
                  <a:effectLst/>
                  <a:uLnTx/>
                  <a:uFillTx/>
                  <a:latin typeface="+mn-lt"/>
                  <a:ea typeface="+mn-ea"/>
                  <a:cs typeface="+mn-cs"/>
                </a:rPr>
                <a:t>Select </a:t>
              </a:r>
              <a:r>
                <a:rPr kumimoji="0" lang="en-US" altLang="zh-CN" sz="1600" b="1" i="0" u="none" strike="noStrike" kern="1200" cap="none" spc="0" normalizeH="0" baseline="0" noProof="0" dirty="0" err="1">
                  <a:ln>
                    <a:noFill/>
                  </a:ln>
                  <a:solidFill>
                    <a:schemeClr val="tx2">
                      <a:lumMod val="50000"/>
                    </a:schemeClr>
                  </a:solidFill>
                  <a:effectLst/>
                  <a:uLnTx/>
                  <a:uFillTx/>
                  <a:latin typeface="+mn-lt"/>
                  <a:ea typeface="+mn-ea"/>
                  <a:cs typeface="+mn-cs"/>
                </a:rPr>
                <a:t>Bname</a:t>
              </a:r>
              <a:r>
                <a:rPr kumimoji="0" lang="en-US" altLang="zh-CN" sz="1600" b="1" i="0" u="none" strike="noStrike" kern="1200" cap="none" spc="0" normalizeH="0" baseline="0" noProof="0" dirty="0">
                  <a:ln>
                    <a:noFill/>
                  </a:ln>
                  <a:solidFill>
                    <a:srgbClr val="FF0000"/>
                  </a:solidFill>
                  <a:effectLst/>
                  <a:uLnTx/>
                  <a:uFillTx/>
                  <a:latin typeface="+mn-lt"/>
                  <a:ea typeface="+mn-ea"/>
                  <a:cs typeface="+mn-cs"/>
                </a:rPr>
                <a:t> </a:t>
              </a:r>
              <a:r>
                <a:rPr kumimoji="0" lang="en-US" altLang="zh-CN" sz="1600" b="1" i="0" u="none" strike="noStrike" kern="1200" cap="none" spc="0" normalizeH="0" baseline="0" noProof="0" dirty="0">
                  <a:ln>
                    <a:noFill/>
                  </a:ln>
                  <a:solidFill>
                    <a:schemeClr val="tx2">
                      <a:lumMod val="50000"/>
                    </a:schemeClr>
                  </a:solidFill>
                  <a:effectLst/>
                  <a:uLnTx/>
                  <a:uFillTx/>
                  <a:latin typeface="+mn-lt"/>
                  <a:ea typeface="+mn-ea"/>
                  <a:cs typeface="+mn-cs"/>
                </a:rPr>
                <a:t>From</a:t>
              </a:r>
              <a:r>
                <a:rPr kumimoji="0" lang="en-US" altLang="zh-CN" sz="1600" b="1" i="0" u="none" strike="noStrike" kern="1200" cap="none" spc="0" normalizeH="0" baseline="0" noProof="0" dirty="0">
                  <a:ln>
                    <a:noFill/>
                  </a:ln>
                  <a:solidFill>
                    <a:srgbClr val="FF0000"/>
                  </a:solidFill>
                  <a:effectLst/>
                  <a:uLnTx/>
                  <a:uFillTx/>
                  <a:latin typeface="+mn-lt"/>
                  <a:ea typeface="+mn-ea"/>
                  <a:cs typeface="+mn-cs"/>
                </a:rPr>
                <a:t> Book</a:t>
              </a:r>
              <a:endParaRPr kumimoji="0" lang="en-US" altLang="zh-CN" sz="1600" b="1"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457200" rtl="0" eaLnBrk="1" fontAlgn="t"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2">
                      <a:lumMod val="50000"/>
                    </a:schemeClr>
                  </a:solidFill>
                  <a:effectLst/>
                  <a:uLnTx/>
                  <a:uFillTx/>
                  <a:latin typeface="+mn-lt"/>
                  <a:ea typeface="+mn-ea"/>
                  <a:cs typeface="+mn-cs"/>
                </a:rPr>
                <a:t>Where</a:t>
              </a:r>
              <a:r>
                <a:rPr kumimoji="0" lang="en-US" altLang="zh-CN" sz="1600" b="1" i="0" u="none" strike="noStrike" kern="1200" cap="none" spc="0" normalizeH="0" baseline="0" noProof="0" dirty="0">
                  <a:ln>
                    <a:noFill/>
                  </a:ln>
                  <a:solidFill>
                    <a:srgbClr val="FF0000"/>
                  </a:solidFill>
                  <a:effectLst/>
                  <a:uLnTx/>
                  <a:uFillTx/>
                  <a:latin typeface="+mn-lt"/>
                  <a:ea typeface="+mn-ea"/>
                  <a:cs typeface="+mn-cs"/>
                </a:rPr>
                <a:t> Publisher=“</a:t>
              </a:r>
              <a:r>
                <a:rPr kumimoji="0" lang="zh-CN" altLang="en-US" sz="1600" b="1" i="0" u="none" strike="noStrike" kern="1200" cap="none" spc="0" normalizeH="0" baseline="0" noProof="0" dirty="0">
                  <a:ln>
                    <a:noFill/>
                  </a:ln>
                  <a:solidFill>
                    <a:srgbClr val="FF0000"/>
                  </a:solidFill>
                  <a:effectLst/>
                  <a:uLnTx/>
                  <a:uFillTx/>
                  <a:latin typeface="+mn-lt"/>
                  <a:ea typeface="+mn-ea"/>
                  <a:cs typeface="+mn-cs"/>
                </a:rPr>
                <a:t>清华大学出版社</a:t>
              </a:r>
              <a:r>
                <a:rPr kumimoji="0" lang="en-US" altLang="zh-CN" sz="1600" b="1" i="0" u="none" strike="noStrike" kern="1200" cap="none" spc="0" normalizeH="0" baseline="0" noProof="0" dirty="0">
                  <a:ln>
                    <a:noFill/>
                  </a:ln>
                  <a:solidFill>
                    <a:srgbClr val="FF0000"/>
                  </a:solidFill>
                  <a:effectLst/>
                  <a:uLnTx/>
                  <a:uFillTx/>
                  <a:latin typeface="+mn-lt"/>
                  <a:ea typeface="+mn-ea"/>
                  <a:cs typeface="+mn-cs"/>
                </a:rPr>
                <a:t>”</a:t>
              </a:r>
              <a:endParaRPr kumimoji="0" lang="zh-CN" altLang="en-US" sz="1600" b="1" i="0" u="none" strike="noStrike" kern="1200" cap="none" spc="0" normalizeH="0" baseline="0" noProof="0" dirty="0">
                <a:ln>
                  <a:noFill/>
                </a:ln>
                <a:solidFill>
                  <a:srgbClr val="FF0000"/>
                </a:solidFill>
                <a:effectLst/>
                <a:uLnTx/>
                <a:uFillTx/>
                <a:latin typeface="+mn-lt"/>
                <a:ea typeface="+mn-ea"/>
                <a:cs typeface="+mn-cs"/>
              </a:endParaRPr>
            </a:p>
          </p:txBody>
        </p:sp>
        <p:sp>
          <p:nvSpPr>
            <p:cNvPr id="43" name="矩形 42"/>
            <p:cNvSpPr/>
            <p:nvPr/>
          </p:nvSpPr>
          <p:spPr>
            <a:xfrm>
              <a:off x="1879274" y="1696848"/>
              <a:ext cx="2979735" cy="1458377"/>
            </a:xfrm>
            <a:prstGeom prst="rect">
              <a:avLst/>
            </a:prstGeom>
            <a:ln>
              <a:solidFill>
                <a:schemeClr val="accent2"/>
              </a:solidFill>
            </a:ln>
          </p:spPr>
          <p:txBody>
            <a:bodyPr>
              <a:spAutoFit/>
            </a:bodyPr>
            <a:lstStyle/>
            <a:p>
              <a:pPr marL="0" marR="0" lvl="0" indent="0" algn="l" defTabSz="457200" rtl="0" eaLnBrk="1" fontAlgn="t"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2">
                      <a:lumMod val="50000"/>
                    </a:schemeClr>
                  </a:solidFill>
                  <a:effectLst/>
                  <a:uLnTx/>
                  <a:uFillTx/>
                  <a:latin typeface="+mn-lt"/>
                  <a:ea typeface="+mn-ea"/>
                  <a:cs typeface="+mn-cs"/>
                </a:rPr>
                <a:t>Create Table (ISBN </a:t>
              </a:r>
              <a:r>
                <a:rPr kumimoji="0" lang="en-US" altLang="zh-CN" sz="1600" b="1" i="0" u="none" strike="noStrike" kern="1200" cap="none" spc="0" normalizeH="0" baseline="0" noProof="0" dirty="0" err="1">
                  <a:ln>
                    <a:noFill/>
                  </a:ln>
                  <a:solidFill>
                    <a:srgbClr val="FF0000"/>
                  </a:solidFill>
                  <a:effectLst/>
                  <a:uLnTx/>
                  <a:uFillTx/>
                  <a:latin typeface="+mn-lt"/>
                  <a:ea typeface="+mn-ea"/>
                  <a:cs typeface="+mn-cs"/>
                </a:rPr>
                <a:t>Bname</a:t>
              </a:r>
              <a:r>
                <a:rPr kumimoji="0" lang="en-US" altLang="zh-CN" sz="1600" b="1" i="0" u="none" strike="noStrike" kern="1200" cap="none" spc="0" normalizeH="0" baseline="0" noProof="0" dirty="0">
                  <a:ln>
                    <a:noFill/>
                  </a:ln>
                  <a:solidFill>
                    <a:srgbClr val="FF0000"/>
                  </a:solidFill>
                  <a:effectLst/>
                  <a:uLnTx/>
                  <a:uFillTx/>
                  <a:latin typeface="+mn-lt"/>
                  <a:ea typeface="+mn-ea"/>
                  <a:cs typeface="+mn-cs"/>
                </a:rPr>
                <a:t> char(25) not null key, </a:t>
              </a:r>
              <a:r>
                <a:rPr kumimoji="0" lang="en-US" altLang="zh-CN" sz="1600" b="1" i="0" u="none" strike="noStrike" kern="1200" cap="none" spc="0" normalizeH="0" baseline="0" noProof="0" dirty="0" err="1">
                  <a:ln>
                    <a:noFill/>
                  </a:ln>
                  <a:solidFill>
                    <a:srgbClr val="FF0000"/>
                  </a:solidFill>
                  <a:effectLst/>
                  <a:uLnTx/>
                  <a:uFillTx/>
                  <a:latin typeface="+mn-lt"/>
                  <a:ea typeface="+mn-ea"/>
                  <a:cs typeface="+mn-cs"/>
                </a:rPr>
                <a:t>Bname</a:t>
              </a:r>
              <a:r>
                <a:rPr kumimoji="0" lang="en-US" altLang="zh-CN" sz="1600" b="1" i="0" u="none" strike="noStrike" kern="1200" cap="none" spc="0" normalizeH="0" baseline="0" noProof="0" dirty="0">
                  <a:ln>
                    <a:noFill/>
                  </a:ln>
                  <a:solidFill>
                    <a:srgbClr val="FF0000"/>
                  </a:solidFill>
                  <a:effectLst/>
                  <a:uLnTx/>
                  <a:uFillTx/>
                  <a:latin typeface="+mn-lt"/>
                  <a:ea typeface="+mn-ea"/>
                  <a:cs typeface="+mn-cs"/>
                </a:rPr>
                <a:t> char(25), Publisher …… </a:t>
              </a:r>
              <a:r>
                <a:rPr kumimoji="0" lang="en-US" altLang="zh-CN" sz="1600" b="1" i="0" u="none" strike="noStrike" kern="1200" cap="none" spc="0" normalizeH="0" baseline="0" noProof="0" dirty="0">
                  <a:ln>
                    <a:noFill/>
                  </a:ln>
                  <a:solidFill>
                    <a:schemeClr val="tx2">
                      <a:lumMod val="50000"/>
                    </a:schemeClr>
                  </a:solidFill>
                  <a:effectLst/>
                  <a:uLnTx/>
                  <a:uFillTx/>
                  <a:latin typeface="+mn-lt"/>
                  <a:ea typeface="+mn-ea"/>
                  <a:cs typeface="+mn-cs"/>
                </a:rPr>
                <a:t>)</a:t>
              </a:r>
              <a:endParaRPr kumimoji="0" lang="zh-CN" altLang="en-US" sz="1600" b="1" i="0" u="none" strike="noStrike" kern="1200" cap="none" spc="0" normalizeH="0" baseline="0" noProof="0" dirty="0">
                <a:ln>
                  <a:noFill/>
                </a:ln>
                <a:solidFill>
                  <a:srgbClr val="FF0000"/>
                </a:solidFill>
                <a:effectLst/>
                <a:uLnTx/>
                <a:uFillTx/>
                <a:latin typeface="+mn-lt"/>
                <a:ea typeface="+mn-ea"/>
                <a:cs typeface="+mn-cs"/>
              </a:endParaRPr>
            </a:p>
          </p:txBody>
        </p:sp>
      </p:grpSp>
      <p:grpSp>
        <p:nvGrpSpPr>
          <p:cNvPr id="7" name="组合 6"/>
          <p:cNvGrpSpPr/>
          <p:nvPr/>
        </p:nvGrpSpPr>
        <p:grpSpPr>
          <a:xfrm>
            <a:off x="-3175" y="2073275"/>
            <a:ext cx="9204325" cy="4292600"/>
            <a:chOff x="606441" y="1676858"/>
            <a:chExt cx="10678765" cy="5810443"/>
          </a:xfrm>
        </p:grpSpPr>
        <p:sp>
          <p:nvSpPr>
            <p:cNvPr id="30" name="箭头: 右 29"/>
            <p:cNvSpPr/>
            <p:nvPr/>
          </p:nvSpPr>
          <p:spPr>
            <a:xfrm>
              <a:off x="4704450" y="3640891"/>
              <a:ext cx="3081333" cy="96698"/>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grpSp>
          <p:nvGrpSpPr>
            <p:cNvPr id="22544" name="组合 5"/>
            <p:cNvGrpSpPr/>
            <p:nvPr/>
          </p:nvGrpSpPr>
          <p:grpSpPr>
            <a:xfrm>
              <a:off x="606441" y="1676858"/>
              <a:ext cx="10678765" cy="5810443"/>
              <a:chOff x="606441" y="1676858"/>
              <a:chExt cx="10678765" cy="5810443"/>
            </a:xfrm>
          </p:grpSpPr>
          <p:cxnSp>
            <p:nvCxnSpPr>
              <p:cNvPr id="27" name="直接连接符 26"/>
              <p:cNvCxnSpPr/>
              <p:nvPr/>
            </p:nvCxnSpPr>
            <p:spPr>
              <a:xfrm flipV="1">
                <a:off x="606441" y="4526210"/>
                <a:ext cx="10656663" cy="300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2547" name="图片 8"/>
              <p:cNvPicPr>
                <a:picLocks noChangeAspect="1"/>
              </p:cNvPicPr>
              <p:nvPr/>
            </p:nvPicPr>
            <p:blipFill>
              <a:blip r:embed="rId5"/>
              <a:stretch>
                <a:fillRect/>
              </a:stretch>
            </p:blipFill>
            <p:spPr>
              <a:xfrm>
                <a:off x="7816774" y="2191157"/>
                <a:ext cx="3468432" cy="2159410"/>
              </a:xfrm>
              <a:prstGeom prst="rect">
                <a:avLst/>
              </a:prstGeom>
              <a:noFill/>
              <a:ln w="9525">
                <a:noFill/>
              </a:ln>
            </p:spPr>
          </p:pic>
          <p:pic>
            <p:nvPicPr>
              <p:cNvPr id="22548" name="图片 11"/>
              <p:cNvPicPr>
                <a:picLocks noChangeAspect="1"/>
              </p:cNvPicPr>
              <p:nvPr/>
            </p:nvPicPr>
            <p:blipFill>
              <a:blip r:embed="rId6"/>
              <a:stretch>
                <a:fillRect/>
              </a:stretch>
            </p:blipFill>
            <p:spPr>
              <a:xfrm>
                <a:off x="8917392" y="5455175"/>
                <a:ext cx="1083579" cy="757021"/>
              </a:xfrm>
              <a:prstGeom prst="rect">
                <a:avLst/>
              </a:prstGeom>
              <a:noFill/>
              <a:ln w="9525">
                <a:noFill/>
              </a:ln>
            </p:spPr>
          </p:pic>
          <p:pic>
            <p:nvPicPr>
              <p:cNvPr id="22549" name="图片 12"/>
              <p:cNvPicPr>
                <a:picLocks noChangeAspect="1"/>
              </p:cNvPicPr>
              <p:nvPr/>
            </p:nvPicPr>
            <p:blipFill>
              <a:blip r:embed="rId6"/>
              <a:stretch>
                <a:fillRect/>
              </a:stretch>
            </p:blipFill>
            <p:spPr>
              <a:xfrm>
                <a:off x="8917392" y="6730279"/>
                <a:ext cx="1083579" cy="757022"/>
              </a:xfrm>
              <a:prstGeom prst="rect">
                <a:avLst/>
              </a:prstGeom>
              <a:noFill/>
              <a:ln w="9525">
                <a:noFill/>
              </a:ln>
            </p:spPr>
          </p:pic>
          <p:pic>
            <p:nvPicPr>
              <p:cNvPr id="22550" name="图片 14"/>
              <p:cNvPicPr>
                <a:picLocks noChangeAspect="1"/>
              </p:cNvPicPr>
              <p:nvPr/>
            </p:nvPicPr>
            <p:blipFill>
              <a:blip r:embed="rId7"/>
              <a:stretch>
                <a:fillRect/>
              </a:stretch>
            </p:blipFill>
            <p:spPr>
              <a:xfrm>
                <a:off x="8203404" y="5078251"/>
                <a:ext cx="2476190" cy="295239"/>
              </a:xfrm>
              <a:prstGeom prst="rect">
                <a:avLst/>
              </a:prstGeom>
              <a:noFill/>
              <a:ln w="9525">
                <a:noFill/>
              </a:ln>
            </p:spPr>
          </p:pic>
          <p:sp>
            <p:nvSpPr>
              <p:cNvPr id="22551" name="文本框 19"/>
              <p:cNvSpPr txBox="1"/>
              <p:nvPr/>
            </p:nvSpPr>
            <p:spPr>
              <a:xfrm>
                <a:off x="8612615" y="1676858"/>
                <a:ext cx="1893644" cy="458220"/>
              </a:xfrm>
              <a:prstGeom prst="rect">
                <a:avLst/>
              </a:prstGeom>
              <a:solidFill>
                <a:srgbClr val="FFC000"/>
              </a:solidFill>
              <a:ln w="9525" cap="flat" cmpd="sng">
                <a:solidFill>
                  <a:srgbClr val="FF0000"/>
                </a:solidFill>
                <a:prstDash val="solid"/>
                <a:miter/>
                <a:headEnd type="none" w="med" len="med"/>
                <a:tailEnd type="none" w="med" len="med"/>
              </a:ln>
            </p:spPr>
            <p:txBody>
              <a:bodyPr wrap="none">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sz="1600" b="1" dirty="0">
                    <a:solidFill>
                      <a:schemeClr val="tx1"/>
                    </a:solidFill>
                    <a:ea typeface="幼圆" panose="02010509060101010101" pitchFamily="49" charset="-122"/>
                  </a:rPr>
                  <a:t>数据库应用程序</a:t>
                </a:r>
                <a:endParaRPr lang="zh-CN" altLang="en-US" sz="1600" b="1" dirty="0">
                  <a:solidFill>
                    <a:schemeClr val="tx1"/>
                  </a:solidFill>
                  <a:ea typeface="幼圆" panose="02010509060101010101" pitchFamily="49" charset="-122"/>
                </a:endParaRPr>
              </a:p>
            </p:txBody>
          </p:sp>
          <p:sp>
            <p:nvSpPr>
              <p:cNvPr id="22552" name="文本框 4"/>
              <p:cNvSpPr txBox="1"/>
              <p:nvPr/>
            </p:nvSpPr>
            <p:spPr>
              <a:xfrm>
                <a:off x="10023041" y="5711063"/>
                <a:ext cx="912429" cy="1200329"/>
              </a:xfrm>
              <a:prstGeom prst="rect">
                <a:avLst/>
              </a:prstGeom>
              <a:noFill/>
              <a:ln w="9525">
                <a:noFill/>
              </a:ln>
            </p:spPr>
            <p:txBody>
              <a:bodyPr wrap="none">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en-US" altLang="zh-CN" b="1" dirty="0">
                    <a:solidFill>
                      <a:srgbClr val="FF0000"/>
                    </a:solidFill>
                    <a:ea typeface="幼圆" panose="02010509060101010101" pitchFamily="49" charset="-122"/>
                  </a:rPr>
                  <a:t>DBAP1</a:t>
                </a:r>
                <a:endParaRPr lang="en-US" altLang="zh-CN" b="1" dirty="0">
                  <a:solidFill>
                    <a:srgbClr val="FF0000"/>
                  </a:solidFill>
                  <a:ea typeface="幼圆" panose="02010509060101010101" pitchFamily="49" charset="-122"/>
                </a:endParaRPr>
              </a:p>
              <a:p>
                <a:pPr marL="0" lvl="0" indent="0" eaLnBrk="1" hangingPunct="1">
                  <a:spcBef>
                    <a:spcPct val="0"/>
                  </a:spcBef>
                  <a:buClrTx/>
                  <a:buFontTx/>
                  <a:buNone/>
                </a:pPr>
                <a:endParaRPr lang="en-US" altLang="zh-CN" b="1" dirty="0">
                  <a:solidFill>
                    <a:srgbClr val="FF0000"/>
                  </a:solidFill>
                  <a:ea typeface="幼圆" panose="02010509060101010101" pitchFamily="49" charset="-122"/>
                </a:endParaRPr>
              </a:p>
              <a:p>
                <a:pPr marL="0" lvl="0" indent="0" eaLnBrk="1" hangingPunct="1">
                  <a:spcBef>
                    <a:spcPct val="0"/>
                  </a:spcBef>
                  <a:buClrTx/>
                  <a:buFontTx/>
                  <a:buNone/>
                </a:pPr>
                <a:endParaRPr lang="en-US" altLang="zh-CN" b="1" dirty="0">
                  <a:solidFill>
                    <a:srgbClr val="FF0000"/>
                  </a:solidFill>
                  <a:ea typeface="幼圆" panose="02010509060101010101" pitchFamily="49" charset="-122"/>
                </a:endParaRPr>
              </a:p>
              <a:p>
                <a:pPr marL="0" lvl="0" indent="0" eaLnBrk="1" hangingPunct="1">
                  <a:spcBef>
                    <a:spcPct val="0"/>
                  </a:spcBef>
                  <a:buClrTx/>
                  <a:buFontTx/>
                  <a:buNone/>
                </a:pPr>
                <a:r>
                  <a:rPr lang="en-US" altLang="zh-CN" b="1" dirty="0">
                    <a:solidFill>
                      <a:srgbClr val="FF0000"/>
                    </a:solidFill>
                    <a:ea typeface="幼圆" panose="02010509060101010101" pitchFamily="49" charset="-122"/>
                  </a:rPr>
                  <a:t>DBAP2</a:t>
                </a:r>
                <a:endParaRPr lang="zh-CN" altLang="en-US" b="1" dirty="0">
                  <a:solidFill>
                    <a:srgbClr val="FF0000"/>
                  </a:solidFill>
                  <a:ea typeface="幼圆" panose="02010509060101010101" pitchFamily="49" charset="-122"/>
                </a:endParaRPr>
              </a:p>
            </p:txBody>
          </p:sp>
        </p:grpSp>
        <p:sp>
          <p:nvSpPr>
            <p:cNvPr id="22545" name="文本框 44"/>
            <p:cNvSpPr txBox="1"/>
            <p:nvPr/>
          </p:nvSpPr>
          <p:spPr>
            <a:xfrm>
              <a:off x="5880019" y="3647483"/>
              <a:ext cx="649537" cy="369333"/>
            </a:xfrm>
            <a:prstGeom prst="rect">
              <a:avLst/>
            </a:prstGeom>
            <a:noFill/>
            <a:ln w="9525">
              <a:noFill/>
            </a:ln>
          </p:spPr>
          <p:txBody>
            <a:bodyPr wrap="none">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chemeClr val="tx1"/>
                  </a:solidFill>
                  <a:ea typeface="幼圆" panose="02010509060101010101" pitchFamily="49" charset="-122"/>
                </a:rPr>
                <a:t>开发</a:t>
              </a:r>
              <a:endParaRPr lang="zh-CN" altLang="en-US" b="1" dirty="0">
                <a:solidFill>
                  <a:schemeClr val="tx1"/>
                </a:solidFill>
                <a:ea typeface="幼圆" panose="02010509060101010101" pitchFamily="49" charset="-122"/>
              </a:endParaRPr>
            </a:p>
          </p:txBody>
        </p:sp>
      </p:grpSp>
      <p:sp>
        <p:nvSpPr>
          <p:cNvPr id="25" name="文本框 24"/>
          <p:cNvSpPr txBox="1"/>
          <p:nvPr/>
        </p:nvSpPr>
        <p:spPr>
          <a:xfrm>
            <a:off x="4056063" y="3905250"/>
            <a:ext cx="1414462" cy="585788"/>
          </a:xfrm>
          <a:prstGeom prst="rect">
            <a:avLst/>
          </a:prstGeom>
          <a:solidFill>
            <a:srgbClr val="FFC000"/>
          </a:solidFill>
          <a:ln w="9525" cap="flat" cmpd="sng">
            <a:solidFill>
              <a:srgbClr val="FF0000"/>
            </a:solidFill>
            <a:prstDash val="solid"/>
            <a:miter/>
            <a:headEnd type="none" w="med" len="med"/>
            <a:tailEnd type="none" w="med" len="med"/>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zh-CN" altLang="en-US" sz="1600" b="1" dirty="0">
                <a:solidFill>
                  <a:schemeClr val="tx1"/>
                </a:solidFill>
                <a:ea typeface="幼圆" panose="02010509060101010101" pitchFamily="49" charset="-122"/>
              </a:rPr>
              <a:t>数据库维护与控制</a:t>
            </a:r>
            <a:endParaRPr lang="zh-CN" altLang="en-US" sz="1600" b="1" dirty="0">
              <a:solidFill>
                <a:schemeClr val="tx1"/>
              </a:solidFill>
              <a:ea typeface="幼圆" panose="02010509060101010101" pitchFamily="49" charset="-122"/>
            </a:endParaRPr>
          </a:p>
        </p:txBody>
      </p:sp>
      <p:sp>
        <p:nvSpPr>
          <p:cNvPr id="46" name="文本框 45"/>
          <p:cNvSpPr txBox="1">
            <a:spLocks noChangeArrowheads="1"/>
          </p:cNvSpPr>
          <p:nvPr/>
        </p:nvSpPr>
        <p:spPr bwMode="auto">
          <a:xfrm>
            <a:off x="6873875" y="5308600"/>
            <a:ext cx="1503363" cy="5842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Century Gothic" panose="020B0502020202020204" pitchFamily="34" charset="0"/>
                <a:ea typeface="+mn-ea"/>
                <a:cs typeface="+mn-cs"/>
              </a:rPr>
              <a:t>不同用户使用不同应用程序</a:t>
            </a:r>
            <a:endParaRPr kumimoji="0" lang="zh-CN" altLang="en-US" sz="1600" b="1" i="0" u="none" strike="noStrike" kern="1200" cap="none" spc="0" normalizeH="0" baseline="0" noProof="0" dirty="0">
              <a:ln>
                <a:noFill/>
              </a:ln>
              <a:solidFill>
                <a:schemeClr val="tx1"/>
              </a:solidFill>
              <a:effectLst/>
              <a:uLnTx/>
              <a:uFillTx/>
              <a:latin typeface="Century Gothic" panose="020B0502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25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barn(inVertical)">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down)">
                                      <p:cBhvr>
                                        <p:cTn id="47" dur="500"/>
                                        <p:tgtEl>
                                          <p:spTgt spid="4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down)">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down)">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down)">
                                      <p:cBhvr>
                                        <p:cTn id="60" dur="500"/>
                                        <p:tgtEl>
                                          <p:spTgt spid="22"/>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9" grpId="0" animBg="1"/>
      <p:bldP spid="40" grpId="0" animBg="1"/>
      <p:bldP spid="25" grpId="0" animBg="1"/>
      <p:bldP spid="4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副标题 2"/>
          <p:cNvSpPr>
            <a:spLocks noGrp="1"/>
          </p:cNvSpPr>
          <p:nvPr>
            <p:ph type="subTitle" idx="13"/>
          </p:nvPr>
        </p:nvSpPr>
        <p:spPr>
          <a:xfrm>
            <a:off x="635000" y="404813"/>
            <a:ext cx="7824788" cy="825500"/>
          </a:xfrm>
        </p:spPr>
        <p:txBody>
          <a:bodyPr vert="horz" wrap="square" lIns="45720" tIns="45720" rIns="45720" bIns="45720" anchor="t" anchorCtr="0"/>
          <a:p>
            <a:pPr defTabSz="457200" eaLnBrk="1" hangingPunct="1">
              <a:buSzTx/>
            </a:pPr>
            <a:r>
              <a:rPr lang="zh-CN" altLang="en-US" b="0" kern="1200" dirty="0">
                <a:latin typeface="+mn-lt"/>
                <a:ea typeface="幼圆" panose="02010509060101010101" pitchFamily="49" charset="-122"/>
                <a:cs typeface="+mn-cs"/>
              </a:rPr>
              <a:t>示例</a:t>
            </a:r>
            <a:r>
              <a:rPr lang="en-US" altLang="zh-CN" b="0" kern="1200" dirty="0">
                <a:latin typeface="+mn-lt"/>
                <a:ea typeface="幼圆" panose="02010509060101010101" pitchFamily="49" charset="-122"/>
                <a:cs typeface="+mn-cs"/>
              </a:rPr>
              <a:t>2</a:t>
            </a:r>
            <a:r>
              <a:rPr lang="en-US" altLang="zh-CN" b="0" kern="1200" dirty="0">
                <a:latin typeface="宋体" panose="02010600030101010101" pitchFamily="2" charset="-122"/>
                <a:ea typeface="幼圆" panose="02010509060101010101" pitchFamily="49" charset="-122"/>
                <a:cs typeface="+mn-cs"/>
              </a:rPr>
              <a:t>——</a:t>
            </a:r>
            <a:r>
              <a:rPr lang="zh-CN" altLang="en-US" b="0" kern="1200" dirty="0">
                <a:latin typeface="+mn-lt"/>
                <a:ea typeface="幼圆" panose="02010509060101010101" pitchFamily="49" charset="-122"/>
                <a:cs typeface="+mn-cs"/>
              </a:rPr>
              <a:t>安全性</a:t>
            </a:r>
            <a:endParaRPr lang="zh-CN" altLang="en-US" kern="1200" dirty="0">
              <a:latin typeface="+mn-lt"/>
              <a:ea typeface="幼圆" panose="02010509060101010101" pitchFamily="49" charset="-122"/>
              <a:cs typeface="+mn-cs"/>
            </a:endParaRPr>
          </a:p>
        </p:txBody>
      </p:sp>
      <p:sp>
        <p:nvSpPr>
          <p:cNvPr id="12" name="内容占位符 2"/>
          <p:cNvSpPr txBox="1"/>
          <p:nvPr/>
        </p:nvSpPr>
        <p:spPr bwMode="auto">
          <a:xfrm>
            <a:off x="1763713" y="1298575"/>
            <a:ext cx="6156325" cy="1570038"/>
          </a:xfrm>
          <a:prstGeom prst="rect">
            <a:avLst/>
          </a:prstGeom>
          <a:noFill/>
          <a:ln>
            <a:noFill/>
          </a:ln>
        </p:spPr>
        <p:txBody>
          <a:bodyPr/>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marL="469900" marR="0" lvl="0" indent="-469900" algn="l" defTabSz="457200" rtl="0" eaLnBrk="1" fontAlgn="base" latinLnBrk="0" hangingPunct="1">
              <a:lnSpc>
                <a:spcPct val="110000"/>
              </a:lnSpc>
              <a:spcBef>
                <a:spcPts val="1000"/>
              </a:spcBef>
              <a:spcAft>
                <a:spcPct val="0"/>
              </a:spcAft>
              <a:buClr>
                <a:schemeClr val="accent1"/>
              </a:buClr>
              <a:buSzTx/>
              <a:buFont typeface="Wingdings 3" panose="05040102010807070707" pitchFamily="18" charset="2"/>
              <a:buNone/>
              <a:defRPr/>
            </a:pPr>
            <a:r>
              <a:rPr kumimoji="0" lang="zh-CN" altLang="zh-CN" sz="2400" b="1" i="0" u="none" strike="noStrike" kern="1200" cap="none" spc="0" normalizeH="0" baseline="0" noProof="0" dirty="0">
                <a:ln>
                  <a:noFill/>
                </a:ln>
                <a:solidFill>
                  <a:srgbClr val="404040"/>
                </a:solidFill>
                <a:effectLst/>
                <a:uLnTx/>
                <a:uFillTx/>
                <a:latin typeface="+mn-ea"/>
                <a:ea typeface="+mn-ea"/>
                <a:cs typeface="+mn-cs"/>
              </a:rPr>
              <a:t>职工表（职工号，姓名，所在部门，基本工资，职务工资，奖励工资）</a:t>
            </a:r>
            <a:endParaRPr kumimoji="0" lang="zh-CN" altLang="en-US" sz="2400" b="1" i="0" u="none" strike="noStrike" kern="1200" cap="none" spc="0" normalizeH="0" baseline="0" noProof="0" dirty="0">
              <a:ln>
                <a:noFill/>
              </a:ln>
              <a:solidFill>
                <a:srgbClr val="404040"/>
              </a:solidFill>
              <a:effectLst/>
              <a:uLnTx/>
              <a:uFillTx/>
              <a:latin typeface="+mn-ea"/>
              <a:ea typeface="+mn-ea"/>
              <a:cs typeface="+mn-cs"/>
            </a:endParaRPr>
          </a:p>
        </p:txBody>
      </p:sp>
      <p:sp>
        <p:nvSpPr>
          <p:cNvPr id="13" name="内容占位符 2"/>
          <p:cNvSpPr txBox="1"/>
          <p:nvPr/>
        </p:nvSpPr>
        <p:spPr bwMode="auto">
          <a:xfrm>
            <a:off x="1763713" y="3925888"/>
            <a:ext cx="6156325" cy="1436688"/>
          </a:xfrm>
          <a:prstGeom prst="rect">
            <a:avLst/>
          </a:prstGeom>
          <a:noFill/>
          <a:ln w="9525">
            <a:noFill/>
            <a:miter lim="800000"/>
          </a:ln>
        </p:spPr>
        <p:txBody>
          <a:bodyPr/>
          <a:lstStyle/>
          <a:p>
            <a:pPr marL="469900" marR="0" indent="-469900" defTabSz="457200" eaLnBrk="1" fontAlgn="auto" hangingPunct="1">
              <a:lnSpc>
                <a:spcPct val="110000"/>
              </a:lnSpc>
              <a:spcBef>
                <a:spcPct val="20000"/>
              </a:spcBef>
              <a:spcAft>
                <a:spcPts val="0"/>
              </a:spcAft>
              <a:buClr>
                <a:schemeClr val="accent2"/>
              </a:buClr>
              <a:buSzTx/>
              <a:buFontTx/>
              <a:buNone/>
              <a:defRPr/>
            </a:pPr>
            <a:r>
              <a:rPr kumimoji="0" lang="zh-CN" altLang="zh-CN" sz="2400" b="1" kern="0" cap="none" spc="0" normalizeH="0" baseline="0" noProof="0" dirty="0">
                <a:solidFill>
                  <a:srgbClr val="FF0000"/>
                </a:solidFill>
                <a:latin typeface="幼圆" panose="02010509060101010101" pitchFamily="49" charset="-122"/>
                <a:ea typeface="+mn-ea"/>
                <a:cs typeface="+mn-cs"/>
              </a:rPr>
              <a:t>职工</a:t>
            </a:r>
            <a:r>
              <a:rPr kumimoji="0" lang="zh-CN" altLang="en-US" sz="2400" b="1" kern="0" cap="none" spc="0" normalizeH="0" baseline="0" noProof="0" dirty="0">
                <a:solidFill>
                  <a:srgbClr val="FF0000"/>
                </a:solidFill>
                <a:latin typeface="幼圆" panose="02010509060101010101" pitchFamily="49" charset="-122"/>
                <a:ea typeface="+mn-ea"/>
                <a:cs typeface="+mn-cs"/>
              </a:rPr>
              <a:t>信息</a:t>
            </a:r>
            <a:r>
              <a:rPr kumimoji="0" lang="zh-CN" altLang="zh-CN" sz="2400" b="1" kern="0" cap="none" spc="0" normalizeH="0" baseline="0" noProof="0" dirty="0">
                <a:solidFill>
                  <a:srgbClr val="FF0000"/>
                </a:solidFill>
                <a:latin typeface="幼圆" panose="02010509060101010101" pitchFamily="49" charset="-122"/>
                <a:ea typeface="+mn-ea"/>
                <a:cs typeface="+mn-cs"/>
              </a:rPr>
              <a:t>（职工号，姓名，所在部门，基本工资，职务工资）</a:t>
            </a:r>
            <a:endParaRPr kumimoji="0" lang="zh-CN" altLang="en-US" sz="2400" b="1" kern="0" cap="none" spc="0" normalizeH="0" baseline="0" noProof="0" dirty="0">
              <a:solidFill>
                <a:srgbClr val="FF0000"/>
              </a:solidFill>
              <a:latin typeface="幼圆" panose="02010509060101010101" pitchFamily="49" charset="-122"/>
              <a:ea typeface="+mn-ea"/>
              <a:cs typeface="+mn-cs"/>
            </a:endParaRPr>
          </a:p>
        </p:txBody>
      </p:sp>
      <p:sp>
        <p:nvSpPr>
          <p:cNvPr id="23" name="虚尾箭头 7"/>
          <p:cNvSpPr/>
          <p:nvPr/>
        </p:nvSpPr>
        <p:spPr>
          <a:xfrm rot="5400000">
            <a:off x="4167188" y="2698750"/>
            <a:ext cx="1223963" cy="46513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xEl>
                                              <p:charRg st="0" end="32"/>
                                            </p:txEl>
                                          </p:spTgt>
                                        </p:tgtEl>
                                        <p:attrNameLst>
                                          <p:attrName>style.visibility</p:attrName>
                                        </p:attrNameLst>
                                      </p:cBhvr>
                                      <p:to>
                                        <p:strVal val="visible"/>
                                      </p:to>
                                    </p:set>
                                    <p:animEffect transition="in" filter="blinds(horizontal)">
                                      <p:cBhvr>
                                        <p:cTn id="7" dur="500"/>
                                        <p:tgtEl>
                                          <p:spTgt spid="12">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1000" fill="hold"/>
                                        <p:tgtEl>
                                          <p:spTgt spid="23"/>
                                        </p:tgtEl>
                                        <p:attrNameLst>
                                          <p:attrName>ppt_w</p:attrName>
                                        </p:attrNameLst>
                                      </p:cBhvr>
                                      <p:tavLst>
                                        <p:tav tm="0">
                                          <p:val>
                                            <p:strVal val="#ppt_w*0.70"/>
                                          </p:val>
                                        </p:tav>
                                        <p:tav tm="100000">
                                          <p:val>
                                            <p:strVal val="#ppt_w"/>
                                          </p:val>
                                        </p:tav>
                                      </p:tavLst>
                                    </p:anim>
                                    <p:anim calcmode="lin" valueType="num">
                                      <p:cBhvr>
                                        <p:cTn id="13" dur="1000" fill="hold"/>
                                        <p:tgtEl>
                                          <p:spTgt spid="23"/>
                                        </p:tgtEl>
                                        <p:attrNameLst>
                                          <p:attrName>ppt_h</p:attrName>
                                        </p:attrNameLst>
                                      </p:cBhvr>
                                      <p:tavLst>
                                        <p:tav tm="0">
                                          <p:val>
                                            <p:strVal val="#ppt_h"/>
                                          </p:val>
                                        </p:tav>
                                        <p:tav tm="100000">
                                          <p:val>
                                            <p:strVal val="#ppt_h"/>
                                          </p:val>
                                        </p:tav>
                                      </p:tavLst>
                                    </p:anim>
                                    <p:animEffect transition="in" filter="fade">
                                      <p:cBhvr>
                                        <p:cTn id="14" dur="1000"/>
                                        <p:tgtEl>
                                          <p:spTgt spid="23"/>
                                        </p:tgtEl>
                                      </p:cBhvr>
                                    </p:animEffect>
                                  </p:childTnLst>
                                </p:cTn>
                              </p:par>
                            </p:childTnLst>
                          </p:cTn>
                        </p:par>
                        <p:par>
                          <p:cTn id="15" fill="hold">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heckerboard(across)">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内容占位符 1"/>
          <p:cNvSpPr>
            <a:spLocks noGrp="1"/>
          </p:cNvSpPr>
          <p:nvPr>
            <p:ph idx="1"/>
          </p:nvPr>
        </p:nvSpPr>
        <p:spPr>
          <a:xfrm>
            <a:off x="403225" y="1268413"/>
            <a:ext cx="8229600" cy="3367087"/>
          </a:xfrm>
        </p:spPr>
        <p:txBody>
          <a:bodyPr vert="horz" wrap="square" lIns="91440" tIns="45720" rIns="91440" bIns="45720" anchor="t" anchorCtr="0"/>
          <a:p>
            <a:pPr indent="-255270" defTabSz="457200" eaLnBrk="1" hangingPunct="1"/>
            <a:r>
              <a:rPr lang="en-US" altLang="zh-CN" sz="2400" kern="1200" dirty="0">
                <a:latin typeface="+mn-lt"/>
                <a:ea typeface="幼圆" panose="02010509060101010101" pitchFamily="49" charset="-122"/>
                <a:cs typeface="+mn-cs"/>
              </a:rPr>
              <a:t> </a:t>
            </a:r>
            <a:r>
              <a:rPr lang="zh-CN" altLang="zh-CN" sz="2400" kern="1200" dirty="0">
                <a:latin typeface="+mn-lt"/>
                <a:ea typeface="幼圆" panose="02010509060101010101" pitchFamily="49" charset="-122"/>
                <a:cs typeface="+mn-cs"/>
              </a:rPr>
              <a:t>模式</a:t>
            </a:r>
            <a:r>
              <a:rPr lang="zh-CN" altLang="en-US" sz="2400" kern="1200" dirty="0">
                <a:latin typeface="+mn-lt"/>
                <a:ea typeface="幼圆" panose="02010509060101010101" pitchFamily="49" charset="-122"/>
                <a:cs typeface="+mn-cs"/>
              </a:rPr>
              <a:t>是数据库中全体数据的逻辑结构和特征的描述，是所有用户的公共视图。</a:t>
            </a:r>
            <a:endParaRPr lang="en-US" altLang="zh-CN" sz="2400" kern="1200" dirty="0">
              <a:latin typeface="+mn-lt"/>
              <a:ea typeface="幼圆" panose="02010509060101010101" pitchFamily="49" charset="-122"/>
              <a:cs typeface="+mn-cs"/>
            </a:endParaRPr>
          </a:p>
          <a:p>
            <a:pPr indent="-255270" defTabSz="457200" eaLnBrk="1" hangingPunct="1"/>
            <a:r>
              <a:rPr lang="zh-CN" altLang="en-US" sz="2400" kern="1200" dirty="0">
                <a:latin typeface="+mn-lt"/>
                <a:ea typeface="幼圆" panose="02010509060101010101" pitchFamily="49" charset="-122"/>
                <a:cs typeface="+mn-cs"/>
              </a:rPr>
              <a:t>它是数据库系统模式的中间层，既不涉及数据的物理存储细节和硬件环境，也与具体的应用程序、所使用的开发工具等无关。</a:t>
            </a:r>
            <a:endParaRPr lang="zh-CN" altLang="en-US" sz="2400" kern="1200" dirty="0">
              <a:latin typeface="+mn-lt"/>
              <a:ea typeface="幼圆" panose="02010509060101010101" pitchFamily="49" charset="-122"/>
              <a:cs typeface="+mn-cs"/>
            </a:endParaRPr>
          </a:p>
          <a:p>
            <a:pPr indent="-255270" defTabSz="457200" eaLnBrk="1" hangingPunct="1"/>
            <a:r>
              <a:rPr lang="zh-CN" altLang="en-US" sz="2400" kern="1200" dirty="0">
                <a:latin typeface="+mn-lt"/>
                <a:ea typeface="幼圆" panose="02010509060101010101" pitchFamily="49" charset="-122"/>
                <a:cs typeface="+mn-cs"/>
              </a:rPr>
              <a:t>一个数据库只有一个模式。</a:t>
            </a:r>
            <a:endParaRPr lang="zh-CN" altLang="en-US" sz="2400" kern="1200" dirty="0">
              <a:latin typeface="+mn-lt"/>
              <a:ea typeface="幼圆" panose="02010509060101010101" pitchFamily="49" charset="-122"/>
              <a:cs typeface="+mn-cs"/>
            </a:endParaRPr>
          </a:p>
          <a:p>
            <a:pPr marL="0" lvl="1" indent="0" defTabSz="457200" eaLnBrk="1" hangingPunct="1">
              <a:buFont typeface="Wingdings" panose="05000000000000000000" pitchFamily="2" charset="2"/>
              <a:buNone/>
            </a:pPr>
            <a:endParaRPr lang="en-US" altLang="zh-CN" sz="2000" kern="1200" dirty="0">
              <a:latin typeface="+mn-lt"/>
              <a:ea typeface="幼圆" panose="02010509060101010101" pitchFamily="49" charset="-122"/>
              <a:cs typeface="+mn-cs"/>
            </a:endParaRPr>
          </a:p>
        </p:txBody>
      </p:sp>
      <p:sp>
        <p:nvSpPr>
          <p:cNvPr id="52227" name="副标题 2"/>
          <p:cNvSpPr>
            <a:spLocks noGrp="1"/>
          </p:cNvSpPr>
          <p:nvPr>
            <p:ph type="subTitle" idx="13"/>
          </p:nvPr>
        </p:nvSpPr>
        <p:spPr>
          <a:xfrm>
            <a:off x="417513" y="404813"/>
            <a:ext cx="8207375" cy="825500"/>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模式（</a:t>
            </a:r>
            <a:r>
              <a:rPr lang="en-US" altLang="zh-CN" kern="1200" dirty="0">
                <a:latin typeface="+mn-lt"/>
                <a:ea typeface="幼圆" panose="02010509060101010101" pitchFamily="49" charset="-122"/>
                <a:cs typeface="+mn-cs"/>
              </a:rPr>
              <a:t>Schema</a:t>
            </a:r>
            <a:r>
              <a:rPr lang="zh-CN" altLang="zh-CN" kern="1200" dirty="0">
                <a:latin typeface="+mn-lt"/>
                <a:ea typeface="幼圆" panose="02010509060101010101" pitchFamily="49" charset="-122"/>
                <a:cs typeface="+mn-cs"/>
              </a:rPr>
              <a:t>）</a:t>
            </a:r>
            <a:endParaRPr lang="zh-CN" altLang="en-US"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226">
                                            <p:txEl>
                                              <p:charRg st="0" end="36"/>
                                            </p:txEl>
                                          </p:spTgt>
                                        </p:tgtEl>
                                        <p:attrNameLst>
                                          <p:attrName>style.visibility</p:attrName>
                                        </p:attrNameLst>
                                      </p:cBhvr>
                                      <p:to>
                                        <p:strVal val="visible"/>
                                      </p:to>
                                    </p:set>
                                    <p:animEffect transition="in" filter="wipe(down)">
                                      <p:cBhvr>
                                        <p:cTn id="7" dur="500"/>
                                        <p:tgtEl>
                                          <p:spTgt spid="52226">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226">
                                            <p:txEl>
                                              <p:charRg st="36" end="92"/>
                                            </p:txEl>
                                          </p:spTgt>
                                        </p:tgtEl>
                                        <p:attrNameLst>
                                          <p:attrName>style.visibility</p:attrName>
                                        </p:attrNameLst>
                                      </p:cBhvr>
                                      <p:to>
                                        <p:strVal val="visible"/>
                                      </p:to>
                                    </p:set>
                                    <p:animEffect transition="in" filter="wipe(down)">
                                      <p:cBhvr>
                                        <p:cTn id="12" dur="500"/>
                                        <p:tgtEl>
                                          <p:spTgt spid="52226">
                                            <p:txEl>
                                              <p:charRg st="36"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226">
                                            <p:txEl>
                                              <p:charRg st="92" end="105"/>
                                            </p:txEl>
                                          </p:spTgt>
                                        </p:tgtEl>
                                        <p:attrNameLst>
                                          <p:attrName>style.visibility</p:attrName>
                                        </p:attrNameLst>
                                      </p:cBhvr>
                                      <p:to>
                                        <p:strVal val="visible"/>
                                      </p:to>
                                    </p:set>
                                    <p:animEffect transition="in" filter="wipe(down)">
                                      <p:cBhvr>
                                        <p:cTn id="17" dur="500"/>
                                        <p:tgtEl>
                                          <p:spTgt spid="52226">
                                            <p:txEl>
                                              <p:charRg st="92"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内容占位符 1"/>
          <p:cNvSpPr>
            <a:spLocks noGrp="1"/>
          </p:cNvSpPr>
          <p:nvPr>
            <p:ph idx="1"/>
          </p:nvPr>
        </p:nvSpPr>
        <p:spPr>
          <a:xfrm>
            <a:off x="403225" y="1268413"/>
            <a:ext cx="8291513" cy="3367087"/>
          </a:xfrm>
        </p:spPr>
        <p:txBody>
          <a:bodyPr vert="horz" wrap="square" lIns="91440" tIns="45720" rIns="91440" bIns="45720" anchor="t" anchorCtr="0"/>
          <a:p>
            <a:pPr indent="-255270" defTabSz="457200" eaLnBrk="1" hangingPunct="1"/>
            <a:r>
              <a:rPr lang="zh-CN" altLang="zh-CN" sz="2400" kern="1200" dirty="0">
                <a:latin typeface="+mn-lt"/>
                <a:ea typeface="幼圆" panose="02010509060101010101" pitchFamily="49" charset="-122"/>
                <a:cs typeface="+mn-cs"/>
              </a:rPr>
              <a:t>内模式也叫存储模式（</a:t>
            </a:r>
            <a:r>
              <a:rPr lang="en-US" altLang="zh-CN" sz="2400" kern="1200" dirty="0">
                <a:latin typeface="+mn-lt"/>
                <a:ea typeface="幼圆" panose="02010509060101010101" pitchFamily="49" charset="-122"/>
                <a:cs typeface="+mn-cs"/>
              </a:rPr>
              <a:t>Storage Schema</a:t>
            </a:r>
            <a:r>
              <a:rPr lang="zh-CN" altLang="zh-CN" sz="2400" kern="1200" dirty="0">
                <a:latin typeface="+mn-lt"/>
                <a:ea typeface="幼圆" panose="02010509060101010101" pitchFamily="49" charset="-122"/>
                <a:cs typeface="+mn-cs"/>
              </a:rPr>
              <a:t>） ，它是数据物理结构和存储方式的描述，是数据库的内部表示方式。</a:t>
            </a:r>
            <a:endParaRPr lang="en-US" altLang="zh-CN" sz="2400" kern="1200" dirty="0">
              <a:latin typeface="+mn-lt"/>
              <a:ea typeface="幼圆" panose="02010509060101010101" pitchFamily="49" charset="-122"/>
              <a:cs typeface="+mn-cs"/>
            </a:endParaRPr>
          </a:p>
          <a:p>
            <a:pPr indent="-255270" defTabSz="457200" eaLnBrk="1" hangingPunct="1"/>
            <a:r>
              <a:rPr lang="zh-CN" altLang="zh-CN" sz="2400" kern="1200" dirty="0">
                <a:latin typeface="+mn-lt"/>
                <a:ea typeface="幼圆" panose="02010509060101010101" pitchFamily="49" charset="-122"/>
                <a:cs typeface="+mn-cs"/>
              </a:rPr>
              <a:t>一个数据库只有一个内模式，它不仅规定数据项、记录、数据集、索引和存取路径在内的一切物理组织方式，以及优化性能、响应时间和存储空间需求，还规定记录的位置、块的大小等。</a:t>
            </a:r>
            <a:endParaRPr lang="zh-CN" altLang="zh-CN" sz="2400" kern="1200" dirty="0">
              <a:latin typeface="+mn-lt"/>
              <a:ea typeface="幼圆" panose="02010509060101010101" pitchFamily="49" charset="-122"/>
              <a:cs typeface="+mn-cs"/>
            </a:endParaRPr>
          </a:p>
          <a:p>
            <a:pPr marL="0" lvl="1" indent="0" defTabSz="457200" eaLnBrk="1" hangingPunct="1">
              <a:buFont typeface="Wingdings" panose="05000000000000000000" pitchFamily="2" charset="2"/>
              <a:buNone/>
            </a:pPr>
            <a:endParaRPr lang="en-US" altLang="zh-CN" sz="2000" kern="1200" dirty="0">
              <a:latin typeface="+mn-lt"/>
              <a:ea typeface="幼圆" panose="02010509060101010101" pitchFamily="49" charset="-122"/>
              <a:cs typeface="+mn-cs"/>
            </a:endParaRPr>
          </a:p>
        </p:txBody>
      </p:sp>
      <p:sp>
        <p:nvSpPr>
          <p:cNvPr id="53251" name="副标题 2"/>
          <p:cNvSpPr>
            <a:spLocks noGrp="1"/>
          </p:cNvSpPr>
          <p:nvPr>
            <p:ph type="subTitle" idx="13"/>
          </p:nvPr>
        </p:nvSpPr>
        <p:spPr>
          <a:xfrm>
            <a:off x="417513" y="404813"/>
            <a:ext cx="8269287" cy="8255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内</a:t>
            </a:r>
            <a:r>
              <a:rPr lang="zh-CN" altLang="zh-CN" kern="1200" dirty="0">
                <a:latin typeface="+mn-lt"/>
                <a:ea typeface="幼圆" panose="02010509060101010101" pitchFamily="49" charset="-122"/>
                <a:cs typeface="+mn-cs"/>
              </a:rPr>
              <a:t>模式（</a:t>
            </a:r>
            <a:r>
              <a:rPr lang="en-US" altLang="zh-CN" kern="1200" dirty="0">
                <a:latin typeface="+mn-lt"/>
                <a:ea typeface="幼圆" panose="02010509060101010101" pitchFamily="49" charset="-122"/>
                <a:cs typeface="+mn-cs"/>
              </a:rPr>
              <a:t> Internal Schema</a:t>
            </a:r>
            <a:r>
              <a:rPr lang="zh-CN" altLang="zh-CN" kern="1200" dirty="0">
                <a:latin typeface="+mn-lt"/>
                <a:ea typeface="幼圆" panose="02010509060101010101" pitchFamily="49" charset="-122"/>
                <a:cs typeface="+mn-cs"/>
              </a:rPr>
              <a:t>）</a:t>
            </a:r>
            <a:endParaRPr lang="zh-CN" altLang="en-US"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250">
                                            <p:txEl>
                                              <p:charRg st="0" end="57"/>
                                            </p:txEl>
                                          </p:spTgt>
                                        </p:tgtEl>
                                        <p:attrNameLst>
                                          <p:attrName>style.visibility</p:attrName>
                                        </p:attrNameLst>
                                      </p:cBhvr>
                                      <p:to>
                                        <p:strVal val="visible"/>
                                      </p:to>
                                    </p:set>
                                    <p:animEffect transition="in" filter="wipe(down)">
                                      <p:cBhvr>
                                        <p:cTn id="7" dur="500"/>
                                        <p:tgtEl>
                                          <p:spTgt spid="53250">
                                            <p:txEl>
                                              <p:charRg st="0" end="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250">
                                            <p:txEl>
                                              <p:charRg st="57" end="140"/>
                                            </p:txEl>
                                          </p:spTgt>
                                        </p:tgtEl>
                                        <p:attrNameLst>
                                          <p:attrName>style.visibility</p:attrName>
                                        </p:attrNameLst>
                                      </p:cBhvr>
                                      <p:to>
                                        <p:strVal val="visible"/>
                                      </p:to>
                                    </p:set>
                                    <p:animEffect transition="in" filter="wipe(down)">
                                      <p:cBhvr>
                                        <p:cTn id="12" dur="500"/>
                                        <p:tgtEl>
                                          <p:spTgt spid="53250">
                                            <p:txEl>
                                              <p:charRg st="57"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内容占位符 1"/>
          <p:cNvSpPr>
            <a:spLocks noGrp="1"/>
          </p:cNvSpPr>
          <p:nvPr>
            <p:ph idx="1"/>
          </p:nvPr>
        </p:nvSpPr>
        <p:spPr>
          <a:xfrm>
            <a:off x="511175" y="1327150"/>
            <a:ext cx="8183563" cy="4548188"/>
          </a:xfrm>
        </p:spPr>
        <p:txBody>
          <a:bodyPr vert="horz" wrap="square" lIns="91440" tIns="45720" rIns="91440" bIns="45720" anchor="t" anchorCtr="0"/>
          <a:p>
            <a:pPr indent="-255270" defTabSz="457200" eaLnBrk="1" hangingPunct="1"/>
            <a:r>
              <a:rPr lang="en-US" altLang="zh-CN" sz="2400" kern="1200" dirty="0">
                <a:latin typeface="+mn-lt"/>
                <a:ea typeface="幼圆" panose="02010509060101010101" pitchFamily="49" charset="-122"/>
                <a:cs typeface="+mn-cs"/>
              </a:rPr>
              <a:t>E-C Mapping</a:t>
            </a:r>
            <a:r>
              <a:rPr lang="zh-CN" altLang="en-US" sz="2400" kern="1200" dirty="0">
                <a:latin typeface="+mn-lt"/>
                <a:ea typeface="幼圆" panose="02010509060101010101" pitchFamily="49" charset="-122"/>
                <a:cs typeface="+mn-cs"/>
              </a:rPr>
              <a:t>（外模式</a:t>
            </a:r>
            <a:r>
              <a:rPr lang="en-US" altLang="zh-CN" sz="2400" kern="1200" dirty="0">
                <a:latin typeface="+mn-lt"/>
                <a:ea typeface="幼圆" panose="02010509060101010101" pitchFamily="49" charset="-122"/>
                <a:cs typeface="+mn-cs"/>
              </a:rPr>
              <a:t>/</a:t>
            </a:r>
            <a:r>
              <a:rPr lang="zh-CN" altLang="en-US" sz="2400" kern="1200" dirty="0">
                <a:latin typeface="+mn-lt"/>
                <a:ea typeface="幼圆" panose="02010509060101010101" pitchFamily="49" charset="-122"/>
                <a:cs typeface="+mn-cs"/>
              </a:rPr>
              <a:t>模式映射）</a:t>
            </a:r>
            <a:br>
              <a:rPr lang="en-US" altLang="zh-CN" sz="2400" kern="1200" dirty="0">
                <a:latin typeface="+mn-lt"/>
                <a:ea typeface="幼圆" panose="02010509060101010101" pitchFamily="49" charset="-122"/>
                <a:cs typeface="+mn-cs"/>
              </a:rPr>
            </a:br>
            <a:r>
              <a:rPr lang="en-US" altLang="zh-CN" sz="2400" kern="1200" dirty="0">
                <a:latin typeface="+mn-lt"/>
                <a:ea typeface="幼圆" panose="02010509060101010101" pitchFamily="49" charset="-122"/>
                <a:cs typeface="+mn-cs"/>
              </a:rPr>
              <a:t>----</a:t>
            </a:r>
            <a:r>
              <a:rPr lang="zh-CN" altLang="en-US" sz="2400" kern="1200" dirty="0">
                <a:latin typeface="+mn-lt"/>
                <a:ea typeface="幼圆" panose="02010509060101010101" pitchFamily="49" charset="-122"/>
                <a:cs typeface="+mn-cs"/>
              </a:rPr>
              <a:t>将外模式映射为概念模式，从而支持实现数据概念视图向外部视图的转换</a:t>
            </a:r>
            <a:br>
              <a:rPr lang="zh-CN" altLang="en-US" sz="2400" kern="1200" dirty="0">
                <a:latin typeface="+mn-lt"/>
                <a:ea typeface="幼圆" panose="02010509060101010101" pitchFamily="49" charset="-122"/>
                <a:cs typeface="+mn-cs"/>
              </a:rPr>
            </a:br>
            <a:r>
              <a:rPr lang="en-US" altLang="zh-CN" sz="2400" kern="1200" dirty="0">
                <a:latin typeface="+mn-lt"/>
                <a:ea typeface="幼圆" panose="02010509060101010101" pitchFamily="49" charset="-122"/>
                <a:cs typeface="+mn-cs"/>
              </a:rPr>
              <a:t>----</a:t>
            </a:r>
            <a:r>
              <a:rPr lang="zh-CN" altLang="en-US" sz="2400" kern="1200" dirty="0">
                <a:latin typeface="+mn-lt"/>
                <a:ea typeface="幼圆" panose="02010509060101010101" pitchFamily="49" charset="-122"/>
                <a:cs typeface="+mn-cs"/>
              </a:rPr>
              <a:t>便于用户观察和使用</a:t>
            </a:r>
            <a:endParaRPr lang="en-US" altLang="zh-CN" sz="2400" kern="1200" dirty="0">
              <a:latin typeface="+mn-lt"/>
              <a:ea typeface="幼圆" panose="02010509060101010101" pitchFamily="49" charset="-122"/>
              <a:cs typeface="+mn-cs"/>
            </a:endParaRPr>
          </a:p>
          <a:p>
            <a:pPr indent="-255270" defTabSz="457200" eaLnBrk="1" hangingPunct="1"/>
            <a:r>
              <a:rPr lang="en-US" altLang="zh-CN" sz="2400" kern="1200" dirty="0">
                <a:latin typeface="+mn-lt"/>
                <a:ea typeface="幼圆" panose="02010509060101010101" pitchFamily="49" charset="-122"/>
                <a:cs typeface="+mn-cs"/>
              </a:rPr>
              <a:t>C-I Mapping</a:t>
            </a:r>
            <a:r>
              <a:rPr lang="zh-CN" altLang="en-US" sz="2400" kern="1200" dirty="0">
                <a:latin typeface="+mn-lt"/>
                <a:ea typeface="幼圆" panose="02010509060101010101" pitchFamily="49" charset="-122"/>
                <a:cs typeface="+mn-cs"/>
              </a:rPr>
              <a:t> （模式</a:t>
            </a:r>
            <a:r>
              <a:rPr lang="en-US" altLang="zh-CN" sz="2400" kern="1200" dirty="0">
                <a:latin typeface="+mn-lt"/>
                <a:ea typeface="幼圆" panose="02010509060101010101" pitchFamily="49" charset="-122"/>
                <a:cs typeface="+mn-cs"/>
              </a:rPr>
              <a:t>/</a:t>
            </a:r>
            <a:r>
              <a:rPr lang="zh-CN" altLang="en-US" sz="2400" kern="1200" dirty="0">
                <a:latin typeface="+mn-lt"/>
                <a:ea typeface="幼圆" panose="02010509060101010101" pitchFamily="49" charset="-122"/>
                <a:cs typeface="+mn-cs"/>
              </a:rPr>
              <a:t>内模式映射）</a:t>
            </a:r>
            <a:br>
              <a:rPr lang="en-US" altLang="zh-CN" sz="2400" kern="1200" dirty="0">
                <a:latin typeface="+mn-lt"/>
                <a:ea typeface="幼圆" panose="02010509060101010101" pitchFamily="49" charset="-122"/>
                <a:cs typeface="+mn-cs"/>
              </a:rPr>
            </a:br>
            <a:r>
              <a:rPr lang="en-US" altLang="zh-CN" sz="2400" kern="1200" dirty="0">
                <a:latin typeface="+mn-lt"/>
                <a:ea typeface="幼圆" panose="02010509060101010101" pitchFamily="49" charset="-122"/>
                <a:cs typeface="+mn-cs"/>
              </a:rPr>
              <a:t>----</a:t>
            </a:r>
            <a:r>
              <a:rPr lang="zh-CN" altLang="en-US" sz="2400" kern="1200" dirty="0">
                <a:latin typeface="+mn-lt"/>
                <a:ea typeface="幼圆" panose="02010509060101010101" pitchFamily="49" charset="-122"/>
                <a:cs typeface="+mn-cs"/>
              </a:rPr>
              <a:t>将概念模式映射为内模式，从而支持实现数据概念视图向内部视图的转换</a:t>
            </a:r>
            <a:br>
              <a:rPr lang="zh-CN" altLang="en-US" sz="2400" kern="1200" dirty="0">
                <a:latin typeface="+mn-lt"/>
                <a:ea typeface="幼圆" panose="02010509060101010101" pitchFamily="49" charset="-122"/>
                <a:cs typeface="+mn-cs"/>
              </a:rPr>
            </a:br>
            <a:r>
              <a:rPr lang="en-US" altLang="zh-CN" sz="2400" kern="1200" dirty="0">
                <a:latin typeface="+mn-lt"/>
                <a:ea typeface="幼圆" panose="02010509060101010101" pitchFamily="49" charset="-122"/>
                <a:cs typeface="+mn-cs"/>
              </a:rPr>
              <a:t>----</a:t>
            </a:r>
            <a:r>
              <a:rPr lang="zh-CN" altLang="en-US" sz="2400" kern="1200" dirty="0">
                <a:latin typeface="+mn-lt"/>
                <a:ea typeface="幼圆" panose="02010509060101010101" pitchFamily="49" charset="-122"/>
                <a:cs typeface="+mn-cs"/>
              </a:rPr>
              <a:t>便于计算机进行存储和处理</a:t>
            </a:r>
            <a:endParaRPr lang="en-US" altLang="zh-CN" sz="2400" b="1" kern="1200" dirty="0">
              <a:latin typeface="+mn-lt"/>
              <a:ea typeface="幼圆" panose="02010509060101010101" pitchFamily="49" charset="-122"/>
              <a:cs typeface="+mn-cs"/>
            </a:endParaRPr>
          </a:p>
          <a:p>
            <a:pPr indent="-255270" defTabSz="457200" eaLnBrk="1" hangingPunct="1"/>
            <a:r>
              <a:rPr lang="zh-CN" altLang="zh-CN" sz="2400" kern="1200" dirty="0">
                <a:latin typeface="+mn-lt"/>
                <a:ea typeface="幼圆" panose="02010509060101010101" pitchFamily="49" charset="-122"/>
                <a:cs typeface="+mn-cs"/>
              </a:rPr>
              <a:t>这两层</a:t>
            </a:r>
            <a:r>
              <a:rPr lang="zh-CN" altLang="en-US" sz="2400" kern="1200" dirty="0">
                <a:latin typeface="+mn-lt"/>
                <a:ea typeface="幼圆" panose="02010509060101010101" pitchFamily="49" charset="-122"/>
                <a:cs typeface="+mn-cs"/>
              </a:rPr>
              <a:t>映射</a:t>
            </a:r>
            <a:r>
              <a:rPr lang="zh-CN" altLang="zh-CN" sz="2400" kern="1200" dirty="0">
                <a:latin typeface="+mn-lt"/>
                <a:ea typeface="幼圆" panose="02010509060101010101" pitchFamily="49" charset="-122"/>
                <a:cs typeface="+mn-cs"/>
              </a:rPr>
              <a:t>保证了数据库系统中的数据能够具有较高的逻辑独立性和存储独立性</a:t>
            </a:r>
            <a:br>
              <a:rPr lang="en-US" altLang="zh-CN" b="1" kern="1200" dirty="0">
                <a:latin typeface="+mn-lt"/>
                <a:ea typeface="幼圆" panose="02010509060101010101" pitchFamily="49" charset="-122"/>
                <a:cs typeface="+mn-cs"/>
              </a:rPr>
            </a:br>
            <a:br>
              <a:rPr lang="en-US" altLang="zh-CN" sz="2400" kern="1200" dirty="0">
                <a:latin typeface="+mn-lt"/>
                <a:ea typeface="幼圆" panose="02010509060101010101" pitchFamily="49" charset="-122"/>
                <a:cs typeface="+mn-cs"/>
              </a:rPr>
            </a:br>
            <a:endParaRPr lang="zh-CN" altLang="zh-CN" sz="2400" kern="1200" dirty="0">
              <a:latin typeface="+mn-lt"/>
              <a:ea typeface="幼圆" panose="02010509060101010101" pitchFamily="49" charset="-122"/>
              <a:cs typeface="+mn-cs"/>
            </a:endParaRPr>
          </a:p>
          <a:p>
            <a:pPr marL="0" lvl="1" indent="0" defTabSz="457200" eaLnBrk="1" hangingPunct="1">
              <a:buFont typeface="Wingdings" panose="05000000000000000000" pitchFamily="2" charset="2"/>
              <a:buNone/>
            </a:pPr>
            <a:endParaRPr lang="en-US" altLang="zh-CN" sz="2000" kern="1200" dirty="0">
              <a:latin typeface="+mn-lt"/>
              <a:ea typeface="幼圆" panose="02010509060101010101" pitchFamily="49" charset="-122"/>
              <a:cs typeface="+mn-cs"/>
            </a:endParaRPr>
          </a:p>
        </p:txBody>
      </p:sp>
      <p:sp>
        <p:nvSpPr>
          <p:cNvPr id="54275" name="副标题 2"/>
          <p:cNvSpPr>
            <a:spLocks noGrp="1"/>
          </p:cNvSpPr>
          <p:nvPr>
            <p:ph type="subTitle" idx="13"/>
          </p:nvPr>
        </p:nvSpPr>
        <p:spPr>
          <a:xfrm>
            <a:off x="525463" y="404813"/>
            <a:ext cx="8161337" cy="8255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两层映射</a:t>
            </a:r>
            <a:endParaRPr lang="zh-CN" altLang="en-US" kern="1200" dirty="0">
              <a:latin typeface="+mn-lt"/>
              <a:ea typeface="幼圆" panose="02010509060101010101" pitchFamily="49" charset="-122"/>
              <a:cs typeface="+mn-cs"/>
            </a:endParaRPr>
          </a:p>
        </p:txBody>
      </p:sp>
      <p:sp>
        <p:nvSpPr>
          <p:cNvPr id="2" name="对话气泡: 圆角矩形 1"/>
          <p:cNvSpPr/>
          <p:nvPr/>
        </p:nvSpPr>
        <p:spPr>
          <a:xfrm>
            <a:off x="3305175" y="46038"/>
            <a:ext cx="4016375" cy="1184275"/>
          </a:xfrm>
          <a:prstGeom prst="wedgeRoundRectCallout">
            <a:avLst>
              <a:gd name="adj1" fmla="val -62195"/>
              <a:gd name="adj2" fmla="val 19600"/>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dirty="0">
                <a:ln>
                  <a:noFill/>
                </a:ln>
                <a:solidFill>
                  <a:schemeClr val="lt1"/>
                </a:solidFill>
                <a:effectLst/>
                <a:uLnTx/>
                <a:uFillTx/>
                <a:latin typeface="+mn-lt"/>
                <a:ea typeface="+mn-ea"/>
                <a:cs typeface="+mn-cs"/>
              </a:rPr>
              <a:t>所谓映</a:t>
            </a:r>
            <a:r>
              <a:rPr kumimoji="0" lang="zh-CN" altLang="en-US" sz="2400" b="1" i="0" u="none" strike="noStrike" kern="1200" cap="none" spc="0" normalizeH="0" baseline="0" noProof="0" dirty="0">
                <a:ln>
                  <a:noFill/>
                </a:ln>
                <a:solidFill>
                  <a:schemeClr val="lt1"/>
                </a:solidFill>
                <a:effectLst/>
                <a:uLnTx/>
                <a:uFillTx/>
                <a:latin typeface="+mn-lt"/>
                <a:ea typeface="+mn-ea"/>
                <a:cs typeface="+mn-cs"/>
              </a:rPr>
              <a:t>射</a:t>
            </a:r>
            <a:r>
              <a:rPr kumimoji="0" lang="zh-CN" altLang="zh-CN" sz="2400" b="1" i="0" u="none" strike="noStrike" kern="1200" cap="none" spc="0" normalizeH="0" baseline="0" noProof="0" dirty="0">
                <a:ln>
                  <a:noFill/>
                </a:ln>
                <a:solidFill>
                  <a:schemeClr val="lt1"/>
                </a:solidFill>
                <a:effectLst/>
                <a:uLnTx/>
                <a:uFillTx/>
                <a:latin typeface="+mn-lt"/>
                <a:ea typeface="+mn-ea"/>
                <a:cs typeface="+mn-cs"/>
              </a:rPr>
              <a:t>（</a:t>
            </a:r>
            <a:r>
              <a:rPr kumimoji="0" lang="en-US" altLang="zh-CN" sz="2400" b="1" i="0" u="none" strike="noStrike" kern="1200" cap="none" spc="0" normalizeH="0" baseline="0" noProof="0" dirty="0">
                <a:ln>
                  <a:noFill/>
                </a:ln>
                <a:solidFill>
                  <a:schemeClr val="lt1"/>
                </a:solidFill>
                <a:effectLst/>
                <a:uLnTx/>
                <a:uFillTx/>
                <a:latin typeface="+mn-lt"/>
                <a:ea typeface="+mn-ea"/>
                <a:cs typeface="+mn-cs"/>
              </a:rPr>
              <a:t>mapping</a:t>
            </a:r>
            <a:r>
              <a:rPr kumimoji="0" lang="zh-CN" altLang="zh-CN" sz="2400" b="1" i="0" u="none" strike="noStrike" kern="1200" cap="none" spc="0" normalizeH="0" baseline="0" noProof="0" dirty="0">
                <a:ln>
                  <a:noFill/>
                </a:ln>
                <a:solidFill>
                  <a:schemeClr val="lt1"/>
                </a:solidFill>
                <a:effectLst/>
                <a:uLnTx/>
                <a:uFillTx/>
                <a:latin typeface="+mn-lt"/>
                <a:ea typeface="+mn-ea"/>
                <a:cs typeface="+mn-cs"/>
              </a:rPr>
              <a:t>）就是一种对应规则，说明映</a:t>
            </a:r>
            <a:r>
              <a:rPr kumimoji="0" lang="zh-CN" altLang="en-US" sz="2400" b="1" i="0" u="none" strike="noStrike" kern="1200" cap="none" spc="0" normalizeH="0" baseline="0" noProof="0" dirty="0">
                <a:ln>
                  <a:noFill/>
                </a:ln>
                <a:solidFill>
                  <a:schemeClr val="lt1"/>
                </a:solidFill>
                <a:effectLst/>
                <a:uLnTx/>
                <a:uFillTx/>
                <a:latin typeface="+mn-lt"/>
                <a:ea typeface="+mn-ea"/>
                <a:cs typeface="+mn-cs"/>
              </a:rPr>
              <a:t>射</a:t>
            </a:r>
            <a:r>
              <a:rPr kumimoji="0" lang="zh-CN" altLang="zh-CN" sz="2400" b="1" i="0" u="none" strike="noStrike" kern="1200" cap="none" spc="0" normalizeH="0" baseline="0" noProof="0" dirty="0">
                <a:ln>
                  <a:noFill/>
                </a:ln>
                <a:solidFill>
                  <a:schemeClr val="lt1"/>
                </a:solidFill>
                <a:effectLst/>
                <a:uLnTx/>
                <a:uFillTx/>
                <a:latin typeface="+mn-lt"/>
                <a:ea typeface="+mn-ea"/>
                <a:cs typeface="+mn-cs"/>
              </a:rPr>
              <a:t>双方如何进行转换。</a:t>
            </a:r>
            <a:endParaRPr kumimoji="0" lang="zh-CN" altLang="en-US" sz="24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
                                            <p:txEl>
                                              <p:charRg st="0" end="73"/>
                                            </p:txEl>
                                          </p:spTgt>
                                        </p:tgtEl>
                                        <p:attrNameLst>
                                          <p:attrName>style.visibility</p:attrName>
                                        </p:attrNameLst>
                                      </p:cBhvr>
                                      <p:to>
                                        <p:strVal val="visible"/>
                                      </p:to>
                                    </p:set>
                                    <p:animEffect transition="in" filter="barn(inVertical)">
                                      <p:cBhvr>
                                        <p:cTn id="12" dur="500"/>
                                        <p:tgtEl>
                                          <p:spTgt spid="30">
                                            <p:txEl>
                                              <p:charRg st="0"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
                                            <p:txEl>
                                              <p:charRg st="73" end="150"/>
                                            </p:txEl>
                                          </p:spTgt>
                                        </p:tgtEl>
                                        <p:attrNameLst>
                                          <p:attrName>style.visibility</p:attrName>
                                        </p:attrNameLst>
                                      </p:cBhvr>
                                      <p:to>
                                        <p:strVal val="visible"/>
                                      </p:to>
                                    </p:set>
                                    <p:animEffect transition="in" filter="barn(inVertical)">
                                      <p:cBhvr>
                                        <p:cTn id="17" dur="500"/>
                                        <p:tgtEl>
                                          <p:spTgt spid="30">
                                            <p:txEl>
                                              <p:charRg st="73" end="15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0">
                                            <p:txEl>
                                              <p:charRg st="150" end="188"/>
                                            </p:txEl>
                                          </p:spTgt>
                                        </p:tgtEl>
                                        <p:attrNameLst>
                                          <p:attrName>style.visibility</p:attrName>
                                        </p:attrNameLst>
                                      </p:cBhvr>
                                      <p:to>
                                        <p:strVal val="visible"/>
                                      </p:to>
                                    </p:set>
                                    <p:animEffect transition="in" filter="barn(inVertical)">
                                      <p:cBhvr>
                                        <p:cTn id="22" dur="500"/>
                                        <p:tgtEl>
                                          <p:spTgt spid="30">
                                            <p:txEl>
                                              <p:charRg st="150" end="1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内容占位符 7"/>
          <p:cNvSpPr>
            <a:spLocks noGrp="1"/>
          </p:cNvSpPr>
          <p:nvPr>
            <p:ph idx="1"/>
          </p:nvPr>
        </p:nvSpPr>
        <p:spPr>
          <a:xfrm>
            <a:off x="352425" y="1346200"/>
            <a:ext cx="8461375" cy="5113338"/>
          </a:xfrm>
        </p:spPr>
        <p:txBody>
          <a:bodyPr vert="horz" wrap="square" lIns="91440" tIns="45720" rIns="91440" bIns="45720" anchor="t" anchorCtr="0"/>
          <a:p>
            <a:pPr indent="-255270" defTabSz="457200" eaLnBrk="1" hangingPunct="1"/>
            <a:r>
              <a:rPr lang="zh-CN" altLang="en-US" sz="2400" kern="1200" dirty="0">
                <a:latin typeface="+mn-lt"/>
                <a:ea typeface="幼圆" panose="02010509060101010101" pitchFamily="49" charset="-122"/>
                <a:cs typeface="+mn-cs"/>
                <a:sym typeface="Wingdings" panose="05000000000000000000" pitchFamily="2" charset="2"/>
              </a:rPr>
              <a:t> 外模式</a:t>
            </a:r>
            <a:r>
              <a:rPr lang="en-US" altLang="zh-CN" sz="2400" kern="1200" dirty="0">
                <a:latin typeface="+mn-lt"/>
                <a:ea typeface="幼圆" panose="02010509060101010101" pitchFamily="49" charset="-122"/>
                <a:cs typeface="+mn-cs"/>
                <a:sym typeface="Wingdings" panose="05000000000000000000" pitchFamily="2" charset="2"/>
              </a:rPr>
              <a:t>/</a:t>
            </a:r>
            <a:r>
              <a:rPr lang="zh-CN" altLang="en-US" sz="2400" kern="1200" dirty="0">
                <a:latin typeface="+mn-lt"/>
                <a:ea typeface="幼圆" panose="02010509060101010101" pitchFamily="49" charset="-122"/>
                <a:cs typeface="+mn-cs"/>
                <a:sym typeface="Wingdings" panose="05000000000000000000" pitchFamily="2" charset="2"/>
              </a:rPr>
              <a:t>模式映射</a:t>
            </a:r>
            <a:r>
              <a:rPr lang="en-US" altLang="zh-CN" sz="2400" kern="1200" dirty="0">
                <a:latin typeface="+mn-lt"/>
                <a:ea typeface="幼圆" panose="02010509060101010101" pitchFamily="49" charset="-122"/>
                <a:cs typeface="+mn-cs"/>
                <a:sym typeface="Wingdings" panose="05000000000000000000" pitchFamily="2" charset="2"/>
              </a:rPr>
              <a:t></a:t>
            </a:r>
            <a:r>
              <a:rPr lang="zh-CN" altLang="zh-CN" sz="2400" kern="1200" dirty="0">
                <a:latin typeface="+mn-lt"/>
                <a:ea typeface="幼圆" panose="02010509060101010101" pitchFamily="49" charset="-122"/>
                <a:cs typeface="+mn-cs"/>
              </a:rPr>
              <a:t>逻辑数据独立性</a:t>
            </a:r>
            <a:endParaRPr lang="en-US" altLang="zh-CN" sz="2400" kern="1200" dirty="0">
              <a:latin typeface="+mn-lt"/>
              <a:ea typeface="幼圆" panose="02010509060101010101" pitchFamily="49" charset="-122"/>
              <a:cs typeface="+mn-cs"/>
            </a:endParaRPr>
          </a:p>
          <a:p>
            <a:pPr indent="-255270" defTabSz="457200" eaLnBrk="1" hangingPunct="1"/>
            <a:r>
              <a:rPr lang="en-US" altLang="zh-CN" sz="2400" kern="1200" dirty="0">
                <a:latin typeface="+mn-lt"/>
                <a:ea typeface="幼圆" panose="02010509060101010101" pitchFamily="49" charset="-122"/>
                <a:cs typeface="+mn-cs"/>
                <a:sym typeface="Wingdings" panose="05000000000000000000" pitchFamily="2" charset="2"/>
              </a:rPr>
              <a:t> </a:t>
            </a:r>
            <a:r>
              <a:rPr lang="zh-CN" altLang="en-US" sz="2400" kern="1200" dirty="0">
                <a:latin typeface="+mn-lt"/>
                <a:ea typeface="幼圆" panose="02010509060101010101" pitchFamily="49" charset="-122"/>
                <a:cs typeface="+mn-cs"/>
                <a:sym typeface="Wingdings" panose="05000000000000000000" pitchFamily="2" charset="2"/>
              </a:rPr>
              <a:t>模式</a:t>
            </a:r>
            <a:r>
              <a:rPr lang="en-US" altLang="zh-CN" sz="2400" kern="1200" dirty="0">
                <a:latin typeface="+mn-lt"/>
                <a:ea typeface="幼圆" panose="02010509060101010101" pitchFamily="49" charset="-122"/>
                <a:cs typeface="+mn-cs"/>
                <a:sym typeface="Wingdings" panose="05000000000000000000" pitchFamily="2" charset="2"/>
              </a:rPr>
              <a:t>/</a:t>
            </a:r>
            <a:r>
              <a:rPr lang="zh-CN" altLang="en-US" sz="2400" kern="1200" dirty="0">
                <a:latin typeface="+mn-lt"/>
                <a:ea typeface="幼圆" panose="02010509060101010101" pitchFamily="49" charset="-122"/>
                <a:cs typeface="+mn-cs"/>
                <a:sym typeface="Wingdings" panose="05000000000000000000" pitchFamily="2" charset="2"/>
              </a:rPr>
              <a:t>内模式映射</a:t>
            </a:r>
            <a:r>
              <a:rPr lang="en-US" altLang="zh-CN" sz="2400" kern="1200" dirty="0">
                <a:latin typeface="+mn-lt"/>
                <a:ea typeface="幼圆" panose="02010509060101010101" pitchFamily="49" charset="-122"/>
                <a:cs typeface="+mn-cs"/>
                <a:sym typeface="Wingdings" panose="05000000000000000000" pitchFamily="2" charset="2"/>
              </a:rPr>
              <a:t></a:t>
            </a:r>
            <a:r>
              <a:rPr lang="zh-CN" altLang="en-US" sz="2400" kern="1200" dirty="0">
                <a:latin typeface="+mn-lt"/>
                <a:ea typeface="幼圆" panose="02010509060101010101" pitchFamily="49" charset="-122"/>
                <a:cs typeface="+mn-cs"/>
              </a:rPr>
              <a:t>存储数据独立性</a:t>
            </a:r>
            <a:endParaRPr lang="zh-CN" altLang="en-US" sz="2400" kern="1200" dirty="0">
              <a:latin typeface="+mn-lt"/>
              <a:ea typeface="幼圆" panose="02010509060101010101" pitchFamily="49" charset="-122"/>
              <a:cs typeface="+mn-cs"/>
            </a:endParaRPr>
          </a:p>
        </p:txBody>
      </p:sp>
      <p:sp>
        <p:nvSpPr>
          <p:cNvPr id="55299" name="副标题 9"/>
          <p:cNvSpPr>
            <a:spLocks noGrp="1"/>
          </p:cNvSpPr>
          <p:nvPr>
            <p:ph type="subTitle" idx="13"/>
          </p:nvPr>
        </p:nvSpPr>
        <p:spPr>
          <a:xfrm>
            <a:off x="352425" y="317500"/>
            <a:ext cx="8439150" cy="825500"/>
          </a:xfrm>
        </p:spPr>
        <p:txBody>
          <a:bodyPr vert="horz" wrap="square" lIns="45720" tIns="45720" rIns="45720" bIns="45720" anchor="t" anchorCtr="0"/>
          <a:p>
            <a:pPr defTabSz="457200" eaLnBrk="1" hangingPunct="1">
              <a:buSzTx/>
            </a:pPr>
            <a:r>
              <a:rPr lang="en-US" altLang="zh-CN" kern="1200" dirty="0">
                <a:latin typeface="+mn-lt"/>
                <a:ea typeface="幼圆" panose="02010509060101010101" pitchFamily="49" charset="-122"/>
                <a:cs typeface="+mn-cs"/>
              </a:rPr>
              <a:t>1.3.2 </a:t>
            </a:r>
            <a:r>
              <a:rPr lang="zh-CN" altLang="zh-CN" kern="1200" dirty="0">
                <a:latin typeface="+mn-lt"/>
                <a:ea typeface="幼圆" panose="02010509060101010101" pitchFamily="49" charset="-122"/>
                <a:cs typeface="+mn-cs"/>
              </a:rPr>
              <a:t>数据独立性</a:t>
            </a:r>
            <a:endParaRPr lang="zh-CN" altLang="en-US" kern="1200" dirty="0">
              <a:latin typeface="+mn-lt"/>
              <a:ea typeface="幼圆" panose="02010509060101010101" pitchFamily="49"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内容占位符 7"/>
          <p:cNvSpPr>
            <a:spLocks noGrp="1" noChangeArrowheads="1"/>
          </p:cNvSpPr>
          <p:nvPr>
            <p:ph idx="1"/>
          </p:nvPr>
        </p:nvSpPr>
        <p:spPr>
          <a:xfrm>
            <a:off x="473075" y="1268413"/>
            <a:ext cx="8407400" cy="5589588"/>
          </a:xfrm>
        </p:spPr>
        <p:txBody>
          <a:bodyPr vert="horz" wrap="square" lIns="91440" tIns="45720" rIns="91440" bIns="45720" numCol="1" rtlCol="0" anchor="t" anchorCtr="0" compatLnSpc="1">
            <a:normAutofit lnSpcReduction="10000"/>
          </a:bodyPr>
          <a:lstStyle/>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外模式</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模式</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映射：</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实现数据库系统的外模式与模式的联系和转换。</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每个外模式，数据库系统都有一个外模式</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模式</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映射</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，它定义了该外模式与模式之间的对应关系。这些</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映射</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定义通常包含在各自外模式的描述中。</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当模式改变时，对外模式</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模式的</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映射</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做相应的改变，可使外模式保持不变，则以外模式为依据编写的应用程序就不受影响，保证了数据与程序之间的逻辑独立性，也就是概念层数据的独立性，即</a:t>
            </a:r>
            <a:r>
              <a:rPr kumimoji="0" lang="zh-CN" altLang="zh-CN" sz="2400" b="0" i="0" u="none" strike="noStrike" kern="1200" cap="none" spc="0" normalizeH="0" baseline="0" noProof="0" dirty="0">
                <a:ln>
                  <a:noFill/>
                </a:ln>
                <a:solidFill>
                  <a:srgbClr val="FF0000"/>
                </a:solidFill>
                <a:effectLst/>
                <a:uLnTx/>
                <a:uFillTx/>
                <a:latin typeface="+mn-lt"/>
                <a:ea typeface="+mn-ea"/>
                <a:cs typeface="+mn-cs"/>
              </a:rPr>
              <a:t>逻辑数据独立性</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例如</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ü"/>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1</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）模式中增加新的记录类型</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关系表</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，只要不破坏原有记录类型之间的联系</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ü"/>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2</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）在某些记录类型中增加新的数据项</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ü"/>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3</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增加新的属性、修改属性的类型，</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56323" name="副标题 9"/>
          <p:cNvSpPr>
            <a:spLocks noGrp="1"/>
          </p:cNvSpPr>
          <p:nvPr>
            <p:ph type="subTitle" idx="13"/>
          </p:nvPr>
        </p:nvSpPr>
        <p:spPr>
          <a:xfrm>
            <a:off x="487363" y="404813"/>
            <a:ext cx="8385175" cy="825500"/>
          </a:xfrm>
        </p:spPr>
        <p:txBody>
          <a:bodyPr vert="horz" wrap="square" lIns="45720" tIns="45720" rIns="45720" bIns="45720" anchor="t" anchorCtr="0"/>
          <a:p>
            <a:pPr defTabSz="457200" eaLnBrk="1" hangingPunct="1">
              <a:buSzTx/>
            </a:pPr>
            <a:r>
              <a:rPr lang="en-US" altLang="zh-CN" kern="1200" dirty="0">
                <a:latin typeface="+mn-lt"/>
                <a:ea typeface="幼圆" panose="02010509060101010101" pitchFamily="49" charset="-122"/>
                <a:cs typeface="+mn-cs"/>
              </a:rPr>
              <a:t>1.3.2 </a:t>
            </a:r>
            <a:r>
              <a:rPr lang="zh-CN" altLang="zh-CN" kern="1200" dirty="0">
                <a:latin typeface="+mn-lt"/>
                <a:ea typeface="幼圆" panose="02010509060101010101" pitchFamily="49" charset="-122"/>
                <a:cs typeface="+mn-cs"/>
              </a:rPr>
              <a:t>数据独立性</a:t>
            </a:r>
            <a:r>
              <a:rPr lang="en-US" altLang="zh-CN" kern="1200" dirty="0">
                <a:latin typeface="+mn-lt"/>
                <a:ea typeface="幼圆" panose="02010509060101010101" pitchFamily="49" charset="-122"/>
                <a:cs typeface="+mn-cs"/>
              </a:rPr>
              <a:t>--</a:t>
            </a:r>
            <a:r>
              <a:rPr lang="zh-CN" altLang="zh-CN" kern="1200" dirty="0">
                <a:latin typeface="+mn-lt"/>
                <a:ea typeface="幼圆" panose="02010509060101010101" pitchFamily="49" charset="-122"/>
                <a:cs typeface="+mn-cs"/>
              </a:rPr>
              <a:t>逻辑数据独立性</a:t>
            </a:r>
            <a:endParaRPr lang="zh-CN" altLang="zh-CN"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298">
                                            <p:txEl>
                                              <p:charRg st="0" end="31"/>
                                            </p:txEl>
                                          </p:spTgt>
                                        </p:tgtEl>
                                        <p:attrNameLst>
                                          <p:attrName>style.visibility</p:attrName>
                                        </p:attrNameLst>
                                      </p:cBhvr>
                                      <p:to>
                                        <p:strVal val="visible"/>
                                      </p:to>
                                    </p:set>
                                    <p:animEffect transition="in" filter="wipe(down)">
                                      <p:cBhvr>
                                        <p:cTn id="7" dur="500"/>
                                        <p:tgtEl>
                                          <p:spTgt spid="55298">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5298">
                                            <p:txEl>
                                              <p:charRg st="31" end="96"/>
                                            </p:txEl>
                                          </p:spTgt>
                                        </p:tgtEl>
                                        <p:attrNameLst>
                                          <p:attrName>style.visibility</p:attrName>
                                        </p:attrNameLst>
                                      </p:cBhvr>
                                      <p:to>
                                        <p:strVal val="visible"/>
                                      </p:to>
                                    </p:set>
                                    <p:animEffect transition="in" filter="wipe(down)">
                                      <p:cBhvr>
                                        <p:cTn id="12" dur="500"/>
                                        <p:tgtEl>
                                          <p:spTgt spid="55298">
                                            <p:txEl>
                                              <p:charRg st="31" end="9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5298">
                                            <p:txEl>
                                              <p:charRg st="96" end="191"/>
                                            </p:txEl>
                                          </p:spTgt>
                                        </p:tgtEl>
                                        <p:attrNameLst>
                                          <p:attrName>style.visibility</p:attrName>
                                        </p:attrNameLst>
                                      </p:cBhvr>
                                      <p:to>
                                        <p:strVal val="visible"/>
                                      </p:to>
                                    </p:set>
                                    <p:animEffect transition="in" filter="wipe(down)">
                                      <p:cBhvr>
                                        <p:cTn id="17" dur="500"/>
                                        <p:tgtEl>
                                          <p:spTgt spid="55298">
                                            <p:txEl>
                                              <p:charRg st="96" end="19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5298">
                                            <p:txEl>
                                              <p:charRg st="191" end="194"/>
                                            </p:txEl>
                                          </p:spTgt>
                                        </p:tgtEl>
                                        <p:attrNameLst>
                                          <p:attrName>style.visibility</p:attrName>
                                        </p:attrNameLst>
                                      </p:cBhvr>
                                      <p:to>
                                        <p:strVal val="visible"/>
                                      </p:to>
                                    </p:set>
                                    <p:animEffect transition="in" filter="wipe(down)">
                                      <p:cBhvr>
                                        <p:cTn id="22" dur="500"/>
                                        <p:tgtEl>
                                          <p:spTgt spid="55298">
                                            <p:txEl>
                                              <p:charRg st="191" end="194"/>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5298">
                                            <p:txEl>
                                              <p:charRg st="194" end="231"/>
                                            </p:txEl>
                                          </p:spTgt>
                                        </p:tgtEl>
                                        <p:attrNameLst>
                                          <p:attrName>style.visibility</p:attrName>
                                        </p:attrNameLst>
                                      </p:cBhvr>
                                      <p:to>
                                        <p:strVal val="visible"/>
                                      </p:to>
                                    </p:set>
                                    <p:animEffect transition="in" filter="wipe(down)">
                                      <p:cBhvr>
                                        <p:cTn id="25" dur="500"/>
                                        <p:tgtEl>
                                          <p:spTgt spid="55298">
                                            <p:txEl>
                                              <p:charRg st="194" end="231"/>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5298">
                                            <p:txEl>
                                              <p:charRg st="231" end="249"/>
                                            </p:txEl>
                                          </p:spTgt>
                                        </p:tgtEl>
                                        <p:attrNameLst>
                                          <p:attrName>style.visibility</p:attrName>
                                        </p:attrNameLst>
                                      </p:cBhvr>
                                      <p:to>
                                        <p:strVal val="visible"/>
                                      </p:to>
                                    </p:set>
                                    <p:animEffect transition="in" filter="wipe(down)">
                                      <p:cBhvr>
                                        <p:cTn id="28" dur="500"/>
                                        <p:tgtEl>
                                          <p:spTgt spid="55298">
                                            <p:txEl>
                                              <p:charRg st="231" end="249"/>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5298">
                                            <p:txEl>
                                              <p:charRg st="249" end="267"/>
                                            </p:txEl>
                                          </p:spTgt>
                                        </p:tgtEl>
                                        <p:attrNameLst>
                                          <p:attrName>style.visibility</p:attrName>
                                        </p:attrNameLst>
                                      </p:cBhvr>
                                      <p:to>
                                        <p:strVal val="visible"/>
                                      </p:to>
                                    </p:set>
                                    <p:animEffect transition="in" filter="wipe(down)">
                                      <p:cBhvr>
                                        <p:cTn id="31" dur="500"/>
                                        <p:tgtEl>
                                          <p:spTgt spid="55298">
                                            <p:txEl>
                                              <p:charRg st="249" end="2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内容占位符 7"/>
          <p:cNvSpPr>
            <a:spLocks noGrp="1" noChangeArrowheads="1"/>
          </p:cNvSpPr>
          <p:nvPr>
            <p:ph idx="1"/>
          </p:nvPr>
        </p:nvSpPr>
        <p:spPr>
          <a:xfrm>
            <a:off x="293688" y="1268413"/>
            <a:ext cx="8556625" cy="5184775"/>
          </a:xfrm>
        </p:spPr>
        <p:txBody>
          <a:bodyPr vert="horz" wrap="square" lIns="91440" tIns="45720" rIns="91440" bIns="45720" numCol="1" rtlCol="0" anchor="t" anchorCtr="0" compatLnSpc="1">
            <a:normAutofit lnSpcReduction="10000"/>
          </a:bodyPr>
          <a:lstStyle/>
          <a:p>
            <a:pPr marL="365125" marR="0" lvl="0" indent="-255905" algn="l" defTabSz="457200" rtl="0" eaLnBrk="1" fontAlgn="auto" latinLnBrk="0" hangingPunct="1">
              <a:lnSpc>
                <a:spcPct val="110000"/>
              </a:lnSpc>
              <a:spcBef>
                <a:spcPts val="1000"/>
              </a:spcBef>
              <a:spcAft>
                <a:spcPts val="0"/>
              </a:spcAft>
              <a:buClr>
                <a:schemeClr val="accent1"/>
              </a:buClr>
              <a:buSzTx/>
              <a:buFont typeface="Wingdings" panose="05000000000000000000" pitchFamily="2" charset="2"/>
              <a:buChar char="Ø"/>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模式</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内模式</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映射：</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实现数据库系统模式与内模式的联系和转换</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10000"/>
              </a:lnSpc>
              <a:spcBef>
                <a:spcPts val="1000"/>
              </a:spcBef>
              <a:spcAft>
                <a:spcPts val="0"/>
              </a:spcAft>
              <a:buClr>
                <a:schemeClr val="accent1"/>
              </a:buClr>
              <a:buSzTx/>
              <a:buFont typeface="Wingdings" panose="05000000000000000000" pitchFamily="2" charset="2"/>
              <a:buChar char="Ø"/>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由于数据库只有一个模式，也只有一个内模式，因此，模式</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内模式</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映射</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也只有一个，通常情况下，模式</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内模式</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映射</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放在内模式中描述。</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10000"/>
              </a:lnSpc>
              <a:spcBef>
                <a:spcPts val="1000"/>
              </a:spcBef>
              <a:spcAft>
                <a:spcPts val="0"/>
              </a:spcAft>
              <a:buClr>
                <a:schemeClr val="accent1"/>
              </a:buClr>
              <a:buSzTx/>
              <a:buFont typeface="Wingdings" panose="05000000000000000000" pitchFamily="2" charset="2"/>
              <a:buChar char="Ø"/>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当内模式改变时</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只要对模式</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内模式</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映射</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做相应的改变，使模式保持不变，则应用程序就不受影响，从而保证了数据与程序之间的物理独立性，称为</a:t>
            </a:r>
            <a:r>
              <a:rPr kumimoji="0" lang="zh-CN" altLang="zh-CN" sz="2400" b="0" i="0" u="none" strike="noStrike" kern="1200" cap="none" spc="0" normalizeH="0" baseline="0" noProof="0" dirty="0">
                <a:ln>
                  <a:noFill/>
                </a:ln>
                <a:solidFill>
                  <a:srgbClr val="FF0000"/>
                </a:solidFill>
                <a:effectLst/>
                <a:uLnTx/>
                <a:uFillTx/>
                <a:latin typeface="+mn-lt"/>
                <a:ea typeface="+mn-ea"/>
                <a:cs typeface="+mn-cs"/>
              </a:rPr>
              <a:t>存储数据独立性</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621030" marR="0" lvl="1" indent="-228600" algn="l" defTabSz="457200" rtl="0" eaLnBrk="1" fontAlgn="auto" latinLnBrk="0" hangingPunct="1">
              <a:lnSpc>
                <a:spcPct val="110000"/>
              </a:lnSpc>
              <a:spcBef>
                <a:spcPts val="1000"/>
              </a:spcBef>
              <a:spcAft>
                <a:spcPts val="0"/>
              </a:spcAft>
              <a:buClr>
                <a:schemeClr val="accent1"/>
              </a:buClr>
              <a:buSzTx/>
              <a:buFont typeface="Wingdings" panose="05000000000000000000" pitchFamily="2" charset="2"/>
              <a:buChar char="ü"/>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1</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）改变存储设备或引进新的存储设备；</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621030" marR="0" lvl="1" indent="-228600" algn="l" defTabSz="457200" rtl="0" eaLnBrk="1" fontAlgn="auto" latinLnBrk="0" hangingPunct="1">
              <a:lnSpc>
                <a:spcPct val="110000"/>
              </a:lnSpc>
              <a:spcBef>
                <a:spcPts val="1000"/>
              </a:spcBef>
              <a:spcAft>
                <a:spcPts val="0"/>
              </a:spcAft>
              <a:buClr>
                <a:schemeClr val="accent1"/>
              </a:buClr>
              <a:buSzTx/>
              <a:buFont typeface="Wingdings" panose="05000000000000000000" pitchFamily="2" charset="2"/>
              <a:buChar char="ü"/>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2</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）改变数据的存储位置</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621030" marR="0" lvl="1" indent="-228600" algn="l" defTabSz="457200" rtl="0" eaLnBrk="1" fontAlgn="auto" latinLnBrk="0" hangingPunct="1">
              <a:lnSpc>
                <a:spcPct val="110000"/>
              </a:lnSpc>
              <a:spcBef>
                <a:spcPts val="1000"/>
              </a:spcBef>
              <a:spcAft>
                <a:spcPts val="0"/>
              </a:spcAft>
              <a:buClr>
                <a:schemeClr val="accent1"/>
              </a:buClr>
              <a:buSzTx/>
              <a:buFont typeface="Wingdings" panose="05000000000000000000" pitchFamily="2" charset="2"/>
              <a:buChar char="ü"/>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3</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）改变数据物理组织方式，例如增加索引，改变</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Hash</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函数。</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57347" name="副标题 9"/>
          <p:cNvSpPr>
            <a:spLocks noGrp="1"/>
          </p:cNvSpPr>
          <p:nvPr>
            <p:ph type="subTitle" idx="13"/>
          </p:nvPr>
        </p:nvSpPr>
        <p:spPr>
          <a:xfrm>
            <a:off x="307975" y="404813"/>
            <a:ext cx="8532813" cy="825500"/>
          </a:xfrm>
        </p:spPr>
        <p:txBody>
          <a:bodyPr vert="horz" wrap="square" lIns="45720" tIns="45720" rIns="45720" bIns="45720" anchor="t" anchorCtr="0"/>
          <a:p>
            <a:pPr defTabSz="457200" eaLnBrk="1" hangingPunct="1">
              <a:buSzTx/>
            </a:pPr>
            <a:r>
              <a:rPr lang="en-US" altLang="zh-CN" kern="1200" dirty="0">
                <a:latin typeface="+mn-lt"/>
                <a:ea typeface="幼圆" panose="02010509060101010101" pitchFamily="49" charset="-122"/>
                <a:cs typeface="+mn-cs"/>
              </a:rPr>
              <a:t>1.3.2 </a:t>
            </a:r>
            <a:r>
              <a:rPr lang="zh-CN" altLang="zh-CN" kern="1200" dirty="0">
                <a:latin typeface="+mn-lt"/>
                <a:ea typeface="幼圆" panose="02010509060101010101" pitchFamily="49" charset="-122"/>
                <a:cs typeface="+mn-cs"/>
              </a:rPr>
              <a:t>数据独立性</a:t>
            </a:r>
            <a:r>
              <a:rPr lang="en-US" altLang="zh-CN" kern="1200" dirty="0">
                <a:latin typeface="+mn-lt"/>
                <a:ea typeface="幼圆" panose="02010509060101010101" pitchFamily="49" charset="-122"/>
                <a:cs typeface="+mn-cs"/>
              </a:rPr>
              <a:t>--</a:t>
            </a:r>
            <a:r>
              <a:rPr lang="zh-CN" altLang="zh-CN" kern="1200" dirty="0">
                <a:latin typeface="+mn-lt"/>
                <a:ea typeface="幼圆" panose="02010509060101010101" pitchFamily="49" charset="-122"/>
                <a:cs typeface="+mn-cs"/>
              </a:rPr>
              <a:t>存储数据独立性</a:t>
            </a:r>
            <a:endParaRPr lang="zh-CN" altLang="zh-CN"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322">
                                            <p:txEl>
                                              <p:charRg st="0" end="30"/>
                                            </p:txEl>
                                          </p:spTgt>
                                        </p:tgtEl>
                                        <p:attrNameLst>
                                          <p:attrName>style.visibility</p:attrName>
                                        </p:attrNameLst>
                                      </p:cBhvr>
                                      <p:to>
                                        <p:strVal val="visible"/>
                                      </p:to>
                                    </p:set>
                                    <p:animEffect transition="in" filter="wipe(down)">
                                      <p:cBhvr>
                                        <p:cTn id="7" dur="500"/>
                                        <p:tgtEl>
                                          <p:spTgt spid="56322">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6322">
                                            <p:txEl>
                                              <p:charRg st="30" end="92"/>
                                            </p:txEl>
                                          </p:spTgt>
                                        </p:tgtEl>
                                        <p:attrNameLst>
                                          <p:attrName>style.visibility</p:attrName>
                                        </p:attrNameLst>
                                      </p:cBhvr>
                                      <p:to>
                                        <p:strVal val="visible"/>
                                      </p:to>
                                    </p:set>
                                    <p:animEffect transition="in" filter="wipe(down)">
                                      <p:cBhvr>
                                        <p:cTn id="12" dur="500"/>
                                        <p:tgtEl>
                                          <p:spTgt spid="56322">
                                            <p:txEl>
                                              <p:charRg st="30"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6322">
                                            <p:txEl>
                                              <p:charRg st="92" end="167"/>
                                            </p:txEl>
                                          </p:spTgt>
                                        </p:tgtEl>
                                        <p:attrNameLst>
                                          <p:attrName>style.visibility</p:attrName>
                                        </p:attrNameLst>
                                      </p:cBhvr>
                                      <p:to>
                                        <p:strVal val="visible"/>
                                      </p:to>
                                    </p:set>
                                    <p:animEffect transition="in" filter="wipe(down)">
                                      <p:cBhvr>
                                        <p:cTn id="17" dur="500"/>
                                        <p:tgtEl>
                                          <p:spTgt spid="56322">
                                            <p:txEl>
                                              <p:charRg st="92" end="167"/>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6322">
                                            <p:txEl>
                                              <p:charRg st="167" end="187"/>
                                            </p:txEl>
                                          </p:spTgt>
                                        </p:tgtEl>
                                        <p:attrNameLst>
                                          <p:attrName>style.visibility</p:attrName>
                                        </p:attrNameLst>
                                      </p:cBhvr>
                                      <p:to>
                                        <p:strVal val="visible"/>
                                      </p:to>
                                    </p:set>
                                    <p:animEffect transition="in" filter="wipe(down)">
                                      <p:cBhvr>
                                        <p:cTn id="20" dur="500"/>
                                        <p:tgtEl>
                                          <p:spTgt spid="56322">
                                            <p:txEl>
                                              <p:charRg st="167" end="187"/>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6322">
                                            <p:txEl>
                                              <p:charRg st="187" end="201"/>
                                            </p:txEl>
                                          </p:spTgt>
                                        </p:tgtEl>
                                        <p:attrNameLst>
                                          <p:attrName>style.visibility</p:attrName>
                                        </p:attrNameLst>
                                      </p:cBhvr>
                                      <p:to>
                                        <p:strVal val="visible"/>
                                      </p:to>
                                    </p:set>
                                    <p:animEffect transition="in" filter="wipe(down)">
                                      <p:cBhvr>
                                        <p:cTn id="23" dur="500"/>
                                        <p:tgtEl>
                                          <p:spTgt spid="56322">
                                            <p:txEl>
                                              <p:charRg st="187" end="201"/>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6322">
                                            <p:txEl>
                                              <p:charRg st="201" end="232"/>
                                            </p:txEl>
                                          </p:spTgt>
                                        </p:tgtEl>
                                        <p:attrNameLst>
                                          <p:attrName>style.visibility</p:attrName>
                                        </p:attrNameLst>
                                      </p:cBhvr>
                                      <p:to>
                                        <p:strVal val="visible"/>
                                      </p:to>
                                    </p:set>
                                    <p:animEffect transition="in" filter="wipe(down)">
                                      <p:cBhvr>
                                        <p:cTn id="26" dur="500"/>
                                        <p:tgtEl>
                                          <p:spTgt spid="56322">
                                            <p:txEl>
                                              <p:charRg st="201" end="2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内容占位符 7"/>
          <p:cNvSpPr>
            <a:spLocks noGrp="1"/>
          </p:cNvSpPr>
          <p:nvPr>
            <p:ph idx="1"/>
          </p:nvPr>
        </p:nvSpPr>
        <p:spPr>
          <a:xfrm>
            <a:off x="403225" y="1314450"/>
            <a:ext cx="8275638" cy="5113338"/>
          </a:xfrm>
        </p:spPr>
        <p:txBody>
          <a:bodyPr vert="horz" wrap="square" lIns="91440" tIns="45720" rIns="91440" bIns="45720" anchor="t" anchorCtr="0"/>
          <a:p>
            <a:pPr indent="-255270" defTabSz="457200" eaLnBrk="1" hangingPunct="1"/>
            <a:r>
              <a:rPr lang="zh-CN" altLang="zh-CN" sz="2400" kern="1200" dirty="0">
                <a:latin typeface="+mn-lt"/>
                <a:ea typeface="幼圆" panose="02010509060101010101" pitchFamily="49" charset="-122"/>
                <a:cs typeface="+mn-cs"/>
              </a:rPr>
              <a:t>为系统提供了高度的数据独立性，使数据和程序的代价大大降低</a:t>
            </a:r>
            <a:r>
              <a:rPr lang="zh-CN" altLang="en-US" sz="2400" kern="1200" dirty="0">
                <a:latin typeface="+mn-lt"/>
                <a:ea typeface="幼圆" panose="02010509060101010101" pitchFamily="49" charset="-122"/>
                <a:cs typeface="+mn-cs"/>
              </a:rPr>
              <a:t>；</a:t>
            </a:r>
            <a:endParaRPr lang="en-US" altLang="zh-CN" sz="2400" kern="1200" dirty="0">
              <a:latin typeface="+mn-lt"/>
              <a:ea typeface="幼圆" panose="02010509060101010101" pitchFamily="49" charset="-122"/>
              <a:cs typeface="+mn-cs"/>
            </a:endParaRPr>
          </a:p>
          <a:p>
            <a:pPr indent="-255270" defTabSz="457200" eaLnBrk="1" hangingPunct="1"/>
            <a:r>
              <a:rPr lang="zh-CN" altLang="zh-CN" sz="2400" kern="1200" dirty="0">
                <a:latin typeface="+mn-lt"/>
                <a:ea typeface="幼圆" panose="02010509060101010101" pitchFamily="49" charset="-122"/>
                <a:cs typeface="+mn-cs"/>
              </a:rPr>
              <a:t>可以使数据达到共享，使同一数据满足更多用户的不同要求</a:t>
            </a:r>
            <a:r>
              <a:rPr lang="zh-CN" altLang="en-US" sz="2400" kern="1200" dirty="0">
                <a:latin typeface="+mn-lt"/>
                <a:ea typeface="幼圆" panose="02010509060101010101" pitchFamily="49" charset="-122"/>
                <a:cs typeface="+mn-cs"/>
              </a:rPr>
              <a:t>；</a:t>
            </a:r>
            <a:endParaRPr lang="zh-CN" altLang="zh-CN" sz="2400" kern="1200" dirty="0">
              <a:latin typeface="+mn-lt"/>
              <a:ea typeface="幼圆" panose="02010509060101010101" pitchFamily="49" charset="-122"/>
              <a:cs typeface="+mn-cs"/>
            </a:endParaRPr>
          </a:p>
          <a:p>
            <a:pPr indent="-255270" defTabSz="457200" eaLnBrk="1" hangingPunct="1"/>
            <a:r>
              <a:rPr lang="zh-CN" altLang="zh-CN" sz="2400" kern="1200" dirty="0">
                <a:latin typeface="+mn-lt"/>
                <a:ea typeface="幼圆" panose="02010509060101010101" pitchFamily="49" charset="-122"/>
                <a:cs typeface="+mn-cs"/>
              </a:rPr>
              <a:t>数据与程序之间的独立性，使得数据的定义和描述可以从应用程序中分离出去</a:t>
            </a:r>
            <a:r>
              <a:rPr lang="zh-CN" altLang="en-US" sz="2400" kern="1200" dirty="0">
                <a:latin typeface="+mn-lt"/>
                <a:ea typeface="幼圆" panose="02010509060101010101" pitchFamily="49" charset="-122"/>
                <a:cs typeface="+mn-cs"/>
              </a:rPr>
              <a:t>；</a:t>
            </a:r>
            <a:endParaRPr lang="en-US" altLang="zh-CN" sz="2400" kern="1200" dirty="0">
              <a:latin typeface="+mn-lt"/>
              <a:ea typeface="幼圆" panose="02010509060101010101" pitchFamily="49" charset="-122"/>
              <a:cs typeface="+mn-cs"/>
            </a:endParaRPr>
          </a:p>
          <a:p>
            <a:pPr indent="-255270" defTabSz="457200" eaLnBrk="1" hangingPunct="1"/>
            <a:r>
              <a:rPr lang="zh-CN" altLang="zh-CN" sz="2400" kern="1200" dirty="0">
                <a:latin typeface="+mn-lt"/>
                <a:ea typeface="幼圆" panose="02010509060101010101" pitchFamily="49" charset="-122"/>
                <a:cs typeface="+mn-cs"/>
              </a:rPr>
              <a:t>数据的存取有</a:t>
            </a:r>
            <a:r>
              <a:rPr lang="en-US" altLang="zh-CN" sz="2400" kern="1200" dirty="0">
                <a:latin typeface="+mn-lt"/>
                <a:ea typeface="幼圆" panose="02010509060101010101" pitchFamily="49" charset="-122"/>
                <a:cs typeface="+mn-cs"/>
              </a:rPr>
              <a:t>DBMS</a:t>
            </a:r>
            <a:r>
              <a:rPr lang="zh-CN" altLang="zh-CN" sz="2400" kern="1200" dirty="0">
                <a:latin typeface="+mn-lt"/>
                <a:ea typeface="幼圆" panose="02010509060101010101" pitchFamily="49" charset="-122"/>
                <a:cs typeface="+mn-cs"/>
              </a:rPr>
              <a:t>管理，用户不必考虑存取路径等细节，从而简化了应用程序的编制，大大减少了应用程序的维护和修改。</a:t>
            </a:r>
            <a:endParaRPr lang="zh-CN" altLang="zh-CN" sz="2400" kern="1200" dirty="0">
              <a:latin typeface="+mn-lt"/>
              <a:ea typeface="幼圆" panose="02010509060101010101" pitchFamily="49" charset="-122"/>
              <a:cs typeface="+mn-cs"/>
            </a:endParaRPr>
          </a:p>
        </p:txBody>
      </p:sp>
      <p:sp>
        <p:nvSpPr>
          <p:cNvPr id="58371" name="副标题 9"/>
          <p:cNvSpPr>
            <a:spLocks noGrp="1"/>
          </p:cNvSpPr>
          <p:nvPr>
            <p:ph type="subTitle" idx="13"/>
          </p:nvPr>
        </p:nvSpPr>
        <p:spPr>
          <a:xfrm>
            <a:off x="417513" y="450850"/>
            <a:ext cx="8255000" cy="8255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三级模式</a:t>
            </a:r>
            <a:r>
              <a:rPr lang="en-US" altLang="zh-CN" kern="1200" dirty="0">
                <a:latin typeface="+mn-lt"/>
                <a:ea typeface="幼圆" panose="02010509060101010101" pitchFamily="49" charset="-122"/>
                <a:cs typeface="+mn-cs"/>
              </a:rPr>
              <a:t>/</a:t>
            </a:r>
            <a:r>
              <a:rPr lang="zh-CN" altLang="en-US" kern="1200" dirty="0">
                <a:latin typeface="+mn-lt"/>
                <a:ea typeface="幼圆" panose="02010509060101010101" pitchFamily="49" charset="-122"/>
                <a:cs typeface="+mn-cs"/>
              </a:rPr>
              <a:t>两层映射的好处</a:t>
            </a:r>
            <a:endParaRPr lang="zh-CN" altLang="en-US"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7346">
                                            <p:txEl>
                                              <p:charRg st="0" end="30"/>
                                            </p:txEl>
                                          </p:spTgt>
                                        </p:tgtEl>
                                        <p:attrNameLst>
                                          <p:attrName>style.visibility</p:attrName>
                                        </p:attrNameLst>
                                      </p:cBhvr>
                                      <p:to>
                                        <p:strVal val="visible"/>
                                      </p:to>
                                    </p:set>
                                    <p:animEffect transition="in" filter="barn(inVertical)">
                                      <p:cBhvr>
                                        <p:cTn id="7" dur="500"/>
                                        <p:tgtEl>
                                          <p:spTgt spid="57346">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7346">
                                            <p:txEl>
                                              <p:charRg st="30" end="58"/>
                                            </p:txEl>
                                          </p:spTgt>
                                        </p:tgtEl>
                                        <p:attrNameLst>
                                          <p:attrName>style.visibility</p:attrName>
                                        </p:attrNameLst>
                                      </p:cBhvr>
                                      <p:to>
                                        <p:strVal val="visible"/>
                                      </p:to>
                                    </p:set>
                                    <p:animEffect transition="in" filter="barn(inVertical)">
                                      <p:cBhvr>
                                        <p:cTn id="12" dur="500"/>
                                        <p:tgtEl>
                                          <p:spTgt spid="57346">
                                            <p:txEl>
                                              <p:charRg st="30"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7346">
                                            <p:txEl>
                                              <p:charRg st="58" end="94"/>
                                            </p:txEl>
                                          </p:spTgt>
                                        </p:tgtEl>
                                        <p:attrNameLst>
                                          <p:attrName>style.visibility</p:attrName>
                                        </p:attrNameLst>
                                      </p:cBhvr>
                                      <p:to>
                                        <p:strVal val="visible"/>
                                      </p:to>
                                    </p:set>
                                    <p:animEffect transition="in" filter="barn(inVertical)">
                                      <p:cBhvr>
                                        <p:cTn id="17" dur="500"/>
                                        <p:tgtEl>
                                          <p:spTgt spid="57346">
                                            <p:txEl>
                                              <p:charRg st="58" end="9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7346">
                                            <p:txEl>
                                              <p:charRg st="94" end="151"/>
                                            </p:txEl>
                                          </p:spTgt>
                                        </p:tgtEl>
                                        <p:attrNameLst>
                                          <p:attrName>style.visibility</p:attrName>
                                        </p:attrNameLst>
                                      </p:cBhvr>
                                      <p:to>
                                        <p:strVal val="visible"/>
                                      </p:to>
                                    </p:set>
                                    <p:animEffect transition="in" filter="barn(inVertical)">
                                      <p:cBhvr>
                                        <p:cTn id="22" dur="500"/>
                                        <p:tgtEl>
                                          <p:spTgt spid="57346">
                                            <p:txEl>
                                              <p:charRg st="94" end="1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387350" y="1268413"/>
            <a:ext cx="8399463" cy="4271963"/>
          </a:xfrm>
        </p:spPr>
        <p:txBody>
          <a:bodyPr vert="horz" wrap="square" lIns="91440" tIns="45720" rIns="91440" bIns="45720" numCol="1" rtlCol="0" anchor="t" anchorCtr="0" compatLnSpc="1">
            <a:normAutofit lnSpcReduction="10000"/>
          </a:bodyPr>
          <a:lstStyle/>
          <a:p>
            <a:pPr marL="365125" marR="0" lvl="0" indent="-255905" algn="l" defTabSz="457200" rtl="0" eaLnBrk="1" fontAlgn="auto" latinLnBrk="0" hangingPunct="1">
              <a:lnSpc>
                <a:spcPct val="100000"/>
              </a:lnSpc>
              <a:spcBef>
                <a:spcPts val="600"/>
              </a:spcBef>
              <a:spcAft>
                <a:spcPts val="0"/>
              </a:spcAft>
              <a:buClr>
                <a:schemeClr val="accent1"/>
              </a:buClr>
              <a:buSzTx/>
              <a:buFont typeface="Wingdings" panose="05000000000000000000" pitchFamily="2" charset="2"/>
              <a:buChar char="Ø"/>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数据库管理系统角度</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数据库是一个三级模式结构</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600"/>
              </a:spcBef>
              <a:spcAft>
                <a:spcPts val="0"/>
              </a:spcAft>
              <a:buClr>
                <a:schemeClr val="accent1"/>
              </a:buClr>
              <a:buSzTx/>
              <a:buFont typeface="Wingdings" panose="05000000000000000000" pitchFamily="2" charset="2"/>
              <a:buChar char="Ø"/>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最终用户角度，数据库系统分为单用户结构、主从式结构、分布式结构以及客户</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服务器结构。</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109855" marR="0" lvl="0" indent="0" algn="l" defTabSz="457200" rtl="0" eaLnBrk="1" fontAlgn="auto" latinLnBrk="0" hangingPunct="1">
              <a:lnSpc>
                <a:spcPct val="100000"/>
              </a:lnSpc>
              <a:spcBef>
                <a:spcPts val="600"/>
              </a:spcBef>
              <a:spcAft>
                <a:spcPts val="0"/>
              </a:spcAft>
              <a:buClr>
                <a:schemeClr val="accent1"/>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(1)</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单用户结构的数据库系统</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760" marR="0" lvl="0" indent="-255905" algn="l" defTabSz="457200" rtl="0" eaLnBrk="1" fontAlgn="auto" latinLnBrk="0" hangingPunct="1">
              <a:lnSpc>
                <a:spcPct val="100000"/>
              </a:lnSpc>
              <a:spcBef>
                <a:spcPts val="600"/>
              </a:spcBef>
              <a:spcAft>
                <a:spcPts val="0"/>
              </a:spcAft>
              <a:buClr>
                <a:schemeClr val="accent1"/>
              </a:buClr>
              <a:buSzTx/>
              <a:buFont typeface="Wingdings 3" panose="05040102010807070707"/>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最早期的最简单的数据库系统</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760" marR="0" lvl="0" indent="-255905" algn="l" defTabSz="457200" rtl="0" eaLnBrk="1" fontAlgn="auto" latinLnBrk="0" hangingPunct="1">
              <a:lnSpc>
                <a:spcPct val="100000"/>
              </a:lnSpc>
              <a:spcBef>
                <a:spcPts val="600"/>
              </a:spcBef>
              <a:spcAft>
                <a:spcPts val="0"/>
              </a:spcAft>
              <a:buClr>
                <a:schemeClr val="accent1"/>
              </a:buClr>
              <a:buSzTx/>
              <a:buFont typeface="Wingdings 3" panose="05040102010807070707"/>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整个数据库系统，包括数据、数据库管理系统和应用程序等都装在一台计算机上，由一个用户独占，不同的机器之间不能共享数据</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760" marR="0" lvl="0" indent="-255905" algn="l" defTabSz="457200" rtl="0" eaLnBrk="1" fontAlgn="auto" latinLnBrk="0" hangingPunct="1">
              <a:lnSpc>
                <a:spcPct val="100000"/>
              </a:lnSpc>
              <a:spcBef>
                <a:spcPts val="600"/>
              </a:spcBef>
              <a:spcAft>
                <a:spcPts val="0"/>
              </a:spcAft>
              <a:buClr>
                <a:schemeClr val="accent1"/>
              </a:buClr>
              <a:buSzTx/>
              <a:buFont typeface="Wingdings 3" panose="05040102010807070707"/>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例如，一个大型公司的各个部门都使用本部门的机器来管理本部门的数据，各个部门的机器之间是独立的，不能共享数据。</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59395" name="副标题 2"/>
          <p:cNvSpPr>
            <a:spLocks noGrp="1"/>
          </p:cNvSpPr>
          <p:nvPr>
            <p:ph type="subTitle" idx="13"/>
          </p:nvPr>
        </p:nvSpPr>
        <p:spPr>
          <a:xfrm>
            <a:off x="401638" y="404813"/>
            <a:ext cx="8378825" cy="825500"/>
          </a:xfrm>
        </p:spPr>
        <p:txBody>
          <a:bodyPr vert="horz" wrap="square" lIns="45720" tIns="45720" rIns="45720" bIns="45720" anchor="t" anchorCtr="0"/>
          <a:p>
            <a:pPr defTabSz="457200" eaLnBrk="1" hangingPunct="1">
              <a:buSzTx/>
            </a:pPr>
            <a:r>
              <a:rPr lang="en-US" altLang="zh-CN" kern="1200" dirty="0">
                <a:latin typeface="+mn-lt"/>
                <a:ea typeface="幼圆" panose="02010509060101010101" pitchFamily="49" charset="-122"/>
                <a:cs typeface="+mn-cs"/>
              </a:rPr>
              <a:t>1.3.2 </a:t>
            </a:r>
            <a:r>
              <a:rPr lang="zh-CN" altLang="zh-CN" kern="1200" dirty="0">
                <a:latin typeface="+mn-lt"/>
                <a:ea typeface="幼圆" panose="02010509060101010101" pitchFamily="49" charset="-122"/>
                <a:cs typeface="+mn-cs"/>
              </a:rPr>
              <a:t>数据库系统的体系结构</a:t>
            </a:r>
            <a:endParaRPr lang="zh-CN" altLang="en-US" kern="1200" dirty="0">
              <a:latin typeface="+mn-lt"/>
              <a:ea typeface="幼圆" panose="02010509060101010101" pitchFamily="49" charset="-122"/>
              <a:cs typeface="+mn-cs"/>
            </a:endParaRPr>
          </a:p>
        </p:txBody>
      </p:sp>
      <p:grpSp>
        <p:nvGrpSpPr>
          <p:cNvPr id="58372" name="Group 2"/>
          <p:cNvGrpSpPr/>
          <p:nvPr/>
        </p:nvGrpSpPr>
        <p:grpSpPr>
          <a:xfrm>
            <a:off x="1504950" y="5410200"/>
            <a:ext cx="6005513" cy="1082675"/>
            <a:chOff x="2641" y="7601"/>
            <a:chExt cx="6839" cy="1094"/>
          </a:xfrm>
        </p:grpSpPr>
        <p:sp>
          <p:nvSpPr>
            <p:cNvPr id="59397" name="AutoShape 3"/>
            <p:cNvSpPr/>
            <p:nvPr/>
          </p:nvSpPr>
          <p:spPr>
            <a:xfrm>
              <a:off x="2641" y="8069"/>
              <a:ext cx="1260" cy="624"/>
            </a:xfrm>
            <a:prstGeom prst="cube">
              <a:avLst>
                <a:gd name="adj" fmla="val 2500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sz="1600" dirty="0">
                  <a:solidFill>
                    <a:schemeClr val="tx1"/>
                  </a:solidFill>
                  <a:latin typeface="Verdana" panose="020B0604030504040204" pitchFamily="34" charset="0"/>
                  <a:ea typeface="黑体" panose="02010609060101010101" pitchFamily="49" charset="-122"/>
                </a:rPr>
                <a:t>图书采购系统</a:t>
              </a:r>
              <a:endParaRPr lang="zh-CN" altLang="en-US" sz="1600" dirty="0">
                <a:solidFill>
                  <a:schemeClr val="tx1"/>
                </a:solidFill>
                <a:latin typeface="Verdana" panose="020B0604030504040204" pitchFamily="34" charset="0"/>
                <a:ea typeface="黑体" panose="02010609060101010101" pitchFamily="49" charset="-122"/>
              </a:endParaRPr>
            </a:p>
          </p:txBody>
        </p:sp>
        <p:sp>
          <p:nvSpPr>
            <p:cNvPr id="59398" name="AutoShape 4"/>
            <p:cNvSpPr/>
            <p:nvPr/>
          </p:nvSpPr>
          <p:spPr>
            <a:xfrm>
              <a:off x="4441" y="8069"/>
              <a:ext cx="1260" cy="623"/>
            </a:xfrm>
            <a:prstGeom prst="cube">
              <a:avLst>
                <a:gd name="adj" fmla="val 2500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sz="1600" dirty="0">
                  <a:solidFill>
                    <a:schemeClr val="tx1"/>
                  </a:solidFill>
                  <a:latin typeface="Verdana" panose="020B0604030504040204" pitchFamily="34" charset="0"/>
                  <a:ea typeface="黑体" panose="02010609060101010101" pitchFamily="49" charset="-122"/>
                </a:rPr>
                <a:t>读者管理系统</a:t>
              </a:r>
              <a:endParaRPr lang="zh-CN" altLang="en-US" sz="1600" dirty="0">
                <a:solidFill>
                  <a:schemeClr val="tx1"/>
                </a:solidFill>
                <a:latin typeface="Verdana" panose="020B0604030504040204" pitchFamily="34" charset="0"/>
                <a:ea typeface="黑体" panose="02010609060101010101" pitchFamily="49" charset="-122"/>
              </a:endParaRPr>
            </a:p>
          </p:txBody>
        </p:sp>
        <p:sp>
          <p:nvSpPr>
            <p:cNvPr id="59399" name="AutoShape 5"/>
            <p:cNvSpPr/>
            <p:nvPr/>
          </p:nvSpPr>
          <p:spPr>
            <a:xfrm>
              <a:off x="4801" y="7601"/>
              <a:ext cx="720" cy="468"/>
            </a:xfrm>
            <a:prstGeom prst="bevel">
              <a:avLst>
                <a:gd name="adj" fmla="val 1250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endParaRPr lang="zh-CN" altLang="en-US" dirty="0">
                <a:solidFill>
                  <a:schemeClr val="tx1"/>
                </a:solidFill>
                <a:latin typeface="Verdana" panose="020B0604030504040204" pitchFamily="34" charset="0"/>
                <a:ea typeface="黑体" panose="02010609060101010101" pitchFamily="49" charset="-122"/>
              </a:endParaRPr>
            </a:p>
          </p:txBody>
        </p:sp>
        <p:sp>
          <p:nvSpPr>
            <p:cNvPr id="59400" name="AutoShape 6"/>
            <p:cNvSpPr/>
            <p:nvPr/>
          </p:nvSpPr>
          <p:spPr>
            <a:xfrm>
              <a:off x="6421" y="8069"/>
              <a:ext cx="1260" cy="624"/>
            </a:xfrm>
            <a:prstGeom prst="cube">
              <a:avLst>
                <a:gd name="adj" fmla="val 2500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sz="1600" dirty="0">
                  <a:solidFill>
                    <a:schemeClr val="tx1"/>
                  </a:solidFill>
                  <a:latin typeface="Verdana" panose="020B0604030504040204" pitchFamily="34" charset="0"/>
                  <a:ea typeface="黑体" panose="02010609060101010101" pitchFamily="49" charset="-122"/>
                </a:rPr>
                <a:t>图书借阅系统</a:t>
              </a:r>
              <a:endParaRPr lang="zh-CN" altLang="en-US" sz="1600" dirty="0">
                <a:solidFill>
                  <a:schemeClr val="tx1"/>
                </a:solidFill>
                <a:latin typeface="Verdana" panose="020B0604030504040204" pitchFamily="34" charset="0"/>
                <a:ea typeface="黑体" panose="02010609060101010101" pitchFamily="49" charset="-122"/>
              </a:endParaRPr>
            </a:p>
          </p:txBody>
        </p:sp>
        <p:sp>
          <p:nvSpPr>
            <p:cNvPr id="59401" name="AutoShape 7"/>
            <p:cNvSpPr/>
            <p:nvPr/>
          </p:nvSpPr>
          <p:spPr>
            <a:xfrm>
              <a:off x="6781" y="7601"/>
              <a:ext cx="720" cy="468"/>
            </a:xfrm>
            <a:prstGeom prst="bevel">
              <a:avLst>
                <a:gd name="adj" fmla="val 1250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endParaRPr lang="zh-CN" altLang="en-US" dirty="0">
                <a:solidFill>
                  <a:schemeClr val="tx1"/>
                </a:solidFill>
                <a:latin typeface="Verdana" panose="020B0604030504040204" pitchFamily="34" charset="0"/>
                <a:ea typeface="黑体" panose="02010609060101010101" pitchFamily="49" charset="-122"/>
              </a:endParaRPr>
            </a:p>
          </p:txBody>
        </p:sp>
        <p:sp>
          <p:nvSpPr>
            <p:cNvPr id="59402" name="AutoShape 8"/>
            <p:cNvSpPr/>
            <p:nvPr/>
          </p:nvSpPr>
          <p:spPr>
            <a:xfrm>
              <a:off x="8581" y="7601"/>
              <a:ext cx="720" cy="468"/>
            </a:xfrm>
            <a:prstGeom prst="bevel">
              <a:avLst>
                <a:gd name="adj" fmla="val 1250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endParaRPr lang="zh-CN" altLang="en-US" dirty="0">
                <a:solidFill>
                  <a:schemeClr val="tx1"/>
                </a:solidFill>
                <a:latin typeface="Verdana" panose="020B0604030504040204" pitchFamily="34" charset="0"/>
                <a:ea typeface="黑体" panose="02010609060101010101" pitchFamily="49" charset="-122"/>
              </a:endParaRPr>
            </a:p>
          </p:txBody>
        </p:sp>
        <p:sp>
          <p:nvSpPr>
            <p:cNvPr id="59403" name="AutoShape 9"/>
            <p:cNvSpPr/>
            <p:nvPr/>
          </p:nvSpPr>
          <p:spPr>
            <a:xfrm>
              <a:off x="8221" y="8069"/>
              <a:ext cx="1259" cy="626"/>
            </a:xfrm>
            <a:prstGeom prst="cube">
              <a:avLst>
                <a:gd name="adj" fmla="val 2500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sz="1600" dirty="0">
                  <a:solidFill>
                    <a:schemeClr val="tx1"/>
                  </a:solidFill>
                  <a:latin typeface="Verdana" panose="020B0604030504040204" pitchFamily="34" charset="0"/>
                  <a:ea typeface="黑体" panose="02010609060101010101" pitchFamily="49" charset="-122"/>
                </a:rPr>
                <a:t>财务系统</a:t>
              </a:r>
              <a:endParaRPr lang="zh-CN" altLang="en-US" sz="1600" dirty="0">
                <a:solidFill>
                  <a:schemeClr val="tx1"/>
                </a:solidFill>
                <a:latin typeface="Verdana" panose="020B0604030504040204" pitchFamily="34" charset="0"/>
                <a:ea typeface="黑体" panose="02010609060101010101" pitchFamily="49" charset="-122"/>
              </a:endParaRPr>
            </a:p>
          </p:txBody>
        </p:sp>
        <p:sp>
          <p:nvSpPr>
            <p:cNvPr id="59404" name="AutoShape 10"/>
            <p:cNvSpPr/>
            <p:nvPr/>
          </p:nvSpPr>
          <p:spPr>
            <a:xfrm>
              <a:off x="3001" y="7601"/>
              <a:ext cx="720" cy="468"/>
            </a:xfrm>
            <a:prstGeom prst="bevel">
              <a:avLst>
                <a:gd name="adj" fmla="val 1250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endParaRPr lang="zh-CN" altLang="en-US" dirty="0">
                <a:solidFill>
                  <a:schemeClr val="tx1"/>
                </a:solidFill>
                <a:latin typeface="Verdana" panose="020B060403050404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charRg st="0" end="23"/>
                                            </p:txEl>
                                          </p:spTgt>
                                        </p:tgtEl>
                                        <p:attrNameLst>
                                          <p:attrName>style.visibility</p:attrName>
                                        </p:attrNameLst>
                                      </p:cBhvr>
                                      <p:to>
                                        <p:strVal val="visible"/>
                                      </p:to>
                                    </p:set>
                                    <p:animEffect transition="in" filter="barn(inVertical)">
                                      <p:cBhvr>
                                        <p:cTn id="7" dur="500"/>
                                        <p:tgtEl>
                                          <p:spTgt spid="2">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charRg st="23" end="66"/>
                                            </p:txEl>
                                          </p:spTgt>
                                        </p:tgtEl>
                                        <p:attrNameLst>
                                          <p:attrName>style.visibility</p:attrName>
                                        </p:attrNameLst>
                                      </p:cBhvr>
                                      <p:to>
                                        <p:strVal val="visible"/>
                                      </p:to>
                                    </p:set>
                                    <p:animEffect transition="in" filter="barn(inVertical)">
                                      <p:cBhvr>
                                        <p:cTn id="12" dur="500"/>
                                        <p:tgtEl>
                                          <p:spTgt spid="2">
                                            <p:txEl>
                                              <p:charRg st="23" end="6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charRg st="66" end="81"/>
                                            </p:txEl>
                                          </p:spTgt>
                                        </p:tgtEl>
                                        <p:attrNameLst>
                                          <p:attrName>style.visibility</p:attrName>
                                        </p:attrNameLst>
                                      </p:cBhvr>
                                      <p:to>
                                        <p:strVal val="visible"/>
                                      </p:to>
                                    </p:set>
                                    <p:animEffect transition="in" filter="barn(inVertical)">
                                      <p:cBhvr>
                                        <p:cTn id="17" dur="500"/>
                                        <p:tgtEl>
                                          <p:spTgt spid="2">
                                            <p:txEl>
                                              <p:charRg st="66"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8372"/>
                                        </p:tgtEl>
                                        <p:attrNameLst>
                                          <p:attrName>style.visibility</p:attrName>
                                        </p:attrNameLst>
                                      </p:cBhvr>
                                      <p:to>
                                        <p:strVal val="visible"/>
                                      </p:to>
                                    </p:set>
                                    <p:animEffect transition="in" filter="wipe(down)">
                                      <p:cBhvr>
                                        <p:cTn id="22" dur="500"/>
                                        <p:tgtEl>
                                          <p:spTgt spid="5837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charRg st="81" end="96"/>
                                            </p:txEl>
                                          </p:spTgt>
                                        </p:tgtEl>
                                        <p:attrNameLst>
                                          <p:attrName>style.visibility</p:attrName>
                                        </p:attrNameLst>
                                      </p:cBhvr>
                                      <p:to>
                                        <p:strVal val="visible"/>
                                      </p:to>
                                    </p:set>
                                    <p:animEffect transition="in" filter="barn(inVertical)">
                                      <p:cBhvr>
                                        <p:cTn id="27" dur="500"/>
                                        <p:tgtEl>
                                          <p:spTgt spid="2">
                                            <p:txEl>
                                              <p:charRg st="81" end="9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charRg st="96" end="155"/>
                                            </p:txEl>
                                          </p:spTgt>
                                        </p:tgtEl>
                                        <p:attrNameLst>
                                          <p:attrName>style.visibility</p:attrName>
                                        </p:attrNameLst>
                                      </p:cBhvr>
                                      <p:to>
                                        <p:strVal val="visible"/>
                                      </p:to>
                                    </p:set>
                                    <p:animEffect transition="in" filter="barn(inVertical)">
                                      <p:cBhvr>
                                        <p:cTn id="32" dur="500"/>
                                        <p:tgtEl>
                                          <p:spTgt spid="2">
                                            <p:txEl>
                                              <p:charRg st="96" end="15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charRg st="155" end="210"/>
                                            </p:txEl>
                                          </p:spTgt>
                                        </p:tgtEl>
                                        <p:attrNameLst>
                                          <p:attrName>style.visibility</p:attrName>
                                        </p:attrNameLst>
                                      </p:cBhvr>
                                      <p:to>
                                        <p:strVal val="visible"/>
                                      </p:to>
                                    </p:set>
                                    <p:animEffect transition="in" filter="barn(inVertical)">
                                      <p:cBhvr>
                                        <p:cTn id="37" dur="500"/>
                                        <p:tgtEl>
                                          <p:spTgt spid="2">
                                            <p:txEl>
                                              <p:charRg st="155" end="2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内容占位符 1"/>
          <p:cNvSpPr>
            <a:spLocks noGrp="1"/>
          </p:cNvSpPr>
          <p:nvPr>
            <p:ph idx="1"/>
          </p:nvPr>
        </p:nvSpPr>
        <p:spPr>
          <a:xfrm>
            <a:off x="357188" y="1268413"/>
            <a:ext cx="5727700" cy="2505075"/>
          </a:xfrm>
        </p:spPr>
        <p:txBody>
          <a:bodyPr vert="horz" wrap="square" lIns="91440" tIns="45720" rIns="91440" bIns="45720" anchor="t" anchorCtr="0"/>
          <a:p>
            <a:pPr indent="-255270" defTabSz="457200" eaLnBrk="1" hangingPunct="1"/>
            <a:r>
              <a:rPr lang="zh-CN" altLang="zh-CN" sz="2400" kern="1200" dirty="0">
                <a:latin typeface="+mn-lt"/>
                <a:ea typeface="幼圆" panose="02010509060101010101" pitchFamily="49" charset="-122"/>
                <a:cs typeface="+mn-cs"/>
              </a:rPr>
              <a:t>一个主机带多个终端的多用户结构</a:t>
            </a:r>
            <a:r>
              <a:rPr lang="zh-CN" altLang="en-US" sz="2400" kern="1200" dirty="0">
                <a:latin typeface="+mn-lt"/>
                <a:ea typeface="幼圆" panose="02010509060101010101" pitchFamily="49" charset="-122"/>
                <a:cs typeface="+mn-cs"/>
              </a:rPr>
              <a:t>；</a:t>
            </a:r>
            <a:endParaRPr lang="en-US" altLang="zh-CN" sz="2400" kern="1200" dirty="0">
              <a:latin typeface="+mn-lt"/>
              <a:ea typeface="幼圆" panose="02010509060101010101" pitchFamily="49" charset="-122"/>
              <a:cs typeface="+mn-cs"/>
            </a:endParaRPr>
          </a:p>
          <a:p>
            <a:pPr indent="-255270" defTabSz="457200" eaLnBrk="1" hangingPunct="1"/>
            <a:r>
              <a:rPr lang="zh-CN" altLang="zh-CN" sz="2400" kern="1200" dirty="0">
                <a:latin typeface="+mn-lt"/>
                <a:ea typeface="幼圆" panose="02010509060101010101" pitchFamily="49" charset="-122"/>
                <a:cs typeface="+mn-cs"/>
              </a:rPr>
              <a:t>数据库系统</a:t>
            </a:r>
            <a:r>
              <a:rPr lang="zh-CN" altLang="en-US" sz="2400" kern="1200" dirty="0">
                <a:latin typeface="+mn-lt"/>
                <a:ea typeface="幼圆" panose="02010509060101010101" pitchFamily="49" charset="-122"/>
                <a:cs typeface="+mn-cs"/>
              </a:rPr>
              <a:t>（</a:t>
            </a:r>
            <a:r>
              <a:rPr lang="zh-CN" altLang="zh-CN" sz="2400" kern="1200" dirty="0">
                <a:latin typeface="+mn-lt"/>
                <a:ea typeface="幼圆" panose="02010509060101010101" pitchFamily="49" charset="-122"/>
                <a:cs typeface="+mn-cs"/>
              </a:rPr>
              <a:t>数据、数据库管理系统、应用程序等</a:t>
            </a:r>
            <a:r>
              <a:rPr lang="zh-CN" altLang="en-US" sz="2400" kern="1200" dirty="0">
                <a:latin typeface="+mn-lt"/>
                <a:ea typeface="幼圆" panose="02010509060101010101" pitchFamily="49" charset="-122"/>
                <a:cs typeface="+mn-cs"/>
              </a:rPr>
              <a:t>）</a:t>
            </a:r>
            <a:r>
              <a:rPr lang="zh-CN" altLang="zh-CN" sz="2400" kern="1200" dirty="0">
                <a:latin typeface="+mn-lt"/>
                <a:ea typeface="幼圆" panose="02010509060101010101" pitchFamily="49" charset="-122"/>
                <a:cs typeface="+mn-cs"/>
              </a:rPr>
              <a:t>集中存放在主机上，所有的任务都由主机完成，各个用户通过主机的终端并发地存取数据库，共享数据资源。</a:t>
            </a:r>
            <a:endParaRPr lang="en-US" altLang="zh-CN" sz="2400" kern="1200" dirty="0">
              <a:latin typeface="+mn-lt"/>
              <a:ea typeface="幼圆" panose="02010509060101010101" pitchFamily="49" charset="-122"/>
              <a:cs typeface="+mn-cs"/>
            </a:endParaRPr>
          </a:p>
          <a:p>
            <a:pPr indent="-255270" defTabSz="457200" eaLnBrk="1" hangingPunct="1"/>
            <a:r>
              <a:rPr lang="zh-CN" altLang="zh-CN" sz="2400" kern="1200" dirty="0">
                <a:latin typeface="+mn-lt"/>
                <a:ea typeface="幼圆" panose="02010509060101010101" pitchFamily="49" charset="-122"/>
                <a:cs typeface="+mn-cs"/>
              </a:rPr>
              <a:t>优点</a:t>
            </a:r>
            <a:r>
              <a:rPr lang="zh-CN" altLang="en-US" sz="2400" kern="1200" dirty="0">
                <a:latin typeface="+mn-lt"/>
                <a:ea typeface="幼圆" panose="02010509060101010101" pitchFamily="49" charset="-122"/>
                <a:cs typeface="+mn-cs"/>
              </a:rPr>
              <a:t>：</a:t>
            </a:r>
            <a:r>
              <a:rPr lang="zh-CN" altLang="zh-CN" sz="2400" kern="1200" dirty="0">
                <a:latin typeface="+mn-lt"/>
                <a:ea typeface="幼圆" panose="02010509060101010101" pitchFamily="49" charset="-122"/>
                <a:cs typeface="+mn-cs"/>
              </a:rPr>
              <a:t>结构简单，数据易于维护管理。</a:t>
            </a:r>
            <a:endParaRPr lang="en-US" altLang="zh-CN" sz="2400" kern="1200" dirty="0">
              <a:latin typeface="+mn-lt"/>
              <a:ea typeface="幼圆" panose="02010509060101010101" pitchFamily="49" charset="-122"/>
              <a:cs typeface="+mn-cs"/>
            </a:endParaRPr>
          </a:p>
        </p:txBody>
      </p:sp>
      <p:sp>
        <p:nvSpPr>
          <p:cNvPr id="61443" name="副标题 2"/>
          <p:cNvSpPr>
            <a:spLocks noGrp="1"/>
          </p:cNvSpPr>
          <p:nvPr>
            <p:ph type="subTitle" idx="13"/>
          </p:nvPr>
        </p:nvSpPr>
        <p:spPr>
          <a:xfrm>
            <a:off x="371475" y="404813"/>
            <a:ext cx="8524875" cy="825500"/>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a:t>
            </a:r>
            <a:r>
              <a:rPr lang="en-US" altLang="zh-CN" kern="1200" dirty="0">
                <a:latin typeface="+mn-lt"/>
                <a:ea typeface="幼圆" panose="02010509060101010101" pitchFamily="49" charset="-122"/>
                <a:cs typeface="+mn-cs"/>
              </a:rPr>
              <a:t>2</a:t>
            </a:r>
            <a:r>
              <a:rPr lang="zh-CN" altLang="zh-CN" kern="1200" dirty="0">
                <a:latin typeface="+mn-lt"/>
                <a:ea typeface="幼圆" panose="02010509060101010101" pitchFamily="49" charset="-122"/>
                <a:cs typeface="+mn-cs"/>
              </a:rPr>
              <a:t>）主从式结构的数据库系统</a:t>
            </a:r>
            <a:endParaRPr lang="zh-CN" altLang="en-US" kern="1200" dirty="0">
              <a:latin typeface="+mn-lt"/>
              <a:ea typeface="幼圆" panose="02010509060101010101" pitchFamily="49" charset="-122"/>
              <a:cs typeface="+mn-cs"/>
            </a:endParaRPr>
          </a:p>
        </p:txBody>
      </p:sp>
      <p:sp>
        <p:nvSpPr>
          <p:cNvPr id="14" name="矩形 13"/>
          <p:cNvSpPr/>
          <p:nvPr/>
        </p:nvSpPr>
        <p:spPr>
          <a:xfrm>
            <a:off x="371475" y="4203700"/>
            <a:ext cx="8524875" cy="2436813"/>
          </a:xfrm>
          <a:prstGeom prst="rect">
            <a:avLst/>
          </a:prstGeom>
          <a:noFill/>
          <a:ln w="9525">
            <a:noFill/>
          </a:ln>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365125" lvl="0" indent="-255270" eaLnBrk="1" hangingPunct="1">
              <a:buFont typeface="Wingdings" panose="05000000000000000000" pitchFamily="2" charset="2"/>
              <a:buChar char="Ø"/>
            </a:pPr>
            <a:r>
              <a:rPr lang="zh-CN" altLang="zh-CN" sz="2400" dirty="0">
                <a:ea typeface="幼圆" panose="02010509060101010101" pitchFamily="49" charset="-122"/>
              </a:rPr>
              <a:t>缺点</a:t>
            </a:r>
            <a:r>
              <a:rPr lang="zh-CN" altLang="en-US" sz="2400" dirty="0">
                <a:ea typeface="幼圆" panose="02010509060101010101" pitchFamily="49" charset="-122"/>
                <a:sym typeface="Wingdings" panose="05000000000000000000" pitchFamily="2" charset="2"/>
              </a:rPr>
              <a:t>：（</a:t>
            </a:r>
            <a:r>
              <a:rPr lang="en-US" altLang="zh-CN" sz="2400" dirty="0">
                <a:ea typeface="幼圆" panose="02010509060101010101" pitchFamily="49" charset="-122"/>
                <a:sym typeface="Wingdings" panose="05000000000000000000" pitchFamily="2" charset="2"/>
              </a:rPr>
              <a:t>1</a:t>
            </a:r>
            <a:r>
              <a:rPr lang="zh-CN" altLang="en-US" sz="2400" dirty="0">
                <a:ea typeface="幼圆" panose="02010509060101010101" pitchFamily="49" charset="-122"/>
                <a:sym typeface="Wingdings" panose="05000000000000000000" pitchFamily="2" charset="2"/>
              </a:rPr>
              <a:t>）</a:t>
            </a:r>
            <a:r>
              <a:rPr lang="zh-CN" altLang="zh-CN" sz="2400" dirty="0">
                <a:ea typeface="幼圆" panose="02010509060101010101" pitchFamily="49" charset="-122"/>
              </a:rPr>
              <a:t>当用户增加到一定程度后，主机的任务过于繁重的话则会成为瓶颈，从而使系统的性能大大下降</a:t>
            </a:r>
            <a:r>
              <a:rPr lang="zh-CN" altLang="en-US" sz="2400" dirty="0">
                <a:ea typeface="幼圆" panose="02010509060101010101" pitchFamily="49" charset="-122"/>
              </a:rPr>
              <a:t>；</a:t>
            </a:r>
            <a:endParaRPr lang="en-US" altLang="zh-CN" sz="2400" dirty="0">
              <a:ea typeface="幼圆" panose="02010509060101010101" pitchFamily="49" charset="-122"/>
            </a:endParaRPr>
          </a:p>
          <a:p>
            <a:pPr marL="365125" lvl="0" indent="-255270" eaLnBrk="1" hangingPunct="1">
              <a:buFont typeface="Wingdings" panose="05000000000000000000" pitchFamily="2" charset="2"/>
              <a:buChar char="Ø"/>
            </a:pPr>
            <a:r>
              <a:rPr lang="zh-CN" altLang="en-US" sz="2400" dirty="0">
                <a:ea typeface="幼圆" panose="02010509060101010101" pitchFamily="49" charset="-122"/>
              </a:rPr>
              <a:t>（</a:t>
            </a:r>
            <a:r>
              <a:rPr lang="en-US" altLang="zh-CN" sz="2400" dirty="0">
                <a:ea typeface="幼圆" panose="02010509060101010101" pitchFamily="49" charset="-122"/>
              </a:rPr>
              <a:t>2</a:t>
            </a:r>
            <a:r>
              <a:rPr lang="zh-CN" altLang="en-US" sz="2400" dirty="0">
                <a:ea typeface="幼圆" panose="02010509060101010101" pitchFamily="49" charset="-122"/>
              </a:rPr>
              <a:t>）</a:t>
            </a:r>
            <a:r>
              <a:rPr lang="zh-CN" altLang="zh-CN" sz="2400" dirty="0">
                <a:ea typeface="幼圆" panose="02010509060101010101" pitchFamily="49" charset="-122"/>
              </a:rPr>
              <a:t>当主机出现故障时，整个系统就不能使用，也就是说系统的可靠性不高。</a:t>
            </a:r>
            <a:endParaRPr lang="zh-CN" altLang="zh-CN" sz="2400" dirty="0">
              <a:ea typeface="幼圆" panose="02010509060101010101" pitchFamily="49" charset="-122"/>
            </a:endParaRPr>
          </a:p>
        </p:txBody>
      </p:sp>
      <p:grpSp>
        <p:nvGrpSpPr>
          <p:cNvPr id="61445" name="组合 15"/>
          <p:cNvGrpSpPr/>
          <p:nvPr/>
        </p:nvGrpSpPr>
        <p:grpSpPr>
          <a:xfrm>
            <a:off x="5899150" y="1384300"/>
            <a:ext cx="3241675" cy="2541588"/>
            <a:chOff x="7962314" y="1677518"/>
            <a:chExt cx="4162425" cy="2541678"/>
          </a:xfrm>
        </p:grpSpPr>
        <p:pic>
          <p:nvPicPr>
            <p:cNvPr id="61446" name="Picture 2"/>
            <p:cNvPicPr>
              <a:picLocks noChangeAspect="1"/>
            </p:cNvPicPr>
            <p:nvPr/>
          </p:nvPicPr>
          <p:blipFill>
            <a:blip r:embed="rId1"/>
            <a:stretch>
              <a:fillRect/>
            </a:stretch>
          </p:blipFill>
          <p:spPr>
            <a:xfrm>
              <a:off x="7962314" y="1677518"/>
              <a:ext cx="4162425" cy="2505075"/>
            </a:xfrm>
            <a:prstGeom prst="rect">
              <a:avLst/>
            </a:prstGeom>
            <a:noFill/>
            <a:ln w="9525">
              <a:noFill/>
            </a:ln>
          </p:spPr>
        </p:pic>
        <p:sp>
          <p:nvSpPr>
            <p:cNvPr id="61447" name="文本框 14"/>
            <p:cNvSpPr txBox="1"/>
            <p:nvPr/>
          </p:nvSpPr>
          <p:spPr>
            <a:xfrm>
              <a:off x="8145194" y="1910563"/>
              <a:ext cx="3979545" cy="2308633"/>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sz="1600" dirty="0">
                  <a:solidFill>
                    <a:schemeClr val="tx1"/>
                  </a:solidFill>
                  <a:ea typeface="幼圆" panose="02010509060101010101" pitchFamily="49" charset="-122"/>
                </a:rPr>
                <a:t>                     终端</a:t>
              </a:r>
              <a:endParaRPr lang="en-US" altLang="zh-CN" sz="1600" dirty="0">
                <a:solidFill>
                  <a:schemeClr val="tx1"/>
                </a:solidFill>
                <a:ea typeface="幼圆" panose="02010509060101010101" pitchFamily="49" charset="-122"/>
              </a:endParaRPr>
            </a:p>
            <a:p>
              <a:pPr marL="0" lvl="0" indent="0" eaLnBrk="1" hangingPunct="1">
                <a:spcBef>
                  <a:spcPct val="0"/>
                </a:spcBef>
                <a:buClrTx/>
                <a:buFontTx/>
                <a:buNone/>
              </a:pPr>
              <a:endParaRPr lang="en-US" altLang="zh-CN" sz="1600" dirty="0">
                <a:solidFill>
                  <a:schemeClr val="tx1"/>
                </a:solidFill>
                <a:ea typeface="幼圆" panose="02010509060101010101" pitchFamily="49" charset="-122"/>
              </a:endParaRPr>
            </a:p>
            <a:p>
              <a:pPr marL="0" lvl="0" indent="0" eaLnBrk="1" hangingPunct="1">
                <a:spcBef>
                  <a:spcPct val="0"/>
                </a:spcBef>
                <a:buClrTx/>
                <a:buFontTx/>
                <a:buNone/>
              </a:pPr>
              <a:endParaRPr lang="en-US" altLang="zh-CN" sz="1600" dirty="0">
                <a:solidFill>
                  <a:schemeClr val="tx1"/>
                </a:solidFill>
                <a:ea typeface="幼圆" panose="02010509060101010101" pitchFamily="49" charset="-122"/>
              </a:endParaRPr>
            </a:p>
            <a:p>
              <a:pPr marL="0" lvl="0" indent="0" eaLnBrk="1" hangingPunct="1">
                <a:spcBef>
                  <a:spcPct val="0"/>
                </a:spcBef>
                <a:buClrTx/>
                <a:buFontTx/>
                <a:buNone/>
              </a:pPr>
              <a:r>
                <a:rPr lang="zh-CN" altLang="en-US" sz="1600" dirty="0">
                  <a:solidFill>
                    <a:schemeClr val="tx1"/>
                  </a:solidFill>
                  <a:ea typeface="幼圆" panose="02010509060101010101" pitchFamily="49" charset="-122"/>
                </a:rPr>
                <a:t>终端</a:t>
              </a:r>
              <a:r>
                <a:rPr lang="en-US" altLang="zh-CN" sz="1600" dirty="0">
                  <a:solidFill>
                    <a:schemeClr val="tx1"/>
                  </a:solidFill>
                  <a:ea typeface="幼圆" panose="02010509060101010101" pitchFamily="49" charset="-122"/>
                </a:rPr>
                <a:t>                                   </a:t>
              </a:r>
              <a:endParaRPr lang="en-US" altLang="zh-CN" sz="1600" dirty="0">
                <a:solidFill>
                  <a:schemeClr val="tx1"/>
                </a:solidFill>
                <a:ea typeface="幼圆" panose="02010509060101010101" pitchFamily="49" charset="-122"/>
              </a:endParaRPr>
            </a:p>
            <a:p>
              <a:pPr marL="0" lvl="0" indent="0" eaLnBrk="1" hangingPunct="1">
                <a:spcBef>
                  <a:spcPct val="0"/>
                </a:spcBef>
                <a:buClrTx/>
                <a:buFontTx/>
                <a:buNone/>
              </a:pPr>
              <a:r>
                <a:rPr lang="en-US" altLang="zh-CN" sz="1600" dirty="0">
                  <a:solidFill>
                    <a:schemeClr val="tx1"/>
                  </a:solidFill>
                  <a:ea typeface="幼圆" panose="02010509060101010101" pitchFamily="49" charset="-122"/>
                </a:rPr>
                <a:t>                                          </a:t>
              </a:r>
              <a:r>
                <a:rPr lang="zh-CN" altLang="en-US" sz="1600" dirty="0">
                  <a:solidFill>
                    <a:schemeClr val="tx1"/>
                  </a:solidFill>
                  <a:ea typeface="幼圆" panose="02010509060101010101" pitchFamily="49" charset="-122"/>
                </a:rPr>
                <a:t>终端</a:t>
              </a:r>
              <a:endParaRPr lang="en-US" altLang="zh-CN" sz="1600" dirty="0">
                <a:solidFill>
                  <a:schemeClr val="tx1"/>
                </a:solidFill>
                <a:ea typeface="幼圆" panose="02010509060101010101" pitchFamily="49" charset="-122"/>
              </a:endParaRPr>
            </a:p>
            <a:p>
              <a:pPr marL="0" lvl="0" indent="0" eaLnBrk="1" hangingPunct="1">
                <a:spcBef>
                  <a:spcPct val="0"/>
                </a:spcBef>
                <a:buClrTx/>
                <a:buFontTx/>
                <a:buNone/>
              </a:pPr>
              <a:endParaRPr lang="en-US" altLang="zh-CN" sz="1600" dirty="0">
                <a:solidFill>
                  <a:schemeClr val="tx1"/>
                </a:solidFill>
                <a:ea typeface="幼圆" panose="02010509060101010101" pitchFamily="49" charset="-122"/>
              </a:endParaRPr>
            </a:p>
            <a:p>
              <a:pPr marL="0" lvl="0" indent="0" eaLnBrk="1" hangingPunct="1">
                <a:spcBef>
                  <a:spcPct val="0"/>
                </a:spcBef>
                <a:buClrTx/>
                <a:buFontTx/>
                <a:buNone/>
              </a:pPr>
              <a:endParaRPr lang="en-US" altLang="zh-CN" sz="1600" dirty="0">
                <a:solidFill>
                  <a:schemeClr val="tx1"/>
                </a:solidFill>
                <a:ea typeface="幼圆" panose="02010509060101010101" pitchFamily="49" charset="-122"/>
              </a:endParaRPr>
            </a:p>
            <a:p>
              <a:pPr marL="0" lvl="0" indent="0" eaLnBrk="1" hangingPunct="1">
                <a:spcBef>
                  <a:spcPct val="0"/>
                </a:spcBef>
                <a:buClrTx/>
                <a:buFontTx/>
                <a:buNone/>
              </a:pPr>
              <a:endParaRPr lang="en-US" altLang="zh-CN" sz="1600" dirty="0">
                <a:solidFill>
                  <a:schemeClr val="tx1"/>
                </a:solidFill>
                <a:ea typeface="幼圆" panose="02010509060101010101" pitchFamily="49" charset="-122"/>
              </a:endParaRPr>
            </a:p>
            <a:p>
              <a:pPr marL="0" lvl="0" indent="0" eaLnBrk="1" hangingPunct="1">
                <a:spcBef>
                  <a:spcPct val="0"/>
                </a:spcBef>
                <a:buClrTx/>
                <a:buFontTx/>
                <a:buNone/>
              </a:pPr>
              <a:r>
                <a:rPr lang="zh-CN" altLang="en-US" sz="1600" dirty="0">
                  <a:solidFill>
                    <a:schemeClr val="tx1"/>
                  </a:solidFill>
                  <a:ea typeface="幼圆" panose="02010509060101010101" pitchFamily="49" charset="-122"/>
                </a:rPr>
                <a:t>    </a:t>
              </a:r>
              <a:r>
                <a:rPr lang="en-US" altLang="zh-CN" sz="1600" dirty="0">
                  <a:solidFill>
                    <a:schemeClr val="tx1"/>
                  </a:solidFill>
                  <a:ea typeface="幼圆" panose="02010509060101010101" pitchFamily="49" charset="-122"/>
                </a:rPr>
                <a:t>                </a:t>
              </a:r>
              <a:r>
                <a:rPr lang="zh-CN" altLang="en-US" sz="1600" dirty="0">
                  <a:solidFill>
                    <a:schemeClr val="tx1"/>
                  </a:solidFill>
                  <a:ea typeface="幼圆" panose="02010509060101010101" pitchFamily="49" charset="-122"/>
                </a:rPr>
                <a:t>终端</a:t>
              </a:r>
              <a:endParaRPr lang="zh-CN" altLang="en-US" sz="1600" dirty="0">
                <a:solidFill>
                  <a:schemeClr val="tx1"/>
                </a:solidFill>
                <a:ea typeface="幼圆"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0418">
                                            <p:txEl>
                                              <p:charRg st="0" end="17"/>
                                            </p:txEl>
                                          </p:spTgt>
                                        </p:tgtEl>
                                        <p:attrNameLst>
                                          <p:attrName>style.visibility</p:attrName>
                                        </p:attrNameLst>
                                      </p:cBhvr>
                                      <p:to>
                                        <p:strVal val="visible"/>
                                      </p:to>
                                    </p:set>
                                    <p:animEffect transition="in" filter="wipe(down)">
                                      <p:cBhvr>
                                        <p:cTn id="7" dur="500"/>
                                        <p:tgtEl>
                                          <p:spTgt spid="60418">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0418">
                                            <p:txEl>
                                              <p:charRg st="17" end="89"/>
                                            </p:txEl>
                                          </p:spTgt>
                                        </p:tgtEl>
                                        <p:attrNameLst>
                                          <p:attrName>style.visibility</p:attrName>
                                        </p:attrNameLst>
                                      </p:cBhvr>
                                      <p:to>
                                        <p:strVal val="visible"/>
                                      </p:to>
                                    </p:set>
                                    <p:animEffect transition="in" filter="wipe(down)">
                                      <p:cBhvr>
                                        <p:cTn id="12" dur="500"/>
                                        <p:tgtEl>
                                          <p:spTgt spid="60418">
                                            <p:txEl>
                                              <p:charRg st="17" end="8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0418">
                                            <p:txEl>
                                              <p:charRg st="89" end="107"/>
                                            </p:txEl>
                                          </p:spTgt>
                                        </p:tgtEl>
                                        <p:attrNameLst>
                                          <p:attrName>style.visibility</p:attrName>
                                        </p:attrNameLst>
                                      </p:cBhvr>
                                      <p:to>
                                        <p:strVal val="visible"/>
                                      </p:to>
                                    </p:set>
                                    <p:animEffect transition="in" filter="wipe(down)">
                                      <p:cBhvr>
                                        <p:cTn id="17" dur="500"/>
                                        <p:tgtEl>
                                          <p:spTgt spid="60418">
                                            <p:txEl>
                                              <p:charRg st="89" end="10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a:xfrm>
            <a:off x="252413" y="2620963"/>
            <a:ext cx="8912225" cy="1281112"/>
          </a:xfrm>
        </p:spPr>
        <p:txBody>
          <a:bodyPr vert="horz" wrap="square" lIns="91440" tIns="45720" rIns="91440" bIns="45720" anchor="t" anchorCtr="0"/>
          <a:p>
            <a:pPr algn="ctr" eaLnBrk="1" hangingPunct="1"/>
            <a:r>
              <a:rPr lang="zh-CN" altLang="en-US" b="1" dirty="0">
                <a:ea typeface="幼圆" panose="02010509060101010101" pitchFamily="49" charset="-122"/>
              </a:rPr>
              <a:t>本门课学习内容结构</a:t>
            </a:r>
            <a:endParaRPr lang="zh-CN" altLang="en-US" b="1" dirty="0">
              <a:ea typeface="幼圆" panose="020105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内容占位符 1"/>
          <p:cNvSpPr>
            <a:spLocks noGrp="1"/>
          </p:cNvSpPr>
          <p:nvPr>
            <p:ph idx="1"/>
          </p:nvPr>
        </p:nvSpPr>
        <p:spPr>
          <a:xfrm>
            <a:off x="155575" y="1268413"/>
            <a:ext cx="8724900" cy="3306762"/>
          </a:xfrm>
        </p:spPr>
        <p:txBody>
          <a:bodyPr vert="horz" wrap="square" lIns="91440" tIns="45720" rIns="91440" bIns="45720" anchor="t" anchorCtr="0"/>
          <a:p>
            <a:pPr indent="-255270" algn="just" defTabSz="457200" eaLnBrk="1" hangingPunct="1"/>
            <a:r>
              <a:rPr lang="zh-CN" altLang="zh-CN" sz="2400" kern="1200" dirty="0">
                <a:latin typeface="+mn-lt"/>
                <a:ea typeface="幼圆" panose="02010509060101010101" pitchFamily="49" charset="-122"/>
                <a:cs typeface="+mn-cs"/>
              </a:rPr>
              <a:t>数据库中的数据在逻辑上是一个整体，但物理分布在计算机网络的不同结点上</a:t>
            </a:r>
            <a:r>
              <a:rPr lang="en-US" altLang="zh-CN" sz="2400" kern="1200" dirty="0">
                <a:latin typeface="+mn-lt"/>
                <a:ea typeface="幼圆" panose="02010509060101010101" pitchFamily="49" charset="-122"/>
                <a:cs typeface="+mn-cs"/>
              </a:rPr>
              <a:t>;</a:t>
            </a:r>
            <a:endParaRPr lang="en-US" altLang="zh-CN" sz="2400" kern="1200" dirty="0">
              <a:latin typeface="+mn-lt"/>
              <a:ea typeface="幼圆" panose="02010509060101010101" pitchFamily="49" charset="-122"/>
              <a:cs typeface="+mn-cs"/>
            </a:endParaRPr>
          </a:p>
          <a:p>
            <a:pPr indent="-255270" algn="just" defTabSz="457200" eaLnBrk="1" hangingPunct="1"/>
            <a:r>
              <a:rPr lang="zh-CN" altLang="zh-CN" sz="2400" kern="1200" dirty="0">
                <a:latin typeface="+mn-lt"/>
                <a:ea typeface="幼圆" panose="02010509060101010101" pitchFamily="49" charset="-122"/>
                <a:cs typeface="+mn-cs"/>
              </a:rPr>
              <a:t>网络的每一个结点都可以独立地处理本地数据库中的数据，还也可以同时存取和处理多个异地数据库中的数据，它适应了地理上分散的公司、团体或者组织对于数据库应用的需求。</a:t>
            </a:r>
            <a:endParaRPr lang="en-US" altLang="zh-CN" sz="2400" kern="1200" dirty="0">
              <a:latin typeface="+mn-lt"/>
              <a:ea typeface="幼圆" panose="02010509060101010101" pitchFamily="49" charset="-122"/>
              <a:cs typeface="+mn-cs"/>
            </a:endParaRPr>
          </a:p>
          <a:p>
            <a:pPr indent="-255270" algn="just" defTabSz="457200" eaLnBrk="1" hangingPunct="1"/>
            <a:r>
              <a:rPr lang="zh-CN" altLang="en-US" sz="2400" kern="1200" dirty="0">
                <a:latin typeface="+mn-lt"/>
                <a:ea typeface="幼圆" panose="02010509060101010101" pitchFamily="49" charset="-122"/>
                <a:cs typeface="+mn-cs"/>
              </a:rPr>
              <a:t>缺点：</a:t>
            </a:r>
            <a:r>
              <a:rPr lang="zh-CN" altLang="zh-CN" sz="2400" kern="1200" dirty="0">
                <a:latin typeface="+mn-lt"/>
                <a:ea typeface="幼圆" panose="02010509060101010101" pitchFamily="49" charset="-122"/>
                <a:cs typeface="+mn-cs"/>
              </a:rPr>
              <a:t>由于数据分布存放给数据的管理和维护带来了困难，而且当用户远程访问数据时增加了网络数据的传输量，系统效率会受到制约</a:t>
            </a:r>
            <a:endParaRPr lang="en-US" altLang="zh-CN" sz="2400" kern="1200" dirty="0">
              <a:latin typeface="+mn-lt"/>
              <a:ea typeface="幼圆" panose="02010509060101010101" pitchFamily="49" charset="-122"/>
              <a:cs typeface="+mn-cs"/>
            </a:endParaRPr>
          </a:p>
        </p:txBody>
      </p:sp>
      <p:sp>
        <p:nvSpPr>
          <p:cNvPr id="63491" name="副标题 2"/>
          <p:cNvSpPr>
            <a:spLocks noGrp="1"/>
          </p:cNvSpPr>
          <p:nvPr>
            <p:ph type="subTitle" idx="13"/>
          </p:nvPr>
        </p:nvSpPr>
        <p:spPr>
          <a:xfrm>
            <a:off x="169863" y="404813"/>
            <a:ext cx="8713787" cy="825500"/>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a:t>
            </a:r>
            <a:r>
              <a:rPr lang="en-US" altLang="zh-CN" kern="1200" dirty="0">
                <a:latin typeface="+mn-lt"/>
                <a:ea typeface="幼圆" panose="02010509060101010101" pitchFamily="49" charset="-122"/>
                <a:cs typeface="+mn-cs"/>
              </a:rPr>
              <a:t>3</a:t>
            </a:r>
            <a:r>
              <a:rPr lang="zh-CN" altLang="zh-CN" kern="1200" dirty="0">
                <a:latin typeface="+mn-lt"/>
                <a:ea typeface="幼圆" panose="02010509060101010101" pitchFamily="49" charset="-122"/>
                <a:cs typeface="+mn-cs"/>
              </a:rPr>
              <a:t>）</a:t>
            </a:r>
            <a:r>
              <a:rPr lang="zh-CN" altLang="en-US" kern="1200" dirty="0">
                <a:latin typeface="+mn-lt"/>
                <a:ea typeface="幼圆" panose="02010509060101010101" pitchFamily="49" charset="-122"/>
                <a:cs typeface="+mn-cs"/>
              </a:rPr>
              <a:t>分布式</a:t>
            </a:r>
            <a:r>
              <a:rPr lang="zh-CN" altLang="zh-CN" kern="1200" dirty="0">
                <a:latin typeface="+mn-lt"/>
                <a:ea typeface="幼圆" panose="02010509060101010101" pitchFamily="49" charset="-122"/>
                <a:cs typeface="+mn-cs"/>
              </a:rPr>
              <a:t>结构的数据库系统</a:t>
            </a:r>
            <a:endParaRPr lang="zh-CN" altLang="en-US" kern="1200" dirty="0">
              <a:latin typeface="+mn-lt"/>
              <a:ea typeface="幼圆" panose="02010509060101010101" pitchFamily="49" charset="-122"/>
              <a:cs typeface="+mn-cs"/>
            </a:endParaRPr>
          </a:p>
        </p:txBody>
      </p:sp>
      <p:grpSp>
        <p:nvGrpSpPr>
          <p:cNvPr id="63492" name="组合 4"/>
          <p:cNvGrpSpPr/>
          <p:nvPr/>
        </p:nvGrpSpPr>
        <p:grpSpPr>
          <a:xfrm>
            <a:off x="1612900" y="4529138"/>
            <a:ext cx="6048375" cy="2214562"/>
            <a:chOff x="2140228" y="4042580"/>
            <a:chExt cx="8227247" cy="2759147"/>
          </a:xfrm>
        </p:grpSpPr>
        <p:pic>
          <p:nvPicPr>
            <p:cNvPr id="63495" name="Picture 2"/>
            <p:cNvPicPr>
              <a:picLocks noChangeAspect="1"/>
            </p:cNvPicPr>
            <p:nvPr/>
          </p:nvPicPr>
          <p:blipFill>
            <a:blip r:embed="rId1"/>
            <a:stretch>
              <a:fillRect/>
            </a:stretch>
          </p:blipFill>
          <p:spPr>
            <a:xfrm>
              <a:off x="2140228" y="4042580"/>
              <a:ext cx="8227247" cy="2759147"/>
            </a:xfrm>
            <a:prstGeom prst="rect">
              <a:avLst/>
            </a:prstGeom>
            <a:noFill/>
            <a:ln w="9525">
              <a:noFill/>
            </a:ln>
          </p:spPr>
        </p:pic>
        <p:sp>
          <p:nvSpPr>
            <p:cNvPr id="63496" name="文本框 3"/>
            <p:cNvSpPr txBox="1"/>
            <p:nvPr/>
          </p:nvSpPr>
          <p:spPr>
            <a:xfrm>
              <a:off x="4923692" y="4248443"/>
              <a:ext cx="877163" cy="369332"/>
            </a:xfrm>
            <a:prstGeom prst="rect">
              <a:avLst/>
            </a:prstGeom>
            <a:noFill/>
            <a:ln w="9525">
              <a:noFill/>
            </a:ln>
          </p:spPr>
          <p:txBody>
            <a:bodyPr wrap="none">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dirty="0">
                  <a:solidFill>
                    <a:schemeClr val="tx1"/>
                  </a:solidFill>
                  <a:ea typeface="幼圆" panose="02010509060101010101" pitchFamily="49" charset="-122"/>
                </a:rPr>
                <a:t>客户端</a:t>
              </a:r>
              <a:endParaRPr lang="zh-CN" altLang="en-US" dirty="0">
                <a:solidFill>
                  <a:schemeClr val="tx1"/>
                </a:solidFill>
                <a:ea typeface="幼圆" panose="02010509060101010101" pitchFamily="49" charset="-122"/>
              </a:endParaRPr>
            </a:p>
          </p:txBody>
        </p:sp>
        <p:sp>
          <p:nvSpPr>
            <p:cNvPr id="63497" name="文本框 7"/>
            <p:cNvSpPr txBox="1"/>
            <p:nvPr/>
          </p:nvSpPr>
          <p:spPr>
            <a:xfrm>
              <a:off x="9179575" y="4248443"/>
              <a:ext cx="877163" cy="369332"/>
            </a:xfrm>
            <a:prstGeom prst="rect">
              <a:avLst/>
            </a:prstGeom>
            <a:noFill/>
            <a:ln w="9525">
              <a:noFill/>
            </a:ln>
          </p:spPr>
          <p:txBody>
            <a:bodyPr wrap="none">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dirty="0">
                  <a:solidFill>
                    <a:schemeClr val="tx1"/>
                  </a:solidFill>
                  <a:ea typeface="幼圆" panose="02010509060101010101" pitchFamily="49" charset="-122"/>
                </a:rPr>
                <a:t>客户端</a:t>
              </a:r>
              <a:endParaRPr lang="zh-CN" altLang="en-US" dirty="0">
                <a:solidFill>
                  <a:schemeClr val="tx1"/>
                </a:solidFill>
                <a:ea typeface="幼圆" panose="02010509060101010101" pitchFamily="49" charset="-122"/>
              </a:endParaRPr>
            </a:p>
          </p:txBody>
        </p:sp>
      </p:grpSp>
      <p:sp>
        <p:nvSpPr>
          <p:cNvPr id="63493" name="文本框 6"/>
          <p:cNvSpPr txBox="1"/>
          <p:nvPr/>
        </p:nvSpPr>
        <p:spPr>
          <a:xfrm>
            <a:off x="3087688" y="5964238"/>
            <a:ext cx="514350" cy="646112"/>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dirty="0">
                <a:solidFill>
                  <a:schemeClr val="tx1"/>
                </a:solidFill>
                <a:ea typeface="幼圆" panose="02010509060101010101" pitchFamily="49" charset="-122"/>
              </a:rPr>
              <a:t>长沙</a:t>
            </a:r>
            <a:endParaRPr lang="zh-CN" altLang="en-US" dirty="0">
              <a:solidFill>
                <a:schemeClr val="tx1"/>
              </a:solidFill>
              <a:ea typeface="幼圆" panose="02010509060101010101" pitchFamily="49" charset="-122"/>
            </a:endParaRPr>
          </a:p>
        </p:txBody>
      </p:sp>
      <p:sp>
        <p:nvSpPr>
          <p:cNvPr id="63494" name="文本框 6"/>
          <p:cNvSpPr txBox="1"/>
          <p:nvPr/>
        </p:nvSpPr>
        <p:spPr>
          <a:xfrm>
            <a:off x="6038850" y="5978525"/>
            <a:ext cx="514350" cy="646113"/>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dirty="0">
                <a:solidFill>
                  <a:schemeClr val="tx1"/>
                </a:solidFill>
                <a:ea typeface="幼圆" panose="02010509060101010101" pitchFamily="49" charset="-122"/>
              </a:rPr>
              <a:t>北京</a:t>
            </a:r>
            <a:endParaRPr lang="zh-CN" altLang="en-US" dirty="0">
              <a:solidFill>
                <a:schemeClr val="tx1"/>
              </a:solidFill>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2466">
                                            <p:txEl>
                                              <p:charRg st="0" end="36"/>
                                            </p:txEl>
                                          </p:spTgt>
                                        </p:tgtEl>
                                        <p:attrNameLst>
                                          <p:attrName>style.visibility</p:attrName>
                                        </p:attrNameLst>
                                      </p:cBhvr>
                                      <p:to>
                                        <p:strVal val="visible"/>
                                      </p:to>
                                    </p:set>
                                    <p:animEffect transition="in" filter="wipe(down)">
                                      <p:cBhvr>
                                        <p:cTn id="7" dur="500"/>
                                        <p:tgtEl>
                                          <p:spTgt spid="62466">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2466">
                                            <p:txEl>
                                              <p:charRg st="36" end="116"/>
                                            </p:txEl>
                                          </p:spTgt>
                                        </p:tgtEl>
                                        <p:attrNameLst>
                                          <p:attrName>style.visibility</p:attrName>
                                        </p:attrNameLst>
                                      </p:cBhvr>
                                      <p:to>
                                        <p:strVal val="visible"/>
                                      </p:to>
                                    </p:set>
                                    <p:animEffect transition="in" filter="wipe(down)">
                                      <p:cBhvr>
                                        <p:cTn id="12" dur="500"/>
                                        <p:tgtEl>
                                          <p:spTgt spid="62466">
                                            <p:txEl>
                                              <p:charRg st="36" end="1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2466">
                                            <p:txEl>
                                              <p:charRg st="116" end="176"/>
                                            </p:txEl>
                                          </p:spTgt>
                                        </p:tgtEl>
                                        <p:attrNameLst>
                                          <p:attrName>style.visibility</p:attrName>
                                        </p:attrNameLst>
                                      </p:cBhvr>
                                      <p:to>
                                        <p:strVal val="visible"/>
                                      </p:to>
                                    </p:set>
                                    <p:animEffect transition="in" filter="wipe(down)">
                                      <p:cBhvr>
                                        <p:cTn id="17" dur="500"/>
                                        <p:tgtEl>
                                          <p:spTgt spid="62466">
                                            <p:txEl>
                                              <p:charRg st="116"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内容占位符 1"/>
          <p:cNvSpPr>
            <a:spLocks noGrp="1" noChangeArrowheads="1"/>
          </p:cNvSpPr>
          <p:nvPr>
            <p:ph idx="1"/>
          </p:nvPr>
        </p:nvSpPr>
        <p:spPr>
          <a:xfrm>
            <a:off x="217488" y="1268413"/>
            <a:ext cx="8507413" cy="1852613"/>
          </a:xfrm>
        </p:spPr>
        <p:txBody>
          <a:bodyPr vert="horz" wrap="square" lIns="91440" tIns="45720" rIns="91440" bIns="45720" numCol="1" rtlCol="0" anchor="t" anchorCtr="0" compatLnSpc="1">
            <a:normAutofit/>
          </a:bodyPr>
          <a:lstStyle/>
          <a:p>
            <a:pPr marL="365125" marR="0" lvl="0" indent="-255905" algn="l" defTabSz="457200" rtl="0" eaLnBrk="1" fontAlgn="auto" latinLnBrk="0" hangingPunct="1">
              <a:lnSpc>
                <a:spcPct val="100000"/>
              </a:lnSpc>
              <a:spcBef>
                <a:spcPts val="600"/>
              </a:spcBef>
              <a:spcAft>
                <a:spcPts val="0"/>
              </a:spcAft>
              <a:buClr>
                <a:schemeClr val="accent1"/>
              </a:buClr>
              <a:buSzTx/>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数据库管理系统功能和应用程序分开</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600"/>
              </a:spcBef>
              <a:spcAft>
                <a:spcPts val="0"/>
              </a:spcAft>
              <a:buClr>
                <a:schemeClr val="accent1"/>
              </a:buClr>
              <a:buSzTx/>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数据库服务器专门用于执行</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DBMS</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功能，客户机上安装</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DBMS</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的外围应用工具以支持用户的应用，这就是客户</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服务器结构的数据库系统。</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65539" name="副标题 2"/>
          <p:cNvSpPr>
            <a:spLocks noGrp="1"/>
          </p:cNvSpPr>
          <p:nvPr>
            <p:ph type="subTitle" idx="13"/>
          </p:nvPr>
        </p:nvSpPr>
        <p:spPr>
          <a:xfrm>
            <a:off x="231775" y="404813"/>
            <a:ext cx="8496300" cy="727075"/>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a:t>
            </a:r>
            <a:r>
              <a:rPr lang="en-US" altLang="zh-CN" kern="1200" dirty="0">
                <a:latin typeface="+mn-lt"/>
                <a:ea typeface="幼圆" panose="02010509060101010101" pitchFamily="49" charset="-122"/>
                <a:cs typeface="+mn-cs"/>
              </a:rPr>
              <a:t>4</a:t>
            </a:r>
            <a:r>
              <a:rPr lang="zh-CN" altLang="zh-CN" kern="1200" dirty="0">
                <a:latin typeface="+mn-lt"/>
                <a:ea typeface="幼圆" panose="02010509060101010101" pitchFamily="49" charset="-122"/>
                <a:cs typeface="+mn-cs"/>
              </a:rPr>
              <a:t>）客户</a:t>
            </a:r>
            <a:r>
              <a:rPr lang="en-US" altLang="zh-CN" kern="1200" dirty="0">
                <a:latin typeface="+mn-lt"/>
                <a:ea typeface="幼圆" panose="02010509060101010101" pitchFamily="49" charset="-122"/>
                <a:cs typeface="+mn-cs"/>
              </a:rPr>
              <a:t>/</a:t>
            </a:r>
            <a:r>
              <a:rPr lang="zh-CN" altLang="zh-CN" kern="1200" dirty="0">
                <a:latin typeface="+mn-lt"/>
                <a:ea typeface="幼圆" panose="02010509060101010101" pitchFamily="49" charset="-122"/>
                <a:cs typeface="+mn-cs"/>
              </a:rPr>
              <a:t>服务器结构的数据库系统</a:t>
            </a:r>
            <a:endParaRPr lang="zh-CN" altLang="en-US" kern="1200" dirty="0">
              <a:latin typeface="+mn-lt"/>
              <a:ea typeface="幼圆" panose="02010509060101010101" pitchFamily="49" charset="-122"/>
              <a:cs typeface="+mn-cs"/>
            </a:endParaRPr>
          </a:p>
        </p:txBody>
      </p:sp>
      <p:grpSp>
        <p:nvGrpSpPr>
          <p:cNvPr id="65540" name="组合 4"/>
          <p:cNvGrpSpPr/>
          <p:nvPr/>
        </p:nvGrpSpPr>
        <p:grpSpPr>
          <a:xfrm>
            <a:off x="4819650" y="2473325"/>
            <a:ext cx="4265613" cy="3243263"/>
            <a:chOff x="7962314" y="1215621"/>
            <a:chExt cx="4339002" cy="2966972"/>
          </a:xfrm>
        </p:grpSpPr>
        <p:pic>
          <p:nvPicPr>
            <p:cNvPr id="65542" name="Picture 2"/>
            <p:cNvPicPr>
              <a:picLocks noChangeAspect="1"/>
            </p:cNvPicPr>
            <p:nvPr/>
          </p:nvPicPr>
          <p:blipFill>
            <a:blip r:embed="rId1"/>
            <a:stretch>
              <a:fillRect/>
            </a:stretch>
          </p:blipFill>
          <p:spPr>
            <a:xfrm>
              <a:off x="7962314" y="1677518"/>
              <a:ext cx="4162425" cy="2505075"/>
            </a:xfrm>
            <a:prstGeom prst="rect">
              <a:avLst/>
            </a:prstGeom>
            <a:noFill/>
            <a:ln w="9525">
              <a:noFill/>
            </a:ln>
          </p:spPr>
        </p:pic>
        <p:sp>
          <p:nvSpPr>
            <p:cNvPr id="65543" name="文本框 7"/>
            <p:cNvSpPr txBox="1"/>
            <p:nvPr/>
          </p:nvSpPr>
          <p:spPr>
            <a:xfrm>
              <a:off x="8149283" y="1215621"/>
              <a:ext cx="4152033" cy="2871962"/>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dirty="0">
                  <a:solidFill>
                    <a:schemeClr val="tx1"/>
                  </a:solidFill>
                  <a:ea typeface="幼圆" panose="02010509060101010101" pitchFamily="49" charset="-122"/>
                </a:rPr>
                <a:t>                          客户端</a:t>
              </a:r>
              <a:endParaRPr lang="en-US" altLang="zh-CN" dirty="0">
                <a:solidFill>
                  <a:schemeClr val="tx1"/>
                </a:solidFill>
                <a:ea typeface="幼圆" panose="02010509060101010101" pitchFamily="49" charset="-122"/>
              </a:endParaRPr>
            </a:p>
            <a:p>
              <a:pPr marL="0" lvl="0" indent="0" eaLnBrk="1" hangingPunct="1">
                <a:spcBef>
                  <a:spcPct val="0"/>
                </a:spcBef>
                <a:buClrTx/>
                <a:buFontTx/>
                <a:buNone/>
              </a:pPr>
              <a:endParaRPr lang="en-US" altLang="zh-CN" dirty="0">
                <a:solidFill>
                  <a:schemeClr val="tx1"/>
                </a:solidFill>
                <a:ea typeface="幼圆" panose="02010509060101010101" pitchFamily="49" charset="-122"/>
              </a:endParaRPr>
            </a:p>
            <a:p>
              <a:pPr marL="0" lvl="0" indent="0" eaLnBrk="1" hangingPunct="1">
                <a:spcBef>
                  <a:spcPct val="0"/>
                </a:spcBef>
                <a:buClrTx/>
                <a:buFontTx/>
                <a:buNone/>
              </a:pPr>
              <a:endParaRPr lang="en-US" altLang="zh-CN" dirty="0">
                <a:solidFill>
                  <a:schemeClr val="tx1"/>
                </a:solidFill>
                <a:ea typeface="幼圆" panose="02010509060101010101" pitchFamily="49" charset="-122"/>
              </a:endParaRPr>
            </a:p>
            <a:p>
              <a:pPr marL="0" lvl="0" indent="0" eaLnBrk="1" hangingPunct="1">
                <a:spcBef>
                  <a:spcPct val="0"/>
                </a:spcBef>
                <a:buClrTx/>
                <a:buFontTx/>
                <a:buNone/>
              </a:pPr>
              <a:endParaRPr lang="en-US" altLang="zh-CN" dirty="0">
                <a:solidFill>
                  <a:schemeClr val="tx1"/>
                </a:solidFill>
                <a:ea typeface="幼圆" panose="02010509060101010101" pitchFamily="49" charset="-122"/>
              </a:endParaRPr>
            </a:p>
            <a:p>
              <a:pPr marL="0" lvl="0" indent="0" eaLnBrk="1" hangingPunct="1">
                <a:spcBef>
                  <a:spcPct val="0"/>
                </a:spcBef>
                <a:buClrTx/>
                <a:buFontTx/>
                <a:buNone/>
              </a:pPr>
              <a:r>
                <a:rPr lang="zh-CN" altLang="en-US" dirty="0">
                  <a:solidFill>
                    <a:schemeClr val="tx1"/>
                  </a:solidFill>
                  <a:ea typeface="幼圆" panose="02010509060101010101" pitchFamily="49" charset="-122"/>
                </a:rPr>
                <a:t>客户端</a:t>
              </a:r>
              <a:r>
                <a:rPr lang="en-US" altLang="zh-CN" dirty="0">
                  <a:solidFill>
                    <a:schemeClr val="tx1"/>
                  </a:solidFill>
                  <a:ea typeface="幼圆" panose="02010509060101010101" pitchFamily="49" charset="-122"/>
                </a:rPr>
                <a:t>                                   </a:t>
              </a:r>
              <a:endParaRPr lang="en-US" altLang="zh-CN" dirty="0">
                <a:solidFill>
                  <a:schemeClr val="tx1"/>
                </a:solidFill>
                <a:ea typeface="幼圆" panose="02010509060101010101" pitchFamily="49" charset="-122"/>
              </a:endParaRPr>
            </a:p>
            <a:p>
              <a:pPr marL="0" lvl="0" indent="0" eaLnBrk="1" hangingPunct="1">
                <a:spcBef>
                  <a:spcPct val="0"/>
                </a:spcBef>
                <a:buClrTx/>
                <a:buFontTx/>
                <a:buNone/>
              </a:pPr>
              <a:r>
                <a:rPr lang="en-US" altLang="zh-CN" dirty="0">
                  <a:solidFill>
                    <a:schemeClr val="tx1"/>
                  </a:solidFill>
                  <a:ea typeface="幼圆" panose="02010509060101010101" pitchFamily="49" charset="-122"/>
                </a:rPr>
                <a:t>                                                 </a:t>
              </a:r>
              <a:r>
                <a:rPr lang="zh-CN" altLang="en-US" dirty="0">
                  <a:solidFill>
                    <a:schemeClr val="tx1"/>
                  </a:solidFill>
                  <a:ea typeface="幼圆" panose="02010509060101010101" pitchFamily="49" charset="-122"/>
                </a:rPr>
                <a:t>客户端</a:t>
              </a:r>
              <a:endParaRPr lang="en-US" altLang="zh-CN" dirty="0">
                <a:solidFill>
                  <a:schemeClr val="tx1"/>
                </a:solidFill>
                <a:ea typeface="幼圆" panose="02010509060101010101" pitchFamily="49" charset="-122"/>
              </a:endParaRPr>
            </a:p>
            <a:p>
              <a:pPr marL="0" lvl="0" indent="0" eaLnBrk="1" hangingPunct="1">
                <a:spcBef>
                  <a:spcPct val="0"/>
                </a:spcBef>
                <a:buClrTx/>
                <a:buFontTx/>
                <a:buNone/>
              </a:pPr>
              <a:endParaRPr lang="en-US" altLang="zh-CN" dirty="0">
                <a:solidFill>
                  <a:schemeClr val="tx1"/>
                </a:solidFill>
                <a:ea typeface="幼圆" panose="02010509060101010101" pitchFamily="49" charset="-122"/>
              </a:endParaRPr>
            </a:p>
            <a:p>
              <a:pPr marL="0" lvl="0" indent="0" eaLnBrk="1" hangingPunct="1">
                <a:spcBef>
                  <a:spcPct val="0"/>
                </a:spcBef>
                <a:buClrTx/>
                <a:buFontTx/>
                <a:buNone/>
              </a:pPr>
              <a:r>
                <a:rPr lang="en-US" altLang="zh-CN" dirty="0">
                  <a:solidFill>
                    <a:schemeClr val="tx1"/>
                  </a:solidFill>
                  <a:ea typeface="幼圆" panose="02010509060101010101" pitchFamily="49" charset="-122"/>
                </a:rPr>
                <a:t>             </a:t>
              </a:r>
              <a:endParaRPr lang="en-US" altLang="zh-CN" dirty="0">
                <a:solidFill>
                  <a:schemeClr val="tx1"/>
                </a:solidFill>
                <a:ea typeface="幼圆" panose="02010509060101010101" pitchFamily="49" charset="-122"/>
              </a:endParaRPr>
            </a:p>
            <a:p>
              <a:pPr marL="0" lvl="0" indent="0" eaLnBrk="1" hangingPunct="1">
                <a:spcBef>
                  <a:spcPct val="0"/>
                </a:spcBef>
                <a:buClrTx/>
                <a:buFontTx/>
                <a:buNone/>
              </a:pPr>
              <a:r>
                <a:rPr lang="en-US" altLang="zh-CN" dirty="0">
                  <a:solidFill>
                    <a:schemeClr val="tx1"/>
                  </a:solidFill>
                  <a:ea typeface="幼圆" panose="02010509060101010101" pitchFamily="49" charset="-122"/>
                </a:rPr>
                <a:t>                      </a:t>
              </a:r>
              <a:r>
                <a:rPr lang="zh-CN" altLang="en-US" dirty="0">
                  <a:solidFill>
                    <a:schemeClr val="tx1"/>
                  </a:solidFill>
                  <a:ea typeface="幼圆" panose="02010509060101010101" pitchFamily="49" charset="-122"/>
                </a:rPr>
                <a:t>服务器</a:t>
              </a:r>
              <a:endParaRPr lang="en-US" altLang="zh-CN" dirty="0">
                <a:solidFill>
                  <a:schemeClr val="tx1"/>
                </a:solidFill>
                <a:ea typeface="幼圆" panose="02010509060101010101" pitchFamily="49" charset="-122"/>
              </a:endParaRPr>
            </a:p>
            <a:p>
              <a:pPr marL="0" lvl="0" indent="0" eaLnBrk="1" hangingPunct="1">
                <a:spcBef>
                  <a:spcPct val="0"/>
                </a:spcBef>
                <a:buClrTx/>
                <a:buFontTx/>
                <a:buNone/>
              </a:pPr>
              <a:endParaRPr lang="en-US" altLang="zh-CN" dirty="0">
                <a:solidFill>
                  <a:schemeClr val="tx1"/>
                </a:solidFill>
                <a:ea typeface="幼圆" panose="02010509060101010101" pitchFamily="49" charset="-122"/>
              </a:endParaRPr>
            </a:p>
            <a:p>
              <a:pPr marL="0" lvl="0" indent="0" eaLnBrk="1" hangingPunct="1">
                <a:spcBef>
                  <a:spcPct val="0"/>
                </a:spcBef>
                <a:buClrTx/>
                <a:buFontTx/>
                <a:buNone/>
              </a:pPr>
              <a:r>
                <a:rPr lang="zh-CN" altLang="en-US" dirty="0">
                  <a:solidFill>
                    <a:schemeClr val="tx1"/>
                  </a:solidFill>
                  <a:ea typeface="幼圆" panose="02010509060101010101" pitchFamily="49" charset="-122"/>
                </a:rPr>
                <a:t>     </a:t>
              </a:r>
              <a:r>
                <a:rPr lang="en-US" altLang="zh-CN" dirty="0">
                  <a:solidFill>
                    <a:schemeClr val="tx1"/>
                  </a:solidFill>
                  <a:ea typeface="幼圆" panose="02010509060101010101" pitchFamily="49" charset="-122"/>
                </a:rPr>
                <a:t>                 </a:t>
              </a:r>
              <a:r>
                <a:rPr lang="zh-CN" altLang="en-US" dirty="0">
                  <a:solidFill>
                    <a:schemeClr val="tx1"/>
                  </a:solidFill>
                  <a:ea typeface="幼圆" panose="02010509060101010101" pitchFamily="49" charset="-122"/>
                </a:rPr>
                <a:t>客户端</a:t>
              </a:r>
              <a:endParaRPr lang="zh-CN" altLang="en-US" dirty="0">
                <a:solidFill>
                  <a:schemeClr val="tx1"/>
                </a:solidFill>
                <a:ea typeface="幼圆" panose="02010509060101010101" pitchFamily="49" charset="-122"/>
              </a:endParaRPr>
            </a:p>
          </p:txBody>
        </p:sp>
      </p:grpSp>
      <p:sp>
        <p:nvSpPr>
          <p:cNvPr id="2" name="矩形 1"/>
          <p:cNvSpPr/>
          <p:nvPr/>
        </p:nvSpPr>
        <p:spPr>
          <a:xfrm>
            <a:off x="390525" y="2879725"/>
            <a:ext cx="4222750" cy="3416300"/>
          </a:xfrm>
          <a:prstGeom prst="rect">
            <a:avLst/>
          </a:prstGeom>
        </p:spPr>
        <p:txBody>
          <a:bodyPr wrap="square">
            <a:spAutoFit/>
          </a:bodyPr>
          <a:lstStyle/>
          <a:p>
            <a:pPr marL="0" marR="0" lvl="0" indent="0" algn="l" defTabSz="457200" rtl="0" eaLnBrk="1" fontAlgn="auto" latinLnBrk="0" hangingPunct="1">
              <a:lnSpc>
                <a:spcPct val="100000"/>
              </a:lnSpc>
              <a:spcBef>
                <a:spcPts val="600"/>
              </a:spcBef>
              <a:spcAft>
                <a:spcPts val="0"/>
              </a:spcAft>
              <a:buClrTx/>
              <a:buSzTx/>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mn-ea"/>
                <a:cs typeface="+mn-cs"/>
              </a:rPr>
              <a:t> </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mn-ea"/>
                <a:cs typeface="+mn-cs"/>
              </a:rPr>
              <a:t>在客户</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mn-ea"/>
                <a:cs typeface="+mn-cs"/>
              </a:rPr>
              <a:t>服务器结构中，客户端的用户请求被传送到数据库服务器中，数据库服务器进行处理后，只将结果而不是整个数据返回给用户，显著减少了网络数据的传输量，克服了分布式结构数据库的缺陷，提高了系统的性能、吞吐量和负载能力。</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514">
                                            <p:txEl>
                                              <p:charRg st="0" end="18"/>
                                            </p:txEl>
                                          </p:spTgt>
                                        </p:tgtEl>
                                        <p:attrNameLst>
                                          <p:attrName>style.visibility</p:attrName>
                                        </p:attrNameLst>
                                      </p:cBhvr>
                                      <p:to>
                                        <p:strVal val="visible"/>
                                      </p:to>
                                    </p:set>
                                    <p:animEffect transition="in" filter="wipe(down)">
                                      <p:cBhvr>
                                        <p:cTn id="7" dur="500"/>
                                        <p:tgtEl>
                                          <p:spTgt spid="64514">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4514">
                                            <p:txEl>
                                              <p:charRg st="18" end="82"/>
                                            </p:txEl>
                                          </p:spTgt>
                                        </p:tgtEl>
                                        <p:attrNameLst>
                                          <p:attrName>style.visibility</p:attrName>
                                        </p:attrNameLst>
                                      </p:cBhvr>
                                      <p:to>
                                        <p:strVal val="visible"/>
                                      </p:to>
                                    </p:set>
                                    <p:animEffect transition="in" filter="wipe(down)">
                                      <p:cBhvr>
                                        <p:cTn id="12" dur="500"/>
                                        <p:tgtEl>
                                          <p:spTgt spid="64514">
                                            <p:txEl>
                                              <p:charRg st="18" end="8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341313" y="1760538"/>
            <a:ext cx="8399463" cy="4692650"/>
          </a:xfrm>
        </p:spPr>
        <p:txBody>
          <a:bodyPr vert="horz" wrap="square" lIns="91440" tIns="45720" rIns="91440" bIns="45720" numCol="1" rtlCol="0" anchor="t" anchorCtr="0" compatLnSpc="1">
            <a:normAutofit/>
          </a:bodyPr>
          <a:lstStyle/>
          <a:p>
            <a:pPr marL="365125" marR="0" lvl="0" indent="-255905" algn="l" defTabSz="457200" rtl="0" eaLnBrk="1" fontAlgn="auto" latinLnBrk="0" hangingPunct="1">
              <a:lnSpc>
                <a:spcPct val="90000"/>
              </a:lnSpc>
              <a:spcBef>
                <a:spcPts val="1000"/>
              </a:spcBef>
              <a:spcAft>
                <a:spcPts val="0"/>
              </a:spcAft>
              <a:buClr>
                <a:schemeClr val="accent1"/>
              </a:buClr>
              <a:buSzTx/>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数据库的核心任务是进行</a:t>
            </a:r>
            <a:r>
              <a:rPr kumimoji="0" lang="zh-CN" altLang="zh-CN" sz="2400" b="0" i="0" u="none" strike="noStrike" kern="1200" cap="none" spc="0" normalizeH="0" baseline="0" noProof="0" dirty="0">
                <a:ln>
                  <a:noFill/>
                </a:ln>
                <a:solidFill>
                  <a:srgbClr val="FF0000"/>
                </a:solidFill>
                <a:effectLst/>
                <a:uLnTx/>
                <a:uFillTx/>
                <a:latin typeface="+mn-lt"/>
                <a:ea typeface="+mn-ea"/>
                <a:cs typeface="+mn-cs"/>
              </a:rPr>
              <a:t>数据管理</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90000"/>
              </a:lnSpc>
              <a:spcBef>
                <a:spcPts val="1000"/>
              </a:spcBef>
              <a:spcAft>
                <a:spcPts val="0"/>
              </a:spcAft>
              <a:buClr>
                <a:schemeClr val="accent1"/>
              </a:buClr>
              <a:buSzTx/>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数据管理包括数据的分类、组织、编码、存储、检索和维护等操作过程。</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760" marR="0" lvl="0" indent="-255905" algn="l" defTabSz="457200" rtl="0" eaLnBrk="1" fontAlgn="auto" latinLnBrk="0" hangingPunct="1">
              <a:lnSpc>
                <a:spcPct val="100000"/>
              </a:lnSpc>
              <a:spcBef>
                <a:spcPts val="1000"/>
              </a:spcBef>
              <a:spcAft>
                <a:spcPts val="0"/>
              </a:spcAft>
              <a:buClr>
                <a:schemeClr val="accent1"/>
              </a:buClr>
              <a:buSzTx/>
              <a:buFont typeface="Wingdings 3" panose="05040102010807070707"/>
              <a:buChar char=""/>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数据库技术是通过研究数据库的结构、存储、设计、管理以及应用的基本理论和实现方法，并利用这些理论来实现对数据库中的数据进行处理、分析和理解的技术。</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研究如何组织和存储数据，如何高效地获取和处理数据。</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比如，实现对数据库中的数据进行添加、修改、删除、处理、分析；</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减少数据存储冗余、实现数据共享、保障数据安全以及高效地检索数据和处理数据。</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760" marR="0" lvl="0" indent="-255905" algn="l" defTabSz="457200" rtl="0" eaLnBrk="1" fontAlgn="auto" latinLnBrk="0" hangingPunct="1">
              <a:lnSpc>
                <a:spcPct val="100000"/>
              </a:lnSpc>
              <a:spcBef>
                <a:spcPts val="1000"/>
              </a:spcBef>
              <a:spcAft>
                <a:spcPts val="0"/>
              </a:spcAft>
              <a:buClr>
                <a:schemeClr val="accent1"/>
              </a:buClr>
              <a:buSzTx/>
              <a:buFont typeface="Wingdings 3" panose="05040102010807070707"/>
              <a:buChar char=""/>
              <a:defRPr/>
            </a:pP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67587" name="副标题 2"/>
          <p:cNvSpPr>
            <a:spLocks noGrp="1"/>
          </p:cNvSpPr>
          <p:nvPr>
            <p:ph type="subTitle" idx="13"/>
          </p:nvPr>
        </p:nvSpPr>
        <p:spPr>
          <a:xfrm>
            <a:off x="355600" y="404813"/>
            <a:ext cx="8388350" cy="1270000"/>
          </a:xfrm>
        </p:spPr>
        <p:txBody>
          <a:bodyPr vert="horz" wrap="square" lIns="45720" tIns="45720" rIns="45720" bIns="45720" anchor="t" anchorCtr="0"/>
          <a:p>
            <a:pPr defTabSz="457200" eaLnBrk="1" hangingPunct="1">
              <a:buSzTx/>
            </a:pPr>
            <a:r>
              <a:rPr lang="en-US" altLang="zh-CN" kern="1200" dirty="0">
                <a:latin typeface="+mn-lt"/>
                <a:ea typeface="幼圆" panose="02010509060101010101" pitchFamily="49" charset="-122"/>
                <a:cs typeface="+mn-cs"/>
              </a:rPr>
              <a:t>1.4 数据库技术概述</a:t>
            </a:r>
            <a:endParaRPr lang="en-US" altLang="zh-CN" kern="1200" dirty="0">
              <a:latin typeface="+mn-lt"/>
              <a:ea typeface="幼圆" panose="02010509060101010101" pitchFamily="49" charset="-122"/>
              <a:cs typeface="+mn-cs"/>
            </a:endParaRPr>
          </a:p>
          <a:p>
            <a:pPr defTabSz="457200" eaLnBrk="1" hangingPunct="1">
              <a:buSzTx/>
            </a:pPr>
            <a:r>
              <a:rPr lang="en-US" altLang="zh-CN" sz="2800" kern="1200" dirty="0">
                <a:latin typeface="+mn-lt"/>
                <a:ea typeface="幼圆" panose="02010509060101010101" pitchFamily="49" charset="-122"/>
                <a:cs typeface="+mn-cs"/>
              </a:rPr>
              <a:t>1.4.1</a:t>
            </a:r>
            <a:r>
              <a:rPr lang="zh-CN" altLang="zh-CN" sz="2800" kern="1200" dirty="0">
                <a:latin typeface="+mn-lt"/>
                <a:ea typeface="幼圆" panose="02010509060101010101" pitchFamily="49" charset="-122"/>
                <a:cs typeface="+mn-cs"/>
              </a:rPr>
              <a:t>数据库</a:t>
            </a:r>
            <a:r>
              <a:rPr lang="zh-CN" altLang="en-US" sz="2800" kern="1200" dirty="0">
                <a:latin typeface="+mn-lt"/>
                <a:ea typeface="幼圆" panose="02010509060101010101" pitchFamily="49" charset="-122"/>
                <a:cs typeface="+mn-cs"/>
              </a:rPr>
              <a:t>技术</a:t>
            </a:r>
            <a:endParaRPr lang="zh-CN" altLang="en-US" sz="2800"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charRg st="0" end="17"/>
                                            </p:txEl>
                                          </p:spTgt>
                                        </p:tgtEl>
                                        <p:attrNameLst>
                                          <p:attrName>style.visibility</p:attrName>
                                        </p:attrNameLst>
                                      </p:cBhvr>
                                      <p:to>
                                        <p:strVal val="visible"/>
                                      </p:to>
                                    </p:set>
                                    <p:animEffect transition="in" filter="barn(inVertical)">
                                      <p:cBhvr>
                                        <p:cTn id="7" dur="500"/>
                                        <p:tgtEl>
                                          <p:spTgt spid="2">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charRg st="17" end="50"/>
                                            </p:txEl>
                                          </p:spTgt>
                                        </p:tgtEl>
                                        <p:attrNameLst>
                                          <p:attrName>style.visibility</p:attrName>
                                        </p:attrNameLst>
                                      </p:cBhvr>
                                      <p:to>
                                        <p:strVal val="visible"/>
                                      </p:to>
                                    </p:set>
                                    <p:animEffect transition="in" filter="barn(inVertical)">
                                      <p:cBhvr>
                                        <p:cTn id="12" dur="500"/>
                                        <p:tgtEl>
                                          <p:spTgt spid="2">
                                            <p:txEl>
                                              <p:charRg st="17"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charRg st="50" end="123"/>
                                            </p:txEl>
                                          </p:spTgt>
                                        </p:tgtEl>
                                        <p:attrNameLst>
                                          <p:attrName>style.visibility</p:attrName>
                                        </p:attrNameLst>
                                      </p:cBhvr>
                                      <p:to>
                                        <p:strVal val="visible"/>
                                      </p:to>
                                    </p:set>
                                    <p:animEffect transition="in" filter="barn(inVertical)">
                                      <p:cBhvr>
                                        <p:cTn id="17" dur="500"/>
                                        <p:tgtEl>
                                          <p:spTgt spid="2">
                                            <p:txEl>
                                              <p:charRg st="50" end="1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charRg st="123" end="216"/>
                                            </p:txEl>
                                          </p:spTgt>
                                        </p:tgtEl>
                                        <p:attrNameLst>
                                          <p:attrName>style.visibility</p:attrName>
                                        </p:attrNameLst>
                                      </p:cBhvr>
                                      <p:to>
                                        <p:strVal val="visible"/>
                                      </p:to>
                                    </p:set>
                                    <p:animEffect transition="in" filter="barn(inVertical)">
                                      <p:cBhvr>
                                        <p:cTn id="22" dur="500"/>
                                        <p:tgtEl>
                                          <p:spTgt spid="2">
                                            <p:txEl>
                                              <p:charRg st="123" end="2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内容占位符 1"/>
          <p:cNvSpPr>
            <a:spLocks noGrp="1" noChangeArrowheads="1"/>
          </p:cNvSpPr>
          <p:nvPr>
            <p:ph idx="1"/>
          </p:nvPr>
        </p:nvSpPr>
        <p:spPr>
          <a:xfrm>
            <a:off x="341313" y="1308100"/>
            <a:ext cx="8259763" cy="5716588"/>
          </a:xfrm>
        </p:spPr>
        <p:txBody>
          <a:bodyPr vert="horz" wrap="square" lIns="91440" tIns="45720" rIns="91440" bIns="45720" numCol="1" rtlCol="0" anchor="t" anchorCtr="0" compatLnSpc="1">
            <a:normAutofit fontScale="92500" lnSpcReduction="20000"/>
          </a:bodyPr>
          <a:lstStyle/>
          <a:p>
            <a:pPr marL="365125" marR="0" lvl="0" indent="-255905" algn="l" defTabSz="457200" rtl="0" eaLnBrk="1" fontAlgn="auto" latinLnBrk="0" hangingPunct="1">
              <a:lnSpc>
                <a:spcPct val="120000"/>
              </a:lnSpc>
              <a:spcBef>
                <a:spcPts val="600"/>
              </a:spcBef>
              <a:spcAft>
                <a:spcPts val="0"/>
              </a:spcAft>
              <a:buClr>
                <a:schemeClr val="accent1"/>
              </a:buClr>
              <a:buSzTx/>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外存</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纸带、卡片、磁带，没有磁盘等直接存取的存储设备；</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20000"/>
              </a:lnSpc>
              <a:spcBef>
                <a:spcPts val="600"/>
              </a:spcBef>
              <a:spcAft>
                <a:spcPts val="0"/>
              </a:spcAft>
              <a:buClr>
                <a:schemeClr val="accent1"/>
              </a:buClr>
              <a:buSzTx/>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软件</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没有操作系统，没有管理数据的软件；</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20000"/>
              </a:lnSpc>
              <a:spcBef>
                <a:spcPts val="600"/>
              </a:spcBef>
              <a:spcAft>
                <a:spcPts val="0"/>
              </a:spcAft>
              <a:buClr>
                <a:schemeClr val="accent1"/>
              </a:buClr>
              <a:buSzTx/>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数据处理方式</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批处理。</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20000"/>
              </a:lnSpc>
              <a:spcBef>
                <a:spcPts val="600"/>
              </a:spcBef>
              <a:spcAft>
                <a:spcPts val="0"/>
              </a:spcAft>
              <a:buClr>
                <a:schemeClr val="accent1"/>
              </a:buClr>
              <a:buSzTx/>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人工管理数据具有以下特点：</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20000"/>
              </a:lnSpc>
              <a:spcBef>
                <a:spcPts val="600"/>
              </a:spcBef>
              <a:spcAft>
                <a:spcPts val="0"/>
              </a:spcAft>
              <a:buClr>
                <a:schemeClr val="accent1"/>
              </a:buClr>
              <a:buSzTx/>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(1)</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数据不保存。计算机主要用于科学计算，数据一般不需要长期保存</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20000"/>
              </a:lnSpc>
              <a:spcBef>
                <a:spcPts val="600"/>
              </a:spcBef>
              <a:spcAft>
                <a:spcPts val="0"/>
              </a:spcAft>
              <a:buClr>
                <a:schemeClr val="accent1"/>
              </a:buClr>
              <a:buSzTx/>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(2)</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应用程序管理数据。数据由应用程序自己管理</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应用程序中要规定数据的逻辑结构，设计数据的物理结构，包括存储结构、存取方法、输入方式等。</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20000"/>
              </a:lnSpc>
              <a:spcBef>
                <a:spcPts val="600"/>
              </a:spcBef>
              <a:spcAft>
                <a:spcPts val="0"/>
              </a:spcAft>
              <a:buClr>
                <a:schemeClr val="accent1"/>
              </a:buClr>
              <a:buSzTx/>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(3)</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数据不共享。数据是面向应用的。当多个应用程序</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间</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不能共享。程序与程序之间有大量数据冗余。</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20000"/>
              </a:lnSpc>
              <a:spcBef>
                <a:spcPts val="600"/>
              </a:spcBef>
              <a:spcAft>
                <a:spcPts val="0"/>
              </a:spcAft>
              <a:buClr>
                <a:schemeClr val="accent1"/>
              </a:buClr>
              <a:buSzTx/>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(4)</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数据不具有独立性。数据和应用程序相互关联，当数据的逻辑结构或者物理结构发生变化后，必须对应用程序做相应的修改。</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68611" name="副标题 2"/>
          <p:cNvSpPr>
            <a:spLocks noGrp="1" noChangeArrowheads="1"/>
          </p:cNvSpPr>
          <p:nvPr>
            <p:ph type="subTitle" idx="13"/>
          </p:nvPr>
        </p:nvSpPr>
        <p:spPr>
          <a:xfrm>
            <a:off x="355600" y="404813"/>
            <a:ext cx="8250238" cy="776288"/>
          </a:xfrm>
        </p:spPr>
        <p:txBody>
          <a:bodyPr vert="horz" wrap="square" lIns="45720" tIns="45720" rIns="45720" bIns="45720" numCol="1" rtlCol="0" anchor="t" anchorCtr="0" compatLnSpc="1">
            <a:normAutofit fontScale="85000" lnSpcReduction="10000"/>
          </a:bodyPr>
          <a:lstStyle/>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en-US" altLang="zh-CN" sz="4000" b="1" i="0" u="none" strike="noStrike" kern="1200" cap="none" spc="0" normalizeH="0" baseline="0" noProof="0">
                <a:ln>
                  <a:noFill/>
                </a:ln>
                <a:solidFill>
                  <a:schemeClr val="tx2"/>
                </a:solidFill>
                <a:effectLst/>
                <a:uLnTx/>
                <a:uFillTx/>
                <a:latin typeface="+mn-lt"/>
                <a:ea typeface="+mn-ea"/>
                <a:cs typeface="+mn-cs"/>
              </a:rPr>
              <a:t>1</a:t>
            </a:r>
            <a:r>
              <a:rPr kumimoji="0" lang="zh-CN" altLang="zh-CN" sz="4000" b="1" i="0" u="none" strike="noStrike" kern="1200" cap="none" spc="0" normalizeH="0" baseline="0" noProof="0">
                <a:ln>
                  <a:noFill/>
                </a:ln>
                <a:solidFill>
                  <a:schemeClr val="tx2"/>
                </a:solidFill>
                <a:effectLst/>
                <a:uLnTx/>
                <a:uFillTx/>
                <a:latin typeface="+mn-lt"/>
                <a:ea typeface="+mn-ea"/>
                <a:cs typeface="+mn-cs"/>
              </a:rPr>
              <a:t>人工管理阶段（</a:t>
            </a:r>
            <a:r>
              <a:rPr kumimoji="0" lang="en-US" altLang="zh-CN" sz="4000" b="1" i="0" u="none" strike="noStrike" kern="1200" cap="none" spc="0" normalizeH="0" baseline="0" noProof="0">
                <a:ln>
                  <a:noFill/>
                </a:ln>
                <a:solidFill>
                  <a:schemeClr val="tx2"/>
                </a:solidFill>
                <a:effectLst/>
                <a:uLnTx/>
                <a:uFillTx/>
                <a:latin typeface="+mn-lt"/>
                <a:ea typeface="+mn-ea"/>
                <a:cs typeface="+mn-cs"/>
              </a:rPr>
              <a:t>20</a:t>
            </a:r>
            <a:r>
              <a:rPr kumimoji="0" lang="zh-CN" altLang="zh-CN" sz="4000" b="1" i="0" u="none" strike="noStrike" kern="1200" cap="none" spc="0" normalizeH="0" baseline="0" noProof="0">
                <a:ln>
                  <a:noFill/>
                </a:ln>
                <a:solidFill>
                  <a:schemeClr val="tx2"/>
                </a:solidFill>
                <a:effectLst/>
                <a:uLnTx/>
                <a:uFillTx/>
                <a:latin typeface="+mn-lt"/>
                <a:ea typeface="+mn-ea"/>
                <a:cs typeface="+mn-cs"/>
              </a:rPr>
              <a:t>世纪</a:t>
            </a:r>
            <a:r>
              <a:rPr kumimoji="0" lang="en-US" altLang="zh-CN" sz="4000" b="1" i="0" u="none" strike="noStrike" kern="1200" cap="none" spc="0" normalizeH="0" baseline="0" noProof="0">
                <a:ln>
                  <a:noFill/>
                </a:ln>
                <a:solidFill>
                  <a:schemeClr val="tx2"/>
                </a:solidFill>
                <a:effectLst/>
                <a:uLnTx/>
                <a:uFillTx/>
                <a:latin typeface="+mn-lt"/>
                <a:ea typeface="+mn-ea"/>
                <a:cs typeface="+mn-cs"/>
              </a:rPr>
              <a:t>50</a:t>
            </a:r>
            <a:r>
              <a:rPr kumimoji="0" lang="zh-CN" altLang="zh-CN" sz="4000" b="1" i="0" u="none" strike="noStrike" kern="1200" cap="none" spc="0" normalizeH="0" baseline="0" noProof="0">
                <a:ln>
                  <a:noFill/>
                </a:ln>
                <a:solidFill>
                  <a:schemeClr val="tx2"/>
                </a:solidFill>
                <a:effectLst/>
                <a:uLnTx/>
                <a:uFillTx/>
                <a:latin typeface="+mn-lt"/>
                <a:ea typeface="+mn-ea"/>
                <a:cs typeface="+mn-cs"/>
              </a:rPr>
              <a:t>年代中期以前）</a:t>
            </a:r>
            <a:endParaRPr kumimoji="0" lang="zh-CN" altLang="en-US" sz="4000" b="1"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8610">
                                            <p:txEl>
                                              <p:charRg st="0" end="28"/>
                                            </p:txEl>
                                          </p:spTgt>
                                        </p:tgtEl>
                                        <p:attrNameLst>
                                          <p:attrName>style.visibility</p:attrName>
                                        </p:attrNameLst>
                                      </p:cBhvr>
                                      <p:to>
                                        <p:strVal val="visible"/>
                                      </p:to>
                                    </p:set>
                                    <p:animEffect transition="in" filter="barn(inVertical)">
                                      <p:cBhvr>
                                        <p:cTn id="7" dur="500"/>
                                        <p:tgtEl>
                                          <p:spTgt spid="68610">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8610">
                                            <p:txEl>
                                              <p:charRg st="28" end="49"/>
                                            </p:txEl>
                                          </p:spTgt>
                                        </p:tgtEl>
                                        <p:attrNameLst>
                                          <p:attrName>style.visibility</p:attrName>
                                        </p:attrNameLst>
                                      </p:cBhvr>
                                      <p:to>
                                        <p:strVal val="visible"/>
                                      </p:to>
                                    </p:set>
                                    <p:animEffect transition="in" filter="barn(inVertical)">
                                      <p:cBhvr>
                                        <p:cTn id="12" dur="500"/>
                                        <p:tgtEl>
                                          <p:spTgt spid="68610">
                                            <p:txEl>
                                              <p:charRg st="28"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8610">
                                            <p:txEl>
                                              <p:charRg st="49" end="61"/>
                                            </p:txEl>
                                          </p:spTgt>
                                        </p:tgtEl>
                                        <p:attrNameLst>
                                          <p:attrName>style.visibility</p:attrName>
                                        </p:attrNameLst>
                                      </p:cBhvr>
                                      <p:to>
                                        <p:strVal val="visible"/>
                                      </p:to>
                                    </p:set>
                                    <p:animEffect transition="in" filter="barn(inVertical)">
                                      <p:cBhvr>
                                        <p:cTn id="17" dur="500"/>
                                        <p:tgtEl>
                                          <p:spTgt spid="68610">
                                            <p:txEl>
                                              <p:charRg st="49" end="6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8610">
                                            <p:txEl>
                                              <p:charRg st="61" end="75"/>
                                            </p:txEl>
                                          </p:spTgt>
                                        </p:tgtEl>
                                        <p:attrNameLst>
                                          <p:attrName>style.visibility</p:attrName>
                                        </p:attrNameLst>
                                      </p:cBhvr>
                                      <p:to>
                                        <p:strVal val="visible"/>
                                      </p:to>
                                    </p:set>
                                    <p:animEffect transition="in" filter="barn(inVertical)">
                                      <p:cBhvr>
                                        <p:cTn id="22" dur="500"/>
                                        <p:tgtEl>
                                          <p:spTgt spid="68610">
                                            <p:txEl>
                                              <p:charRg st="61" end="7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8610">
                                            <p:txEl>
                                              <p:charRg st="75" end="109"/>
                                            </p:txEl>
                                          </p:spTgt>
                                        </p:tgtEl>
                                        <p:attrNameLst>
                                          <p:attrName>style.visibility</p:attrName>
                                        </p:attrNameLst>
                                      </p:cBhvr>
                                      <p:to>
                                        <p:strVal val="visible"/>
                                      </p:to>
                                    </p:set>
                                    <p:animEffect transition="in" filter="barn(inVertical)">
                                      <p:cBhvr>
                                        <p:cTn id="27" dur="500"/>
                                        <p:tgtEl>
                                          <p:spTgt spid="68610">
                                            <p:txEl>
                                              <p:charRg st="75" end="10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8610">
                                            <p:txEl>
                                              <p:charRg st="109" end="179"/>
                                            </p:txEl>
                                          </p:spTgt>
                                        </p:tgtEl>
                                        <p:attrNameLst>
                                          <p:attrName>style.visibility</p:attrName>
                                        </p:attrNameLst>
                                      </p:cBhvr>
                                      <p:to>
                                        <p:strVal val="visible"/>
                                      </p:to>
                                    </p:set>
                                    <p:animEffect transition="in" filter="barn(inVertical)">
                                      <p:cBhvr>
                                        <p:cTn id="32" dur="500"/>
                                        <p:tgtEl>
                                          <p:spTgt spid="68610">
                                            <p:txEl>
                                              <p:charRg st="109" end="17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8610">
                                            <p:txEl>
                                              <p:charRg st="179" end="226"/>
                                            </p:txEl>
                                          </p:spTgt>
                                        </p:tgtEl>
                                        <p:attrNameLst>
                                          <p:attrName>style.visibility</p:attrName>
                                        </p:attrNameLst>
                                      </p:cBhvr>
                                      <p:to>
                                        <p:strVal val="visible"/>
                                      </p:to>
                                    </p:set>
                                    <p:animEffect transition="in" filter="barn(inVertical)">
                                      <p:cBhvr>
                                        <p:cTn id="37" dur="500"/>
                                        <p:tgtEl>
                                          <p:spTgt spid="68610">
                                            <p:txEl>
                                              <p:charRg st="179" end="22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8610">
                                            <p:txEl>
                                              <p:charRg st="226" end="285"/>
                                            </p:txEl>
                                          </p:spTgt>
                                        </p:tgtEl>
                                        <p:attrNameLst>
                                          <p:attrName>style.visibility</p:attrName>
                                        </p:attrNameLst>
                                      </p:cBhvr>
                                      <p:to>
                                        <p:strVal val="visible"/>
                                      </p:to>
                                    </p:set>
                                    <p:animEffect transition="in" filter="barn(inVertical)">
                                      <p:cBhvr>
                                        <p:cTn id="42" dur="500"/>
                                        <p:tgtEl>
                                          <p:spTgt spid="68610">
                                            <p:txEl>
                                              <p:charRg st="226" end="2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内容占位符 1"/>
          <p:cNvSpPr>
            <a:spLocks noGrp="1" noChangeArrowheads="1"/>
          </p:cNvSpPr>
          <p:nvPr>
            <p:ph idx="1"/>
          </p:nvPr>
        </p:nvSpPr>
        <p:spPr>
          <a:xfrm>
            <a:off x="390525" y="1179513"/>
            <a:ext cx="8462963" cy="5626100"/>
          </a:xfrm>
        </p:spPr>
        <p:txBody>
          <a:bodyPr vert="horz" wrap="square" lIns="91440" tIns="45720" rIns="91440" bIns="45720" numCol="1" rtlCol="0" anchor="t" anchorCtr="0" compatLnSpc="1">
            <a:normAutofit fontScale="92500" lnSpcReduction="10000"/>
          </a:bodyPr>
          <a:lstStyle/>
          <a:p>
            <a:pPr marL="365125" marR="0" lvl="0" indent="-255905" algn="l" defTabSz="457200" rtl="0" eaLnBrk="1" fontAlgn="auto" latinLnBrk="0" hangingPunct="1">
              <a:lnSpc>
                <a:spcPct val="80000"/>
              </a:lnSpc>
              <a:spcBef>
                <a:spcPts val="1000"/>
              </a:spcBef>
              <a:spcAft>
                <a:spcPts val="0"/>
              </a:spcAft>
              <a:buClr>
                <a:schemeClr val="accent1"/>
              </a:buClr>
              <a:buSzTx/>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计算机应用</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科学计算，非计算领域，如管理。</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80000"/>
              </a:lnSpc>
              <a:spcBef>
                <a:spcPts val="1000"/>
              </a:spcBef>
              <a:spcAft>
                <a:spcPts val="0"/>
              </a:spcAft>
              <a:buClr>
                <a:schemeClr val="accent1"/>
              </a:buClr>
              <a:buSzTx/>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硬件</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磁盘、磁鼓等直接存取存储设备</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80000"/>
              </a:lnSpc>
              <a:spcBef>
                <a:spcPts val="1000"/>
              </a:spcBef>
              <a:spcAft>
                <a:spcPts val="0"/>
              </a:spcAft>
              <a:buClr>
                <a:schemeClr val="accent1"/>
              </a:buClr>
              <a:buSzTx/>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软件</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操作系统和高级语言，专门的数据管理软件</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80000"/>
              </a:lnSpc>
              <a:spcBef>
                <a:spcPts val="1000"/>
              </a:spcBef>
              <a:spcAft>
                <a:spcPts val="0"/>
              </a:spcAft>
              <a:buClr>
                <a:schemeClr val="accent1"/>
              </a:buClr>
              <a:buSzTx/>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处理方式</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文件批处理，联机实时处理。</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80000"/>
              </a:lnSpc>
              <a:spcBef>
                <a:spcPts val="1000"/>
              </a:spcBef>
              <a:spcAft>
                <a:spcPts val="0"/>
              </a:spcAft>
              <a:buClr>
                <a:schemeClr val="accent1"/>
              </a:buClr>
              <a:buSzTx/>
              <a:buFont typeface="Wingdings 3" panose="05040102010807070707" pitchFamily="18" charset="2"/>
              <a:buChar char=""/>
              <a:defRPr/>
            </a:pPr>
            <a:r>
              <a:rPr kumimoji="0" lang="zh-CN" altLang="zh-CN" sz="2400" b="1" i="0" u="none" strike="noStrike" kern="1200" cap="none" spc="0" normalizeH="0" baseline="0" noProof="0" dirty="0">
                <a:ln>
                  <a:noFill/>
                </a:ln>
                <a:solidFill>
                  <a:schemeClr val="tx1">
                    <a:lumMod val="75000"/>
                    <a:lumOff val="25000"/>
                  </a:schemeClr>
                </a:solidFill>
                <a:effectLst/>
                <a:uLnTx/>
                <a:uFillTx/>
                <a:latin typeface="+mn-lt"/>
                <a:ea typeface="+mn-ea"/>
                <a:cs typeface="+mn-cs"/>
              </a:rPr>
              <a:t>文件系统管理数据的优点</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(1)</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数据可以长期保存。数据</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可</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长期保留在外存上，便于反复进行查询、插入、删除和修改等操作。数据可以由多个程序反复使用。</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(2)</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文件系统把数据组织成相互独立的数据文件。</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文件存储空间的管理、目录管理、文件读写管理、文件保护、向用户提供操作接口。</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程序</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通过</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软件提供的存取方法</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进行数据访问</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，使数据与应用程序之间有了一定的独立性，程序员可以不必过多地考虑物理细节，可以将精力集中于算法。</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(3)</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提供了不同的存取方法</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索引文件、链接文件、直接存取文件、倒排文件等</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支持对文件的基本操作</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增、删、改、查等</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数据存取基本上以记录为单位</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70659" name="副标题 2"/>
          <p:cNvSpPr>
            <a:spLocks noGrp="1" noChangeArrowheads="1"/>
          </p:cNvSpPr>
          <p:nvPr>
            <p:ph type="subTitle" idx="13"/>
          </p:nvPr>
        </p:nvSpPr>
        <p:spPr>
          <a:xfrm>
            <a:off x="401638" y="404813"/>
            <a:ext cx="8451850" cy="571500"/>
          </a:xfrm>
        </p:spPr>
        <p:txBody>
          <a:bodyPr vert="horz" wrap="square" lIns="45720" tIns="45720" rIns="45720" bIns="45720" numCol="1" rtlCol="0" anchor="t" anchorCtr="0" compatLnSpc="1">
            <a:normAutofit fontScale="77500" lnSpcReduction="20000"/>
          </a:bodyPr>
          <a:lstStyle/>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en-US" altLang="zh-CN" sz="4000" b="1" i="0" u="none" strike="noStrike" kern="1200" cap="none" spc="0" normalizeH="0" baseline="0" noProof="0">
                <a:ln>
                  <a:noFill/>
                </a:ln>
                <a:solidFill>
                  <a:schemeClr val="tx2"/>
                </a:solidFill>
                <a:effectLst/>
                <a:uLnTx/>
                <a:uFillTx/>
                <a:latin typeface="+mn-lt"/>
                <a:ea typeface="+mn-ea"/>
                <a:cs typeface="+mn-cs"/>
              </a:rPr>
              <a:t>2</a:t>
            </a:r>
            <a:r>
              <a:rPr kumimoji="0" lang="zh-CN" altLang="zh-CN" sz="4000" b="1" i="0" u="none" strike="noStrike" kern="1200" cap="none" spc="0" normalizeH="0" baseline="0" noProof="0">
                <a:ln>
                  <a:noFill/>
                </a:ln>
                <a:solidFill>
                  <a:schemeClr val="tx2"/>
                </a:solidFill>
                <a:effectLst/>
                <a:uLnTx/>
                <a:uFillTx/>
                <a:latin typeface="+mn-lt"/>
                <a:ea typeface="+mn-ea"/>
                <a:cs typeface="+mn-cs"/>
              </a:rPr>
              <a:t>文件系统阶段（</a:t>
            </a:r>
            <a:r>
              <a:rPr kumimoji="0" lang="en-US" altLang="zh-CN" sz="4000" b="1" i="0" u="none" strike="noStrike" kern="1200" cap="none" spc="0" normalizeH="0" baseline="0" noProof="0">
                <a:ln>
                  <a:noFill/>
                </a:ln>
                <a:solidFill>
                  <a:schemeClr val="tx2"/>
                </a:solidFill>
                <a:effectLst/>
                <a:uLnTx/>
                <a:uFillTx/>
                <a:latin typeface="+mn-lt"/>
                <a:ea typeface="+mn-ea"/>
                <a:cs typeface="+mn-cs"/>
              </a:rPr>
              <a:t>50</a:t>
            </a:r>
            <a:r>
              <a:rPr kumimoji="0" lang="zh-CN" altLang="zh-CN" sz="4000" b="1" i="0" u="none" strike="noStrike" kern="1200" cap="none" spc="0" normalizeH="0" baseline="0" noProof="0">
                <a:ln>
                  <a:noFill/>
                </a:ln>
                <a:solidFill>
                  <a:schemeClr val="tx2"/>
                </a:solidFill>
                <a:effectLst/>
                <a:uLnTx/>
                <a:uFillTx/>
                <a:latin typeface="+mn-lt"/>
                <a:ea typeface="+mn-ea"/>
                <a:cs typeface="+mn-cs"/>
              </a:rPr>
              <a:t>年代后期至</a:t>
            </a:r>
            <a:r>
              <a:rPr kumimoji="0" lang="en-US" altLang="zh-CN" sz="4000" b="1" i="0" u="none" strike="noStrike" kern="1200" cap="none" spc="0" normalizeH="0" baseline="0" noProof="0">
                <a:ln>
                  <a:noFill/>
                </a:ln>
                <a:solidFill>
                  <a:schemeClr val="tx2"/>
                </a:solidFill>
                <a:effectLst/>
                <a:uLnTx/>
                <a:uFillTx/>
                <a:latin typeface="+mn-lt"/>
                <a:ea typeface="+mn-ea"/>
                <a:cs typeface="+mn-cs"/>
              </a:rPr>
              <a:t>60</a:t>
            </a:r>
            <a:r>
              <a:rPr kumimoji="0" lang="zh-CN" altLang="zh-CN" sz="4000" b="1" i="0" u="none" strike="noStrike" kern="1200" cap="none" spc="0" normalizeH="0" baseline="0" noProof="0">
                <a:ln>
                  <a:noFill/>
                </a:ln>
                <a:solidFill>
                  <a:schemeClr val="tx2"/>
                </a:solidFill>
                <a:effectLst/>
                <a:uLnTx/>
                <a:uFillTx/>
                <a:latin typeface="+mn-lt"/>
                <a:ea typeface="+mn-ea"/>
                <a:cs typeface="+mn-cs"/>
              </a:rPr>
              <a:t>年代中后期）</a:t>
            </a:r>
            <a:endParaRPr kumimoji="0" lang="zh-CN" altLang="en-US" sz="4000" b="1"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0658">
                                            <p:txEl>
                                              <p:charRg st="0" end="22"/>
                                            </p:txEl>
                                          </p:spTgt>
                                        </p:tgtEl>
                                        <p:attrNameLst>
                                          <p:attrName>style.visibility</p:attrName>
                                        </p:attrNameLst>
                                      </p:cBhvr>
                                      <p:to>
                                        <p:strVal val="visible"/>
                                      </p:to>
                                    </p:set>
                                    <p:animEffect transition="in" filter="barn(inVertical)">
                                      <p:cBhvr>
                                        <p:cTn id="7" dur="500"/>
                                        <p:tgtEl>
                                          <p:spTgt spid="70658">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0658">
                                            <p:txEl>
                                              <p:charRg st="22" end="41"/>
                                            </p:txEl>
                                          </p:spTgt>
                                        </p:tgtEl>
                                        <p:attrNameLst>
                                          <p:attrName>style.visibility</p:attrName>
                                        </p:attrNameLst>
                                      </p:cBhvr>
                                      <p:to>
                                        <p:strVal val="visible"/>
                                      </p:to>
                                    </p:set>
                                    <p:animEffect transition="in" filter="barn(inVertical)">
                                      <p:cBhvr>
                                        <p:cTn id="12" dur="500"/>
                                        <p:tgtEl>
                                          <p:spTgt spid="70658">
                                            <p:txEl>
                                              <p:charRg st="22"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0658">
                                            <p:txEl>
                                              <p:charRg st="41" end="64"/>
                                            </p:txEl>
                                          </p:spTgt>
                                        </p:tgtEl>
                                        <p:attrNameLst>
                                          <p:attrName>style.visibility</p:attrName>
                                        </p:attrNameLst>
                                      </p:cBhvr>
                                      <p:to>
                                        <p:strVal val="visible"/>
                                      </p:to>
                                    </p:set>
                                    <p:animEffect transition="in" filter="barn(inVertical)">
                                      <p:cBhvr>
                                        <p:cTn id="17" dur="500"/>
                                        <p:tgtEl>
                                          <p:spTgt spid="70658">
                                            <p:txEl>
                                              <p:charRg st="41"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0658">
                                            <p:txEl>
                                              <p:charRg st="64" end="83"/>
                                            </p:txEl>
                                          </p:spTgt>
                                        </p:tgtEl>
                                        <p:attrNameLst>
                                          <p:attrName>style.visibility</p:attrName>
                                        </p:attrNameLst>
                                      </p:cBhvr>
                                      <p:to>
                                        <p:strVal val="visible"/>
                                      </p:to>
                                    </p:set>
                                    <p:animEffect transition="in" filter="barn(inVertical)">
                                      <p:cBhvr>
                                        <p:cTn id="22" dur="500"/>
                                        <p:tgtEl>
                                          <p:spTgt spid="70658">
                                            <p:txEl>
                                              <p:charRg st="64" end="8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0658">
                                            <p:txEl>
                                              <p:charRg st="83" end="96"/>
                                            </p:txEl>
                                          </p:spTgt>
                                        </p:tgtEl>
                                        <p:attrNameLst>
                                          <p:attrName>style.visibility</p:attrName>
                                        </p:attrNameLst>
                                      </p:cBhvr>
                                      <p:to>
                                        <p:strVal val="visible"/>
                                      </p:to>
                                    </p:set>
                                    <p:animEffect transition="in" filter="barn(inVertical)">
                                      <p:cBhvr>
                                        <p:cTn id="27" dur="500"/>
                                        <p:tgtEl>
                                          <p:spTgt spid="70658">
                                            <p:txEl>
                                              <p:charRg st="83" end="9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0658">
                                            <p:txEl>
                                              <p:charRg st="96" end="156"/>
                                            </p:txEl>
                                          </p:spTgt>
                                        </p:tgtEl>
                                        <p:attrNameLst>
                                          <p:attrName>style.visibility</p:attrName>
                                        </p:attrNameLst>
                                      </p:cBhvr>
                                      <p:to>
                                        <p:strVal val="visible"/>
                                      </p:to>
                                    </p:set>
                                    <p:animEffect transition="in" filter="barn(inVertical)">
                                      <p:cBhvr>
                                        <p:cTn id="32" dur="500"/>
                                        <p:tgtEl>
                                          <p:spTgt spid="70658">
                                            <p:txEl>
                                              <p:charRg st="96" end="15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0658">
                                            <p:txEl>
                                              <p:charRg st="156" end="285"/>
                                            </p:txEl>
                                          </p:spTgt>
                                        </p:tgtEl>
                                        <p:attrNameLst>
                                          <p:attrName>style.visibility</p:attrName>
                                        </p:attrNameLst>
                                      </p:cBhvr>
                                      <p:to>
                                        <p:strVal val="visible"/>
                                      </p:to>
                                    </p:set>
                                    <p:animEffect transition="in" filter="barn(inVertical)">
                                      <p:cBhvr>
                                        <p:cTn id="37" dur="500"/>
                                        <p:tgtEl>
                                          <p:spTgt spid="70658">
                                            <p:txEl>
                                              <p:charRg st="156" end="28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70658">
                                            <p:txEl>
                                              <p:charRg st="285" end="360"/>
                                            </p:txEl>
                                          </p:spTgt>
                                        </p:tgtEl>
                                        <p:attrNameLst>
                                          <p:attrName>style.visibility</p:attrName>
                                        </p:attrNameLst>
                                      </p:cBhvr>
                                      <p:to>
                                        <p:strVal val="visible"/>
                                      </p:to>
                                    </p:set>
                                    <p:animEffect transition="in" filter="barn(inVertical)">
                                      <p:cBhvr>
                                        <p:cTn id="42" dur="500"/>
                                        <p:tgtEl>
                                          <p:spTgt spid="70658">
                                            <p:txEl>
                                              <p:charRg st="285" end="3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副标题 2"/>
          <p:cNvSpPr>
            <a:spLocks noGrp="1"/>
          </p:cNvSpPr>
          <p:nvPr>
            <p:ph type="subTitle" idx="13"/>
          </p:nvPr>
        </p:nvSpPr>
        <p:spPr>
          <a:xfrm>
            <a:off x="541338" y="404813"/>
            <a:ext cx="8020050" cy="776287"/>
          </a:xfrm>
        </p:spPr>
        <p:txBody>
          <a:bodyPr vert="horz" wrap="square" lIns="45720" tIns="45720" rIns="45720" bIns="45720" anchor="t" anchorCtr="0"/>
          <a:p>
            <a:pPr defTabSz="457200" eaLnBrk="1" hangingPunct="1">
              <a:buSzTx/>
            </a:pPr>
            <a:r>
              <a:rPr lang="zh-CN" altLang="en-US" kern="1200" dirty="0">
                <a:latin typeface="楷体_GB2312" pitchFamily="49" charset="-122"/>
                <a:ea typeface="楷体_GB2312" pitchFamily="49" charset="-122"/>
                <a:cs typeface="+mn-cs"/>
              </a:rPr>
              <a:t>文件管理示例</a:t>
            </a:r>
            <a:endParaRPr lang="zh-CN" altLang="en-US" kern="1200" dirty="0">
              <a:latin typeface="楷体_GB2312" pitchFamily="49" charset="-122"/>
              <a:ea typeface="楷体_GB2312" pitchFamily="49" charset="-122"/>
              <a:cs typeface="+mn-cs"/>
            </a:endParaRPr>
          </a:p>
          <a:p>
            <a:pPr defTabSz="457200" eaLnBrk="1" hangingPunct="1">
              <a:buSzTx/>
            </a:pPr>
            <a:endParaRPr lang="zh-CN" altLang="en-US" kern="1200" dirty="0">
              <a:latin typeface="+mn-lt"/>
              <a:ea typeface="幼圆" panose="02010509060101010101" pitchFamily="49" charset="-122"/>
              <a:cs typeface="+mn-cs"/>
            </a:endParaRPr>
          </a:p>
        </p:txBody>
      </p:sp>
      <p:sp>
        <p:nvSpPr>
          <p:cNvPr id="73731" name="Text Box 5"/>
          <p:cNvSpPr txBox="1"/>
          <p:nvPr/>
        </p:nvSpPr>
        <p:spPr>
          <a:xfrm>
            <a:off x="5511800" y="1709738"/>
            <a:ext cx="1652588" cy="681037"/>
          </a:xfrm>
          <a:prstGeom prst="rect">
            <a:avLst/>
          </a:prstGeom>
          <a:solidFill>
            <a:srgbClr val="FFFFFF"/>
          </a:solidFill>
          <a:ln w="9525">
            <a:noFill/>
          </a:ln>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zh-CN" altLang="en-US" b="1" dirty="0">
                <a:solidFill>
                  <a:srgbClr val="FF0000"/>
                </a:solidFill>
                <a:latin typeface="Times New Roman" panose="02020603050405020304" pitchFamily="18" charset="0"/>
                <a:ea typeface="宋体" panose="02010600030101010101" pitchFamily="2" charset="-122"/>
              </a:rPr>
              <a:t>应用程序</a:t>
            </a:r>
            <a:r>
              <a:rPr lang="en-US" altLang="zh-CN" b="1" dirty="0">
                <a:solidFill>
                  <a:srgbClr val="FF0000"/>
                </a:solidFill>
                <a:latin typeface="Times New Roman" panose="02020603050405020304" pitchFamily="18" charset="0"/>
                <a:ea typeface="宋体" panose="02010600030101010101" pitchFamily="2" charset="-122"/>
              </a:rPr>
              <a:t>A2</a:t>
            </a:r>
            <a:endParaRPr lang="en-US" altLang="zh-CN" sz="2800" b="1" dirty="0">
              <a:solidFill>
                <a:srgbClr val="FF0000"/>
              </a:solidFill>
              <a:latin typeface="Times New Roman" panose="02020603050405020304" pitchFamily="18" charset="0"/>
              <a:ea typeface="宋体" panose="02010600030101010101" pitchFamily="2" charset="-122"/>
            </a:endParaRPr>
          </a:p>
        </p:txBody>
      </p:sp>
      <p:sp>
        <p:nvSpPr>
          <p:cNvPr id="73732" name="Text Box 6"/>
          <p:cNvSpPr txBox="1"/>
          <p:nvPr/>
        </p:nvSpPr>
        <p:spPr>
          <a:xfrm>
            <a:off x="1654175" y="1709738"/>
            <a:ext cx="1652588" cy="681037"/>
          </a:xfrm>
          <a:prstGeom prst="rect">
            <a:avLst/>
          </a:prstGeom>
          <a:solidFill>
            <a:srgbClr val="FFFFFF"/>
          </a:solidFill>
          <a:ln w="9525">
            <a:noFill/>
          </a:ln>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zh-CN" altLang="en-US" b="1" dirty="0">
                <a:solidFill>
                  <a:srgbClr val="FF0000"/>
                </a:solidFill>
                <a:latin typeface="Times New Roman" panose="02020603050405020304" pitchFamily="18" charset="0"/>
                <a:ea typeface="宋体" panose="02010600030101010101" pitchFamily="2" charset="-122"/>
              </a:rPr>
              <a:t>应用程序</a:t>
            </a:r>
            <a:r>
              <a:rPr lang="en-US" altLang="zh-CN" b="1" dirty="0">
                <a:solidFill>
                  <a:srgbClr val="FF0000"/>
                </a:solidFill>
                <a:latin typeface="Times New Roman" panose="02020603050405020304" pitchFamily="18" charset="0"/>
                <a:ea typeface="宋体" panose="02010600030101010101" pitchFamily="2" charset="-122"/>
              </a:rPr>
              <a:t>A1</a:t>
            </a:r>
            <a:endParaRPr lang="en-US" altLang="zh-CN" sz="2800" b="1" dirty="0">
              <a:solidFill>
                <a:srgbClr val="FF0000"/>
              </a:solidFill>
              <a:latin typeface="Times New Roman" panose="02020603050405020304" pitchFamily="18" charset="0"/>
              <a:ea typeface="宋体" panose="02010600030101010101" pitchFamily="2" charset="-122"/>
            </a:endParaRPr>
          </a:p>
        </p:txBody>
      </p:sp>
      <p:sp>
        <p:nvSpPr>
          <p:cNvPr id="73733" name="Text Box 7"/>
          <p:cNvSpPr txBox="1"/>
          <p:nvPr/>
        </p:nvSpPr>
        <p:spPr>
          <a:xfrm>
            <a:off x="1103313" y="2154238"/>
            <a:ext cx="2274887" cy="42545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zh-CN" altLang="en-US" sz="2000" b="1" dirty="0">
                <a:solidFill>
                  <a:srgbClr val="009900"/>
                </a:solidFill>
                <a:latin typeface="Times New Roman" panose="02020603050405020304" pitchFamily="18" charset="0"/>
                <a:ea typeface="宋体" panose="02010600030101010101" pitchFamily="2" charset="-122"/>
              </a:rPr>
              <a:t>学生基本信息管理</a:t>
            </a:r>
            <a:endParaRPr lang="zh-CN" altLang="en-US" sz="2000" b="1" dirty="0">
              <a:solidFill>
                <a:srgbClr val="009900"/>
              </a:solidFill>
              <a:latin typeface="Times New Roman" panose="02020603050405020304" pitchFamily="18" charset="0"/>
              <a:ea typeface="宋体" panose="02010600030101010101" pitchFamily="2" charset="-122"/>
            </a:endParaRPr>
          </a:p>
        </p:txBody>
      </p:sp>
      <p:sp>
        <p:nvSpPr>
          <p:cNvPr id="73734" name="Text Box 8"/>
          <p:cNvSpPr txBox="1"/>
          <p:nvPr/>
        </p:nvSpPr>
        <p:spPr>
          <a:xfrm>
            <a:off x="4960938" y="2154238"/>
            <a:ext cx="2273300" cy="42545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zh-CN" altLang="en-US" sz="2000" b="1" dirty="0">
                <a:solidFill>
                  <a:srgbClr val="009900"/>
                </a:solidFill>
                <a:latin typeface="Times New Roman" panose="02020603050405020304" pitchFamily="18" charset="0"/>
                <a:ea typeface="宋体" panose="02010600030101010101" pitchFamily="2" charset="-122"/>
              </a:rPr>
              <a:t>学生选课管理</a:t>
            </a:r>
            <a:endParaRPr lang="zh-CN" altLang="en-US" sz="2000" b="1" dirty="0">
              <a:solidFill>
                <a:srgbClr val="009900"/>
              </a:solidFill>
              <a:latin typeface="Times New Roman" panose="02020603050405020304" pitchFamily="18" charset="0"/>
              <a:ea typeface="宋体" panose="02010600030101010101" pitchFamily="2" charset="-122"/>
            </a:endParaRPr>
          </a:p>
        </p:txBody>
      </p:sp>
      <p:sp>
        <p:nvSpPr>
          <p:cNvPr id="73735" name="Line 12"/>
          <p:cNvSpPr/>
          <p:nvPr/>
        </p:nvSpPr>
        <p:spPr>
          <a:xfrm flipH="1">
            <a:off x="1654175" y="2619375"/>
            <a:ext cx="414338" cy="908050"/>
          </a:xfrm>
          <a:prstGeom prst="line">
            <a:avLst/>
          </a:prstGeom>
          <a:ln w="9525" cap="flat" cmpd="sng">
            <a:solidFill>
              <a:srgbClr val="000000"/>
            </a:solidFill>
            <a:prstDash val="solid"/>
            <a:headEnd type="none" w="med" len="med"/>
            <a:tailEnd type="none" w="med" len="med"/>
          </a:ln>
        </p:spPr>
      </p:sp>
      <p:sp>
        <p:nvSpPr>
          <p:cNvPr id="73736" name="Line 13"/>
          <p:cNvSpPr/>
          <p:nvPr/>
        </p:nvSpPr>
        <p:spPr>
          <a:xfrm flipH="1">
            <a:off x="2205038" y="2619375"/>
            <a:ext cx="2886075" cy="908050"/>
          </a:xfrm>
          <a:prstGeom prst="line">
            <a:avLst/>
          </a:prstGeom>
          <a:ln w="9525" cap="flat" cmpd="sng">
            <a:solidFill>
              <a:srgbClr val="000000"/>
            </a:solidFill>
            <a:prstDash val="solid"/>
            <a:headEnd type="none" w="med" len="med"/>
            <a:tailEnd type="none" w="med" len="med"/>
          </a:ln>
        </p:spPr>
      </p:sp>
      <p:sp>
        <p:nvSpPr>
          <p:cNvPr id="73737" name="Line 14"/>
          <p:cNvSpPr/>
          <p:nvPr/>
        </p:nvSpPr>
        <p:spPr>
          <a:xfrm flipH="1">
            <a:off x="4684713" y="2619375"/>
            <a:ext cx="1447800" cy="908050"/>
          </a:xfrm>
          <a:prstGeom prst="line">
            <a:avLst/>
          </a:prstGeom>
          <a:ln w="9525" cap="flat" cmpd="sng">
            <a:solidFill>
              <a:srgbClr val="000000"/>
            </a:solidFill>
            <a:prstDash val="solid"/>
            <a:headEnd type="none" w="med" len="med"/>
            <a:tailEnd type="none" w="med" len="med"/>
          </a:ln>
        </p:spPr>
      </p:sp>
      <p:sp>
        <p:nvSpPr>
          <p:cNvPr id="73738" name="Line 15"/>
          <p:cNvSpPr/>
          <p:nvPr/>
        </p:nvSpPr>
        <p:spPr>
          <a:xfrm>
            <a:off x="6938963" y="2619375"/>
            <a:ext cx="225425" cy="908050"/>
          </a:xfrm>
          <a:prstGeom prst="line">
            <a:avLst/>
          </a:prstGeom>
          <a:ln w="9525" cap="flat" cmpd="sng">
            <a:solidFill>
              <a:srgbClr val="000000"/>
            </a:solidFill>
            <a:prstDash val="solid"/>
            <a:headEnd type="none" w="med" len="med"/>
            <a:tailEnd type="none" w="med" len="med"/>
          </a:ln>
        </p:spPr>
      </p:sp>
      <p:sp>
        <p:nvSpPr>
          <p:cNvPr id="73739" name="AutoShape 17"/>
          <p:cNvSpPr/>
          <p:nvPr/>
        </p:nvSpPr>
        <p:spPr>
          <a:xfrm>
            <a:off x="1155700" y="3571875"/>
            <a:ext cx="1081088" cy="1139825"/>
          </a:xfrm>
          <a:prstGeom prst="foldedCorner">
            <a:avLst>
              <a:gd name="adj" fmla="val 12500"/>
            </a:avLst>
          </a:prstGeom>
          <a:solidFill>
            <a:schemeClr val="accent1">
              <a:alpha val="49019"/>
            </a:schemeClr>
          </a:solidFill>
          <a:ln w="9525" cap="flat" cmpd="sng">
            <a:solidFill>
              <a:srgbClr val="FF66CC"/>
            </a:solidFill>
            <a:prstDash val="solid"/>
            <a:headEnd type="none" w="med" len="med"/>
            <a:tailEnd type="none" w="med" len="med"/>
          </a:ln>
        </p:spPr>
        <p:txBody>
          <a:bodyPr wrap="none" anchor="ctr" anchorCtr="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zh-CN" altLang="en-US" b="1" dirty="0">
                <a:solidFill>
                  <a:schemeClr val="tx1"/>
                </a:solidFill>
                <a:latin typeface="楷体_GB2312" pitchFamily="49" charset="-122"/>
                <a:ea typeface="楷体_GB2312" pitchFamily="49" charset="-122"/>
              </a:rPr>
              <a:t>学生信息</a:t>
            </a:r>
            <a:endParaRPr lang="zh-CN" altLang="en-US" b="1" dirty="0">
              <a:solidFill>
                <a:schemeClr val="tx1"/>
              </a:solidFill>
              <a:latin typeface="楷体_GB2312" pitchFamily="49" charset="-122"/>
              <a:ea typeface="楷体_GB2312" pitchFamily="49" charset="-122"/>
            </a:endParaRPr>
          </a:p>
          <a:p>
            <a:pPr marL="0" lvl="0" indent="0" algn="ctr" eaLnBrk="1" hangingPunct="1">
              <a:spcBef>
                <a:spcPct val="0"/>
              </a:spcBef>
              <a:buClrTx/>
              <a:buFontTx/>
              <a:buNone/>
            </a:pPr>
            <a:r>
              <a:rPr lang="zh-CN" altLang="en-US" b="1" dirty="0">
                <a:solidFill>
                  <a:schemeClr val="tx1"/>
                </a:solidFill>
                <a:latin typeface="楷体_GB2312" pitchFamily="49" charset="-122"/>
                <a:ea typeface="楷体_GB2312" pitchFamily="49" charset="-122"/>
              </a:rPr>
              <a:t>文件</a:t>
            </a:r>
            <a:r>
              <a:rPr lang="en-US" altLang="zh-CN" b="1" dirty="0">
                <a:solidFill>
                  <a:schemeClr val="tx1"/>
                </a:solidFill>
                <a:latin typeface="楷体_GB2312" pitchFamily="49" charset="-122"/>
                <a:ea typeface="楷体_GB2312" pitchFamily="49" charset="-122"/>
              </a:rPr>
              <a:t>F1</a:t>
            </a:r>
            <a:endParaRPr lang="zh-CN" altLang="en-US" b="1" dirty="0">
              <a:solidFill>
                <a:schemeClr val="tx1"/>
              </a:solidFill>
              <a:latin typeface="楷体_GB2312" pitchFamily="49" charset="-122"/>
              <a:ea typeface="楷体_GB2312" pitchFamily="49" charset="-122"/>
            </a:endParaRPr>
          </a:p>
        </p:txBody>
      </p:sp>
      <p:sp>
        <p:nvSpPr>
          <p:cNvPr id="73740" name="AutoShape 18"/>
          <p:cNvSpPr/>
          <p:nvPr/>
        </p:nvSpPr>
        <p:spPr>
          <a:xfrm>
            <a:off x="3892550" y="3571875"/>
            <a:ext cx="1081088" cy="1139825"/>
          </a:xfrm>
          <a:prstGeom prst="foldedCorner">
            <a:avLst>
              <a:gd name="adj" fmla="val 12500"/>
            </a:avLst>
          </a:prstGeom>
          <a:solidFill>
            <a:schemeClr val="accent1">
              <a:alpha val="49019"/>
            </a:schemeClr>
          </a:solidFill>
          <a:ln w="9525" cap="flat" cmpd="sng">
            <a:solidFill>
              <a:srgbClr val="FF66CC"/>
            </a:solidFill>
            <a:prstDash val="solid"/>
            <a:headEnd type="none" w="med" len="med"/>
            <a:tailEnd type="none" w="med" len="med"/>
          </a:ln>
        </p:spPr>
        <p:txBody>
          <a:bodyPr wrap="none" anchor="ctr" anchorCtr="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zh-CN" altLang="en-US" b="1" dirty="0">
                <a:solidFill>
                  <a:schemeClr val="tx1"/>
                </a:solidFill>
                <a:latin typeface="楷体_GB2312" pitchFamily="49" charset="-122"/>
                <a:ea typeface="楷体_GB2312" pitchFamily="49" charset="-122"/>
              </a:rPr>
              <a:t>课程信息</a:t>
            </a:r>
            <a:endParaRPr lang="zh-CN" altLang="en-US" b="1" dirty="0">
              <a:solidFill>
                <a:schemeClr val="tx1"/>
              </a:solidFill>
              <a:latin typeface="楷体_GB2312" pitchFamily="49" charset="-122"/>
              <a:ea typeface="楷体_GB2312" pitchFamily="49" charset="-122"/>
            </a:endParaRPr>
          </a:p>
          <a:p>
            <a:pPr marL="0" lvl="0" indent="0" algn="ctr" eaLnBrk="1" hangingPunct="1">
              <a:spcBef>
                <a:spcPct val="0"/>
              </a:spcBef>
              <a:buClrTx/>
              <a:buFontTx/>
              <a:buNone/>
            </a:pPr>
            <a:r>
              <a:rPr lang="zh-CN" altLang="en-US" b="1" dirty="0">
                <a:solidFill>
                  <a:schemeClr val="tx1"/>
                </a:solidFill>
                <a:latin typeface="楷体_GB2312" pitchFamily="49" charset="-122"/>
                <a:ea typeface="楷体_GB2312" pitchFamily="49" charset="-122"/>
              </a:rPr>
              <a:t>文件</a:t>
            </a:r>
            <a:r>
              <a:rPr lang="en-US" altLang="zh-CN" b="1" dirty="0">
                <a:solidFill>
                  <a:schemeClr val="tx1"/>
                </a:solidFill>
                <a:latin typeface="楷体_GB2312" pitchFamily="49" charset="-122"/>
                <a:ea typeface="楷体_GB2312" pitchFamily="49" charset="-122"/>
              </a:rPr>
              <a:t>F2</a:t>
            </a:r>
            <a:endParaRPr lang="zh-CN" altLang="en-US" b="1" dirty="0">
              <a:solidFill>
                <a:schemeClr val="tx1"/>
              </a:solidFill>
              <a:latin typeface="楷体_GB2312" pitchFamily="49" charset="-122"/>
              <a:ea typeface="楷体_GB2312" pitchFamily="49" charset="-122"/>
            </a:endParaRPr>
          </a:p>
        </p:txBody>
      </p:sp>
      <p:sp>
        <p:nvSpPr>
          <p:cNvPr id="73741" name="AutoShape 19"/>
          <p:cNvSpPr/>
          <p:nvPr/>
        </p:nvSpPr>
        <p:spPr>
          <a:xfrm>
            <a:off x="6484938" y="3571875"/>
            <a:ext cx="1189037" cy="1139825"/>
          </a:xfrm>
          <a:prstGeom prst="foldedCorner">
            <a:avLst>
              <a:gd name="adj" fmla="val 12500"/>
            </a:avLst>
          </a:prstGeom>
          <a:solidFill>
            <a:schemeClr val="accent1">
              <a:alpha val="49019"/>
            </a:schemeClr>
          </a:solidFill>
          <a:ln w="9525" cap="flat" cmpd="sng">
            <a:solidFill>
              <a:srgbClr val="FF66CC"/>
            </a:solidFill>
            <a:prstDash val="solid"/>
            <a:headEnd type="none" w="med" len="med"/>
            <a:tailEnd type="none" w="med" len="med"/>
          </a:ln>
        </p:spPr>
        <p:txBody>
          <a:bodyPr wrap="none" anchor="ctr" anchorCtr="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zh-CN" altLang="en-US" b="1" dirty="0">
                <a:solidFill>
                  <a:schemeClr val="tx1"/>
                </a:solidFill>
                <a:latin typeface="楷体_GB2312" pitchFamily="49" charset="-122"/>
                <a:ea typeface="楷体_GB2312" pitchFamily="49" charset="-122"/>
              </a:rPr>
              <a:t>学生选课信</a:t>
            </a:r>
            <a:endParaRPr lang="zh-CN" altLang="en-US" b="1" dirty="0">
              <a:solidFill>
                <a:schemeClr val="tx1"/>
              </a:solidFill>
              <a:latin typeface="楷体_GB2312" pitchFamily="49" charset="-122"/>
              <a:ea typeface="楷体_GB2312" pitchFamily="49" charset="-122"/>
            </a:endParaRPr>
          </a:p>
          <a:p>
            <a:pPr marL="0" lvl="0" indent="0" algn="ctr" eaLnBrk="1" hangingPunct="1">
              <a:spcBef>
                <a:spcPct val="0"/>
              </a:spcBef>
              <a:buClrTx/>
              <a:buFontTx/>
              <a:buNone/>
            </a:pPr>
            <a:r>
              <a:rPr lang="zh-CN" altLang="en-US" b="1" dirty="0">
                <a:solidFill>
                  <a:schemeClr val="tx1"/>
                </a:solidFill>
                <a:latin typeface="楷体_GB2312" pitchFamily="49" charset="-122"/>
                <a:ea typeface="楷体_GB2312" pitchFamily="49" charset="-122"/>
              </a:rPr>
              <a:t>息文件</a:t>
            </a:r>
            <a:r>
              <a:rPr lang="en-US" altLang="zh-CN" b="1" dirty="0">
                <a:solidFill>
                  <a:schemeClr val="tx1"/>
                </a:solidFill>
                <a:latin typeface="楷体_GB2312" pitchFamily="49" charset="-122"/>
                <a:ea typeface="楷体_GB2312" pitchFamily="49" charset="-122"/>
              </a:rPr>
              <a:t>F3</a:t>
            </a:r>
            <a:endParaRPr lang="zh-CN" altLang="en-US" b="1" dirty="0">
              <a:solidFill>
                <a:schemeClr val="tx1"/>
              </a:solidFill>
              <a:latin typeface="楷体_GB2312" pitchFamily="49" charset="-122"/>
              <a:ea typeface="楷体_GB2312" pitchFamily="49" charset="-122"/>
            </a:endParaRPr>
          </a:p>
        </p:txBody>
      </p:sp>
      <p:sp>
        <p:nvSpPr>
          <p:cNvPr id="17" name="TextBox 17"/>
          <p:cNvSpPr txBox="1"/>
          <p:nvPr/>
        </p:nvSpPr>
        <p:spPr>
          <a:xfrm>
            <a:off x="860425" y="4857750"/>
            <a:ext cx="2033588" cy="1200150"/>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rgbClr val="3020FC"/>
                </a:solidFill>
                <a:latin typeface="Verdana" panose="020B0604030504040204" pitchFamily="34" charset="0"/>
                <a:ea typeface="宋体" panose="02010600030101010101" pitchFamily="2" charset="-122"/>
              </a:rPr>
              <a:t>（</a:t>
            </a:r>
            <a:r>
              <a:rPr lang="zh-CN" altLang="en-US" b="1" dirty="0">
                <a:solidFill>
                  <a:schemeClr val="tx1"/>
                </a:solidFill>
                <a:latin typeface="Gulim" pitchFamily="34" charset="-127"/>
                <a:ea typeface="宋体" panose="02010600030101010101" pitchFamily="2" charset="-122"/>
              </a:rPr>
              <a:t>学号、</a:t>
            </a:r>
            <a:r>
              <a:rPr lang="zh-CN" altLang="en-US" b="1" dirty="0">
                <a:solidFill>
                  <a:srgbClr val="FF0000"/>
                </a:solidFill>
                <a:latin typeface="Gulim" pitchFamily="34" charset="-127"/>
                <a:ea typeface="宋体" panose="02010600030101010101" pitchFamily="2" charset="-122"/>
              </a:rPr>
              <a:t>姓名</a:t>
            </a:r>
            <a:r>
              <a:rPr lang="zh-CN" altLang="en-US" b="1" dirty="0">
                <a:solidFill>
                  <a:schemeClr val="tx1"/>
                </a:solidFill>
                <a:latin typeface="Gulim" pitchFamily="34" charset="-127"/>
                <a:ea typeface="宋体" panose="02010600030101010101" pitchFamily="2" charset="-122"/>
              </a:rPr>
              <a:t>、性别、出生日期、联系电话、</a:t>
            </a:r>
            <a:r>
              <a:rPr lang="zh-CN" altLang="en-US" b="1" dirty="0">
                <a:solidFill>
                  <a:srgbClr val="FF0000"/>
                </a:solidFill>
                <a:latin typeface="Gulim" pitchFamily="34" charset="-127"/>
                <a:ea typeface="宋体" panose="02010600030101010101" pitchFamily="2" charset="-122"/>
              </a:rPr>
              <a:t>所在系、专业</a:t>
            </a:r>
            <a:r>
              <a:rPr lang="zh-CN" altLang="en-US" b="1" dirty="0">
                <a:solidFill>
                  <a:schemeClr val="tx1"/>
                </a:solidFill>
                <a:latin typeface="Gulim" pitchFamily="34" charset="-127"/>
                <a:ea typeface="宋体" panose="02010600030101010101" pitchFamily="2" charset="-122"/>
              </a:rPr>
              <a:t>、班号</a:t>
            </a:r>
            <a:r>
              <a:rPr lang="zh-CN" altLang="en-US" dirty="0">
                <a:solidFill>
                  <a:schemeClr val="tx1"/>
                </a:solidFill>
                <a:latin typeface="Gulim" pitchFamily="34" charset="-127"/>
                <a:ea typeface="Gulim" pitchFamily="34" charset="-127"/>
              </a:rPr>
              <a:t> </a:t>
            </a:r>
            <a:r>
              <a:rPr lang="zh-CN" altLang="en-US" b="1" dirty="0">
                <a:solidFill>
                  <a:srgbClr val="3020FC"/>
                </a:solidFill>
                <a:latin typeface="Verdana" panose="020B0604030504040204" pitchFamily="34" charset="0"/>
                <a:ea typeface="宋体" panose="02010600030101010101" pitchFamily="2" charset="-122"/>
              </a:rPr>
              <a:t>）</a:t>
            </a:r>
            <a:endParaRPr lang="zh-CN" altLang="en-US" b="1" dirty="0">
              <a:solidFill>
                <a:srgbClr val="3020FC"/>
              </a:solidFill>
              <a:latin typeface="Verdana" panose="020B0604030504040204" pitchFamily="34" charset="0"/>
              <a:ea typeface="宋体" panose="02010600030101010101" pitchFamily="2" charset="-122"/>
            </a:endParaRPr>
          </a:p>
        </p:txBody>
      </p:sp>
      <p:sp>
        <p:nvSpPr>
          <p:cNvPr id="18" name="TextBox 18"/>
          <p:cNvSpPr txBox="1"/>
          <p:nvPr/>
        </p:nvSpPr>
        <p:spPr>
          <a:xfrm>
            <a:off x="6197600" y="4832350"/>
            <a:ext cx="1970088" cy="1476375"/>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rgbClr val="3020FC"/>
                </a:solidFill>
                <a:latin typeface="Verdana" panose="020B0604030504040204" pitchFamily="34" charset="0"/>
                <a:ea typeface="宋体" panose="02010600030101010101" pitchFamily="2" charset="-122"/>
              </a:rPr>
              <a:t>（</a:t>
            </a:r>
            <a:r>
              <a:rPr lang="zh-CN" altLang="en-US" b="1" dirty="0">
                <a:solidFill>
                  <a:schemeClr val="tx1"/>
                </a:solidFill>
                <a:latin typeface="Gulim" pitchFamily="34" charset="-127"/>
                <a:ea typeface="宋体" panose="02010600030101010101" pitchFamily="2" charset="-122"/>
              </a:rPr>
              <a:t>学号、</a:t>
            </a:r>
            <a:r>
              <a:rPr lang="zh-CN" altLang="en-US" b="1" dirty="0">
                <a:solidFill>
                  <a:srgbClr val="FF0000"/>
                </a:solidFill>
                <a:latin typeface="Gulim" pitchFamily="34" charset="-127"/>
                <a:ea typeface="宋体" panose="02010600030101010101" pitchFamily="2" charset="-122"/>
              </a:rPr>
              <a:t>姓名、所在系、专业</a:t>
            </a:r>
            <a:r>
              <a:rPr lang="zh-CN" altLang="en-US" b="1" dirty="0">
                <a:solidFill>
                  <a:schemeClr val="tx1"/>
                </a:solidFill>
                <a:latin typeface="Gulim" pitchFamily="34" charset="-127"/>
                <a:ea typeface="宋体" panose="02010600030101010101" pitchFamily="2" charset="-122"/>
              </a:rPr>
              <a:t>、课程号、课程名、修课类型、修课时间、考试成绩</a:t>
            </a:r>
            <a:r>
              <a:rPr lang="zh-CN" altLang="en-US" dirty="0">
                <a:solidFill>
                  <a:schemeClr val="tx1"/>
                </a:solidFill>
                <a:latin typeface="Gulim" pitchFamily="34" charset="-127"/>
                <a:ea typeface="Gulim" pitchFamily="34" charset="-127"/>
              </a:rPr>
              <a:t> </a:t>
            </a:r>
            <a:r>
              <a:rPr lang="zh-CN" altLang="en-US" b="1" dirty="0">
                <a:solidFill>
                  <a:srgbClr val="3020FC"/>
                </a:solidFill>
                <a:latin typeface="Verdana" panose="020B0604030504040204" pitchFamily="34" charset="0"/>
                <a:ea typeface="宋体" panose="02010600030101010101" pitchFamily="2" charset="-122"/>
              </a:rPr>
              <a:t>）</a:t>
            </a:r>
            <a:endParaRPr lang="zh-CN" altLang="en-US" b="1" dirty="0">
              <a:solidFill>
                <a:srgbClr val="3020FC"/>
              </a:solidFill>
              <a:latin typeface="Verdana" panose="020B0604030504040204" pitchFamily="34" charset="0"/>
              <a:ea typeface="宋体" panose="02010600030101010101" pitchFamily="2" charset="-122"/>
            </a:endParaRPr>
          </a:p>
        </p:txBody>
      </p:sp>
      <p:sp>
        <p:nvSpPr>
          <p:cNvPr id="19" name="TextBox 19"/>
          <p:cNvSpPr txBox="1"/>
          <p:nvPr/>
        </p:nvSpPr>
        <p:spPr>
          <a:xfrm>
            <a:off x="3557588" y="4838700"/>
            <a:ext cx="1811337" cy="1201738"/>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b="1" dirty="0">
                <a:solidFill>
                  <a:srgbClr val="3020FC"/>
                </a:solidFill>
                <a:latin typeface="Verdana" panose="020B0604030504040204" pitchFamily="34" charset="0"/>
                <a:ea typeface="宋体" panose="02010600030101010101" pitchFamily="2" charset="-122"/>
              </a:rPr>
              <a:t>（</a:t>
            </a:r>
            <a:r>
              <a:rPr lang="zh-CN" altLang="en-US" b="1" dirty="0">
                <a:solidFill>
                  <a:schemeClr val="tx1"/>
                </a:solidFill>
                <a:latin typeface="Gulim" pitchFamily="34" charset="-127"/>
                <a:ea typeface="宋体" panose="02010600030101010101" pitchFamily="2" charset="-122"/>
              </a:rPr>
              <a:t>课程号、课程名、授课学期、学分、课程性质</a:t>
            </a:r>
            <a:r>
              <a:rPr lang="zh-CN" altLang="en-US" dirty="0">
                <a:solidFill>
                  <a:schemeClr val="tx1"/>
                </a:solidFill>
                <a:latin typeface="Gulim" pitchFamily="34" charset="-127"/>
                <a:ea typeface="Gulim" pitchFamily="34" charset="-127"/>
              </a:rPr>
              <a:t> </a:t>
            </a:r>
            <a:r>
              <a:rPr lang="zh-CN" altLang="en-US" b="1" dirty="0">
                <a:solidFill>
                  <a:srgbClr val="3020FC"/>
                </a:solidFill>
                <a:latin typeface="Verdana" panose="020B0604030504040204" pitchFamily="34" charset="0"/>
                <a:ea typeface="宋体" panose="02010600030101010101" pitchFamily="2" charset="-122"/>
              </a:rPr>
              <a:t>）</a:t>
            </a:r>
            <a:endParaRPr lang="zh-CN" altLang="en-US" b="1" dirty="0">
              <a:solidFill>
                <a:srgbClr val="3020FC"/>
              </a:solidFill>
              <a:latin typeface="Verdana" panose="020B0604030504040204" pitchFamily="34" charset="0"/>
              <a:ea typeface="宋体" panose="02010600030101010101" pitchFamily="2" charset="-122"/>
            </a:endParaRPr>
          </a:p>
        </p:txBody>
      </p:sp>
      <p:pic>
        <p:nvPicPr>
          <p:cNvPr id="72721" name="图片 21"/>
          <p:cNvPicPr>
            <a:picLocks noChangeAspect="1"/>
          </p:cNvPicPr>
          <p:nvPr/>
        </p:nvPicPr>
        <p:blipFill>
          <a:blip r:embed="rId1"/>
          <a:stretch>
            <a:fillRect/>
          </a:stretch>
        </p:blipFill>
        <p:spPr>
          <a:xfrm>
            <a:off x="6746875" y="212725"/>
            <a:ext cx="2217738" cy="34417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2721"/>
                                        </p:tgtEl>
                                        <p:attrNameLst>
                                          <p:attrName>style.visibility</p:attrName>
                                        </p:attrNameLst>
                                      </p:cBhvr>
                                      <p:to>
                                        <p:strVal val="visible"/>
                                      </p:to>
                                    </p:set>
                                    <p:animEffect transition="in" filter="wipe(down)">
                                      <p:cBhvr>
                                        <p:cTn id="20" dur="500"/>
                                        <p:tgtEl>
                                          <p:spTgt spid="72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内容占位符 1"/>
          <p:cNvSpPr>
            <a:spLocks noGrp="1"/>
          </p:cNvSpPr>
          <p:nvPr>
            <p:ph idx="1"/>
          </p:nvPr>
        </p:nvSpPr>
        <p:spPr>
          <a:xfrm>
            <a:off x="511175" y="1230313"/>
            <a:ext cx="8043863" cy="6400800"/>
          </a:xfrm>
        </p:spPr>
        <p:txBody>
          <a:bodyPr vert="horz" wrap="square" lIns="91440" tIns="45720" rIns="91440" bIns="45720" anchor="t" anchorCtr="0"/>
          <a:p>
            <a:pPr indent="-255270" defTabSz="457200" eaLnBrk="1" hangingPunct="1">
              <a:lnSpc>
                <a:spcPct val="80000"/>
              </a:lnSpc>
              <a:buFont typeface="Wingdings 3" panose="05040102010807070707" pitchFamily="18" charset="2"/>
              <a:buChar char=""/>
            </a:pPr>
            <a:r>
              <a:rPr lang="zh-CN" altLang="en-US" sz="2400" kern="1200" dirty="0">
                <a:latin typeface="+mn-lt"/>
                <a:ea typeface="幼圆" panose="02010509060101010101" pitchFamily="49" charset="-122"/>
                <a:cs typeface="+mn-cs"/>
              </a:rPr>
              <a:t>编写应用程序不方便 </a:t>
            </a:r>
            <a:endParaRPr lang="zh-CN" altLang="en-US" sz="2400" kern="1200" dirty="0">
              <a:latin typeface="+mn-lt"/>
              <a:ea typeface="幼圆" panose="02010509060101010101" pitchFamily="49" charset="-122"/>
              <a:cs typeface="+mn-cs"/>
            </a:endParaRPr>
          </a:p>
          <a:p>
            <a:pPr indent="-255270" defTabSz="457200" eaLnBrk="1" hangingPunct="1">
              <a:lnSpc>
                <a:spcPct val="80000"/>
              </a:lnSpc>
              <a:buFont typeface="Wingdings 3" panose="05040102010807070707" pitchFamily="18" charset="2"/>
              <a:buChar char=""/>
            </a:pPr>
            <a:r>
              <a:rPr lang="zh-CN" altLang="en-US" sz="2400" kern="1200" dirty="0">
                <a:latin typeface="+mn-lt"/>
                <a:ea typeface="幼圆" panose="02010509060101010101" pitchFamily="49" charset="-122"/>
                <a:cs typeface="+mn-cs"/>
              </a:rPr>
              <a:t>数据冗余不可避免</a:t>
            </a:r>
            <a:endParaRPr lang="zh-CN" altLang="en-US" sz="2400" kern="1200" dirty="0">
              <a:latin typeface="+mn-lt"/>
              <a:ea typeface="幼圆" panose="02010509060101010101" pitchFamily="49" charset="-122"/>
              <a:cs typeface="+mn-cs"/>
            </a:endParaRPr>
          </a:p>
          <a:p>
            <a:pPr indent="-255270" defTabSz="457200" eaLnBrk="1" hangingPunct="1">
              <a:lnSpc>
                <a:spcPct val="80000"/>
              </a:lnSpc>
              <a:buFont typeface="Wingdings 3" panose="05040102010807070707" pitchFamily="18" charset="2"/>
              <a:buChar char=""/>
            </a:pPr>
            <a:r>
              <a:rPr lang="zh-CN" altLang="en-US" sz="2400" kern="1200" dirty="0">
                <a:latin typeface="+mn-lt"/>
                <a:ea typeface="幼圆" panose="02010509060101010101" pitchFamily="49" charset="-122"/>
                <a:cs typeface="+mn-cs"/>
              </a:rPr>
              <a:t>应用程序依赖性 </a:t>
            </a:r>
            <a:endParaRPr lang="zh-CN" altLang="en-US" sz="2400" kern="1200" dirty="0">
              <a:latin typeface="+mn-lt"/>
              <a:ea typeface="幼圆" panose="02010509060101010101" pitchFamily="49" charset="-122"/>
              <a:cs typeface="+mn-cs"/>
            </a:endParaRPr>
          </a:p>
          <a:p>
            <a:pPr indent="-255270" defTabSz="457200" eaLnBrk="1" hangingPunct="1">
              <a:lnSpc>
                <a:spcPct val="80000"/>
              </a:lnSpc>
              <a:buFont typeface="Wingdings 3" panose="05040102010807070707" pitchFamily="18" charset="2"/>
              <a:buChar char=""/>
            </a:pPr>
            <a:r>
              <a:rPr lang="zh-CN" altLang="en-US" sz="2400" kern="1200" dirty="0">
                <a:latin typeface="+mn-lt"/>
                <a:ea typeface="幼圆" panose="02010509060101010101" pitchFamily="49" charset="-122"/>
                <a:cs typeface="+mn-cs"/>
              </a:rPr>
              <a:t>不支持对文件的并发访问 </a:t>
            </a:r>
            <a:endParaRPr lang="zh-CN" altLang="en-US" sz="2400" kern="1200" dirty="0">
              <a:latin typeface="+mn-lt"/>
              <a:ea typeface="幼圆" panose="02010509060101010101" pitchFamily="49" charset="-122"/>
              <a:cs typeface="+mn-cs"/>
            </a:endParaRPr>
          </a:p>
          <a:p>
            <a:pPr indent="-255270" defTabSz="457200" eaLnBrk="1" hangingPunct="1">
              <a:lnSpc>
                <a:spcPct val="80000"/>
              </a:lnSpc>
              <a:buFont typeface="Wingdings 3" panose="05040102010807070707" pitchFamily="18" charset="2"/>
              <a:buChar char=""/>
            </a:pPr>
            <a:r>
              <a:rPr lang="zh-CN" altLang="en-US" sz="2400" kern="1200" dirty="0">
                <a:latin typeface="+mn-lt"/>
                <a:ea typeface="幼圆" panose="02010509060101010101" pitchFamily="49" charset="-122"/>
                <a:cs typeface="+mn-cs"/>
              </a:rPr>
              <a:t>数据间联系弱 </a:t>
            </a:r>
            <a:endParaRPr lang="zh-CN" altLang="en-US" sz="2400" kern="1200" dirty="0">
              <a:latin typeface="+mn-lt"/>
              <a:ea typeface="幼圆" panose="02010509060101010101" pitchFamily="49" charset="-122"/>
              <a:cs typeface="+mn-cs"/>
            </a:endParaRPr>
          </a:p>
          <a:p>
            <a:pPr indent="-255270" defTabSz="457200" eaLnBrk="1" hangingPunct="1">
              <a:lnSpc>
                <a:spcPct val="80000"/>
              </a:lnSpc>
              <a:buFont typeface="Wingdings 3" panose="05040102010807070707" pitchFamily="18" charset="2"/>
              <a:buChar char=""/>
            </a:pPr>
            <a:r>
              <a:rPr lang="zh-CN" altLang="en-US" sz="2400" kern="1200" dirty="0">
                <a:latin typeface="+mn-lt"/>
                <a:ea typeface="幼圆" panose="02010509060101010101" pitchFamily="49" charset="-122"/>
                <a:cs typeface="+mn-cs"/>
              </a:rPr>
              <a:t>难以按用户视图表示数据  </a:t>
            </a:r>
            <a:endParaRPr lang="zh-CN" altLang="en-US" sz="2400" kern="1200" dirty="0">
              <a:latin typeface="+mn-lt"/>
              <a:ea typeface="幼圆" panose="02010509060101010101" pitchFamily="49" charset="-122"/>
              <a:cs typeface="+mn-cs"/>
            </a:endParaRPr>
          </a:p>
          <a:p>
            <a:pPr indent="-255270" defTabSz="457200" eaLnBrk="1" hangingPunct="1">
              <a:lnSpc>
                <a:spcPct val="80000"/>
              </a:lnSpc>
              <a:buFont typeface="Wingdings 3" panose="05040102010807070707" pitchFamily="18" charset="2"/>
              <a:buChar char=""/>
            </a:pPr>
            <a:r>
              <a:rPr lang="zh-CN" altLang="en-US" sz="2400" kern="1200" dirty="0">
                <a:latin typeface="+mn-lt"/>
                <a:ea typeface="幼圆" panose="02010509060101010101" pitchFamily="49" charset="-122"/>
                <a:cs typeface="+mn-cs"/>
              </a:rPr>
              <a:t>无安全控制功能</a:t>
            </a:r>
            <a:endParaRPr lang="zh-CN" altLang="en-US" sz="2400" kern="1200" dirty="0">
              <a:latin typeface="+mn-lt"/>
              <a:ea typeface="幼圆" panose="02010509060101010101" pitchFamily="49" charset="-122"/>
              <a:cs typeface="+mn-cs"/>
            </a:endParaRPr>
          </a:p>
        </p:txBody>
      </p:sp>
      <p:sp>
        <p:nvSpPr>
          <p:cNvPr id="75779" name="副标题 2"/>
          <p:cNvSpPr>
            <a:spLocks noGrp="1"/>
          </p:cNvSpPr>
          <p:nvPr>
            <p:ph type="subTitle" idx="13"/>
          </p:nvPr>
        </p:nvSpPr>
        <p:spPr>
          <a:xfrm>
            <a:off x="525463" y="327025"/>
            <a:ext cx="8032750" cy="776288"/>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文件系统</a:t>
            </a:r>
            <a:r>
              <a:rPr lang="zh-CN" altLang="en-US" kern="1200" dirty="0">
                <a:latin typeface="+mn-lt"/>
                <a:ea typeface="幼圆" panose="02010509060101010101" pitchFamily="49" charset="-122"/>
                <a:cs typeface="+mn-cs"/>
              </a:rPr>
              <a:t>的缺点</a:t>
            </a:r>
            <a:endParaRPr lang="zh-CN" altLang="en-US" kern="1200" dirty="0">
              <a:latin typeface="+mn-lt"/>
              <a:ea typeface="幼圆" panose="02010509060101010101" pitchFamily="49"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内容占位符 1"/>
          <p:cNvSpPr>
            <a:spLocks noGrp="1"/>
          </p:cNvSpPr>
          <p:nvPr>
            <p:ph idx="1"/>
          </p:nvPr>
        </p:nvSpPr>
        <p:spPr>
          <a:xfrm>
            <a:off x="465138" y="1308100"/>
            <a:ext cx="8245475" cy="6400800"/>
          </a:xfrm>
        </p:spPr>
        <p:txBody>
          <a:bodyPr vert="horz" wrap="square" lIns="91440" tIns="45720" rIns="91440" bIns="45720" anchor="t" anchorCtr="0"/>
          <a:p>
            <a:pPr marL="469900" indent="-469900" defTabSz="457200" eaLnBrk="1" hangingPunct="1"/>
            <a:r>
              <a:rPr lang="zh-CN" altLang="en-US" sz="2400" kern="1200" dirty="0">
                <a:latin typeface="+mn-lt"/>
                <a:ea typeface="幼圆" panose="02010509060101010101" pitchFamily="49" charset="-122"/>
                <a:cs typeface="+mn-cs"/>
              </a:rPr>
              <a:t>应用程序编写者必须清楚地了解所用文件的逻辑及物理结构；</a:t>
            </a:r>
            <a:endParaRPr lang="zh-CN" altLang="en-US" sz="2400" kern="1200" dirty="0">
              <a:latin typeface="+mn-lt"/>
              <a:ea typeface="幼圆" panose="02010509060101010101" pitchFamily="49" charset="-122"/>
              <a:cs typeface="+mn-cs"/>
            </a:endParaRPr>
          </a:p>
          <a:p>
            <a:pPr marL="725805" lvl="1" indent="-469900" defTabSz="457200" eaLnBrk="1" hangingPunct="1"/>
            <a:r>
              <a:rPr lang="zh-CN" altLang="en-US" sz="2400" kern="1200" dirty="0">
                <a:latin typeface="+mn-lt"/>
                <a:ea typeface="幼圆" panose="02010509060101010101" pitchFamily="49" charset="-122"/>
                <a:cs typeface="+mn-cs"/>
              </a:rPr>
              <a:t>如文件中包含多少个字段，</a:t>
            </a:r>
            <a:endParaRPr lang="zh-CN" altLang="en-US" sz="2400" kern="1200" dirty="0">
              <a:latin typeface="+mn-lt"/>
              <a:ea typeface="幼圆" panose="02010509060101010101" pitchFamily="49" charset="-122"/>
              <a:cs typeface="+mn-cs"/>
            </a:endParaRPr>
          </a:p>
          <a:p>
            <a:pPr marL="725805" lvl="1" indent="-469900" defTabSz="457200" eaLnBrk="1" hangingPunct="1"/>
            <a:r>
              <a:rPr lang="zh-CN" altLang="en-US" sz="2400" kern="1200" dirty="0">
                <a:latin typeface="+mn-lt"/>
                <a:ea typeface="幼圆" panose="02010509060101010101" pitchFamily="49" charset="-122"/>
                <a:cs typeface="+mn-cs"/>
              </a:rPr>
              <a:t>每个字段的数据类型，</a:t>
            </a:r>
            <a:endParaRPr lang="zh-CN" altLang="en-US" sz="2400" kern="1200" dirty="0">
              <a:latin typeface="+mn-lt"/>
              <a:ea typeface="幼圆" panose="02010509060101010101" pitchFamily="49" charset="-122"/>
              <a:cs typeface="+mn-cs"/>
            </a:endParaRPr>
          </a:p>
          <a:p>
            <a:pPr marL="725805" lvl="1" indent="-469900" defTabSz="457200" eaLnBrk="1" hangingPunct="1"/>
            <a:r>
              <a:rPr lang="zh-CN" altLang="en-US" sz="2400" kern="1200" dirty="0">
                <a:latin typeface="+mn-lt"/>
                <a:ea typeface="幼圆" panose="02010509060101010101" pitchFamily="49" charset="-122"/>
                <a:cs typeface="+mn-cs"/>
              </a:rPr>
              <a:t>采用何种逻辑结构和物理存储结构。</a:t>
            </a:r>
            <a:endParaRPr lang="zh-CN" altLang="en-US" sz="2400" kern="1200" dirty="0">
              <a:latin typeface="+mn-lt"/>
              <a:ea typeface="幼圆" panose="02010509060101010101" pitchFamily="49" charset="-122"/>
              <a:cs typeface="+mn-cs"/>
            </a:endParaRPr>
          </a:p>
          <a:p>
            <a:pPr marL="469900" indent="-469900" defTabSz="457200" eaLnBrk="1" hangingPunct="1"/>
            <a:r>
              <a:rPr lang="zh-CN" altLang="en-US" sz="2400" kern="1200" dirty="0">
                <a:latin typeface="+mn-lt"/>
                <a:ea typeface="幼圆" panose="02010509060101010101" pitchFamily="49" charset="-122"/>
                <a:cs typeface="+mn-cs"/>
              </a:rPr>
              <a:t>对文件的查询、修改等处理都必须在应用程序中编程实现</a:t>
            </a:r>
            <a:endParaRPr lang="zh-CN" altLang="en-US" sz="2400" kern="1200" dirty="0">
              <a:latin typeface="+mn-lt"/>
              <a:ea typeface="幼圆" panose="02010509060101010101" pitchFamily="49" charset="-122"/>
              <a:cs typeface="+mn-cs"/>
            </a:endParaRPr>
          </a:p>
          <a:p>
            <a:pPr marL="469900" indent="-469900" defTabSz="457200" eaLnBrk="1" hangingPunct="1"/>
            <a:endParaRPr lang="zh-CN" altLang="en-US" sz="2400" kern="1200" dirty="0">
              <a:latin typeface="+mn-lt"/>
              <a:ea typeface="幼圆" panose="02010509060101010101" pitchFamily="49" charset="-122"/>
              <a:cs typeface="+mn-cs"/>
            </a:endParaRPr>
          </a:p>
        </p:txBody>
      </p:sp>
      <p:sp>
        <p:nvSpPr>
          <p:cNvPr id="76803" name="副标题 2"/>
          <p:cNvSpPr>
            <a:spLocks noGrp="1" noChangeArrowheads="1"/>
          </p:cNvSpPr>
          <p:nvPr>
            <p:ph type="subTitle" idx="13"/>
          </p:nvPr>
        </p:nvSpPr>
        <p:spPr>
          <a:xfrm>
            <a:off x="495300" y="404813"/>
            <a:ext cx="8234363" cy="776288"/>
          </a:xfrm>
        </p:spPr>
        <p:txBody>
          <a:bodyPr vert="horz" wrap="square" lIns="45720" tIns="45720" rIns="45720" bIns="45720" numCol="1" rtlCol="0" anchor="t" anchorCtr="0" compatLnSpc="1">
            <a:normAutofit fontScale="92500"/>
          </a:bodyPr>
          <a:lstStyle/>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zh-CN" altLang="zh-CN" sz="4000" b="1" i="0" u="none" strike="noStrike" kern="1200" cap="none" spc="0" normalizeH="0" baseline="0" noProof="0">
                <a:ln>
                  <a:noFill/>
                </a:ln>
                <a:solidFill>
                  <a:schemeClr val="tx2"/>
                </a:solidFill>
                <a:effectLst/>
                <a:uLnTx/>
                <a:uFillTx/>
                <a:latin typeface="+mn-lt"/>
                <a:ea typeface="+mn-ea"/>
                <a:cs typeface="+mn-cs"/>
              </a:rPr>
              <a:t>文件系统</a:t>
            </a:r>
            <a:r>
              <a:rPr kumimoji="0" lang="zh-CN" altLang="en-US" sz="4000" b="1" i="0" u="none" strike="noStrike" kern="1200" cap="none" spc="0" normalizeH="0" baseline="0" noProof="0">
                <a:ln>
                  <a:noFill/>
                </a:ln>
                <a:solidFill>
                  <a:schemeClr val="tx2"/>
                </a:solidFill>
                <a:effectLst/>
                <a:uLnTx/>
                <a:uFillTx/>
                <a:latin typeface="+mn-lt"/>
                <a:ea typeface="+mn-ea"/>
                <a:cs typeface="+mn-cs"/>
              </a:rPr>
              <a:t>的缺点</a:t>
            </a:r>
            <a:r>
              <a:rPr kumimoji="0" lang="en-US" altLang="zh-CN" sz="4000" b="1" i="0" u="none" strike="noStrike" kern="1200" cap="none" spc="0" normalizeH="0" baseline="0" noProof="0">
                <a:ln>
                  <a:noFill/>
                </a:ln>
                <a:solidFill>
                  <a:schemeClr val="tx2"/>
                </a:solidFill>
                <a:effectLst/>
                <a:uLnTx/>
                <a:uFillTx/>
                <a:latin typeface="+mn-lt"/>
                <a:ea typeface="+mn-ea"/>
                <a:cs typeface="+mn-cs"/>
              </a:rPr>
              <a:t>--</a:t>
            </a:r>
            <a:r>
              <a:rPr kumimoji="0" lang="zh-CN" altLang="en-US" sz="4000" b="1" i="0" u="none" strike="noStrike" kern="1200" cap="none" spc="0" normalizeH="0" baseline="0" noProof="0">
                <a:ln>
                  <a:noFill/>
                </a:ln>
                <a:solidFill>
                  <a:schemeClr val="tx2"/>
                </a:solidFill>
                <a:effectLst/>
                <a:uLnTx/>
                <a:uFillTx/>
                <a:latin typeface="+mn-lt"/>
                <a:ea typeface="+mn-ea"/>
                <a:cs typeface="+mn-cs"/>
              </a:rPr>
              <a:t>编写应用程序不方便 </a:t>
            </a:r>
            <a:endParaRPr kumimoji="0" lang="zh-CN" altLang="en-US" sz="4000" b="1"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7826">
                                            <p:txEl>
                                              <p:charRg st="0" end="28"/>
                                            </p:txEl>
                                          </p:spTgt>
                                        </p:tgtEl>
                                        <p:attrNameLst>
                                          <p:attrName>style.visibility</p:attrName>
                                        </p:attrNameLst>
                                      </p:cBhvr>
                                      <p:to>
                                        <p:strVal val="visible"/>
                                      </p:to>
                                    </p:set>
                                    <p:animEffect transition="in" filter="wipe(down)">
                                      <p:cBhvr>
                                        <p:cTn id="7" dur="500"/>
                                        <p:tgtEl>
                                          <p:spTgt spid="77826">
                                            <p:txEl>
                                              <p:charRg st="0" end="28"/>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7826">
                                            <p:txEl>
                                              <p:charRg st="28" end="41"/>
                                            </p:txEl>
                                          </p:spTgt>
                                        </p:tgtEl>
                                        <p:attrNameLst>
                                          <p:attrName>style.visibility</p:attrName>
                                        </p:attrNameLst>
                                      </p:cBhvr>
                                      <p:to>
                                        <p:strVal val="visible"/>
                                      </p:to>
                                    </p:set>
                                    <p:animEffect transition="in" filter="wipe(down)">
                                      <p:cBhvr>
                                        <p:cTn id="10" dur="500"/>
                                        <p:tgtEl>
                                          <p:spTgt spid="77826">
                                            <p:txEl>
                                              <p:charRg st="28" end="4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7826">
                                            <p:txEl>
                                              <p:charRg st="41" end="52"/>
                                            </p:txEl>
                                          </p:spTgt>
                                        </p:tgtEl>
                                        <p:attrNameLst>
                                          <p:attrName>style.visibility</p:attrName>
                                        </p:attrNameLst>
                                      </p:cBhvr>
                                      <p:to>
                                        <p:strVal val="visible"/>
                                      </p:to>
                                    </p:set>
                                    <p:animEffect transition="in" filter="wipe(down)">
                                      <p:cBhvr>
                                        <p:cTn id="13" dur="500"/>
                                        <p:tgtEl>
                                          <p:spTgt spid="77826">
                                            <p:txEl>
                                              <p:charRg st="41" end="5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7826">
                                            <p:txEl>
                                              <p:charRg st="52" end="69"/>
                                            </p:txEl>
                                          </p:spTgt>
                                        </p:tgtEl>
                                        <p:attrNameLst>
                                          <p:attrName>style.visibility</p:attrName>
                                        </p:attrNameLst>
                                      </p:cBhvr>
                                      <p:to>
                                        <p:strVal val="visible"/>
                                      </p:to>
                                    </p:set>
                                    <p:animEffect transition="in" filter="wipe(down)">
                                      <p:cBhvr>
                                        <p:cTn id="16" dur="500"/>
                                        <p:tgtEl>
                                          <p:spTgt spid="77826">
                                            <p:txEl>
                                              <p:charRg st="52" end="6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7826">
                                            <p:txEl>
                                              <p:charRg st="69" end="95"/>
                                            </p:txEl>
                                          </p:spTgt>
                                        </p:tgtEl>
                                        <p:attrNameLst>
                                          <p:attrName>style.visibility</p:attrName>
                                        </p:attrNameLst>
                                      </p:cBhvr>
                                      <p:to>
                                        <p:strVal val="visible"/>
                                      </p:to>
                                    </p:set>
                                    <p:animEffect transition="in" filter="wipe(down)">
                                      <p:cBhvr>
                                        <p:cTn id="21" dur="500"/>
                                        <p:tgtEl>
                                          <p:spTgt spid="77826">
                                            <p:txEl>
                                              <p:charRg st="69"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内容占位符 1"/>
          <p:cNvSpPr>
            <a:spLocks noGrp="1"/>
          </p:cNvSpPr>
          <p:nvPr>
            <p:ph idx="1"/>
          </p:nvPr>
        </p:nvSpPr>
        <p:spPr>
          <a:xfrm>
            <a:off x="371475" y="1308100"/>
            <a:ext cx="8291513" cy="6400800"/>
          </a:xfrm>
        </p:spPr>
        <p:txBody>
          <a:bodyPr vert="horz" wrap="square" lIns="91440" tIns="45720" rIns="91440" bIns="45720" anchor="t" anchorCtr="0"/>
          <a:p>
            <a:pPr marL="469900" indent="-469900" defTabSz="457200" eaLnBrk="1" hangingPunct="1"/>
            <a:r>
              <a:rPr lang="zh-CN" altLang="zh-CN" sz="2400" kern="1200" dirty="0">
                <a:latin typeface="+mn-lt"/>
                <a:ea typeface="幼圆" panose="02010509060101010101" pitchFamily="49" charset="-122"/>
                <a:cs typeface="+mn-cs"/>
              </a:rPr>
              <a:t>当不同的应用程序具有部分相同的数据时，也必须各自建立自己的文件，而不能共享相同的数据</a:t>
            </a:r>
            <a:r>
              <a:rPr lang="zh-CN" altLang="en-US" sz="2400" kern="1200" dirty="0">
                <a:latin typeface="+mn-lt"/>
                <a:ea typeface="幼圆" panose="02010509060101010101" pitchFamily="49" charset="-122"/>
                <a:cs typeface="+mn-cs"/>
              </a:rPr>
              <a:t>，造成数据冗余；</a:t>
            </a:r>
            <a:endParaRPr lang="en-US" altLang="zh-CN" sz="2400" kern="1200" dirty="0">
              <a:latin typeface="+mn-lt"/>
              <a:ea typeface="幼圆" panose="02010509060101010101" pitchFamily="49" charset="-122"/>
              <a:cs typeface="+mn-cs"/>
            </a:endParaRPr>
          </a:p>
          <a:p>
            <a:pPr marL="469900" indent="-469900" defTabSz="457200" eaLnBrk="1" hangingPunct="1"/>
            <a:r>
              <a:rPr lang="zh-CN" altLang="en-US" sz="2400" kern="1200" dirty="0">
                <a:latin typeface="+mn-lt"/>
                <a:ea typeface="幼圆" panose="02010509060101010101" pitchFamily="49" charset="-122"/>
                <a:cs typeface="+mn-cs"/>
              </a:rPr>
              <a:t>数据冗余的问题：存储空间的浪费，数据的不一致（</a:t>
            </a:r>
            <a:r>
              <a:rPr lang="en-US" altLang="zh-CN" sz="2400" kern="1200" dirty="0">
                <a:latin typeface="+mn-lt"/>
                <a:ea typeface="幼圆" panose="02010509060101010101" pitchFamily="49" charset="-122"/>
                <a:cs typeface="+mn-cs"/>
              </a:rPr>
              <a:t>inconsistency</a:t>
            </a:r>
            <a:r>
              <a:rPr lang="zh-CN" altLang="en-US" sz="2400" kern="1200" dirty="0">
                <a:latin typeface="+mn-lt"/>
                <a:ea typeface="幼圆" panose="02010509060101010101" pitchFamily="49" charset="-122"/>
                <a:cs typeface="+mn-cs"/>
              </a:rPr>
              <a:t>）；</a:t>
            </a:r>
            <a:endParaRPr lang="zh-CN" altLang="en-US" sz="2400" kern="1200" dirty="0">
              <a:latin typeface="+mn-lt"/>
              <a:ea typeface="幼圆" panose="02010509060101010101" pitchFamily="49" charset="-122"/>
              <a:cs typeface="+mn-cs"/>
            </a:endParaRPr>
          </a:p>
          <a:p>
            <a:pPr marL="469900" indent="-469900" defTabSz="457200" eaLnBrk="1" hangingPunct="1"/>
            <a:r>
              <a:rPr lang="zh-CN" altLang="en-US" sz="2400" kern="1200" dirty="0">
                <a:latin typeface="+mn-lt"/>
                <a:ea typeface="幼圆" panose="02010509060101010101" pitchFamily="49" charset="-122"/>
                <a:cs typeface="+mn-cs"/>
              </a:rPr>
              <a:t>如：某学生所学的专业发生了变化，如果只在</a:t>
            </a:r>
            <a:r>
              <a:rPr lang="en-US" altLang="zh-CN" sz="2400" kern="1200" dirty="0">
                <a:latin typeface="+mn-lt"/>
                <a:ea typeface="幼圆" panose="02010509060101010101" pitchFamily="49" charset="-122"/>
                <a:cs typeface="+mn-cs"/>
              </a:rPr>
              <a:t>F1</a:t>
            </a:r>
            <a:r>
              <a:rPr lang="zh-CN" altLang="en-US" sz="2400" kern="1200" dirty="0">
                <a:latin typeface="+mn-lt"/>
                <a:ea typeface="幼圆" panose="02010509060101010101" pitchFamily="49" charset="-122"/>
                <a:cs typeface="+mn-cs"/>
              </a:rPr>
              <a:t>文件中进行修改，而忘记在</a:t>
            </a:r>
            <a:r>
              <a:rPr lang="en-US" altLang="zh-CN" sz="2400" kern="1200" dirty="0">
                <a:latin typeface="+mn-lt"/>
                <a:ea typeface="幼圆" panose="02010509060101010101" pitchFamily="49" charset="-122"/>
                <a:cs typeface="+mn-cs"/>
              </a:rPr>
              <a:t>F3</a:t>
            </a:r>
            <a:r>
              <a:rPr lang="zh-CN" altLang="en-US" sz="2400" kern="1200" dirty="0">
                <a:latin typeface="+mn-lt"/>
                <a:ea typeface="幼圆" panose="02010509060101010101" pitchFamily="49" charset="-122"/>
                <a:cs typeface="+mn-cs"/>
              </a:rPr>
              <a:t>中应做同样的修改。则会造成同一名学生在两个文件中的“专业”不一样。</a:t>
            </a:r>
            <a:endParaRPr lang="zh-CN" altLang="en-US" sz="2400" kern="1200" dirty="0">
              <a:latin typeface="+mn-lt"/>
              <a:ea typeface="幼圆" panose="02010509060101010101" pitchFamily="49" charset="-122"/>
              <a:cs typeface="+mn-cs"/>
            </a:endParaRPr>
          </a:p>
          <a:p>
            <a:pPr marL="469900" indent="-469900" defTabSz="457200" eaLnBrk="1" hangingPunct="1"/>
            <a:endParaRPr lang="zh-CN" altLang="en-US" sz="2400" kern="1200" dirty="0">
              <a:latin typeface="+mn-lt"/>
              <a:ea typeface="幼圆" panose="02010509060101010101" pitchFamily="49" charset="-122"/>
              <a:cs typeface="+mn-cs"/>
            </a:endParaRPr>
          </a:p>
        </p:txBody>
      </p:sp>
      <p:sp>
        <p:nvSpPr>
          <p:cNvPr id="79875" name="副标题 2"/>
          <p:cNvSpPr>
            <a:spLocks noGrp="1"/>
          </p:cNvSpPr>
          <p:nvPr>
            <p:ph type="subTitle" idx="13"/>
          </p:nvPr>
        </p:nvSpPr>
        <p:spPr>
          <a:xfrm>
            <a:off x="385763" y="404813"/>
            <a:ext cx="8281987" cy="776287"/>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文件系统</a:t>
            </a:r>
            <a:r>
              <a:rPr lang="zh-CN" altLang="en-US" kern="1200" dirty="0">
                <a:latin typeface="+mn-lt"/>
                <a:ea typeface="幼圆" panose="02010509060101010101" pitchFamily="49" charset="-122"/>
                <a:cs typeface="+mn-cs"/>
              </a:rPr>
              <a:t>的缺点</a:t>
            </a:r>
            <a:r>
              <a:rPr lang="en-US" altLang="zh-CN" kern="1200" dirty="0">
                <a:latin typeface="+mn-lt"/>
                <a:ea typeface="幼圆" panose="02010509060101010101" pitchFamily="49" charset="-122"/>
                <a:cs typeface="+mn-cs"/>
              </a:rPr>
              <a:t>--</a:t>
            </a:r>
            <a:r>
              <a:rPr lang="zh-CN" altLang="en-US" kern="1200" dirty="0">
                <a:latin typeface="+mn-lt"/>
                <a:ea typeface="幼圆" panose="02010509060101010101" pitchFamily="49" charset="-122"/>
                <a:cs typeface="+mn-cs"/>
              </a:rPr>
              <a:t>数据冗余不可避免</a:t>
            </a:r>
            <a:endParaRPr lang="zh-CN" altLang="en-US"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9874">
                                            <p:txEl>
                                              <p:charRg st="0" end="51"/>
                                            </p:txEl>
                                          </p:spTgt>
                                        </p:tgtEl>
                                        <p:attrNameLst>
                                          <p:attrName>style.visibility</p:attrName>
                                        </p:attrNameLst>
                                      </p:cBhvr>
                                      <p:to>
                                        <p:strVal val="visible"/>
                                      </p:to>
                                    </p:set>
                                    <p:animEffect transition="in" filter="barn(inVertical)">
                                      <p:cBhvr>
                                        <p:cTn id="7" dur="500"/>
                                        <p:tgtEl>
                                          <p:spTgt spid="79874">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9874">
                                            <p:txEl>
                                              <p:charRg st="51" end="90"/>
                                            </p:txEl>
                                          </p:spTgt>
                                        </p:tgtEl>
                                        <p:attrNameLst>
                                          <p:attrName>style.visibility</p:attrName>
                                        </p:attrNameLst>
                                      </p:cBhvr>
                                      <p:to>
                                        <p:strVal val="visible"/>
                                      </p:to>
                                    </p:set>
                                    <p:animEffect transition="in" filter="barn(inVertical)">
                                      <p:cBhvr>
                                        <p:cTn id="12" dur="500"/>
                                        <p:tgtEl>
                                          <p:spTgt spid="79874">
                                            <p:txEl>
                                              <p:charRg st="51" end="9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9874">
                                            <p:txEl>
                                              <p:charRg st="90" end="160"/>
                                            </p:txEl>
                                          </p:spTgt>
                                        </p:tgtEl>
                                        <p:attrNameLst>
                                          <p:attrName>style.visibility</p:attrName>
                                        </p:attrNameLst>
                                      </p:cBhvr>
                                      <p:to>
                                        <p:strVal val="visible"/>
                                      </p:to>
                                    </p:set>
                                    <p:animEffect transition="in" filter="barn(inVertical)">
                                      <p:cBhvr>
                                        <p:cTn id="17" dur="500"/>
                                        <p:tgtEl>
                                          <p:spTgt spid="79874">
                                            <p:txEl>
                                              <p:charRg st="90" end="1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内容占位符 1"/>
          <p:cNvSpPr>
            <a:spLocks noGrp="1"/>
          </p:cNvSpPr>
          <p:nvPr>
            <p:ph idx="1"/>
          </p:nvPr>
        </p:nvSpPr>
        <p:spPr>
          <a:xfrm>
            <a:off x="325438" y="1308100"/>
            <a:ext cx="8555037" cy="6400800"/>
          </a:xfrm>
        </p:spPr>
        <p:txBody>
          <a:bodyPr vert="horz" wrap="square" lIns="91440" tIns="45720" rIns="91440" bIns="45720" anchor="t" anchorCtr="0"/>
          <a:p>
            <a:pPr marL="469900" indent="-469900" defTabSz="457200" eaLnBrk="1" hangingPunct="1"/>
            <a:r>
              <a:rPr lang="zh-CN" altLang="en-US" sz="2400" kern="1200" dirty="0">
                <a:latin typeface="+mn-lt"/>
                <a:ea typeface="幼圆" panose="02010509060101010101" pitchFamily="49" charset="-122"/>
                <a:cs typeface="+mn-cs"/>
              </a:rPr>
              <a:t>应用程序对数据的操作依赖于存储数据的文件的结构。</a:t>
            </a:r>
            <a:endParaRPr lang="zh-CN" altLang="en-US" sz="2400" kern="1200" dirty="0">
              <a:latin typeface="+mn-lt"/>
              <a:ea typeface="幼圆" panose="02010509060101010101" pitchFamily="49" charset="-122"/>
              <a:cs typeface="+mn-cs"/>
            </a:endParaRPr>
          </a:p>
          <a:p>
            <a:pPr marL="469900" indent="-469900" defTabSz="457200" eaLnBrk="1" hangingPunct="1"/>
            <a:r>
              <a:rPr lang="zh-CN" altLang="en-US" sz="2400" kern="1200" dirty="0">
                <a:latin typeface="+mn-lt"/>
                <a:ea typeface="幼圆" panose="02010509060101010101" pitchFamily="49" charset="-122"/>
                <a:cs typeface="+mn-cs"/>
              </a:rPr>
              <a:t>文件结构的每一次修改，都将导致应用程序的修改。如：增删字段、修改字段。</a:t>
            </a:r>
            <a:endParaRPr lang="zh-CN" altLang="en-US" sz="2400" kern="1200" dirty="0">
              <a:latin typeface="+mn-lt"/>
              <a:ea typeface="幼圆" panose="02010509060101010101" pitchFamily="49" charset="-122"/>
              <a:cs typeface="+mn-cs"/>
            </a:endParaRPr>
          </a:p>
          <a:p>
            <a:pPr marL="469900" indent="-469900" defTabSz="457200" eaLnBrk="1" hangingPunct="1"/>
            <a:endParaRPr lang="zh-CN" altLang="en-US" sz="2400" kern="1200" dirty="0">
              <a:latin typeface="+mn-lt"/>
              <a:ea typeface="幼圆" panose="02010509060101010101" pitchFamily="49" charset="-122"/>
              <a:cs typeface="+mn-cs"/>
            </a:endParaRPr>
          </a:p>
        </p:txBody>
      </p:sp>
      <p:sp>
        <p:nvSpPr>
          <p:cNvPr id="81923" name="副标题 2"/>
          <p:cNvSpPr>
            <a:spLocks noGrp="1"/>
          </p:cNvSpPr>
          <p:nvPr>
            <p:ph type="subTitle" idx="13"/>
          </p:nvPr>
        </p:nvSpPr>
        <p:spPr>
          <a:xfrm>
            <a:off x="339725" y="404813"/>
            <a:ext cx="8543925" cy="776287"/>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文件系统</a:t>
            </a:r>
            <a:r>
              <a:rPr lang="zh-CN" altLang="en-US" kern="1200" dirty="0">
                <a:latin typeface="+mn-lt"/>
                <a:ea typeface="幼圆" panose="02010509060101010101" pitchFamily="49" charset="-122"/>
                <a:cs typeface="+mn-cs"/>
              </a:rPr>
              <a:t>的缺点</a:t>
            </a:r>
            <a:r>
              <a:rPr lang="en-US" altLang="zh-CN" kern="1200" dirty="0">
                <a:latin typeface="+mn-lt"/>
                <a:ea typeface="幼圆" panose="02010509060101010101" pitchFamily="49" charset="-122"/>
                <a:cs typeface="+mn-cs"/>
              </a:rPr>
              <a:t>--</a:t>
            </a:r>
            <a:r>
              <a:rPr lang="zh-CN" altLang="en-US" kern="1200" dirty="0">
                <a:latin typeface="+mn-lt"/>
                <a:ea typeface="幼圆" panose="02010509060101010101" pitchFamily="49" charset="-122"/>
                <a:cs typeface="+mn-cs"/>
              </a:rPr>
              <a:t>应用程序依赖性</a:t>
            </a:r>
            <a:endParaRPr lang="zh-CN" altLang="en-US"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922">
                                            <p:txEl>
                                              <p:charRg st="0" end="25"/>
                                            </p:txEl>
                                          </p:spTgt>
                                        </p:tgtEl>
                                        <p:attrNameLst>
                                          <p:attrName>style.visibility</p:attrName>
                                        </p:attrNameLst>
                                      </p:cBhvr>
                                      <p:to>
                                        <p:strVal val="visible"/>
                                      </p:to>
                                    </p:set>
                                    <p:animEffect transition="in" filter="barn(inVertical)">
                                      <p:cBhvr>
                                        <p:cTn id="7" dur="500"/>
                                        <p:tgtEl>
                                          <p:spTgt spid="81922">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1922">
                                            <p:txEl>
                                              <p:charRg st="25" end="61"/>
                                            </p:txEl>
                                          </p:spTgt>
                                        </p:tgtEl>
                                        <p:attrNameLst>
                                          <p:attrName>style.visibility</p:attrName>
                                        </p:attrNameLst>
                                      </p:cBhvr>
                                      <p:to>
                                        <p:strVal val="visible"/>
                                      </p:to>
                                    </p:set>
                                    <p:animEffect transition="in" filter="barn(inVertical)">
                                      <p:cBhvr>
                                        <p:cTn id="12" dur="500"/>
                                        <p:tgtEl>
                                          <p:spTgt spid="81922">
                                            <p:txEl>
                                              <p:charRg st="25" end="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2" name="图片 4"/>
          <p:cNvPicPr>
            <a:picLocks noChangeAspect="1"/>
          </p:cNvPicPr>
          <p:nvPr/>
        </p:nvPicPr>
        <p:blipFill>
          <a:blip r:embed="rId1"/>
          <a:stretch>
            <a:fillRect/>
          </a:stretch>
        </p:blipFill>
        <p:spPr>
          <a:xfrm>
            <a:off x="4978400" y="957263"/>
            <a:ext cx="3671888" cy="4575175"/>
          </a:xfrm>
          <a:prstGeom prst="rect">
            <a:avLst/>
          </a:prstGeom>
          <a:noFill/>
          <a:ln w="9525">
            <a:noFill/>
          </a:ln>
        </p:spPr>
      </p:pic>
      <p:grpSp>
        <p:nvGrpSpPr>
          <p:cNvPr id="12" name="组合 11"/>
          <p:cNvGrpSpPr/>
          <p:nvPr/>
        </p:nvGrpSpPr>
        <p:grpSpPr>
          <a:xfrm>
            <a:off x="1768475" y="3336925"/>
            <a:ext cx="5149850" cy="2590800"/>
            <a:chOff x="3033486" y="3200400"/>
            <a:chExt cx="5878399" cy="3160742"/>
          </a:xfrm>
        </p:grpSpPr>
        <p:sp>
          <p:nvSpPr>
            <p:cNvPr id="6" name="箭头: 右 5"/>
            <p:cNvSpPr/>
            <p:nvPr/>
          </p:nvSpPr>
          <p:spPr>
            <a:xfrm rot="7778799">
              <a:off x="5705197" y="3788629"/>
              <a:ext cx="1611359" cy="434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25606" name="图片 6"/>
            <p:cNvPicPr>
              <a:picLocks noChangeAspect="1"/>
            </p:cNvPicPr>
            <p:nvPr/>
          </p:nvPicPr>
          <p:blipFill>
            <a:blip r:embed="rId2"/>
            <a:stretch>
              <a:fillRect/>
            </a:stretch>
          </p:blipFill>
          <p:spPr>
            <a:xfrm>
              <a:off x="3033486" y="4659500"/>
              <a:ext cx="5878399" cy="1701642"/>
            </a:xfrm>
            <a:prstGeom prst="rect">
              <a:avLst/>
            </a:prstGeom>
            <a:noFill/>
            <a:ln w="9525">
              <a:noFill/>
            </a:ln>
          </p:spPr>
        </p:pic>
      </p:grpSp>
      <p:graphicFrame>
        <p:nvGraphicFramePr>
          <p:cNvPr id="11" name="图示 10"/>
          <p:cNvGraphicFramePr/>
          <p:nvPr/>
        </p:nvGraphicFramePr>
        <p:xfrm>
          <a:off x="1083683" y="1723768"/>
          <a:ext cx="3016139" cy="2483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内容占位符 1"/>
          <p:cNvSpPr>
            <a:spLocks noGrp="1"/>
          </p:cNvSpPr>
          <p:nvPr>
            <p:ph idx="1"/>
          </p:nvPr>
        </p:nvSpPr>
        <p:spPr>
          <a:xfrm>
            <a:off x="387350" y="1308100"/>
            <a:ext cx="8385175" cy="6400800"/>
          </a:xfrm>
        </p:spPr>
        <p:txBody>
          <a:bodyPr vert="horz" wrap="square" lIns="91440" tIns="45720" rIns="91440" bIns="45720" anchor="t" anchorCtr="0"/>
          <a:p>
            <a:pPr marL="469900" indent="-469900" defTabSz="457200" eaLnBrk="1" hangingPunct="1"/>
            <a:r>
              <a:rPr lang="zh-CN" altLang="en-US" sz="2400" kern="1200" dirty="0">
                <a:latin typeface="+mn-lt"/>
                <a:ea typeface="幼圆" panose="02010509060101010101" pitchFamily="49" charset="-122"/>
                <a:cs typeface="+mn-cs"/>
              </a:rPr>
              <a:t>文件最初是作为程序的附属数据出现的，它一般不支持多个应用程序同时对同一个文件进行访问。</a:t>
            </a:r>
            <a:endParaRPr lang="zh-CN" altLang="en-US" sz="2400" kern="1200" dirty="0">
              <a:latin typeface="+mn-lt"/>
              <a:ea typeface="幼圆" panose="02010509060101010101" pitchFamily="49" charset="-122"/>
              <a:cs typeface="+mn-cs"/>
            </a:endParaRPr>
          </a:p>
          <a:p>
            <a:pPr marL="469900" indent="-469900" defTabSz="457200" eaLnBrk="1" hangingPunct="1"/>
            <a:r>
              <a:rPr lang="zh-CN" altLang="en-US" sz="2400" kern="1200" dirty="0">
                <a:latin typeface="+mn-lt"/>
                <a:ea typeface="幼圆" panose="02010509060101010101" pitchFamily="49" charset="-122"/>
                <a:cs typeface="+mn-cs"/>
              </a:rPr>
              <a:t>例如：某用户打开了一个</a:t>
            </a:r>
            <a:r>
              <a:rPr lang="en-US" altLang="zh-CN" sz="2400" kern="1200" dirty="0">
                <a:latin typeface="+mn-lt"/>
                <a:ea typeface="幼圆" panose="02010509060101010101" pitchFamily="49" charset="-122"/>
                <a:cs typeface="+mn-cs"/>
              </a:rPr>
              <a:t>Excel</a:t>
            </a:r>
            <a:r>
              <a:rPr lang="zh-CN" altLang="en-US" sz="2400" kern="1200" dirty="0">
                <a:latin typeface="+mn-lt"/>
                <a:ea typeface="幼圆" panose="02010509060101010101" pitchFamily="49" charset="-122"/>
                <a:cs typeface="+mn-cs"/>
              </a:rPr>
              <a:t>文件，当第二个用户在第一个用户未关闭此文件前打开此文件时，只能以只读方式打开此文件，而不能对此文件进行修改。</a:t>
            </a:r>
            <a:endParaRPr lang="zh-CN" altLang="en-US" sz="2400" kern="1200" dirty="0">
              <a:latin typeface="+mn-lt"/>
              <a:ea typeface="幼圆" panose="02010509060101010101" pitchFamily="49" charset="-122"/>
              <a:cs typeface="+mn-cs"/>
            </a:endParaRPr>
          </a:p>
          <a:p>
            <a:pPr marL="469900" indent="-469900" defTabSz="457200" eaLnBrk="1" hangingPunct="1"/>
            <a:endParaRPr lang="zh-CN" altLang="en-US" sz="2400" kern="1200" dirty="0">
              <a:latin typeface="+mn-lt"/>
              <a:ea typeface="幼圆" panose="02010509060101010101" pitchFamily="49" charset="-122"/>
              <a:cs typeface="+mn-cs"/>
            </a:endParaRPr>
          </a:p>
        </p:txBody>
      </p:sp>
      <p:sp>
        <p:nvSpPr>
          <p:cNvPr id="82947" name="副标题 2"/>
          <p:cNvSpPr>
            <a:spLocks noGrp="1" noChangeArrowheads="1"/>
          </p:cNvSpPr>
          <p:nvPr>
            <p:ph type="subTitle" idx="13"/>
          </p:nvPr>
        </p:nvSpPr>
        <p:spPr>
          <a:xfrm>
            <a:off x="401638" y="404813"/>
            <a:ext cx="8374063" cy="776288"/>
          </a:xfrm>
        </p:spPr>
        <p:txBody>
          <a:bodyPr vert="horz" wrap="square" lIns="45720" tIns="45720" rIns="45720" bIns="45720" numCol="1" rtlCol="0" anchor="t" anchorCtr="0" compatLnSpc="1">
            <a:normAutofit fontScale="85000" lnSpcReduction="10000"/>
          </a:bodyPr>
          <a:lstStyle/>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zh-CN" altLang="zh-CN" sz="4000" b="1" i="0" u="none" strike="noStrike" kern="1200" cap="none" spc="0" normalizeH="0" baseline="0" noProof="0">
                <a:ln>
                  <a:noFill/>
                </a:ln>
                <a:solidFill>
                  <a:schemeClr val="tx2"/>
                </a:solidFill>
                <a:effectLst/>
                <a:uLnTx/>
                <a:uFillTx/>
                <a:latin typeface="+mn-lt"/>
                <a:ea typeface="+mn-ea"/>
                <a:cs typeface="+mn-cs"/>
              </a:rPr>
              <a:t>文件系统</a:t>
            </a:r>
            <a:r>
              <a:rPr kumimoji="0" lang="zh-CN" altLang="en-US" sz="4000" b="1" i="0" u="none" strike="noStrike" kern="1200" cap="none" spc="0" normalizeH="0" baseline="0" noProof="0">
                <a:ln>
                  <a:noFill/>
                </a:ln>
                <a:solidFill>
                  <a:schemeClr val="tx2"/>
                </a:solidFill>
                <a:effectLst/>
                <a:uLnTx/>
                <a:uFillTx/>
                <a:latin typeface="+mn-lt"/>
                <a:ea typeface="+mn-ea"/>
                <a:cs typeface="+mn-cs"/>
              </a:rPr>
              <a:t>的缺点</a:t>
            </a:r>
            <a:r>
              <a:rPr kumimoji="0" lang="en-US" altLang="zh-CN" sz="4000" b="1" i="0" u="none" strike="noStrike" kern="1200" cap="none" spc="0" normalizeH="0" baseline="0" noProof="0">
                <a:ln>
                  <a:noFill/>
                </a:ln>
                <a:solidFill>
                  <a:schemeClr val="tx2"/>
                </a:solidFill>
                <a:effectLst/>
                <a:uLnTx/>
                <a:uFillTx/>
                <a:latin typeface="+mn-lt"/>
                <a:ea typeface="+mn-ea"/>
                <a:cs typeface="+mn-cs"/>
              </a:rPr>
              <a:t>--</a:t>
            </a:r>
            <a:r>
              <a:rPr kumimoji="0" lang="zh-CN" altLang="en-US" sz="4000" b="1" i="0" u="none" strike="noStrike" kern="1200" cap="none" spc="0" normalizeH="0" baseline="0" noProof="0">
                <a:ln>
                  <a:noFill/>
                </a:ln>
                <a:solidFill>
                  <a:schemeClr val="tx2"/>
                </a:solidFill>
                <a:effectLst/>
                <a:uLnTx/>
                <a:uFillTx/>
                <a:latin typeface="+mn-lt"/>
                <a:ea typeface="+mn-ea"/>
                <a:cs typeface="+mn-cs"/>
              </a:rPr>
              <a:t>不支持对文件的并发访问</a:t>
            </a:r>
            <a:endParaRPr kumimoji="0" lang="zh-CN" altLang="en-US" sz="4000" b="1"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3970">
                                            <p:txEl>
                                              <p:charRg st="0" end="44"/>
                                            </p:txEl>
                                          </p:spTgt>
                                        </p:tgtEl>
                                        <p:attrNameLst>
                                          <p:attrName>style.visibility</p:attrName>
                                        </p:attrNameLst>
                                      </p:cBhvr>
                                      <p:to>
                                        <p:strVal val="visible"/>
                                      </p:to>
                                    </p:set>
                                    <p:animEffect transition="in" filter="barn(inVertical)">
                                      <p:cBhvr>
                                        <p:cTn id="7" dur="500"/>
                                        <p:tgtEl>
                                          <p:spTgt spid="83970">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3970">
                                            <p:txEl>
                                              <p:charRg st="44" end="115"/>
                                            </p:txEl>
                                          </p:spTgt>
                                        </p:tgtEl>
                                        <p:attrNameLst>
                                          <p:attrName>style.visibility</p:attrName>
                                        </p:attrNameLst>
                                      </p:cBhvr>
                                      <p:to>
                                        <p:strVal val="visible"/>
                                      </p:to>
                                    </p:set>
                                    <p:animEffect transition="in" filter="barn(inVertical)">
                                      <p:cBhvr>
                                        <p:cTn id="12" dur="500"/>
                                        <p:tgtEl>
                                          <p:spTgt spid="83970">
                                            <p:txEl>
                                              <p:charRg st="44" end="1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内容占位符 1"/>
          <p:cNvSpPr>
            <a:spLocks noGrp="1"/>
          </p:cNvSpPr>
          <p:nvPr>
            <p:ph idx="1"/>
          </p:nvPr>
        </p:nvSpPr>
        <p:spPr>
          <a:xfrm>
            <a:off x="527050" y="1308100"/>
            <a:ext cx="8043863" cy="6400800"/>
          </a:xfrm>
        </p:spPr>
        <p:txBody>
          <a:bodyPr vert="horz" wrap="square" lIns="91440" tIns="45720" rIns="91440" bIns="45720" anchor="t" anchorCtr="0"/>
          <a:p>
            <a:pPr marL="469900" indent="-469900" defTabSz="457200" eaLnBrk="1" hangingPunct="1"/>
            <a:r>
              <a:rPr lang="zh-CN" altLang="en-US" sz="2400" kern="1200" dirty="0">
                <a:latin typeface="+mn-lt"/>
                <a:ea typeface="幼圆" panose="02010509060101010101" pitchFamily="49" charset="-122"/>
                <a:cs typeface="+mn-cs"/>
              </a:rPr>
              <a:t>文件与文件之间是彼此独立、毫不相干的，文件之间的联系必须通过程序来实现。</a:t>
            </a:r>
            <a:endParaRPr lang="zh-CN" altLang="en-US" sz="2400" kern="1200" dirty="0">
              <a:latin typeface="+mn-lt"/>
              <a:ea typeface="幼圆" panose="02010509060101010101" pitchFamily="49" charset="-122"/>
              <a:cs typeface="+mn-cs"/>
            </a:endParaRPr>
          </a:p>
          <a:p>
            <a:pPr marL="469900" indent="-469900" defTabSz="457200" eaLnBrk="1" hangingPunct="1"/>
            <a:r>
              <a:rPr lang="zh-CN" altLang="en-US" sz="2400" kern="1200" dirty="0">
                <a:latin typeface="+mn-lt"/>
                <a:ea typeface="幼圆" panose="02010509060101010101" pitchFamily="49" charset="-122"/>
                <a:cs typeface="+mn-cs"/>
              </a:rPr>
              <a:t>比如</a:t>
            </a:r>
            <a:r>
              <a:rPr lang="en-US" altLang="zh-CN" sz="2400" kern="1200" dirty="0">
                <a:latin typeface="+mn-lt"/>
                <a:ea typeface="幼圆" panose="02010509060101010101" pitchFamily="49" charset="-122"/>
                <a:cs typeface="+mn-cs"/>
              </a:rPr>
              <a:t>F3</a:t>
            </a:r>
            <a:r>
              <a:rPr lang="zh-CN" altLang="en-US" sz="2400" kern="1200" dirty="0">
                <a:latin typeface="+mn-lt"/>
                <a:ea typeface="幼圆" panose="02010509060101010101" pitchFamily="49" charset="-122"/>
                <a:cs typeface="+mn-cs"/>
              </a:rPr>
              <a:t>文件中的学号、姓名等学生的基本信息必须是</a:t>
            </a:r>
            <a:r>
              <a:rPr lang="en-US" altLang="zh-CN" sz="2400" kern="1200" dirty="0">
                <a:latin typeface="+mn-lt"/>
                <a:ea typeface="幼圆" panose="02010509060101010101" pitchFamily="49" charset="-122"/>
                <a:cs typeface="+mn-cs"/>
              </a:rPr>
              <a:t>F1</a:t>
            </a:r>
            <a:r>
              <a:rPr lang="zh-CN" altLang="en-US" sz="2400" kern="1200" dirty="0">
                <a:latin typeface="+mn-lt"/>
                <a:ea typeface="幼圆" panose="02010509060101010101" pitchFamily="49" charset="-122"/>
                <a:cs typeface="+mn-cs"/>
              </a:rPr>
              <a:t>文件中已存在的（即选课学生必须是已存在的学生）</a:t>
            </a:r>
            <a:endParaRPr lang="zh-CN" altLang="en-US" sz="2400" kern="1200" dirty="0">
              <a:latin typeface="+mn-lt"/>
              <a:ea typeface="幼圆" panose="02010509060101010101" pitchFamily="49" charset="-122"/>
              <a:cs typeface="+mn-cs"/>
            </a:endParaRPr>
          </a:p>
          <a:p>
            <a:pPr marL="469900" indent="-469900" defTabSz="457200" eaLnBrk="1" hangingPunct="1"/>
            <a:r>
              <a:rPr lang="zh-CN" altLang="en-US" sz="2400" kern="1200" dirty="0">
                <a:latin typeface="+mn-lt"/>
                <a:ea typeface="幼圆" panose="02010509060101010101" pitchFamily="49" charset="-122"/>
                <a:cs typeface="+mn-cs"/>
              </a:rPr>
              <a:t>数据之间的联系是实际应用当中所要求，但文件本身不具备自动实现这些联系的功能。</a:t>
            </a:r>
            <a:endParaRPr lang="zh-CN" altLang="en-US" sz="2400" kern="1200" dirty="0">
              <a:latin typeface="+mn-lt"/>
              <a:ea typeface="幼圆" panose="02010509060101010101" pitchFamily="49" charset="-122"/>
              <a:cs typeface="+mn-cs"/>
            </a:endParaRPr>
          </a:p>
          <a:p>
            <a:pPr marL="469900" indent="-469900" defTabSz="457200" eaLnBrk="1" hangingPunct="1"/>
            <a:endParaRPr lang="zh-CN" altLang="en-US" sz="2400" kern="1200" dirty="0">
              <a:latin typeface="+mn-lt"/>
              <a:ea typeface="幼圆" panose="02010509060101010101" pitchFamily="49" charset="-122"/>
              <a:cs typeface="+mn-cs"/>
            </a:endParaRPr>
          </a:p>
        </p:txBody>
      </p:sp>
      <p:sp>
        <p:nvSpPr>
          <p:cNvPr id="86019" name="副标题 2"/>
          <p:cNvSpPr>
            <a:spLocks noGrp="1"/>
          </p:cNvSpPr>
          <p:nvPr>
            <p:ph type="subTitle" idx="13"/>
          </p:nvPr>
        </p:nvSpPr>
        <p:spPr>
          <a:xfrm>
            <a:off x="541338" y="404813"/>
            <a:ext cx="8032750" cy="776287"/>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文件系统</a:t>
            </a:r>
            <a:r>
              <a:rPr lang="zh-CN" altLang="en-US" kern="1200" dirty="0">
                <a:latin typeface="+mn-lt"/>
                <a:ea typeface="幼圆" panose="02010509060101010101" pitchFamily="49" charset="-122"/>
                <a:cs typeface="+mn-cs"/>
              </a:rPr>
              <a:t>的缺点</a:t>
            </a:r>
            <a:r>
              <a:rPr lang="en-US" altLang="zh-CN" kern="1200" dirty="0">
                <a:latin typeface="+mn-lt"/>
                <a:ea typeface="幼圆" panose="02010509060101010101" pitchFamily="49" charset="-122"/>
                <a:cs typeface="+mn-cs"/>
              </a:rPr>
              <a:t>--</a:t>
            </a:r>
            <a:r>
              <a:rPr lang="zh-CN" altLang="en-US" kern="1200" dirty="0">
                <a:latin typeface="+mn-lt"/>
                <a:ea typeface="幼圆" panose="02010509060101010101" pitchFamily="49" charset="-122"/>
                <a:cs typeface="+mn-cs"/>
              </a:rPr>
              <a:t>数据间联系弱</a:t>
            </a:r>
            <a:endParaRPr lang="zh-CN" altLang="en-US"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6018">
                                            <p:txEl>
                                              <p:charRg st="0" end="37"/>
                                            </p:txEl>
                                          </p:spTgt>
                                        </p:tgtEl>
                                        <p:attrNameLst>
                                          <p:attrName>style.visibility</p:attrName>
                                        </p:attrNameLst>
                                      </p:cBhvr>
                                      <p:to>
                                        <p:strVal val="visible"/>
                                      </p:to>
                                    </p:set>
                                    <p:animEffect transition="in" filter="barn(inVertical)">
                                      <p:cBhvr>
                                        <p:cTn id="7" dur="500"/>
                                        <p:tgtEl>
                                          <p:spTgt spid="86018">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6018">
                                            <p:txEl>
                                              <p:charRg st="37" end="87"/>
                                            </p:txEl>
                                          </p:spTgt>
                                        </p:tgtEl>
                                        <p:attrNameLst>
                                          <p:attrName>style.visibility</p:attrName>
                                        </p:attrNameLst>
                                      </p:cBhvr>
                                      <p:to>
                                        <p:strVal val="visible"/>
                                      </p:to>
                                    </p:set>
                                    <p:animEffect transition="in" filter="barn(inVertical)">
                                      <p:cBhvr>
                                        <p:cTn id="12" dur="500"/>
                                        <p:tgtEl>
                                          <p:spTgt spid="86018">
                                            <p:txEl>
                                              <p:charRg st="37"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6018">
                                            <p:txEl>
                                              <p:charRg st="87" end="126"/>
                                            </p:txEl>
                                          </p:spTgt>
                                        </p:tgtEl>
                                        <p:attrNameLst>
                                          <p:attrName>style.visibility</p:attrName>
                                        </p:attrNameLst>
                                      </p:cBhvr>
                                      <p:to>
                                        <p:strVal val="visible"/>
                                      </p:to>
                                    </p:set>
                                    <p:animEffect transition="in" filter="barn(inVertical)">
                                      <p:cBhvr>
                                        <p:cTn id="17" dur="500"/>
                                        <p:tgtEl>
                                          <p:spTgt spid="86018">
                                            <p:txEl>
                                              <p:charRg st="87"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内容占位符 1"/>
          <p:cNvSpPr>
            <a:spLocks noGrp="1"/>
          </p:cNvSpPr>
          <p:nvPr>
            <p:ph idx="1"/>
          </p:nvPr>
        </p:nvSpPr>
        <p:spPr>
          <a:xfrm>
            <a:off x="357188" y="1308100"/>
            <a:ext cx="8429625" cy="6400800"/>
          </a:xfrm>
        </p:spPr>
        <p:txBody>
          <a:bodyPr vert="horz" wrap="square" lIns="91440" tIns="45720" rIns="91440" bIns="45720" anchor="t" anchorCtr="0"/>
          <a:p>
            <a:pPr marL="469900" indent="-469900" defTabSz="457200" eaLnBrk="1" hangingPunct="1"/>
            <a:r>
              <a:rPr lang="zh-CN" altLang="en-US" sz="2400" kern="1200" dirty="0">
                <a:latin typeface="+mn-lt"/>
                <a:ea typeface="幼圆" panose="02010509060101010101" pitchFamily="49" charset="-122"/>
                <a:cs typeface="+mn-cs"/>
              </a:rPr>
              <a:t>不同的用户关注的数据往往不同。</a:t>
            </a:r>
            <a:endParaRPr lang="zh-CN" altLang="en-US" sz="2400" kern="1200" dirty="0">
              <a:latin typeface="+mn-lt"/>
              <a:ea typeface="幼圆" panose="02010509060101010101" pitchFamily="49" charset="-122"/>
              <a:cs typeface="+mn-cs"/>
            </a:endParaRPr>
          </a:p>
          <a:p>
            <a:pPr marL="725805" lvl="1" indent="-469900" defTabSz="457200" eaLnBrk="1" hangingPunct="1"/>
            <a:r>
              <a:rPr lang="zh-CN" altLang="en-US" sz="2200" kern="1200" dirty="0">
                <a:latin typeface="+mn-lt"/>
                <a:ea typeface="幼圆" panose="02010509060101010101" pitchFamily="49" charset="-122"/>
                <a:cs typeface="+mn-cs"/>
              </a:rPr>
              <a:t>例如，对于学生基本信息，</a:t>
            </a:r>
            <a:endParaRPr lang="zh-CN" altLang="en-US" sz="2200" kern="1200" dirty="0">
              <a:latin typeface="+mn-lt"/>
              <a:ea typeface="幼圆" panose="02010509060101010101" pitchFamily="49" charset="-122"/>
              <a:cs typeface="+mn-cs"/>
            </a:endParaRPr>
          </a:p>
          <a:p>
            <a:pPr marL="725805" lvl="1" indent="-469900" defTabSz="457200" eaLnBrk="1" hangingPunct="1"/>
            <a:r>
              <a:rPr lang="zh-CN" altLang="en-US" sz="2200" kern="1200" dirty="0">
                <a:latin typeface="+mn-lt"/>
                <a:ea typeface="幼圆" panose="02010509060101010101" pitchFamily="49" charset="-122"/>
                <a:cs typeface="+mn-cs"/>
              </a:rPr>
              <a:t>分配学生宿舍的部门可能只关心学生的学号、姓名、性别和班号。</a:t>
            </a:r>
            <a:endParaRPr lang="zh-CN" altLang="en-US" sz="2200" kern="1200" dirty="0">
              <a:latin typeface="+mn-lt"/>
              <a:ea typeface="幼圆" panose="02010509060101010101" pitchFamily="49" charset="-122"/>
              <a:cs typeface="+mn-cs"/>
            </a:endParaRPr>
          </a:p>
          <a:p>
            <a:pPr marL="725805" lvl="1" indent="-469900" defTabSz="457200" eaLnBrk="1" hangingPunct="1"/>
            <a:r>
              <a:rPr lang="zh-CN" altLang="en-US" sz="2200" kern="1200" dirty="0">
                <a:latin typeface="+mn-lt"/>
                <a:ea typeface="幼圆" panose="02010509060101010101" pitchFamily="49" charset="-122"/>
                <a:cs typeface="+mn-cs"/>
              </a:rPr>
              <a:t>教务部门可能关心的是学号、姓名、所在系、专业和班号。</a:t>
            </a:r>
            <a:endParaRPr lang="zh-CN" altLang="en-US" sz="2200" kern="1200" dirty="0">
              <a:latin typeface="+mn-lt"/>
              <a:ea typeface="幼圆" panose="02010509060101010101" pitchFamily="49" charset="-122"/>
              <a:cs typeface="+mn-cs"/>
            </a:endParaRPr>
          </a:p>
          <a:p>
            <a:pPr marL="469900" indent="-469900" defTabSz="457200" eaLnBrk="1" hangingPunct="1"/>
            <a:r>
              <a:rPr lang="zh-CN" altLang="en-US" sz="2400" kern="1200" dirty="0">
                <a:latin typeface="+mn-lt"/>
                <a:ea typeface="幼圆" panose="02010509060101010101" pitchFamily="49" charset="-122"/>
                <a:cs typeface="+mn-cs"/>
              </a:rPr>
              <a:t>需要为每个用户建立一个文件，这势必造成很多的数据冗余。</a:t>
            </a:r>
            <a:endParaRPr lang="zh-CN" altLang="en-US" sz="2400" kern="1200" dirty="0">
              <a:latin typeface="+mn-lt"/>
              <a:ea typeface="幼圆" panose="02010509060101010101" pitchFamily="49" charset="-122"/>
              <a:cs typeface="+mn-cs"/>
            </a:endParaRPr>
          </a:p>
          <a:p>
            <a:pPr marL="469900" indent="-469900" defTabSz="457200" eaLnBrk="1" hangingPunct="1"/>
            <a:endParaRPr lang="zh-CN" altLang="en-US" sz="2400" kern="1200" dirty="0">
              <a:latin typeface="+mn-lt"/>
              <a:ea typeface="幼圆" panose="02010509060101010101" pitchFamily="49" charset="-122"/>
              <a:cs typeface="+mn-cs"/>
            </a:endParaRPr>
          </a:p>
        </p:txBody>
      </p:sp>
      <p:sp>
        <p:nvSpPr>
          <p:cNvPr id="3" name="副标题 2"/>
          <p:cNvSpPr>
            <a:spLocks noGrp="1"/>
          </p:cNvSpPr>
          <p:nvPr>
            <p:ph type="subTitle" idx="13"/>
          </p:nvPr>
        </p:nvSpPr>
        <p:spPr>
          <a:xfrm>
            <a:off x="371475" y="404813"/>
            <a:ext cx="8420100" cy="776288"/>
          </a:xfrm>
        </p:spPr>
        <p:txBody>
          <a:bodyPr vert="horz" wrap="square" lIns="45720" tIns="45720" rIns="45720" bIns="45720" numCol="1" rtlCol="0" anchor="t" anchorCtr="0" compatLnSpc="1">
            <a:normAutofit fontScale="85000" lnSpcReduction="10000"/>
          </a:bodyPr>
          <a:lstStyle/>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zh-CN" altLang="zh-CN" sz="4000" b="1" i="0" u="none" strike="noStrike" kern="1200" cap="none" spc="0" normalizeH="0" baseline="0" noProof="0" dirty="0">
                <a:ln>
                  <a:noFill/>
                </a:ln>
                <a:solidFill>
                  <a:schemeClr val="tx2"/>
                </a:solidFill>
                <a:effectLst/>
                <a:uLnTx/>
                <a:uFillTx/>
                <a:latin typeface="+mn-lt"/>
                <a:ea typeface="+mn-ea"/>
                <a:cs typeface="+mn-cs"/>
              </a:rPr>
              <a:t>文件系统</a:t>
            </a:r>
            <a:r>
              <a:rPr kumimoji="0" lang="zh-CN" altLang="en-US" sz="4000" b="1" i="0" u="none" strike="noStrike" kern="1200" cap="none" spc="0" normalizeH="0" baseline="0" noProof="0" dirty="0">
                <a:ln>
                  <a:noFill/>
                </a:ln>
                <a:solidFill>
                  <a:schemeClr val="tx2"/>
                </a:solidFill>
                <a:effectLst/>
                <a:uLnTx/>
                <a:uFillTx/>
                <a:latin typeface="+mn-lt"/>
                <a:ea typeface="+mn-ea"/>
                <a:cs typeface="+mn-cs"/>
              </a:rPr>
              <a:t>的缺点</a:t>
            </a:r>
            <a:r>
              <a:rPr kumimoji="0" lang="en-US" altLang="zh-CN" sz="4000" b="1" i="0" u="none" strike="noStrike" kern="1200" cap="none" spc="0" normalizeH="0" baseline="0" noProof="0" dirty="0">
                <a:ln>
                  <a:noFill/>
                </a:ln>
                <a:solidFill>
                  <a:schemeClr val="tx2"/>
                </a:solidFill>
                <a:effectLst/>
                <a:uLnTx/>
                <a:uFillTx/>
                <a:latin typeface="+mn-lt"/>
                <a:ea typeface="+mn-ea"/>
                <a:cs typeface="+mn-cs"/>
              </a:rPr>
              <a:t>--</a:t>
            </a:r>
            <a:r>
              <a:rPr kumimoji="0" lang="zh-CN" altLang="en-US" sz="4000" b="1" i="0" u="none" strike="noStrike" kern="1200" cap="none" spc="0" normalizeH="0" baseline="0" noProof="0" dirty="0">
                <a:ln>
                  <a:noFill/>
                </a:ln>
                <a:solidFill>
                  <a:schemeClr val="tx2"/>
                </a:solidFill>
                <a:effectLst/>
                <a:uLnTx/>
                <a:uFillTx/>
                <a:latin typeface="+mn-lt"/>
                <a:ea typeface="+mn-ea"/>
                <a:cs typeface="+mn-cs"/>
              </a:rPr>
              <a:t>难以满足不同用户的需求</a:t>
            </a:r>
            <a:endParaRPr kumimoji="0" lang="zh-CN" altLang="en-US" sz="40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8066">
                                            <p:txEl>
                                              <p:charRg st="0" end="16"/>
                                            </p:txEl>
                                          </p:spTgt>
                                        </p:tgtEl>
                                        <p:attrNameLst>
                                          <p:attrName>style.visibility</p:attrName>
                                        </p:attrNameLst>
                                      </p:cBhvr>
                                      <p:to>
                                        <p:strVal val="visible"/>
                                      </p:to>
                                    </p:set>
                                    <p:animEffect transition="in" filter="barn(inVertical)">
                                      <p:cBhvr>
                                        <p:cTn id="7" dur="500"/>
                                        <p:tgtEl>
                                          <p:spTgt spid="88066">
                                            <p:txEl>
                                              <p:charRg st="0" end="16"/>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8066">
                                            <p:txEl>
                                              <p:charRg st="16" end="29"/>
                                            </p:txEl>
                                          </p:spTgt>
                                        </p:tgtEl>
                                        <p:attrNameLst>
                                          <p:attrName>style.visibility</p:attrName>
                                        </p:attrNameLst>
                                      </p:cBhvr>
                                      <p:to>
                                        <p:strVal val="visible"/>
                                      </p:to>
                                    </p:set>
                                    <p:animEffect transition="in" filter="barn(inVertical)">
                                      <p:cBhvr>
                                        <p:cTn id="10" dur="500"/>
                                        <p:tgtEl>
                                          <p:spTgt spid="88066">
                                            <p:txEl>
                                              <p:charRg st="16" end="29"/>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8066">
                                            <p:txEl>
                                              <p:charRg st="29" end="59"/>
                                            </p:txEl>
                                          </p:spTgt>
                                        </p:tgtEl>
                                        <p:attrNameLst>
                                          <p:attrName>style.visibility</p:attrName>
                                        </p:attrNameLst>
                                      </p:cBhvr>
                                      <p:to>
                                        <p:strVal val="visible"/>
                                      </p:to>
                                    </p:set>
                                    <p:animEffect transition="in" filter="barn(inVertical)">
                                      <p:cBhvr>
                                        <p:cTn id="13" dur="500"/>
                                        <p:tgtEl>
                                          <p:spTgt spid="88066">
                                            <p:txEl>
                                              <p:charRg st="29" end="59"/>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8066">
                                            <p:txEl>
                                              <p:charRg st="59" end="86"/>
                                            </p:txEl>
                                          </p:spTgt>
                                        </p:tgtEl>
                                        <p:attrNameLst>
                                          <p:attrName>style.visibility</p:attrName>
                                        </p:attrNameLst>
                                      </p:cBhvr>
                                      <p:to>
                                        <p:strVal val="visible"/>
                                      </p:to>
                                    </p:set>
                                    <p:animEffect transition="in" filter="barn(inVertical)">
                                      <p:cBhvr>
                                        <p:cTn id="16" dur="500"/>
                                        <p:tgtEl>
                                          <p:spTgt spid="88066">
                                            <p:txEl>
                                              <p:charRg st="59" end="8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88066">
                                            <p:txEl>
                                              <p:charRg st="86" end="114"/>
                                            </p:txEl>
                                          </p:spTgt>
                                        </p:tgtEl>
                                        <p:attrNameLst>
                                          <p:attrName>style.visibility</p:attrName>
                                        </p:attrNameLst>
                                      </p:cBhvr>
                                      <p:to>
                                        <p:strVal val="visible"/>
                                      </p:to>
                                    </p:set>
                                    <p:animEffect transition="in" filter="barn(inVertical)">
                                      <p:cBhvr>
                                        <p:cTn id="21" dur="500"/>
                                        <p:tgtEl>
                                          <p:spTgt spid="88066">
                                            <p:txEl>
                                              <p:charRg st="86" end="1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内容占位符 1"/>
          <p:cNvSpPr>
            <a:spLocks noGrp="1"/>
          </p:cNvSpPr>
          <p:nvPr>
            <p:ph idx="1"/>
          </p:nvPr>
        </p:nvSpPr>
        <p:spPr>
          <a:xfrm>
            <a:off x="357188" y="1308100"/>
            <a:ext cx="8367712" cy="6400800"/>
          </a:xfrm>
        </p:spPr>
        <p:txBody>
          <a:bodyPr vert="horz" wrap="square" lIns="91440" tIns="45720" rIns="91440" bIns="45720" anchor="t" anchorCtr="0"/>
          <a:p>
            <a:pPr marL="469900" indent="-469900" defTabSz="457200" eaLnBrk="1" hangingPunct="1"/>
            <a:r>
              <a:rPr lang="zh-CN" altLang="en-US" sz="2400" kern="1200" dirty="0">
                <a:latin typeface="+mn-lt"/>
                <a:ea typeface="幼圆" panose="02010509060101010101" pitchFamily="49" charset="-122"/>
                <a:cs typeface="+mn-cs"/>
              </a:rPr>
              <a:t>在文件管理方式中，很难控制某个人对文件能够进行的操作。如：</a:t>
            </a:r>
            <a:endParaRPr lang="zh-CN" altLang="en-US" sz="2400" kern="1200" dirty="0">
              <a:latin typeface="+mn-lt"/>
              <a:ea typeface="幼圆" panose="02010509060101010101" pitchFamily="49" charset="-122"/>
              <a:cs typeface="+mn-cs"/>
            </a:endParaRPr>
          </a:p>
          <a:p>
            <a:pPr marL="725805" lvl="1" indent="-469900" defTabSz="457200" eaLnBrk="1" hangingPunct="1"/>
            <a:r>
              <a:rPr lang="zh-CN" altLang="en-US" sz="2200" kern="1200" dirty="0">
                <a:latin typeface="+mn-lt"/>
                <a:ea typeface="幼圆" panose="02010509060101010101" pitchFamily="49" charset="-122"/>
                <a:cs typeface="+mn-cs"/>
              </a:rPr>
              <a:t>只允许某个人查询和修改数据，但不能删除数据，</a:t>
            </a:r>
            <a:endParaRPr lang="zh-CN" altLang="en-US" sz="2200" kern="1200" dirty="0">
              <a:latin typeface="+mn-lt"/>
              <a:ea typeface="幼圆" panose="02010509060101010101" pitchFamily="49" charset="-122"/>
              <a:cs typeface="+mn-cs"/>
            </a:endParaRPr>
          </a:p>
          <a:p>
            <a:pPr marL="725805" lvl="1" indent="-469900" defTabSz="457200" eaLnBrk="1" hangingPunct="1"/>
            <a:r>
              <a:rPr lang="zh-CN" altLang="en-US" sz="2200" kern="1200" dirty="0">
                <a:latin typeface="+mn-lt"/>
                <a:ea typeface="幼圆" panose="02010509060101010101" pitchFamily="49" charset="-122"/>
                <a:cs typeface="+mn-cs"/>
              </a:rPr>
              <a:t>或者对文件中的某个或者某些字段不能修改等。</a:t>
            </a:r>
            <a:endParaRPr lang="zh-CN" altLang="en-US" sz="2200" kern="1200" dirty="0">
              <a:latin typeface="+mn-lt"/>
              <a:ea typeface="幼圆" panose="02010509060101010101" pitchFamily="49" charset="-122"/>
              <a:cs typeface="+mn-cs"/>
            </a:endParaRPr>
          </a:p>
          <a:p>
            <a:pPr marL="469900" indent="-469900" defTabSz="457200" eaLnBrk="1" hangingPunct="1"/>
            <a:r>
              <a:rPr lang="zh-CN" altLang="en-US" sz="2400" kern="1200" dirty="0">
                <a:latin typeface="+mn-lt"/>
                <a:ea typeface="幼圆" panose="02010509060101010101" pitchFamily="49" charset="-122"/>
                <a:cs typeface="+mn-cs"/>
              </a:rPr>
              <a:t>在实际应用中，数据的安全性是非常重要且不可忽视的。</a:t>
            </a:r>
            <a:endParaRPr lang="zh-CN" altLang="en-US" sz="2400" kern="1200" dirty="0">
              <a:latin typeface="+mn-lt"/>
              <a:ea typeface="幼圆" panose="02010509060101010101" pitchFamily="49" charset="-122"/>
              <a:cs typeface="+mn-cs"/>
            </a:endParaRPr>
          </a:p>
          <a:p>
            <a:pPr marL="469900" indent="-469900" defTabSz="457200" eaLnBrk="1" hangingPunct="1"/>
            <a:endParaRPr lang="zh-CN" altLang="en-US" sz="2400" kern="1200" dirty="0">
              <a:latin typeface="+mn-lt"/>
              <a:ea typeface="幼圆" panose="02010509060101010101" pitchFamily="49" charset="-122"/>
              <a:cs typeface="+mn-cs"/>
            </a:endParaRPr>
          </a:p>
        </p:txBody>
      </p:sp>
      <p:sp>
        <p:nvSpPr>
          <p:cNvPr id="90115" name="副标题 2"/>
          <p:cNvSpPr>
            <a:spLocks noGrp="1"/>
          </p:cNvSpPr>
          <p:nvPr>
            <p:ph type="subTitle" idx="13"/>
          </p:nvPr>
        </p:nvSpPr>
        <p:spPr>
          <a:xfrm>
            <a:off x="371475" y="404813"/>
            <a:ext cx="8358188" cy="776287"/>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文件系统</a:t>
            </a:r>
            <a:r>
              <a:rPr lang="zh-CN" altLang="en-US" kern="1200" dirty="0">
                <a:latin typeface="+mn-lt"/>
                <a:ea typeface="幼圆" panose="02010509060101010101" pitchFamily="49" charset="-122"/>
                <a:cs typeface="+mn-cs"/>
              </a:rPr>
              <a:t>的缺点</a:t>
            </a:r>
            <a:r>
              <a:rPr lang="en-US" altLang="zh-CN" kern="1200" dirty="0">
                <a:latin typeface="+mn-lt"/>
                <a:ea typeface="幼圆" panose="02010509060101010101" pitchFamily="49" charset="-122"/>
                <a:cs typeface="+mn-cs"/>
              </a:rPr>
              <a:t>--</a:t>
            </a:r>
            <a:r>
              <a:rPr lang="zh-CN" altLang="en-US" kern="1200" dirty="0">
                <a:latin typeface="+mn-lt"/>
                <a:ea typeface="幼圆" panose="02010509060101010101" pitchFamily="49" charset="-122"/>
                <a:cs typeface="+mn-cs"/>
              </a:rPr>
              <a:t>无安全控制功能</a:t>
            </a:r>
            <a:endParaRPr lang="zh-CN" altLang="en-US"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0114">
                                            <p:txEl>
                                              <p:charRg st="0" end="30"/>
                                            </p:txEl>
                                          </p:spTgt>
                                        </p:tgtEl>
                                        <p:attrNameLst>
                                          <p:attrName>style.visibility</p:attrName>
                                        </p:attrNameLst>
                                      </p:cBhvr>
                                      <p:to>
                                        <p:strVal val="visible"/>
                                      </p:to>
                                    </p:set>
                                    <p:animEffect transition="in" filter="barn(inVertical)">
                                      <p:cBhvr>
                                        <p:cTn id="7" dur="500"/>
                                        <p:tgtEl>
                                          <p:spTgt spid="90114">
                                            <p:txEl>
                                              <p:charRg st="0" end="3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0114">
                                            <p:txEl>
                                              <p:charRg st="30" end="53"/>
                                            </p:txEl>
                                          </p:spTgt>
                                        </p:tgtEl>
                                        <p:attrNameLst>
                                          <p:attrName>style.visibility</p:attrName>
                                        </p:attrNameLst>
                                      </p:cBhvr>
                                      <p:to>
                                        <p:strVal val="visible"/>
                                      </p:to>
                                    </p:set>
                                    <p:animEffect transition="in" filter="barn(inVertical)">
                                      <p:cBhvr>
                                        <p:cTn id="10" dur="500"/>
                                        <p:tgtEl>
                                          <p:spTgt spid="90114">
                                            <p:txEl>
                                              <p:charRg st="30" end="53"/>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0114">
                                            <p:txEl>
                                              <p:charRg st="53" end="75"/>
                                            </p:txEl>
                                          </p:spTgt>
                                        </p:tgtEl>
                                        <p:attrNameLst>
                                          <p:attrName>style.visibility</p:attrName>
                                        </p:attrNameLst>
                                      </p:cBhvr>
                                      <p:to>
                                        <p:strVal val="visible"/>
                                      </p:to>
                                    </p:set>
                                    <p:animEffect transition="in" filter="barn(inVertical)">
                                      <p:cBhvr>
                                        <p:cTn id="13" dur="500"/>
                                        <p:tgtEl>
                                          <p:spTgt spid="90114">
                                            <p:txEl>
                                              <p:charRg st="53" end="7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90114">
                                            <p:txEl>
                                              <p:charRg st="75" end="101"/>
                                            </p:txEl>
                                          </p:spTgt>
                                        </p:tgtEl>
                                        <p:attrNameLst>
                                          <p:attrName>style.visibility</p:attrName>
                                        </p:attrNameLst>
                                      </p:cBhvr>
                                      <p:to>
                                        <p:strVal val="visible"/>
                                      </p:to>
                                    </p:set>
                                    <p:animEffect transition="in" filter="barn(inVertical)">
                                      <p:cBhvr>
                                        <p:cTn id="18" dur="500"/>
                                        <p:tgtEl>
                                          <p:spTgt spid="90114">
                                            <p:txEl>
                                              <p:charRg st="75" end="1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62" name="Picture 2"/>
          <p:cNvPicPr>
            <a:picLocks noGrp="1" noChangeAspect="1"/>
          </p:cNvPicPr>
          <p:nvPr>
            <p:ph idx="1"/>
          </p:nvPr>
        </p:nvPicPr>
        <p:blipFill>
          <a:blip r:embed="rId1"/>
          <a:srcRect/>
          <a:stretch>
            <a:fillRect/>
          </a:stretch>
        </p:blipFill>
        <p:spPr>
          <a:xfrm>
            <a:off x="1490663" y="3575050"/>
            <a:ext cx="6572250" cy="2662238"/>
          </a:xfrm>
        </p:spPr>
      </p:pic>
      <p:sp>
        <p:nvSpPr>
          <p:cNvPr id="91138" name="副标题 2"/>
          <p:cNvSpPr>
            <a:spLocks noGrp="1" noChangeArrowheads="1"/>
          </p:cNvSpPr>
          <p:nvPr>
            <p:ph type="subTitle" idx="13"/>
          </p:nvPr>
        </p:nvSpPr>
        <p:spPr>
          <a:xfrm>
            <a:off x="495300" y="404813"/>
            <a:ext cx="8447088" cy="776288"/>
          </a:xfrm>
        </p:spPr>
        <p:txBody>
          <a:bodyPr vert="horz" wrap="square" lIns="45720" tIns="45720" rIns="45720" bIns="45720" numCol="1" rtlCol="0" anchor="t" anchorCtr="0" compatLnSpc="1">
            <a:normAutofit fontScale="85000" lnSpcReduction="10000"/>
          </a:bodyPr>
          <a:lstStyle/>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en-US" altLang="zh-CN" sz="4000" b="1" i="0" u="none" strike="noStrike" kern="1200" cap="none" spc="0" normalizeH="0" baseline="0" noProof="0" dirty="0">
                <a:ln>
                  <a:noFill/>
                </a:ln>
                <a:solidFill>
                  <a:schemeClr val="tx2"/>
                </a:solidFill>
                <a:effectLst/>
                <a:uLnTx/>
                <a:uFillTx/>
                <a:latin typeface="+mn-lt"/>
                <a:ea typeface="+mn-ea"/>
                <a:cs typeface="+mn-cs"/>
              </a:rPr>
              <a:t>3</a:t>
            </a:r>
            <a:r>
              <a:rPr kumimoji="0" lang="zh-CN" altLang="zh-CN" sz="4000" b="1" i="0" u="none" strike="noStrike" kern="1200" cap="none" spc="0" normalizeH="0" baseline="0" noProof="0" dirty="0">
                <a:ln>
                  <a:noFill/>
                </a:ln>
                <a:solidFill>
                  <a:schemeClr val="tx2"/>
                </a:solidFill>
                <a:effectLst/>
                <a:uLnTx/>
                <a:uFillTx/>
                <a:latin typeface="+mn-lt"/>
                <a:ea typeface="+mn-ea"/>
                <a:cs typeface="+mn-cs"/>
              </a:rPr>
              <a:t>数据库系统阶段（</a:t>
            </a:r>
            <a:r>
              <a:rPr kumimoji="0" lang="en-US" altLang="zh-CN" sz="4000" b="1" i="0" u="none" strike="noStrike" kern="1200" cap="none" spc="0" normalizeH="0" baseline="0" noProof="0" dirty="0">
                <a:ln>
                  <a:noFill/>
                </a:ln>
                <a:solidFill>
                  <a:schemeClr val="tx2"/>
                </a:solidFill>
                <a:effectLst/>
                <a:uLnTx/>
                <a:uFillTx/>
                <a:latin typeface="+mn-lt"/>
                <a:ea typeface="+mn-ea"/>
                <a:cs typeface="+mn-cs"/>
              </a:rPr>
              <a:t>20</a:t>
            </a:r>
            <a:r>
              <a:rPr kumimoji="0" lang="zh-CN" altLang="zh-CN" sz="4000" b="1" i="0" u="none" strike="noStrike" kern="1200" cap="none" spc="0" normalizeH="0" baseline="0" noProof="0" dirty="0">
                <a:ln>
                  <a:noFill/>
                </a:ln>
                <a:solidFill>
                  <a:schemeClr val="tx2"/>
                </a:solidFill>
                <a:effectLst/>
                <a:uLnTx/>
                <a:uFillTx/>
                <a:latin typeface="+mn-lt"/>
                <a:ea typeface="+mn-ea"/>
                <a:cs typeface="+mn-cs"/>
              </a:rPr>
              <a:t>世纪</a:t>
            </a:r>
            <a:r>
              <a:rPr kumimoji="0" lang="en-US" altLang="zh-CN" sz="4000" b="1" i="0" u="none" strike="noStrike" kern="1200" cap="none" spc="0" normalizeH="0" baseline="0" noProof="0" dirty="0">
                <a:ln>
                  <a:noFill/>
                </a:ln>
                <a:solidFill>
                  <a:schemeClr val="tx2"/>
                </a:solidFill>
                <a:effectLst/>
                <a:uLnTx/>
                <a:uFillTx/>
                <a:latin typeface="+mn-lt"/>
                <a:ea typeface="+mn-ea"/>
                <a:cs typeface="+mn-cs"/>
              </a:rPr>
              <a:t>60</a:t>
            </a:r>
            <a:r>
              <a:rPr kumimoji="0" lang="zh-CN" altLang="zh-CN" sz="4000" b="1" i="0" u="none" strike="noStrike" kern="1200" cap="none" spc="0" normalizeH="0" baseline="0" noProof="0" dirty="0">
                <a:ln>
                  <a:noFill/>
                </a:ln>
                <a:solidFill>
                  <a:schemeClr val="tx2"/>
                </a:solidFill>
                <a:effectLst/>
                <a:uLnTx/>
                <a:uFillTx/>
                <a:latin typeface="+mn-lt"/>
                <a:ea typeface="+mn-ea"/>
                <a:cs typeface="+mn-cs"/>
              </a:rPr>
              <a:t>年代后期以来）</a:t>
            </a:r>
            <a:endParaRPr kumimoji="0" lang="zh-CN" altLang="en-US" sz="4000" b="1" i="0" u="none" strike="noStrike" kern="1200" cap="none" spc="0" normalizeH="0" baseline="0" noProof="0" dirty="0">
              <a:ln>
                <a:noFill/>
              </a:ln>
              <a:solidFill>
                <a:schemeClr val="tx2"/>
              </a:solidFill>
              <a:effectLst/>
              <a:uLnTx/>
              <a:uFillTx/>
              <a:latin typeface="+mn-lt"/>
              <a:ea typeface="+mn-ea"/>
              <a:cs typeface="+mn-cs"/>
            </a:endParaRPr>
          </a:p>
        </p:txBody>
      </p:sp>
      <p:pic>
        <p:nvPicPr>
          <p:cNvPr id="92164" name="图片 4"/>
          <p:cNvPicPr>
            <a:picLocks noChangeAspect="1"/>
          </p:cNvPicPr>
          <p:nvPr/>
        </p:nvPicPr>
        <p:blipFill>
          <a:blip r:embed="rId2"/>
          <a:stretch>
            <a:fillRect/>
          </a:stretch>
        </p:blipFill>
        <p:spPr>
          <a:xfrm>
            <a:off x="592138" y="1595438"/>
            <a:ext cx="5035550" cy="1571625"/>
          </a:xfrm>
          <a:prstGeom prst="rect">
            <a:avLst/>
          </a:prstGeom>
          <a:noFill/>
          <a:ln w="9525">
            <a:noFill/>
          </a:ln>
        </p:spPr>
      </p:pic>
      <p:pic>
        <p:nvPicPr>
          <p:cNvPr id="92165" name="图片 6"/>
          <p:cNvPicPr>
            <a:picLocks noChangeAspect="1"/>
          </p:cNvPicPr>
          <p:nvPr/>
        </p:nvPicPr>
        <p:blipFill>
          <a:blip r:embed="rId3"/>
          <a:stretch>
            <a:fillRect/>
          </a:stretch>
        </p:blipFill>
        <p:spPr>
          <a:xfrm>
            <a:off x="5956300" y="1349375"/>
            <a:ext cx="2574925" cy="2897188"/>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内容占位符 1"/>
          <p:cNvSpPr>
            <a:spLocks noGrp="1"/>
          </p:cNvSpPr>
          <p:nvPr>
            <p:ph idx="1"/>
          </p:nvPr>
        </p:nvSpPr>
        <p:spPr>
          <a:xfrm>
            <a:off x="341313" y="1268413"/>
            <a:ext cx="8509000" cy="5113337"/>
          </a:xfrm>
        </p:spPr>
        <p:txBody>
          <a:bodyPr vert="horz" wrap="square" lIns="91440" tIns="45720" rIns="91440" bIns="45720" anchor="t" anchorCtr="0"/>
          <a:p>
            <a:pPr indent="-255270" defTabSz="457200" eaLnBrk="1" hangingPunct="1"/>
            <a:r>
              <a:rPr lang="zh-CN" altLang="en-US" sz="2400" kern="1200" dirty="0">
                <a:latin typeface="+mn-lt"/>
                <a:ea typeface="幼圆" panose="02010509060101010101" pitchFamily="49" charset="-122"/>
                <a:cs typeface="+mn-cs"/>
              </a:rPr>
              <a:t>相互关联的数据的集合 </a:t>
            </a:r>
            <a:endParaRPr lang="zh-CN" altLang="en-US" sz="2400" kern="1200" dirty="0">
              <a:latin typeface="+mn-lt"/>
              <a:ea typeface="幼圆" panose="02010509060101010101" pitchFamily="49" charset="-122"/>
              <a:cs typeface="+mn-cs"/>
            </a:endParaRPr>
          </a:p>
          <a:p>
            <a:pPr indent="-255270" defTabSz="457200" eaLnBrk="1" hangingPunct="1"/>
            <a:r>
              <a:rPr lang="zh-CN" altLang="en-US" sz="2400" kern="1200" dirty="0">
                <a:latin typeface="+mn-lt"/>
                <a:ea typeface="幼圆" panose="02010509060101010101" pitchFamily="49" charset="-122"/>
                <a:cs typeface="+mn-cs"/>
              </a:rPr>
              <a:t>较少的数据冗余 </a:t>
            </a:r>
            <a:endParaRPr lang="zh-CN" altLang="en-US" sz="2400" kern="1200" dirty="0">
              <a:latin typeface="+mn-lt"/>
              <a:ea typeface="幼圆" panose="02010509060101010101" pitchFamily="49" charset="-122"/>
              <a:cs typeface="+mn-cs"/>
            </a:endParaRPr>
          </a:p>
          <a:p>
            <a:pPr indent="-255270" defTabSz="457200" eaLnBrk="1" hangingPunct="1"/>
            <a:r>
              <a:rPr lang="zh-CN" altLang="en-US" sz="2400" kern="1200" dirty="0">
                <a:latin typeface="+mn-lt"/>
                <a:ea typeface="幼圆" panose="02010509060101010101" pitchFamily="49" charset="-122"/>
                <a:cs typeface="+mn-cs"/>
              </a:rPr>
              <a:t>程序与数据相互独立</a:t>
            </a:r>
            <a:endParaRPr lang="zh-CN" altLang="en-US" sz="2400" kern="1200" dirty="0">
              <a:latin typeface="+mn-lt"/>
              <a:ea typeface="幼圆" panose="02010509060101010101" pitchFamily="49" charset="-122"/>
              <a:cs typeface="+mn-cs"/>
            </a:endParaRPr>
          </a:p>
          <a:p>
            <a:pPr indent="-255270" defTabSz="457200" eaLnBrk="1" hangingPunct="1"/>
            <a:r>
              <a:rPr lang="zh-CN" altLang="en-US" sz="2400" kern="1200" dirty="0">
                <a:latin typeface="+mn-lt"/>
                <a:ea typeface="幼圆" panose="02010509060101010101" pitchFamily="49" charset="-122"/>
                <a:cs typeface="+mn-cs"/>
              </a:rPr>
              <a:t>保证数据的安全、可靠</a:t>
            </a:r>
            <a:endParaRPr lang="zh-CN" altLang="en-US" sz="2400" kern="1200" dirty="0">
              <a:latin typeface="+mn-lt"/>
              <a:ea typeface="幼圆" panose="02010509060101010101" pitchFamily="49" charset="-122"/>
              <a:cs typeface="+mn-cs"/>
            </a:endParaRPr>
          </a:p>
          <a:p>
            <a:pPr indent="-255270" defTabSz="457200" eaLnBrk="1" hangingPunct="1"/>
            <a:r>
              <a:rPr lang="zh-CN" altLang="en-US" sz="2400" kern="1200" dirty="0">
                <a:latin typeface="+mn-lt"/>
                <a:ea typeface="幼圆" panose="02010509060101010101" pitchFamily="49" charset="-122"/>
                <a:cs typeface="+mn-cs"/>
              </a:rPr>
              <a:t>最大限度地保证数据的正确性</a:t>
            </a:r>
            <a:endParaRPr lang="zh-CN" altLang="en-US" sz="2400" kern="1200" dirty="0">
              <a:latin typeface="+mn-lt"/>
              <a:ea typeface="幼圆" panose="02010509060101010101" pitchFamily="49" charset="-122"/>
              <a:cs typeface="+mn-cs"/>
            </a:endParaRPr>
          </a:p>
          <a:p>
            <a:pPr indent="-255270" defTabSz="457200" eaLnBrk="1" hangingPunct="1"/>
            <a:r>
              <a:rPr lang="zh-CN" altLang="en-US" sz="2400" kern="1200" dirty="0">
                <a:latin typeface="+mn-lt"/>
                <a:ea typeface="幼圆" panose="02010509060101010101" pitchFamily="49" charset="-122"/>
                <a:cs typeface="+mn-cs"/>
              </a:rPr>
              <a:t>数据可以并发使用并能保证一致性</a:t>
            </a:r>
            <a:endParaRPr lang="zh-CN" altLang="en-US" sz="2400" kern="1200" dirty="0">
              <a:latin typeface="+mn-lt"/>
              <a:ea typeface="幼圆" panose="02010509060101010101" pitchFamily="49" charset="-122"/>
              <a:cs typeface="+mn-cs"/>
            </a:endParaRPr>
          </a:p>
          <a:p>
            <a:pPr indent="-255270" defTabSz="457200" eaLnBrk="1" hangingPunct="1"/>
            <a:endParaRPr lang="zh-CN" altLang="en-US" kern="1200" dirty="0">
              <a:latin typeface="+mn-lt"/>
              <a:ea typeface="幼圆" panose="02010509060101010101" pitchFamily="49" charset="-122"/>
              <a:cs typeface="+mn-cs"/>
            </a:endParaRPr>
          </a:p>
        </p:txBody>
      </p:sp>
      <p:sp>
        <p:nvSpPr>
          <p:cNvPr id="94211" name="副标题 2"/>
          <p:cNvSpPr>
            <a:spLocks noGrp="1"/>
          </p:cNvSpPr>
          <p:nvPr>
            <p:ph type="subTitle" idx="13"/>
          </p:nvPr>
        </p:nvSpPr>
        <p:spPr>
          <a:xfrm>
            <a:off x="355600" y="404813"/>
            <a:ext cx="8486775" cy="776287"/>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数据库系统</a:t>
            </a:r>
            <a:r>
              <a:rPr lang="zh-CN" altLang="en-US" kern="1200" dirty="0">
                <a:latin typeface="+mn-lt"/>
                <a:ea typeface="幼圆" panose="02010509060101010101" pitchFamily="49" charset="-122"/>
                <a:cs typeface="+mn-cs"/>
              </a:rPr>
              <a:t>的优点</a:t>
            </a:r>
            <a:endParaRPr lang="zh-CN" altLang="en-US" kern="1200" dirty="0">
              <a:latin typeface="+mn-lt"/>
              <a:ea typeface="幼圆" panose="02010509060101010101" pitchFamily="49"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内容占位符 1"/>
          <p:cNvSpPr>
            <a:spLocks noGrp="1"/>
          </p:cNvSpPr>
          <p:nvPr>
            <p:ph idx="1"/>
          </p:nvPr>
        </p:nvSpPr>
        <p:spPr>
          <a:xfrm>
            <a:off x="419100" y="1268413"/>
            <a:ext cx="8221663" cy="5113337"/>
          </a:xfrm>
        </p:spPr>
        <p:txBody>
          <a:bodyPr vert="horz" wrap="square" lIns="91440" tIns="45720" rIns="91440" bIns="45720" anchor="t" anchorCtr="0"/>
          <a:p>
            <a:pPr indent="-255270" defTabSz="457200" eaLnBrk="1" hangingPunct="1"/>
            <a:r>
              <a:rPr lang="zh-CN" altLang="en-US" sz="2400" kern="1200" dirty="0">
                <a:latin typeface="+mn-lt"/>
                <a:ea typeface="幼圆" panose="02010509060101010101" pitchFamily="49" charset="-122"/>
                <a:cs typeface="+mn-cs"/>
              </a:rPr>
              <a:t>数据库中的数据是相互关联的。也就是说，在数据库中不仅要能够表示数据本身，还要能够表示数据与数据之间的联系。</a:t>
            </a:r>
            <a:endParaRPr lang="zh-CN" altLang="en-US" sz="2400" kern="1200" dirty="0">
              <a:latin typeface="+mn-lt"/>
              <a:ea typeface="幼圆" panose="02010509060101010101" pitchFamily="49" charset="-122"/>
              <a:cs typeface="+mn-cs"/>
            </a:endParaRPr>
          </a:p>
          <a:p>
            <a:pPr indent="-255270" defTabSz="457200" eaLnBrk="1" hangingPunct="1"/>
            <a:endParaRPr lang="zh-CN" altLang="en-US" kern="1200" dirty="0">
              <a:latin typeface="+mn-lt"/>
              <a:ea typeface="幼圆" panose="02010509060101010101" pitchFamily="49" charset="-122"/>
              <a:cs typeface="+mn-cs"/>
            </a:endParaRPr>
          </a:p>
        </p:txBody>
      </p:sp>
      <p:sp>
        <p:nvSpPr>
          <p:cNvPr id="95234" name="副标题 2"/>
          <p:cNvSpPr>
            <a:spLocks noGrp="1" noChangeArrowheads="1"/>
          </p:cNvSpPr>
          <p:nvPr>
            <p:ph type="subTitle" idx="13"/>
          </p:nvPr>
        </p:nvSpPr>
        <p:spPr>
          <a:xfrm>
            <a:off x="433388" y="404813"/>
            <a:ext cx="8339138" cy="776288"/>
          </a:xfrm>
        </p:spPr>
        <p:txBody>
          <a:bodyPr vert="horz" wrap="square" lIns="45720" tIns="45720" rIns="45720" bIns="45720" numCol="1" rtlCol="0" anchor="t" anchorCtr="0" compatLnSpc="1">
            <a:normAutofit fontScale="85000" lnSpcReduction="10000"/>
          </a:bodyPr>
          <a:lstStyle/>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zh-CN" altLang="zh-CN" sz="4000" b="1" i="0" u="none" strike="noStrike" kern="1200" cap="none" spc="0" normalizeH="0" baseline="0" noProof="0" dirty="0">
                <a:ln>
                  <a:noFill/>
                </a:ln>
                <a:solidFill>
                  <a:schemeClr val="tx2"/>
                </a:solidFill>
                <a:effectLst/>
                <a:uLnTx/>
                <a:uFillTx/>
                <a:latin typeface="+mn-lt"/>
                <a:ea typeface="+mn-ea"/>
                <a:cs typeface="+mn-cs"/>
              </a:rPr>
              <a:t>数据库系统</a:t>
            </a:r>
            <a:r>
              <a:rPr kumimoji="0" lang="zh-CN" altLang="en-US" sz="4000" b="1" i="0" u="none" strike="noStrike" kern="1200" cap="none" spc="0" normalizeH="0" baseline="0" noProof="0" dirty="0">
                <a:ln>
                  <a:noFill/>
                </a:ln>
                <a:solidFill>
                  <a:schemeClr val="tx2"/>
                </a:solidFill>
                <a:effectLst/>
                <a:uLnTx/>
                <a:uFillTx/>
                <a:latin typeface="+mn-lt"/>
                <a:ea typeface="+mn-ea"/>
                <a:cs typeface="+mn-cs"/>
              </a:rPr>
              <a:t>的优点</a:t>
            </a:r>
            <a:r>
              <a:rPr kumimoji="0" lang="en-US" altLang="zh-CN" sz="4000" b="1" i="0" u="none" strike="noStrike" kern="1200" cap="none" spc="0" normalizeH="0" baseline="0" noProof="0" dirty="0">
                <a:ln>
                  <a:noFill/>
                </a:ln>
                <a:solidFill>
                  <a:schemeClr val="tx2"/>
                </a:solidFill>
                <a:effectLst/>
                <a:uLnTx/>
                <a:uFillTx/>
                <a:latin typeface="+mn-lt"/>
                <a:ea typeface="+mn-ea"/>
                <a:cs typeface="+mn-cs"/>
              </a:rPr>
              <a:t>--</a:t>
            </a:r>
            <a:r>
              <a:rPr kumimoji="0" lang="zh-CN" altLang="en-US" sz="4000" b="1" i="0" u="none" strike="noStrike" kern="1200" cap="none" spc="0" normalizeH="0" baseline="0" noProof="0" dirty="0">
                <a:ln>
                  <a:noFill/>
                </a:ln>
                <a:solidFill>
                  <a:schemeClr val="tx2"/>
                </a:solidFill>
                <a:effectLst/>
                <a:uLnTx/>
                <a:uFillTx/>
                <a:latin typeface="+mn-lt"/>
                <a:ea typeface="+mn-ea"/>
                <a:cs typeface="+mn-cs"/>
              </a:rPr>
              <a:t>相互关联的数据的集合 </a:t>
            </a:r>
            <a:endParaRPr kumimoji="0" lang="zh-CN" altLang="en-US" sz="4000" b="1" i="0" u="none" strike="noStrike" kern="1200" cap="none" spc="0" normalizeH="0" baseline="0" noProof="0" dirty="0">
              <a:ln>
                <a:noFill/>
              </a:ln>
              <a:solidFill>
                <a:schemeClr val="tx2"/>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endParaRPr kumimoji="0" lang="zh-CN" altLang="en-US" sz="4000" b="1" i="0" u="none" strike="noStrike" kern="1200" cap="none" spc="0" normalizeH="0" baseline="0" noProof="0" dirty="0">
              <a:ln>
                <a:noFill/>
              </a:ln>
              <a:solidFill>
                <a:schemeClr val="tx2"/>
              </a:solidFill>
              <a:effectLst/>
              <a:uLnTx/>
              <a:uFillTx/>
              <a:latin typeface="+mn-lt"/>
              <a:ea typeface="+mn-ea"/>
              <a:cs typeface="+mn-cs"/>
            </a:endParaRPr>
          </a:p>
        </p:txBody>
      </p:sp>
      <p:grpSp>
        <p:nvGrpSpPr>
          <p:cNvPr id="96260" name="组合 3"/>
          <p:cNvGrpSpPr/>
          <p:nvPr/>
        </p:nvGrpSpPr>
        <p:grpSpPr>
          <a:xfrm>
            <a:off x="947738" y="2586038"/>
            <a:ext cx="7693025" cy="3243262"/>
            <a:chOff x="685800" y="2852738"/>
            <a:chExt cx="7693025" cy="3243262"/>
          </a:xfrm>
        </p:grpSpPr>
        <p:grpSp>
          <p:nvGrpSpPr>
            <p:cNvPr id="96261" name="Group 4"/>
            <p:cNvGrpSpPr/>
            <p:nvPr/>
          </p:nvGrpSpPr>
          <p:grpSpPr>
            <a:xfrm>
              <a:off x="7235825" y="2852738"/>
              <a:ext cx="1143000" cy="1143000"/>
              <a:chOff x="4320" y="192"/>
              <a:chExt cx="720" cy="720"/>
            </a:xfrm>
          </p:grpSpPr>
          <p:graphicFrame>
            <p:nvGraphicFramePr>
              <p:cNvPr id="96268" name="Object 5"/>
              <p:cNvGraphicFramePr>
                <a:graphicFrameLocks noChangeAspect="1"/>
              </p:cNvGraphicFramePr>
              <p:nvPr/>
            </p:nvGraphicFramePr>
            <p:xfrm>
              <a:off x="4320" y="432"/>
              <a:ext cx="594" cy="480"/>
            </p:xfrm>
            <a:graphic>
              <a:graphicData uri="http://schemas.openxmlformats.org/presentationml/2006/ole">
                <mc:AlternateContent xmlns:mc="http://schemas.openxmlformats.org/markup-compatibility/2006">
                  <mc:Choice xmlns:v="urn:schemas-microsoft-com:vml" Requires="v">
                    <p:oleObj spid="_x0000_s3076" name="" r:id="rId1" imgW="942975" imgH="762000" progId="MS_ClipArt_Gallery.2">
                      <p:embed/>
                    </p:oleObj>
                  </mc:Choice>
                  <mc:Fallback>
                    <p:oleObj name="" r:id="rId1" imgW="942975" imgH="762000" progId="MS_ClipArt_Gallery.2">
                      <p:embed/>
                      <p:pic>
                        <p:nvPicPr>
                          <p:cNvPr id="0" name="图片 3075"/>
                          <p:cNvPicPr/>
                          <p:nvPr/>
                        </p:nvPicPr>
                        <p:blipFill>
                          <a:blip r:embed="rId2"/>
                          <a:stretch>
                            <a:fillRect/>
                          </a:stretch>
                        </p:blipFill>
                        <p:spPr>
                          <a:xfrm>
                            <a:off x="4320" y="432"/>
                            <a:ext cx="594" cy="480"/>
                          </a:xfrm>
                          <a:prstGeom prst="rect">
                            <a:avLst/>
                          </a:prstGeom>
                          <a:noFill/>
                          <a:ln w="38100">
                            <a:noFill/>
                            <a:miter/>
                          </a:ln>
                        </p:spPr>
                      </p:pic>
                    </p:oleObj>
                  </mc:Fallback>
                </mc:AlternateContent>
              </a:graphicData>
            </a:graphic>
          </p:graphicFrame>
          <p:sp>
            <p:nvSpPr>
              <p:cNvPr id="96269" name="WordArt 6"/>
              <p:cNvSpPr>
                <a:spLocks noTextEdit="1"/>
              </p:cNvSpPr>
              <p:nvPr/>
            </p:nvSpPr>
            <p:spPr>
              <a:xfrm>
                <a:off x="4752" y="192"/>
                <a:ext cx="288" cy="432"/>
              </a:xfrm>
              <a:prstGeom prst="rect">
                <a:avLst/>
              </a:prstGeom>
            </p:spPr>
            <p:txBody>
              <a:bodyPr wrap="none" fromWordArt="1">
                <a:prstTxWarp prst="textSlantUp">
                  <a:avLst>
                    <a:gd name="adj" fmla="val 42593"/>
                  </a:avLst>
                </a:prstTxWarp>
                <a:normAutofit/>
              </a:bodyPr>
              <a:p>
                <a:pPr algn="ctr"/>
                <a:r>
                  <a:rPr lang="zh-CN" altLang="en-US" sz="36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rPr>
                  <a:t>学生</a:t>
                </a:r>
                <a:endParaRPr lang="zh-CN" altLang="en-US" sz="36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endParaRPr>
              </a:p>
            </p:txBody>
          </p:sp>
        </p:grpSp>
        <p:grpSp>
          <p:nvGrpSpPr>
            <p:cNvPr id="96262" name="Group 7"/>
            <p:cNvGrpSpPr/>
            <p:nvPr/>
          </p:nvGrpSpPr>
          <p:grpSpPr>
            <a:xfrm>
              <a:off x="685800" y="5210175"/>
              <a:ext cx="1066800" cy="885825"/>
              <a:chOff x="432" y="2784"/>
              <a:chExt cx="816" cy="606"/>
            </a:xfrm>
          </p:grpSpPr>
          <p:graphicFrame>
            <p:nvGraphicFramePr>
              <p:cNvPr id="96266" name="Object 8"/>
              <p:cNvGraphicFramePr>
                <a:graphicFrameLocks noChangeAspect="1"/>
              </p:cNvGraphicFramePr>
              <p:nvPr/>
            </p:nvGraphicFramePr>
            <p:xfrm>
              <a:off x="432" y="2784"/>
              <a:ext cx="540" cy="606"/>
            </p:xfrm>
            <a:graphic>
              <a:graphicData uri="http://schemas.openxmlformats.org/presentationml/2006/ole">
                <mc:AlternateContent xmlns:mc="http://schemas.openxmlformats.org/markup-compatibility/2006">
                  <mc:Choice xmlns:v="urn:schemas-microsoft-com:vml" Requires="v">
                    <p:oleObj spid="_x0000_s3077" name="" r:id="rId3" imgW="857250" imgH="962025" progId="MS_ClipArt_Gallery.2">
                      <p:embed/>
                    </p:oleObj>
                  </mc:Choice>
                  <mc:Fallback>
                    <p:oleObj name="" r:id="rId3" imgW="857250" imgH="962025" progId="MS_ClipArt_Gallery.2">
                      <p:embed/>
                      <p:pic>
                        <p:nvPicPr>
                          <p:cNvPr id="0" name="图片 3076"/>
                          <p:cNvPicPr/>
                          <p:nvPr/>
                        </p:nvPicPr>
                        <p:blipFill>
                          <a:blip r:embed="rId4"/>
                          <a:stretch>
                            <a:fillRect/>
                          </a:stretch>
                        </p:blipFill>
                        <p:spPr>
                          <a:xfrm>
                            <a:off x="432" y="2784"/>
                            <a:ext cx="540" cy="606"/>
                          </a:xfrm>
                          <a:prstGeom prst="rect">
                            <a:avLst/>
                          </a:prstGeom>
                          <a:noFill/>
                          <a:ln w="38100">
                            <a:noFill/>
                            <a:miter/>
                          </a:ln>
                        </p:spPr>
                      </p:pic>
                    </p:oleObj>
                  </mc:Fallback>
                </mc:AlternateContent>
              </a:graphicData>
            </a:graphic>
          </p:graphicFrame>
          <p:sp>
            <p:nvSpPr>
              <p:cNvPr id="96267" name="WordArt 9"/>
              <p:cNvSpPr>
                <a:spLocks noTextEdit="1"/>
              </p:cNvSpPr>
              <p:nvPr/>
            </p:nvSpPr>
            <p:spPr>
              <a:xfrm>
                <a:off x="960" y="2832"/>
                <a:ext cx="288" cy="480"/>
              </a:xfrm>
              <a:prstGeom prst="rect">
                <a:avLst/>
              </a:prstGeom>
            </p:spPr>
            <p:txBody>
              <a:bodyPr wrap="none" fromWordArt="1">
                <a:prstTxWarp prst="textSlantUp">
                  <a:avLst>
                    <a:gd name="adj" fmla="val 18958"/>
                  </a:avLst>
                </a:prstTxWarp>
                <a:normAutofit/>
              </a:bodyPr>
              <a:p>
                <a:pPr algn="ctr"/>
                <a:r>
                  <a:rPr lang="zh-CN" altLang="en-US" sz="36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rPr>
                  <a:t>课程</a:t>
                </a:r>
                <a:endParaRPr lang="zh-CN" altLang="en-US" sz="36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endParaRPr>
              </a:p>
            </p:txBody>
          </p:sp>
        </p:grpSp>
        <p:sp>
          <p:nvSpPr>
            <p:cNvPr id="96263" name="Line 11"/>
            <p:cNvSpPr/>
            <p:nvPr/>
          </p:nvSpPr>
          <p:spPr>
            <a:xfrm flipH="1">
              <a:off x="1979613" y="3716338"/>
              <a:ext cx="5113337" cy="1697037"/>
            </a:xfrm>
            <a:prstGeom prst="line">
              <a:avLst/>
            </a:prstGeom>
            <a:ln w="101600" cap="flat" cmpd="tri">
              <a:solidFill>
                <a:srgbClr val="FF0000"/>
              </a:solidFill>
              <a:prstDash val="solid"/>
              <a:headEnd type="none" w="med" len="med"/>
              <a:tailEnd type="none" w="med" len="med"/>
            </a:ln>
          </p:spPr>
        </p:sp>
        <p:sp>
          <p:nvSpPr>
            <p:cNvPr id="96264" name="Line 13"/>
            <p:cNvSpPr/>
            <p:nvPr/>
          </p:nvSpPr>
          <p:spPr>
            <a:xfrm flipH="1" flipV="1">
              <a:off x="5076825" y="4508500"/>
              <a:ext cx="1295400" cy="936625"/>
            </a:xfrm>
            <a:prstGeom prst="line">
              <a:avLst/>
            </a:prstGeom>
            <a:ln w="76200" cap="flat" cmpd="tri">
              <a:solidFill>
                <a:schemeClr val="accent1"/>
              </a:solidFill>
              <a:prstDash val="solid"/>
              <a:headEnd type="none" w="med" len="med"/>
              <a:tailEnd type="triangle" w="med" len="med"/>
            </a:ln>
          </p:spPr>
        </p:sp>
        <p:sp>
          <p:nvSpPr>
            <p:cNvPr id="96265" name="WordArt 14"/>
            <p:cNvSpPr>
              <a:spLocks noTextEdit="1"/>
            </p:cNvSpPr>
            <p:nvPr/>
          </p:nvSpPr>
          <p:spPr>
            <a:xfrm>
              <a:off x="3886200" y="5591175"/>
              <a:ext cx="4210050" cy="349250"/>
            </a:xfrm>
            <a:prstGeom prst="rect">
              <a:avLst/>
            </a:prstGeom>
          </p:spPr>
          <p:txBody>
            <a:bodyPr wrap="none" fromWordArt="1">
              <a:prstTxWarp prst="textPlain">
                <a:avLst>
                  <a:gd name="adj" fmla="val 50000"/>
                </a:avLst>
              </a:prstTxWarp>
              <a:normAutofit/>
            </a:bodyPr>
            <a:p>
              <a:pPr algn="ctr"/>
              <a:r>
                <a:rPr lang="zh-CN" altLang="en-US" sz="3600">
                  <a:ln w="12700" cap="flat" cmpd="sng">
                    <a:solidFill>
                      <a:srgbClr val="3333CC"/>
                    </a:solidFill>
                    <a:prstDash val="solid"/>
                    <a:headEnd type="none" w="med" len="med"/>
                    <a:tailEnd type="none" w="med" len="med"/>
                  </a:ln>
                  <a:solidFill>
                    <a:srgbClr val="B2B2B2">
                      <a:alpha val="50195"/>
                    </a:srgbClr>
                  </a:solidFill>
                  <a:effectLst>
                    <a:outerShdw dist="45791" dir="2021404" algn="ctr" rotWithShape="0">
                      <a:srgbClr val="9999FF"/>
                    </a:outerShdw>
                  </a:effectLst>
                  <a:latin typeface="宋体" panose="02010600030101010101" pitchFamily="2" charset="-122"/>
                  <a:ea typeface="宋体" panose="02010600030101010101" pitchFamily="2" charset="-122"/>
                </a:rPr>
                <a:t>学生与课程之间的联系</a:t>
              </a:r>
              <a:endParaRPr lang="zh-CN" altLang="en-US" sz="3600">
                <a:ln w="12700" cap="flat" cmpd="sng">
                  <a:solidFill>
                    <a:srgbClr val="3333CC"/>
                  </a:solidFill>
                  <a:prstDash val="solid"/>
                  <a:headEnd type="none" w="med" len="med"/>
                  <a:tailEnd type="none" w="med" len="med"/>
                </a:ln>
                <a:solidFill>
                  <a:srgbClr val="B2B2B2">
                    <a:alpha val="50195"/>
                  </a:srgbClr>
                </a:solidFill>
                <a:effectLst>
                  <a:outerShdw dist="45791" dir="2021404" algn="ctr" rotWithShape="0">
                    <a:srgbClr val="9999FF"/>
                  </a:outerShdw>
                </a:effectLst>
                <a:latin typeface="宋体" panose="02010600030101010101" pitchFamily="2" charset="-122"/>
                <a:ea typeface="宋体" panose="02010600030101010101" pitchFamily="2" charset="-122"/>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内容占位符 1"/>
          <p:cNvSpPr>
            <a:spLocks noGrp="1"/>
          </p:cNvSpPr>
          <p:nvPr>
            <p:ph idx="1"/>
          </p:nvPr>
        </p:nvSpPr>
        <p:spPr>
          <a:xfrm>
            <a:off x="403225" y="1268413"/>
            <a:ext cx="8337550" cy="3143250"/>
          </a:xfrm>
        </p:spPr>
        <p:txBody>
          <a:bodyPr vert="horz" wrap="square" lIns="91440" tIns="45720" rIns="91440" bIns="45720" anchor="t" anchorCtr="0"/>
          <a:p>
            <a:pPr indent="-255270" defTabSz="457200" eaLnBrk="1" hangingPunct="1"/>
            <a:r>
              <a:rPr lang="zh-CN" altLang="en-US" sz="2400" kern="1200" dirty="0">
                <a:latin typeface="+mn-lt"/>
                <a:ea typeface="幼圆" panose="02010509060101010101" pitchFamily="49" charset="-122"/>
                <a:cs typeface="+mn-cs"/>
              </a:rPr>
              <a:t>数据库中的数据被统一管理，合理组织，减少冗余。任何对数据的操作都由数据库管理系统</a:t>
            </a:r>
            <a:r>
              <a:rPr lang="en-US" altLang="zh-CN" sz="2400" kern="1200" dirty="0">
                <a:latin typeface="+mn-lt"/>
                <a:ea typeface="幼圆" panose="02010509060101010101" pitchFamily="49" charset="-122"/>
                <a:cs typeface="+mn-cs"/>
              </a:rPr>
              <a:t>DBMS</a:t>
            </a:r>
            <a:r>
              <a:rPr lang="zh-CN" altLang="en-US" sz="2400" kern="1200" dirty="0">
                <a:latin typeface="+mn-lt"/>
                <a:ea typeface="幼圆" panose="02010509060101010101" pitchFamily="49" charset="-122"/>
                <a:cs typeface="+mn-cs"/>
              </a:rPr>
              <a:t>完成。</a:t>
            </a:r>
            <a:endParaRPr lang="zh-CN" altLang="en-US" sz="2400" kern="1200" dirty="0">
              <a:latin typeface="+mn-lt"/>
              <a:ea typeface="幼圆" panose="02010509060101010101" pitchFamily="49" charset="-122"/>
              <a:cs typeface="+mn-cs"/>
            </a:endParaRPr>
          </a:p>
          <a:p>
            <a:pPr indent="-255270" defTabSz="457200" eaLnBrk="1" hangingPunct="1"/>
            <a:r>
              <a:rPr lang="zh-CN" altLang="en-US" sz="2400" kern="1200" dirty="0">
                <a:latin typeface="+mn-lt"/>
                <a:ea typeface="幼圆" panose="02010509060101010101" pitchFamily="49" charset="-122"/>
                <a:cs typeface="+mn-cs"/>
              </a:rPr>
              <a:t>学生基本信息：学号、姓名、性别、出生日期等</a:t>
            </a:r>
            <a:endParaRPr lang="zh-CN" altLang="en-US" sz="2400" kern="1200" dirty="0">
              <a:latin typeface="+mn-lt"/>
              <a:ea typeface="幼圆" panose="02010509060101010101" pitchFamily="49" charset="-122"/>
              <a:cs typeface="+mn-cs"/>
            </a:endParaRPr>
          </a:p>
          <a:p>
            <a:pPr indent="-255270" defTabSz="457200" eaLnBrk="1" hangingPunct="1"/>
            <a:r>
              <a:rPr lang="zh-CN" altLang="en-US" sz="2400" kern="1200" dirty="0">
                <a:latin typeface="+mn-lt"/>
                <a:ea typeface="幼圆" panose="02010509060101010101" pitchFamily="49" charset="-122"/>
                <a:cs typeface="+mn-cs"/>
              </a:rPr>
              <a:t>课程基本信息：课程号、课程名、授课学期、学分、课程性质</a:t>
            </a:r>
            <a:endParaRPr lang="zh-CN" altLang="en-US" sz="2400" kern="1200" dirty="0">
              <a:latin typeface="+mn-lt"/>
              <a:ea typeface="幼圆" panose="02010509060101010101" pitchFamily="49" charset="-122"/>
              <a:cs typeface="+mn-cs"/>
            </a:endParaRPr>
          </a:p>
          <a:p>
            <a:pPr indent="-255270" defTabSz="457200" eaLnBrk="1" hangingPunct="1"/>
            <a:r>
              <a:rPr lang="zh-CN" altLang="en-US" sz="2400" kern="1200" dirty="0">
                <a:latin typeface="+mn-lt"/>
                <a:ea typeface="幼圆" panose="02010509060101010101" pitchFamily="49" charset="-122"/>
                <a:cs typeface="+mn-cs"/>
              </a:rPr>
              <a:t>学生选课信息：学号、课程号、修课类型、修课时间、考试成绩</a:t>
            </a:r>
            <a:endParaRPr lang="zh-CN" altLang="en-US" sz="2400" kern="1200" dirty="0">
              <a:latin typeface="+mn-lt"/>
              <a:ea typeface="幼圆" panose="02010509060101010101" pitchFamily="49" charset="-122"/>
              <a:cs typeface="+mn-cs"/>
            </a:endParaRPr>
          </a:p>
          <a:p>
            <a:pPr indent="-255270" defTabSz="457200" eaLnBrk="1" hangingPunct="1"/>
            <a:endParaRPr lang="zh-CN" altLang="en-US" kern="1200" dirty="0">
              <a:latin typeface="+mn-lt"/>
              <a:ea typeface="幼圆" panose="02010509060101010101" pitchFamily="49" charset="-122"/>
              <a:cs typeface="+mn-cs"/>
            </a:endParaRPr>
          </a:p>
        </p:txBody>
      </p:sp>
      <p:sp>
        <p:nvSpPr>
          <p:cNvPr id="98307" name="副标题 2"/>
          <p:cNvSpPr>
            <a:spLocks noGrp="1"/>
          </p:cNvSpPr>
          <p:nvPr>
            <p:ph type="subTitle" idx="13"/>
          </p:nvPr>
        </p:nvSpPr>
        <p:spPr>
          <a:xfrm>
            <a:off x="417513" y="404813"/>
            <a:ext cx="8315325" cy="776287"/>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数据库系统</a:t>
            </a:r>
            <a:r>
              <a:rPr lang="zh-CN" altLang="en-US" kern="1200" dirty="0">
                <a:latin typeface="+mn-lt"/>
                <a:ea typeface="幼圆" panose="02010509060101010101" pitchFamily="49" charset="-122"/>
                <a:cs typeface="+mn-cs"/>
              </a:rPr>
              <a:t>的优点</a:t>
            </a:r>
            <a:r>
              <a:rPr lang="en-US" altLang="zh-CN" kern="1200" dirty="0">
                <a:latin typeface="+mn-lt"/>
                <a:ea typeface="幼圆" panose="02010509060101010101" pitchFamily="49" charset="-122"/>
                <a:cs typeface="+mn-cs"/>
              </a:rPr>
              <a:t>—</a:t>
            </a:r>
            <a:r>
              <a:rPr lang="zh-CN" altLang="en-US" kern="1200" dirty="0">
                <a:latin typeface="+mn-lt"/>
                <a:ea typeface="幼圆" panose="02010509060101010101" pitchFamily="49" charset="-122"/>
                <a:cs typeface="+mn-cs"/>
              </a:rPr>
              <a:t>较少的数据冗余</a:t>
            </a:r>
            <a:endParaRPr lang="zh-CN" altLang="en-US" kern="1200" dirty="0">
              <a:latin typeface="+mn-lt"/>
              <a:ea typeface="幼圆" panose="02010509060101010101" pitchFamily="49" charset="-122"/>
              <a:cs typeface="+mn-cs"/>
            </a:endParaRPr>
          </a:p>
          <a:p>
            <a:pPr defTabSz="457200" eaLnBrk="1" hangingPunct="1">
              <a:buSzTx/>
            </a:pPr>
            <a:endParaRPr lang="zh-CN" altLang="en-US"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8306">
                                            <p:txEl>
                                              <p:charRg st="0" end="48"/>
                                            </p:txEl>
                                          </p:spTgt>
                                        </p:tgtEl>
                                        <p:attrNameLst>
                                          <p:attrName>style.visibility</p:attrName>
                                        </p:attrNameLst>
                                      </p:cBhvr>
                                      <p:to>
                                        <p:strVal val="visible"/>
                                      </p:to>
                                    </p:set>
                                    <p:animEffect transition="in" filter="barn(inVertical)">
                                      <p:cBhvr>
                                        <p:cTn id="7" dur="500"/>
                                        <p:tgtEl>
                                          <p:spTgt spid="98306">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8306">
                                            <p:txEl>
                                              <p:charRg st="48" end="70"/>
                                            </p:txEl>
                                          </p:spTgt>
                                        </p:tgtEl>
                                        <p:attrNameLst>
                                          <p:attrName>style.visibility</p:attrName>
                                        </p:attrNameLst>
                                      </p:cBhvr>
                                      <p:to>
                                        <p:strVal val="visible"/>
                                      </p:to>
                                    </p:set>
                                    <p:animEffect transition="in" filter="barn(inVertical)">
                                      <p:cBhvr>
                                        <p:cTn id="12" dur="500"/>
                                        <p:tgtEl>
                                          <p:spTgt spid="98306">
                                            <p:txEl>
                                              <p:charRg st="48"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8306">
                                            <p:txEl>
                                              <p:charRg st="70" end="98"/>
                                            </p:txEl>
                                          </p:spTgt>
                                        </p:tgtEl>
                                        <p:attrNameLst>
                                          <p:attrName>style.visibility</p:attrName>
                                        </p:attrNameLst>
                                      </p:cBhvr>
                                      <p:to>
                                        <p:strVal val="visible"/>
                                      </p:to>
                                    </p:set>
                                    <p:animEffect transition="in" filter="barn(inVertical)">
                                      <p:cBhvr>
                                        <p:cTn id="17" dur="500"/>
                                        <p:tgtEl>
                                          <p:spTgt spid="98306">
                                            <p:txEl>
                                              <p:charRg st="70"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8306">
                                            <p:txEl>
                                              <p:charRg st="98" end="127"/>
                                            </p:txEl>
                                          </p:spTgt>
                                        </p:tgtEl>
                                        <p:attrNameLst>
                                          <p:attrName>style.visibility</p:attrName>
                                        </p:attrNameLst>
                                      </p:cBhvr>
                                      <p:to>
                                        <p:strVal val="visible"/>
                                      </p:to>
                                    </p:set>
                                    <p:animEffect transition="in" filter="barn(inVertical)">
                                      <p:cBhvr>
                                        <p:cTn id="22" dur="500"/>
                                        <p:tgtEl>
                                          <p:spTgt spid="98306">
                                            <p:txEl>
                                              <p:charRg st="98"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内容占位符 1"/>
          <p:cNvSpPr>
            <a:spLocks noGrp="1"/>
          </p:cNvSpPr>
          <p:nvPr>
            <p:ph idx="1"/>
          </p:nvPr>
        </p:nvSpPr>
        <p:spPr>
          <a:xfrm>
            <a:off x="341313" y="1268413"/>
            <a:ext cx="8337550" cy="5113337"/>
          </a:xfrm>
        </p:spPr>
        <p:txBody>
          <a:bodyPr vert="horz" wrap="square" lIns="91440" tIns="45720" rIns="91440" bIns="45720" anchor="t" anchorCtr="0"/>
          <a:p>
            <a:pPr indent="-255270" defTabSz="457200" eaLnBrk="1" hangingPunct="1"/>
            <a:r>
              <a:rPr lang="zh-CN" altLang="en-US" sz="2400" kern="1200" dirty="0">
                <a:latin typeface="+mn-lt"/>
                <a:ea typeface="幼圆" panose="02010509060101010101" pitchFamily="49" charset="-122"/>
                <a:cs typeface="+mn-cs"/>
              </a:rPr>
              <a:t>数据独立性是指数据的组织和存储方法与应用程序互不依赖、彼此独立的特性。</a:t>
            </a:r>
            <a:endParaRPr lang="zh-CN" altLang="en-US" sz="2400" kern="1200" dirty="0">
              <a:latin typeface="+mn-lt"/>
              <a:ea typeface="幼圆" panose="02010509060101010101" pitchFamily="49" charset="-122"/>
              <a:cs typeface="+mn-cs"/>
            </a:endParaRPr>
          </a:p>
          <a:p>
            <a:pPr indent="-255270" defTabSz="457200" eaLnBrk="1" hangingPunct="1"/>
            <a:r>
              <a:rPr lang="zh-CN" altLang="en-US" sz="2400" kern="1200" dirty="0">
                <a:latin typeface="+mn-lt"/>
                <a:ea typeface="幼圆" panose="02010509060101010101" pitchFamily="49" charset="-122"/>
                <a:cs typeface="+mn-cs"/>
              </a:rPr>
              <a:t>三级模式</a:t>
            </a:r>
            <a:r>
              <a:rPr lang="en-US" altLang="zh-CN" sz="2400" kern="1200" dirty="0">
                <a:latin typeface="+mn-lt"/>
                <a:ea typeface="幼圆" panose="02010509060101010101" pitchFamily="49" charset="-122"/>
                <a:cs typeface="+mn-cs"/>
              </a:rPr>
              <a:t>/</a:t>
            </a:r>
            <a:r>
              <a:rPr lang="zh-CN" altLang="en-US" sz="2400" kern="1200" dirty="0">
                <a:latin typeface="+mn-lt"/>
                <a:ea typeface="幼圆" panose="02010509060101010101" pitchFamily="49" charset="-122"/>
                <a:cs typeface="+mn-cs"/>
              </a:rPr>
              <a:t>两层映射</a:t>
            </a:r>
            <a:endParaRPr lang="en-US" altLang="zh-CN" sz="2400" kern="1200" dirty="0">
              <a:latin typeface="+mn-lt"/>
              <a:ea typeface="幼圆" panose="02010509060101010101" pitchFamily="49" charset="-122"/>
              <a:cs typeface="+mn-cs"/>
            </a:endParaRPr>
          </a:p>
          <a:p>
            <a:pPr indent="-255270" defTabSz="457200" eaLnBrk="1" hangingPunct="1"/>
            <a:r>
              <a:rPr lang="zh-CN" altLang="en-US" sz="2400" kern="1200" dirty="0">
                <a:latin typeface="+mn-lt"/>
                <a:ea typeface="幼圆" panose="02010509060101010101" pitchFamily="49" charset="-122"/>
                <a:cs typeface="+mn-cs"/>
              </a:rPr>
              <a:t>逻辑独立性</a:t>
            </a:r>
            <a:endParaRPr lang="en-US" altLang="zh-CN" sz="2400" kern="1200" dirty="0">
              <a:latin typeface="+mn-lt"/>
              <a:ea typeface="幼圆" panose="02010509060101010101" pitchFamily="49" charset="-122"/>
              <a:cs typeface="+mn-cs"/>
            </a:endParaRPr>
          </a:p>
          <a:p>
            <a:pPr indent="-255270" defTabSz="457200" eaLnBrk="1" hangingPunct="1"/>
            <a:r>
              <a:rPr lang="zh-CN" altLang="en-US" sz="2400" kern="1200" dirty="0">
                <a:latin typeface="+mn-lt"/>
                <a:ea typeface="幼圆" panose="02010509060101010101" pitchFamily="49" charset="-122"/>
                <a:cs typeface="+mn-cs"/>
              </a:rPr>
              <a:t>存储独立性</a:t>
            </a:r>
            <a:endParaRPr lang="zh-CN" altLang="en-US" sz="2400" kern="1200" dirty="0">
              <a:latin typeface="+mn-lt"/>
              <a:ea typeface="幼圆" panose="02010509060101010101" pitchFamily="49" charset="-122"/>
              <a:cs typeface="+mn-cs"/>
            </a:endParaRPr>
          </a:p>
        </p:txBody>
      </p:sp>
      <p:sp>
        <p:nvSpPr>
          <p:cNvPr id="99330" name="副标题 2"/>
          <p:cNvSpPr>
            <a:spLocks noGrp="1" noChangeArrowheads="1"/>
          </p:cNvSpPr>
          <p:nvPr>
            <p:ph type="subTitle" idx="13"/>
          </p:nvPr>
        </p:nvSpPr>
        <p:spPr>
          <a:xfrm>
            <a:off x="355600" y="476250"/>
            <a:ext cx="8315325" cy="776288"/>
          </a:xfrm>
        </p:spPr>
        <p:txBody>
          <a:bodyPr vert="horz" wrap="square" lIns="45720" tIns="45720" rIns="45720" bIns="45720" numCol="1" rtlCol="0" anchor="t" anchorCtr="0" compatLnSpc="1">
            <a:normAutofit fontScale="85000" lnSpcReduction="10000"/>
          </a:bodyPr>
          <a:lstStyle/>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zh-CN" altLang="zh-CN" sz="4000" b="1" i="0" u="none" strike="noStrike" kern="1200" cap="none" spc="0" normalizeH="0" baseline="0" noProof="0" dirty="0">
                <a:ln>
                  <a:noFill/>
                </a:ln>
                <a:solidFill>
                  <a:schemeClr val="tx2"/>
                </a:solidFill>
                <a:effectLst/>
                <a:uLnTx/>
                <a:uFillTx/>
                <a:latin typeface="+mn-lt"/>
                <a:ea typeface="+mn-ea"/>
                <a:cs typeface="+mn-cs"/>
              </a:rPr>
              <a:t>数据库系统</a:t>
            </a:r>
            <a:r>
              <a:rPr kumimoji="0" lang="zh-CN" altLang="en-US" sz="4000" b="1" i="0" u="none" strike="noStrike" kern="1200" cap="none" spc="0" normalizeH="0" baseline="0" noProof="0" dirty="0">
                <a:ln>
                  <a:noFill/>
                </a:ln>
                <a:solidFill>
                  <a:schemeClr val="tx2"/>
                </a:solidFill>
                <a:effectLst/>
                <a:uLnTx/>
                <a:uFillTx/>
                <a:latin typeface="+mn-lt"/>
                <a:ea typeface="+mn-ea"/>
                <a:cs typeface="+mn-cs"/>
              </a:rPr>
              <a:t>的优点</a:t>
            </a:r>
            <a:r>
              <a:rPr kumimoji="0" lang="en-US" altLang="zh-CN" sz="4000" b="1" i="0" u="none" strike="noStrike" kern="1200" cap="none" spc="0" normalizeH="0" baseline="0" noProof="0" dirty="0">
                <a:ln>
                  <a:noFill/>
                </a:ln>
                <a:solidFill>
                  <a:schemeClr val="tx2"/>
                </a:solidFill>
                <a:effectLst/>
                <a:uLnTx/>
                <a:uFillTx/>
                <a:latin typeface="+mn-lt"/>
                <a:ea typeface="+mn-ea"/>
                <a:cs typeface="+mn-cs"/>
              </a:rPr>
              <a:t>—</a:t>
            </a:r>
            <a:r>
              <a:rPr kumimoji="0" lang="zh-CN" altLang="en-US" sz="4000" b="1" i="0" u="none" strike="noStrike" kern="1200" cap="none" spc="0" normalizeH="0" baseline="0" noProof="0" dirty="0">
                <a:ln>
                  <a:noFill/>
                </a:ln>
                <a:solidFill>
                  <a:schemeClr val="tx2"/>
                </a:solidFill>
                <a:effectLst/>
                <a:uLnTx/>
                <a:uFillTx/>
                <a:latin typeface="+mn-lt"/>
                <a:ea typeface="+mn-ea"/>
                <a:cs typeface="+mn-cs"/>
              </a:rPr>
              <a:t>程序与数据相互独立</a:t>
            </a:r>
            <a:endParaRPr kumimoji="0" lang="zh-CN" altLang="en-US" sz="4000" b="1" i="0" u="none" strike="noStrike" kern="1200" cap="none" spc="0" normalizeH="0" baseline="0" noProof="0" dirty="0">
              <a:ln>
                <a:noFill/>
              </a:ln>
              <a:solidFill>
                <a:schemeClr val="tx2"/>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endParaRPr kumimoji="0" lang="zh-CN" altLang="en-US" sz="4000" b="1" i="0" u="none" strike="noStrike" kern="1200" cap="none" spc="0" normalizeH="0" baseline="0" noProof="0" dirty="0">
              <a:ln>
                <a:noFill/>
              </a:ln>
              <a:solidFill>
                <a:schemeClr val="tx2"/>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endParaRPr kumimoji="0" lang="zh-CN" altLang="en-US" sz="40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副标题 2"/>
          <p:cNvSpPr>
            <a:spLocks noGrp="1"/>
          </p:cNvSpPr>
          <p:nvPr>
            <p:ph type="subTitle" idx="13"/>
          </p:nvPr>
        </p:nvSpPr>
        <p:spPr>
          <a:xfrm>
            <a:off x="323850" y="404813"/>
            <a:ext cx="8278813" cy="776287"/>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数据库系统</a:t>
            </a:r>
            <a:r>
              <a:rPr lang="zh-CN" altLang="en-US" kern="1200" dirty="0">
                <a:latin typeface="+mn-lt"/>
                <a:ea typeface="幼圆" panose="02010509060101010101" pitchFamily="49" charset="-122"/>
                <a:cs typeface="+mn-cs"/>
              </a:rPr>
              <a:t>的优点</a:t>
            </a:r>
            <a:r>
              <a:rPr lang="en-US" altLang="zh-CN" kern="1200" dirty="0">
                <a:latin typeface="+mn-lt"/>
                <a:ea typeface="幼圆" panose="02010509060101010101" pitchFamily="49" charset="-122"/>
                <a:cs typeface="+mn-cs"/>
              </a:rPr>
              <a:t>—</a:t>
            </a:r>
            <a:r>
              <a:rPr lang="zh-CN" altLang="en-US" kern="1200" dirty="0">
                <a:latin typeface="+mn-lt"/>
                <a:ea typeface="幼圆" panose="02010509060101010101" pitchFamily="49" charset="-122"/>
                <a:cs typeface="+mn-cs"/>
              </a:rPr>
              <a:t>数据安全可靠</a:t>
            </a:r>
            <a:endParaRPr lang="zh-CN" altLang="en-US" kern="1200" dirty="0">
              <a:latin typeface="+mn-lt"/>
              <a:ea typeface="幼圆" panose="02010509060101010101" pitchFamily="49" charset="-122"/>
              <a:cs typeface="+mn-cs"/>
            </a:endParaRPr>
          </a:p>
          <a:p>
            <a:pPr defTabSz="457200" eaLnBrk="1" hangingPunct="1">
              <a:buSzTx/>
            </a:pPr>
            <a:endParaRPr lang="zh-CN" altLang="en-US" kern="1200" dirty="0">
              <a:latin typeface="+mn-lt"/>
              <a:ea typeface="幼圆" panose="02010509060101010101" pitchFamily="49" charset="-122"/>
              <a:cs typeface="+mn-cs"/>
            </a:endParaRPr>
          </a:p>
        </p:txBody>
      </p:sp>
      <p:pic>
        <p:nvPicPr>
          <p:cNvPr id="102403" name="图片 25"/>
          <p:cNvPicPr>
            <a:picLocks noChangeAspect="1"/>
          </p:cNvPicPr>
          <p:nvPr/>
        </p:nvPicPr>
        <p:blipFill>
          <a:blip r:embed="rId1"/>
          <a:stretch>
            <a:fillRect/>
          </a:stretch>
        </p:blipFill>
        <p:spPr>
          <a:xfrm>
            <a:off x="517525" y="1541463"/>
            <a:ext cx="7835900" cy="42926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a:xfrm>
            <a:off x="252413" y="2620963"/>
            <a:ext cx="8912225" cy="1281112"/>
          </a:xfrm>
        </p:spPr>
        <p:txBody>
          <a:bodyPr vert="horz" wrap="square" lIns="91440" tIns="45720" rIns="91440" bIns="45720" anchor="t" anchorCtr="0"/>
          <a:p>
            <a:pPr algn="ctr" eaLnBrk="1" hangingPunct="1"/>
            <a:r>
              <a:rPr lang="zh-CN" altLang="en-US" b="1" dirty="0">
                <a:ea typeface="幼圆" panose="02010509060101010101" pitchFamily="49" charset="-122"/>
              </a:rPr>
              <a:t>就业方向？</a:t>
            </a:r>
            <a:endParaRPr lang="zh-CN" altLang="en-US" b="1" dirty="0">
              <a:ea typeface="幼圆" panose="02010509060101010101"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副标题 2"/>
          <p:cNvSpPr>
            <a:spLocks noGrp="1"/>
          </p:cNvSpPr>
          <p:nvPr>
            <p:ph type="subTitle" idx="13"/>
          </p:nvPr>
        </p:nvSpPr>
        <p:spPr>
          <a:xfrm>
            <a:off x="339725" y="404813"/>
            <a:ext cx="8339138" cy="776287"/>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数据库系统</a:t>
            </a:r>
            <a:r>
              <a:rPr lang="zh-CN" altLang="en-US" kern="1200" dirty="0">
                <a:latin typeface="+mn-lt"/>
                <a:ea typeface="幼圆" panose="02010509060101010101" pitchFamily="49" charset="-122"/>
                <a:cs typeface="+mn-cs"/>
              </a:rPr>
              <a:t>的优点</a:t>
            </a:r>
            <a:r>
              <a:rPr lang="en-US" altLang="zh-CN" kern="1200" dirty="0">
                <a:latin typeface="+mn-lt"/>
                <a:ea typeface="幼圆" panose="02010509060101010101" pitchFamily="49" charset="-122"/>
                <a:cs typeface="+mn-cs"/>
              </a:rPr>
              <a:t>—</a:t>
            </a:r>
            <a:r>
              <a:rPr lang="zh-CN" altLang="en-US" kern="1200" dirty="0">
                <a:latin typeface="+mn-lt"/>
                <a:ea typeface="幼圆" panose="02010509060101010101" pitchFamily="49" charset="-122"/>
                <a:cs typeface="+mn-cs"/>
              </a:rPr>
              <a:t>数据正确性</a:t>
            </a:r>
            <a:endParaRPr lang="zh-CN" altLang="en-US" kern="1200" dirty="0">
              <a:latin typeface="+mn-lt"/>
              <a:ea typeface="幼圆" panose="02010509060101010101" pitchFamily="49" charset="-122"/>
              <a:cs typeface="+mn-cs"/>
            </a:endParaRPr>
          </a:p>
        </p:txBody>
      </p:sp>
      <p:sp>
        <p:nvSpPr>
          <p:cNvPr id="6" name="Rectangle 4"/>
          <p:cNvSpPr/>
          <p:nvPr/>
        </p:nvSpPr>
        <p:spPr>
          <a:xfrm>
            <a:off x="514350" y="2174875"/>
            <a:ext cx="2743200" cy="2971800"/>
          </a:xfrm>
          <a:prstGeom prst="rect">
            <a:avLst/>
          </a:prstGeom>
          <a:noFill/>
          <a:ln w="9525">
            <a:noFill/>
          </a:ln>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342900" lvl="0" indent="-342900" eaLnBrk="1" hangingPunct="1">
              <a:spcBef>
                <a:spcPct val="20000"/>
              </a:spcBef>
              <a:buClrTx/>
              <a:buFontTx/>
              <a:buNone/>
            </a:pPr>
            <a:r>
              <a:rPr lang="zh-CN" altLang="en-US" sz="3200" b="1" dirty="0">
                <a:solidFill>
                  <a:schemeClr val="tx1"/>
                </a:solidFill>
                <a:latin typeface="仿宋_GB2312" pitchFamily="49" charset="-122"/>
                <a:ea typeface="仿宋_GB2312" pitchFamily="49" charset="-122"/>
              </a:rPr>
              <a:t>  保证数据正确的特性在数据库中称之为</a:t>
            </a:r>
            <a:r>
              <a:rPr lang="zh-CN" altLang="en-US" sz="3200" b="1" dirty="0">
                <a:solidFill>
                  <a:srgbClr val="FF0000"/>
                </a:solidFill>
                <a:latin typeface="仿宋_GB2312" pitchFamily="49" charset="-122"/>
                <a:ea typeface="仿宋_GB2312" pitchFamily="49" charset="-122"/>
              </a:rPr>
              <a:t>数据完整性</a:t>
            </a:r>
            <a:r>
              <a:rPr lang="zh-CN" altLang="en-US" sz="3200" b="1" dirty="0">
                <a:solidFill>
                  <a:schemeClr val="tx1"/>
                </a:solidFill>
                <a:latin typeface="仿宋_GB2312" pitchFamily="49" charset="-122"/>
                <a:ea typeface="仿宋_GB2312" pitchFamily="49" charset="-122"/>
              </a:rPr>
              <a:t>。</a:t>
            </a:r>
            <a:endParaRPr lang="zh-CN" altLang="en-US" sz="3200" b="1" dirty="0">
              <a:solidFill>
                <a:schemeClr val="tx1"/>
              </a:solidFill>
              <a:latin typeface="仿宋_GB2312" pitchFamily="49" charset="-122"/>
              <a:ea typeface="仿宋_GB2312" pitchFamily="49" charset="-122"/>
            </a:endParaRPr>
          </a:p>
        </p:txBody>
      </p:sp>
      <p:graphicFrame>
        <p:nvGraphicFramePr>
          <p:cNvPr id="7" name="Object 5"/>
          <p:cNvGraphicFramePr>
            <a:graphicFrameLocks noChangeAspect="1"/>
          </p:cNvGraphicFramePr>
          <p:nvPr/>
        </p:nvGraphicFramePr>
        <p:xfrm>
          <a:off x="5453063" y="2178050"/>
          <a:ext cx="1477962" cy="2209800"/>
        </p:xfrm>
        <a:graphic>
          <a:graphicData uri="http://schemas.openxmlformats.org/presentationml/2006/ole">
            <mc:AlternateContent xmlns:mc="http://schemas.openxmlformats.org/markup-compatibility/2006">
              <mc:Choice xmlns:v="urn:schemas-microsoft-com:vml" Requires="v">
                <p:oleObj spid="_x0000_s3078" name="" r:id="rId1" imgW="3032125" imgH="4533900" progId="MS_ClipArt_Gallery.2">
                  <p:embed/>
                </p:oleObj>
              </mc:Choice>
              <mc:Fallback>
                <p:oleObj name="" r:id="rId1" imgW="3032125" imgH="4533900" progId="MS_ClipArt_Gallery.2">
                  <p:embed/>
                  <p:pic>
                    <p:nvPicPr>
                      <p:cNvPr id="0" name="图片 3077"/>
                      <p:cNvPicPr/>
                      <p:nvPr/>
                    </p:nvPicPr>
                    <p:blipFill>
                      <a:blip r:embed="rId2"/>
                      <a:stretch>
                        <a:fillRect/>
                      </a:stretch>
                    </p:blipFill>
                    <p:spPr>
                      <a:xfrm>
                        <a:off x="5453063" y="2178050"/>
                        <a:ext cx="1477962" cy="2209800"/>
                      </a:xfrm>
                      <a:prstGeom prst="rect">
                        <a:avLst/>
                      </a:prstGeom>
                      <a:noFill/>
                      <a:ln w="38100">
                        <a:noFill/>
                        <a:miter/>
                      </a:ln>
                    </p:spPr>
                  </p:pic>
                </p:oleObj>
              </mc:Fallback>
            </mc:AlternateContent>
          </a:graphicData>
        </a:graphic>
      </p:graphicFrame>
      <p:sp>
        <p:nvSpPr>
          <p:cNvPr id="104453" name="WordArt 6"/>
          <p:cNvSpPr>
            <a:spLocks noTextEdit="1"/>
          </p:cNvSpPr>
          <p:nvPr/>
        </p:nvSpPr>
        <p:spPr>
          <a:xfrm>
            <a:off x="6977063" y="2254250"/>
            <a:ext cx="1371600" cy="1828800"/>
          </a:xfrm>
          <a:prstGeom prst="rect">
            <a:avLst/>
          </a:prstGeom>
        </p:spPr>
        <p:txBody>
          <a:bodyPr wrap="none" fromWordArt="1">
            <a:prstTxWarp prst="textCascadeDown">
              <a:avLst>
                <a:gd name="adj" fmla="val 28569"/>
              </a:avLst>
            </a:prstTxWarp>
            <a:normAutofit/>
          </a:bodyPr>
          <a:p>
            <a:pPr algn="ctr"/>
            <a:r>
              <a:rPr lang="zh-CN" altLang="en-US" sz="3600">
                <a:ln w="9525" cap="flat" cmpd="sng">
                  <a:solidFill>
                    <a:srgbClr val="000000"/>
                  </a:solidFill>
                  <a:prstDash val="solid"/>
                  <a:headEnd type="none" w="med" len="med"/>
                  <a:tailEnd type="none" w="med" len="med"/>
                </a:ln>
                <a:gradFill rotWithShape="1">
                  <a:gsLst>
                    <a:gs pos="0">
                      <a:srgbClr val="9999FF"/>
                    </a:gs>
                    <a:gs pos="100000">
                      <a:srgbClr val="009999"/>
                    </a:gs>
                  </a:gsLst>
                  <a:lin ang="5400000" scaled="1"/>
                  <a:tileRect/>
                </a:gradFill>
                <a:effectLst>
                  <a:outerShdw dist="53882" dir="2699999" algn="ctr" rotWithShape="0">
                    <a:srgbClr val="C0C0C0"/>
                  </a:outerShdw>
                </a:effectLst>
                <a:latin typeface="宋体" panose="02010600030101010101" pitchFamily="2" charset="-122"/>
                <a:ea typeface="宋体" panose="02010600030101010101" pitchFamily="2" charset="-122"/>
              </a:rPr>
              <a:t>学生的年龄</a:t>
            </a:r>
            <a:endParaRPr lang="zh-CN" altLang="en-US" sz="3600">
              <a:ln w="9525" cap="flat" cmpd="sng">
                <a:solidFill>
                  <a:srgbClr val="000000"/>
                </a:solidFill>
                <a:prstDash val="solid"/>
                <a:headEnd type="none" w="med" len="med"/>
                <a:tailEnd type="none" w="med" len="med"/>
              </a:ln>
              <a:gradFill rotWithShape="1">
                <a:gsLst>
                  <a:gs pos="0">
                    <a:srgbClr val="9999FF"/>
                  </a:gs>
                  <a:gs pos="100000">
                    <a:srgbClr val="009999"/>
                  </a:gs>
                </a:gsLst>
                <a:lin ang="5400000" scaled="1"/>
                <a:tileRect/>
              </a:gradFill>
              <a:effectLst>
                <a:outerShdw dist="53882" dir="2699999" algn="ctr" rotWithShape="0">
                  <a:srgbClr val="C0C0C0"/>
                </a:outerShdw>
              </a:effectLst>
              <a:latin typeface="宋体" panose="02010600030101010101" pitchFamily="2" charset="-122"/>
              <a:ea typeface="宋体" panose="02010600030101010101" pitchFamily="2" charset="-122"/>
            </a:endParaRPr>
          </a:p>
        </p:txBody>
      </p:sp>
      <p:sp>
        <p:nvSpPr>
          <p:cNvPr id="9" name="AutoShape 7"/>
          <p:cNvSpPr/>
          <p:nvPr/>
        </p:nvSpPr>
        <p:spPr>
          <a:xfrm rot="-1843381">
            <a:off x="3014663" y="3473450"/>
            <a:ext cx="2590800" cy="990600"/>
          </a:xfrm>
          <a:prstGeom prst="rightArrow">
            <a:avLst>
              <a:gd name="adj1" fmla="val 62500"/>
              <a:gd name="adj2" fmla="val 103719"/>
            </a:avLst>
          </a:prstGeom>
          <a:solidFill>
            <a:schemeClr val="bg1"/>
          </a:solidFill>
          <a:ln w="9525" cap="flat" cmpd="sng">
            <a:solidFill>
              <a:srgbClr val="FF0000"/>
            </a:solidFill>
            <a:prstDash val="solid"/>
            <a:miter/>
            <a:headEnd type="none" w="med" len="med"/>
            <a:tailEnd type="none" w="med" len="med"/>
          </a:ln>
        </p:spPr>
        <p:txBody>
          <a:bodyPr wrap="none" anchor="ctr" anchorCtr="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en-US" altLang="zh-CN" sz="2000" b="1" dirty="0">
                <a:solidFill>
                  <a:srgbClr val="00CC00"/>
                </a:solidFill>
                <a:latin typeface="Times New Roman" panose="02020603050405020304" pitchFamily="18" charset="0"/>
                <a:ea typeface="宋体" panose="02010600030101010101" pitchFamily="2" charset="-122"/>
              </a:rPr>
              <a:t>200</a:t>
            </a:r>
            <a:r>
              <a:rPr lang="zh-CN" altLang="en-US" sz="2000" b="1" dirty="0">
                <a:solidFill>
                  <a:srgbClr val="00CC00"/>
                </a:solidFill>
                <a:latin typeface="Times New Roman" panose="02020603050405020304" pitchFamily="18" charset="0"/>
                <a:ea typeface="宋体" panose="02010600030101010101" pitchFamily="2" charset="-122"/>
              </a:rPr>
              <a:t>岁</a:t>
            </a:r>
            <a:endParaRPr lang="zh-CN" altLang="en-US" sz="2000" b="1" dirty="0">
              <a:solidFill>
                <a:srgbClr val="00CC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iterate type="wd">
                                    <p:tmPct val="100000"/>
                                  </p:iterate>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0445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7"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0" fill="hold"/>
                                        <p:tgtEl>
                                          <p:spTgt spid="9"/>
                                        </p:tgtEl>
                                        <p:attrNameLst>
                                          <p:attrName>ppt_x</p:attrName>
                                        </p:attrNameLst>
                                      </p:cBhvr>
                                      <p:tavLst>
                                        <p:tav tm="0">
                                          <p:val>
                                            <p:strVal val="0-#ppt_w/2"/>
                                          </p:val>
                                        </p:tav>
                                        <p:tav tm="100000">
                                          <p:val>
                                            <p:strVal val="#ppt_x"/>
                                          </p:val>
                                        </p:tav>
                                      </p:tavLst>
                                    </p:anim>
                                    <p:anim calcmode="lin" valueType="num">
                                      <p:cBhvr additive="base">
                                        <p:cTn id="17" dur="500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5000"/>
                            </p:stCondLst>
                            <p:childTnLst>
                              <p:par>
                                <p:cTn id="19" presetID="2" presetClass="entr" presetSubtype="1" fill="hold" nodeType="afterEffect">
                                  <p:stCondLst>
                                    <p:cond delay="30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副标题 2"/>
          <p:cNvSpPr>
            <a:spLocks noGrp="1"/>
          </p:cNvSpPr>
          <p:nvPr>
            <p:ph type="subTitle" idx="13"/>
          </p:nvPr>
        </p:nvSpPr>
        <p:spPr>
          <a:xfrm>
            <a:off x="339725" y="404813"/>
            <a:ext cx="8370888" cy="776287"/>
          </a:xfrm>
        </p:spPr>
        <p:txBody>
          <a:bodyPr vert="horz" wrap="square" lIns="45720" tIns="45720" rIns="45720" bIns="45720" anchor="t" anchorCtr="0"/>
          <a:p>
            <a:pPr defTabSz="457200" eaLnBrk="1" hangingPunct="1">
              <a:buSzTx/>
            </a:pPr>
            <a:r>
              <a:rPr lang="zh-CN" altLang="zh-CN" kern="1200" dirty="0">
                <a:latin typeface="+mn-lt"/>
                <a:ea typeface="幼圆" panose="02010509060101010101" pitchFamily="49" charset="-122"/>
                <a:cs typeface="+mn-cs"/>
              </a:rPr>
              <a:t>数据库系统</a:t>
            </a:r>
            <a:r>
              <a:rPr lang="zh-CN" altLang="en-US" kern="1200" dirty="0">
                <a:latin typeface="+mn-lt"/>
                <a:ea typeface="幼圆" panose="02010509060101010101" pitchFamily="49" charset="-122"/>
                <a:cs typeface="+mn-cs"/>
              </a:rPr>
              <a:t>的优点</a:t>
            </a:r>
            <a:r>
              <a:rPr lang="en-US" altLang="zh-CN" kern="1200" dirty="0">
                <a:latin typeface="+mn-lt"/>
                <a:ea typeface="幼圆" panose="02010509060101010101" pitchFamily="49" charset="-122"/>
                <a:cs typeface="+mn-cs"/>
              </a:rPr>
              <a:t>—</a:t>
            </a:r>
            <a:r>
              <a:rPr lang="zh-CN" altLang="en-US" kern="1200" dirty="0">
                <a:latin typeface="+mn-lt"/>
                <a:ea typeface="幼圆" panose="02010509060101010101" pitchFamily="49" charset="-122"/>
                <a:cs typeface="+mn-cs"/>
              </a:rPr>
              <a:t>数据并发一致性</a:t>
            </a:r>
            <a:endParaRPr lang="zh-CN" altLang="en-US" kern="1200" dirty="0">
              <a:latin typeface="+mn-lt"/>
              <a:ea typeface="幼圆" panose="02010509060101010101" pitchFamily="49" charset="-122"/>
              <a:cs typeface="+mn-cs"/>
            </a:endParaRPr>
          </a:p>
        </p:txBody>
      </p:sp>
      <p:sp>
        <p:nvSpPr>
          <p:cNvPr id="106499" name="AutoShape 13"/>
          <p:cNvSpPr/>
          <p:nvPr/>
        </p:nvSpPr>
        <p:spPr>
          <a:xfrm>
            <a:off x="3590925" y="4770438"/>
            <a:ext cx="1981200" cy="1676400"/>
          </a:xfrm>
          <a:prstGeom prst="flowChartMagneticDisk">
            <a:avLst/>
          </a:prstGeom>
          <a:solidFill>
            <a:srgbClr val="92D050"/>
          </a:solidFill>
          <a:ln w="9525" cap="flat" cmpd="sng">
            <a:solidFill>
              <a:schemeClr val="tx1"/>
            </a:solidFill>
            <a:prstDash val="solid"/>
            <a:headEnd type="none" w="med" len="med"/>
            <a:tailEnd type="none" w="med" len="med"/>
          </a:ln>
        </p:spPr>
        <p:txBody>
          <a:bodyPr wrap="none" anchor="ctr" anchorCtr="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en-US" altLang="zh-CN" sz="2800" b="1" dirty="0">
                <a:solidFill>
                  <a:schemeClr val="tx1"/>
                </a:solidFill>
                <a:latin typeface="Times New Roman" panose="02020603050405020304" pitchFamily="18" charset="0"/>
                <a:ea typeface="宋体" panose="02010600030101010101" pitchFamily="2" charset="-122"/>
              </a:rPr>
              <a:t>10</a:t>
            </a:r>
            <a:r>
              <a:rPr lang="zh-CN" altLang="en-US" sz="2800" b="1" dirty="0">
                <a:solidFill>
                  <a:schemeClr val="tx1"/>
                </a:solidFill>
                <a:latin typeface="Times New Roman" panose="02020603050405020304" pitchFamily="18" charset="0"/>
                <a:ea typeface="宋体" panose="02010600030101010101" pitchFamily="2" charset="-122"/>
              </a:rPr>
              <a:t>张票</a:t>
            </a:r>
            <a:endParaRPr lang="zh-CN" altLang="en-US" sz="2800" b="1" dirty="0">
              <a:solidFill>
                <a:schemeClr val="tx1"/>
              </a:solidFill>
              <a:latin typeface="Times New Roman" panose="02020603050405020304" pitchFamily="18" charset="0"/>
              <a:ea typeface="宋体" panose="02010600030101010101" pitchFamily="2" charset="-122"/>
            </a:endParaRPr>
          </a:p>
        </p:txBody>
      </p:sp>
      <p:sp>
        <p:nvSpPr>
          <p:cNvPr id="30" name="Text Box 14"/>
          <p:cNvSpPr txBox="1"/>
          <p:nvPr/>
        </p:nvSpPr>
        <p:spPr>
          <a:xfrm>
            <a:off x="5157788" y="1519238"/>
            <a:ext cx="3168650" cy="523875"/>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sz="2800" b="1" dirty="0">
                <a:solidFill>
                  <a:srgbClr val="FF0000"/>
                </a:solidFill>
                <a:latin typeface="Verdana" panose="020B0604030504040204" pitchFamily="34" charset="0"/>
                <a:ea typeface="宋体" panose="02010600030101010101" pitchFamily="2" charset="-122"/>
              </a:rPr>
              <a:t>订</a:t>
            </a:r>
            <a:r>
              <a:rPr lang="en-US" altLang="zh-CN" sz="2800" b="1" dirty="0">
                <a:solidFill>
                  <a:srgbClr val="FF0000"/>
                </a:solidFill>
                <a:latin typeface="Verdana" panose="020B0604030504040204" pitchFamily="34" charset="0"/>
                <a:ea typeface="宋体" panose="02010600030101010101" pitchFamily="2" charset="-122"/>
              </a:rPr>
              <a:t>8</a:t>
            </a:r>
            <a:r>
              <a:rPr lang="zh-CN" altLang="en-US" sz="2800" b="1" dirty="0">
                <a:solidFill>
                  <a:srgbClr val="FF0000"/>
                </a:solidFill>
                <a:latin typeface="Verdana" panose="020B0604030504040204" pitchFamily="34" charset="0"/>
                <a:ea typeface="宋体" panose="02010600030101010101" pitchFamily="2" charset="-122"/>
              </a:rPr>
              <a:t>张票：</a:t>
            </a:r>
            <a:r>
              <a:rPr lang="en-US" altLang="zh-CN" sz="2800" b="1" dirty="0">
                <a:solidFill>
                  <a:srgbClr val="FF0000"/>
                </a:solidFill>
                <a:latin typeface="Times New Roman" panose="02020603050405020304" pitchFamily="18" charset="0"/>
                <a:ea typeface="宋体" panose="02010600030101010101" pitchFamily="2" charset="-122"/>
              </a:rPr>
              <a:t>10-8=2</a:t>
            </a:r>
            <a:endParaRPr lang="en-US" altLang="zh-CN" sz="2800" b="1" dirty="0">
              <a:solidFill>
                <a:srgbClr val="FF0000"/>
              </a:solidFill>
              <a:latin typeface="Times New Roman" panose="02020603050405020304" pitchFamily="18" charset="0"/>
              <a:ea typeface="宋体" panose="02010600030101010101" pitchFamily="2" charset="-122"/>
            </a:endParaRPr>
          </a:p>
        </p:txBody>
      </p:sp>
      <p:sp>
        <p:nvSpPr>
          <p:cNvPr id="31" name="Text Box 15"/>
          <p:cNvSpPr txBox="1"/>
          <p:nvPr/>
        </p:nvSpPr>
        <p:spPr>
          <a:xfrm>
            <a:off x="836613" y="1570038"/>
            <a:ext cx="2952750" cy="519112"/>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FontTx/>
              <a:buNone/>
            </a:pPr>
            <a:r>
              <a:rPr lang="zh-CN" altLang="en-US" sz="2800" b="1" dirty="0">
                <a:solidFill>
                  <a:srgbClr val="FF0000"/>
                </a:solidFill>
                <a:latin typeface="Times New Roman" panose="02020603050405020304" pitchFamily="18" charset="0"/>
                <a:ea typeface="宋体" panose="02010600030101010101" pitchFamily="2" charset="-122"/>
              </a:rPr>
              <a:t>订</a:t>
            </a:r>
            <a:r>
              <a:rPr lang="en-US" altLang="zh-CN" sz="2800" b="1" dirty="0">
                <a:solidFill>
                  <a:srgbClr val="FF0000"/>
                </a:solidFill>
                <a:latin typeface="Times New Roman" panose="02020603050405020304" pitchFamily="18" charset="0"/>
                <a:ea typeface="宋体" panose="02010600030101010101" pitchFamily="2" charset="-122"/>
              </a:rPr>
              <a:t>4</a:t>
            </a:r>
            <a:r>
              <a:rPr lang="zh-CN" altLang="en-US" sz="2800" b="1" dirty="0">
                <a:solidFill>
                  <a:srgbClr val="FF0000"/>
                </a:solidFill>
                <a:latin typeface="Times New Roman" panose="02020603050405020304" pitchFamily="18" charset="0"/>
                <a:ea typeface="宋体" panose="02010600030101010101" pitchFamily="2" charset="-122"/>
              </a:rPr>
              <a:t>张票：</a:t>
            </a:r>
            <a:r>
              <a:rPr lang="en-US" altLang="zh-CN" sz="2800" b="1" dirty="0">
                <a:solidFill>
                  <a:srgbClr val="FF0000"/>
                </a:solidFill>
                <a:latin typeface="Times New Roman" panose="02020603050405020304" pitchFamily="18" charset="0"/>
                <a:ea typeface="宋体" panose="02010600030101010101" pitchFamily="2" charset="-122"/>
              </a:rPr>
              <a:t>10-6=4</a:t>
            </a:r>
            <a:endParaRPr lang="en-US" altLang="zh-CN" sz="2800" b="1" dirty="0">
              <a:solidFill>
                <a:schemeClr val="tx1"/>
              </a:solidFill>
              <a:latin typeface="Times New Roman" panose="02020603050405020304" pitchFamily="18" charset="0"/>
              <a:ea typeface="宋体" panose="02010600030101010101" pitchFamily="2" charset="-122"/>
            </a:endParaRPr>
          </a:p>
        </p:txBody>
      </p:sp>
      <p:sp>
        <p:nvSpPr>
          <p:cNvPr id="32" name="AutoShape 16"/>
          <p:cNvSpPr/>
          <p:nvPr/>
        </p:nvSpPr>
        <p:spPr>
          <a:xfrm rot="3139655">
            <a:off x="2714625" y="2598738"/>
            <a:ext cx="1828800" cy="838200"/>
          </a:xfrm>
          <a:prstGeom prst="rightArrow">
            <a:avLst>
              <a:gd name="adj1" fmla="val 50000"/>
              <a:gd name="adj2" fmla="val 54545"/>
            </a:avLst>
          </a:prstGeom>
          <a:solidFill>
            <a:schemeClr val="hlink">
              <a:alpha val="50195"/>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en-US" altLang="zh-CN" sz="2000" dirty="0">
                <a:solidFill>
                  <a:schemeClr val="tx1"/>
                </a:solidFill>
                <a:latin typeface="Times New Roman" panose="02020603050405020304" pitchFamily="18" charset="0"/>
                <a:ea typeface="宋体" panose="02010600030101010101" pitchFamily="2" charset="-122"/>
              </a:rPr>
              <a:t>4</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33" name="AutoShape 17"/>
          <p:cNvSpPr/>
          <p:nvPr/>
        </p:nvSpPr>
        <p:spPr>
          <a:xfrm rot="-3313578">
            <a:off x="4962525" y="2636838"/>
            <a:ext cx="1828800" cy="762000"/>
          </a:xfrm>
          <a:prstGeom prst="leftArrow">
            <a:avLst>
              <a:gd name="adj1" fmla="val 50000"/>
              <a:gd name="adj2" fmla="val 60000"/>
            </a:avLst>
          </a:prstGeom>
          <a:solidFill>
            <a:schemeClr val="hlink">
              <a:alpha val="50195"/>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en-US" altLang="zh-CN" sz="2000" dirty="0">
                <a:solidFill>
                  <a:schemeClr val="tx1"/>
                </a:solidFill>
                <a:latin typeface="Times New Roman" panose="02020603050405020304" pitchFamily="18" charset="0"/>
                <a:ea typeface="宋体" panose="02010600030101010101" pitchFamily="2" charset="-122"/>
              </a:rPr>
              <a:t>2</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34" name="AutoShape 18"/>
          <p:cNvSpPr>
            <a:spLocks noChangeArrowheads="1"/>
          </p:cNvSpPr>
          <p:nvPr/>
        </p:nvSpPr>
        <p:spPr bwMode="auto">
          <a:xfrm rot="3218516">
            <a:off x="1647825" y="3208338"/>
            <a:ext cx="2438400" cy="838200"/>
          </a:xfrm>
          <a:prstGeom prst="leftArrow">
            <a:avLst>
              <a:gd name="adj1" fmla="val 50000"/>
              <a:gd name="adj2" fmla="val 72727"/>
            </a:avLst>
          </a:prstGeom>
          <a:solidFill>
            <a:schemeClr val="accent2">
              <a:lumMod val="20000"/>
              <a:lumOff val="80000"/>
              <a:alpha val="65000"/>
            </a:schemeClr>
          </a:solidFill>
          <a:ln w="9525">
            <a:solidFill>
              <a:schemeClr val="tx1"/>
            </a:solidFill>
            <a:miter lim="800000"/>
          </a:ln>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10</a:t>
            </a:r>
            <a:endPar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AutoShape 19"/>
          <p:cNvSpPr>
            <a:spLocks noChangeArrowheads="1"/>
          </p:cNvSpPr>
          <p:nvPr/>
        </p:nvSpPr>
        <p:spPr bwMode="auto">
          <a:xfrm rot="18422459">
            <a:off x="5395913" y="3352800"/>
            <a:ext cx="2286000" cy="800100"/>
          </a:xfrm>
          <a:prstGeom prst="rightArrow">
            <a:avLst>
              <a:gd name="adj1" fmla="val 50000"/>
              <a:gd name="adj2" fmla="val 71429"/>
            </a:avLst>
          </a:prstGeom>
          <a:solidFill>
            <a:schemeClr val="accent2">
              <a:lumMod val="20000"/>
              <a:lumOff val="80000"/>
              <a:alpha val="65000"/>
            </a:schemeClr>
          </a:solidFill>
          <a:ln w="9525">
            <a:solidFill>
              <a:schemeClr val="tx1"/>
            </a:solidFill>
            <a:miter lim="800000"/>
          </a:ln>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10</a:t>
            </a:r>
            <a:endParaRPr kumimoji="0" lang="zh-CN" altLang="en-US" sz="2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6506" name="WordArt 20"/>
          <p:cNvSpPr>
            <a:spLocks noTextEdit="1"/>
          </p:cNvSpPr>
          <p:nvPr/>
        </p:nvSpPr>
        <p:spPr>
          <a:xfrm>
            <a:off x="4352925" y="3932238"/>
            <a:ext cx="571500" cy="762000"/>
          </a:xfrm>
          <a:prstGeom prst="rect">
            <a:avLst/>
          </a:prstGeom>
        </p:spPr>
        <p:txBody>
          <a:bodyPr wrap="none" fromWordArt="1">
            <a:prstTxWarp prst="textFadeUp">
              <a:avLst>
                <a:gd name="adj" fmla="val 9991"/>
              </a:avLst>
            </a:prstTxWarp>
            <a:normAutofit/>
          </a:bodyPr>
          <a:p>
            <a:pPr algn="ctr"/>
            <a:r>
              <a:rPr lang="zh-CN" altLang="en-US" sz="6000">
                <a:ln w="12700" cap="flat" cmpd="sng">
                  <a:solidFill>
                    <a:srgbClr val="B2B2B2"/>
                  </a:solidFill>
                  <a:prstDash val="solid"/>
                  <a:headEnd type="none" w="med" len="med"/>
                  <a:tailEnd type="none" w="med" len="med"/>
                </a:ln>
                <a:gradFill rotWithShape="1">
                  <a:gsLst>
                    <a:gs pos="0">
                      <a:srgbClr val="520402"/>
                    </a:gs>
                    <a:gs pos="100000">
                      <a:srgbClr val="FFCC00"/>
                    </a:gs>
                  </a:gsLst>
                  <a:lin ang="5400000" scaled="1"/>
                  <a:tileRect/>
                </a:gradFill>
                <a:effectLst>
                  <a:outerShdw dist="35921" dir="2699999" sy="50000" rotWithShape="0">
                    <a:srgbClr val="875B0D"/>
                  </a:outerShdw>
                </a:effectLst>
                <a:latin typeface="宋体" panose="02010600030101010101" pitchFamily="2" charset="-122"/>
                <a:ea typeface="宋体" panose="02010600030101010101" pitchFamily="2" charset="-122"/>
              </a:rPr>
              <a:t>？</a:t>
            </a:r>
            <a:endParaRPr lang="zh-CN" altLang="en-US" sz="6000">
              <a:ln w="12700" cap="flat" cmpd="sng">
                <a:solidFill>
                  <a:srgbClr val="B2B2B2"/>
                </a:solidFill>
                <a:prstDash val="solid"/>
                <a:headEnd type="none" w="med" len="med"/>
                <a:tailEnd type="none" w="med" len="med"/>
              </a:ln>
              <a:gradFill rotWithShape="1">
                <a:gsLst>
                  <a:gs pos="0">
                    <a:srgbClr val="520402"/>
                  </a:gs>
                  <a:gs pos="100000">
                    <a:srgbClr val="FFCC00"/>
                  </a:gs>
                </a:gsLst>
                <a:lin ang="5400000" scaled="1"/>
                <a:tileRect/>
              </a:gradFill>
              <a:effectLst>
                <a:outerShdw dist="35921" dir="2699999" sy="50000" rotWithShape="0">
                  <a:srgbClr val="875B0D"/>
                </a:outerShdw>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
                                            <p:txEl>
                                              <p:charRg st="0"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
                                            <p:txEl>
                                              <p:charRg st="0"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33"/>
                                        </p:tgtEl>
                                        <p:attrNameLst>
                                          <p:attrName>style.visibility</p:attrName>
                                        </p:attrNameLst>
                                      </p:cBhvr>
                                      <p:to>
                                        <p:strVal val="visible"/>
                                      </p:to>
                                    </p:set>
                                  </p:childTnLst>
                                </p:cTn>
                              </p:par>
                            </p:childTnLst>
                          </p:cTn>
                        </p:par>
                        <p:par>
                          <p:cTn id="26" fill="hold">
                            <p:stCondLst>
                              <p:cond delay="1000"/>
                            </p:stCondLst>
                            <p:childTnLst>
                              <p:par>
                                <p:cTn id="27" presetID="2" presetClass="entr" presetSubtype="8" fill="hold" nodeType="afterEffect">
                                  <p:stCondLst>
                                    <p:cond delay="0"/>
                                  </p:stCondLst>
                                  <p:childTnLst>
                                    <p:set>
                                      <p:cBhvr>
                                        <p:cTn id="28" dur="1" fill="hold">
                                          <p:stCondLst>
                                            <p:cond delay="0"/>
                                          </p:stCondLst>
                                        </p:cTn>
                                        <p:tgtEl>
                                          <p:spTgt spid="106506"/>
                                        </p:tgtEl>
                                        <p:attrNameLst>
                                          <p:attrName>style.visibility</p:attrName>
                                        </p:attrNameLst>
                                      </p:cBhvr>
                                      <p:to>
                                        <p:strVal val="visible"/>
                                      </p:to>
                                    </p:set>
                                    <p:anim calcmode="lin" valueType="num">
                                      <p:cBhvr additive="base">
                                        <p:cTn id="29" dur="500" fill="hold"/>
                                        <p:tgtEl>
                                          <p:spTgt spid="106506"/>
                                        </p:tgtEl>
                                        <p:attrNameLst>
                                          <p:attrName>ppt_x</p:attrName>
                                        </p:attrNameLst>
                                      </p:cBhvr>
                                      <p:tavLst>
                                        <p:tav tm="0">
                                          <p:val>
                                            <p:strVal val="0-#ppt_w/2"/>
                                          </p:val>
                                        </p:tav>
                                        <p:tav tm="100000">
                                          <p:val>
                                            <p:strVal val="#ppt_x"/>
                                          </p:val>
                                        </p:tav>
                                      </p:tavLst>
                                    </p:anim>
                                    <p:anim calcmode="lin" valueType="num">
                                      <p:cBhvr additive="base">
                                        <p:cTn id="30" dur="500" fill="hold"/>
                                        <p:tgtEl>
                                          <p:spTgt spid="1065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P spid="31" grpId="0" build="p"/>
      <p:bldP spid="32" grpId="0" animBg="1"/>
      <p:bldP spid="33" grpId="0" animBg="1"/>
      <p:bldP spid="34" grpId="0" animBg="1"/>
      <p:bldP spid="3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3" name="内容占位符 1"/>
          <p:cNvSpPr>
            <a:spLocks noGrp="1" noChangeArrowheads="1"/>
          </p:cNvSpPr>
          <p:nvPr>
            <p:ph idx="1"/>
          </p:nvPr>
        </p:nvSpPr>
        <p:spPr>
          <a:xfrm>
            <a:off x="604838" y="1268413"/>
            <a:ext cx="8089900" cy="5349875"/>
          </a:xfrm>
        </p:spPr>
        <p:txBody>
          <a:bodyPr vert="horz" wrap="square" lIns="91440" tIns="45720" rIns="91440" bIns="45720" numCol="1" rtlCol="0" anchor="t" anchorCtr="0" compatLnSpc="1">
            <a:normAutofit lnSpcReduction="10000"/>
          </a:bodyPr>
          <a:lstStyle/>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en-US" sz="2400" b="0" i="0" u="none" strike="noStrike" kern="1200" cap="none" spc="0" normalizeH="0" baseline="0" noProof="0">
                <a:ln>
                  <a:noFill/>
                </a:ln>
                <a:solidFill>
                  <a:schemeClr val="tx1">
                    <a:lumMod val="75000"/>
                    <a:lumOff val="25000"/>
                  </a:schemeClr>
                </a:solidFill>
                <a:effectLst/>
                <a:uLnTx/>
                <a:uFillTx/>
                <a:latin typeface="+mn-lt"/>
                <a:ea typeface="+mn-ea"/>
                <a:cs typeface="+mn-cs"/>
              </a:rPr>
              <a:t>一组概念：数据、数据库、数据库管理系统、数据库系统</a:t>
            </a:r>
            <a:endParaRPr kumimoji="0" lang="en-US" altLang="zh-CN" sz="24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en-US" sz="2400" b="0" i="0" u="none" strike="noStrike" kern="1200" cap="none" spc="0" normalizeH="0" baseline="0" noProof="0">
                <a:ln>
                  <a:noFill/>
                </a:ln>
                <a:solidFill>
                  <a:schemeClr val="tx1">
                    <a:lumMod val="75000"/>
                    <a:lumOff val="25000"/>
                  </a:schemeClr>
                </a:solidFill>
                <a:effectLst/>
                <a:uLnTx/>
                <a:uFillTx/>
                <a:latin typeface="+mn-lt"/>
                <a:ea typeface="+mn-ea"/>
                <a:cs typeface="+mn-cs"/>
              </a:rPr>
              <a:t>三级模式</a:t>
            </a:r>
            <a:r>
              <a:rPr kumimoji="0" lang="en-US" altLang="zh-CN" sz="2400" b="0" i="0" u="none" strike="noStrike" kern="1200" cap="none" spc="0" normalizeH="0" baseline="0" noProof="0">
                <a:ln>
                  <a:noFill/>
                </a:ln>
                <a:solidFill>
                  <a:schemeClr val="tx1">
                    <a:lumMod val="75000"/>
                    <a:lumOff val="25000"/>
                  </a:schemeClr>
                </a:solidFill>
                <a:effectLst/>
                <a:uLnTx/>
                <a:uFillTx/>
                <a:latin typeface="+mn-lt"/>
                <a:ea typeface="+mn-ea"/>
                <a:cs typeface="+mn-cs"/>
              </a:rPr>
              <a:t>/</a:t>
            </a:r>
            <a:r>
              <a:rPr kumimoji="0" lang="zh-CN" altLang="en-US" sz="2400" b="0" i="0" u="none" strike="noStrike" kern="1200" cap="none" spc="0" normalizeH="0" baseline="0" noProof="0">
                <a:ln>
                  <a:noFill/>
                </a:ln>
                <a:solidFill>
                  <a:schemeClr val="tx1">
                    <a:lumMod val="75000"/>
                    <a:lumOff val="25000"/>
                  </a:schemeClr>
                </a:solidFill>
                <a:effectLst/>
                <a:uLnTx/>
                <a:uFillTx/>
                <a:latin typeface="+mn-lt"/>
                <a:ea typeface="+mn-ea"/>
                <a:cs typeface="+mn-cs"/>
              </a:rPr>
              <a:t>两层映射，逻辑独立性，存储独立性</a:t>
            </a:r>
            <a:endParaRPr kumimoji="0" lang="en-US" altLang="zh-CN" sz="24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en-US" sz="2400" b="0" i="0" u="none" strike="noStrike" kern="1200" cap="none" spc="0" normalizeH="0" baseline="0" noProof="0">
                <a:ln>
                  <a:noFill/>
                </a:ln>
                <a:solidFill>
                  <a:schemeClr val="tx1">
                    <a:lumMod val="75000"/>
                    <a:lumOff val="25000"/>
                  </a:schemeClr>
                </a:solidFill>
                <a:effectLst/>
                <a:uLnTx/>
                <a:uFillTx/>
                <a:latin typeface="+mn-lt"/>
                <a:ea typeface="+mn-ea"/>
                <a:cs typeface="+mn-cs"/>
              </a:rPr>
              <a:t>数据库架构</a:t>
            </a:r>
            <a:endParaRPr kumimoji="0" lang="en-US" altLang="zh-CN" sz="24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ü"/>
              <a:defRPr/>
            </a:pPr>
            <a:r>
              <a:rPr kumimoji="0" lang="zh-CN" altLang="en-US" sz="2200" b="0" i="0" u="none" strike="noStrike" kern="1200" cap="none" spc="0" normalizeH="0" baseline="0" noProof="0">
                <a:ln>
                  <a:noFill/>
                </a:ln>
                <a:solidFill>
                  <a:schemeClr val="tx1">
                    <a:lumMod val="75000"/>
                    <a:lumOff val="25000"/>
                  </a:schemeClr>
                </a:solidFill>
                <a:effectLst/>
                <a:uLnTx/>
                <a:uFillTx/>
                <a:latin typeface="+mn-lt"/>
                <a:ea typeface="+mn-ea"/>
                <a:cs typeface="+mn-cs"/>
              </a:rPr>
              <a:t>单用户结构</a:t>
            </a:r>
            <a:endParaRPr kumimoji="0" lang="en-US" altLang="zh-CN" sz="22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ü"/>
              <a:defRPr/>
            </a:pPr>
            <a:r>
              <a:rPr kumimoji="0" lang="zh-CN" altLang="en-US" sz="2200" b="0" i="0" u="none" strike="noStrike" kern="1200" cap="none" spc="0" normalizeH="0" baseline="0" noProof="0">
                <a:ln>
                  <a:noFill/>
                </a:ln>
                <a:solidFill>
                  <a:schemeClr val="tx1">
                    <a:lumMod val="75000"/>
                    <a:lumOff val="25000"/>
                  </a:schemeClr>
                </a:solidFill>
                <a:effectLst/>
                <a:uLnTx/>
                <a:uFillTx/>
                <a:latin typeface="+mn-lt"/>
                <a:ea typeface="+mn-ea"/>
                <a:cs typeface="+mn-cs"/>
              </a:rPr>
              <a:t>主从式结构</a:t>
            </a:r>
            <a:endParaRPr kumimoji="0" lang="en-US" altLang="zh-CN" sz="22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ü"/>
              <a:defRPr/>
            </a:pPr>
            <a:r>
              <a:rPr kumimoji="0" lang="zh-CN" altLang="en-US" sz="2200" b="0" i="0" u="none" strike="noStrike" kern="1200" cap="none" spc="0" normalizeH="0" baseline="0" noProof="0">
                <a:ln>
                  <a:noFill/>
                </a:ln>
                <a:solidFill>
                  <a:schemeClr val="tx1">
                    <a:lumMod val="75000"/>
                    <a:lumOff val="25000"/>
                  </a:schemeClr>
                </a:solidFill>
                <a:effectLst/>
                <a:uLnTx/>
                <a:uFillTx/>
                <a:latin typeface="+mn-lt"/>
                <a:ea typeface="+mn-ea"/>
                <a:cs typeface="+mn-cs"/>
              </a:rPr>
              <a:t>客户端</a:t>
            </a:r>
            <a:r>
              <a:rPr kumimoji="0" lang="en-US" altLang="zh-CN" sz="2200" b="0" i="0" u="none" strike="noStrike" kern="1200" cap="none" spc="0" normalizeH="0" baseline="0" noProof="0">
                <a:ln>
                  <a:noFill/>
                </a:ln>
                <a:solidFill>
                  <a:schemeClr val="tx1">
                    <a:lumMod val="75000"/>
                    <a:lumOff val="25000"/>
                  </a:schemeClr>
                </a:solidFill>
                <a:effectLst/>
                <a:uLnTx/>
                <a:uFillTx/>
                <a:latin typeface="+mn-lt"/>
                <a:ea typeface="+mn-ea"/>
                <a:cs typeface="+mn-cs"/>
              </a:rPr>
              <a:t>/</a:t>
            </a:r>
            <a:r>
              <a:rPr kumimoji="0" lang="zh-CN" altLang="en-US" sz="2200" b="0" i="0" u="none" strike="noStrike" kern="1200" cap="none" spc="0" normalizeH="0" baseline="0" noProof="0">
                <a:ln>
                  <a:noFill/>
                </a:ln>
                <a:solidFill>
                  <a:schemeClr val="tx1">
                    <a:lumMod val="75000"/>
                    <a:lumOff val="25000"/>
                  </a:schemeClr>
                </a:solidFill>
                <a:effectLst/>
                <a:uLnTx/>
                <a:uFillTx/>
                <a:latin typeface="+mn-lt"/>
                <a:ea typeface="+mn-ea"/>
                <a:cs typeface="+mn-cs"/>
              </a:rPr>
              <a:t>服务器结构</a:t>
            </a:r>
            <a:endParaRPr kumimoji="0" lang="en-US" altLang="zh-CN" sz="22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ü"/>
              <a:defRPr/>
            </a:pPr>
            <a:r>
              <a:rPr kumimoji="0" lang="zh-CN" altLang="en-US" sz="2200" b="0" i="0" u="none" strike="noStrike" kern="1200" cap="none" spc="0" normalizeH="0" baseline="0" noProof="0">
                <a:ln>
                  <a:noFill/>
                </a:ln>
                <a:solidFill>
                  <a:schemeClr val="tx1">
                    <a:lumMod val="75000"/>
                    <a:lumOff val="25000"/>
                  </a:schemeClr>
                </a:solidFill>
                <a:effectLst/>
                <a:uLnTx/>
                <a:uFillTx/>
                <a:latin typeface="+mn-lt"/>
                <a:ea typeface="+mn-ea"/>
                <a:cs typeface="+mn-cs"/>
              </a:rPr>
              <a:t>分布式结构</a:t>
            </a:r>
            <a:endParaRPr kumimoji="0" lang="en-US" altLang="zh-CN" sz="22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r>
              <a:rPr kumimoji="0" lang="zh-CN" altLang="en-US" sz="2400" b="0" i="0" u="none" strike="noStrike" kern="1200" cap="none" spc="0" normalizeH="0" baseline="0" noProof="0">
                <a:ln>
                  <a:noFill/>
                </a:ln>
                <a:solidFill>
                  <a:schemeClr val="tx1">
                    <a:lumMod val="75000"/>
                    <a:lumOff val="25000"/>
                  </a:schemeClr>
                </a:solidFill>
                <a:effectLst/>
                <a:uLnTx/>
                <a:uFillTx/>
                <a:latin typeface="+mn-lt"/>
                <a:ea typeface="+mn-ea"/>
                <a:cs typeface="+mn-cs"/>
              </a:rPr>
              <a:t>数据库发展历史</a:t>
            </a:r>
            <a:endParaRPr kumimoji="0" lang="en-US" altLang="zh-CN" sz="24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ü"/>
              <a:defRPr/>
            </a:pPr>
            <a:r>
              <a:rPr kumimoji="0" lang="zh-CN" altLang="en-US" sz="2200" b="0" i="0" u="none" strike="noStrike" kern="1200" cap="none" spc="0" normalizeH="0" baseline="0" noProof="0">
                <a:ln>
                  <a:noFill/>
                </a:ln>
                <a:solidFill>
                  <a:schemeClr val="tx1">
                    <a:lumMod val="75000"/>
                    <a:lumOff val="25000"/>
                  </a:schemeClr>
                </a:solidFill>
                <a:effectLst/>
                <a:uLnTx/>
                <a:uFillTx/>
                <a:latin typeface="+mn-lt"/>
                <a:ea typeface="+mn-ea"/>
                <a:cs typeface="+mn-cs"/>
              </a:rPr>
              <a:t>人工</a:t>
            </a:r>
            <a:endParaRPr kumimoji="0" lang="en-US" altLang="zh-CN" sz="2200" b="0" i="0" u="none" strike="noStrike" kern="1200" cap="none" spc="0" normalizeH="0" baseline="0" noProof="0">
              <a:ln>
                <a:noFill/>
              </a:ln>
              <a:solidFill>
                <a:schemeClr val="tx1">
                  <a:lumMod val="75000"/>
                  <a:lumOff val="25000"/>
                </a:schemeClr>
              </a:solidFill>
              <a:effectLst/>
              <a:uLnTx/>
              <a:uFillTx/>
              <a:latin typeface="+mn-lt"/>
              <a:ea typeface="+mn-ea"/>
              <a:cs typeface="+mn-cs"/>
              <a:sym typeface="Wingdings" panose="05000000000000000000" pitchFamily="2" charset="2"/>
            </a:endParaRPr>
          </a:p>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ü"/>
              <a:defRPr/>
            </a:pPr>
            <a:r>
              <a:rPr kumimoji="0" lang="zh-CN" altLang="en-US" sz="2200" b="0" i="0" u="none" strike="noStrike" kern="1200" cap="none" spc="0" normalizeH="0" baseline="0" noProof="0">
                <a:ln>
                  <a:noFill/>
                </a:ln>
                <a:solidFill>
                  <a:schemeClr val="tx1">
                    <a:lumMod val="75000"/>
                    <a:lumOff val="25000"/>
                  </a:schemeClr>
                </a:solidFill>
                <a:effectLst/>
                <a:uLnTx/>
                <a:uFillTx/>
                <a:latin typeface="+mn-lt"/>
                <a:ea typeface="+mn-ea"/>
                <a:cs typeface="+mn-cs"/>
                <a:sym typeface="Wingdings" panose="05000000000000000000" pitchFamily="2" charset="2"/>
              </a:rPr>
              <a:t>文件</a:t>
            </a:r>
            <a:endParaRPr kumimoji="0" lang="en-US" altLang="zh-CN" sz="2200" b="0" i="0" u="none" strike="noStrike" kern="1200" cap="none" spc="0" normalizeH="0" baseline="0" noProof="0">
              <a:ln>
                <a:noFill/>
              </a:ln>
              <a:solidFill>
                <a:schemeClr val="tx1">
                  <a:lumMod val="75000"/>
                  <a:lumOff val="25000"/>
                </a:schemeClr>
              </a:solidFill>
              <a:effectLst/>
              <a:uLnTx/>
              <a:uFillTx/>
              <a:latin typeface="+mn-lt"/>
              <a:ea typeface="+mn-ea"/>
              <a:cs typeface="+mn-cs"/>
              <a:sym typeface="Wingdings" panose="05000000000000000000" pitchFamily="2" charset="2"/>
            </a:endParaRPr>
          </a:p>
          <a:p>
            <a:pPr marL="621030" marR="0" lvl="1" indent="-2286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ü"/>
              <a:defRPr/>
            </a:pPr>
            <a:r>
              <a:rPr kumimoji="0" lang="zh-CN" altLang="en-US" sz="2200" b="0" i="0" u="none" strike="noStrike" kern="1200" cap="none" spc="0" normalizeH="0" baseline="0" noProof="0">
                <a:ln>
                  <a:noFill/>
                </a:ln>
                <a:solidFill>
                  <a:schemeClr val="tx1">
                    <a:lumMod val="75000"/>
                    <a:lumOff val="25000"/>
                  </a:schemeClr>
                </a:solidFill>
                <a:effectLst/>
                <a:uLnTx/>
                <a:uFillTx/>
                <a:latin typeface="+mn-lt"/>
                <a:ea typeface="+mn-ea"/>
                <a:cs typeface="+mn-cs"/>
                <a:sym typeface="Wingdings" panose="05000000000000000000" pitchFamily="2" charset="2"/>
              </a:rPr>
              <a:t>数据库</a:t>
            </a:r>
            <a:endParaRPr kumimoji="0" lang="zh-CN" altLang="en-US" sz="22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p:txBody>
      </p:sp>
      <p:sp>
        <p:nvSpPr>
          <p:cNvPr id="108547" name="副标题 2"/>
          <p:cNvSpPr>
            <a:spLocks noGrp="1"/>
          </p:cNvSpPr>
          <p:nvPr>
            <p:ph type="subTitle" idx="13"/>
          </p:nvPr>
        </p:nvSpPr>
        <p:spPr>
          <a:xfrm>
            <a:off x="619125" y="404813"/>
            <a:ext cx="8069263" cy="812800"/>
          </a:xfrm>
        </p:spPr>
        <p:txBody>
          <a:bodyPr vert="horz" wrap="square" lIns="45720" tIns="45720" rIns="45720" bIns="45720" anchor="t" anchorCtr="0"/>
          <a:p>
            <a:pPr defTabSz="457200" eaLnBrk="1" hangingPunct="1">
              <a:buSzTx/>
            </a:pPr>
            <a:r>
              <a:rPr lang="zh-CN" altLang="en-US" kern="1200" dirty="0">
                <a:latin typeface="+mn-lt"/>
                <a:ea typeface="幼圆" panose="02010509060101010101" pitchFamily="49" charset="-122"/>
                <a:cs typeface="+mn-cs"/>
              </a:rPr>
              <a:t>本章内容小结</a:t>
            </a:r>
            <a:endParaRPr lang="zh-CN" altLang="en-US" kern="1200" dirty="0">
              <a:latin typeface="+mn-lt"/>
              <a:ea typeface="幼圆" panose="02010509060101010101" pitchFamily="49"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1675" y="1519238"/>
            <a:ext cx="8021638" cy="4394200"/>
          </a:xfrm>
        </p:spPr>
        <p:txBody>
          <a:bodyPr vert="horz" wrap="square" lIns="91440" tIns="45720" rIns="91440" bIns="45720" numCol="1" rtlCol="0" anchor="t" anchorCtr="0" compatLnSpc="1">
            <a:normAutofit fontScale="85000" lnSpcReduction="20000"/>
          </a:bodyPr>
          <a:lstStyle/>
          <a:p>
            <a:pPr marL="342900" marR="0" lvl="0" indent="-342900" algn="l" defTabSz="4572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普通用户</a:t>
            </a: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应用程序</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程序员</a:t>
            </a: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事务的概念，嵌入式</a:t>
            </a: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SQL</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语言</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数据库分析师和设计师</a:t>
            </a: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数据建模，数据库设计，规范化理论，范式理论</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数据库管理员</a:t>
            </a: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数据库管理和维护，安全性，完整性，故障恢复，性能</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数据库系统的设计和开发</a:t>
            </a: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与操作系统的交互，计算机内部资源</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新型数据库设计</a:t>
            </a: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—NoSQL</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XML DB</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，多媒体</a:t>
            </a: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DB</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，专业领域知识</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charRg st="0" end="10"/>
                                            </p:txEl>
                                          </p:spTgt>
                                        </p:tgtEl>
                                        <p:attrNameLst>
                                          <p:attrName>style.visibility</p:attrName>
                                        </p:attrNameLst>
                                      </p:cBhvr>
                                      <p:to>
                                        <p:strVal val="visible"/>
                                      </p:to>
                                    </p:set>
                                    <p:animEffect transition="in" filter="wipe(down)">
                                      <p:cBhvr>
                                        <p:cTn id="7" dur="500"/>
                                        <p:tgtEl>
                                          <p:spTgt spid="3">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charRg st="10" end="29"/>
                                            </p:txEl>
                                          </p:spTgt>
                                        </p:tgtEl>
                                        <p:attrNameLst>
                                          <p:attrName>style.visibility</p:attrName>
                                        </p:attrNameLst>
                                      </p:cBhvr>
                                      <p:to>
                                        <p:strVal val="visible"/>
                                      </p:to>
                                    </p:set>
                                    <p:animEffect transition="in" filter="wipe(down)">
                                      <p:cBhvr>
                                        <p:cTn id="12" dur="500"/>
                                        <p:tgtEl>
                                          <p:spTgt spid="3">
                                            <p:txEl>
                                              <p:charRg st="10"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charRg st="29" end="62"/>
                                            </p:txEl>
                                          </p:spTgt>
                                        </p:tgtEl>
                                        <p:attrNameLst>
                                          <p:attrName>style.visibility</p:attrName>
                                        </p:attrNameLst>
                                      </p:cBhvr>
                                      <p:to>
                                        <p:strVal val="visible"/>
                                      </p:to>
                                    </p:set>
                                    <p:animEffect transition="in" filter="wipe(down)">
                                      <p:cBhvr>
                                        <p:cTn id="17" dur="500"/>
                                        <p:tgtEl>
                                          <p:spTgt spid="3">
                                            <p:txEl>
                                              <p:charRg st="29" end="6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charRg st="62" end="94"/>
                                            </p:txEl>
                                          </p:spTgt>
                                        </p:tgtEl>
                                        <p:attrNameLst>
                                          <p:attrName>style.visibility</p:attrName>
                                        </p:attrNameLst>
                                      </p:cBhvr>
                                      <p:to>
                                        <p:strVal val="visible"/>
                                      </p:to>
                                    </p:set>
                                    <p:animEffect transition="in" filter="wipe(down)">
                                      <p:cBhvr>
                                        <p:cTn id="22" dur="500"/>
                                        <p:tgtEl>
                                          <p:spTgt spid="3">
                                            <p:txEl>
                                              <p:charRg st="62" end="9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charRg st="94" end="123"/>
                                            </p:txEl>
                                          </p:spTgt>
                                        </p:tgtEl>
                                        <p:attrNameLst>
                                          <p:attrName>style.visibility</p:attrName>
                                        </p:attrNameLst>
                                      </p:cBhvr>
                                      <p:to>
                                        <p:strVal val="visible"/>
                                      </p:to>
                                    </p:set>
                                    <p:animEffect transition="in" filter="wipe(down)">
                                      <p:cBhvr>
                                        <p:cTn id="27" dur="500"/>
                                        <p:tgtEl>
                                          <p:spTgt spid="3">
                                            <p:txEl>
                                              <p:charRg st="94" end="1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charRg st="123" end="157"/>
                                            </p:txEl>
                                          </p:spTgt>
                                        </p:tgtEl>
                                        <p:attrNameLst>
                                          <p:attrName>style.visibility</p:attrName>
                                        </p:attrNameLst>
                                      </p:cBhvr>
                                      <p:to>
                                        <p:strVal val="visible"/>
                                      </p:to>
                                    </p:set>
                                    <p:animEffect transition="in" filter="wipe(down)">
                                      <p:cBhvr>
                                        <p:cTn id="32" dur="500"/>
                                        <p:tgtEl>
                                          <p:spTgt spid="3">
                                            <p:txEl>
                                              <p:charRg st="123" end="1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xfrm>
            <a:off x="1357313" y="623888"/>
            <a:ext cx="6719887" cy="1281112"/>
          </a:xfrm>
        </p:spPr>
        <p:txBody>
          <a:bodyPr vert="horz" wrap="square" lIns="91440" tIns="45720" rIns="91440" bIns="45720" anchor="t" anchorCtr="0"/>
          <a:p>
            <a:pPr eaLnBrk="1" hangingPunct="1"/>
            <a:r>
              <a:rPr lang="zh-CN" altLang="en-US" dirty="0">
                <a:ea typeface="幼圆" panose="02010509060101010101" pitchFamily="49" charset="-122"/>
              </a:rPr>
              <a:t>第</a:t>
            </a:r>
            <a:r>
              <a:rPr lang="en-US" altLang="zh-CN" dirty="0">
                <a:ea typeface="幼圆" panose="02010509060101010101" pitchFamily="49" charset="-122"/>
              </a:rPr>
              <a:t>1</a:t>
            </a:r>
            <a:r>
              <a:rPr lang="zh-CN" altLang="en-US" dirty="0">
                <a:ea typeface="幼圆" panose="02010509060101010101" pitchFamily="49" charset="-122"/>
              </a:rPr>
              <a:t>章 数据库技术概述</a:t>
            </a:r>
            <a:endParaRPr lang="zh-CN" altLang="en-US" dirty="0">
              <a:ea typeface="幼圆" panose="02010509060101010101" pitchFamily="49" charset="-122"/>
            </a:endParaRPr>
          </a:p>
        </p:txBody>
      </p:sp>
      <p:sp>
        <p:nvSpPr>
          <p:cNvPr id="3" name="内容占位符 2"/>
          <p:cNvSpPr>
            <a:spLocks noGrp="1"/>
          </p:cNvSpPr>
          <p:nvPr>
            <p:ph idx="1"/>
          </p:nvPr>
        </p:nvSpPr>
        <p:spPr>
          <a:xfrm>
            <a:off x="1354138" y="1539875"/>
            <a:ext cx="6723063" cy="3778250"/>
          </a:xfrm>
        </p:spPr>
        <p:txBody>
          <a:bodyPr vert="horz" wrap="square" lIns="91440" tIns="45720" rIns="91440" bIns="45720" numCol="1" rtlCol="0" anchor="t" anchorCtr="0" compatLnSpc="1">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本章内容</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1</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、什么是数据库？</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2</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、什么是数据库管理系统？</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3</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、什么是数据库系统？</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4</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、三级模式和两层映射</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r>
              <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5</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、数据库系统的发展</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87363" y="1268413"/>
            <a:ext cx="8215313" cy="5113338"/>
          </a:xfrm>
        </p:spPr>
        <p:txBody>
          <a:bodyPr vert="horz" wrap="square" lIns="91440" tIns="45720" rIns="91440" bIns="45720" numCol="1" rtlCol="0" anchor="t" anchorCtr="0" compatLnSpc="1">
            <a:normAutofit lnSpcReduction="10000"/>
          </a:bodyPr>
          <a:lstStyle/>
          <a:p>
            <a:pPr marL="365760" marR="0" lvl="0" indent="-255905" algn="l" defTabSz="457200" rtl="0" eaLnBrk="1" fontAlgn="auto" latinLnBrk="0" hangingPunct="1">
              <a:lnSpc>
                <a:spcPct val="100000"/>
              </a:lnSpc>
              <a:spcBef>
                <a:spcPts val="1000"/>
              </a:spcBef>
              <a:spcAft>
                <a:spcPts val="0"/>
              </a:spcAft>
              <a:buClr>
                <a:schemeClr val="accent1"/>
              </a:buClr>
              <a:buSzTx/>
              <a:buFont typeface="Wingdings 3" panose="05040102010807070707"/>
              <a:buChar char=""/>
              <a:defRPr/>
            </a:pPr>
            <a:r>
              <a:rPr kumimoji="0" lang="en-US" altLang="zh-CN" sz="4100" b="0" i="0" u="none" strike="noStrike" kern="1200" cap="none" spc="0" normalizeH="0" baseline="0" noProof="0" dirty="0">
                <a:ln>
                  <a:noFill/>
                </a:ln>
                <a:solidFill>
                  <a:schemeClr val="tx1">
                    <a:lumMod val="75000"/>
                    <a:lumOff val="25000"/>
                  </a:schemeClr>
                </a:solidFill>
                <a:effectLst/>
                <a:uLnTx/>
                <a:uFillTx/>
                <a:latin typeface="+mn-lt"/>
                <a:ea typeface="+mn-ea"/>
                <a:cs typeface="+mn-cs"/>
              </a:rPr>
              <a:t>1.1.1 </a:t>
            </a:r>
            <a:r>
              <a:rPr kumimoji="0" lang="zh-CN" altLang="zh-CN" sz="41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a:t>
            </a:r>
            <a:endParaRPr kumimoji="0" lang="en-US" altLang="zh-CN" sz="41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760" marR="0" lvl="0" indent="-255905" algn="l" defTabSz="457200" rtl="0" eaLnBrk="1" fontAlgn="auto" latinLnBrk="0" hangingPunct="1">
              <a:lnSpc>
                <a:spcPct val="100000"/>
              </a:lnSpc>
              <a:spcBef>
                <a:spcPts val="1000"/>
              </a:spcBef>
              <a:spcAft>
                <a:spcPts val="0"/>
              </a:spcAft>
              <a:buClr>
                <a:schemeClr val="accent1"/>
              </a:buClr>
              <a:buSzTx/>
              <a:buFont typeface="Wingdings 3" panose="05040102010807070707"/>
              <a:buChar char=""/>
              <a:defRPr/>
            </a:pPr>
            <a:r>
              <a:rPr kumimoji="0" lang="zh-CN"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数字</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zh-CN"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文字、图形、图像、声音、</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视频、</a:t>
            </a:r>
            <a:r>
              <a:rPr kumimoji="0" lang="zh-CN"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学生的档案记录。</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760" marR="0" lvl="0" indent="-255905" algn="l" defTabSz="457200" rtl="0" eaLnBrk="1" fontAlgn="auto" latinLnBrk="0" hangingPunct="1">
              <a:lnSpc>
                <a:spcPct val="100000"/>
              </a:lnSpc>
              <a:spcBef>
                <a:spcPts val="1000"/>
              </a:spcBef>
              <a:spcAft>
                <a:spcPts val="0"/>
              </a:spcAft>
              <a:buClr>
                <a:schemeClr val="accent1"/>
              </a:buClr>
              <a:buSzTx/>
              <a:buFont typeface="Wingdings 3" panose="05040102010807070707"/>
              <a:buChar char=""/>
              <a:defRPr/>
            </a:pPr>
            <a:r>
              <a:rPr kumimoji="0" lang="zh-CN" altLang="zh-CN" sz="2800" b="0" i="0" u="none" strike="noStrike" kern="1200" cap="none" spc="0" normalizeH="0" baseline="0" noProof="0" dirty="0">
                <a:ln>
                  <a:noFill/>
                </a:ln>
                <a:solidFill>
                  <a:srgbClr val="FF0000"/>
                </a:solidFill>
                <a:effectLst/>
                <a:uLnTx/>
                <a:uFillTx/>
                <a:latin typeface="+mn-lt"/>
                <a:ea typeface="+mn-ea"/>
                <a:cs typeface="+mn-cs"/>
              </a:rPr>
              <a:t>定义：</a:t>
            </a:r>
            <a:r>
              <a:rPr kumimoji="0" lang="zh-CN"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数据是描述事物的符号记录。</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760" marR="0" lvl="0" indent="-255905" algn="l" defTabSz="457200" rtl="0" eaLnBrk="1" fontAlgn="auto" latinLnBrk="0" hangingPunct="1">
              <a:lnSpc>
                <a:spcPct val="100000"/>
              </a:lnSpc>
              <a:spcBef>
                <a:spcPts val="1000"/>
              </a:spcBef>
              <a:spcAft>
                <a:spcPts val="0"/>
              </a:spcAft>
              <a:buClr>
                <a:schemeClr val="accent1"/>
              </a:buClr>
              <a:buSzTx/>
              <a:buFont typeface="Wingdings 3" panose="05040102010807070707"/>
              <a:buChar char=""/>
              <a:defRPr/>
            </a:pPr>
            <a:r>
              <a:rPr kumimoji="0" lang="zh-CN" altLang="en-US" sz="2800" b="0" i="0" u="none" strike="noStrike" kern="1200" cap="none" spc="0" normalizeH="0" baseline="0" noProof="0" dirty="0">
                <a:ln>
                  <a:noFill/>
                </a:ln>
                <a:solidFill>
                  <a:srgbClr val="FF0000"/>
                </a:solidFill>
                <a:effectLst/>
                <a:uLnTx/>
                <a:uFillTx/>
                <a:latin typeface="+mn-lt"/>
                <a:ea typeface="+mn-ea"/>
                <a:cs typeface="+mn-cs"/>
              </a:rPr>
              <a:t>数据的存储：</a:t>
            </a:r>
            <a:r>
              <a:rPr kumimoji="0" lang="zh-CN"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数据有多种表现形式，它们都可以经过数字化后存入计算机。</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760" marR="0" lvl="0" indent="-255905" algn="l" defTabSz="457200" rtl="0" eaLnBrk="1" fontAlgn="auto" latinLnBrk="0" hangingPunct="1">
              <a:lnSpc>
                <a:spcPct val="100000"/>
              </a:lnSpc>
              <a:spcBef>
                <a:spcPts val="1000"/>
              </a:spcBef>
              <a:spcAft>
                <a:spcPts val="0"/>
              </a:spcAft>
              <a:buClr>
                <a:schemeClr val="accent1"/>
              </a:buClr>
              <a:buSzTx/>
              <a:buFont typeface="Wingdings 3" panose="05040102010807070707"/>
              <a:buChar char=""/>
              <a:defRPr/>
            </a:pPr>
            <a:r>
              <a:rPr kumimoji="0" lang="zh-CN" altLang="zh-CN" sz="2800" b="0" i="0" u="none" strike="noStrike" kern="1200" cap="none" spc="0" normalizeH="0" baseline="0" noProof="0" dirty="0">
                <a:ln>
                  <a:noFill/>
                </a:ln>
                <a:solidFill>
                  <a:srgbClr val="FF0000"/>
                </a:solidFill>
                <a:effectLst/>
                <a:uLnTx/>
                <a:uFillTx/>
                <a:latin typeface="+mn-lt"/>
                <a:ea typeface="+mn-ea"/>
                <a:cs typeface="+mn-cs"/>
              </a:rPr>
              <a:t>语义</a:t>
            </a:r>
            <a:r>
              <a:rPr kumimoji="0" lang="zh-CN" altLang="en-US" sz="2800" b="0" i="0" u="none" strike="noStrike" kern="1200" cap="none" spc="0" normalizeH="0" baseline="0" noProof="0" dirty="0">
                <a:ln>
                  <a:noFill/>
                </a:ln>
                <a:solidFill>
                  <a:srgbClr val="FF0000"/>
                </a:solidFill>
                <a:effectLst/>
                <a:uLnTx/>
                <a:uFillTx/>
                <a:latin typeface="+mn-lt"/>
                <a:ea typeface="+mn-ea"/>
                <a:cs typeface="+mn-cs"/>
              </a:rPr>
              <a:t>：</a:t>
            </a:r>
            <a:r>
              <a:rPr kumimoji="0" lang="zh-CN"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数据本身是没有意义的，只有被赋予意义的数据才能转化为信息，这种数据解释称为语义，语义和数据是不可分的</a:t>
            </a:r>
            <a:endParaRPr kumimoji="0" lang="en-US" altLang="zh-C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621665" marR="0" lvl="1" indent="-255905" algn="l" defTabSz="457200" rtl="0" eaLnBrk="1" fontAlgn="auto" latinLnBrk="0" hangingPunct="1">
              <a:lnSpc>
                <a:spcPct val="100000"/>
              </a:lnSpc>
              <a:spcBef>
                <a:spcPts val="1000"/>
              </a:spcBef>
              <a:spcAft>
                <a:spcPts val="0"/>
              </a:spcAft>
              <a:buClr>
                <a:schemeClr val="accent1"/>
              </a:buClr>
              <a:buSzTx/>
              <a:buFont typeface="Wingdings 3" panose="05040102010807070707"/>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例如</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1982</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可以表示</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价格</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也可以表示年份。</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65125" marR="0" lvl="0" indent="-255905"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Char char="Ø"/>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29699" name="副标题 2"/>
          <p:cNvSpPr>
            <a:spLocks noGrp="1"/>
          </p:cNvSpPr>
          <p:nvPr>
            <p:ph type="subTitle" idx="13"/>
          </p:nvPr>
        </p:nvSpPr>
        <p:spPr>
          <a:xfrm>
            <a:off x="501650" y="404813"/>
            <a:ext cx="8193088" cy="825500"/>
          </a:xfrm>
        </p:spPr>
        <p:txBody>
          <a:bodyPr vert="horz" wrap="square" lIns="45720" tIns="45720" rIns="45720" bIns="45720" anchor="t" anchorCtr="0"/>
          <a:p>
            <a:pPr defTabSz="457200" eaLnBrk="1" hangingPunct="1">
              <a:buSzTx/>
            </a:pPr>
            <a:r>
              <a:rPr lang="en-US" altLang="zh-CN" kern="1200" dirty="0">
                <a:latin typeface="+mn-lt"/>
                <a:ea typeface="幼圆" panose="02010509060101010101" pitchFamily="49" charset="-122"/>
                <a:cs typeface="+mn-cs"/>
              </a:rPr>
              <a:t>1.1 </a:t>
            </a:r>
            <a:r>
              <a:rPr lang="zh-CN" altLang="zh-CN" kern="1200" dirty="0">
                <a:latin typeface="+mn-lt"/>
                <a:ea typeface="幼圆" panose="02010509060101010101" pitchFamily="49" charset="-122"/>
                <a:cs typeface="+mn-cs"/>
              </a:rPr>
              <a:t>数据库的</a:t>
            </a:r>
            <a:r>
              <a:rPr lang="zh-CN" altLang="en-US" kern="1200" dirty="0">
                <a:latin typeface="+mn-lt"/>
                <a:ea typeface="幼圆" panose="02010509060101010101" pitchFamily="49" charset="-122"/>
                <a:cs typeface="+mn-cs"/>
              </a:rPr>
              <a:t>相关</a:t>
            </a:r>
            <a:r>
              <a:rPr lang="zh-CN" altLang="zh-CN" kern="1200" dirty="0">
                <a:latin typeface="+mn-lt"/>
                <a:ea typeface="幼圆" panose="02010509060101010101" pitchFamily="49" charset="-122"/>
                <a:cs typeface="+mn-cs"/>
              </a:rPr>
              <a:t>概念</a:t>
            </a:r>
            <a:endParaRPr lang="zh-CN" altLang="en-US" kern="1200" dirty="0">
              <a:latin typeface="+mn-lt"/>
              <a:ea typeface="幼圆" panose="02010509060101010101" pitchFamily="49" charset="-122"/>
              <a:cs typeface="+mn-cs"/>
            </a:endParaRPr>
          </a:p>
          <a:p>
            <a:pPr defTabSz="457200" eaLnBrk="1" hangingPunct="1">
              <a:buSzTx/>
            </a:pPr>
            <a:endParaRPr lang="zh-CN" altLang="en-US" kern="1200" dirty="0">
              <a:latin typeface="+mn-lt"/>
              <a:ea typeface="幼圆"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9" end="3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charRg st="36" end="5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charRg st="53" end="8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charRg st="87" end="14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charRg st="141" end="1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1722.5007874015748,&quot;width&quot;:3792.499212598425}"/>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PP_MARK_KEY" val="2799164d-4b7c-4449-97df-ec79f0641b53"/>
  <p:tag name="COMMONDATA" val="eyJoZGlkIjoiZmJmMjg3M2EyMTNmMTk1ODFkNTA3YWM1NDUxNzc0ZTI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8575</Words>
  <Application>WPS 演示</Application>
  <PresentationFormat>全屏显示(4:3)</PresentationFormat>
  <Paragraphs>765</Paragraphs>
  <Slides>62</Slides>
  <Notes>28</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3</vt:i4>
      </vt:variant>
      <vt:variant>
        <vt:lpstr>幻灯片标题</vt:lpstr>
      </vt:variant>
      <vt:variant>
        <vt:i4>62</vt:i4>
      </vt:variant>
    </vt:vector>
  </HeadingPairs>
  <TitlesOfParts>
    <vt:vector size="91" baseType="lpstr">
      <vt:lpstr>Arial</vt:lpstr>
      <vt:lpstr>宋体</vt:lpstr>
      <vt:lpstr>Wingdings</vt:lpstr>
      <vt:lpstr>Century Gothic</vt:lpstr>
      <vt:lpstr>幼圆</vt:lpstr>
      <vt:lpstr>Wingdings 3</vt:lpstr>
      <vt:lpstr>等线</vt:lpstr>
      <vt:lpstr>微软雅黑</vt:lpstr>
      <vt:lpstr>Wingdings 3</vt:lpstr>
      <vt:lpstr>华文琥珀</vt:lpstr>
      <vt:lpstr>Arial Unicode MS</vt:lpstr>
      <vt:lpstr>Times New Roman</vt:lpstr>
      <vt:lpstr>MicrosoftYaHei-Bold</vt:lpstr>
      <vt:lpstr>Segoe Print</vt:lpstr>
      <vt:lpstr>方正姚体</vt:lpstr>
      <vt:lpstr>Gulim</vt:lpstr>
      <vt:lpstr>Malgun Gothic</vt:lpstr>
      <vt:lpstr>楷体_GB2312</vt:lpstr>
      <vt:lpstr>黑体</vt:lpstr>
      <vt:lpstr>-소망L</vt:lpstr>
      <vt:lpstr>方正书宋简体</vt:lpstr>
      <vt:lpstr>Verdana</vt:lpstr>
      <vt:lpstr>新宋体</vt:lpstr>
      <vt:lpstr>仿宋_GB2312</vt:lpstr>
      <vt:lpstr>仿宋</vt:lpstr>
      <vt:lpstr>丝状</vt:lpstr>
      <vt:lpstr>MS_ClipArt_Gallery.2</vt:lpstr>
      <vt:lpstr>MS_ClipArt_Gallery.2</vt:lpstr>
      <vt:lpstr>MS_ClipArt_Gallery.2</vt:lpstr>
      <vt:lpstr>数据库系统原理与应用</vt:lpstr>
      <vt:lpstr>数据库系统讲什么？</vt:lpstr>
      <vt:lpstr>PowerPoint 演示文稿</vt:lpstr>
      <vt:lpstr>本门课学习内容结构</vt:lpstr>
      <vt:lpstr>PowerPoint 演示文稿</vt:lpstr>
      <vt:lpstr>就业方向？</vt:lpstr>
      <vt:lpstr>PowerPoint 演示文稿</vt:lpstr>
      <vt:lpstr>第1章 数据库技术概述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xbany</dc:creator>
  <cp:lastModifiedBy>梅晶</cp:lastModifiedBy>
  <cp:revision>89</cp:revision>
  <dcterms:created xsi:type="dcterms:W3CDTF">2020-09-01T04:48:00Z</dcterms:created>
  <dcterms:modified xsi:type="dcterms:W3CDTF">2023-02-24T06:33:15Z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15C3B880B2854ECBA1CAACBF384A142C</vt:lpwstr>
  </property>
  <property fmtid="{D5CDD505-2E9C-101B-9397-08002B2CF9AE}" pid="3" name="KSOProductBuildVer">
    <vt:lpwstr>2052-11.1.0.13703</vt:lpwstr>
  </property>
</Properties>
</file>