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58"/>
  </p:notesMasterIdLst>
  <p:handoutMasterIdLst>
    <p:handoutMasterId r:id="rId59"/>
  </p:handoutMasterIdLst>
  <p:sldIdLst>
    <p:sldId id="314" r:id="rId2"/>
    <p:sldId id="486" r:id="rId3"/>
    <p:sldId id="491" r:id="rId4"/>
    <p:sldId id="419" r:id="rId5"/>
    <p:sldId id="503" r:id="rId6"/>
    <p:sldId id="420" r:id="rId7"/>
    <p:sldId id="421" r:id="rId8"/>
    <p:sldId id="422" r:id="rId9"/>
    <p:sldId id="504" r:id="rId10"/>
    <p:sldId id="505" r:id="rId11"/>
    <p:sldId id="423" r:id="rId12"/>
    <p:sldId id="424" r:id="rId13"/>
    <p:sldId id="492" r:id="rId14"/>
    <p:sldId id="425" r:id="rId15"/>
    <p:sldId id="426" r:id="rId16"/>
    <p:sldId id="427" r:id="rId17"/>
    <p:sldId id="502" r:id="rId18"/>
    <p:sldId id="428" r:id="rId19"/>
    <p:sldId id="508" r:id="rId20"/>
    <p:sldId id="506" r:id="rId21"/>
    <p:sldId id="507" r:id="rId22"/>
    <p:sldId id="511" r:id="rId23"/>
    <p:sldId id="429" r:id="rId24"/>
    <p:sldId id="430" r:id="rId25"/>
    <p:sldId id="520" r:id="rId26"/>
    <p:sldId id="434" r:id="rId27"/>
    <p:sldId id="510" r:id="rId28"/>
    <p:sldId id="435" r:id="rId29"/>
    <p:sldId id="509" r:id="rId30"/>
    <p:sldId id="436" r:id="rId31"/>
    <p:sldId id="440" r:id="rId32"/>
    <p:sldId id="437" r:id="rId33"/>
    <p:sldId id="438" r:id="rId34"/>
    <p:sldId id="439" r:id="rId35"/>
    <p:sldId id="493" r:id="rId36"/>
    <p:sldId id="494" r:id="rId37"/>
    <p:sldId id="497" r:id="rId38"/>
    <p:sldId id="495" r:id="rId39"/>
    <p:sldId id="521" r:id="rId40"/>
    <p:sldId id="444" r:id="rId41"/>
    <p:sldId id="512" r:id="rId42"/>
    <p:sldId id="499" r:id="rId43"/>
    <p:sldId id="445" r:id="rId44"/>
    <p:sldId id="515" r:id="rId45"/>
    <p:sldId id="500" r:id="rId46"/>
    <p:sldId id="514" r:id="rId47"/>
    <p:sldId id="446" r:id="rId48"/>
    <p:sldId id="513" r:id="rId49"/>
    <p:sldId id="516" r:id="rId50"/>
    <p:sldId id="517" r:id="rId51"/>
    <p:sldId id="518" r:id="rId52"/>
    <p:sldId id="524" r:id="rId53"/>
    <p:sldId id="519" r:id="rId54"/>
    <p:sldId id="525" r:id="rId55"/>
    <p:sldId id="526" r:id="rId56"/>
    <p:sldId id="501" r:id="rId57"/>
  </p:sldIdLst>
  <p:sldSz cx="9144000" cy="6858000" type="screen4x3"/>
  <p:notesSz cx="6797675" cy="9928225"/>
  <p:defaultTextStyle>
    <a:defPPr>
      <a:defRPr lang="en-US"/>
    </a:defPPr>
    <a:lvl1pPr algn="l" rtl="0" eaLnBrk="0" fontAlgn="base" hangingPunct="0">
      <a:spcBef>
        <a:spcPct val="0"/>
      </a:spcBef>
      <a:spcAft>
        <a:spcPct val="0"/>
      </a:spcAft>
      <a:defRPr sz="2000" kern="1200">
        <a:solidFill>
          <a:schemeClr val="tx1"/>
        </a:solidFill>
        <a:latin typeface="Tahoma" panose="020B0604030504040204" pitchFamily="34" charset="0"/>
        <a:ea typeface="黑体" panose="02010609060101010101" pitchFamily="49" charset="-122"/>
        <a:cs typeface="+mn-cs"/>
      </a:defRPr>
    </a:lvl1pPr>
    <a:lvl2pPr marL="457200" algn="l" rtl="0" eaLnBrk="0" fontAlgn="base" hangingPunct="0">
      <a:spcBef>
        <a:spcPct val="0"/>
      </a:spcBef>
      <a:spcAft>
        <a:spcPct val="0"/>
      </a:spcAft>
      <a:defRPr sz="2000" kern="1200">
        <a:solidFill>
          <a:schemeClr val="tx1"/>
        </a:solidFill>
        <a:latin typeface="Tahoma" panose="020B0604030504040204" pitchFamily="34" charset="0"/>
        <a:ea typeface="黑体" panose="02010609060101010101" pitchFamily="49" charset="-122"/>
        <a:cs typeface="+mn-cs"/>
      </a:defRPr>
    </a:lvl2pPr>
    <a:lvl3pPr marL="914400" algn="l" rtl="0" eaLnBrk="0" fontAlgn="base" hangingPunct="0">
      <a:spcBef>
        <a:spcPct val="0"/>
      </a:spcBef>
      <a:spcAft>
        <a:spcPct val="0"/>
      </a:spcAft>
      <a:defRPr sz="2000" kern="1200">
        <a:solidFill>
          <a:schemeClr val="tx1"/>
        </a:solidFill>
        <a:latin typeface="Tahoma" panose="020B0604030504040204" pitchFamily="34" charset="0"/>
        <a:ea typeface="黑体" panose="02010609060101010101" pitchFamily="49" charset="-122"/>
        <a:cs typeface="+mn-cs"/>
      </a:defRPr>
    </a:lvl3pPr>
    <a:lvl4pPr marL="1371600" algn="l" rtl="0" eaLnBrk="0" fontAlgn="base" hangingPunct="0">
      <a:spcBef>
        <a:spcPct val="0"/>
      </a:spcBef>
      <a:spcAft>
        <a:spcPct val="0"/>
      </a:spcAft>
      <a:defRPr sz="2000" kern="1200">
        <a:solidFill>
          <a:schemeClr val="tx1"/>
        </a:solidFill>
        <a:latin typeface="Tahoma" panose="020B0604030504040204" pitchFamily="34" charset="0"/>
        <a:ea typeface="黑体" panose="02010609060101010101" pitchFamily="49" charset="-122"/>
        <a:cs typeface="+mn-cs"/>
      </a:defRPr>
    </a:lvl4pPr>
    <a:lvl5pPr marL="1828800" algn="l" rtl="0" eaLnBrk="0" fontAlgn="base" hangingPunct="0">
      <a:spcBef>
        <a:spcPct val="0"/>
      </a:spcBef>
      <a:spcAft>
        <a:spcPct val="0"/>
      </a:spcAft>
      <a:defRPr sz="2000" kern="1200">
        <a:solidFill>
          <a:schemeClr val="tx1"/>
        </a:solidFill>
        <a:latin typeface="Tahoma" panose="020B0604030504040204" pitchFamily="34" charset="0"/>
        <a:ea typeface="黑体" panose="02010609060101010101" pitchFamily="49" charset="-122"/>
        <a:cs typeface="+mn-cs"/>
      </a:defRPr>
    </a:lvl5pPr>
    <a:lvl6pPr marL="2286000" algn="l" defTabSz="914400" rtl="0" eaLnBrk="1" latinLnBrk="0" hangingPunct="1">
      <a:defRPr sz="2000" kern="1200">
        <a:solidFill>
          <a:schemeClr val="tx1"/>
        </a:solidFill>
        <a:latin typeface="Tahoma" panose="020B0604030504040204" pitchFamily="34" charset="0"/>
        <a:ea typeface="黑体" panose="02010609060101010101" pitchFamily="49" charset="-122"/>
        <a:cs typeface="+mn-cs"/>
      </a:defRPr>
    </a:lvl6pPr>
    <a:lvl7pPr marL="2743200" algn="l" defTabSz="914400" rtl="0" eaLnBrk="1" latinLnBrk="0" hangingPunct="1">
      <a:defRPr sz="2000" kern="1200">
        <a:solidFill>
          <a:schemeClr val="tx1"/>
        </a:solidFill>
        <a:latin typeface="Tahoma" panose="020B0604030504040204" pitchFamily="34" charset="0"/>
        <a:ea typeface="黑体" panose="02010609060101010101" pitchFamily="49" charset="-122"/>
        <a:cs typeface="+mn-cs"/>
      </a:defRPr>
    </a:lvl7pPr>
    <a:lvl8pPr marL="3200400" algn="l" defTabSz="914400" rtl="0" eaLnBrk="1" latinLnBrk="0" hangingPunct="1">
      <a:defRPr sz="2000" kern="1200">
        <a:solidFill>
          <a:schemeClr val="tx1"/>
        </a:solidFill>
        <a:latin typeface="Tahoma" panose="020B0604030504040204" pitchFamily="34" charset="0"/>
        <a:ea typeface="黑体" panose="02010609060101010101" pitchFamily="49" charset="-122"/>
        <a:cs typeface="+mn-cs"/>
      </a:defRPr>
    </a:lvl8pPr>
    <a:lvl9pPr marL="3657600" algn="l" defTabSz="914400" rtl="0" eaLnBrk="1" latinLnBrk="0" hangingPunct="1">
      <a:defRPr sz="2000" kern="1200">
        <a:solidFill>
          <a:schemeClr val="tx1"/>
        </a:solidFill>
        <a:latin typeface="Tahoma" panose="020B060403050404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FF00"/>
    <a:srgbClr val="FFDDFF"/>
    <a:srgbClr val="FFCC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6291" autoAdjust="0"/>
  </p:normalViewPr>
  <p:slideViewPr>
    <p:cSldViewPr>
      <p:cViewPr>
        <p:scale>
          <a:sx n="125" d="100"/>
          <a:sy n="125" d="100"/>
        </p:scale>
        <p:origin x="-192" y="-2070"/>
      </p:cViewPr>
      <p:guideLst>
        <p:guide orient="horz" pos="2160"/>
        <p:guide pos="2880"/>
      </p:guideLst>
    </p:cSldViewPr>
  </p:slideViewPr>
  <p:outlineViewPr>
    <p:cViewPr>
      <p:scale>
        <a:sx n="33" d="100"/>
        <a:sy n="33" d="100"/>
      </p:scale>
      <p:origin x="0" y="6674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9" d="100"/>
          <a:sy n="89" d="100"/>
        </p:scale>
        <p:origin x="-1878"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12697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D2EA751F-45F1-4B10-B615-4879B2DC74D5}" type="datetimeFigureOut">
              <a:rPr lang="zh-CN" altLang="en-US"/>
              <a:pPr>
                <a:defRPr/>
              </a:pPr>
              <a:t>2020/10/28</a:t>
            </a:fld>
            <a:endParaRPr lang="en-US" altLang="zh-CN"/>
          </a:p>
        </p:txBody>
      </p:sp>
      <p:sp>
        <p:nvSpPr>
          <p:cNvPr id="126980"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126981" name="Rectangle 5"/>
          <p:cNvSpPr>
            <a:spLocks noGrp="1" noChangeArrowheads="1"/>
          </p:cNvSpPr>
          <p:nvPr>
            <p:ph type="sldNum" sz="quarter" idx="3"/>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ea typeface="宋体" panose="02010600030101010101" pitchFamily="2" charset="-122"/>
              </a:defRPr>
            </a:lvl1pPr>
          </a:lstStyle>
          <a:p>
            <a:pPr>
              <a:defRPr/>
            </a:pPr>
            <a:fld id="{D94C4634-B930-4565-8D90-A704E391C46D}" type="slidenum">
              <a:rPr lang="zh-CN" altLang="en-US"/>
              <a:pPr>
                <a:defRPr/>
              </a:pPr>
              <a:t>‹#›</a:t>
            </a:fld>
            <a:endParaRPr lang="en-US" altLang="zh-CN"/>
          </a:p>
        </p:txBody>
      </p:sp>
    </p:spTree>
    <p:extLst>
      <p:ext uri="{BB962C8B-B14F-4D97-AF65-F5344CB8AC3E}">
        <p14:creationId xmlns:p14="http://schemas.microsoft.com/office/powerpoint/2010/main" val="37857446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lIns="91440" tIns="45720" rIns="91440" bIns="45720" rtlCol="0"/>
          <a:lstStyle>
            <a:lvl1pPr algn="r" eaLnBrk="1" hangingPunct="1">
              <a:defRPr sz="1200">
                <a:ea typeface="宋体" pitchFamily="2" charset="-122"/>
              </a:defRPr>
            </a:lvl1pPr>
          </a:lstStyle>
          <a:p>
            <a:pPr>
              <a:defRPr/>
            </a:pPr>
            <a:fld id="{400A95F3-DE37-4B20-BCB7-A55E661C5EF4}" type="datetimeFigureOut">
              <a:rPr lang="zh-CN" altLang="en-US"/>
              <a:pPr>
                <a:defRPr/>
              </a:pPr>
              <a:t>2020/10/28</a:t>
            </a:fld>
            <a:endParaRPr lang="zh-CN" altLang="en-US"/>
          </a:p>
        </p:txBody>
      </p:sp>
      <p:sp>
        <p:nvSpPr>
          <p:cNvPr id="4" name="幻灯片图像占位符 3"/>
          <p:cNvSpPr>
            <a:spLocks noGrp="1" noRot="1" noChangeAspect="1"/>
          </p:cNvSpPr>
          <p:nvPr>
            <p:ph type="sldImg" idx="2"/>
          </p:nvPr>
        </p:nvSpPr>
        <p:spPr>
          <a:xfrm>
            <a:off x="915988" y="744538"/>
            <a:ext cx="4965700"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450" y="4716463"/>
            <a:ext cx="5438775" cy="4467225"/>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eaLnBrk="1" hangingPunct="1">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pPr>
              <a:defRPr/>
            </a:pPr>
            <a:fld id="{769B61B5-68A3-4625-88CF-E92AF901BC1F}" type="slidenum">
              <a:rPr lang="zh-CN" altLang="en-US"/>
              <a:pPr>
                <a:defRPr/>
              </a:pPr>
              <a:t>‹#›</a:t>
            </a:fld>
            <a:endParaRPr lang="en-US" altLang="zh-CN"/>
          </a:p>
        </p:txBody>
      </p:sp>
    </p:spTree>
    <p:extLst>
      <p:ext uri="{BB962C8B-B14F-4D97-AF65-F5344CB8AC3E}">
        <p14:creationId xmlns:p14="http://schemas.microsoft.com/office/powerpoint/2010/main" val="264802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TextEdit="1"/>
          </p:cNvSpPr>
          <p:nvPr>
            <p:ph type="sldImg"/>
          </p:nvPr>
        </p:nvSpPr>
        <p:spPr bwMode="auto">
          <a:xfrm>
            <a:off x="917575" y="744538"/>
            <a:ext cx="4962525" cy="3722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Tree>
    <p:extLst>
      <p:ext uri="{BB962C8B-B14F-4D97-AF65-F5344CB8AC3E}">
        <p14:creationId xmlns:p14="http://schemas.microsoft.com/office/powerpoint/2010/main" val="20375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TextEdit="1"/>
          </p:cNvSpPr>
          <p:nvPr>
            <p:ph type="sldImg"/>
          </p:nvPr>
        </p:nvSpPr>
        <p:spPr bwMode="auto">
          <a:xfrm>
            <a:off x="917575" y="744538"/>
            <a:ext cx="4962525" cy="3722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pPr>
            <a:r>
              <a:rPr lang="en-US" altLang="zh-CN" b="1"/>
              <a:t>DBMS</a:t>
            </a:r>
            <a:r>
              <a:rPr lang="zh-CN" altLang="en-US" b="1"/>
              <a:t>对数据库的安全与保护通过四个方面来实现：</a:t>
            </a:r>
          </a:p>
          <a:p>
            <a:pPr>
              <a:lnSpc>
                <a:spcPct val="90000"/>
              </a:lnSpc>
            </a:pPr>
            <a:r>
              <a:rPr lang="en-US" altLang="zh-CN"/>
              <a:t>1</a:t>
            </a:r>
            <a:r>
              <a:rPr lang="zh-CN" altLang="en-US"/>
              <a:t>．数据的安全性控制：防止未经授权的用户存取数据库中的数据，避免数据的泄露、更改或破坏和非法的存取。防范对象是非法用户和非法操作，确保用户所做的事情被限制在其权限内。</a:t>
            </a:r>
          </a:p>
          <a:p>
            <a:pPr>
              <a:lnSpc>
                <a:spcPct val="90000"/>
              </a:lnSpc>
            </a:pPr>
            <a:r>
              <a:rPr lang="en-US" altLang="zh-CN"/>
              <a:t>2</a:t>
            </a:r>
            <a:r>
              <a:rPr lang="zh-CN" altLang="en-US"/>
              <a:t>．数据的完整性控制：保证数据库中数据及语义的正确性和有效性，防止任何对数据造成错误的操作。防止数据库中存在不符合语义的数据，防止错误信息的输入和输出。防范对象是不合语义的数据，确保用户所做的事情是正确的。</a:t>
            </a:r>
          </a:p>
          <a:p>
            <a:pPr>
              <a:lnSpc>
                <a:spcPct val="90000"/>
              </a:lnSpc>
            </a:pPr>
            <a:r>
              <a:rPr lang="en-US" altLang="zh-CN"/>
              <a:t>3</a:t>
            </a:r>
            <a:r>
              <a:rPr lang="zh-CN" altLang="en-US"/>
              <a:t>．数据库的并发控制：在多用户同时对同一个数据进行操作时，系统应能加以控制，防止破坏数据库中的数据。</a:t>
            </a:r>
          </a:p>
          <a:p>
            <a:pPr>
              <a:lnSpc>
                <a:spcPct val="90000"/>
              </a:lnSpc>
            </a:pPr>
            <a:r>
              <a:rPr lang="en-US" altLang="zh-CN"/>
              <a:t>4</a:t>
            </a:r>
            <a:r>
              <a:rPr lang="zh-CN" altLang="en-US"/>
              <a:t>．数据库的恢复：在数据库被破坏或数据不正确时，系统有能力把数据库恢复到时正确的状态。</a:t>
            </a:r>
            <a:endParaRPr lang="en-US" altLang="zh-CN"/>
          </a:p>
          <a:p>
            <a:pPr>
              <a:lnSpc>
                <a:spcPct val="90000"/>
              </a:lnSpc>
            </a:pPr>
            <a:endParaRPr lang="en-US" altLang="zh-CN"/>
          </a:p>
          <a:p>
            <a:pPr>
              <a:lnSpc>
                <a:spcPct val="90000"/>
              </a:lnSpc>
            </a:pPr>
            <a:r>
              <a:rPr lang="zh-CN" altLang="en-US" b="1"/>
              <a:t>墨菲定律：事情如果有变坏的可能，不管这种可能性有多小，它总会发生。</a:t>
            </a:r>
          </a:p>
          <a:p>
            <a:pPr>
              <a:lnSpc>
                <a:spcPct val="90000"/>
              </a:lnSpc>
            </a:pPr>
            <a:r>
              <a:rPr lang="zh-CN" altLang="en-US" sz="1000">
                <a:ea typeface="黑体" panose="02010609060101010101" pitchFamily="49" charset="-122"/>
              </a:rPr>
              <a:t>例</a:t>
            </a:r>
            <a:r>
              <a:rPr lang="en-US" altLang="zh-CN" sz="1000">
                <a:ea typeface="黑体" panose="02010609060101010101" pitchFamily="49" charset="-122"/>
              </a:rPr>
              <a:t>1</a:t>
            </a:r>
            <a:r>
              <a:rPr lang="zh-CN" altLang="en-US" sz="1000">
                <a:ea typeface="黑体" panose="02010609060101010101" pitchFamily="49" charset="-122"/>
              </a:rPr>
              <a:t>：甲向帐号</a:t>
            </a:r>
            <a:r>
              <a:rPr lang="en-US" altLang="zh-CN" sz="1000">
                <a:ea typeface="黑体" panose="02010609060101010101" pitchFamily="49" charset="-122"/>
              </a:rPr>
              <a:t>X</a:t>
            </a:r>
            <a:r>
              <a:rPr lang="zh-CN" altLang="en-US" sz="1000">
                <a:ea typeface="黑体" panose="02010609060101010101" pitchFamily="49" charset="-122"/>
              </a:rPr>
              <a:t>中存</a:t>
            </a:r>
            <a:r>
              <a:rPr lang="en-US" altLang="zh-CN" sz="1000">
                <a:ea typeface="黑体" panose="02010609060101010101" pitchFamily="49" charset="-122"/>
              </a:rPr>
              <a:t>200</a:t>
            </a:r>
            <a:r>
              <a:rPr lang="zh-CN" altLang="en-US" sz="1000">
                <a:ea typeface="黑体" panose="02010609060101010101" pitchFamily="49" charset="-122"/>
              </a:rPr>
              <a:t>，乙从帐号</a:t>
            </a:r>
            <a:r>
              <a:rPr lang="en-US" altLang="zh-CN" sz="1000">
                <a:ea typeface="黑体" panose="02010609060101010101" pitchFamily="49" charset="-122"/>
              </a:rPr>
              <a:t>X</a:t>
            </a:r>
            <a:r>
              <a:rPr lang="zh-CN" altLang="en-US" sz="1000">
                <a:ea typeface="黑体" panose="02010609060101010101" pitchFamily="49" charset="-122"/>
              </a:rPr>
              <a:t>中取</a:t>
            </a:r>
            <a:r>
              <a:rPr lang="en-US" altLang="zh-CN" sz="1000">
                <a:ea typeface="黑体" panose="02010609060101010101" pitchFamily="49" charset="-122"/>
              </a:rPr>
              <a:t>100</a:t>
            </a:r>
            <a:r>
              <a:rPr lang="zh-CN" altLang="en-US" sz="1000">
                <a:ea typeface="黑体" panose="02010609060101010101" pitchFamily="49" charset="-122"/>
              </a:rPr>
              <a:t>元</a:t>
            </a:r>
          </a:p>
          <a:p>
            <a:pPr lvl="1" eaLnBrk="1" hangingPunct="1">
              <a:lnSpc>
                <a:spcPct val="90000"/>
              </a:lnSpc>
            </a:pPr>
            <a:r>
              <a:rPr lang="zh-CN" altLang="en-US" sz="1000">
                <a:ea typeface="黑体" panose="02010609060101010101" pitchFamily="49" charset="-122"/>
              </a:rPr>
              <a:t>实际：</a:t>
            </a:r>
            <a:r>
              <a:rPr lang="en-US" altLang="zh-CN" sz="1000">
                <a:ea typeface="黑体" panose="02010609060101010101" pitchFamily="49" charset="-122"/>
              </a:rPr>
              <a:t>X</a:t>
            </a:r>
            <a:r>
              <a:rPr lang="zh-CN" altLang="en-US" sz="1000">
                <a:ea typeface="黑体" panose="02010609060101010101" pitchFamily="49" charset="-122"/>
              </a:rPr>
              <a:t>＝</a:t>
            </a:r>
            <a:r>
              <a:rPr lang="en-US" altLang="zh-CN" sz="1000">
                <a:ea typeface="黑体" panose="02010609060101010101" pitchFamily="49" charset="-122"/>
              </a:rPr>
              <a:t>X</a:t>
            </a:r>
            <a:r>
              <a:rPr lang="zh-CN" altLang="en-US" sz="1000">
                <a:ea typeface="黑体" panose="02010609060101010101" pitchFamily="49" charset="-122"/>
              </a:rPr>
              <a:t>＋</a:t>
            </a:r>
            <a:r>
              <a:rPr lang="en-US" altLang="zh-CN" sz="1000">
                <a:ea typeface="黑体" panose="02010609060101010101" pitchFamily="49" charset="-122"/>
              </a:rPr>
              <a:t>200</a:t>
            </a:r>
            <a:r>
              <a:rPr lang="zh-CN" altLang="en-US" sz="1000">
                <a:ea typeface="黑体" panose="02010609060101010101" pitchFamily="49" charset="-122"/>
              </a:rPr>
              <a:t>，</a:t>
            </a:r>
            <a:r>
              <a:rPr lang="en-US" altLang="zh-CN" sz="1000">
                <a:ea typeface="黑体" panose="02010609060101010101" pitchFamily="49" charset="-122"/>
              </a:rPr>
              <a:t>X</a:t>
            </a:r>
            <a:r>
              <a:rPr lang="zh-CN" altLang="en-US" sz="1000">
                <a:ea typeface="黑体" panose="02010609060101010101" pitchFamily="49" charset="-122"/>
              </a:rPr>
              <a:t>＝</a:t>
            </a:r>
            <a:r>
              <a:rPr lang="en-US" altLang="zh-CN" sz="1000">
                <a:ea typeface="黑体" panose="02010609060101010101" pitchFamily="49" charset="-122"/>
              </a:rPr>
              <a:t>X</a:t>
            </a:r>
            <a:r>
              <a:rPr lang="zh-CN" altLang="en-US" sz="1000">
                <a:ea typeface="黑体" panose="02010609060101010101" pitchFamily="49" charset="-122"/>
              </a:rPr>
              <a:t>－</a:t>
            </a:r>
            <a:r>
              <a:rPr lang="en-US" altLang="zh-CN" sz="1000">
                <a:ea typeface="黑体" panose="02010609060101010101" pitchFamily="49" charset="-122"/>
              </a:rPr>
              <a:t>100</a:t>
            </a:r>
          </a:p>
          <a:p>
            <a:pPr eaLnBrk="1" hangingPunct="1">
              <a:lnSpc>
                <a:spcPct val="90000"/>
              </a:lnSpc>
            </a:pPr>
            <a:r>
              <a:rPr lang="zh-CN" altLang="en-US" sz="1000">
                <a:ea typeface="黑体" panose="02010609060101010101" pitchFamily="49" charset="-122"/>
              </a:rPr>
              <a:t>若不加控制，有可能</a:t>
            </a:r>
            <a:r>
              <a:rPr lang="en-US" altLang="zh-CN" sz="1000">
                <a:ea typeface="黑体" panose="02010609060101010101" pitchFamily="49" charset="-122"/>
              </a:rPr>
              <a:t>A</a:t>
            </a:r>
            <a:r>
              <a:rPr lang="zh-CN" altLang="en-US" sz="1000">
                <a:ea typeface="黑体" panose="02010609060101010101" pitchFamily="49" charset="-122"/>
              </a:rPr>
              <a:t>钱转出了，但</a:t>
            </a:r>
            <a:r>
              <a:rPr lang="en-US" altLang="zh-CN" sz="1000">
                <a:ea typeface="黑体" panose="02010609060101010101" pitchFamily="49" charset="-122"/>
              </a:rPr>
              <a:t>B</a:t>
            </a:r>
            <a:r>
              <a:rPr lang="zh-CN" altLang="en-US" sz="1000">
                <a:ea typeface="黑体" panose="02010609060101010101" pitchFamily="49" charset="-122"/>
              </a:rPr>
              <a:t>却没有收到。</a:t>
            </a:r>
          </a:p>
          <a:p>
            <a:pPr eaLnBrk="1" hangingPunct="1">
              <a:lnSpc>
                <a:spcPct val="90000"/>
              </a:lnSpc>
              <a:buFont typeface="Wingdings" panose="05000000000000000000" pitchFamily="2" charset="2"/>
              <a:buNone/>
            </a:pPr>
            <a:r>
              <a:rPr lang="zh-CN" altLang="en-US" sz="1000">
                <a:ea typeface="黑体" panose="02010609060101010101" pitchFamily="49" charset="-122"/>
              </a:rPr>
              <a:t>例</a:t>
            </a:r>
            <a:r>
              <a:rPr lang="en-US" altLang="zh-CN" sz="1000">
                <a:ea typeface="黑体" panose="02010609060101010101" pitchFamily="49" charset="-122"/>
              </a:rPr>
              <a:t>2</a:t>
            </a:r>
            <a:r>
              <a:rPr lang="zh-CN" altLang="en-US" sz="1000">
                <a:ea typeface="黑体" panose="02010609060101010101" pitchFamily="49" charset="-122"/>
              </a:rPr>
              <a:t>：银行转帐：</a:t>
            </a:r>
            <a:r>
              <a:rPr lang="en-US" altLang="zh-CN" sz="1000">
                <a:ea typeface="黑体" panose="02010609060101010101" pitchFamily="49" charset="-122"/>
              </a:rPr>
              <a:t>A</a:t>
            </a:r>
            <a:r>
              <a:rPr lang="zh-CN" altLang="en-US" sz="1000">
                <a:ea typeface="黑体" panose="02010609060101010101" pitchFamily="49" charset="-122"/>
              </a:rPr>
              <a:t>帐号转</a:t>
            </a:r>
            <a:r>
              <a:rPr lang="en-US" altLang="zh-CN" sz="1000">
                <a:ea typeface="黑体" panose="02010609060101010101" pitchFamily="49" charset="-122"/>
              </a:rPr>
              <a:t>1000</a:t>
            </a:r>
            <a:r>
              <a:rPr lang="zh-CN" altLang="en-US" sz="1000">
                <a:ea typeface="黑体" panose="02010609060101010101" pitchFamily="49" charset="-122"/>
              </a:rPr>
              <a:t>元到</a:t>
            </a:r>
            <a:r>
              <a:rPr lang="en-US" altLang="zh-CN" sz="1000">
                <a:ea typeface="黑体" panose="02010609060101010101" pitchFamily="49" charset="-122"/>
              </a:rPr>
              <a:t>B</a:t>
            </a:r>
            <a:r>
              <a:rPr lang="zh-CN" altLang="en-US" sz="1000">
                <a:ea typeface="黑体" panose="02010609060101010101" pitchFamily="49" charset="-122"/>
              </a:rPr>
              <a:t>帐号</a:t>
            </a:r>
          </a:p>
          <a:p>
            <a:pPr lvl="1" eaLnBrk="1" hangingPunct="1">
              <a:lnSpc>
                <a:spcPct val="90000"/>
              </a:lnSpc>
            </a:pPr>
            <a:r>
              <a:rPr lang="zh-CN" altLang="en-US" sz="1000">
                <a:ea typeface="黑体" panose="02010609060101010101" pitchFamily="49" charset="-122"/>
              </a:rPr>
              <a:t>实际：</a:t>
            </a:r>
            <a:r>
              <a:rPr lang="en-US" altLang="zh-CN" sz="1000">
                <a:ea typeface="黑体" panose="02010609060101010101" pitchFamily="49" charset="-122"/>
              </a:rPr>
              <a:t>A</a:t>
            </a:r>
            <a:r>
              <a:rPr lang="zh-CN" altLang="en-US" sz="1000">
                <a:ea typeface="黑体" panose="02010609060101010101" pitchFamily="49" charset="-122"/>
              </a:rPr>
              <a:t>＝</a:t>
            </a:r>
            <a:r>
              <a:rPr lang="en-US" altLang="zh-CN" sz="1000">
                <a:ea typeface="黑体" panose="02010609060101010101" pitchFamily="49" charset="-122"/>
              </a:rPr>
              <a:t>A</a:t>
            </a:r>
            <a:r>
              <a:rPr lang="zh-CN" altLang="en-US" sz="1000">
                <a:ea typeface="黑体" panose="02010609060101010101" pitchFamily="49" charset="-122"/>
              </a:rPr>
              <a:t>－</a:t>
            </a:r>
            <a:r>
              <a:rPr lang="en-US" altLang="zh-CN" sz="1000">
                <a:ea typeface="黑体" panose="02010609060101010101" pitchFamily="49" charset="-122"/>
              </a:rPr>
              <a:t>1000 </a:t>
            </a:r>
            <a:r>
              <a:rPr lang="zh-CN" altLang="en-US" sz="1000">
                <a:ea typeface="黑体" panose="02010609060101010101" pitchFamily="49" charset="-122"/>
              </a:rPr>
              <a:t>， </a:t>
            </a:r>
            <a:r>
              <a:rPr lang="en-US" altLang="zh-CN" sz="1000">
                <a:ea typeface="黑体" panose="02010609060101010101" pitchFamily="49" charset="-122"/>
              </a:rPr>
              <a:t>B</a:t>
            </a:r>
            <a:r>
              <a:rPr lang="zh-CN" altLang="en-US" sz="1000">
                <a:ea typeface="黑体" panose="02010609060101010101" pitchFamily="49" charset="-122"/>
              </a:rPr>
              <a:t>＝</a:t>
            </a:r>
            <a:r>
              <a:rPr lang="en-US" altLang="zh-CN" sz="1000">
                <a:ea typeface="黑体" panose="02010609060101010101" pitchFamily="49" charset="-122"/>
              </a:rPr>
              <a:t>B</a:t>
            </a:r>
            <a:r>
              <a:rPr lang="zh-CN" altLang="en-US" sz="1000">
                <a:ea typeface="黑体" panose="02010609060101010101" pitchFamily="49" charset="-122"/>
              </a:rPr>
              <a:t>＋</a:t>
            </a:r>
            <a:r>
              <a:rPr lang="en-US" altLang="zh-CN" sz="1000">
                <a:ea typeface="黑体" panose="02010609060101010101" pitchFamily="49" charset="-122"/>
              </a:rPr>
              <a:t>1000</a:t>
            </a:r>
          </a:p>
          <a:p>
            <a:pPr eaLnBrk="1" hangingPunct="1">
              <a:lnSpc>
                <a:spcPct val="90000"/>
              </a:lnSpc>
            </a:pPr>
            <a:r>
              <a:rPr lang="zh-CN" altLang="en-US" sz="1000">
                <a:ea typeface="黑体" panose="02010609060101010101" pitchFamily="49" charset="-122"/>
              </a:rPr>
              <a:t>若不加控制，有可能甲存入的钱不见了。</a:t>
            </a:r>
          </a:p>
          <a:p>
            <a:pPr eaLnBrk="1" hangingPunct="1">
              <a:lnSpc>
                <a:spcPct val="90000"/>
              </a:lnSpc>
            </a:pPr>
            <a:r>
              <a:rPr lang="zh-CN" altLang="en-US" sz="1000">
                <a:ea typeface="黑体" panose="02010609060101010101" pitchFamily="49" charset="-122"/>
              </a:rPr>
              <a:t>在用户看来都是独立的简单的事情，但事实上在计算机中是一些操作的组合，因此，有可能多个操作相互影响，也有可能中途出错。</a:t>
            </a:r>
          </a:p>
          <a:p>
            <a:pPr eaLnBrk="1" hangingPunct="1">
              <a:lnSpc>
                <a:spcPct val="90000"/>
              </a:lnSpc>
            </a:pPr>
            <a:r>
              <a:rPr lang="zh-CN" altLang="en-US" sz="1000">
                <a:ea typeface="黑体" panose="02010609060101010101" pitchFamily="49" charset="-122"/>
              </a:rPr>
              <a:t>要采取相应措施进行数据的保护</a:t>
            </a:r>
            <a:r>
              <a:rPr lang="en-US" altLang="zh-CN" sz="1000">
                <a:latin typeface="Arial" panose="020B0604020202020204" pitchFamily="34" charset="0"/>
                <a:ea typeface="黑体" panose="02010609060101010101" pitchFamily="49" charset="-122"/>
              </a:rPr>
              <a:t>——</a:t>
            </a:r>
            <a:r>
              <a:rPr lang="zh-CN" altLang="en-US" sz="1000">
                <a:solidFill>
                  <a:srgbClr val="0033CC"/>
                </a:solidFill>
                <a:ea typeface="黑体" panose="02010609060101010101" pitchFamily="49" charset="-122"/>
              </a:rPr>
              <a:t>事务处理技术</a:t>
            </a:r>
            <a:r>
              <a:rPr lang="zh-CN" altLang="en-US" sz="1000">
                <a:ea typeface="黑体" panose="02010609060101010101" pitchFamily="49" charset="-122"/>
              </a:rPr>
              <a:t>。</a:t>
            </a:r>
          </a:p>
        </p:txBody>
      </p:sp>
    </p:spTree>
    <p:extLst>
      <p:ext uri="{BB962C8B-B14F-4D97-AF65-F5344CB8AC3E}">
        <p14:creationId xmlns:p14="http://schemas.microsoft.com/office/powerpoint/2010/main" val="3996149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69B61B5-68A3-4625-88CF-E92AF901BC1F}" type="slidenum">
              <a:rPr lang="zh-CN" altLang="en-US" smtClean="0"/>
              <a:pPr>
                <a:defRPr/>
              </a:pPr>
              <a:t>6</a:t>
            </a:fld>
            <a:endParaRPr lang="en-US" altLang="zh-CN"/>
          </a:p>
        </p:txBody>
      </p:sp>
    </p:spTree>
    <p:extLst>
      <p:ext uri="{BB962C8B-B14F-4D97-AF65-F5344CB8AC3E}">
        <p14:creationId xmlns:p14="http://schemas.microsoft.com/office/powerpoint/2010/main" val="2168464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zh-CN" altLang="en-US" dirty="0"/>
              <a:t>非预期故障：除</a:t>
            </a:r>
            <a:r>
              <a:rPr lang="en-US" altLang="zh-CN" dirty="0"/>
              <a:t>0</a:t>
            </a:r>
            <a:r>
              <a:rPr lang="zh-CN" altLang="en-US" dirty="0"/>
              <a:t>，死锁撤销事务</a:t>
            </a:r>
          </a:p>
        </p:txBody>
      </p:sp>
      <p:sp>
        <p:nvSpPr>
          <p:cNvPr id="4" name="灯片编号占位符 3"/>
          <p:cNvSpPr>
            <a:spLocks noGrp="1"/>
          </p:cNvSpPr>
          <p:nvPr>
            <p:ph type="sldNum" sz="quarter" idx="5"/>
          </p:nvPr>
        </p:nvSpPr>
        <p:spPr/>
        <p:txBody>
          <a:bodyPr/>
          <a:lstStyle/>
          <a:p>
            <a:pPr>
              <a:defRPr/>
            </a:pPr>
            <a:fld id="{769B61B5-68A3-4625-88CF-E92AF901BC1F}" type="slidenum">
              <a:rPr lang="zh-CN" altLang="en-US" smtClean="0"/>
              <a:pPr>
                <a:defRPr/>
              </a:pPr>
              <a:t>7</a:t>
            </a:fld>
            <a:endParaRPr lang="en-US" altLang="zh-CN"/>
          </a:p>
        </p:txBody>
      </p:sp>
    </p:spTree>
    <p:extLst>
      <p:ext uri="{BB962C8B-B14F-4D97-AF65-F5344CB8AC3E}">
        <p14:creationId xmlns:p14="http://schemas.microsoft.com/office/powerpoint/2010/main" val="583440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69B61B5-68A3-4625-88CF-E92AF901BC1F}" type="slidenum">
              <a:rPr lang="zh-CN" altLang="en-US" smtClean="0"/>
              <a:pPr>
                <a:defRPr/>
              </a:pPr>
              <a:t>15</a:t>
            </a:fld>
            <a:endParaRPr lang="en-US" altLang="zh-CN"/>
          </a:p>
        </p:txBody>
      </p:sp>
    </p:spTree>
    <p:extLst>
      <p:ext uri="{BB962C8B-B14F-4D97-AF65-F5344CB8AC3E}">
        <p14:creationId xmlns:p14="http://schemas.microsoft.com/office/powerpoint/2010/main" val="2034292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itchFamily="2" charset="-122"/>
              </a:endParaRPr>
            </a:p>
          </p:txBody>
        </p:sp>
        <p:sp>
          <p:nvSpPr>
            <p:cNvPr id="7" name="任意多边形 18"/>
            <p:cNvSpPr>
              <a:spLocks/>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dirty="0"/>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fld id="{A64AB569-AD51-4F26-A84F-75A1D97BEAC6}" type="datetime1">
              <a:rPr lang="zh-CN" altLang="en-US"/>
              <a:pPr>
                <a:defRPr/>
              </a:pPr>
              <a:t>2020/10/28</a:t>
            </a:fld>
            <a:endParaRPr lang="en-US" altLang="zh-CN"/>
          </a:p>
        </p:txBody>
      </p:sp>
      <p:sp>
        <p:nvSpPr>
          <p:cNvPr id="12" name="页脚占位符 18"/>
          <p:cNvSpPr>
            <a:spLocks noGrp="1"/>
          </p:cNvSpPr>
          <p:nvPr>
            <p:ph type="ftr" sz="quarter" idx="11"/>
          </p:nvPr>
        </p:nvSpPr>
        <p:spPr/>
        <p:txBody>
          <a:bodyPr/>
          <a:lstStyle>
            <a:lvl1pPr>
              <a:defRPr>
                <a:solidFill>
                  <a:srgbClr val="E8F0F4"/>
                </a:solidFill>
              </a:defRPr>
            </a:lvl1pPr>
          </a:lstStyle>
          <a:p>
            <a:pPr>
              <a:defRPr/>
            </a:pPr>
            <a:endParaRPr lang="en-US" altLang="zh-CN"/>
          </a:p>
        </p:txBody>
      </p:sp>
      <p:sp>
        <p:nvSpPr>
          <p:cNvPr id="13" name="灯片编号占位符 26"/>
          <p:cNvSpPr>
            <a:spLocks noGrp="1"/>
          </p:cNvSpPr>
          <p:nvPr>
            <p:ph type="sldNum" sz="quarter" idx="12"/>
          </p:nvPr>
        </p:nvSpPr>
        <p:spPr/>
        <p:txBody>
          <a:bodyPr/>
          <a:lstStyle>
            <a:lvl1pPr>
              <a:defRPr>
                <a:solidFill>
                  <a:srgbClr val="FFFFFF"/>
                </a:solidFill>
              </a:defRPr>
            </a:lvl1pPr>
          </a:lstStyle>
          <a:p>
            <a:pPr>
              <a:defRPr/>
            </a:pPr>
            <a:fld id="{7AB67F65-4A9D-4BDB-9902-C65A72195E0C}" type="slidenum">
              <a:rPr lang="en-US" altLang="zh-CN"/>
              <a:pPr>
                <a:defRPr/>
              </a:pPr>
              <a:t>‹#›</a:t>
            </a:fld>
            <a:endParaRPr lang="en-US" altLang="zh-CN"/>
          </a:p>
        </p:txBody>
      </p:sp>
    </p:spTree>
    <p:extLst>
      <p:ext uri="{BB962C8B-B14F-4D97-AF65-F5344CB8AC3E}">
        <p14:creationId xmlns:p14="http://schemas.microsoft.com/office/powerpoint/2010/main" val="2521652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88ED532A-727D-49CB-AEB4-5555BBB8B2BB}" type="datetime1">
              <a:rPr lang="zh-CN" altLang="en-US"/>
              <a:pPr>
                <a:defRPr/>
              </a:pPr>
              <a:t>2020/10/28</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B51A5D95-7A89-45D8-AA92-3ADD78EF2B8B}" type="slidenum">
              <a:rPr lang="en-US" altLang="zh-CN"/>
              <a:pPr>
                <a:defRPr/>
              </a:pPr>
              <a:t>‹#›</a:t>
            </a:fld>
            <a:endParaRPr lang="en-US" altLang="zh-CN"/>
          </a:p>
        </p:txBody>
      </p:sp>
    </p:spTree>
    <p:extLst>
      <p:ext uri="{BB962C8B-B14F-4D97-AF65-F5344CB8AC3E}">
        <p14:creationId xmlns:p14="http://schemas.microsoft.com/office/powerpoint/2010/main" val="1327929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06A4CED5-F4D2-4DF3-AF58-9842AAB84BD6}" type="datetime1">
              <a:rPr lang="zh-CN" altLang="en-US"/>
              <a:pPr>
                <a:defRPr/>
              </a:pPr>
              <a:t>2020/10/28</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9AA52429-0324-478E-99BD-F4032F2D59EA}" type="slidenum">
              <a:rPr lang="en-US" altLang="zh-CN"/>
              <a:pPr>
                <a:defRPr/>
              </a:pPr>
              <a:t>‹#›</a:t>
            </a:fld>
            <a:endParaRPr lang="en-US" altLang="zh-CN"/>
          </a:p>
        </p:txBody>
      </p:sp>
    </p:spTree>
    <p:extLst>
      <p:ext uri="{BB962C8B-B14F-4D97-AF65-F5344CB8AC3E}">
        <p14:creationId xmlns:p14="http://schemas.microsoft.com/office/powerpoint/2010/main" val="2459247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4" name="日期占位符 9"/>
          <p:cNvSpPr>
            <a:spLocks noGrp="1"/>
          </p:cNvSpPr>
          <p:nvPr>
            <p:ph type="dt" sz="half" idx="10"/>
          </p:nvPr>
        </p:nvSpPr>
        <p:spPr/>
        <p:txBody>
          <a:bodyPr/>
          <a:lstStyle>
            <a:lvl1pPr>
              <a:defRPr/>
            </a:lvl1pPr>
          </a:lstStyle>
          <a:p>
            <a:pPr>
              <a:defRPr/>
            </a:pPr>
            <a:fld id="{12A458D5-DEF7-4090-84F1-15AD1B2C7E17}" type="datetime1">
              <a:rPr lang="zh-CN" altLang="en-US"/>
              <a:pPr>
                <a:defRPr/>
              </a:pPr>
              <a:t>2020/10/28</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33A0D08D-E188-4DC2-9E78-E2F9EBCF0B82}" type="slidenum">
              <a:rPr lang="en-US" altLang="zh-CN"/>
              <a:pPr>
                <a:defRPr/>
              </a:pPr>
              <a:t>‹#›</a:t>
            </a:fld>
            <a:endParaRPr lang="en-US" altLang="zh-CN"/>
          </a:p>
        </p:txBody>
      </p:sp>
    </p:spTree>
    <p:extLst>
      <p:ext uri="{BB962C8B-B14F-4D97-AF65-F5344CB8AC3E}">
        <p14:creationId xmlns:p14="http://schemas.microsoft.com/office/powerpoint/2010/main" val="917310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F35DF399-0933-4EAF-8999-D84226FA78B2}" type="datetime1">
              <a:rPr lang="zh-CN" altLang="en-US"/>
              <a:pPr>
                <a:defRPr/>
              </a:pPr>
              <a:t>2020/10/28</a:t>
            </a:fld>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BAF79A12-9E50-4D17-B455-F163424C0681}" type="slidenum">
              <a:rPr lang="en-US" altLang="zh-CN"/>
              <a:pPr>
                <a:defRPr/>
              </a:pPr>
              <a:t>‹#›</a:t>
            </a:fld>
            <a:endParaRPr lang="en-US" altLang="zh-CN"/>
          </a:p>
        </p:txBody>
      </p:sp>
    </p:spTree>
    <p:extLst>
      <p:ext uri="{BB962C8B-B14F-4D97-AF65-F5344CB8AC3E}">
        <p14:creationId xmlns:p14="http://schemas.microsoft.com/office/powerpoint/2010/main" val="27495255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fld id="{6E205DFD-60D7-46E7-993E-AB7F2F01E783}" type="datetime1">
              <a:rPr lang="zh-CN" altLang="en-US"/>
              <a:pPr>
                <a:defRPr/>
              </a:pPr>
              <a:t>2020/10/28</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E4887EF-6D75-48E8-BA8C-A85196723569}" type="slidenum">
              <a:rPr lang="en-US" altLang="zh-CN"/>
              <a:pPr>
                <a:defRPr/>
              </a:pPr>
              <a:t>‹#›</a:t>
            </a:fld>
            <a:endParaRPr lang="en-US" altLang="zh-CN"/>
          </a:p>
        </p:txBody>
      </p:sp>
    </p:spTree>
    <p:extLst>
      <p:ext uri="{BB962C8B-B14F-4D97-AF65-F5344CB8AC3E}">
        <p14:creationId xmlns:p14="http://schemas.microsoft.com/office/powerpoint/2010/main" val="126511134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fld id="{AF8836B0-C514-48A9-A9D6-F5010AB2EB18}" type="datetime1">
              <a:rPr lang="zh-CN" altLang="en-US"/>
              <a:pPr>
                <a:defRPr/>
              </a:pPr>
              <a:t>2020/10/28</a:t>
            </a:fld>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E2228B43-918B-476D-9984-FB7E87C0F40E}" type="slidenum">
              <a:rPr lang="en-US" altLang="zh-CN"/>
              <a:pPr>
                <a:defRPr/>
              </a:pPr>
              <a:t>‹#›</a:t>
            </a:fld>
            <a:endParaRPr lang="en-US" altLang="zh-CN"/>
          </a:p>
        </p:txBody>
      </p:sp>
    </p:spTree>
    <p:extLst>
      <p:ext uri="{BB962C8B-B14F-4D97-AF65-F5344CB8AC3E}">
        <p14:creationId xmlns:p14="http://schemas.microsoft.com/office/powerpoint/2010/main" val="387649047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D6790939-9A99-42EC-90EE-B1E8C11970A5}" type="datetime1">
              <a:rPr lang="zh-CN" altLang="en-US"/>
              <a:pPr>
                <a:defRPr/>
              </a:pPr>
              <a:t>2020/10/28</a:t>
            </a:fld>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157B535B-4332-4352-BCC8-66165E391340}" type="slidenum">
              <a:rPr lang="en-US" altLang="zh-CN"/>
              <a:pPr>
                <a:defRPr/>
              </a:pPr>
              <a:t>‹#›</a:t>
            </a:fld>
            <a:endParaRPr lang="en-US" altLang="zh-CN"/>
          </a:p>
        </p:txBody>
      </p:sp>
    </p:spTree>
    <p:extLst>
      <p:ext uri="{BB962C8B-B14F-4D97-AF65-F5344CB8AC3E}">
        <p14:creationId xmlns:p14="http://schemas.microsoft.com/office/powerpoint/2010/main" val="54339654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B865AC0A-5D34-4B19-9DED-4D40C03DAEF6}" type="datetime1">
              <a:rPr lang="zh-CN" altLang="en-US"/>
              <a:pPr>
                <a:defRPr/>
              </a:pPr>
              <a:t>2020/10/28</a:t>
            </a:fld>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B159E74E-C367-4ABB-83BB-B3BB8EDB544D}" type="slidenum">
              <a:rPr lang="en-US" altLang="zh-CN"/>
              <a:pPr>
                <a:defRPr/>
              </a:pPr>
              <a:t>‹#›</a:t>
            </a:fld>
            <a:endParaRPr lang="en-US" altLang="zh-CN"/>
          </a:p>
        </p:txBody>
      </p:sp>
    </p:spTree>
    <p:extLst>
      <p:ext uri="{BB962C8B-B14F-4D97-AF65-F5344CB8AC3E}">
        <p14:creationId xmlns:p14="http://schemas.microsoft.com/office/powerpoint/2010/main" val="1186491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941ED214-DB95-4A5D-ABCE-5732BBFB9A8F}" type="datetime1">
              <a:rPr lang="zh-CN" altLang="en-US"/>
              <a:pPr>
                <a:defRPr/>
              </a:pPr>
              <a:t>2020/10/28</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21337763-E36C-4161-8A4A-29FDD1AADF44}" type="slidenum">
              <a:rPr lang="en-US" altLang="zh-CN"/>
              <a:pPr>
                <a:defRPr/>
              </a:pPr>
              <a:t>‹#›</a:t>
            </a:fld>
            <a:endParaRPr lang="en-US" altLang="zh-CN"/>
          </a:p>
        </p:txBody>
      </p:sp>
    </p:spTree>
    <p:extLst>
      <p:ext uri="{BB962C8B-B14F-4D97-AF65-F5344CB8AC3E}">
        <p14:creationId xmlns:p14="http://schemas.microsoft.com/office/powerpoint/2010/main" val="25510515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itchFamily="2" charset="-122"/>
            </a:endParaRPr>
          </a:p>
        </p:txBody>
      </p:sp>
      <p:sp>
        <p:nvSpPr>
          <p:cNvPr id="6" name="任意多边形 15"/>
          <p:cNvSpPr>
            <a:spLocks/>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fld id="{DB4BCD49-4ABB-4F7B-AA9D-2E601EFD9032}" type="datetime1">
              <a:rPr lang="zh-CN" altLang="en-US"/>
              <a:pPr>
                <a:defRPr/>
              </a:pPr>
              <a:t>2020/10/28</a:t>
            </a:fld>
            <a:endParaRPr lang="en-US" altLang="zh-CN"/>
          </a:p>
        </p:txBody>
      </p:sp>
      <p:sp>
        <p:nvSpPr>
          <p:cNvPr id="12" name="页脚占位符 5"/>
          <p:cNvSpPr>
            <a:spLocks noGrp="1"/>
          </p:cNvSpPr>
          <p:nvPr>
            <p:ph type="ftr" sz="quarter" idx="11"/>
          </p:nvPr>
        </p:nvSpPr>
        <p:spPr/>
        <p:txBody>
          <a:bodyPr/>
          <a:lstStyle>
            <a:lvl1pPr>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a:lvl1pPr>
          </a:lstStyle>
          <a:p>
            <a:pPr>
              <a:defRPr/>
            </a:pPr>
            <a:fld id="{F0166AC9-9CB0-467C-8400-5D13D6C2B852}" type="slidenum">
              <a:rPr lang="en-US" altLang="zh-CN"/>
              <a:pPr>
                <a:defRPr/>
              </a:pPr>
              <a:t>‹#›</a:t>
            </a:fld>
            <a:endParaRPr lang="en-US" altLang="zh-CN"/>
          </a:p>
        </p:txBody>
      </p:sp>
    </p:spTree>
    <p:extLst>
      <p:ext uri="{BB962C8B-B14F-4D97-AF65-F5344CB8AC3E}">
        <p14:creationId xmlns:p14="http://schemas.microsoft.com/office/powerpoint/2010/main" val="221428806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itchFamily="2" charset="-122"/>
            </a:endParaRPr>
          </a:p>
        </p:txBody>
      </p:sp>
      <p:sp>
        <p:nvSpPr>
          <p:cNvPr id="1027" name="任意多边形 11"/>
          <p:cNvSpPr>
            <a:spLocks/>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32" name="标题占位符 8"/>
          <p:cNvSpPr>
            <a:spLocks noGrp="1"/>
          </p:cNvSpPr>
          <p:nvPr>
            <p:ph type="title"/>
          </p:nvPr>
        </p:nvSpPr>
        <p:spPr bwMode="auto">
          <a:xfrm>
            <a:off x="457200" y="274638"/>
            <a:ext cx="8229600" cy="1143000"/>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000">
                <a:ea typeface="宋体" pitchFamily="2" charset="-122"/>
              </a:defRPr>
            </a:lvl1pPr>
          </a:lstStyle>
          <a:p>
            <a:pPr>
              <a:defRPr/>
            </a:pPr>
            <a:fld id="{1AD173CE-3C8B-43B9-AA0A-F16D814EF0D8}" type="datetime1">
              <a:rPr lang="zh-CN" altLang="en-US"/>
              <a:pPr>
                <a:defRPr/>
              </a:pPr>
              <a:t>2020/10/28</a:t>
            </a:fld>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ea typeface="宋体" pitchFamily="2" charset="-122"/>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ea typeface="宋体" panose="02010600030101010101" pitchFamily="2" charset="-122"/>
              </a:defRPr>
            </a:lvl1pPr>
          </a:lstStyle>
          <a:p>
            <a:pPr>
              <a:defRPr/>
            </a:pPr>
            <a:fld id="{86C72753-E5CC-42A0-9B0E-59811D8BDA3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0" r:id="rId1"/>
    <p:sldLayoutId id="2147483906" r:id="rId2"/>
    <p:sldLayoutId id="2147483911" r:id="rId3"/>
    <p:sldLayoutId id="2147483912" r:id="rId4"/>
    <p:sldLayoutId id="2147483913" r:id="rId5"/>
    <p:sldLayoutId id="2147483914" r:id="rId6"/>
    <p:sldLayoutId id="2147483907" r:id="rId7"/>
    <p:sldLayoutId id="2147483915" r:id="rId8"/>
    <p:sldLayoutId id="2147483916" r:id="rId9"/>
    <p:sldLayoutId id="2147483908" r:id="rId10"/>
    <p:sldLayoutId id="2147483909" r:id="rId11"/>
  </p:sldLayoutIdLst>
  <p:hf hdr="0" ftr="0" dt="0"/>
  <p:txStyles>
    <p:titleStyle>
      <a:lvl1pPr algn="l" rtl="0" eaLnBrk="0" fontAlgn="base" hangingPunct="0">
        <a:spcBef>
          <a:spcPct val="0"/>
        </a:spcBef>
        <a:spcAft>
          <a:spcPct val="0"/>
        </a:spcAft>
        <a:defRPr sz="4100" b="1" kern="1200">
          <a:solidFill>
            <a:schemeClr val="tx2"/>
          </a:solidFill>
          <a:latin typeface="黑体" pitchFamily="2" charset="-122"/>
          <a:ea typeface="黑体" pitchFamily="2" charset="-122"/>
          <a:cs typeface="+mj-cs"/>
        </a:defRPr>
      </a:lvl1pPr>
      <a:lvl2pPr algn="l" rtl="0" eaLnBrk="0" fontAlgn="base" hangingPunct="0">
        <a:spcBef>
          <a:spcPct val="0"/>
        </a:spcBef>
        <a:spcAft>
          <a:spcPct val="0"/>
        </a:spcAft>
        <a:defRPr sz="4100" b="1">
          <a:solidFill>
            <a:schemeClr val="tx2"/>
          </a:solidFill>
          <a:latin typeface="黑体" pitchFamily="2" charset="-122"/>
          <a:ea typeface="黑体" pitchFamily="2" charset="-122"/>
        </a:defRPr>
      </a:lvl2pPr>
      <a:lvl3pPr algn="l" rtl="0" eaLnBrk="0" fontAlgn="base" hangingPunct="0">
        <a:spcBef>
          <a:spcPct val="0"/>
        </a:spcBef>
        <a:spcAft>
          <a:spcPct val="0"/>
        </a:spcAft>
        <a:defRPr sz="4100" b="1">
          <a:solidFill>
            <a:schemeClr val="tx2"/>
          </a:solidFill>
          <a:latin typeface="黑体" pitchFamily="2" charset="-122"/>
          <a:ea typeface="黑体" pitchFamily="2" charset="-122"/>
        </a:defRPr>
      </a:lvl3pPr>
      <a:lvl4pPr algn="l" rtl="0" eaLnBrk="0" fontAlgn="base" hangingPunct="0">
        <a:spcBef>
          <a:spcPct val="0"/>
        </a:spcBef>
        <a:spcAft>
          <a:spcPct val="0"/>
        </a:spcAft>
        <a:defRPr sz="4100" b="1">
          <a:solidFill>
            <a:schemeClr val="tx2"/>
          </a:solidFill>
          <a:latin typeface="黑体" pitchFamily="2" charset="-122"/>
          <a:ea typeface="黑体" pitchFamily="2" charset="-122"/>
        </a:defRPr>
      </a:lvl4pPr>
      <a:lvl5pPr algn="l" rtl="0" eaLnBrk="0" fontAlgn="base" hangingPunct="0">
        <a:spcBef>
          <a:spcPct val="0"/>
        </a:spcBef>
        <a:spcAft>
          <a:spcPct val="0"/>
        </a:spcAft>
        <a:defRPr sz="4100" b="1">
          <a:solidFill>
            <a:schemeClr val="tx2"/>
          </a:solidFill>
          <a:latin typeface="黑体" pitchFamily="2" charset="-122"/>
          <a:ea typeface="黑体" pitchFamily="2" charset="-122"/>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Font typeface="Wingdings" panose="05000000000000000000" pitchFamily="2" charset="2"/>
        <a:buBlip>
          <a:blip r:embed="rId14"/>
        </a:buBlip>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SzPct val="75000"/>
        <a:buFont typeface="Wingdings" panose="05000000000000000000" pitchFamily="2" charset="2"/>
        <a:buBlip>
          <a:blip r:embed="rId15"/>
        </a:buBlip>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75000"/>
        <a:buFont typeface="Wingdings" panose="05000000000000000000" pitchFamily="2" charset="2"/>
        <a:buBlip>
          <a:blip r:embed="rId16"/>
        </a:buBlip>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sunteam.com.cn/putong/yingxiao.htm" TargetMode="External"/><Relationship Id="rId5" Type="http://schemas.openxmlformats.org/officeDocument/2006/relationships/image" Target="../media/image4.pn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slide" Target="slide2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slide" Target="slide27.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2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EC6EC53F-D622-4B58-957A-3D154A4A5674}" type="slidenum">
              <a:rPr lang="en-US" altLang="zh-CN" sz="1000" smtClean="0">
                <a:solidFill>
                  <a:srgbClr val="FFFFFF"/>
                </a:solidFill>
                <a:latin typeface="Tahoma" panose="020B0604030504040204" pitchFamily="34" charset="0"/>
              </a:rPr>
              <a:pPr>
                <a:spcBef>
                  <a:spcPct val="0"/>
                </a:spcBef>
                <a:buClrTx/>
                <a:buFontTx/>
                <a:buNone/>
              </a:pPr>
              <a:t>1</a:t>
            </a:fld>
            <a:endParaRPr lang="en-US" altLang="zh-CN" sz="1000">
              <a:solidFill>
                <a:srgbClr val="FFFFFF"/>
              </a:solidFill>
              <a:latin typeface="Tahoma" panose="020B0604030504040204" pitchFamily="34" charset="0"/>
            </a:endParaRPr>
          </a:p>
        </p:txBody>
      </p:sp>
      <p:sp>
        <p:nvSpPr>
          <p:cNvPr id="11267" name="Rectangle 3"/>
          <p:cNvSpPr>
            <a:spLocks noGrp="1" noChangeArrowheads="1"/>
          </p:cNvSpPr>
          <p:nvPr>
            <p:ph type="subTitle" idx="1"/>
          </p:nvPr>
        </p:nvSpPr>
        <p:spPr>
          <a:xfrm>
            <a:off x="685800" y="3611563"/>
            <a:ext cx="7772400" cy="1200150"/>
          </a:xfrm>
        </p:spPr>
        <p:txBody>
          <a:bodyPr/>
          <a:lstStyle/>
          <a:p>
            <a:pPr marR="0" eaLnBrk="1" hangingPunct="1">
              <a:buSzPct val="68000"/>
            </a:pPr>
            <a:r>
              <a:rPr lang="zh-CN" altLang="en-US" sz="3600" dirty="0">
                <a:solidFill>
                  <a:srgbClr val="0033CC"/>
                </a:solidFill>
                <a:latin typeface="华文新魏" panose="02010800040101010101" pitchFamily="2" charset="-122"/>
                <a:ea typeface="华文新魏" panose="02010800040101010101" pitchFamily="2" charset="-122"/>
              </a:rPr>
              <a:t>信息科学与工程学院</a:t>
            </a:r>
          </a:p>
          <a:p>
            <a:pPr marR="0" eaLnBrk="1" hangingPunct="1">
              <a:buSzPct val="68000"/>
              <a:buFont typeface="Wingdings 3" panose="05040102010807070707" pitchFamily="18" charset="2"/>
              <a:buNone/>
            </a:pPr>
            <a:r>
              <a:rPr lang="zh-CN" altLang="en-US" sz="3600" dirty="0">
                <a:solidFill>
                  <a:srgbClr val="0033CC"/>
                </a:solidFill>
                <a:latin typeface="华文新魏" panose="02010800040101010101" pitchFamily="2" charset="-122"/>
                <a:ea typeface="华文新魏" panose="02010800040101010101" pitchFamily="2" charset="-122"/>
              </a:rPr>
              <a:t>梅晶</a:t>
            </a:r>
          </a:p>
        </p:txBody>
      </p:sp>
      <p:pic>
        <p:nvPicPr>
          <p:cNvPr id="11268" name="Picture 5" descr="tuli">
            <a:hlinkClick r:id="rId6"/>
          </p:cNvPr>
          <p:cNvPicPr>
            <a:picLocks noGrp="1" noChangeAspect="1" noChangeArrowheads="1"/>
          </p:cNvPicPr>
          <p:nvPr>
            <p:ph sz="half" idx="4294967295"/>
          </p:nvPr>
        </p:nvPicPr>
        <p:blipFill>
          <a:blip r:embed="rId7">
            <a:extLst>
              <a:ext uri="{28A0092B-C50C-407E-A947-70E740481C1C}">
                <a14:useLocalDpi xmlns:a14="http://schemas.microsoft.com/office/drawing/2010/main" val="0"/>
              </a:ext>
            </a:extLst>
          </a:blip>
          <a:srcRect/>
          <a:stretch>
            <a:fillRect/>
          </a:stretch>
        </p:blipFill>
        <p:spPr>
          <a:xfrm>
            <a:off x="7596188" y="4916488"/>
            <a:ext cx="1547812" cy="1474787"/>
          </a:xfrm>
        </p:spPr>
      </p:pic>
      <p:sp>
        <p:nvSpPr>
          <p:cNvPr id="11269" name="矩形 6"/>
          <p:cNvSpPr>
            <a:spLocks noChangeArrowheads="1"/>
          </p:cNvSpPr>
          <p:nvPr/>
        </p:nvSpPr>
        <p:spPr bwMode="auto">
          <a:xfrm>
            <a:off x="857250" y="2071688"/>
            <a:ext cx="73580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r" eaLnBrk="1" hangingPunct="1">
              <a:spcBef>
                <a:spcPct val="0"/>
              </a:spcBef>
              <a:buClrTx/>
              <a:buFontTx/>
              <a:buNone/>
            </a:pPr>
            <a:r>
              <a:rPr lang="zh-CN" altLang="en-US" sz="5400" b="1" dirty="0">
                <a:solidFill>
                  <a:srgbClr val="0033CC"/>
                </a:solidFill>
                <a:latin typeface="黑体" panose="02010609060101010101" pitchFamily="49" charset="-122"/>
              </a:rPr>
              <a:t>第</a:t>
            </a:r>
            <a:r>
              <a:rPr lang="en-US" altLang="zh-CN" sz="5400" b="1" dirty="0">
                <a:solidFill>
                  <a:srgbClr val="0033CC"/>
                </a:solidFill>
                <a:latin typeface="黑体" panose="02010609060101010101" pitchFamily="49" charset="-122"/>
              </a:rPr>
              <a:t>10</a:t>
            </a:r>
            <a:r>
              <a:rPr lang="zh-CN" altLang="en-US" sz="5400" b="1" dirty="0">
                <a:solidFill>
                  <a:srgbClr val="0033CC"/>
                </a:solidFill>
                <a:latin typeface="黑体" panose="02010609060101010101" pitchFamily="49" charset="-122"/>
              </a:rPr>
              <a:t>章 数据库恢复</a:t>
            </a:r>
            <a:endParaRPr lang="zh-CN" altLang="en-US" sz="5400" b="1" dirty="0">
              <a:latin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0FEF0FB4-015B-4232-AD24-A19A6D7497FC}" type="slidenum">
              <a:rPr lang="en-US" altLang="zh-CN" sz="1000" smtClean="0">
                <a:latin typeface="Times New Roman" panose="02020603050405020304" pitchFamily="18" charset="0"/>
                <a:cs typeface="Times New Roman" panose="02020603050405020304" pitchFamily="18" charset="0"/>
              </a:rPr>
              <a:pPr>
                <a:spcBef>
                  <a:spcPct val="0"/>
                </a:spcBef>
                <a:buClrTx/>
                <a:buFontTx/>
                <a:buNone/>
              </a:pPr>
              <a:t>10</a:t>
            </a:fld>
            <a:endParaRPr lang="en-US" altLang="zh-CN" sz="1000">
              <a:latin typeface="Times New Roman" panose="02020603050405020304" pitchFamily="18" charset="0"/>
              <a:cs typeface="Times New Roman" panose="02020603050405020304" pitchFamily="18" charset="0"/>
            </a:endParaRPr>
          </a:p>
        </p:txBody>
      </p:sp>
      <p:sp>
        <p:nvSpPr>
          <p:cNvPr id="23555" name="Rectangle 3"/>
          <p:cNvSpPr>
            <a:spLocks noGrp="1" noChangeArrowheads="1"/>
          </p:cNvSpPr>
          <p:nvPr>
            <p:ph idx="1"/>
          </p:nvPr>
        </p:nvSpPr>
        <p:spPr>
          <a:xfrm>
            <a:off x="428625" y="1571625"/>
            <a:ext cx="8229600" cy="4525963"/>
          </a:xfrm>
        </p:spPr>
        <p:txBody>
          <a:bodyPr/>
          <a:lstStyle/>
          <a:p>
            <a:pPr marL="457200" lvl="2" indent="-457200">
              <a:buFont typeface="Wingdings" panose="05000000000000000000" pitchFamily="2" charset="2"/>
              <a:buChar char="Ø"/>
            </a:pPr>
            <a:r>
              <a:rPr lang="zh-CN" altLang="en-US" sz="2800" dirty="0"/>
              <a:t>思考：那么</a:t>
            </a:r>
            <a:r>
              <a:rPr lang="en-US" altLang="zh-CN" sz="2800" dirty="0"/>
              <a:t>Commit</a:t>
            </a:r>
            <a:r>
              <a:rPr lang="zh-CN" altLang="en-US" sz="2800" dirty="0"/>
              <a:t>操作一定会把内存中的数据刷到磁盘文件中吗？？？</a:t>
            </a:r>
            <a:endParaRPr lang="en-US" altLang="zh-CN" sz="2800" dirty="0"/>
          </a:p>
          <a:p>
            <a:pPr marL="0" lvl="2" indent="0">
              <a:buNone/>
            </a:pPr>
            <a:r>
              <a:rPr lang="zh-CN" altLang="en-US" sz="2400" dirty="0"/>
              <a:t>答案是</a:t>
            </a:r>
            <a:r>
              <a:rPr lang="en-US" altLang="zh-CN" sz="2400" dirty="0"/>
              <a:t>: </a:t>
            </a:r>
            <a:r>
              <a:rPr lang="zh-CN" altLang="en-US" sz="2400" dirty="0"/>
              <a:t>不一定。</a:t>
            </a:r>
            <a:r>
              <a:rPr lang="en-US" altLang="zh-CN" sz="2400" dirty="0"/>
              <a:t>commit</a:t>
            </a:r>
            <a:r>
              <a:rPr lang="zh-CN" altLang="en-US" sz="2400" dirty="0"/>
              <a:t>无法左右数据库何时把数据从缓冲区刷入到数据区，</a:t>
            </a:r>
            <a:r>
              <a:rPr lang="en-US" altLang="zh-CN" sz="2400" dirty="0"/>
              <a:t> DBMS</a:t>
            </a:r>
            <a:r>
              <a:rPr lang="zh-CN" altLang="en-US" sz="2400" dirty="0"/>
              <a:t>根据一定的规则来促成这个动作，缓冲区的数据积累到一定程度，再批量刷入到磁盘中。那么如果在这之前，断电了，</a:t>
            </a:r>
            <a:r>
              <a:rPr lang="en-US" altLang="zh-CN" sz="2400" dirty="0"/>
              <a:t>DBMS</a:t>
            </a:r>
            <a:r>
              <a:rPr lang="zh-CN" altLang="en-US" sz="2400" dirty="0"/>
              <a:t>会根据日志来恢复的，在</a:t>
            </a:r>
            <a:r>
              <a:rPr lang="en-US" altLang="zh-CN" sz="2400" dirty="0"/>
              <a:t>Commit</a:t>
            </a:r>
            <a:r>
              <a:rPr lang="zh-CN" altLang="en-US" sz="2400" dirty="0"/>
              <a:t>指令提交时，会把操作日志刷入到磁盘文件，所以就算断电，如果日志已经刷入到磁盘了，那</a:t>
            </a:r>
            <a:r>
              <a:rPr lang="en-US" altLang="zh-CN" sz="2400" dirty="0"/>
              <a:t>DBMS</a:t>
            </a:r>
            <a:r>
              <a:rPr lang="zh-CN" altLang="en-US" sz="2400" dirty="0"/>
              <a:t>重启的时候，会根据日志恢复，你查询到的还是更新过的数据。</a:t>
            </a:r>
          </a:p>
          <a:p>
            <a:endParaRPr lang="en-US" altLang="zh-CN" sz="2400" dirty="0"/>
          </a:p>
        </p:txBody>
      </p:sp>
      <p:sp>
        <p:nvSpPr>
          <p:cNvPr id="23556" name="标题 3"/>
          <p:cNvSpPr>
            <a:spLocks noGrp="1"/>
          </p:cNvSpPr>
          <p:nvPr>
            <p:ph type="title"/>
          </p:nvPr>
        </p:nvSpPr>
        <p:spPr/>
        <p:txBody>
          <a:bodyPr/>
          <a:lstStyle/>
          <a:p>
            <a:r>
              <a:rPr lang="en-US" altLang="zh-CN" dirty="0">
                <a:ea typeface="黑体" panose="02010609060101010101" pitchFamily="49" charset="-122"/>
              </a:rPr>
              <a:t>10.1.1 </a:t>
            </a:r>
            <a:r>
              <a:rPr lang="zh-CN" altLang="en-US" dirty="0">
                <a:ea typeface="黑体" panose="02010609060101010101" pitchFamily="49" charset="-122"/>
              </a:rPr>
              <a:t>故障的种类</a:t>
            </a:r>
            <a:br>
              <a:rPr lang="zh-CN" altLang="en-US" dirty="0">
                <a:ea typeface="黑体" panose="02010609060101010101" pitchFamily="49" charset="-122"/>
              </a:rPr>
            </a:br>
            <a:r>
              <a:rPr lang="en-US" altLang="zh-CN" sz="3200" dirty="0">
                <a:ea typeface="黑体" panose="02010609060101010101" pitchFamily="49" charset="-122"/>
              </a:rPr>
              <a:t>2</a:t>
            </a:r>
            <a:r>
              <a:rPr lang="zh-CN" altLang="en-US" sz="3200" dirty="0">
                <a:ea typeface="黑体" panose="02010609060101010101" pitchFamily="49" charset="-122"/>
              </a:rPr>
              <a:t>．系统故障</a:t>
            </a:r>
            <a:endParaRPr lang="zh-CN" altLang="en-US" dirty="0">
              <a:ea typeface="黑体" panose="02010609060101010101" pitchFamily="49" charset="-122"/>
            </a:endParaRPr>
          </a:p>
        </p:txBody>
      </p:sp>
    </p:spTree>
    <p:extLst>
      <p:ext uri="{BB962C8B-B14F-4D97-AF65-F5344CB8AC3E}">
        <p14:creationId xmlns:p14="http://schemas.microsoft.com/office/powerpoint/2010/main" val="74283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wipe(down)">
                                      <p:cBhvr>
                                        <p:cTn id="7" dur="500"/>
                                        <p:tgtEl>
                                          <p:spTgt spid="235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06DAC5BC-1209-4EAA-8BF5-28F02A55EBE5}" type="slidenum">
              <a:rPr lang="en-US" altLang="zh-CN" sz="1000" smtClean="0">
                <a:latin typeface="Tahoma" panose="020B0604030504040204" pitchFamily="34" charset="0"/>
              </a:rPr>
              <a:pPr>
                <a:spcBef>
                  <a:spcPct val="0"/>
                </a:spcBef>
                <a:buClrTx/>
                <a:buFontTx/>
                <a:buNone/>
              </a:pPr>
              <a:t>11</a:t>
            </a:fld>
            <a:endParaRPr lang="en-US" altLang="zh-CN" sz="1000">
              <a:latin typeface="Tahoma" panose="020B0604030504040204" pitchFamily="34" charset="0"/>
            </a:endParaRPr>
          </a:p>
        </p:txBody>
      </p:sp>
      <p:sp>
        <p:nvSpPr>
          <p:cNvPr id="24579" name="Rectangle 3"/>
          <p:cNvSpPr>
            <a:spLocks noGrp="1" noChangeArrowheads="1"/>
          </p:cNvSpPr>
          <p:nvPr>
            <p:ph idx="1"/>
          </p:nvPr>
        </p:nvSpPr>
        <p:spPr/>
        <p:txBody>
          <a:bodyPr/>
          <a:lstStyle/>
          <a:p>
            <a:pPr eaLnBrk="1" hangingPunct="1"/>
            <a:r>
              <a:rPr lang="zh-CN" altLang="en-US" dirty="0">
                <a:latin typeface="Times New Roman" panose="02020603050405020304" pitchFamily="18" charset="0"/>
                <a:cs typeface="Times New Roman" panose="02020603050405020304" pitchFamily="18" charset="0"/>
              </a:rPr>
              <a:t>介质故障又称硬故障</a:t>
            </a:r>
            <a:r>
              <a:rPr lang="en-US" altLang="zh-CN" dirty="0">
                <a:latin typeface="Times New Roman" panose="02020603050405020304" pitchFamily="18" charset="0"/>
                <a:cs typeface="Times New Roman" panose="02020603050405020304" pitchFamily="18" charset="0"/>
              </a:rPr>
              <a:t>(hard crash)</a:t>
            </a:r>
            <a:r>
              <a:rPr lang="zh-CN" altLang="en-US" dirty="0">
                <a:latin typeface="Times New Roman" panose="02020603050405020304" pitchFamily="18" charset="0"/>
                <a:cs typeface="Times New Roman" panose="02020603050405020304" pitchFamily="18" charset="0"/>
              </a:rPr>
              <a:t>，指由于磁盘的磁头碰撞、瞬时的强磁场干扰等造成磁盘的损坏，破坏</a:t>
            </a:r>
            <a:r>
              <a:rPr lang="zh-CN" altLang="en-US" dirty="0">
                <a:solidFill>
                  <a:srgbClr val="0033CC"/>
                </a:solidFill>
                <a:latin typeface="Times New Roman" panose="02020603050405020304" pitchFamily="18" charset="0"/>
                <a:cs typeface="Times New Roman" panose="02020603050405020304" pitchFamily="18" charset="0"/>
              </a:rPr>
              <a:t>外存</a:t>
            </a:r>
            <a:r>
              <a:rPr lang="zh-CN" altLang="en-US" dirty="0">
                <a:latin typeface="Times New Roman" panose="02020603050405020304" pitchFamily="18" charset="0"/>
                <a:cs typeface="Times New Roman" panose="02020603050405020304" pitchFamily="18" charset="0"/>
              </a:rPr>
              <a:t>上的数据库，并影响正在存取这部分数据的所有事务。</a:t>
            </a:r>
          </a:p>
          <a:p>
            <a:pPr eaLnBrk="1" hangingPunct="1"/>
            <a:r>
              <a:rPr lang="zh-CN" altLang="en-US" dirty="0">
                <a:latin typeface="Times New Roman" panose="02020603050405020304" pitchFamily="18" charset="0"/>
                <a:cs typeface="Times New Roman" panose="02020603050405020304" pitchFamily="18" charset="0"/>
              </a:rPr>
              <a:t>计算机病毒可以繁殖和传播并造成计算机系统的危害，已成为计算机系统包括数据库的重要威胁。它也会造成介质故障同样的后果，破坏外存上的数据库，并影响正在存取这部分数据的所有事务。</a:t>
            </a:r>
          </a:p>
        </p:txBody>
      </p:sp>
      <p:sp>
        <p:nvSpPr>
          <p:cNvPr id="24580" name="标题 3"/>
          <p:cNvSpPr>
            <a:spLocks noGrp="1"/>
          </p:cNvSpPr>
          <p:nvPr>
            <p:ph type="title"/>
          </p:nvPr>
        </p:nvSpPr>
        <p:spPr/>
        <p:txBody>
          <a:bodyPr/>
          <a:lstStyle/>
          <a:p>
            <a:r>
              <a:rPr lang="en-US" altLang="zh-CN" dirty="0">
                <a:ea typeface="黑体" panose="02010609060101010101" pitchFamily="49" charset="-122"/>
              </a:rPr>
              <a:t>10.1.1 </a:t>
            </a:r>
            <a:r>
              <a:rPr lang="zh-CN" altLang="en-US" dirty="0">
                <a:ea typeface="黑体" panose="02010609060101010101" pitchFamily="49" charset="-122"/>
              </a:rPr>
              <a:t>故障的种类</a:t>
            </a:r>
            <a:br>
              <a:rPr lang="zh-CN" altLang="en-US" dirty="0">
                <a:ea typeface="黑体" panose="02010609060101010101" pitchFamily="49" charset="-122"/>
              </a:rPr>
            </a:br>
            <a:r>
              <a:rPr lang="en-US" altLang="zh-CN" sz="3200" dirty="0">
                <a:ea typeface="黑体" panose="02010609060101010101" pitchFamily="49" charset="-122"/>
              </a:rPr>
              <a:t>3</a:t>
            </a:r>
            <a:r>
              <a:rPr lang="zh-CN" altLang="en-US" sz="3200" dirty="0">
                <a:ea typeface="黑体" panose="02010609060101010101" pitchFamily="49" charset="-122"/>
              </a:rPr>
              <a:t>．介质故障</a:t>
            </a:r>
            <a:endParaRPr lang="zh-CN" altLang="en-US"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wipe(down)">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wipe(down)">
                                      <p:cBhvr>
                                        <p:cTn id="12" dur="500"/>
                                        <p:tgtEl>
                                          <p:spTgt spid="24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F343FD91-3E3A-4B55-AABD-55B12D6274FD}" type="slidenum">
              <a:rPr lang="en-US" altLang="zh-CN" sz="1000" smtClean="0">
                <a:latin typeface="Times New Roman" panose="02020603050405020304" pitchFamily="18" charset="0"/>
                <a:cs typeface="Times New Roman" panose="02020603050405020304" pitchFamily="18" charset="0"/>
              </a:rPr>
              <a:pPr>
                <a:spcBef>
                  <a:spcPct val="0"/>
                </a:spcBef>
                <a:buClrTx/>
                <a:buFontTx/>
                <a:buNone/>
              </a:pPr>
              <a:t>12</a:t>
            </a:fld>
            <a:endParaRPr lang="en-US" altLang="zh-CN" sz="1000">
              <a:latin typeface="Times New Roman" panose="02020603050405020304" pitchFamily="18" charset="0"/>
              <a:cs typeface="Times New Roman" panose="02020603050405020304" pitchFamily="18" charset="0"/>
            </a:endParaRPr>
          </a:p>
        </p:txBody>
      </p:sp>
      <p:sp>
        <p:nvSpPr>
          <p:cNvPr id="25603" name="Rectangle 3"/>
          <p:cNvSpPr>
            <a:spLocks noGrp="1" noChangeArrowheads="1"/>
          </p:cNvSpPr>
          <p:nvPr>
            <p:ph idx="1"/>
          </p:nvPr>
        </p:nvSpPr>
        <p:spPr>
          <a:xfrm>
            <a:off x="642938" y="1428750"/>
            <a:ext cx="8001000" cy="4929188"/>
          </a:xfrm>
        </p:spPr>
        <p:txBody>
          <a:bodyPr/>
          <a:lstStyle/>
          <a:p>
            <a:pPr eaLnBrk="1" hangingPunct="1"/>
            <a:r>
              <a:rPr lang="zh-CN" altLang="en-US" sz="2400" dirty="0">
                <a:latin typeface="Times New Roman" panose="02020603050405020304" pitchFamily="18" charset="0"/>
                <a:cs typeface="Times New Roman" panose="02020603050405020304" pitchFamily="18" charset="0"/>
              </a:rPr>
              <a:t>总结各类故障，对数据库的影响有两种可能性：</a:t>
            </a:r>
          </a:p>
          <a:p>
            <a:pPr lvl="1" eaLnBrk="1" hangingPunct="1"/>
            <a:r>
              <a:rPr lang="zh-CN" altLang="en-US" sz="2400" dirty="0">
                <a:latin typeface="Times New Roman" panose="02020603050405020304" pitchFamily="18" charset="0"/>
                <a:cs typeface="Times New Roman" panose="02020603050405020304" pitchFamily="18" charset="0"/>
              </a:rPr>
              <a:t>一是数据库本身被破坏。</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介质故障</a:t>
            </a:r>
          </a:p>
          <a:p>
            <a:pPr lvl="1" eaLnBrk="1" hangingPunct="1"/>
            <a:r>
              <a:rPr lang="zh-CN" altLang="en-US" sz="2400" dirty="0">
                <a:latin typeface="Times New Roman" panose="02020603050405020304" pitchFamily="18" charset="0"/>
                <a:cs typeface="Times New Roman" panose="02020603050405020304" pitchFamily="18" charset="0"/>
              </a:rPr>
              <a:t>二是数据库没有被破坏，但数据可能不正确，是因为事务的运行被非正常终止造成的。</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事务故障、系统故障</a:t>
            </a:r>
          </a:p>
          <a:p>
            <a:pPr eaLnBrk="1" hangingPunct="1"/>
            <a:r>
              <a:rPr lang="zh-CN" altLang="en-US" sz="2400" dirty="0">
                <a:latin typeface="Times New Roman" panose="02020603050405020304" pitchFamily="18" charset="0"/>
                <a:cs typeface="Times New Roman" panose="02020603050405020304" pitchFamily="18" charset="0"/>
              </a:rPr>
              <a:t>数据库一旦被破坏仍要用恢复技术把数据库加以恢复。</a:t>
            </a:r>
          </a:p>
          <a:p>
            <a:pPr eaLnBrk="1" hangingPunct="1"/>
            <a:r>
              <a:rPr lang="zh-CN" altLang="en-US" sz="2400" dirty="0">
                <a:latin typeface="Times New Roman" panose="02020603050405020304" pitchFamily="18" charset="0"/>
                <a:cs typeface="Times New Roman" panose="02020603050405020304" pitchFamily="18" charset="0"/>
              </a:rPr>
              <a:t>恢复的基本原理是冗余，即数据库中任一部分的数据可以根据存储在系统别处的</a:t>
            </a:r>
            <a:r>
              <a:rPr lang="zh-CN" altLang="en-US" sz="2400" dirty="0">
                <a:solidFill>
                  <a:srgbClr val="0033CC"/>
                </a:solidFill>
                <a:latin typeface="Times New Roman" panose="02020603050405020304" pitchFamily="18" charset="0"/>
                <a:cs typeface="Times New Roman" panose="02020603050405020304" pitchFamily="18" charset="0"/>
              </a:rPr>
              <a:t>冗余数据</a:t>
            </a:r>
            <a:r>
              <a:rPr lang="zh-CN" altLang="en-US" sz="2400" dirty="0">
                <a:latin typeface="Times New Roman" panose="02020603050405020304" pitchFamily="18" charset="0"/>
                <a:cs typeface="Times New Roman" panose="02020603050405020304" pitchFamily="18" charset="0"/>
              </a:rPr>
              <a:t>来重建。</a:t>
            </a:r>
            <a:endParaRPr lang="en-US" altLang="zh-CN" sz="2400" dirty="0">
              <a:latin typeface="Times New Roman" panose="02020603050405020304" pitchFamily="18" charset="0"/>
              <a:cs typeface="Times New Roman" panose="02020603050405020304" pitchFamily="18" charset="0"/>
            </a:endParaRPr>
          </a:p>
          <a:p>
            <a:pPr eaLnBrk="1" hangingPunct="1"/>
            <a:r>
              <a:rPr lang="zh-CN" altLang="en-US" sz="2400" dirty="0">
                <a:latin typeface="Times New Roman" panose="02020603050405020304" pitchFamily="18" charset="0"/>
                <a:cs typeface="Times New Roman" panose="02020603050405020304" pitchFamily="18" charset="0"/>
              </a:rPr>
              <a:t>有两种形式冗余：</a:t>
            </a:r>
            <a:r>
              <a:rPr lang="zh-CN" altLang="en-US" sz="2400" dirty="0">
                <a:solidFill>
                  <a:srgbClr val="0033CC"/>
                </a:solidFill>
                <a:latin typeface="Times New Roman" panose="02020603050405020304" pitchFamily="18" charset="0"/>
                <a:cs typeface="Times New Roman" panose="02020603050405020304" pitchFamily="18" charset="0"/>
              </a:rPr>
              <a:t>副本和日志</a:t>
            </a:r>
          </a:p>
        </p:txBody>
      </p:sp>
      <p:sp>
        <p:nvSpPr>
          <p:cNvPr id="25604" name="标题 3"/>
          <p:cNvSpPr>
            <a:spLocks noGrp="1"/>
          </p:cNvSpPr>
          <p:nvPr>
            <p:ph type="title"/>
          </p:nvPr>
        </p:nvSpPr>
        <p:spPr/>
        <p:txBody>
          <a:bodyPr/>
          <a:lstStyle/>
          <a:p>
            <a:r>
              <a:rPr lang="en-US" altLang="zh-CN" dirty="0">
                <a:ea typeface="黑体" panose="02010609060101010101" pitchFamily="49" charset="-122"/>
              </a:rPr>
              <a:t>10.1.1 </a:t>
            </a:r>
            <a:r>
              <a:rPr lang="zh-CN" altLang="en-US" dirty="0">
                <a:ea typeface="黑体" panose="02010609060101010101" pitchFamily="49" charset="-122"/>
              </a:rPr>
              <a:t>故障的种类</a:t>
            </a:r>
            <a:br>
              <a:rPr lang="zh-CN" altLang="en-US" dirty="0">
                <a:ea typeface="黑体" panose="02010609060101010101" pitchFamily="49" charset="-122"/>
              </a:rPr>
            </a:br>
            <a:r>
              <a:rPr lang="en-US" altLang="zh-CN" sz="3200" dirty="0">
                <a:ea typeface="黑体" panose="02010609060101010101" pitchFamily="49" charset="-122"/>
              </a:rPr>
              <a:t>4</a:t>
            </a:r>
            <a:r>
              <a:rPr lang="zh-CN" altLang="en-US" sz="3200" dirty="0">
                <a:ea typeface="黑体" panose="02010609060101010101" pitchFamily="49" charset="-122"/>
              </a:rPr>
              <a:t>．故障分析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wipe(down)">
                                      <p:cBhvr>
                                        <p:cTn id="7" dur="500"/>
                                        <p:tgtEl>
                                          <p:spTgt spid="2560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wipe(down)">
                                      <p:cBhvr>
                                        <p:cTn id="10" dur="500"/>
                                        <p:tgtEl>
                                          <p:spTgt spid="2560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wipe(down)">
                                      <p:cBhvr>
                                        <p:cTn id="13" dur="500"/>
                                        <p:tgtEl>
                                          <p:spTgt spid="25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wipe(down)">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wipe(down)">
                                      <p:cBhvr>
                                        <p:cTn id="23" dur="500"/>
                                        <p:tgtEl>
                                          <p:spTgt spid="2560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25603">
                                            <p:txEl>
                                              <p:pRg st="5" end="5"/>
                                            </p:txEl>
                                          </p:spTgt>
                                        </p:tgtEl>
                                        <p:attrNameLst>
                                          <p:attrName>style.visibility</p:attrName>
                                        </p:attrNameLst>
                                      </p:cBhvr>
                                      <p:to>
                                        <p:strVal val="visible"/>
                                      </p:to>
                                    </p:set>
                                    <p:animEffect transition="in" filter="wipe(down)">
                                      <p:cBhvr>
                                        <p:cTn id="26" dur="500"/>
                                        <p:tgtEl>
                                          <p:spTgt spid="25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F343FD91-3E3A-4B55-AABD-55B12D6274FD}" type="slidenum">
              <a:rPr lang="en-US" altLang="zh-CN" sz="1000" smtClean="0">
                <a:latin typeface="Times New Roman" panose="02020603050405020304" pitchFamily="18" charset="0"/>
                <a:cs typeface="Times New Roman" panose="02020603050405020304" pitchFamily="18" charset="0"/>
              </a:rPr>
              <a:pPr>
                <a:spcBef>
                  <a:spcPct val="0"/>
                </a:spcBef>
                <a:buClrTx/>
                <a:buFontTx/>
                <a:buNone/>
              </a:pPr>
              <a:t>13</a:t>
            </a:fld>
            <a:endParaRPr lang="en-US" altLang="zh-CN" sz="1000">
              <a:latin typeface="Times New Roman" panose="02020603050405020304" pitchFamily="18" charset="0"/>
              <a:cs typeface="Times New Roman" panose="02020603050405020304" pitchFamily="18" charset="0"/>
            </a:endParaRPr>
          </a:p>
        </p:txBody>
      </p:sp>
      <p:sp>
        <p:nvSpPr>
          <p:cNvPr id="25603" name="Rectangle 3"/>
          <p:cNvSpPr>
            <a:spLocks noGrp="1" noChangeArrowheads="1"/>
          </p:cNvSpPr>
          <p:nvPr>
            <p:ph idx="1"/>
          </p:nvPr>
        </p:nvSpPr>
        <p:spPr>
          <a:xfrm>
            <a:off x="642938" y="1596156"/>
            <a:ext cx="8001000" cy="4929188"/>
          </a:xfrm>
        </p:spPr>
        <p:txBody>
          <a:bodyPr/>
          <a:lstStyle/>
          <a:p>
            <a:pPr eaLnBrk="1" hangingPunct="1"/>
            <a:r>
              <a:rPr lang="zh-CN" altLang="en-US" sz="2400" dirty="0">
                <a:latin typeface="Times New Roman" panose="02020603050405020304" pitchFamily="18" charset="0"/>
                <a:cs typeface="Times New Roman" panose="02020603050405020304" pitchFamily="18" charset="0"/>
              </a:rPr>
              <a:t>要确定系统如何从故障中恢复</a:t>
            </a:r>
          </a:p>
          <a:p>
            <a:pPr lvl="1" eaLnBrk="1" hangingPunct="1"/>
            <a:r>
              <a:rPr lang="zh-CN" altLang="en-US" sz="2400" dirty="0">
                <a:latin typeface="Times New Roman" panose="02020603050405020304" pitchFamily="18" charset="0"/>
                <a:cs typeface="Times New Roman" panose="02020603050405020304" pitchFamily="18" charset="0"/>
              </a:rPr>
              <a:t>首先需要确定用于存储数据的设备的故障状态。</a:t>
            </a:r>
          </a:p>
          <a:p>
            <a:pPr lvl="1" eaLnBrk="1" hangingPunct="1"/>
            <a:r>
              <a:rPr lang="zh-CN" altLang="en-US" sz="2400" dirty="0">
                <a:latin typeface="Times New Roman" panose="02020603050405020304" pitchFamily="18" charset="0"/>
                <a:cs typeface="Times New Roman" panose="02020603050405020304" pitchFamily="18" charset="0"/>
              </a:rPr>
              <a:t>其次必须考虑这些故障状态对数据库内容有什么影响。</a:t>
            </a:r>
          </a:p>
          <a:p>
            <a:pPr lvl="1" eaLnBrk="1" hangingPunct="1"/>
            <a:r>
              <a:rPr lang="zh-CN" altLang="en-US" sz="2400" dirty="0">
                <a:latin typeface="Times New Roman" panose="02020603050405020304" pitchFamily="18" charset="0"/>
                <a:cs typeface="Times New Roman" panose="02020603050405020304" pitchFamily="18" charset="0"/>
              </a:rPr>
              <a:t>然后可以设计在故障发生后仍保证数据库一致性以及事务的原子性的</a:t>
            </a:r>
            <a:r>
              <a:rPr lang="zh-CN" altLang="en-US" sz="2400" dirty="0">
                <a:solidFill>
                  <a:srgbClr val="0033CC"/>
                </a:solidFill>
                <a:latin typeface="Times New Roman" panose="02020603050405020304" pitchFamily="18" charset="0"/>
                <a:cs typeface="Times New Roman" panose="02020603050405020304" pitchFamily="18" charset="0"/>
              </a:rPr>
              <a:t>恢复算法</a:t>
            </a:r>
            <a:r>
              <a:rPr lang="zh-CN" altLang="en-US" sz="2400" dirty="0">
                <a:latin typeface="Times New Roman" panose="02020603050405020304" pitchFamily="18" charset="0"/>
                <a:cs typeface="Times New Roman" panose="02020603050405020304" pitchFamily="18" charset="0"/>
              </a:rPr>
              <a:t>，它一般由两部分组成：</a:t>
            </a:r>
          </a:p>
          <a:p>
            <a:pPr lvl="1" eaLnBrk="1" hangingPunct="1">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）在正常事务处理时采取措施，保证有足够的冗余信息可用于故障恢复。</a:t>
            </a:r>
            <a:r>
              <a:rPr lang="en-US" altLang="zh-CN" sz="2400" dirty="0">
                <a:solidFill>
                  <a:srgbClr val="0033CC"/>
                </a:solidFill>
                <a:latin typeface="Times New Roman" panose="02020603050405020304" pitchFamily="18" charset="0"/>
                <a:cs typeface="Times New Roman" panose="02020603050405020304" pitchFamily="18" charset="0"/>
              </a:rPr>
              <a:t>--</a:t>
            </a:r>
            <a:r>
              <a:rPr lang="zh-CN" altLang="en-US" sz="2400" dirty="0">
                <a:solidFill>
                  <a:srgbClr val="0033CC"/>
                </a:solidFill>
                <a:latin typeface="Times New Roman" panose="02020603050405020304" pitchFamily="18" charset="0"/>
                <a:cs typeface="Times New Roman" panose="02020603050405020304" pitchFamily="18" charset="0"/>
              </a:rPr>
              <a:t>生成冗余信息</a:t>
            </a:r>
          </a:p>
          <a:p>
            <a:pPr lvl="1" eaLnBrk="1" hangingPunct="1">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）故障发生后采取措施，将数据库内容恢复到某个保证数据库一致性、事务原子性及持久性的状态。</a:t>
            </a:r>
            <a:r>
              <a:rPr lang="en-US" altLang="zh-CN" sz="2400" dirty="0">
                <a:solidFill>
                  <a:srgbClr val="0033CC"/>
                </a:solidFill>
                <a:latin typeface="Times New Roman" panose="02020603050405020304" pitchFamily="18" charset="0"/>
                <a:cs typeface="Times New Roman" panose="02020603050405020304" pitchFamily="18" charset="0"/>
              </a:rPr>
              <a:t>--</a:t>
            </a:r>
            <a:r>
              <a:rPr lang="zh-CN" altLang="en-US" sz="2400" dirty="0">
                <a:solidFill>
                  <a:srgbClr val="0033CC"/>
                </a:solidFill>
                <a:latin typeface="Times New Roman" panose="02020603050405020304" pitchFamily="18" charset="0"/>
                <a:cs typeface="Times New Roman" panose="02020603050405020304" pitchFamily="18" charset="0"/>
              </a:rPr>
              <a:t>利用冗余信息</a:t>
            </a:r>
          </a:p>
        </p:txBody>
      </p:sp>
      <p:sp>
        <p:nvSpPr>
          <p:cNvPr id="25604" name="标题 3"/>
          <p:cNvSpPr>
            <a:spLocks noGrp="1"/>
          </p:cNvSpPr>
          <p:nvPr>
            <p:ph type="title"/>
          </p:nvPr>
        </p:nvSpPr>
        <p:spPr/>
        <p:txBody>
          <a:bodyPr/>
          <a:lstStyle/>
          <a:p>
            <a:r>
              <a:rPr lang="en-US" altLang="zh-CN" dirty="0">
                <a:ea typeface="黑体" panose="02010609060101010101" pitchFamily="49" charset="-122"/>
              </a:rPr>
              <a:t>10.1.1 </a:t>
            </a:r>
            <a:r>
              <a:rPr lang="zh-CN" altLang="en-US" dirty="0">
                <a:ea typeface="黑体" panose="02010609060101010101" pitchFamily="49" charset="-122"/>
              </a:rPr>
              <a:t>故障的种类</a:t>
            </a:r>
            <a:br>
              <a:rPr lang="zh-CN" altLang="en-US" dirty="0">
                <a:ea typeface="黑体" panose="02010609060101010101" pitchFamily="49" charset="-122"/>
              </a:rPr>
            </a:br>
            <a:r>
              <a:rPr lang="en-US" altLang="zh-CN" sz="3200" dirty="0">
                <a:ea typeface="黑体" panose="02010609060101010101" pitchFamily="49" charset="-122"/>
              </a:rPr>
              <a:t>4</a:t>
            </a:r>
            <a:r>
              <a:rPr lang="zh-CN" altLang="en-US" sz="3200" dirty="0">
                <a:ea typeface="黑体" panose="02010609060101010101" pitchFamily="49" charset="-122"/>
              </a:rPr>
              <a:t>．故障分析</a:t>
            </a:r>
            <a:endParaRPr lang="zh-CN" altLang="en-US" dirty="0">
              <a:ea typeface="黑体" panose="02010609060101010101" pitchFamily="49" charset="-122"/>
            </a:endParaRPr>
          </a:p>
        </p:txBody>
      </p:sp>
    </p:spTree>
    <p:extLst>
      <p:ext uri="{BB962C8B-B14F-4D97-AF65-F5344CB8AC3E}">
        <p14:creationId xmlns:p14="http://schemas.microsoft.com/office/powerpoint/2010/main" val="176391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wipe(down)">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wipe(down)">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wipe(down)">
                                      <p:cBhvr>
                                        <p:cTn id="17" dur="5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wipe(down)">
                                      <p:cBhvr>
                                        <p:cTn id="22" dur="500"/>
                                        <p:tgtEl>
                                          <p:spTgt spid="25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animEffect transition="in" filter="wipe(down)">
                                      <p:cBhvr>
                                        <p:cTn id="27" dur="500"/>
                                        <p:tgtEl>
                                          <p:spTgt spid="256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5603">
                                            <p:txEl>
                                              <p:pRg st="5" end="5"/>
                                            </p:txEl>
                                          </p:spTgt>
                                        </p:tgtEl>
                                        <p:attrNameLst>
                                          <p:attrName>style.visibility</p:attrName>
                                        </p:attrNameLst>
                                      </p:cBhvr>
                                      <p:to>
                                        <p:strVal val="visible"/>
                                      </p:to>
                                    </p:set>
                                    <p:animEffect transition="in" filter="wipe(down)">
                                      <p:cBhvr>
                                        <p:cTn id="32" dur="500"/>
                                        <p:tgtEl>
                                          <p:spTgt spid="25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9196696F-ABE4-4F06-BCAD-8C9557615E4B}" type="slidenum">
              <a:rPr lang="en-US" altLang="zh-CN" sz="1000" smtClean="0">
                <a:latin typeface="Tahoma" panose="020B0604030504040204" pitchFamily="34" charset="0"/>
              </a:rPr>
              <a:pPr>
                <a:spcBef>
                  <a:spcPct val="0"/>
                </a:spcBef>
                <a:buClrTx/>
                <a:buFontTx/>
                <a:buNone/>
              </a:pPr>
              <a:t>14</a:t>
            </a:fld>
            <a:endParaRPr lang="en-US" altLang="zh-CN" sz="1000">
              <a:latin typeface="Tahoma" panose="020B0604030504040204" pitchFamily="34" charset="0"/>
            </a:endParaRPr>
          </a:p>
        </p:txBody>
      </p:sp>
      <p:sp>
        <p:nvSpPr>
          <p:cNvPr id="26627" name="Rectangle 3"/>
          <p:cNvSpPr>
            <a:spLocks noGrp="1" noChangeArrowheads="1"/>
          </p:cNvSpPr>
          <p:nvPr>
            <p:ph idx="1"/>
          </p:nvPr>
        </p:nvSpPr>
        <p:spPr/>
        <p:txBody>
          <a:bodyPr/>
          <a:lstStyle/>
          <a:p>
            <a:pPr eaLnBrk="1" hangingPunct="1"/>
            <a:r>
              <a:rPr lang="zh-CN" altLang="en-US" sz="2800" dirty="0">
                <a:latin typeface="Times New Roman" panose="02020603050405020304" pitchFamily="18" charset="0"/>
                <a:cs typeface="Times New Roman" panose="02020603050405020304" pitchFamily="18" charset="0"/>
              </a:rPr>
              <a:t>与恢复算法对应，恢复机制也涉及两个关键问题：</a:t>
            </a:r>
          </a:p>
          <a:p>
            <a:pPr lvl="1" eaLnBrk="1" hangingPunct="1">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第一</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如何建立冗余数据；</a:t>
            </a:r>
          </a:p>
          <a:p>
            <a:pPr lvl="1" eaLnBrk="1" hangingPunct="1">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第二</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如何利用这些冗余数据实施数据库恢复。</a:t>
            </a:r>
          </a:p>
          <a:p>
            <a:pPr eaLnBrk="1" hangingPunct="1"/>
            <a:r>
              <a:rPr lang="zh-CN" altLang="en-US" sz="2800" dirty="0">
                <a:solidFill>
                  <a:srgbClr val="0033CC"/>
                </a:solidFill>
                <a:latin typeface="Times New Roman" panose="02020603050405020304" pitchFamily="18" charset="0"/>
                <a:cs typeface="Times New Roman" panose="02020603050405020304" pitchFamily="18" charset="0"/>
              </a:rPr>
              <a:t>建立冗余数据</a:t>
            </a:r>
            <a:r>
              <a:rPr lang="zh-CN" altLang="en-US" sz="2800" dirty="0">
                <a:latin typeface="Times New Roman" panose="02020603050405020304" pitchFamily="18" charset="0"/>
                <a:cs typeface="Times New Roman" panose="02020603050405020304" pitchFamily="18" charset="0"/>
              </a:rPr>
              <a:t>最常用的技术是</a:t>
            </a:r>
            <a:r>
              <a:rPr lang="zh-CN" altLang="en-US" sz="2800" dirty="0">
                <a:solidFill>
                  <a:schemeClr val="folHlink"/>
                </a:solidFill>
                <a:latin typeface="Times New Roman" panose="02020603050405020304" pitchFamily="18" charset="0"/>
                <a:cs typeface="Times New Roman" panose="02020603050405020304" pitchFamily="18" charset="0"/>
              </a:rPr>
              <a:t>数据转储和登陆日志文件</a:t>
            </a:r>
            <a:r>
              <a:rPr lang="zh-CN" altLang="en-US" sz="2800" dirty="0">
                <a:latin typeface="Times New Roman" panose="02020603050405020304" pitchFamily="18" charset="0"/>
                <a:cs typeface="Times New Roman" panose="02020603050405020304" pitchFamily="18" charset="0"/>
              </a:rPr>
              <a:t>。通常在一个数据库系统中，这两种方法是一起使用的。</a:t>
            </a:r>
          </a:p>
        </p:txBody>
      </p:sp>
      <p:sp>
        <p:nvSpPr>
          <p:cNvPr id="26628" name="标题 3"/>
          <p:cNvSpPr>
            <a:spLocks noGrp="1"/>
          </p:cNvSpPr>
          <p:nvPr>
            <p:ph type="title"/>
          </p:nvPr>
        </p:nvSpPr>
        <p:spPr/>
        <p:txBody>
          <a:bodyPr/>
          <a:lstStyle/>
          <a:p>
            <a:r>
              <a:rPr lang="en-US" altLang="zh-CN" dirty="0">
                <a:ea typeface="黑体" panose="02010609060101010101" pitchFamily="49" charset="-122"/>
              </a:rPr>
              <a:t>10.1.2 </a:t>
            </a:r>
            <a:r>
              <a:rPr lang="zh-CN" altLang="en-US" dirty="0">
                <a:ea typeface="黑体" panose="02010609060101010101" pitchFamily="49" charset="-122"/>
              </a:rPr>
              <a:t>恢复的实现技术</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A07710D4-A43D-44A6-AB91-017720E7A8F8}" type="slidenum">
              <a:rPr lang="en-US" altLang="zh-CN" sz="1000" smtClean="0">
                <a:latin typeface="Tahoma" panose="020B0604030504040204" pitchFamily="34" charset="0"/>
              </a:rPr>
              <a:pPr>
                <a:spcBef>
                  <a:spcPct val="0"/>
                </a:spcBef>
                <a:buClrTx/>
                <a:buFontTx/>
                <a:buNone/>
              </a:pPr>
              <a:t>15</a:t>
            </a:fld>
            <a:endParaRPr lang="en-US" altLang="zh-CN" sz="1000">
              <a:latin typeface="Tahoma" panose="020B0604030504040204" pitchFamily="34" charset="0"/>
            </a:endParaRPr>
          </a:p>
        </p:txBody>
      </p:sp>
      <p:sp>
        <p:nvSpPr>
          <p:cNvPr id="27651" name="Rectangle 3"/>
          <p:cNvSpPr>
            <a:spLocks noGrp="1" noChangeArrowheads="1"/>
          </p:cNvSpPr>
          <p:nvPr>
            <p:ph idx="1"/>
          </p:nvPr>
        </p:nvSpPr>
        <p:spPr>
          <a:xfrm>
            <a:off x="714375" y="1571625"/>
            <a:ext cx="7772400" cy="4502150"/>
          </a:xfrm>
        </p:spPr>
        <p:txBody>
          <a:bodyPr/>
          <a:lstStyle/>
          <a:p>
            <a:pPr eaLnBrk="1" hangingPunct="1"/>
            <a:r>
              <a:rPr lang="zh-CN" altLang="en-US" sz="2200" dirty="0"/>
              <a:t>数据转储</a:t>
            </a:r>
            <a:r>
              <a:rPr lang="en-US" altLang="zh-CN" sz="2200" dirty="0">
                <a:latin typeface="Arial" panose="020B0604020202020204" pitchFamily="34" charset="0"/>
              </a:rPr>
              <a:t>——</a:t>
            </a:r>
            <a:r>
              <a:rPr lang="zh-CN" altLang="en-US" sz="2200" dirty="0"/>
              <a:t>数据库恢复中采用的基本技术，即</a:t>
            </a:r>
            <a:r>
              <a:rPr lang="en-US" altLang="zh-CN" sz="2200" dirty="0"/>
              <a:t>DBA</a:t>
            </a:r>
            <a:r>
              <a:rPr lang="zh-CN" altLang="en-US" sz="2200" dirty="0"/>
              <a:t>定期地将整个数据库复制到另一磁盘上保存起来的过程。这些备用的数据称为后备副本或后援副本。</a:t>
            </a:r>
          </a:p>
          <a:p>
            <a:pPr eaLnBrk="1" hangingPunct="1"/>
            <a:endParaRPr lang="zh-CN" altLang="en-US" sz="2200" dirty="0"/>
          </a:p>
          <a:p>
            <a:pPr eaLnBrk="1" hangingPunct="1"/>
            <a:endParaRPr lang="zh-CN" altLang="en-US" sz="2200" dirty="0"/>
          </a:p>
          <a:p>
            <a:pPr eaLnBrk="1" hangingPunct="1"/>
            <a:endParaRPr lang="zh-CN" altLang="en-US" sz="2200" dirty="0"/>
          </a:p>
          <a:p>
            <a:pPr eaLnBrk="1" hangingPunct="1"/>
            <a:endParaRPr lang="zh-CN" altLang="en-US" sz="2200" dirty="0"/>
          </a:p>
          <a:p>
            <a:pPr eaLnBrk="1" hangingPunct="1"/>
            <a:endParaRPr lang="zh-CN" altLang="en-US" sz="2200" dirty="0"/>
          </a:p>
          <a:p>
            <a:pPr marL="109537" indent="0" eaLnBrk="1" hangingPunct="1">
              <a:buNone/>
            </a:pPr>
            <a:endParaRPr lang="zh-CN" altLang="en-US" sz="2200" dirty="0"/>
          </a:p>
          <a:p>
            <a:pPr eaLnBrk="1" hangingPunct="1"/>
            <a:r>
              <a:rPr lang="zh-CN" altLang="en-US" sz="2200" dirty="0"/>
              <a:t>转储是十分耗费时间和资源的，不能频繁进行。</a:t>
            </a:r>
            <a:r>
              <a:rPr lang="en-US" altLang="zh-CN" sz="2200" dirty="0"/>
              <a:t>DBA</a:t>
            </a:r>
            <a:r>
              <a:rPr lang="zh-CN" altLang="en-US" sz="2200" dirty="0"/>
              <a:t>应该根据数据库使用情况确定一个适当的转储周期。</a:t>
            </a:r>
          </a:p>
          <a:p>
            <a:pPr eaLnBrk="1" hangingPunct="1"/>
            <a:r>
              <a:rPr lang="zh-CN" altLang="en-US" sz="2200" dirty="0"/>
              <a:t>转储可分为</a:t>
            </a:r>
            <a:r>
              <a:rPr lang="zh-CN" altLang="en-US" sz="2200" dirty="0">
                <a:solidFill>
                  <a:srgbClr val="0033CC"/>
                </a:solidFill>
              </a:rPr>
              <a:t>静态转储和动态转储。</a:t>
            </a:r>
          </a:p>
        </p:txBody>
      </p:sp>
      <p:grpSp>
        <p:nvGrpSpPr>
          <p:cNvPr id="27652" name="Group 4"/>
          <p:cNvGrpSpPr>
            <a:grpSpLocks/>
          </p:cNvGrpSpPr>
          <p:nvPr/>
        </p:nvGrpSpPr>
        <p:grpSpPr bwMode="auto">
          <a:xfrm>
            <a:off x="1150938" y="4005560"/>
            <a:ext cx="6840537" cy="863600"/>
            <a:chOff x="925" y="3339"/>
            <a:chExt cx="4309" cy="544"/>
          </a:xfrm>
        </p:grpSpPr>
        <p:sp>
          <p:nvSpPr>
            <p:cNvPr id="27668" name="Text Box 5"/>
            <p:cNvSpPr txBox="1">
              <a:spLocks noChangeArrowheads="1"/>
            </p:cNvSpPr>
            <p:nvPr/>
          </p:nvSpPr>
          <p:spPr bwMode="auto">
            <a:xfrm>
              <a:off x="925" y="3405"/>
              <a:ext cx="902"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1400" b="1">
                  <a:latin typeface="宋体" panose="02010600030101010101" pitchFamily="2" charset="-122"/>
                  <a:ea typeface="宋体" panose="02010600030101010101" pitchFamily="2" charset="-122"/>
                </a:rPr>
                <a:t>恢复</a:t>
              </a:r>
              <a:endParaRPr lang="zh-CN" altLang="en-US" sz="1400" b="1">
                <a:latin typeface="Tahoma" panose="020B0604030504040204" pitchFamily="34" charset="0"/>
                <a:ea typeface="宋体" panose="02010600030101010101" pitchFamily="2" charset="-122"/>
              </a:endParaRPr>
            </a:p>
          </p:txBody>
        </p:sp>
        <p:sp>
          <p:nvSpPr>
            <p:cNvPr id="27669" name="Text Box 6"/>
            <p:cNvSpPr txBox="1">
              <a:spLocks noChangeArrowheads="1"/>
            </p:cNvSpPr>
            <p:nvPr/>
          </p:nvSpPr>
          <p:spPr bwMode="auto">
            <a:xfrm>
              <a:off x="2426" y="3657"/>
              <a:ext cx="81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1400" b="1">
                  <a:latin typeface="宋体" panose="02010600030101010101" pitchFamily="2" charset="-122"/>
                  <a:ea typeface="宋体" panose="02010600030101010101" pitchFamily="2" charset="-122"/>
                </a:rPr>
                <a:t>重新运行事务</a:t>
              </a:r>
              <a:endParaRPr lang="zh-CN" altLang="en-US" sz="1400" b="1">
                <a:latin typeface="Tahoma" panose="020B0604030504040204" pitchFamily="34" charset="0"/>
                <a:ea typeface="宋体" panose="02010600030101010101" pitchFamily="2" charset="-122"/>
              </a:endParaRPr>
            </a:p>
          </p:txBody>
        </p:sp>
        <p:sp>
          <p:nvSpPr>
            <p:cNvPr id="27670" name="Text Box 7"/>
            <p:cNvSpPr txBox="1">
              <a:spLocks noChangeArrowheads="1"/>
            </p:cNvSpPr>
            <p:nvPr/>
          </p:nvSpPr>
          <p:spPr bwMode="auto">
            <a:xfrm>
              <a:off x="1565" y="3657"/>
              <a:ext cx="84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ts val="463"/>
                </a:spcBef>
                <a:buClrTx/>
                <a:buFontTx/>
                <a:buNone/>
              </a:pPr>
              <a:r>
                <a:rPr lang="zh-CN" altLang="en-US" sz="1400" b="1">
                  <a:solidFill>
                    <a:srgbClr val="000000"/>
                  </a:solidFill>
                  <a:latin typeface="Arial" panose="020B0604020202020204" pitchFamily="34" charset="0"/>
                  <a:ea typeface="宋体" panose="02010600030101010101" pitchFamily="2" charset="-122"/>
                </a:rPr>
                <a:t>重装后备副本</a:t>
              </a:r>
              <a:endParaRPr lang="zh-CN" altLang="en-US" sz="1400" b="1">
                <a:latin typeface="Tahoma" panose="020B0604030504040204" pitchFamily="34" charset="0"/>
                <a:ea typeface="宋体" panose="02010600030101010101" pitchFamily="2" charset="-122"/>
              </a:endParaRPr>
            </a:p>
          </p:txBody>
        </p:sp>
        <p:sp>
          <p:nvSpPr>
            <p:cNvPr id="27671" name="Text Box 8"/>
            <p:cNvSpPr txBox="1">
              <a:spLocks noChangeArrowheads="1"/>
            </p:cNvSpPr>
            <p:nvPr/>
          </p:nvSpPr>
          <p:spPr bwMode="auto">
            <a:xfrm>
              <a:off x="4332" y="3339"/>
              <a:ext cx="56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1400" b="1">
                  <a:latin typeface="Times New Roman" panose="02020603050405020304" pitchFamily="18" charset="0"/>
                  <a:ea typeface="宋体" panose="02010600030101010101" pitchFamily="2" charset="-122"/>
                </a:rPr>
                <a:t>继续运行</a:t>
              </a:r>
              <a:endParaRPr lang="zh-CN" altLang="en-US" sz="1400" b="1">
                <a:latin typeface="Tahoma" panose="020B0604030504040204" pitchFamily="34" charset="0"/>
                <a:ea typeface="宋体" panose="02010600030101010101" pitchFamily="2" charset="-122"/>
              </a:endParaRPr>
            </a:p>
          </p:txBody>
        </p:sp>
        <p:sp>
          <p:nvSpPr>
            <p:cNvPr id="27672" name="Line 9"/>
            <p:cNvSpPr>
              <a:spLocks noChangeShapeType="1"/>
            </p:cNvSpPr>
            <p:nvPr/>
          </p:nvSpPr>
          <p:spPr bwMode="auto">
            <a:xfrm>
              <a:off x="1703" y="3513"/>
              <a:ext cx="107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3" name="Line 10"/>
            <p:cNvSpPr>
              <a:spLocks noChangeShapeType="1"/>
            </p:cNvSpPr>
            <p:nvPr/>
          </p:nvSpPr>
          <p:spPr bwMode="auto">
            <a:xfrm>
              <a:off x="2775" y="3513"/>
              <a:ext cx="1297"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4" name="Line 11"/>
            <p:cNvSpPr>
              <a:spLocks noChangeShapeType="1"/>
            </p:cNvSpPr>
            <p:nvPr/>
          </p:nvSpPr>
          <p:spPr bwMode="auto">
            <a:xfrm>
              <a:off x="4163" y="3515"/>
              <a:ext cx="1071" cy="0"/>
            </a:xfrm>
            <a:prstGeom prst="line">
              <a:avLst/>
            </a:prstGeom>
            <a:noFill/>
            <a:ln w="19050">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7675" name="Line 12"/>
            <p:cNvSpPr>
              <a:spLocks noChangeShapeType="1"/>
            </p:cNvSpPr>
            <p:nvPr/>
          </p:nvSpPr>
          <p:spPr bwMode="auto">
            <a:xfrm>
              <a:off x="1929" y="3402"/>
              <a:ext cx="0" cy="1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6" name="Line 13"/>
            <p:cNvSpPr>
              <a:spLocks noChangeShapeType="1"/>
            </p:cNvSpPr>
            <p:nvPr/>
          </p:nvSpPr>
          <p:spPr bwMode="auto">
            <a:xfrm>
              <a:off x="2775" y="3402"/>
              <a:ext cx="0" cy="1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7" name="Line 14"/>
            <p:cNvSpPr>
              <a:spLocks noChangeShapeType="1"/>
            </p:cNvSpPr>
            <p:nvPr/>
          </p:nvSpPr>
          <p:spPr bwMode="auto">
            <a:xfrm>
              <a:off x="4163" y="3402"/>
              <a:ext cx="0" cy="1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8" name="Text Box 15"/>
            <p:cNvSpPr txBox="1">
              <a:spLocks noChangeArrowheads="1"/>
            </p:cNvSpPr>
            <p:nvPr/>
          </p:nvSpPr>
          <p:spPr bwMode="auto">
            <a:xfrm>
              <a:off x="1832" y="3478"/>
              <a:ext cx="21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400" b="1">
                  <a:latin typeface="宋体" panose="02010600030101010101" pitchFamily="2" charset="-122"/>
                  <a:ea typeface="宋体" panose="02010600030101010101" pitchFamily="2" charset="-122"/>
                </a:rPr>
                <a:t>T</a:t>
              </a:r>
              <a:r>
                <a:rPr lang="en-US" altLang="zh-CN" sz="1400" b="1" baseline="-25000">
                  <a:latin typeface="宋体" panose="02010600030101010101" pitchFamily="2" charset="-122"/>
                  <a:ea typeface="宋体" panose="02010600030101010101" pitchFamily="2" charset="-122"/>
                </a:rPr>
                <a:t>0</a:t>
              </a:r>
              <a:endParaRPr lang="en-US" altLang="zh-CN" sz="2400" b="1">
                <a:latin typeface="Tahoma" panose="020B0604030504040204" pitchFamily="34" charset="0"/>
                <a:ea typeface="宋体" panose="02010600030101010101" pitchFamily="2" charset="-122"/>
              </a:endParaRPr>
            </a:p>
          </p:txBody>
        </p:sp>
        <p:sp>
          <p:nvSpPr>
            <p:cNvPr id="27679" name="Text Box 16"/>
            <p:cNvSpPr txBox="1">
              <a:spLocks noChangeArrowheads="1"/>
            </p:cNvSpPr>
            <p:nvPr/>
          </p:nvSpPr>
          <p:spPr bwMode="auto">
            <a:xfrm>
              <a:off x="2694" y="3478"/>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400" b="1">
                  <a:latin typeface="宋体" panose="02010600030101010101" pitchFamily="2" charset="-122"/>
                  <a:ea typeface="宋体" panose="02010600030101010101" pitchFamily="2" charset="-122"/>
                </a:rPr>
                <a:t>T</a:t>
              </a:r>
              <a:r>
                <a:rPr lang="en-US" altLang="zh-CN" sz="1400" b="1" baseline="-25000">
                  <a:latin typeface="宋体" panose="02010600030101010101" pitchFamily="2" charset="-122"/>
                  <a:ea typeface="宋体" panose="02010600030101010101" pitchFamily="2" charset="-122"/>
                </a:rPr>
                <a:t>1</a:t>
              </a:r>
              <a:endParaRPr lang="en-US" altLang="zh-CN" sz="2400" b="1">
                <a:latin typeface="Tahoma" panose="020B0604030504040204" pitchFamily="34" charset="0"/>
                <a:ea typeface="宋体" panose="02010600030101010101" pitchFamily="2" charset="-122"/>
              </a:endParaRPr>
            </a:p>
          </p:txBody>
        </p:sp>
        <p:sp>
          <p:nvSpPr>
            <p:cNvPr id="27680" name="Text Box 17"/>
            <p:cNvSpPr txBox="1">
              <a:spLocks noChangeArrowheads="1"/>
            </p:cNvSpPr>
            <p:nvPr/>
          </p:nvSpPr>
          <p:spPr bwMode="auto">
            <a:xfrm>
              <a:off x="4055" y="3478"/>
              <a:ext cx="21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400" b="1">
                  <a:latin typeface="宋体" panose="02010600030101010101" pitchFamily="2" charset="-122"/>
                  <a:ea typeface="宋体" panose="02010600030101010101" pitchFamily="2" charset="-122"/>
                </a:rPr>
                <a:t>T</a:t>
              </a:r>
              <a:r>
                <a:rPr lang="en-US" altLang="zh-CN" sz="1400" b="1" baseline="-25000">
                  <a:latin typeface="宋体" panose="02010600030101010101" pitchFamily="2" charset="-122"/>
                  <a:ea typeface="宋体" panose="02010600030101010101" pitchFamily="2" charset="-122"/>
                </a:rPr>
                <a:t>2</a:t>
              </a:r>
              <a:endParaRPr lang="en-US" altLang="zh-CN" sz="2400" b="1">
                <a:latin typeface="Tahoma" panose="020B0604030504040204" pitchFamily="34" charset="0"/>
                <a:ea typeface="宋体" panose="02010600030101010101" pitchFamily="2" charset="-122"/>
              </a:endParaRPr>
            </a:p>
          </p:txBody>
        </p:sp>
      </p:grpSp>
      <p:grpSp>
        <p:nvGrpSpPr>
          <p:cNvPr id="27653" name="Group 32"/>
          <p:cNvGrpSpPr>
            <a:grpSpLocks/>
          </p:cNvGrpSpPr>
          <p:nvPr/>
        </p:nvGrpSpPr>
        <p:grpSpPr bwMode="auto">
          <a:xfrm>
            <a:off x="1143000" y="2713335"/>
            <a:ext cx="6911975" cy="1003300"/>
            <a:chOff x="925" y="1709"/>
            <a:chExt cx="4354" cy="632"/>
          </a:xfrm>
        </p:grpSpPr>
        <p:sp>
          <p:nvSpPr>
            <p:cNvPr id="27655" name="Text Box 19"/>
            <p:cNvSpPr txBox="1">
              <a:spLocks noChangeArrowheads="1"/>
            </p:cNvSpPr>
            <p:nvPr/>
          </p:nvSpPr>
          <p:spPr bwMode="auto">
            <a:xfrm>
              <a:off x="3828" y="1709"/>
              <a:ext cx="7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1400" b="1">
                  <a:latin typeface="宋体" panose="02010600030101010101" pitchFamily="2" charset="-122"/>
                  <a:ea typeface="宋体" panose="02010600030101010101" pitchFamily="2" charset="-122"/>
                </a:rPr>
                <a:t>故障发生点</a:t>
              </a:r>
              <a:endParaRPr lang="zh-CN" altLang="en-US" sz="1400" b="1">
                <a:latin typeface="Tahoma" panose="020B0604030504040204" pitchFamily="34" charset="0"/>
                <a:ea typeface="宋体" panose="02010600030101010101" pitchFamily="2" charset="-122"/>
              </a:endParaRPr>
            </a:p>
          </p:txBody>
        </p:sp>
        <p:sp>
          <p:nvSpPr>
            <p:cNvPr id="27656" name="Text Box 20"/>
            <p:cNvSpPr txBox="1">
              <a:spLocks noChangeArrowheads="1"/>
            </p:cNvSpPr>
            <p:nvPr/>
          </p:nvSpPr>
          <p:spPr bwMode="auto">
            <a:xfrm>
              <a:off x="2966" y="1845"/>
              <a:ext cx="5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1400" b="1">
                  <a:latin typeface="宋体" panose="02010600030101010101" pitchFamily="2" charset="-122"/>
                  <a:ea typeface="宋体" panose="02010600030101010101" pitchFamily="2" charset="-122"/>
                </a:rPr>
                <a:t>运行事务</a:t>
              </a:r>
              <a:endParaRPr lang="zh-CN" altLang="en-US" sz="1400" b="1">
                <a:latin typeface="Tahoma" panose="020B0604030504040204" pitchFamily="34" charset="0"/>
                <a:ea typeface="宋体" panose="02010600030101010101" pitchFamily="2" charset="-122"/>
              </a:endParaRPr>
            </a:p>
          </p:txBody>
        </p:sp>
        <p:sp>
          <p:nvSpPr>
            <p:cNvPr id="27657" name="Text Box 21"/>
            <p:cNvSpPr txBox="1">
              <a:spLocks noChangeArrowheads="1"/>
            </p:cNvSpPr>
            <p:nvPr/>
          </p:nvSpPr>
          <p:spPr bwMode="auto">
            <a:xfrm>
              <a:off x="2104" y="1845"/>
              <a:ext cx="5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1400" b="1">
                  <a:latin typeface="Times New Roman" panose="02020603050405020304" pitchFamily="18" charset="0"/>
                  <a:ea typeface="宋体" panose="02010600030101010101" pitchFamily="2" charset="-122"/>
                </a:rPr>
                <a:t>转储</a:t>
              </a:r>
              <a:endParaRPr lang="zh-CN" altLang="en-US" sz="1400" b="1">
                <a:latin typeface="Tahoma" panose="020B0604030504040204" pitchFamily="34" charset="0"/>
                <a:ea typeface="宋体" panose="02010600030101010101" pitchFamily="2" charset="-122"/>
              </a:endParaRPr>
            </a:p>
          </p:txBody>
        </p:sp>
        <p:sp>
          <p:nvSpPr>
            <p:cNvPr id="27658" name="Line 22"/>
            <p:cNvSpPr>
              <a:spLocks noChangeShapeType="1"/>
            </p:cNvSpPr>
            <p:nvPr/>
          </p:nvSpPr>
          <p:spPr bwMode="auto">
            <a:xfrm>
              <a:off x="1690" y="2039"/>
              <a:ext cx="358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9" name="Line 23"/>
            <p:cNvSpPr>
              <a:spLocks noChangeShapeType="1"/>
            </p:cNvSpPr>
            <p:nvPr/>
          </p:nvSpPr>
          <p:spPr bwMode="auto">
            <a:xfrm>
              <a:off x="1925" y="1975"/>
              <a:ext cx="0" cy="6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0" name="Line 24"/>
            <p:cNvSpPr>
              <a:spLocks noChangeShapeType="1"/>
            </p:cNvSpPr>
            <p:nvPr/>
          </p:nvSpPr>
          <p:spPr bwMode="auto">
            <a:xfrm>
              <a:off x="2808" y="1975"/>
              <a:ext cx="0" cy="6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1" name="Rectangle 25"/>
            <p:cNvSpPr>
              <a:spLocks noChangeArrowheads="1"/>
            </p:cNvSpPr>
            <p:nvPr/>
          </p:nvSpPr>
          <p:spPr bwMode="auto">
            <a:xfrm>
              <a:off x="925" y="1981"/>
              <a:ext cx="64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1400" b="1">
                  <a:latin typeface="宋体" panose="02010600030101010101" pitchFamily="2" charset="-122"/>
                  <a:ea typeface="宋体" panose="02010600030101010101" pitchFamily="2" charset="-122"/>
                </a:rPr>
                <a:t>正常运行</a:t>
              </a:r>
              <a:endParaRPr lang="zh-CN" altLang="en-US" sz="1400" b="1">
                <a:latin typeface="Tahoma" panose="020B0604030504040204" pitchFamily="34" charset="0"/>
                <a:ea typeface="宋体" panose="02010600030101010101" pitchFamily="2" charset="-122"/>
              </a:endParaRPr>
            </a:p>
          </p:txBody>
        </p:sp>
        <p:sp>
          <p:nvSpPr>
            <p:cNvPr id="27662" name="Line 26"/>
            <p:cNvSpPr>
              <a:spLocks noChangeShapeType="1"/>
            </p:cNvSpPr>
            <p:nvPr/>
          </p:nvSpPr>
          <p:spPr bwMode="auto">
            <a:xfrm>
              <a:off x="4161" y="1890"/>
              <a:ext cx="0" cy="127"/>
            </a:xfrm>
            <a:prstGeom prst="line">
              <a:avLst/>
            </a:prstGeom>
            <a:noFill/>
            <a:ln w="2857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7663" name="Text Box 27"/>
            <p:cNvSpPr txBox="1">
              <a:spLocks noChangeArrowheads="1"/>
            </p:cNvSpPr>
            <p:nvPr/>
          </p:nvSpPr>
          <p:spPr bwMode="auto">
            <a:xfrm>
              <a:off x="1655" y="2160"/>
              <a:ext cx="59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1400" b="1">
                  <a:latin typeface="宋体" panose="02010600030101010101" pitchFamily="2" charset="-122"/>
                  <a:ea typeface="宋体" panose="02010600030101010101" pitchFamily="2" charset="-122"/>
                </a:rPr>
                <a:t>开始转储</a:t>
              </a:r>
              <a:endParaRPr lang="zh-CN" altLang="en-US" sz="1400" b="1">
                <a:latin typeface="Tahoma" panose="020B0604030504040204" pitchFamily="34" charset="0"/>
                <a:ea typeface="宋体" panose="02010600030101010101" pitchFamily="2" charset="-122"/>
              </a:endParaRPr>
            </a:p>
          </p:txBody>
        </p:sp>
        <p:sp>
          <p:nvSpPr>
            <p:cNvPr id="27664" name="Text Box 28"/>
            <p:cNvSpPr txBox="1">
              <a:spLocks noChangeArrowheads="1"/>
            </p:cNvSpPr>
            <p:nvPr/>
          </p:nvSpPr>
          <p:spPr bwMode="auto">
            <a:xfrm>
              <a:off x="1836" y="2002"/>
              <a:ext cx="21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400" b="1">
                  <a:latin typeface="宋体" panose="02010600030101010101" pitchFamily="2" charset="-122"/>
                  <a:ea typeface="宋体" panose="02010600030101010101" pitchFamily="2" charset="-122"/>
                </a:rPr>
                <a:t>T</a:t>
              </a:r>
              <a:r>
                <a:rPr lang="en-US" altLang="zh-CN" sz="1400" b="1" baseline="-25000">
                  <a:latin typeface="宋体" panose="02010600030101010101" pitchFamily="2" charset="-122"/>
                  <a:ea typeface="宋体" panose="02010600030101010101" pitchFamily="2" charset="-122"/>
                </a:rPr>
                <a:t>0</a:t>
              </a:r>
              <a:endParaRPr lang="en-US" altLang="zh-CN" sz="2400" b="1">
                <a:latin typeface="Tahoma" panose="020B0604030504040204" pitchFamily="34" charset="0"/>
                <a:ea typeface="宋体" panose="02010600030101010101" pitchFamily="2" charset="-122"/>
              </a:endParaRPr>
            </a:p>
          </p:txBody>
        </p:sp>
        <p:sp>
          <p:nvSpPr>
            <p:cNvPr id="27665" name="Text Box 29"/>
            <p:cNvSpPr txBox="1">
              <a:spLocks noChangeArrowheads="1"/>
            </p:cNvSpPr>
            <p:nvPr/>
          </p:nvSpPr>
          <p:spPr bwMode="auto">
            <a:xfrm>
              <a:off x="2703" y="2000"/>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400" b="1">
                  <a:latin typeface="宋体" panose="02010600030101010101" pitchFamily="2" charset="-122"/>
                  <a:ea typeface="宋体" panose="02010600030101010101" pitchFamily="2" charset="-122"/>
                </a:rPr>
                <a:t>T</a:t>
              </a:r>
              <a:r>
                <a:rPr lang="en-US" altLang="zh-CN" sz="1400" b="1" baseline="-25000">
                  <a:latin typeface="宋体" panose="02010600030101010101" pitchFamily="2" charset="-122"/>
                  <a:ea typeface="宋体" panose="02010600030101010101" pitchFamily="2" charset="-122"/>
                </a:rPr>
                <a:t>1</a:t>
              </a:r>
              <a:endParaRPr lang="en-US" altLang="zh-CN" sz="2400" b="1">
                <a:latin typeface="Tahoma" panose="020B0604030504040204" pitchFamily="34" charset="0"/>
                <a:ea typeface="宋体" panose="02010600030101010101" pitchFamily="2" charset="-122"/>
              </a:endParaRPr>
            </a:p>
          </p:txBody>
        </p:sp>
        <p:sp>
          <p:nvSpPr>
            <p:cNvPr id="27666" name="Text Box 30"/>
            <p:cNvSpPr txBox="1">
              <a:spLocks noChangeArrowheads="1"/>
            </p:cNvSpPr>
            <p:nvPr/>
          </p:nvSpPr>
          <p:spPr bwMode="auto">
            <a:xfrm>
              <a:off x="4059" y="2000"/>
              <a:ext cx="21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400" b="1">
                  <a:latin typeface="宋体" panose="02010600030101010101" pitchFamily="2" charset="-122"/>
                  <a:ea typeface="宋体" panose="02010600030101010101" pitchFamily="2" charset="-122"/>
                </a:rPr>
                <a:t>T</a:t>
              </a:r>
              <a:r>
                <a:rPr lang="en-US" altLang="zh-CN" sz="1400" b="1" baseline="-25000">
                  <a:latin typeface="宋体" panose="02010600030101010101" pitchFamily="2" charset="-122"/>
                  <a:ea typeface="宋体" panose="02010600030101010101" pitchFamily="2" charset="-122"/>
                </a:rPr>
                <a:t>2</a:t>
              </a:r>
              <a:endParaRPr lang="en-US" altLang="zh-CN" sz="2400" b="1">
                <a:latin typeface="Tahoma" panose="020B0604030504040204" pitchFamily="34" charset="0"/>
                <a:ea typeface="宋体" panose="02010600030101010101" pitchFamily="2" charset="-122"/>
              </a:endParaRPr>
            </a:p>
          </p:txBody>
        </p:sp>
        <p:sp>
          <p:nvSpPr>
            <p:cNvPr id="27667" name="Text Box 31"/>
            <p:cNvSpPr txBox="1">
              <a:spLocks noChangeArrowheads="1"/>
            </p:cNvSpPr>
            <p:nvPr/>
          </p:nvSpPr>
          <p:spPr bwMode="auto">
            <a:xfrm>
              <a:off x="2472" y="2160"/>
              <a:ext cx="59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1400" b="1">
                  <a:latin typeface="宋体" panose="02010600030101010101" pitchFamily="2" charset="-122"/>
                  <a:ea typeface="宋体" panose="02010600030101010101" pitchFamily="2" charset="-122"/>
                </a:rPr>
                <a:t>转储完成</a:t>
              </a:r>
              <a:endParaRPr lang="zh-CN" altLang="en-US" sz="1400" b="1">
                <a:latin typeface="Tahoma" panose="020B0604030504040204" pitchFamily="34" charset="0"/>
                <a:ea typeface="宋体" panose="02010600030101010101" pitchFamily="2" charset="-122"/>
              </a:endParaRPr>
            </a:p>
          </p:txBody>
        </p:sp>
      </p:grpSp>
      <p:sp>
        <p:nvSpPr>
          <p:cNvPr id="27654" name="标题 31"/>
          <p:cNvSpPr>
            <a:spLocks noGrp="1"/>
          </p:cNvSpPr>
          <p:nvPr>
            <p:ph type="title"/>
          </p:nvPr>
        </p:nvSpPr>
        <p:spPr/>
        <p:txBody>
          <a:bodyPr/>
          <a:lstStyle/>
          <a:p>
            <a:r>
              <a:rPr lang="en-US" altLang="zh-CN" dirty="0">
                <a:ea typeface="黑体" panose="02010609060101010101" pitchFamily="49" charset="-122"/>
              </a:rPr>
              <a:t>10.1.2 </a:t>
            </a:r>
            <a:r>
              <a:rPr lang="zh-CN" altLang="en-US" dirty="0">
                <a:ea typeface="黑体" panose="02010609060101010101" pitchFamily="49" charset="-122"/>
              </a:rPr>
              <a:t>恢复的实现技术</a:t>
            </a:r>
            <a:br>
              <a:rPr lang="zh-CN" altLang="en-US" dirty="0">
                <a:ea typeface="黑体" panose="02010609060101010101" pitchFamily="49" charset="-122"/>
              </a:rPr>
            </a:br>
            <a:r>
              <a:rPr lang="en-US" altLang="zh-CN" sz="3200" dirty="0">
                <a:ea typeface="黑体" panose="02010609060101010101" pitchFamily="49" charset="-122"/>
              </a:rPr>
              <a:t>1</a:t>
            </a:r>
            <a:r>
              <a:rPr lang="zh-CN" altLang="en-US" sz="3200" dirty="0">
                <a:ea typeface="黑体" panose="02010609060101010101" pitchFamily="49" charset="-122"/>
              </a:rPr>
              <a:t>．数据转储</a:t>
            </a:r>
            <a:endParaRPr lang="zh-CN" altLang="en-US"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wipe(down)">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653"/>
                                        </p:tgtEl>
                                        <p:attrNameLst>
                                          <p:attrName>style.visibility</p:attrName>
                                        </p:attrNameLst>
                                      </p:cBhvr>
                                      <p:to>
                                        <p:strVal val="visible"/>
                                      </p:to>
                                    </p:set>
                                    <p:animEffect transition="in" filter="wipe(down)">
                                      <p:cBhvr>
                                        <p:cTn id="12" dur="500"/>
                                        <p:tgtEl>
                                          <p:spTgt spid="276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652"/>
                                        </p:tgtEl>
                                        <p:attrNameLst>
                                          <p:attrName>style.visibility</p:attrName>
                                        </p:attrNameLst>
                                      </p:cBhvr>
                                      <p:to>
                                        <p:strVal val="visible"/>
                                      </p:to>
                                    </p:set>
                                    <p:animEffect transition="in" filter="wipe(down)">
                                      <p:cBhvr>
                                        <p:cTn id="17" dur="500"/>
                                        <p:tgtEl>
                                          <p:spTgt spid="276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7651">
                                            <p:txEl>
                                              <p:pRg st="7" end="7"/>
                                            </p:txEl>
                                          </p:spTgt>
                                        </p:tgtEl>
                                        <p:attrNameLst>
                                          <p:attrName>style.visibility</p:attrName>
                                        </p:attrNameLst>
                                      </p:cBhvr>
                                      <p:to>
                                        <p:strVal val="visible"/>
                                      </p:to>
                                    </p:set>
                                    <p:animEffect transition="in" filter="wipe(down)">
                                      <p:cBhvr>
                                        <p:cTn id="22" dur="500"/>
                                        <p:tgtEl>
                                          <p:spTgt spid="27651">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7651">
                                            <p:txEl>
                                              <p:pRg st="8" end="8"/>
                                            </p:txEl>
                                          </p:spTgt>
                                        </p:tgtEl>
                                        <p:attrNameLst>
                                          <p:attrName>style.visibility</p:attrName>
                                        </p:attrNameLst>
                                      </p:cBhvr>
                                      <p:to>
                                        <p:strVal val="visible"/>
                                      </p:to>
                                    </p:set>
                                    <p:animEffect transition="in" filter="wipe(down)">
                                      <p:cBhvr>
                                        <p:cTn id="27" dur="500"/>
                                        <p:tgtEl>
                                          <p:spTgt spid="276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64A0993A-0EA9-4454-855C-7940289C9149}" type="slidenum">
              <a:rPr lang="en-US" altLang="zh-CN" sz="1000" smtClean="0">
                <a:latin typeface="Tahoma" panose="020B0604030504040204" pitchFamily="34" charset="0"/>
              </a:rPr>
              <a:pPr>
                <a:spcBef>
                  <a:spcPct val="0"/>
                </a:spcBef>
                <a:buClrTx/>
                <a:buFontTx/>
                <a:buNone/>
              </a:pPr>
              <a:t>16</a:t>
            </a:fld>
            <a:endParaRPr lang="en-US" altLang="zh-CN" sz="1000">
              <a:latin typeface="Tahoma" panose="020B0604030504040204" pitchFamily="34" charset="0"/>
            </a:endParaRPr>
          </a:p>
        </p:txBody>
      </p:sp>
      <p:sp>
        <p:nvSpPr>
          <p:cNvPr id="28675" name="Rectangle 3"/>
          <p:cNvSpPr>
            <a:spLocks noGrp="1" noChangeArrowheads="1"/>
          </p:cNvSpPr>
          <p:nvPr>
            <p:ph idx="1"/>
          </p:nvPr>
        </p:nvSpPr>
        <p:spPr/>
        <p:txBody>
          <a:bodyPr/>
          <a:lstStyle/>
          <a:p>
            <a:pPr marL="263525" indent="-263525" eaLnBrk="1" hangingPunct="1"/>
            <a:r>
              <a:rPr lang="zh-CN" altLang="en-US" sz="2400" dirty="0"/>
              <a:t>静态转储是在系统中</a:t>
            </a:r>
            <a:r>
              <a:rPr lang="zh-CN" altLang="en-US" sz="2400" dirty="0">
                <a:solidFill>
                  <a:srgbClr val="FF0000"/>
                </a:solidFill>
              </a:rPr>
              <a:t>无运行事务时</a:t>
            </a:r>
            <a:r>
              <a:rPr lang="zh-CN" altLang="en-US" sz="2400" dirty="0"/>
              <a:t>进行的转储操作。即转储操作开始的时刻，数据库处于一致性状态，而转储期间不允许（或不存在）对数据库的任何存取、修改活动。显然，静态转储得到的一定是一个数据一致性的副本。</a:t>
            </a:r>
          </a:p>
          <a:p>
            <a:pPr marL="263525" indent="-263525" eaLnBrk="1" hangingPunct="1"/>
            <a:r>
              <a:rPr lang="zh-CN" altLang="en-US" sz="2400" dirty="0"/>
              <a:t>静态转储简单，但转储</a:t>
            </a:r>
            <a:r>
              <a:rPr lang="zh-CN" altLang="en-US" sz="2400" dirty="0">
                <a:solidFill>
                  <a:srgbClr val="FF0000"/>
                </a:solidFill>
              </a:rPr>
              <a:t>必须等待正运行的用户事务结束</a:t>
            </a:r>
            <a:r>
              <a:rPr lang="zh-CN" altLang="en-US" sz="2400" dirty="0"/>
              <a:t>才能进行，同样，新的事务必须等待转储结束才能执行。显然，这会降低数据库的可用性。 </a:t>
            </a:r>
          </a:p>
        </p:txBody>
      </p:sp>
      <p:sp>
        <p:nvSpPr>
          <p:cNvPr id="28676" name="标题 3"/>
          <p:cNvSpPr>
            <a:spLocks noGrp="1"/>
          </p:cNvSpPr>
          <p:nvPr>
            <p:ph type="title"/>
          </p:nvPr>
        </p:nvSpPr>
        <p:spPr/>
        <p:txBody>
          <a:bodyPr/>
          <a:lstStyle/>
          <a:p>
            <a:r>
              <a:rPr lang="en-US" altLang="zh-CN" sz="4400" dirty="0">
                <a:ea typeface="黑体" panose="02010609060101010101" pitchFamily="49" charset="-122"/>
              </a:rPr>
              <a:t>1</a:t>
            </a:r>
            <a:r>
              <a:rPr lang="zh-CN" altLang="en-US" sz="4400" dirty="0">
                <a:ea typeface="黑体" panose="02010609060101010101" pitchFamily="49" charset="-122"/>
              </a:rPr>
              <a:t>．数据转储</a:t>
            </a:r>
            <a:br>
              <a:rPr lang="zh-CN" altLang="en-US" sz="4400" dirty="0">
                <a:ea typeface="黑体" panose="02010609060101010101" pitchFamily="49" charset="-122"/>
              </a:rPr>
            </a:br>
            <a:r>
              <a:rPr lang="zh-CN" altLang="en-US" sz="3600" dirty="0">
                <a:ea typeface="黑体" panose="02010609060101010101" pitchFamily="49" charset="-122"/>
              </a:rPr>
              <a:t>（</a:t>
            </a:r>
            <a:r>
              <a:rPr lang="en-US" altLang="zh-CN" sz="3600" dirty="0">
                <a:ea typeface="黑体" panose="02010609060101010101" pitchFamily="49" charset="-122"/>
              </a:rPr>
              <a:t>1</a:t>
            </a:r>
            <a:r>
              <a:rPr lang="zh-CN" altLang="en-US" sz="3600" dirty="0">
                <a:ea typeface="黑体" panose="02010609060101010101" pitchFamily="49" charset="-122"/>
              </a:rPr>
              <a:t>）静态转储</a:t>
            </a:r>
            <a:endParaRPr lang="zh-CN" altLang="en-US"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down)">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wipe(down)">
                                      <p:cBhvr>
                                        <p:cTn id="12" dur="500"/>
                                        <p:tgtEl>
                                          <p:spTgt spid="286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05BA9332-DD76-49E3-8075-910C9A1494C7}" type="slidenum">
              <a:rPr lang="en-US" altLang="zh-CN" sz="1000" smtClean="0">
                <a:latin typeface="Tahoma" panose="020B0604030504040204" pitchFamily="34" charset="0"/>
              </a:rPr>
              <a:pPr>
                <a:spcBef>
                  <a:spcPct val="0"/>
                </a:spcBef>
                <a:buClrTx/>
                <a:buFontTx/>
                <a:buNone/>
              </a:pPr>
              <a:t>17</a:t>
            </a:fld>
            <a:endParaRPr lang="en-US" altLang="zh-CN" sz="1000">
              <a:latin typeface="Tahoma" panose="020B0604030504040204" pitchFamily="34" charset="0"/>
            </a:endParaRPr>
          </a:p>
        </p:txBody>
      </p:sp>
      <p:sp>
        <p:nvSpPr>
          <p:cNvPr id="29699" name="Rectangle 3"/>
          <p:cNvSpPr>
            <a:spLocks noGrp="1" noChangeArrowheads="1"/>
          </p:cNvSpPr>
          <p:nvPr>
            <p:ph idx="1"/>
          </p:nvPr>
        </p:nvSpPr>
        <p:spPr/>
        <p:txBody>
          <a:bodyPr/>
          <a:lstStyle/>
          <a:p>
            <a:pPr marL="263525" indent="-263525" eaLnBrk="1" hangingPunct="1"/>
            <a:r>
              <a:rPr lang="zh-CN" altLang="en-US" sz="2400" dirty="0"/>
              <a:t>动态转储是指转储期间允许对数据库进行存取或修改。即</a:t>
            </a:r>
            <a:r>
              <a:rPr lang="zh-CN" altLang="en-US" sz="2400" dirty="0">
                <a:solidFill>
                  <a:srgbClr val="FF0000"/>
                </a:solidFill>
              </a:rPr>
              <a:t>转储和用户事务可以并发执行</a:t>
            </a:r>
            <a:r>
              <a:rPr lang="zh-CN" altLang="en-US" sz="2400" dirty="0"/>
              <a:t>。</a:t>
            </a:r>
          </a:p>
          <a:p>
            <a:pPr marL="263525" indent="-263525" eaLnBrk="1" hangingPunct="1"/>
            <a:r>
              <a:rPr lang="zh-CN" altLang="en-US" sz="2400" dirty="0"/>
              <a:t>动态转储可克服静态转储的缺点，它不用等待正在运行的用户事务结束，也不会影响新事务的运行。但是，转储结束时后援副本上的数据</a:t>
            </a:r>
            <a:r>
              <a:rPr lang="zh-CN" altLang="en-US" sz="2400" dirty="0">
                <a:solidFill>
                  <a:srgbClr val="FF0000"/>
                </a:solidFill>
              </a:rPr>
              <a:t>并不能保证正确有效</a:t>
            </a:r>
            <a:r>
              <a:rPr lang="zh-CN" altLang="en-US" sz="2400" dirty="0"/>
              <a:t>。</a:t>
            </a:r>
            <a:endParaRPr lang="en-US" altLang="zh-CN" sz="2400" dirty="0"/>
          </a:p>
          <a:p>
            <a:pPr marL="263525" indent="-263525" eaLnBrk="1" hangingPunct="1"/>
            <a:r>
              <a:rPr lang="zh-CN" altLang="en-US" sz="2400" dirty="0"/>
              <a:t>必须把转储期间各事务对数据库的修改活动登记下来，建立日志文件</a:t>
            </a:r>
            <a:r>
              <a:rPr lang="en-US" altLang="zh-CN" sz="2400" dirty="0"/>
              <a:t>(log file)</a:t>
            </a:r>
            <a:r>
              <a:rPr lang="zh-CN" altLang="en-US" sz="2400" dirty="0"/>
              <a:t>。这样，后援副本加上日志文件就能把数据库恢复到某一时刻的正确状态。</a:t>
            </a:r>
          </a:p>
        </p:txBody>
      </p:sp>
      <p:sp>
        <p:nvSpPr>
          <p:cNvPr id="29700" name="标题 3"/>
          <p:cNvSpPr>
            <a:spLocks noGrp="1"/>
          </p:cNvSpPr>
          <p:nvPr>
            <p:ph type="title"/>
          </p:nvPr>
        </p:nvSpPr>
        <p:spPr/>
        <p:txBody>
          <a:bodyPr/>
          <a:lstStyle/>
          <a:p>
            <a:r>
              <a:rPr lang="en-US" altLang="zh-CN" sz="4400" dirty="0">
                <a:ea typeface="黑体" panose="02010609060101010101" pitchFamily="49" charset="-122"/>
              </a:rPr>
              <a:t>1</a:t>
            </a:r>
            <a:r>
              <a:rPr lang="zh-CN" altLang="en-US" sz="4400" dirty="0">
                <a:ea typeface="黑体" panose="02010609060101010101" pitchFamily="49" charset="-122"/>
              </a:rPr>
              <a:t>．数据转储</a:t>
            </a:r>
            <a:br>
              <a:rPr lang="zh-CN" altLang="en-US" sz="4400" dirty="0">
                <a:ea typeface="黑体" panose="02010609060101010101" pitchFamily="49" charset="-122"/>
              </a:rPr>
            </a:br>
            <a:r>
              <a:rPr lang="zh-CN" altLang="en-US" sz="3600" dirty="0">
                <a:ea typeface="黑体" panose="02010609060101010101" pitchFamily="49" charset="-122"/>
              </a:rPr>
              <a:t>（</a:t>
            </a:r>
            <a:r>
              <a:rPr lang="en-US" altLang="zh-CN" sz="3600" dirty="0">
                <a:ea typeface="黑体" panose="02010609060101010101" pitchFamily="49" charset="-122"/>
              </a:rPr>
              <a:t>2</a:t>
            </a:r>
            <a:r>
              <a:rPr lang="zh-CN" altLang="en-US" sz="3600" dirty="0">
                <a:ea typeface="黑体" panose="02010609060101010101" pitchFamily="49" charset="-122"/>
              </a:rPr>
              <a:t>）动态转储</a:t>
            </a:r>
            <a:endParaRPr lang="zh-CN" altLang="en-US" dirty="0">
              <a:ea typeface="黑体" panose="02010609060101010101" pitchFamily="49" charset="-122"/>
            </a:endParaRPr>
          </a:p>
        </p:txBody>
      </p:sp>
    </p:spTree>
    <p:extLst>
      <p:ext uri="{BB962C8B-B14F-4D97-AF65-F5344CB8AC3E}">
        <p14:creationId xmlns:p14="http://schemas.microsoft.com/office/powerpoint/2010/main" val="314504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down)">
                                      <p:cBhvr>
                                        <p:cTn id="7" dur="5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wipe(down)">
                                      <p:cBhvr>
                                        <p:cTn id="12" dur="500"/>
                                        <p:tgtEl>
                                          <p:spTgt spid="29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wipe(down)">
                                      <p:cBhvr>
                                        <p:cTn id="17" dur="500"/>
                                        <p:tgtEl>
                                          <p:spTgt spid="29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05BA9332-DD76-49E3-8075-910C9A1494C7}" type="slidenum">
              <a:rPr lang="en-US" altLang="zh-CN" sz="1000" smtClean="0">
                <a:latin typeface="Tahoma" panose="020B0604030504040204" pitchFamily="34" charset="0"/>
              </a:rPr>
              <a:pPr>
                <a:spcBef>
                  <a:spcPct val="0"/>
                </a:spcBef>
                <a:buClrTx/>
                <a:buFontTx/>
                <a:buNone/>
              </a:pPr>
              <a:t>18</a:t>
            </a:fld>
            <a:endParaRPr lang="en-US" altLang="zh-CN" sz="1000">
              <a:latin typeface="Tahoma" panose="020B0604030504040204" pitchFamily="34" charset="0"/>
            </a:endParaRPr>
          </a:p>
        </p:txBody>
      </p:sp>
      <p:sp>
        <p:nvSpPr>
          <p:cNvPr id="29699" name="Rectangle 3"/>
          <p:cNvSpPr>
            <a:spLocks noGrp="1" noChangeArrowheads="1"/>
          </p:cNvSpPr>
          <p:nvPr>
            <p:ph idx="1"/>
          </p:nvPr>
        </p:nvSpPr>
        <p:spPr/>
        <p:txBody>
          <a:bodyPr/>
          <a:lstStyle/>
          <a:p>
            <a:pPr marL="263525" indent="-263525" eaLnBrk="1" hangingPunct="1"/>
            <a:r>
              <a:rPr lang="zh-CN" altLang="en-US" sz="2400" dirty="0"/>
              <a:t>转储还可以分为全量转储和增量转储两种方式。</a:t>
            </a:r>
            <a:endParaRPr lang="en-US" altLang="zh-CN" sz="2400" dirty="0"/>
          </a:p>
          <a:p>
            <a:pPr marL="519113" lvl="1" indent="-263525" eaLnBrk="1" hangingPunct="1"/>
            <a:r>
              <a:rPr lang="zh-CN" altLang="en-US" sz="2200" dirty="0"/>
              <a:t>全量转储是指每次转储全部数据库。</a:t>
            </a:r>
            <a:endParaRPr lang="en-US" altLang="zh-CN" sz="2200" dirty="0"/>
          </a:p>
          <a:p>
            <a:pPr marL="519113" lvl="1" indent="-263525" eaLnBrk="1" hangingPunct="1"/>
            <a:r>
              <a:rPr lang="zh-CN" altLang="en-US" sz="2200" dirty="0"/>
              <a:t>增量转储则指每次只转储上一次转储后更新过的数据。</a:t>
            </a:r>
            <a:endParaRPr lang="en-US" altLang="zh-CN" sz="2200" dirty="0"/>
          </a:p>
          <a:p>
            <a:pPr marL="263525" indent="-263525" eaLnBrk="1" hangingPunct="1"/>
            <a:r>
              <a:rPr lang="zh-CN" altLang="en-US" sz="2400" dirty="0"/>
              <a:t>从恢复角度看，使用全量转储得到的后备副本进行恢复一般说来回方便些。但如果数据库很大，事务处理又十分频繁，则增量转储方式更实用更有效。</a:t>
            </a:r>
          </a:p>
          <a:p>
            <a:pPr marL="263525" indent="-263525" eaLnBrk="1" hangingPunct="1"/>
            <a:r>
              <a:rPr lang="zh-CN" altLang="en-US" sz="2400" dirty="0"/>
              <a:t>数据转储方法可以分为四类：</a:t>
            </a:r>
            <a:endParaRPr lang="en-US" altLang="zh-CN" sz="2400" dirty="0"/>
          </a:p>
          <a:p>
            <a:pPr marL="519113" lvl="1" indent="-263525" eaLnBrk="1" hangingPunct="1"/>
            <a:r>
              <a:rPr lang="zh-CN" altLang="en-US" sz="2200" dirty="0"/>
              <a:t>动态海量转储</a:t>
            </a:r>
            <a:endParaRPr lang="en-US" altLang="zh-CN" sz="2200" dirty="0"/>
          </a:p>
          <a:p>
            <a:pPr marL="519113" lvl="1" indent="-263525" eaLnBrk="1" hangingPunct="1"/>
            <a:r>
              <a:rPr lang="zh-CN" altLang="en-US" sz="2200" dirty="0"/>
              <a:t>动态增量转储</a:t>
            </a:r>
            <a:endParaRPr lang="en-US" altLang="zh-CN" sz="2200" dirty="0"/>
          </a:p>
          <a:p>
            <a:pPr marL="519113" lvl="1" indent="-263525" eaLnBrk="1" hangingPunct="1"/>
            <a:r>
              <a:rPr lang="zh-CN" altLang="en-US" sz="2200" dirty="0"/>
              <a:t>静态海量转储</a:t>
            </a:r>
            <a:endParaRPr lang="en-US" altLang="zh-CN" sz="2200" dirty="0"/>
          </a:p>
          <a:p>
            <a:pPr marL="519113" lvl="1" indent="-263525" eaLnBrk="1" hangingPunct="1"/>
            <a:r>
              <a:rPr lang="zh-CN" altLang="en-US" sz="2200" dirty="0"/>
              <a:t>静态增量转储 </a:t>
            </a:r>
          </a:p>
        </p:txBody>
      </p:sp>
      <p:sp>
        <p:nvSpPr>
          <p:cNvPr id="29700" name="标题 3"/>
          <p:cNvSpPr>
            <a:spLocks noGrp="1"/>
          </p:cNvSpPr>
          <p:nvPr>
            <p:ph type="title"/>
          </p:nvPr>
        </p:nvSpPr>
        <p:spPr/>
        <p:txBody>
          <a:bodyPr/>
          <a:lstStyle/>
          <a:p>
            <a:r>
              <a:rPr lang="en-US" altLang="zh-CN" sz="4400" dirty="0">
                <a:ea typeface="黑体" panose="02010609060101010101" pitchFamily="49" charset="-122"/>
              </a:rPr>
              <a:t>1</a:t>
            </a:r>
            <a:r>
              <a:rPr lang="zh-CN" altLang="en-US" sz="4400" dirty="0">
                <a:ea typeface="黑体" panose="02010609060101010101" pitchFamily="49" charset="-122"/>
              </a:rPr>
              <a:t>．数据转储</a:t>
            </a:r>
            <a:br>
              <a:rPr lang="zh-CN" altLang="en-US" sz="4400" dirty="0">
                <a:ea typeface="黑体" panose="02010609060101010101" pitchFamily="49" charset="-122"/>
              </a:rPr>
            </a:br>
            <a:r>
              <a:rPr lang="zh-CN" altLang="en-US" sz="3600" dirty="0">
                <a:ea typeface="黑体" panose="02010609060101010101" pitchFamily="49" charset="-122"/>
              </a:rPr>
              <a:t>（</a:t>
            </a:r>
            <a:r>
              <a:rPr lang="en-US" altLang="zh-CN" sz="3600" dirty="0">
                <a:ea typeface="黑体" panose="02010609060101010101" pitchFamily="49" charset="-122"/>
              </a:rPr>
              <a:t>3</a:t>
            </a:r>
            <a:r>
              <a:rPr lang="zh-CN" altLang="en-US" sz="3600" dirty="0">
                <a:ea typeface="黑体" panose="02010609060101010101" pitchFamily="49" charset="-122"/>
              </a:rPr>
              <a:t>）</a:t>
            </a:r>
            <a:r>
              <a:rPr lang="zh-CN" altLang="en-US" sz="3600" dirty="0"/>
              <a:t>全量转储和增量转储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down)">
                                      <p:cBhvr>
                                        <p:cTn id="7" dur="5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wipe(down)">
                                      <p:cBhvr>
                                        <p:cTn id="12" dur="500"/>
                                        <p:tgtEl>
                                          <p:spTgt spid="29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wipe(down)">
                                      <p:cBhvr>
                                        <p:cTn id="17" dur="500"/>
                                        <p:tgtEl>
                                          <p:spTgt spid="296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wipe(down)">
                                      <p:cBhvr>
                                        <p:cTn id="22" dur="500"/>
                                        <p:tgtEl>
                                          <p:spTgt spid="296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Effect transition="in" filter="wipe(down)">
                                      <p:cBhvr>
                                        <p:cTn id="27" dur="500"/>
                                        <p:tgtEl>
                                          <p:spTgt spid="29699">
                                            <p:txEl>
                                              <p:pRg st="4" end="4"/>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29699">
                                            <p:txEl>
                                              <p:pRg st="5" end="5"/>
                                            </p:txEl>
                                          </p:spTgt>
                                        </p:tgtEl>
                                        <p:attrNameLst>
                                          <p:attrName>style.visibility</p:attrName>
                                        </p:attrNameLst>
                                      </p:cBhvr>
                                      <p:to>
                                        <p:strVal val="visible"/>
                                      </p:to>
                                    </p:set>
                                    <p:animEffect transition="in" filter="wipe(down)">
                                      <p:cBhvr>
                                        <p:cTn id="30" dur="500"/>
                                        <p:tgtEl>
                                          <p:spTgt spid="29699">
                                            <p:txEl>
                                              <p:pRg st="5" end="5"/>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29699">
                                            <p:txEl>
                                              <p:pRg st="6" end="6"/>
                                            </p:txEl>
                                          </p:spTgt>
                                        </p:tgtEl>
                                        <p:attrNameLst>
                                          <p:attrName>style.visibility</p:attrName>
                                        </p:attrNameLst>
                                      </p:cBhvr>
                                      <p:to>
                                        <p:strVal val="visible"/>
                                      </p:to>
                                    </p:set>
                                    <p:animEffect transition="in" filter="wipe(down)">
                                      <p:cBhvr>
                                        <p:cTn id="33" dur="500"/>
                                        <p:tgtEl>
                                          <p:spTgt spid="29699">
                                            <p:txEl>
                                              <p:pRg st="6" end="6"/>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29699">
                                            <p:txEl>
                                              <p:pRg st="7" end="7"/>
                                            </p:txEl>
                                          </p:spTgt>
                                        </p:tgtEl>
                                        <p:attrNameLst>
                                          <p:attrName>style.visibility</p:attrName>
                                        </p:attrNameLst>
                                      </p:cBhvr>
                                      <p:to>
                                        <p:strVal val="visible"/>
                                      </p:to>
                                    </p:set>
                                    <p:animEffect transition="in" filter="wipe(down)">
                                      <p:cBhvr>
                                        <p:cTn id="36" dur="500"/>
                                        <p:tgtEl>
                                          <p:spTgt spid="29699">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29699">
                                            <p:txEl>
                                              <p:pRg st="8" end="8"/>
                                            </p:txEl>
                                          </p:spTgt>
                                        </p:tgtEl>
                                        <p:attrNameLst>
                                          <p:attrName>style.visibility</p:attrName>
                                        </p:attrNameLst>
                                      </p:cBhvr>
                                      <p:to>
                                        <p:strVal val="visible"/>
                                      </p:to>
                                    </p:set>
                                    <p:animEffect transition="in" filter="wipe(down)">
                                      <p:cBhvr>
                                        <p:cTn id="39" dur="500"/>
                                        <p:tgtEl>
                                          <p:spTgt spid="296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39CD74CE-F5C6-4B88-82D4-C40AA6CC5009}" type="slidenum">
              <a:rPr lang="en-US" altLang="zh-CN" sz="1000" smtClean="0">
                <a:latin typeface="Times New Roman" panose="02020603050405020304" pitchFamily="18" charset="0"/>
                <a:cs typeface="Times New Roman" panose="02020603050405020304" pitchFamily="18" charset="0"/>
              </a:rPr>
              <a:pPr>
                <a:spcBef>
                  <a:spcPct val="0"/>
                </a:spcBef>
                <a:buClrTx/>
                <a:buFontTx/>
                <a:buNone/>
              </a:pPr>
              <a:t>19</a:t>
            </a:fld>
            <a:endParaRPr lang="en-US" altLang="zh-CN" sz="1000">
              <a:latin typeface="Times New Roman" panose="02020603050405020304" pitchFamily="18" charset="0"/>
              <a:cs typeface="Times New Roman" panose="02020603050405020304" pitchFamily="18" charset="0"/>
            </a:endParaRPr>
          </a:p>
        </p:txBody>
      </p:sp>
      <p:sp>
        <p:nvSpPr>
          <p:cNvPr id="33795" name="Rectangle 3"/>
          <p:cNvSpPr>
            <a:spLocks noGrp="1" noChangeArrowheads="1"/>
          </p:cNvSpPr>
          <p:nvPr>
            <p:ph idx="1"/>
          </p:nvPr>
        </p:nvSpPr>
        <p:spPr>
          <a:xfrm>
            <a:off x="611560" y="1586384"/>
            <a:ext cx="7772400" cy="4506912"/>
          </a:xfrm>
        </p:spPr>
        <p:txBody>
          <a:bodyPr/>
          <a:lstStyle/>
          <a:p>
            <a:pPr marL="0" indent="0" eaLnBrk="1" hangingPunct="1">
              <a:lnSpc>
                <a:spcPct val="90000"/>
              </a:lnSpc>
            </a:pPr>
            <a:r>
              <a:rPr lang="zh-CN" altLang="en-US" sz="2400" dirty="0"/>
              <a:t>用于记录数据库更新的结构就是</a:t>
            </a:r>
            <a:r>
              <a:rPr lang="zh-CN" altLang="en-US" sz="2400" dirty="0">
                <a:solidFill>
                  <a:srgbClr val="0033CC"/>
                </a:solidFill>
              </a:rPr>
              <a:t>日志</a:t>
            </a:r>
            <a:r>
              <a:rPr lang="en-US" altLang="zh-CN" sz="2400" dirty="0">
                <a:solidFill>
                  <a:srgbClr val="0033CC"/>
                </a:solidFill>
              </a:rPr>
              <a:t>(log)</a:t>
            </a:r>
            <a:r>
              <a:rPr lang="zh-CN" altLang="en-US" sz="2400" dirty="0"/>
              <a:t>。日志是以</a:t>
            </a:r>
            <a:r>
              <a:rPr lang="zh-CN" altLang="en-US" sz="2400" dirty="0">
                <a:solidFill>
                  <a:srgbClr val="0033CC"/>
                </a:solidFill>
              </a:rPr>
              <a:t>事务为单位</a:t>
            </a:r>
            <a:r>
              <a:rPr lang="zh-CN" altLang="en-US" sz="2400" dirty="0"/>
              <a:t>记录数据库的每一次更新活动的文件，由系统自动记录。</a:t>
            </a:r>
          </a:p>
          <a:p>
            <a:pPr marL="0" indent="0" eaLnBrk="1" hangingPunct="1">
              <a:lnSpc>
                <a:spcPct val="90000"/>
              </a:lnSpc>
            </a:pPr>
            <a:r>
              <a:rPr lang="zh-CN" altLang="en-US" sz="2400" dirty="0">
                <a:latin typeface="Times New Roman" panose="02020603050405020304" pitchFamily="18" charset="0"/>
                <a:cs typeface="Times New Roman" panose="02020603050405020304" pitchFamily="18" charset="0"/>
              </a:rPr>
              <a:t>日志是日志记录</a:t>
            </a:r>
            <a:r>
              <a:rPr lang="en-US" altLang="zh-CN" sz="2400" dirty="0">
                <a:latin typeface="Times New Roman" panose="02020603050405020304" pitchFamily="18" charset="0"/>
                <a:cs typeface="Times New Roman" panose="02020603050405020304" pitchFamily="18" charset="0"/>
              </a:rPr>
              <a:t>(log records)</a:t>
            </a:r>
            <a:r>
              <a:rPr lang="zh-CN" altLang="en-US" sz="2400" dirty="0">
                <a:latin typeface="Times New Roman" panose="02020603050405020304" pitchFamily="18" charset="0"/>
                <a:cs typeface="Times New Roman" panose="02020603050405020304" pitchFamily="18" charset="0"/>
              </a:rPr>
              <a:t>的序列，一般会包含以下几种形式的记录：</a:t>
            </a:r>
          </a:p>
          <a:p>
            <a:pPr marL="360000" indent="-533400" eaLnBrk="1" hangingPunct="1">
              <a:lnSpc>
                <a:spcPct val="90000"/>
              </a:lnSpc>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事务开始标识，如 </a:t>
            </a:r>
            <a:r>
              <a:rPr lang="en-US" altLang="zh-CN" sz="2200" dirty="0">
                <a:latin typeface="Times New Roman" panose="02020603050405020304" pitchFamily="18" charset="0"/>
                <a:cs typeface="Times New Roman" panose="02020603050405020304" pitchFamily="18" charset="0"/>
              </a:rPr>
              <a:t>&lt; </a:t>
            </a:r>
            <a:r>
              <a:rPr lang="en-US" altLang="zh-CN" sz="2200" dirty="0" err="1">
                <a:latin typeface="Times New Roman" panose="02020603050405020304" pitchFamily="18" charset="0"/>
                <a:cs typeface="Times New Roman" panose="02020603050405020304" pitchFamily="18" charset="0"/>
              </a:rPr>
              <a:t>Ti</a:t>
            </a:r>
            <a:r>
              <a:rPr lang="en-US" altLang="zh-CN" sz="2200" dirty="0">
                <a:latin typeface="Times New Roman" panose="02020603050405020304" pitchFamily="18" charset="0"/>
                <a:cs typeface="Times New Roman" panose="02020603050405020304" pitchFamily="18" charset="0"/>
              </a:rPr>
              <a:t> start&gt;</a:t>
            </a:r>
            <a:r>
              <a:rPr lang="zh-CN" altLang="en-US" sz="2200" dirty="0">
                <a:latin typeface="Times New Roman" panose="02020603050405020304" pitchFamily="18" charset="0"/>
                <a:cs typeface="Times New Roman" panose="02020603050405020304" pitchFamily="18" charset="0"/>
              </a:rPr>
              <a:t>。</a:t>
            </a:r>
          </a:p>
          <a:p>
            <a:pPr marL="360000" indent="-533400" eaLnBrk="1" hangingPunct="1">
              <a:lnSpc>
                <a:spcPct val="90000"/>
              </a:lnSpc>
              <a:buFont typeface="Wingdings" panose="05000000000000000000" pitchFamily="2" charset="2"/>
              <a:buNone/>
            </a:pP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2</a:t>
            </a:r>
            <a:r>
              <a:rPr lang="zh-CN" altLang="en-US" sz="2200" dirty="0">
                <a:latin typeface="Times New Roman" panose="02020603050405020304" pitchFamily="18" charset="0"/>
                <a:cs typeface="Times New Roman" panose="02020603050405020304" pitchFamily="18" charset="0"/>
              </a:rPr>
              <a:t>）更新日志记录</a:t>
            </a:r>
            <a:r>
              <a:rPr lang="en-US" altLang="zh-CN" sz="2200" dirty="0">
                <a:latin typeface="Times New Roman" panose="02020603050405020304" pitchFamily="18" charset="0"/>
                <a:cs typeface="Times New Roman" panose="02020603050405020304" pitchFamily="18" charset="0"/>
              </a:rPr>
              <a:t>(update log record)</a:t>
            </a:r>
            <a:r>
              <a:rPr lang="zh-CN" altLang="en-US" sz="2200" dirty="0">
                <a:latin typeface="Times New Roman" panose="02020603050405020304" pitchFamily="18" charset="0"/>
                <a:cs typeface="Times New Roman" panose="02020603050405020304" pitchFamily="18" charset="0"/>
              </a:rPr>
              <a:t>，描述一次数据库写操作，如</a:t>
            </a:r>
            <a:r>
              <a:rPr lang="en-US" altLang="zh-CN" sz="2200" dirty="0">
                <a:latin typeface="Times New Roman" panose="02020603050405020304" pitchFamily="18" charset="0"/>
                <a:cs typeface="Times New Roman" panose="02020603050405020304" pitchFamily="18" charset="0"/>
              </a:rPr>
              <a:t>&lt;Ti,Xi,V1,V2&gt; </a:t>
            </a:r>
            <a:r>
              <a:rPr lang="zh-CN" altLang="en-US" sz="2200" dirty="0">
                <a:latin typeface="Times New Roman" panose="02020603050405020304" pitchFamily="18" charset="0"/>
                <a:cs typeface="Times New Roman" panose="02020603050405020304" pitchFamily="18" charset="0"/>
              </a:rPr>
              <a:t>：</a:t>
            </a:r>
          </a:p>
          <a:p>
            <a:pPr marL="914400" lvl="1" indent="-457200" eaLnBrk="1" hangingPunct="1">
              <a:lnSpc>
                <a:spcPct val="90000"/>
              </a:lnSpc>
            </a:pPr>
            <a:r>
              <a:rPr lang="zh-CN" altLang="en-US" sz="2200" dirty="0">
                <a:latin typeface="Times New Roman" panose="02020603050405020304" pitchFamily="18" charset="0"/>
                <a:cs typeface="Times New Roman" panose="02020603050405020304" pitchFamily="18" charset="0"/>
              </a:rPr>
              <a:t>事务标识</a:t>
            </a:r>
            <a:r>
              <a:rPr lang="en-US" altLang="zh-CN" sz="2200" dirty="0" err="1">
                <a:latin typeface="Times New Roman" panose="02020603050405020304" pitchFamily="18" charset="0"/>
                <a:cs typeface="Times New Roman" panose="02020603050405020304" pitchFamily="18" charset="0"/>
              </a:rPr>
              <a:t>Ti</a:t>
            </a:r>
            <a:r>
              <a:rPr lang="zh-CN" altLang="en-US" sz="2200" dirty="0">
                <a:latin typeface="Times New Roman" panose="02020603050405020304" pitchFamily="18" charset="0"/>
                <a:cs typeface="Times New Roman" panose="02020603050405020304" pitchFamily="18" charset="0"/>
              </a:rPr>
              <a:t>是执行 </a:t>
            </a:r>
            <a:r>
              <a:rPr lang="en-US" altLang="zh-CN" sz="2200" dirty="0">
                <a:latin typeface="Times New Roman" panose="02020603050405020304" pitchFamily="18" charset="0"/>
                <a:cs typeface="Times New Roman" panose="02020603050405020304" pitchFamily="18" charset="0"/>
              </a:rPr>
              <a:t>write </a:t>
            </a:r>
            <a:r>
              <a:rPr lang="zh-CN" altLang="en-US" sz="2200" dirty="0">
                <a:latin typeface="Times New Roman" panose="02020603050405020304" pitchFamily="18" charset="0"/>
                <a:cs typeface="Times New Roman" panose="02020603050405020304" pitchFamily="18" charset="0"/>
              </a:rPr>
              <a:t>操作的事务的唯一标识。</a:t>
            </a:r>
          </a:p>
          <a:p>
            <a:pPr marL="914400" lvl="1" indent="-457200" eaLnBrk="1" hangingPunct="1">
              <a:lnSpc>
                <a:spcPct val="90000"/>
              </a:lnSpc>
            </a:pPr>
            <a:r>
              <a:rPr lang="zh-CN" altLang="en-US" sz="2200" dirty="0">
                <a:latin typeface="Times New Roman" panose="02020603050405020304" pitchFamily="18" charset="0"/>
                <a:cs typeface="Times New Roman" panose="02020603050405020304" pitchFamily="18" charset="0"/>
              </a:rPr>
              <a:t>数据项标识</a:t>
            </a:r>
            <a:r>
              <a:rPr lang="en-US" altLang="zh-CN" sz="2200" dirty="0">
                <a:latin typeface="Times New Roman" panose="02020603050405020304" pitchFamily="18" charset="0"/>
                <a:cs typeface="Times New Roman" panose="02020603050405020304" pitchFamily="18" charset="0"/>
              </a:rPr>
              <a:t>Xi</a:t>
            </a:r>
            <a:r>
              <a:rPr lang="zh-CN" altLang="en-US" sz="2200" dirty="0">
                <a:latin typeface="Times New Roman" panose="02020603050405020304" pitchFamily="18" charset="0"/>
                <a:cs typeface="Times New Roman" panose="02020603050405020304" pitchFamily="18" charset="0"/>
              </a:rPr>
              <a:t>是所写数据项的唯一标识。通常是数据项在磁盘上的位置。</a:t>
            </a:r>
          </a:p>
          <a:p>
            <a:pPr marL="914400" lvl="1" indent="-457200" eaLnBrk="1" hangingPunct="1">
              <a:lnSpc>
                <a:spcPct val="90000"/>
              </a:lnSpc>
            </a:pPr>
            <a:r>
              <a:rPr lang="zh-CN" altLang="en-US" sz="2200" dirty="0">
                <a:latin typeface="Times New Roman" panose="02020603050405020304" pitchFamily="18" charset="0"/>
                <a:cs typeface="Times New Roman" panose="02020603050405020304" pitchFamily="18" charset="0"/>
              </a:rPr>
              <a:t>更新前数据的旧值</a:t>
            </a:r>
            <a:r>
              <a:rPr lang="en-US" altLang="zh-CN" sz="2200" dirty="0">
                <a:latin typeface="Times New Roman" panose="02020603050405020304" pitchFamily="18" charset="0"/>
                <a:cs typeface="Times New Roman" panose="02020603050405020304" pitchFamily="18" charset="0"/>
              </a:rPr>
              <a:t>V1 (</a:t>
            </a:r>
            <a:r>
              <a:rPr lang="zh-CN" altLang="en-US" sz="2200" dirty="0">
                <a:latin typeface="Times New Roman" panose="02020603050405020304" pitchFamily="18" charset="0"/>
                <a:cs typeface="Times New Roman" panose="02020603050405020304" pitchFamily="18" charset="0"/>
              </a:rPr>
              <a:t>对插入操作而言，此项为空值</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a:t>
            </a:r>
          </a:p>
          <a:p>
            <a:pPr marL="914400" lvl="1" indent="-457200" eaLnBrk="1" hangingPunct="1">
              <a:lnSpc>
                <a:spcPct val="90000"/>
              </a:lnSpc>
            </a:pPr>
            <a:r>
              <a:rPr lang="zh-CN" altLang="en-US" sz="2200" dirty="0">
                <a:latin typeface="Times New Roman" panose="02020603050405020304" pitchFamily="18" charset="0"/>
                <a:cs typeface="Times New Roman" panose="02020603050405020304" pitchFamily="18" charset="0"/>
              </a:rPr>
              <a:t>更新后数据的新值</a:t>
            </a:r>
            <a:r>
              <a:rPr lang="en-US" altLang="zh-CN" sz="2200" dirty="0">
                <a:latin typeface="Times New Roman" panose="02020603050405020304" pitchFamily="18" charset="0"/>
                <a:cs typeface="Times New Roman" panose="02020603050405020304" pitchFamily="18" charset="0"/>
              </a:rPr>
              <a:t>V2 (</a:t>
            </a:r>
            <a:r>
              <a:rPr lang="zh-CN" altLang="en-US" sz="2200" dirty="0">
                <a:latin typeface="Times New Roman" panose="02020603050405020304" pitchFamily="18" charset="0"/>
                <a:cs typeface="Times New Roman" panose="02020603050405020304" pitchFamily="18" charset="0"/>
              </a:rPr>
              <a:t>对删除操作而言，此项为空值</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a:t>
            </a:r>
          </a:p>
        </p:txBody>
      </p:sp>
      <p:sp>
        <p:nvSpPr>
          <p:cNvPr id="33796" name="标题 3"/>
          <p:cNvSpPr>
            <a:spLocks noGrp="1"/>
          </p:cNvSpPr>
          <p:nvPr>
            <p:ph type="title"/>
          </p:nvPr>
        </p:nvSpPr>
        <p:spPr/>
        <p:txBody>
          <a:bodyPr/>
          <a:lstStyle/>
          <a:p>
            <a:r>
              <a:rPr lang="en-US" altLang="zh-CN" dirty="0">
                <a:ea typeface="黑体" panose="02010609060101010101" pitchFamily="49" charset="-122"/>
              </a:rPr>
              <a:t>10.1.2 </a:t>
            </a:r>
            <a:r>
              <a:rPr lang="zh-CN" altLang="en-US" dirty="0">
                <a:ea typeface="黑体" panose="02010609060101010101" pitchFamily="49" charset="-122"/>
              </a:rPr>
              <a:t>恢复的实现技术</a:t>
            </a:r>
            <a:br>
              <a:rPr lang="zh-CN" altLang="en-US" dirty="0">
                <a:ea typeface="黑体" panose="02010609060101010101" pitchFamily="49" charset="-122"/>
              </a:rPr>
            </a:br>
            <a:r>
              <a:rPr lang="en-US" altLang="zh-CN" sz="3200" dirty="0">
                <a:ea typeface="黑体" panose="02010609060101010101" pitchFamily="49" charset="-122"/>
              </a:rPr>
              <a:t>3. </a:t>
            </a:r>
            <a:r>
              <a:rPr lang="zh-CN" altLang="en-US" sz="3200" dirty="0">
                <a:ea typeface="黑体" panose="02010609060101010101" pitchFamily="49" charset="-122"/>
              </a:rPr>
              <a:t>基本日志结构</a:t>
            </a:r>
            <a:endParaRPr lang="zh-CN" altLang="en-US" dirty="0">
              <a:ea typeface="黑体" panose="02010609060101010101" pitchFamily="49" charset="-122"/>
            </a:endParaRPr>
          </a:p>
        </p:txBody>
      </p:sp>
    </p:spTree>
    <p:extLst>
      <p:ext uri="{BB962C8B-B14F-4D97-AF65-F5344CB8AC3E}">
        <p14:creationId xmlns:p14="http://schemas.microsoft.com/office/powerpoint/2010/main" val="96490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wipe(down)">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wipe(down)">
                                      <p:cBhvr>
                                        <p:cTn id="12" dur="500"/>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wipe(down)">
                                      <p:cBhvr>
                                        <p:cTn id="17" dur="500"/>
                                        <p:tgtEl>
                                          <p:spTgt spid="33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wipe(down)">
                                      <p:cBhvr>
                                        <p:cTn id="22" dur="500"/>
                                        <p:tgtEl>
                                          <p:spTgt spid="33795">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3795">
                                            <p:txEl>
                                              <p:pRg st="4" end="4"/>
                                            </p:txEl>
                                          </p:spTgt>
                                        </p:tgtEl>
                                        <p:attrNameLst>
                                          <p:attrName>style.visibility</p:attrName>
                                        </p:attrNameLst>
                                      </p:cBhvr>
                                      <p:to>
                                        <p:strVal val="visible"/>
                                      </p:to>
                                    </p:set>
                                    <p:animEffect transition="in" filter="wipe(down)">
                                      <p:cBhvr>
                                        <p:cTn id="25" dur="500"/>
                                        <p:tgtEl>
                                          <p:spTgt spid="33795">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3795">
                                            <p:txEl>
                                              <p:pRg st="5" end="5"/>
                                            </p:txEl>
                                          </p:spTgt>
                                        </p:tgtEl>
                                        <p:attrNameLst>
                                          <p:attrName>style.visibility</p:attrName>
                                        </p:attrNameLst>
                                      </p:cBhvr>
                                      <p:to>
                                        <p:strVal val="visible"/>
                                      </p:to>
                                    </p:set>
                                    <p:animEffect transition="in" filter="wipe(down)">
                                      <p:cBhvr>
                                        <p:cTn id="28" dur="500"/>
                                        <p:tgtEl>
                                          <p:spTgt spid="33795">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3795">
                                            <p:txEl>
                                              <p:pRg st="6" end="6"/>
                                            </p:txEl>
                                          </p:spTgt>
                                        </p:tgtEl>
                                        <p:attrNameLst>
                                          <p:attrName>style.visibility</p:attrName>
                                        </p:attrNameLst>
                                      </p:cBhvr>
                                      <p:to>
                                        <p:strVal val="visible"/>
                                      </p:to>
                                    </p:set>
                                    <p:animEffect transition="in" filter="wipe(down)">
                                      <p:cBhvr>
                                        <p:cTn id="31" dur="500"/>
                                        <p:tgtEl>
                                          <p:spTgt spid="33795">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3795">
                                            <p:txEl>
                                              <p:pRg st="7" end="7"/>
                                            </p:txEl>
                                          </p:spTgt>
                                        </p:tgtEl>
                                        <p:attrNameLst>
                                          <p:attrName>style.visibility</p:attrName>
                                        </p:attrNameLst>
                                      </p:cBhvr>
                                      <p:to>
                                        <p:strVal val="visible"/>
                                      </p:to>
                                    </p:set>
                                    <p:animEffect transition="in" filter="wipe(down)">
                                      <p:cBhvr>
                                        <p:cTn id="34" dur="500"/>
                                        <p:tgtEl>
                                          <p:spTgt spid="337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5262336C-29FE-4689-9CA3-8729EDE572D8}" type="slidenum">
              <a:rPr lang="en-US" altLang="zh-CN" sz="1000" smtClean="0">
                <a:latin typeface="Tahoma" panose="020B0604030504040204" pitchFamily="34" charset="0"/>
              </a:rPr>
              <a:pPr>
                <a:spcBef>
                  <a:spcPct val="0"/>
                </a:spcBef>
                <a:buClrTx/>
                <a:buFontTx/>
                <a:buNone/>
              </a:pPr>
              <a:t>2</a:t>
            </a:fld>
            <a:endParaRPr lang="en-US" altLang="zh-CN" sz="1000">
              <a:latin typeface="Tahoma" panose="020B0604030504040204" pitchFamily="34" charset="0"/>
            </a:endParaRPr>
          </a:p>
        </p:txBody>
      </p:sp>
      <p:sp>
        <p:nvSpPr>
          <p:cNvPr id="13315" name="AutoShape 4"/>
          <p:cNvSpPr>
            <a:spLocks noChangeArrowheads="1"/>
          </p:cNvSpPr>
          <p:nvPr/>
        </p:nvSpPr>
        <p:spPr bwMode="auto">
          <a:xfrm>
            <a:off x="3348038" y="3355975"/>
            <a:ext cx="935037" cy="1008063"/>
          </a:xfrm>
          <a:prstGeom prst="flowChartMagneticDisk">
            <a:avLst/>
          </a:prstGeom>
          <a:solidFill>
            <a:srgbClr val="FFFF00"/>
          </a:solidFill>
          <a:ln w="9525">
            <a:solidFill>
              <a:schemeClr val="tx1"/>
            </a:solidFill>
            <a:round/>
            <a:headEnd/>
            <a:tailEnd/>
          </a:ln>
        </p:spPr>
        <p:txBody>
          <a:bodyPr wrap="none" lIns="0" rIns="0" anchor="ct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zh-CN" altLang="en-US" sz="1600" b="1">
                <a:latin typeface="Tahoma" panose="020B0604030504040204" pitchFamily="34" charset="0"/>
              </a:rPr>
              <a:t>数据库</a:t>
            </a:r>
          </a:p>
          <a:p>
            <a:pPr algn="ctr" eaLnBrk="1" hangingPunct="1">
              <a:spcBef>
                <a:spcPct val="0"/>
              </a:spcBef>
              <a:buClrTx/>
              <a:buFontTx/>
              <a:buNone/>
            </a:pPr>
            <a:r>
              <a:rPr lang="zh-CN" altLang="en-US" sz="1600" b="1">
                <a:latin typeface="Tahoma" panose="020B0604030504040204" pitchFamily="34" charset="0"/>
              </a:rPr>
              <a:t>安全？</a:t>
            </a:r>
          </a:p>
        </p:txBody>
      </p:sp>
      <p:sp>
        <p:nvSpPr>
          <p:cNvPr id="135173" name="AutoShape 5"/>
          <p:cNvSpPr>
            <a:spLocks noChangeArrowheads="1"/>
          </p:cNvSpPr>
          <p:nvPr/>
        </p:nvSpPr>
        <p:spPr bwMode="auto">
          <a:xfrm>
            <a:off x="2700338" y="2852738"/>
            <a:ext cx="2159000" cy="20955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16" y="10800"/>
                </a:moveTo>
                <a:cubicBezTo>
                  <a:pt x="3716" y="14712"/>
                  <a:pt x="6888" y="17884"/>
                  <a:pt x="10800" y="17884"/>
                </a:cubicBezTo>
                <a:cubicBezTo>
                  <a:pt x="14712" y="17884"/>
                  <a:pt x="17884" y="14712"/>
                  <a:pt x="17884" y="10800"/>
                </a:cubicBezTo>
                <a:cubicBezTo>
                  <a:pt x="17884" y="6888"/>
                  <a:pt x="14712" y="3716"/>
                  <a:pt x="10800" y="3716"/>
                </a:cubicBezTo>
                <a:cubicBezTo>
                  <a:pt x="6888" y="3716"/>
                  <a:pt x="3716" y="6888"/>
                  <a:pt x="3716" y="10800"/>
                </a:cubicBezTo>
                <a:close/>
              </a:path>
            </a:pathLst>
          </a:custGeom>
          <a:solidFill>
            <a:schemeClr val="accent1"/>
          </a:solidFill>
          <a:ln w="9525">
            <a:solidFill>
              <a:schemeClr val="tx1"/>
            </a:solidFill>
            <a:round/>
            <a:headEnd/>
            <a:tailEnd/>
          </a:ln>
        </p:spPr>
        <p:txBody>
          <a:bodyPr wrap="none" anchor="ctr"/>
          <a:lstStyle/>
          <a:p>
            <a:endParaRPr lang="zh-CN" altLang="en-US"/>
          </a:p>
        </p:txBody>
      </p:sp>
      <p:sp>
        <p:nvSpPr>
          <p:cNvPr id="135175" name="WordArt 7"/>
          <p:cNvSpPr>
            <a:spLocks noChangeArrowheads="1" noChangeShapeType="1" noTextEdit="1"/>
          </p:cNvSpPr>
          <p:nvPr/>
        </p:nvSpPr>
        <p:spPr bwMode="auto">
          <a:xfrm rot="-227044">
            <a:off x="3203575" y="3041650"/>
            <a:ext cx="1023938" cy="431800"/>
          </a:xfrm>
          <a:prstGeom prst="rect">
            <a:avLst/>
          </a:prstGeom>
        </p:spPr>
        <p:txBody>
          <a:bodyPr spcFirstLastPara="1" wrap="none" fromWordArt="1">
            <a:prstTxWarp prst="textArchUp">
              <a:avLst>
                <a:gd name="adj" fmla="val 10744751"/>
              </a:avLst>
            </a:prstTxWarp>
          </a:bodyPr>
          <a:lstStyle/>
          <a:p>
            <a:pPr algn="ctr" eaLnBrk="1" hangingPunct="1">
              <a:defRPr/>
            </a:pPr>
            <a:r>
              <a:rPr lang="en-US" altLang="zh-CN" sz="1800" kern="10" dirty="0">
                <a:ln w="9525">
                  <a:solidFill>
                    <a:srgbClr val="000000"/>
                  </a:solidFill>
                  <a:round/>
                  <a:headEnd/>
                  <a:tailEnd/>
                </a:ln>
                <a:solidFill>
                  <a:srgbClr val="000000"/>
                </a:solidFill>
                <a:latin typeface="宋体"/>
                <a:ea typeface="宋体"/>
              </a:rPr>
              <a:t>10 </a:t>
            </a:r>
            <a:r>
              <a:rPr lang="zh-CN" altLang="en-US" sz="1800" kern="10" dirty="0">
                <a:ln w="9525">
                  <a:solidFill>
                    <a:srgbClr val="000000"/>
                  </a:solidFill>
                  <a:round/>
                  <a:headEnd/>
                  <a:tailEnd/>
                </a:ln>
                <a:solidFill>
                  <a:srgbClr val="000000"/>
                </a:solidFill>
                <a:latin typeface="宋体"/>
                <a:ea typeface="宋体"/>
              </a:rPr>
              <a:t>恢复技术</a:t>
            </a:r>
          </a:p>
        </p:txBody>
      </p:sp>
      <p:sp>
        <p:nvSpPr>
          <p:cNvPr id="135176" name="AutoShape 8"/>
          <p:cNvSpPr>
            <a:spLocks noChangeArrowheads="1"/>
          </p:cNvSpPr>
          <p:nvPr/>
        </p:nvSpPr>
        <p:spPr bwMode="auto">
          <a:xfrm>
            <a:off x="2339975" y="2492375"/>
            <a:ext cx="2879725" cy="2822575"/>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61" y="10800"/>
                </a:moveTo>
                <a:cubicBezTo>
                  <a:pt x="2161" y="15571"/>
                  <a:pt x="6029" y="19439"/>
                  <a:pt x="10800" y="19439"/>
                </a:cubicBezTo>
                <a:cubicBezTo>
                  <a:pt x="15571" y="19439"/>
                  <a:pt x="19439" y="15571"/>
                  <a:pt x="19439" y="10800"/>
                </a:cubicBezTo>
                <a:cubicBezTo>
                  <a:pt x="19439" y="6029"/>
                  <a:pt x="15571" y="2161"/>
                  <a:pt x="10800" y="2161"/>
                </a:cubicBezTo>
                <a:cubicBezTo>
                  <a:pt x="6029" y="2161"/>
                  <a:pt x="2161" y="6029"/>
                  <a:pt x="2161" y="10800"/>
                </a:cubicBezTo>
                <a:close/>
              </a:path>
            </a:pathLst>
          </a:custGeom>
          <a:solidFill>
            <a:schemeClr val="accent1"/>
          </a:solidFill>
          <a:ln w="9525">
            <a:solidFill>
              <a:schemeClr val="tx1"/>
            </a:solidFill>
            <a:round/>
            <a:headEnd/>
            <a:tailEnd/>
          </a:ln>
        </p:spPr>
        <p:txBody>
          <a:bodyPr wrap="none" anchor="ctr"/>
          <a:lstStyle/>
          <a:p>
            <a:endParaRPr lang="zh-CN" altLang="en-US"/>
          </a:p>
        </p:txBody>
      </p:sp>
      <p:sp>
        <p:nvSpPr>
          <p:cNvPr id="135177" name="WordArt 9"/>
          <p:cNvSpPr>
            <a:spLocks noChangeArrowheads="1" noChangeShapeType="1" noTextEdit="1"/>
          </p:cNvSpPr>
          <p:nvPr/>
        </p:nvSpPr>
        <p:spPr bwMode="auto">
          <a:xfrm>
            <a:off x="3087688" y="2636838"/>
            <a:ext cx="1371600" cy="549275"/>
          </a:xfrm>
          <a:prstGeom prst="rect">
            <a:avLst/>
          </a:prstGeom>
        </p:spPr>
        <p:txBody>
          <a:bodyPr spcFirstLastPara="1" wrap="none" fromWordArt="1">
            <a:prstTxWarp prst="textArchUp">
              <a:avLst>
                <a:gd name="adj" fmla="val 10800000"/>
              </a:avLst>
            </a:prstTxWarp>
          </a:bodyPr>
          <a:lstStyle/>
          <a:p>
            <a:pPr algn="ctr" eaLnBrk="1" hangingPunct="1">
              <a:defRPr/>
            </a:pPr>
            <a:r>
              <a:rPr lang="en-US" altLang="zh-CN" sz="1800" kern="10" dirty="0">
                <a:ln w="9525">
                  <a:solidFill>
                    <a:srgbClr val="000000"/>
                  </a:solidFill>
                  <a:round/>
                  <a:headEnd/>
                  <a:tailEnd/>
                </a:ln>
                <a:solidFill>
                  <a:srgbClr val="000000"/>
                </a:solidFill>
                <a:latin typeface="宋体"/>
                <a:ea typeface="宋体"/>
              </a:rPr>
              <a:t>9 </a:t>
            </a:r>
            <a:r>
              <a:rPr lang="zh-CN" altLang="en-US" sz="1800" kern="10" dirty="0">
                <a:ln w="9525">
                  <a:solidFill>
                    <a:srgbClr val="000000"/>
                  </a:solidFill>
                  <a:round/>
                  <a:headEnd/>
                  <a:tailEnd/>
                </a:ln>
                <a:solidFill>
                  <a:srgbClr val="000000"/>
                </a:solidFill>
                <a:latin typeface="宋体"/>
                <a:ea typeface="宋体"/>
              </a:rPr>
              <a:t>并发控制技术</a:t>
            </a:r>
          </a:p>
        </p:txBody>
      </p:sp>
      <p:sp>
        <p:nvSpPr>
          <p:cNvPr id="135178" name="AutoShape 10"/>
          <p:cNvSpPr>
            <a:spLocks noChangeArrowheads="1"/>
          </p:cNvSpPr>
          <p:nvPr/>
        </p:nvSpPr>
        <p:spPr bwMode="auto">
          <a:xfrm>
            <a:off x="1908175" y="2060575"/>
            <a:ext cx="3743325" cy="3671888"/>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62" y="10800"/>
                </a:moveTo>
                <a:cubicBezTo>
                  <a:pt x="2162" y="15571"/>
                  <a:pt x="6029" y="19438"/>
                  <a:pt x="10800" y="19438"/>
                </a:cubicBezTo>
                <a:cubicBezTo>
                  <a:pt x="15571" y="19438"/>
                  <a:pt x="19438" y="15571"/>
                  <a:pt x="19438" y="10800"/>
                </a:cubicBezTo>
                <a:cubicBezTo>
                  <a:pt x="19438" y="6029"/>
                  <a:pt x="15571" y="2162"/>
                  <a:pt x="10800" y="2162"/>
                </a:cubicBezTo>
                <a:cubicBezTo>
                  <a:pt x="6029" y="2162"/>
                  <a:pt x="2162" y="6029"/>
                  <a:pt x="2162" y="10800"/>
                </a:cubicBezTo>
                <a:close/>
              </a:path>
            </a:pathLst>
          </a:custGeom>
          <a:solidFill>
            <a:schemeClr val="accent1"/>
          </a:solidFill>
          <a:ln w="9525">
            <a:solidFill>
              <a:schemeClr val="tx1"/>
            </a:solidFill>
            <a:round/>
            <a:headEnd/>
            <a:tailEnd/>
          </a:ln>
        </p:spPr>
        <p:txBody>
          <a:bodyPr wrap="none" anchor="ctr"/>
          <a:lstStyle/>
          <a:p>
            <a:endParaRPr lang="zh-CN" altLang="en-US"/>
          </a:p>
        </p:txBody>
      </p:sp>
      <p:sp>
        <p:nvSpPr>
          <p:cNvPr id="135179" name="WordArt 11"/>
          <p:cNvSpPr>
            <a:spLocks noChangeArrowheads="1" noChangeShapeType="1" noTextEdit="1"/>
          </p:cNvSpPr>
          <p:nvPr/>
        </p:nvSpPr>
        <p:spPr bwMode="auto">
          <a:xfrm>
            <a:off x="2843213" y="2274888"/>
            <a:ext cx="1828800" cy="720725"/>
          </a:xfrm>
          <a:prstGeom prst="rect">
            <a:avLst/>
          </a:prstGeom>
        </p:spPr>
        <p:txBody>
          <a:bodyPr spcFirstLastPara="1" wrap="none" fromWordArt="1">
            <a:prstTxWarp prst="textArchUp">
              <a:avLst>
                <a:gd name="adj" fmla="val 10800000"/>
              </a:avLst>
            </a:prstTxWarp>
          </a:bodyPr>
          <a:lstStyle/>
          <a:p>
            <a:pPr algn="ctr" eaLnBrk="1" hangingPunct="1">
              <a:defRPr/>
            </a:pPr>
            <a:r>
              <a:rPr lang="en-US" altLang="zh-CN" sz="1800" kern="10" dirty="0">
                <a:ln w="9525">
                  <a:solidFill>
                    <a:srgbClr val="000000"/>
                  </a:solidFill>
                  <a:round/>
                  <a:headEnd/>
                  <a:tailEnd/>
                </a:ln>
                <a:solidFill>
                  <a:srgbClr val="000000"/>
                </a:solidFill>
                <a:latin typeface="宋体"/>
                <a:ea typeface="宋体"/>
              </a:rPr>
              <a:t>7 </a:t>
            </a:r>
            <a:r>
              <a:rPr lang="zh-CN" altLang="en-US" sz="1800" kern="10" dirty="0">
                <a:ln w="9525">
                  <a:solidFill>
                    <a:srgbClr val="000000"/>
                  </a:solidFill>
                  <a:round/>
                  <a:headEnd/>
                  <a:tailEnd/>
                </a:ln>
                <a:solidFill>
                  <a:srgbClr val="000000"/>
                </a:solidFill>
                <a:latin typeface="宋体"/>
                <a:ea typeface="宋体"/>
              </a:rPr>
              <a:t>完整性控制技术</a:t>
            </a:r>
          </a:p>
        </p:txBody>
      </p:sp>
      <p:sp>
        <p:nvSpPr>
          <p:cNvPr id="135180" name="AutoShape 12"/>
          <p:cNvSpPr>
            <a:spLocks noChangeArrowheads="1"/>
          </p:cNvSpPr>
          <p:nvPr/>
        </p:nvSpPr>
        <p:spPr bwMode="auto">
          <a:xfrm>
            <a:off x="1474788" y="1628775"/>
            <a:ext cx="4608512" cy="4535488"/>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10" y="10800"/>
                </a:moveTo>
                <a:cubicBezTo>
                  <a:pt x="1710" y="15820"/>
                  <a:pt x="5780" y="19890"/>
                  <a:pt x="10800" y="19890"/>
                </a:cubicBezTo>
                <a:cubicBezTo>
                  <a:pt x="15820" y="19890"/>
                  <a:pt x="19890" y="15820"/>
                  <a:pt x="19890" y="10800"/>
                </a:cubicBezTo>
                <a:cubicBezTo>
                  <a:pt x="19890" y="5780"/>
                  <a:pt x="15820" y="1710"/>
                  <a:pt x="10800" y="1710"/>
                </a:cubicBezTo>
                <a:cubicBezTo>
                  <a:pt x="5780" y="1710"/>
                  <a:pt x="1710" y="5780"/>
                  <a:pt x="1710" y="10800"/>
                </a:cubicBezTo>
                <a:close/>
              </a:path>
            </a:pathLst>
          </a:custGeom>
          <a:solidFill>
            <a:schemeClr val="accent1"/>
          </a:solidFill>
          <a:ln w="9525">
            <a:solidFill>
              <a:schemeClr val="tx1"/>
            </a:solidFill>
            <a:round/>
            <a:headEnd/>
            <a:tailEnd/>
          </a:ln>
        </p:spPr>
        <p:txBody>
          <a:bodyPr wrap="none" anchor="ctr"/>
          <a:lstStyle/>
          <a:p>
            <a:endParaRPr lang="zh-CN" altLang="en-US"/>
          </a:p>
        </p:txBody>
      </p:sp>
      <p:sp>
        <p:nvSpPr>
          <p:cNvPr id="135181" name="WordArt 13"/>
          <p:cNvSpPr>
            <a:spLocks noChangeArrowheads="1" noChangeShapeType="1" noTextEdit="1"/>
          </p:cNvSpPr>
          <p:nvPr/>
        </p:nvSpPr>
        <p:spPr bwMode="auto">
          <a:xfrm>
            <a:off x="2771775" y="1806575"/>
            <a:ext cx="1944688" cy="646113"/>
          </a:xfrm>
          <a:prstGeom prst="rect">
            <a:avLst/>
          </a:prstGeom>
        </p:spPr>
        <p:txBody>
          <a:bodyPr spcFirstLastPara="1" wrap="none" fromWordArt="1">
            <a:prstTxWarp prst="textArchUp">
              <a:avLst>
                <a:gd name="adj" fmla="val 10800000"/>
              </a:avLst>
            </a:prstTxWarp>
          </a:bodyPr>
          <a:lstStyle/>
          <a:p>
            <a:pPr algn="ctr" eaLnBrk="1" hangingPunct="1">
              <a:defRPr/>
            </a:pPr>
            <a:r>
              <a:rPr lang="en-US" altLang="zh-CN" sz="1800" kern="10" dirty="0">
                <a:ln w="9525">
                  <a:solidFill>
                    <a:srgbClr val="000000"/>
                  </a:solidFill>
                  <a:round/>
                  <a:headEnd/>
                  <a:tailEnd/>
                </a:ln>
                <a:solidFill>
                  <a:srgbClr val="000000"/>
                </a:solidFill>
                <a:latin typeface="宋体"/>
                <a:ea typeface="宋体"/>
              </a:rPr>
              <a:t>6 </a:t>
            </a:r>
            <a:r>
              <a:rPr lang="zh-CN" altLang="en-US" sz="1800" kern="10" dirty="0">
                <a:ln w="9525">
                  <a:solidFill>
                    <a:srgbClr val="000000"/>
                  </a:solidFill>
                  <a:round/>
                  <a:headEnd/>
                  <a:tailEnd/>
                </a:ln>
                <a:solidFill>
                  <a:srgbClr val="000000"/>
                </a:solidFill>
                <a:latin typeface="宋体"/>
                <a:ea typeface="宋体"/>
              </a:rPr>
              <a:t>安全性控制技术</a:t>
            </a:r>
          </a:p>
        </p:txBody>
      </p:sp>
      <p:sp>
        <p:nvSpPr>
          <p:cNvPr id="135182" name="WordArt 14"/>
          <p:cNvSpPr>
            <a:spLocks noChangeArrowheads="1" noChangeShapeType="1" noTextEdit="1"/>
          </p:cNvSpPr>
          <p:nvPr/>
        </p:nvSpPr>
        <p:spPr bwMode="auto">
          <a:xfrm>
            <a:off x="3348038" y="4508500"/>
            <a:ext cx="914400" cy="384175"/>
          </a:xfrm>
          <a:prstGeom prst="rect">
            <a:avLst/>
          </a:prstGeom>
        </p:spPr>
        <p:txBody>
          <a:bodyPr wrap="none" fromWordArt="1">
            <a:prstTxWarp prst="textCanDown">
              <a:avLst>
                <a:gd name="adj" fmla="val 33333"/>
              </a:avLst>
            </a:prstTxWarp>
          </a:bodyPr>
          <a:lstStyle/>
          <a:p>
            <a:pPr algn="ctr"/>
            <a:r>
              <a:rPr lang="zh-CN" altLang="en-US" sz="1800" kern="10">
                <a:ln w="9525">
                  <a:solidFill>
                    <a:srgbClr val="000000"/>
                  </a:solidFill>
                  <a:round/>
                  <a:headEnd/>
                  <a:tailEnd/>
                </a:ln>
                <a:solidFill>
                  <a:srgbClr val="000000"/>
                </a:solidFill>
                <a:latin typeface="宋体" panose="02010600030101010101" pitchFamily="2" charset="-122"/>
                <a:ea typeface="宋体" panose="02010600030101010101" pitchFamily="2" charset="-122"/>
              </a:rPr>
              <a:t>极端情况下</a:t>
            </a:r>
          </a:p>
        </p:txBody>
      </p:sp>
      <p:sp>
        <p:nvSpPr>
          <p:cNvPr id="135183" name="WordArt 15"/>
          <p:cNvSpPr>
            <a:spLocks noChangeArrowheads="1" noChangeShapeType="1" noTextEdit="1"/>
          </p:cNvSpPr>
          <p:nvPr/>
        </p:nvSpPr>
        <p:spPr bwMode="auto">
          <a:xfrm>
            <a:off x="3348038" y="4916488"/>
            <a:ext cx="914400" cy="384175"/>
          </a:xfrm>
          <a:prstGeom prst="rect">
            <a:avLst/>
          </a:prstGeom>
        </p:spPr>
        <p:txBody>
          <a:bodyPr wrap="none" fromWordArt="1">
            <a:prstTxWarp prst="textCanDown">
              <a:avLst>
                <a:gd name="adj" fmla="val 33333"/>
              </a:avLst>
            </a:prstTxWarp>
          </a:bodyPr>
          <a:lstStyle/>
          <a:p>
            <a:pPr algn="ctr"/>
            <a:r>
              <a:rPr lang="zh-CN" altLang="en-US" sz="1800" kern="10">
                <a:ln w="9525">
                  <a:solidFill>
                    <a:srgbClr val="000000"/>
                  </a:solidFill>
                  <a:round/>
                  <a:headEnd/>
                  <a:tailEnd/>
                </a:ln>
                <a:solidFill>
                  <a:srgbClr val="000000"/>
                </a:solidFill>
                <a:latin typeface="宋体" panose="02010600030101010101" pitchFamily="2" charset="-122"/>
                <a:ea typeface="宋体" panose="02010600030101010101" pitchFamily="2" charset="-122"/>
              </a:rPr>
              <a:t>特殊情况下</a:t>
            </a:r>
          </a:p>
        </p:txBody>
      </p:sp>
      <p:sp>
        <p:nvSpPr>
          <p:cNvPr id="135184" name="WordArt 16"/>
          <p:cNvSpPr>
            <a:spLocks noChangeArrowheads="1" noChangeShapeType="1" noTextEdit="1"/>
          </p:cNvSpPr>
          <p:nvPr/>
        </p:nvSpPr>
        <p:spPr bwMode="auto">
          <a:xfrm>
            <a:off x="3419475" y="5300663"/>
            <a:ext cx="914400" cy="384175"/>
          </a:xfrm>
          <a:prstGeom prst="rect">
            <a:avLst/>
          </a:prstGeom>
        </p:spPr>
        <p:txBody>
          <a:bodyPr wrap="none" fromWordArt="1">
            <a:prstTxWarp prst="textCanDown">
              <a:avLst>
                <a:gd name="adj" fmla="val 33333"/>
              </a:avLst>
            </a:prstTxWarp>
          </a:bodyPr>
          <a:lstStyle/>
          <a:p>
            <a:pPr algn="ctr"/>
            <a:r>
              <a:rPr lang="zh-CN" altLang="en-US" sz="1800" kern="10">
                <a:ln w="9525">
                  <a:solidFill>
                    <a:srgbClr val="000000"/>
                  </a:solidFill>
                  <a:round/>
                  <a:headEnd/>
                  <a:tailEnd/>
                </a:ln>
                <a:solidFill>
                  <a:srgbClr val="000000"/>
                </a:solidFill>
                <a:latin typeface="宋体" panose="02010600030101010101" pitchFamily="2" charset="-122"/>
                <a:ea typeface="宋体" panose="02010600030101010101" pitchFamily="2" charset="-122"/>
              </a:rPr>
              <a:t>一般情况下</a:t>
            </a:r>
          </a:p>
        </p:txBody>
      </p:sp>
      <p:sp>
        <p:nvSpPr>
          <p:cNvPr id="135185" name="WordArt 17"/>
          <p:cNvSpPr>
            <a:spLocks noChangeArrowheads="1" noChangeShapeType="1" noTextEdit="1"/>
          </p:cNvSpPr>
          <p:nvPr/>
        </p:nvSpPr>
        <p:spPr bwMode="auto">
          <a:xfrm>
            <a:off x="3419475" y="5734050"/>
            <a:ext cx="914400" cy="384175"/>
          </a:xfrm>
          <a:prstGeom prst="rect">
            <a:avLst/>
          </a:prstGeom>
        </p:spPr>
        <p:txBody>
          <a:bodyPr wrap="none" fromWordArt="1">
            <a:prstTxWarp prst="textCanDown">
              <a:avLst>
                <a:gd name="adj" fmla="val 33333"/>
              </a:avLst>
            </a:prstTxWarp>
          </a:bodyPr>
          <a:lstStyle/>
          <a:p>
            <a:pPr algn="ctr"/>
            <a:r>
              <a:rPr lang="zh-CN" altLang="en-US" sz="1800" kern="10">
                <a:ln w="9525">
                  <a:solidFill>
                    <a:srgbClr val="000000"/>
                  </a:solidFill>
                  <a:round/>
                  <a:headEnd/>
                  <a:tailEnd/>
                </a:ln>
                <a:solidFill>
                  <a:srgbClr val="000000"/>
                </a:solidFill>
                <a:latin typeface="宋体" panose="02010600030101010101" pitchFamily="2" charset="-122"/>
                <a:ea typeface="宋体" panose="02010600030101010101" pitchFamily="2" charset="-122"/>
              </a:rPr>
              <a:t>一般情况下</a:t>
            </a:r>
          </a:p>
        </p:txBody>
      </p:sp>
      <p:sp>
        <p:nvSpPr>
          <p:cNvPr id="135186" name="Line 18"/>
          <p:cNvSpPr>
            <a:spLocks noChangeShapeType="1"/>
          </p:cNvSpPr>
          <p:nvPr/>
        </p:nvSpPr>
        <p:spPr bwMode="auto">
          <a:xfrm>
            <a:off x="4356100" y="3284538"/>
            <a:ext cx="22320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87" name="Line 19"/>
          <p:cNvSpPr>
            <a:spLocks noChangeShapeType="1"/>
          </p:cNvSpPr>
          <p:nvPr/>
        </p:nvSpPr>
        <p:spPr bwMode="auto">
          <a:xfrm>
            <a:off x="4572000" y="2924175"/>
            <a:ext cx="2016125"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88" name="Text Box 20"/>
          <p:cNvSpPr txBox="1">
            <a:spLocks noChangeArrowheads="1"/>
          </p:cNvSpPr>
          <p:nvPr/>
        </p:nvSpPr>
        <p:spPr bwMode="auto">
          <a:xfrm>
            <a:off x="6516688" y="3049588"/>
            <a:ext cx="2295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en-US" altLang="zh-CN" sz="2400">
                <a:latin typeface="Tahoma" panose="020B0604030504040204" pitchFamily="34" charset="0"/>
              </a:rPr>
              <a:t>8 </a:t>
            </a:r>
            <a:r>
              <a:rPr lang="zh-CN" altLang="en-US" sz="2400">
                <a:latin typeface="Tahoma" panose="020B0604030504040204" pitchFamily="34" charset="0"/>
              </a:rPr>
              <a:t>事务处理技术</a:t>
            </a:r>
          </a:p>
        </p:txBody>
      </p:sp>
      <p:sp>
        <p:nvSpPr>
          <p:cNvPr id="135189" name="Rectangle 21"/>
          <p:cNvSpPr>
            <a:spLocks noChangeArrowheads="1"/>
          </p:cNvSpPr>
          <p:nvPr/>
        </p:nvSpPr>
        <p:spPr bwMode="auto">
          <a:xfrm>
            <a:off x="6084888" y="3573463"/>
            <a:ext cx="28432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zh-CN" altLang="en-US" sz="1800">
                <a:latin typeface="黑体" panose="02010609060101010101" pitchFamily="49" charset="-122"/>
              </a:rPr>
              <a:t>例</a:t>
            </a:r>
            <a:r>
              <a:rPr lang="en-US" altLang="zh-CN" sz="1800">
                <a:latin typeface="黑体" panose="02010609060101010101" pitchFamily="49" charset="-122"/>
              </a:rPr>
              <a:t>1</a:t>
            </a:r>
            <a:r>
              <a:rPr lang="zh-CN" altLang="en-US" sz="1800">
                <a:latin typeface="黑体" panose="02010609060101010101" pitchFamily="49" charset="-122"/>
              </a:rPr>
              <a:t>：甲向帐号</a:t>
            </a:r>
            <a:r>
              <a:rPr lang="en-US" altLang="zh-CN" sz="1800">
                <a:latin typeface="黑体" panose="02010609060101010101" pitchFamily="49" charset="-122"/>
              </a:rPr>
              <a:t>X</a:t>
            </a:r>
            <a:r>
              <a:rPr lang="zh-CN" altLang="en-US" sz="1800">
                <a:latin typeface="黑体" panose="02010609060101010101" pitchFamily="49" charset="-122"/>
              </a:rPr>
              <a:t>中存</a:t>
            </a:r>
            <a:r>
              <a:rPr lang="en-US" altLang="zh-CN" sz="1800">
                <a:latin typeface="黑体" panose="02010609060101010101" pitchFamily="49" charset="-122"/>
              </a:rPr>
              <a:t>200</a:t>
            </a:r>
            <a:r>
              <a:rPr lang="zh-CN" altLang="en-US" sz="1800">
                <a:latin typeface="黑体" panose="02010609060101010101" pitchFamily="49" charset="-122"/>
              </a:rPr>
              <a:t>，</a:t>
            </a:r>
            <a:r>
              <a:rPr lang="zh-CN" altLang="en-US" sz="1800">
                <a:solidFill>
                  <a:srgbClr val="0033CC"/>
                </a:solidFill>
                <a:latin typeface="黑体" panose="02010609060101010101" pitchFamily="49" charset="-122"/>
              </a:rPr>
              <a:t>同时</a:t>
            </a:r>
            <a:r>
              <a:rPr lang="zh-CN" altLang="en-US" sz="1800">
                <a:latin typeface="黑体" panose="02010609060101010101" pitchFamily="49" charset="-122"/>
              </a:rPr>
              <a:t>乙从帐号</a:t>
            </a:r>
            <a:r>
              <a:rPr lang="en-US" altLang="zh-CN" sz="1800">
                <a:latin typeface="黑体" panose="02010609060101010101" pitchFamily="49" charset="-122"/>
              </a:rPr>
              <a:t>X</a:t>
            </a:r>
            <a:r>
              <a:rPr lang="zh-CN" altLang="en-US" sz="1800">
                <a:latin typeface="黑体" panose="02010609060101010101" pitchFamily="49" charset="-122"/>
              </a:rPr>
              <a:t>中取</a:t>
            </a:r>
            <a:r>
              <a:rPr lang="en-US" altLang="zh-CN" sz="1800">
                <a:latin typeface="黑体" panose="02010609060101010101" pitchFamily="49" charset="-122"/>
              </a:rPr>
              <a:t>100</a:t>
            </a:r>
            <a:endParaRPr lang="zh-CN" altLang="en-US" sz="1800">
              <a:latin typeface="黑体" panose="02010609060101010101" pitchFamily="49" charset="-122"/>
            </a:endParaRPr>
          </a:p>
        </p:txBody>
      </p:sp>
      <p:sp>
        <p:nvSpPr>
          <p:cNvPr id="135190" name="Rectangle 22"/>
          <p:cNvSpPr>
            <a:spLocks noChangeArrowheads="1"/>
          </p:cNvSpPr>
          <p:nvPr/>
        </p:nvSpPr>
        <p:spPr bwMode="auto">
          <a:xfrm>
            <a:off x="6084888" y="4365625"/>
            <a:ext cx="27352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zh-CN" altLang="en-US" sz="1800">
                <a:latin typeface="黑体" panose="02010609060101010101" pitchFamily="49" charset="-122"/>
              </a:rPr>
              <a:t>例</a:t>
            </a:r>
            <a:r>
              <a:rPr lang="en-US" altLang="zh-CN" sz="1800">
                <a:latin typeface="黑体" panose="02010609060101010101" pitchFamily="49" charset="-122"/>
              </a:rPr>
              <a:t>2</a:t>
            </a:r>
            <a:r>
              <a:rPr lang="zh-CN" altLang="en-US" sz="1800">
                <a:latin typeface="黑体" panose="02010609060101010101" pitchFamily="49" charset="-122"/>
              </a:rPr>
              <a:t>：从</a:t>
            </a:r>
            <a:r>
              <a:rPr lang="en-US" altLang="zh-CN" sz="1800">
                <a:latin typeface="黑体" panose="02010609060101010101" pitchFamily="49" charset="-122"/>
              </a:rPr>
              <a:t>A</a:t>
            </a:r>
            <a:r>
              <a:rPr lang="zh-CN" altLang="en-US" sz="1800">
                <a:latin typeface="黑体" panose="02010609060101010101" pitchFamily="49" charset="-122"/>
              </a:rPr>
              <a:t>帐号转</a:t>
            </a:r>
            <a:r>
              <a:rPr lang="en-US" altLang="zh-CN" sz="1800">
                <a:latin typeface="黑体" panose="02010609060101010101" pitchFamily="49" charset="-122"/>
              </a:rPr>
              <a:t>1000</a:t>
            </a:r>
            <a:r>
              <a:rPr lang="zh-CN" altLang="en-US" sz="1800">
                <a:latin typeface="黑体" panose="02010609060101010101" pitchFamily="49" charset="-122"/>
              </a:rPr>
              <a:t>元到</a:t>
            </a:r>
            <a:r>
              <a:rPr lang="en-US" altLang="zh-CN" sz="1800">
                <a:latin typeface="黑体" panose="02010609060101010101" pitchFamily="49" charset="-122"/>
              </a:rPr>
              <a:t>B</a:t>
            </a:r>
            <a:r>
              <a:rPr lang="zh-CN" altLang="en-US" sz="1800">
                <a:latin typeface="黑体" panose="02010609060101010101" pitchFamily="49" charset="-122"/>
              </a:rPr>
              <a:t>帐号，中途</a:t>
            </a:r>
            <a:r>
              <a:rPr lang="zh-CN" altLang="en-US" sz="1800">
                <a:solidFill>
                  <a:srgbClr val="0033CC"/>
                </a:solidFill>
                <a:latin typeface="黑体" panose="02010609060101010101" pitchFamily="49" charset="-122"/>
              </a:rPr>
              <a:t>突然停机</a:t>
            </a:r>
          </a:p>
        </p:txBody>
      </p:sp>
      <p:sp>
        <p:nvSpPr>
          <p:cNvPr id="13333" name="标题 21"/>
          <p:cNvSpPr>
            <a:spLocks noGrp="1"/>
          </p:cNvSpPr>
          <p:nvPr>
            <p:ph type="title"/>
          </p:nvPr>
        </p:nvSpPr>
        <p:spPr/>
        <p:txBody>
          <a:bodyPr/>
          <a:lstStyle/>
          <a:p>
            <a:r>
              <a:rPr lang="zh-CN" altLang="en-US" sz="3600">
                <a:latin typeface="黑体" panose="02010609060101010101" pitchFamily="49" charset="-122"/>
                <a:ea typeface="黑体" panose="02010609060101010101" pitchFamily="49" charset="-122"/>
              </a:rPr>
              <a:t>回顾与引入：数据安全与保护的层次</a:t>
            </a:r>
            <a:endParaRPr lang="zh-CN" altLang="en-US" sz="3200">
              <a:latin typeface="黑体" panose="02010609060101010101" pitchFamily="49" charset="-122"/>
              <a:ea typeface="黑体" panose="02010609060101010101" pitchFamily="49" charset="-122"/>
            </a:endParaRPr>
          </a:p>
        </p:txBody>
      </p:sp>
      <p:pic>
        <p:nvPicPr>
          <p:cNvPr id="10262" name="Picture 22" descr="j0234687"/>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5516563"/>
            <a:ext cx="1474787"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4" name="AutoShape 24"/>
          <p:cNvSpPr>
            <a:spLocks noChangeArrowheads="1"/>
          </p:cNvSpPr>
          <p:nvPr/>
        </p:nvSpPr>
        <p:spPr bwMode="auto">
          <a:xfrm>
            <a:off x="6516688" y="5013325"/>
            <a:ext cx="2339975" cy="792163"/>
          </a:xfrm>
          <a:prstGeom prst="cloudCallout">
            <a:avLst>
              <a:gd name="adj1" fmla="val -60921"/>
              <a:gd name="adj2" fmla="val 36171"/>
            </a:avLst>
          </a:prstGeom>
          <a:solidFill>
            <a:srgbClr val="FFFF00"/>
          </a:solidFill>
          <a:ln w="9525">
            <a:solidFill>
              <a:schemeClr val="tx1"/>
            </a:solidFill>
            <a:round/>
            <a:headEnd/>
            <a:tailEnd/>
          </a:ln>
        </p:spPr>
        <p:txBody>
          <a:bodyPr tIns="0"/>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zh-CN" altLang="en-US" sz="2000">
                <a:latin typeface="Tahoma" panose="020B0604030504040204" pitchFamily="34" charset="0"/>
              </a:rPr>
              <a:t>一般不会这么糟糕吧？</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39CD74CE-F5C6-4B88-82D4-C40AA6CC5009}" type="slidenum">
              <a:rPr lang="en-US" altLang="zh-CN" sz="1000" smtClean="0">
                <a:latin typeface="Times New Roman" panose="02020603050405020304" pitchFamily="18" charset="0"/>
                <a:cs typeface="Times New Roman" panose="02020603050405020304" pitchFamily="18" charset="0"/>
              </a:rPr>
              <a:pPr>
                <a:spcBef>
                  <a:spcPct val="0"/>
                </a:spcBef>
                <a:buClrTx/>
                <a:buFontTx/>
                <a:buNone/>
              </a:pPr>
              <a:t>20</a:t>
            </a:fld>
            <a:endParaRPr lang="en-US" altLang="zh-CN" sz="1000">
              <a:latin typeface="Times New Roman" panose="02020603050405020304" pitchFamily="18" charset="0"/>
              <a:cs typeface="Times New Roman" panose="02020603050405020304" pitchFamily="18" charset="0"/>
            </a:endParaRPr>
          </a:p>
        </p:txBody>
      </p:sp>
      <p:sp>
        <p:nvSpPr>
          <p:cNvPr id="33795" name="Rectangle 3"/>
          <p:cNvSpPr>
            <a:spLocks noGrp="1" noChangeArrowheads="1"/>
          </p:cNvSpPr>
          <p:nvPr>
            <p:ph idx="1"/>
          </p:nvPr>
        </p:nvSpPr>
        <p:spPr>
          <a:xfrm>
            <a:off x="611560" y="1586384"/>
            <a:ext cx="7772400" cy="4506912"/>
          </a:xfrm>
        </p:spPr>
        <p:txBody>
          <a:bodyPr/>
          <a:lstStyle/>
          <a:p>
            <a:pPr marL="0" indent="0" eaLnBrk="1" hangingPunct="1">
              <a:lnSpc>
                <a:spcPct val="90000"/>
              </a:lnSpc>
            </a:pPr>
            <a:r>
              <a:rPr lang="zh-CN" altLang="en-US" sz="2400" dirty="0">
                <a:latin typeface="Times New Roman" panose="02020603050405020304" pitchFamily="18" charset="0"/>
                <a:cs typeface="Times New Roman" panose="02020603050405020304" pitchFamily="18" charset="0"/>
              </a:rPr>
              <a:t>日志是日志记录</a:t>
            </a:r>
            <a:r>
              <a:rPr lang="en-US" altLang="zh-CN" sz="2400" dirty="0">
                <a:latin typeface="Times New Roman" panose="02020603050405020304" pitchFamily="18" charset="0"/>
                <a:cs typeface="Times New Roman" panose="02020603050405020304" pitchFamily="18" charset="0"/>
              </a:rPr>
              <a:t>(log records)</a:t>
            </a:r>
            <a:r>
              <a:rPr lang="zh-CN" altLang="en-US" sz="2400" dirty="0">
                <a:latin typeface="Times New Roman" panose="02020603050405020304" pitchFamily="18" charset="0"/>
                <a:cs typeface="Times New Roman" panose="02020603050405020304" pitchFamily="18" charset="0"/>
              </a:rPr>
              <a:t>的序列，一般会包含以下几种形式的记录：</a:t>
            </a:r>
          </a:p>
          <a:p>
            <a:pPr marL="360000" indent="-533400" eaLnBrk="1" hangingPunct="1">
              <a:lnSpc>
                <a:spcPct val="90000"/>
              </a:lnSpc>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事务开始标识，如 </a:t>
            </a:r>
            <a:r>
              <a:rPr lang="en-US" altLang="zh-CN" sz="2200" dirty="0">
                <a:latin typeface="Times New Roman" panose="02020603050405020304" pitchFamily="18" charset="0"/>
                <a:cs typeface="Times New Roman" panose="02020603050405020304" pitchFamily="18" charset="0"/>
              </a:rPr>
              <a:t>&lt; </a:t>
            </a:r>
            <a:r>
              <a:rPr lang="en-US" altLang="zh-CN" sz="2200" dirty="0" err="1">
                <a:latin typeface="Times New Roman" panose="02020603050405020304" pitchFamily="18" charset="0"/>
                <a:cs typeface="Times New Roman" panose="02020603050405020304" pitchFamily="18" charset="0"/>
              </a:rPr>
              <a:t>Ti</a:t>
            </a:r>
            <a:r>
              <a:rPr lang="en-US" altLang="zh-CN" sz="2200" dirty="0">
                <a:latin typeface="Times New Roman" panose="02020603050405020304" pitchFamily="18" charset="0"/>
                <a:cs typeface="Times New Roman" panose="02020603050405020304" pitchFamily="18" charset="0"/>
              </a:rPr>
              <a:t> start&gt;</a:t>
            </a:r>
            <a:r>
              <a:rPr lang="zh-CN" altLang="en-US" sz="2200" dirty="0">
                <a:latin typeface="Times New Roman" panose="02020603050405020304" pitchFamily="18" charset="0"/>
                <a:cs typeface="Times New Roman" panose="02020603050405020304" pitchFamily="18" charset="0"/>
              </a:rPr>
              <a:t>。</a:t>
            </a:r>
          </a:p>
          <a:p>
            <a:pPr marL="360000" indent="-533400" eaLnBrk="1" hangingPunct="1">
              <a:lnSpc>
                <a:spcPct val="90000"/>
              </a:lnSpc>
              <a:buFont typeface="Wingdings" panose="05000000000000000000" pitchFamily="2" charset="2"/>
              <a:buNone/>
            </a:pP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2</a:t>
            </a:r>
            <a:r>
              <a:rPr lang="zh-CN" altLang="en-US" sz="2200" dirty="0">
                <a:latin typeface="Times New Roman" panose="02020603050405020304" pitchFamily="18" charset="0"/>
                <a:cs typeface="Times New Roman" panose="02020603050405020304" pitchFamily="18" charset="0"/>
              </a:rPr>
              <a:t>）更新日志记录</a:t>
            </a:r>
            <a:r>
              <a:rPr lang="en-US" altLang="zh-CN" sz="2200" dirty="0">
                <a:latin typeface="Times New Roman" panose="02020603050405020304" pitchFamily="18" charset="0"/>
                <a:cs typeface="Times New Roman" panose="02020603050405020304" pitchFamily="18" charset="0"/>
              </a:rPr>
              <a:t>(update log record)</a:t>
            </a:r>
            <a:r>
              <a:rPr lang="zh-CN" altLang="en-US" sz="2200" dirty="0">
                <a:latin typeface="Times New Roman" panose="02020603050405020304" pitchFamily="18" charset="0"/>
                <a:cs typeface="Times New Roman" panose="02020603050405020304" pitchFamily="18" charset="0"/>
              </a:rPr>
              <a:t>，描述一次数据库写操作，如</a:t>
            </a:r>
            <a:r>
              <a:rPr lang="en-US" altLang="zh-CN" sz="2200" dirty="0">
                <a:latin typeface="Times New Roman" panose="02020603050405020304" pitchFamily="18" charset="0"/>
                <a:cs typeface="Times New Roman" panose="02020603050405020304" pitchFamily="18" charset="0"/>
              </a:rPr>
              <a:t>&lt;Ti,Xi,V1,V2&gt; </a:t>
            </a:r>
            <a:r>
              <a:rPr lang="zh-CN" altLang="en-US" sz="2200" dirty="0">
                <a:latin typeface="Times New Roman" panose="02020603050405020304" pitchFamily="18" charset="0"/>
                <a:cs typeface="Times New Roman" panose="02020603050405020304" pitchFamily="18" charset="0"/>
              </a:rPr>
              <a:t>：</a:t>
            </a:r>
          </a:p>
          <a:p>
            <a:pPr marL="533400" indent="-533400" eaLnBrk="1" hangingPunct="1">
              <a:lnSpc>
                <a:spcPct val="90000"/>
              </a:lnSpc>
              <a:buFont typeface="Wingdings" panose="05000000000000000000" pitchFamily="2" charset="2"/>
              <a:buNone/>
            </a:pP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3</a:t>
            </a:r>
            <a:r>
              <a:rPr lang="zh-CN" altLang="en-US" sz="2200" dirty="0">
                <a:latin typeface="Times New Roman" panose="02020603050405020304" pitchFamily="18" charset="0"/>
                <a:cs typeface="Times New Roman" panose="02020603050405020304" pitchFamily="18" charset="0"/>
              </a:rPr>
              <a:t>）事务结束标识。</a:t>
            </a:r>
          </a:p>
          <a:p>
            <a:pPr marL="914400" lvl="1" indent="-457200" eaLnBrk="1" hangingPunct="1">
              <a:lnSpc>
                <a:spcPct val="90000"/>
              </a:lnSpc>
              <a:buFont typeface="Wingdings" panose="05000000000000000000" pitchFamily="2" charset="2"/>
              <a:buNone/>
            </a:pPr>
            <a:r>
              <a:rPr lang="zh-CN" altLang="en-US" sz="2200" dirty="0">
                <a:latin typeface="Times New Roman" panose="02020603050405020304" pitchFamily="18" charset="0"/>
                <a:cs typeface="Times New Roman" panose="02020603050405020304" pitchFamily="18" charset="0"/>
              </a:rPr>
              <a:t>①</a:t>
            </a:r>
            <a:r>
              <a:rPr lang="en-US" altLang="zh-CN" sz="2200" dirty="0">
                <a:latin typeface="Times New Roman" panose="02020603050405020304" pitchFamily="18" charset="0"/>
                <a:cs typeface="Times New Roman" panose="02020603050405020304" pitchFamily="18" charset="0"/>
              </a:rPr>
              <a:t>&lt; </a:t>
            </a:r>
            <a:r>
              <a:rPr lang="en-US" altLang="zh-CN" sz="2200" dirty="0" err="1">
                <a:latin typeface="Times New Roman" panose="02020603050405020304" pitchFamily="18" charset="0"/>
                <a:cs typeface="Times New Roman" panose="02020603050405020304" pitchFamily="18" charset="0"/>
              </a:rPr>
              <a:t>Ti</a:t>
            </a:r>
            <a:r>
              <a:rPr lang="en-US" altLang="zh-CN" sz="2200" dirty="0">
                <a:latin typeface="Times New Roman" panose="02020603050405020304" pitchFamily="18" charset="0"/>
                <a:cs typeface="Times New Roman" panose="02020603050405020304" pitchFamily="18" charset="0"/>
              </a:rPr>
              <a:t> commit &gt;</a:t>
            </a:r>
            <a:r>
              <a:rPr lang="zh-CN" altLang="en-US" sz="2200" dirty="0">
                <a:latin typeface="Times New Roman" panose="02020603050405020304" pitchFamily="18" charset="0"/>
                <a:cs typeface="Times New Roman" panose="02020603050405020304" pitchFamily="18" charset="0"/>
              </a:rPr>
              <a:t>，表示事务</a:t>
            </a:r>
            <a:r>
              <a:rPr lang="en-US" altLang="zh-CN" sz="2200" dirty="0" err="1">
                <a:latin typeface="Times New Roman" panose="02020603050405020304" pitchFamily="18" charset="0"/>
                <a:cs typeface="Times New Roman" panose="02020603050405020304" pitchFamily="18" charset="0"/>
              </a:rPr>
              <a:t>Ti</a:t>
            </a:r>
            <a:r>
              <a:rPr lang="zh-CN" altLang="en-US" sz="2200" dirty="0">
                <a:latin typeface="Times New Roman" panose="02020603050405020304" pitchFamily="18" charset="0"/>
                <a:cs typeface="Times New Roman" panose="02020603050405020304" pitchFamily="18" charset="0"/>
              </a:rPr>
              <a:t>提交。</a:t>
            </a:r>
          </a:p>
          <a:p>
            <a:pPr marL="914400" lvl="1" indent="-457200" eaLnBrk="1" hangingPunct="1">
              <a:lnSpc>
                <a:spcPct val="90000"/>
              </a:lnSpc>
              <a:buFont typeface="Wingdings" panose="05000000000000000000" pitchFamily="2" charset="2"/>
              <a:buNone/>
            </a:pPr>
            <a:r>
              <a:rPr lang="zh-CN" altLang="en-US" sz="2200" dirty="0">
                <a:latin typeface="Times New Roman" panose="02020603050405020304" pitchFamily="18" charset="0"/>
                <a:cs typeface="Times New Roman" panose="02020603050405020304" pitchFamily="18" charset="0"/>
              </a:rPr>
              <a:t>②</a:t>
            </a:r>
            <a:r>
              <a:rPr lang="en-US" altLang="zh-CN" sz="2200" dirty="0">
                <a:latin typeface="Times New Roman" panose="02020603050405020304" pitchFamily="18" charset="0"/>
                <a:cs typeface="Times New Roman" panose="02020603050405020304" pitchFamily="18" charset="0"/>
              </a:rPr>
              <a:t>&lt; </a:t>
            </a:r>
            <a:r>
              <a:rPr lang="en-US" altLang="zh-CN" sz="2200" dirty="0" err="1">
                <a:latin typeface="Times New Roman" panose="02020603050405020304" pitchFamily="18" charset="0"/>
                <a:cs typeface="Times New Roman" panose="02020603050405020304" pitchFamily="18" charset="0"/>
              </a:rPr>
              <a:t>Ti</a:t>
            </a:r>
            <a:r>
              <a:rPr lang="en-US" altLang="zh-CN" sz="2200" dirty="0">
                <a:latin typeface="Times New Roman" panose="02020603050405020304" pitchFamily="18" charset="0"/>
                <a:cs typeface="Times New Roman" panose="02020603050405020304" pitchFamily="18" charset="0"/>
              </a:rPr>
              <a:t> abort&gt;</a:t>
            </a:r>
            <a:r>
              <a:rPr lang="zh-CN" altLang="en-US" sz="2200" dirty="0">
                <a:latin typeface="Times New Roman" panose="02020603050405020304" pitchFamily="18" charset="0"/>
                <a:cs typeface="Times New Roman" panose="02020603050405020304" pitchFamily="18" charset="0"/>
              </a:rPr>
              <a:t>，表示事务</a:t>
            </a:r>
            <a:r>
              <a:rPr lang="en-US" altLang="zh-CN" sz="2200" dirty="0" err="1">
                <a:latin typeface="Times New Roman" panose="02020603050405020304" pitchFamily="18" charset="0"/>
                <a:cs typeface="Times New Roman" panose="02020603050405020304" pitchFamily="18" charset="0"/>
              </a:rPr>
              <a:t>Ti</a:t>
            </a:r>
            <a:r>
              <a:rPr lang="zh-CN" altLang="en-US" sz="2200" dirty="0">
                <a:latin typeface="Times New Roman" panose="02020603050405020304" pitchFamily="18" charset="0"/>
                <a:cs typeface="Times New Roman" panose="02020603050405020304" pitchFamily="18" charset="0"/>
              </a:rPr>
              <a:t>中止。</a:t>
            </a:r>
            <a:r>
              <a:rPr lang="zh-CN" altLang="en-US" sz="2200" dirty="0">
                <a:latin typeface="Times New Roman" panose="02020603050405020304" pitchFamily="18" charset="0"/>
                <a:cs typeface="Times New Roman" panose="02020603050405020304" pitchFamily="18" charset="0"/>
                <a:hlinkClick r:id="rId5" action="ppaction://hlinksldjump"/>
              </a:rPr>
              <a:t>示例</a:t>
            </a:r>
            <a:endParaRPr lang="zh-CN" altLang="en-US" sz="2200" dirty="0">
              <a:latin typeface="Times New Roman" panose="02020603050405020304" pitchFamily="18" charset="0"/>
              <a:cs typeface="Times New Roman" panose="02020603050405020304" pitchFamily="18" charset="0"/>
            </a:endParaRPr>
          </a:p>
        </p:txBody>
      </p:sp>
      <p:sp>
        <p:nvSpPr>
          <p:cNvPr id="33796" name="标题 3"/>
          <p:cNvSpPr>
            <a:spLocks noGrp="1"/>
          </p:cNvSpPr>
          <p:nvPr>
            <p:ph type="title"/>
          </p:nvPr>
        </p:nvSpPr>
        <p:spPr/>
        <p:txBody>
          <a:bodyPr/>
          <a:lstStyle/>
          <a:p>
            <a:r>
              <a:rPr lang="en-US" altLang="zh-CN" dirty="0">
                <a:ea typeface="黑体" panose="02010609060101010101" pitchFamily="49" charset="-122"/>
              </a:rPr>
              <a:t>10.1.2 </a:t>
            </a:r>
            <a:r>
              <a:rPr lang="zh-CN" altLang="en-US" dirty="0">
                <a:ea typeface="黑体" panose="02010609060101010101" pitchFamily="49" charset="-122"/>
              </a:rPr>
              <a:t>恢复的实现技术</a:t>
            </a:r>
            <a:br>
              <a:rPr lang="zh-CN" altLang="en-US" dirty="0">
                <a:ea typeface="黑体" panose="02010609060101010101" pitchFamily="49" charset="-122"/>
              </a:rPr>
            </a:br>
            <a:r>
              <a:rPr lang="en-US" altLang="zh-CN" sz="3200" dirty="0">
                <a:ea typeface="黑体" panose="02010609060101010101" pitchFamily="49" charset="-122"/>
              </a:rPr>
              <a:t>3. </a:t>
            </a:r>
            <a:r>
              <a:rPr lang="zh-CN" altLang="en-US" sz="3200" dirty="0">
                <a:ea typeface="黑体" panose="02010609060101010101" pitchFamily="49" charset="-122"/>
              </a:rPr>
              <a:t>基本日志结构</a:t>
            </a:r>
            <a:endParaRPr lang="zh-CN" altLang="en-US" dirty="0">
              <a:ea typeface="黑体" panose="02010609060101010101" pitchFamily="49" charset="-122"/>
            </a:endParaRPr>
          </a:p>
        </p:txBody>
      </p:sp>
    </p:spTree>
    <p:extLst>
      <p:ext uri="{BB962C8B-B14F-4D97-AF65-F5344CB8AC3E}">
        <p14:creationId xmlns:p14="http://schemas.microsoft.com/office/powerpoint/2010/main" val="264912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795">
                                            <p:txEl>
                                              <p:pRg st="3" end="3"/>
                                            </p:txEl>
                                          </p:spTgt>
                                        </p:tgtEl>
                                        <p:attrNameLst>
                                          <p:attrName>style.visibility</p:attrName>
                                        </p:attrNameLst>
                                      </p:cBhvr>
                                      <p:to>
                                        <p:strVal val="visible"/>
                                      </p:to>
                                    </p:set>
                                    <p:animEffect transition="in" filter="wipe(down)">
                                      <p:cBhvr>
                                        <p:cTn id="7" dur="500"/>
                                        <p:tgtEl>
                                          <p:spTgt spid="33795">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3795">
                                            <p:txEl>
                                              <p:pRg st="4" end="4"/>
                                            </p:txEl>
                                          </p:spTgt>
                                        </p:tgtEl>
                                        <p:attrNameLst>
                                          <p:attrName>style.visibility</p:attrName>
                                        </p:attrNameLst>
                                      </p:cBhvr>
                                      <p:to>
                                        <p:strVal val="visible"/>
                                      </p:to>
                                    </p:set>
                                    <p:animEffect transition="in" filter="wipe(down)">
                                      <p:cBhvr>
                                        <p:cTn id="10" dur="500"/>
                                        <p:tgtEl>
                                          <p:spTgt spid="33795">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3795">
                                            <p:txEl>
                                              <p:pRg st="5" end="5"/>
                                            </p:txEl>
                                          </p:spTgt>
                                        </p:tgtEl>
                                        <p:attrNameLst>
                                          <p:attrName>style.visibility</p:attrName>
                                        </p:attrNameLst>
                                      </p:cBhvr>
                                      <p:to>
                                        <p:strVal val="visible"/>
                                      </p:to>
                                    </p:set>
                                    <p:animEffect transition="in" filter="wipe(down)">
                                      <p:cBhvr>
                                        <p:cTn id="13" dur="500"/>
                                        <p:tgtEl>
                                          <p:spTgt spid="337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84674400-CA04-4E00-8B63-24CC7197B357}" type="slidenum">
              <a:rPr lang="en-US" altLang="zh-CN" sz="1000" smtClean="0">
                <a:latin typeface="Times New Roman" panose="02020603050405020304" pitchFamily="18" charset="0"/>
                <a:cs typeface="Times New Roman" panose="02020603050405020304" pitchFamily="18" charset="0"/>
              </a:rPr>
              <a:pPr>
                <a:spcBef>
                  <a:spcPct val="0"/>
                </a:spcBef>
                <a:buClrTx/>
                <a:buFontTx/>
                <a:buNone/>
              </a:pPr>
              <a:t>21</a:t>
            </a:fld>
            <a:endParaRPr lang="en-US" altLang="zh-CN" sz="1000">
              <a:latin typeface="Times New Roman" panose="02020603050405020304" pitchFamily="18" charset="0"/>
              <a:cs typeface="Times New Roman" panose="02020603050405020304" pitchFamily="18" charset="0"/>
            </a:endParaRPr>
          </a:p>
        </p:txBody>
      </p:sp>
      <p:sp>
        <p:nvSpPr>
          <p:cNvPr id="34819" name="Rectangle 3"/>
          <p:cNvSpPr>
            <a:spLocks noGrp="1" noChangeArrowheads="1"/>
          </p:cNvSpPr>
          <p:nvPr>
            <p:ph idx="1"/>
          </p:nvPr>
        </p:nvSpPr>
        <p:spPr>
          <a:xfrm>
            <a:off x="714375" y="1209675"/>
            <a:ext cx="7772400" cy="647700"/>
          </a:xfrm>
        </p:spPr>
        <p:txBody>
          <a:bodyPr/>
          <a:lstStyle/>
          <a:p>
            <a:pPr eaLnBrk="1" hangingPunct="1">
              <a:lnSpc>
                <a:spcPct val="90000"/>
              </a:lnSpc>
            </a:pPr>
            <a:r>
              <a:rPr lang="zh-CN" altLang="en-US" sz="2000">
                <a:latin typeface="Times New Roman" panose="02020603050405020304" pitchFamily="18" charset="0"/>
                <a:cs typeface="Times New Roman" panose="02020603050405020304" pitchFamily="18" charset="0"/>
              </a:rPr>
              <a:t>随着</a:t>
            </a:r>
            <a:r>
              <a:rPr lang="en-US" altLang="zh-CN" sz="2000">
                <a:latin typeface="Times New Roman" panose="02020603050405020304" pitchFamily="18" charset="0"/>
                <a:cs typeface="Times New Roman" panose="02020603050405020304" pitchFamily="18" charset="0"/>
              </a:rPr>
              <a:t>T</a:t>
            </a:r>
            <a:r>
              <a:rPr lang="en-US" altLang="zh-CN" sz="2000" baseline="-25000">
                <a:latin typeface="Times New Roman" panose="02020603050405020304" pitchFamily="18" charset="0"/>
                <a:cs typeface="Times New Roman" panose="02020603050405020304" pitchFamily="18" charset="0"/>
              </a:rPr>
              <a:t>0</a:t>
            </a:r>
            <a:r>
              <a:rPr lang="zh-CN" altLang="en-US" sz="2000">
                <a:latin typeface="Times New Roman" panose="02020603050405020304" pitchFamily="18" charset="0"/>
                <a:cs typeface="Times New Roman" panose="02020603050405020304" pitchFamily="18" charset="0"/>
              </a:rPr>
              <a:t>和</a:t>
            </a:r>
            <a:r>
              <a:rPr lang="en-US" altLang="zh-CN" sz="2000">
                <a:latin typeface="Times New Roman" panose="02020603050405020304" pitchFamily="18" charset="0"/>
                <a:cs typeface="Times New Roman" panose="02020603050405020304" pitchFamily="18" charset="0"/>
              </a:rPr>
              <a:t>T</a:t>
            </a:r>
            <a:r>
              <a:rPr lang="en-US" altLang="zh-CN" sz="2000" baseline="-25000">
                <a:latin typeface="Times New Roman" panose="02020603050405020304" pitchFamily="18" charset="0"/>
                <a:cs typeface="Times New Roman" panose="02020603050405020304" pitchFamily="18" charset="0"/>
              </a:rPr>
              <a:t>1</a:t>
            </a:r>
            <a:r>
              <a:rPr lang="zh-CN" altLang="en-US" sz="2000">
                <a:latin typeface="Times New Roman" panose="02020603050405020304" pitchFamily="18" charset="0"/>
                <a:cs typeface="Times New Roman" panose="02020603050405020304" pitchFamily="18" charset="0"/>
              </a:rPr>
              <a:t>事务活动的进行，日志中记录变化的情况，</a:t>
            </a:r>
            <a:r>
              <a:rPr lang="en-US" altLang="zh-CN" sz="2000">
                <a:latin typeface="Times New Roman" panose="02020603050405020304" pitchFamily="18" charset="0"/>
                <a:cs typeface="Times New Roman" panose="02020603050405020304" pitchFamily="18" charset="0"/>
              </a:rPr>
              <a:t>A</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B</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C</a:t>
            </a:r>
            <a:r>
              <a:rPr lang="zh-CN" altLang="en-US" sz="2000">
                <a:latin typeface="Times New Roman" panose="02020603050405020304" pitchFamily="18" charset="0"/>
                <a:cs typeface="Times New Roman" panose="02020603050405020304" pitchFamily="18" charset="0"/>
              </a:rPr>
              <a:t>的初值分别为</a:t>
            </a:r>
            <a:r>
              <a:rPr lang="en-US" altLang="zh-CN" sz="2000">
                <a:latin typeface="Times New Roman" panose="02020603050405020304" pitchFamily="18" charset="0"/>
                <a:cs typeface="Times New Roman" panose="02020603050405020304" pitchFamily="18" charset="0"/>
              </a:rPr>
              <a:t>1000</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2000</a:t>
            </a:r>
            <a:r>
              <a:rPr lang="zh-CN" altLang="en-US" sz="2000">
                <a:latin typeface="Times New Roman" panose="02020603050405020304" pitchFamily="18" charset="0"/>
                <a:cs typeface="Times New Roman" panose="02020603050405020304" pitchFamily="18" charset="0"/>
              </a:rPr>
              <a:t>和</a:t>
            </a:r>
            <a:r>
              <a:rPr lang="en-US" altLang="zh-CN" sz="2000">
                <a:latin typeface="Times New Roman" panose="02020603050405020304" pitchFamily="18" charset="0"/>
                <a:cs typeface="Times New Roman" panose="02020603050405020304" pitchFamily="18" charset="0"/>
              </a:rPr>
              <a:t>700</a:t>
            </a:r>
            <a:r>
              <a:rPr lang="zh-CN" altLang="en-US" sz="2000">
                <a:latin typeface="Times New Roman" panose="02020603050405020304" pitchFamily="18" charset="0"/>
                <a:cs typeface="Times New Roman" panose="02020603050405020304" pitchFamily="18" charset="0"/>
              </a:rPr>
              <a:t>。</a:t>
            </a:r>
          </a:p>
        </p:txBody>
      </p:sp>
      <p:sp>
        <p:nvSpPr>
          <p:cNvPr id="34820" name="Text Box 5"/>
          <p:cNvSpPr txBox="1">
            <a:spLocks noChangeArrowheads="1"/>
          </p:cNvSpPr>
          <p:nvPr/>
        </p:nvSpPr>
        <p:spPr bwMode="auto">
          <a:xfrm>
            <a:off x="1547813" y="1829817"/>
            <a:ext cx="1779587" cy="1527175"/>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Read (A)</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A = A - 50</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Write (A) </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Read (B)</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B = B + 50</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Write (B)</a:t>
            </a:r>
          </a:p>
        </p:txBody>
      </p:sp>
      <p:sp>
        <p:nvSpPr>
          <p:cNvPr id="34821" name="Text Box 6"/>
          <p:cNvSpPr txBox="1">
            <a:spLocks noChangeArrowheads="1"/>
          </p:cNvSpPr>
          <p:nvPr/>
        </p:nvSpPr>
        <p:spPr bwMode="auto">
          <a:xfrm>
            <a:off x="5699125" y="1844675"/>
            <a:ext cx="1779588" cy="1527175"/>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Read (C)</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C = C - 100</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Write (C)	</a:t>
            </a:r>
          </a:p>
        </p:txBody>
      </p:sp>
      <p:sp>
        <p:nvSpPr>
          <p:cNvPr id="34822" name="AutoShape 7"/>
          <p:cNvSpPr>
            <a:spLocks noChangeArrowheads="1"/>
          </p:cNvSpPr>
          <p:nvPr/>
        </p:nvSpPr>
        <p:spPr bwMode="auto">
          <a:xfrm>
            <a:off x="3708400" y="2060575"/>
            <a:ext cx="763588" cy="409575"/>
          </a:xfrm>
          <a:prstGeom prst="wedgeRectCallout">
            <a:avLst>
              <a:gd name="adj1" fmla="val -97542"/>
              <a:gd name="adj2" fmla="val -54917"/>
            </a:avLst>
          </a:prstGeom>
          <a:solidFill>
            <a:srgbClr val="FFFFFF"/>
          </a:solidFill>
          <a:ln w="9525">
            <a:solidFill>
              <a:srgbClr val="000000"/>
            </a:solidFill>
            <a:miter lim="800000"/>
            <a:headEnd/>
            <a:tailEnd/>
          </a:ln>
        </p:spPr>
        <p:txBody>
          <a:bodyPr lIns="0" rIns="0"/>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1600" b="1">
                <a:latin typeface="Times New Roman" panose="02020603050405020304" pitchFamily="18" charset="0"/>
                <a:ea typeface="宋体" panose="02010600030101010101" pitchFamily="2" charset="-122"/>
                <a:cs typeface="Times New Roman" panose="02020603050405020304" pitchFamily="18" charset="0"/>
              </a:rPr>
              <a:t>事务</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0</a:t>
            </a:r>
            <a:endParaRPr lang="en-US" altLang="zh-CN" sz="16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823" name="AutoShape 8"/>
          <p:cNvSpPr>
            <a:spLocks noChangeArrowheads="1"/>
          </p:cNvSpPr>
          <p:nvPr/>
        </p:nvSpPr>
        <p:spPr bwMode="auto">
          <a:xfrm>
            <a:off x="4670425" y="2054225"/>
            <a:ext cx="762000" cy="409575"/>
          </a:xfrm>
          <a:prstGeom prst="wedgeRectCallout">
            <a:avLst>
              <a:gd name="adj1" fmla="val 86111"/>
              <a:gd name="adj2" fmla="val -56838"/>
            </a:avLst>
          </a:prstGeom>
          <a:solidFill>
            <a:srgbClr val="FFFFFF"/>
          </a:solidFill>
          <a:ln w="9525">
            <a:solidFill>
              <a:srgbClr val="000000"/>
            </a:solidFill>
            <a:miter lim="800000"/>
            <a:headEnd/>
            <a:tailEnd/>
          </a:ln>
        </p:spPr>
        <p:txBody>
          <a:bodyPr lIns="0" rIns="0"/>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1600" b="1">
                <a:latin typeface="Times New Roman" panose="02020603050405020304" pitchFamily="18" charset="0"/>
                <a:ea typeface="宋体" panose="02010600030101010101" pitchFamily="2" charset="-122"/>
                <a:cs typeface="Times New Roman" panose="02020603050405020304" pitchFamily="18" charset="0"/>
              </a:rPr>
              <a:t>事务</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1</a:t>
            </a:r>
            <a:endParaRPr lang="en-US" altLang="zh-CN" sz="16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824" name="Text Box 9"/>
          <p:cNvSpPr txBox="1">
            <a:spLocks noChangeArrowheads="1"/>
          </p:cNvSpPr>
          <p:nvPr/>
        </p:nvSpPr>
        <p:spPr bwMode="auto">
          <a:xfrm>
            <a:off x="1403350" y="4464050"/>
            <a:ext cx="1938338" cy="1773238"/>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 start &gt;</a:t>
            </a:r>
          </a:p>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 A,1000,950 &gt;</a:t>
            </a:r>
          </a:p>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0 </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,B,2000,2050 &gt;</a:t>
            </a:r>
          </a:p>
        </p:txBody>
      </p:sp>
      <p:sp>
        <p:nvSpPr>
          <p:cNvPr id="34825" name="Text Box 10"/>
          <p:cNvSpPr txBox="1">
            <a:spLocks noChangeArrowheads="1"/>
          </p:cNvSpPr>
          <p:nvPr/>
        </p:nvSpPr>
        <p:spPr bwMode="auto">
          <a:xfrm>
            <a:off x="3779838" y="4464050"/>
            <a:ext cx="1944687" cy="1773238"/>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 start &gt;</a:t>
            </a:r>
          </a:p>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 A,1000,950 &gt;</a:t>
            </a:r>
          </a:p>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0 </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,B,2000,2050 &gt;</a:t>
            </a:r>
          </a:p>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 commit &gt;</a:t>
            </a:r>
          </a:p>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 start &gt;</a:t>
            </a:r>
          </a:p>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 C,700,600 &gt;</a:t>
            </a:r>
          </a:p>
        </p:txBody>
      </p:sp>
      <p:sp>
        <p:nvSpPr>
          <p:cNvPr id="34826" name="Text Box 11"/>
          <p:cNvSpPr txBox="1">
            <a:spLocks noChangeArrowheads="1"/>
          </p:cNvSpPr>
          <p:nvPr/>
        </p:nvSpPr>
        <p:spPr bwMode="auto">
          <a:xfrm>
            <a:off x="6156325" y="4464050"/>
            <a:ext cx="1871663" cy="1773238"/>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 start &gt;</a:t>
            </a:r>
          </a:p>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 A,1000,950 &gt;</a:t>
            </a:r>
          </a:p>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0 </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,B,2000,2050 &gt;</a:t>
            </a:r>
          </a:p>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 commit &gt;</a:t>
            </a:r>
          </a:p>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 start &gt;</a:t>
            </a:r>
          </a:p>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 C,700,600 &gt;</a:t>
            </a:r>
          </a:p>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 commit &gt;</a:t>
            </a:r>
          </a:p>
        </p:txBody>
      </p:sp>
      <p:sp>
        <p:nvSpPr>
          <p:cNvPr id="34827" name="AutoShape 12"/>
          <p:cNvSpPr>
            <a:spLocks noChangeArrowheads="1"/>
          </p:cNvSpPr>
          <p:nvPr/>
        </p:nvSpPr>
        <p:spPr bwMode="auto">
          <a:xfrm>
            <a:off x="1619250" y="3716338"/>
            <a:ext cx="1873250" cy="396875"/>
          </a:xfrm>
          <a:prstGeom prst="wedgeRectCallout">
            <a:avLst>
              <a:gd name="adj1" fmla="val -19574"/>
              <a:gd name="adj2" fmla="val 136000"/>
            </a:avLst>
          </a:prstGeom>
          <a:solidFill>
            <a:srgbClr val="FFFFFF"/>
          </a:solidFill>
          <a:ln w="9525">
            <a:solidFill>
              <a:srgbClr val="000000"/>
            </a:solidFill>
            <a:miter lim="800000"/>
            <a:headEnd/>
            <a:tailEnd/>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0</a:t>
            </a:r>
            <a:r>
              <a:rPr lang="zh-CN" altLang="en-US" sz="1600" b="1">
                <a:latin typeface="Times New Roman" panose="02020603050405020304" pitchFamily="18" charset="0"/>
                <a:ea typeface="宋体" panose="02010600030101010101" pitchFamily="2" charset="-122"/>
                <a:cs typeface="Times New Roman" panose="02020603050405020304" pitchFamily="18" charset="0"/>
              </a:rPr>
              <a:t>完成但未提交</a:t>
            </a:r>
          </a:p>
        </p:txBody>
      </p:sp>
      <p:sp>
        <p:nvSpPr>
          <p:cNvPr id="34828" name="AutoShape 13"/>
          <p:cNvSpPr>
            <a:spLocks noChangeArrowheads="1"/>
          </p:cNvSpPr>
          <p:nvPr/>
        </p:nvSpPr>
        <p:spPr bwMode="auto">
          <a:xfrm>
            <a:off x="3563938" y="3744913"/>
            <a:ext cx="2447925" cy="396875"/>
          </a:xfrm>
          <a:prstGeom prst="wedgeRectCallout">
            <a:avLst>
              <a:gd name="adj1" fmla="val -26394"/>
              <a:gd name="adj2" fmla="val 130000"/>
            </a:avLst>
          </a:prstGeom>
          <a:solidFill>
            <a:srgbClr val="FFFFFF"/>
          </a:solidFill>
          <a:ln w="9525">
            <a:solidFill>
              <a:srgbClr val="000000"/>
            </a:solidFill>
            <a:miter lim="800000"/>
            <a:headEnd/>
            <a:tailEnd/>
          </a:ln>
        </p:spPr>
        <p:txBody>
          <a:bodyPr lIns="0" rIns="0"/>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0</a:t>
            </a:r>
            <a:r>
              <a:rPr lang="zh-CN" altLang="en-US" sz="1600" b="1">
                <a:latin typeface="Times New Roman" panose="02020603050405020304" pitchFamily="18" charset="0"/>
                <a:ea typeface="宋体" panose="02010600030101010101" pitchFamily="2" charset="-122"/>
                <a:cs typeface="Times New Roman" panose="02020603050405020304" pitchFamily="18" charset="0"/>
              </a:rPr>
              <a:t>已提交</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b="1">
                <a:latin typeface="Times New Roman" panose="02020603050405020304" pitchFamily="18" charset="0"/>
                <a:ea typeface="宋体" panose="02010600030101010101" pitchFamily="2" charset="-122"/>
                <a:cs typeface="Times New Roman" panose="02020603050405020304" pitchFamily="18" charset="0"/>
              </a:rPr>
              <a:t>完成但未提交</a:t>
            </a:r>
          </a:p>
        </p:txBody>
      </p:sp>
      <p:sp>
        <p:nvSpPr>
          <p:cNvPr id="34829" name="AutoShape 14"/>
          <p:cNvSpPr>
            <a:spLocks noChangeArrowheads="1"/>
          </p:cNvSpPr>
          <p:nvPr/>
        </p:nvSpPr>
        <p:spPr bwMode="auto">
          <a:xfrm>
            <a:off x="6426200" y="3781425"/>
            <a:ext cx="1241425" cy="396875"/>
          </a:xfrm>
          <a:prstGeom prst="wedgeRectCallout">
            <a:avLst>
              <a:gd name="adj1" fmla="val -62148"/>
              <a:gd name="adj2" fmla="val 122398"/>
            </a:avLst>
          </a:prstGeom>
          <a:solidFill>
            <a:srgbClr val="FFFFFF"/>
          </a:solidFill>
          <a:ln w="9525">
            <a:solidFill>
              <a:srgbClr val="000000"/>
            </a:solidFill>
            <a:miter lim="800000"/>
            <a:headEnd/>
            <a:tailEnd/>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b="1">
                <a:latin typeface="Times New Roman" panose="02020603050405020304" pitchFamily="18" charset="0"/>
                <a:ea typeface="宋体" panose="02010600030101010101" pitchFamily="2" charset="-122"/>
                <a:cs typeface="Times New Roman" panose="02020603050405020304" pitchFamily="18" charset="0"/>
              </a:rPr>
              <a:t>已提交</a:t>
            </a:r>
          </a:p>
        </p:txBody>
      </p:sp>
      <p:sp>
        <p:nvSpPr>
          <p:cNvPr id="34830" name="标题 13"/>
          <p:cNvSpPr>
            <a:spLocks noGrp="1"/>
          </p:cNvSpPr>
          <p:nvPr>
            <p:ph type="title"/>
          </p:nvPr>
        </p:nvSpPr>
        <p:spPr/>
        <p:txBody>
          <a:bodyPr/>
          <a:lstStyle/>
          <a:p>
            <a:r>
              <a:rPr lang="zh-CN" altLang="en-US">
                <a:ea typeface="黑体" panose="02010609060101010101" pitchFamily="49" charset="-122"/>
              </a:rPr>
              <a:t>日志结构示例</a:t>
            </a:r>
          </a:p>
        </p:txBody>
      </p:sp>
    </p:spTree>
    <p:extLst>
      <p:ext uri="{BB962C8B-B14F-4D97-AF65-F5344CB8AC3E}">
        <p14:creationId xmlns:p14="http://schemas.microsoft.com/office/powerpoint/2010/main" val="838958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33A0D08D-E188-4DC2-9E78-E2F9EBCF0B82}" type="slidenum">
              <a:rPr lang="en-US" altLang="zh-CN" smtClean="0"/>
              <a:pPr>
                <a:defRPr/>
              </a:pPr>
              <a:t>22</a:t>
            </a:fld>
            <a:endParaRPr lang="en-US" altLang="zh-CN"/>
          </a:p>
        </p:txBody>
      </p:sp>
    </p:spTree>
    <p:extLst>
      <p:ext uri="{BB962C8B-B14F-4D97-AF65-F5344CB8AC3E}">
        <p14:creationId xmlns:p14="http://schemas.microsoft.com/office/powerpoint/2010/main" val="191660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D176F3AA-4E96-4BA2-AC19-DD501D95885D}" type="slidenum">
              <a:rPr lang="en-US" altLang="zh-CN" sz="1000" smtClean="0">
                <a:latin typeface="Tahoma" panose="020B0604030504040204" pitchFamily="34" charset="0"/>
              </a:rPr>
              <a:pPr>
                <a:spcBef>
                  <a:spcPct val="0"/>
                </a:spcBef>
                <a:buClrTx/>
                <a:buFontTx/>
                <a:buNone/>
              </a:pPr>
              <a:t>23</a:t>
            </a:fld>
            <a:endParaRPr lang="en-US" altLang="zh-CN" sz="1000">
              <a:latin typeface="Tahoma" panose="020B0604030504040204" pitchFamily="34" charset="0"/>
            </a:endParaRPr>
          </a:p>
        </p:txBody>
      </p:sp>
      <p:sp>
        <p:nvSpPr>
          <p:cNvPr id="30723" name="Rectangle 3"/>
          <p:cNvSpPr>
            <a:spLocks noGrp="1" noChangeArrowheads="1"/>
          </p:cNvSpPr>
          <p:nvPr>
            <p:ph idx="1"/>
          </p:nvPr>
        </p:nvSpPr>
        <p:spPr>
          <a:xfrm>
            <a:off x="457200" y="1639342"/>
            <a:ext cx="8229600" cy="4525962"/>
          </a:xfrm>
        </p:spPr>
        <p:txBody>
          <a:bodyPr/>
          <a:lstStyle/>
          <a:p>
            <a:pPr eaLnBrk="1" hangingPunct="1">
              <a:spcBef>
                <a:spcPts val="600"/>
              </a:spcBef>
            </a:pPr>
            <a:r>
              <a:rPr lang="zh-CN" altLang="en-US" sz="2300" dirty="0"/>
              <a:t>为保证数据库可恢复，登记日志文件时必须遵循两条原则：</a:t>
            </a:r>
          </a:p>
          <a:p>
            <a:pPr eaLnBrk="1" hangingPunct="1">
              <a:buFont typeface="Wingdings" panose="05000000000000000000" pitchFamily="2" charset="2"/>
              <a:buNone/>
            </a:pPr>
            <a:r>
              <a:rPr lang="zh-CN" altLang="en-US" sz="2200" dirty="0"/>
              <a:t>（</a:t>
            </a:r>
            <a:r>
              <a:rPr lang="en-US" altLang="zh-CN" sz="2200" dirty="0"/>
              <a:t>1</a:t>
            </a:r>
            <a:r>
              <a:rPr lang="zh-CN" altLang="en-US" sz="2200" dirty="0"/>
              <a:t>）</a:t>
            </a:r>
            <a:r>
              <a:rPr lang="zh-CN" altLang="en-US" sz="2200" dirty="0">
                <a:solidFill>
                  <a:srgbClr val="0033CC"/>
                </a:solidFill>
              </a:rPr>
              <a:t>登记的次序</a:t>
            </a:r>
            <a:r>
              <a:rPr lang="zh-CN" altLang="en-US" sz="2200" dirty="0"/>
              <a:t>严格按并发事务执行的时间次序。</a:t>
            </a:r>
          </a:p>
          <a:p>
            <a:pPr eaLnBrk="1" hangingPunct="1">
              <a:buFont typeface="Wingdings" panose="05000000000000000000" pitchFamily="2" charset="2"/>
              <a:buNone/>
            </a:pPr>
            <a:r>
              <a:rPr lang="zh-CN" altLang="en-US" sz="2200" dirty="0"/>
              <a:t>（</a:t>
            </a:r>
            <a:r>
              <a:rPr lang="en-US" altLang="zh-CN" sz="2200" dirty="0"/>
              <a:t>2</a:t>
            </a:r>
            <a:r>
              <a:rPr lang="zh-CN" altLang="en-US" sz="2200" dirty="0"/>
              <a:t>）必须</a:t>
            </a:r>
            <a:r>
              <a:rPr lang="zh-CN" altLang="en-US" sz="2200" dirty="0">
                <a:solidFill>
                  <a:srgbClr val="0033CC"/>
                </a:solidFill>
              </a:rPr>
              <a:t>先写日志文件，后写数据库</a:t>
            </a:r>
            <a:r>
              <a:rPr lang="zh-CN" altLang="en-US" sz="2200" dirty="0"/>
              <a:t>。</a:t>
            </a:r>
          </a:p>
          <a:p>
            <a:pPr lvl="1" eaLnBrk="1" hangingPunct="1">
              <a:spcBef>
                <a:spcPts val="400"/>
              </a:spcBef>
            </a:pPr>
            <a:r>
              <a:rPr lang="zh-CN" altLang="en-US" sz="2200" dirty="0">
                <a:solidFill>
                  <a:srgbClr val="FF0000"/>
                </a:solidFill>
              </a:rPr>
              <a:t>原因：</a:t>
            </a:r>
            <a:r>
              <a:rPr lang="zh-CN" altLang="en-US" sz="2200" dirty="0">
                <a:solidFill>
                  <a:srgbClr val="0033CC"/>
                </a:solidFill>
              </a:rPr>
              <a:t>把对数据的修改写到数据库</a:t>
            </a:r>
            <a:r>
              <a:rPr lang="zh-CN" altLang="en-US" sz="2200" dirty="0"/>
              <a:t>中和</a:t>
            </a:r>
            <a:r>
              <a:rPr lang="zh-CN" altLang="en-US" sz="2200" dirty="0">
                <a:solidFill>
                  <a:srgbClr val="0033CC"/>
                </a:solidFill>
              </a:rPr>
              <a:t>把表示这个修改的日志记录写到日志文件中</a:t>
            </a:r>
            <a:r>
              <a:rPr lang="zh-CN" altLang="en-US" sz="2200" dirty="0"/>
              <a:t>是两个不同的操作。可能在这两个操作间发生故障，即这两个写操作只完成了一个。</a:t>
            </a:r>
            <a:endParaRPr lang="en-US" altLang="zh-CN" sz="2200" dirty="0"/>
          </a:p>
          <a:p>
            <a:pPr lvl="1" eaLnBrk="1" hangingPunct="1">
              <a:spcBef>
                <a:spcPts val="400"/>
              </a:spcBef>
            </a:pPr>
            <a:r>
              <a:rPr lang="zh-CN" altLang="en-US" sz="2200" dirty="0"/>
              <a:t>如果先写了数据库修改，而在运行记录中没有登记这个修改，则以后就无法恢复这个修改了。</a:t>
            </a:r>
            <a:endParaRPr lang="en-US" altLang="zh-CN" sz="2200" dirty="0"/>
          </a:p>
          <a:p>
            <a:pPr lvl="1" eaLnBrk="1" hangingPunct="1">
              <a:spcBef>
                <a:spcPts val="400"/>
              </a:spcBef>
            </a:pPr>
            <a:r>
              <a:rPr lang="zh-CN" altLang="en-US" sz="2200" dirty="0"/>
              <a:t>如果先写日志，但没有修改数据库，按日志文件恢复时只不过是多执行一次不必要的撤消操作，并不会影响数据库的正确性。</a:t>
            </a:r>
            <a:endParaRPr lang="en-US" altLang="zh-CN" sz="2200" dirty="0"/>
          </a:p>
        </p:txBody>
      </p:sp>
      <p:sp>
        <p:nvSpPr>
          <p:cNvPr id="30724" name="标题 3"/>
          <p:cNvSpPr>
            <a:spLocks noGrp="1"/>
          </p:cNvSpPr>
          <p:nvPr>
            <p:ph type="title"/>
          </p:nvPr>
        </p:nvSpPr>
        <p:spPr/>
        <p:txBody>
          <a:bodyPr/>
          <a:lstStyle/>
          <a:p>
            <a:r>
              <a:rPr lang="en-US" altLang="zh-CN" sz="4800" dirty="0">
                <a:ea typeface="黑体" panose="02010609060101010101" pitchFamily="49" charset="-122"/>
              </a:rPr>
              <a:t>10.1.2 </a:t>
            </a:r>
            <a:r>
              <a:rPr lang="zh-CN" altLang="en-US" sz="4800" dirty="0">
                <a:ea typeface="黑体" panose="02010609060101010101" pitchFamily="49" charset="-122"/>
              </a:rPr>
              <a:t>恢复的实现技术</a:t>
            </a:r>
            <a:br>
              <a:rPr lang="zh-CN" altLang="en-US" sz="4800" dirty="0">
                <a:ea typeface="黑体" panose="02010609060101010101" pitchFamily="49" charset="-122"/>
              </a:rPr>
            </a:br>
            <a:r>
              <a:rPr lang="en-US" altLang="zh-CN" sz="3600" dirty="0">
                <a:ea typeface="黑体" panose="02010609060101010101" pitchFamily="49" charset="-122"/>
              </a:rPr>
              <a:t>2</a:t>
            </a:r>
            <a:r>
              <a:rPr lang="zh-CN" altLang="en-US" sz="3600" dirty="0">
                <a:ea typeface="黑体" panose="02010609060101010101" pitchFamily="49" charset="-122"/>
              </a:rPr>
              <a:t>．登记日志文件（</a:t>
            </a:r>
            <a:r>
              <a:rPr lang="en-US" altLang="zh-CN" sz="3600" dirty="0">
                <a:ea typeface="黑体" panose="02010609060101010101" pitchFamily="49" charset="-122"/>
              </a:rPr>
              <a:t>Logging</a:t>
            </a:r>
            <a:r>
              <a:rPr lang="zh-CN" altLang="en-US" sz="3600" dirty="0">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ipe(down)">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wipe(down)">
                                      <p:cBhvr>
                                        <p:cTn id="12" dur="500"/>
                                        <p:tgtEl>
                                          <p:spTgt spid="30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wipe(down)">
                                      <p:cBhvr>
                                        <p:cTn id="17" dur="500"/>
                                        <p:tgtEl>
                                          <p:spTgt spid="30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wipe(down)">
                                      <p:cBhvr>
                                        <p:cTn id="22" dur="500"/>
                                        <p:tgtEl>
                                          <p:spTgt spid="30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wipe(down)">
                                      <p:cBhvr>
                                        <p:cTn id="27" dur="500"/>
                                        <p:tgtEl>
                                          <p:spTgt spid="307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0723">
                                            <p:txEl>
                                              <p:pRg st="5" end="5"/>
                                            </p:txEl>
                                          </p:spTgt>
                                        </p:tgtEl>
                                        <p:attrNameLst>
                                          <p:attrName>style.visibility</p:attrName>
                                        </p:attrNameLst>
                                      </p:cBhvr>
                                      <p:to>
                                        <p:strVal val="visible"/>
                                      </p:to>
                                    </p:set>
                                    <p:animEffect transition="in" filter="wipe(down)">
                                      <p:cBhvr>
                                        <p:cTn id="32" dur="5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C90154D8-78D2-48EF-BDFE-AD1E951F15DB}" type="slidenum">
              <a:rPr lang="en-US" altLang="zh-CN" sz="1000" smtClean="0">
                <a:latin typeface="Tahoma" panose="020B0604030504040204" pitchFamily="34" charset="0"/>
              </a:rPr>
              <a:pPr>
                <a:spcBef>
                  <a:spcPct val="0"/>
                </a:spcBef>
                <a:buClrTx/>
                <a:buFontTx/>
                <a:buNone/>
              </a:pPr>
              <a:t>24</a:t>
            </a:fld>
            <a:endParaRPr lang="en-US" altLang="zh-CN" sz="1000">
              <a:latin typeface="Tahoma" panose="020B0604030504040204" pitchFamily="34" charset="0"/>
            </a:endParaRPr>
          </a:p>
        </p:txBody>
      </p:sp>
      <p:sp>
        <p:nvSpPr>
          <p:cNvPr id="31747" name="Rectangle 3"/>
          <p:cNvSpPr>
            <a:spLocks noGrp="1" noChangeArrowheads="1"/>
          </p:cNvSpPr>
          <p:nvPr>
            <p:ph idx="1"/>
          </p:nvPr>
        </p:nvSpPr>
        <p:spPr>
          <a:xfrm>
            <a:off x="457200" y="1481138"/>
            <a:ext cx="8229600" cy="3027982"/>
          </a:xfrm>
          <a:ln>
            <a:solidFill>
              <a:srgbClr val="0033CC"/>
            </a:solidFill>
          </a:ln>
        </p:spPr>
        <p:txBody>
          <a:bodyPr/>
          <a:lstStyle/>
          <a:p>
            <a:pPr eaLnBrk="1" hangingPunct="1"/>
            <a:r>
              <a:rPr lang="zh-CN" altLang="en-US" sz="2300" dirty="0"/>
              <a:t>日志文件可以用来进行</a:t>
            </a:r>
            <a:r>
              <a:rPr lang="zh-CN" altLang="en-US" sz="2300" dirty="0">
                <a:solidFill>
                  <a:srgbClr val="0033CC"/>
                </a:solidFill>
              </a:rPr>
              <a:t>事务故障恢复</a:t>
            </a:r>
            <a:r>
              <a:rPr lang="zh-CN" altLang="en-US" sz="2300" dirty="0"/>
              <a:t>和</a:t>
            </a:r>
            <a:r>
              <a:rPr lang="zh-CN" altLang="en-US" sz="2300" dirty="0">
                <a:solidFill>
                  <a:srgbClr val="0033CC"/>
                </a:solidFill>
              </a:rPr>
              <a:t>系统故障恢复</a:t>
            </a:r>
            <a:r>
              <a:rPr lang="zh-CN" altLang="en-US" sz="2300" dirty="0"/>
              <a:t>，并协助后备副本进行</a:t>
            </a:r>
            <a:r>
              <a:rPr lang="zh-CN" altLang="en-US" sz="2300" dirty="0">
                <a:solidFill>
                  <a:srgbClr val="0033CC"/>
                </a:solidFill>
              </a:rPr>
              <a:t>介质故障恢复</a:t>
            </a:r>
            <a:r>
              <a:rPr lang="zh-CN" altLang="en-US" sz="2300" dirty="0"/>
              <a:t>。</a:t>
            </a:r>
          </a:p>
          <a:p>
            <a:pPr eaLnBrk="1" hangingPunct="1"/>
            <a:r>
              <a:rPr lang="zh-CN" altLang="en-US" sz="2300" dirty="0"/>
              <a:t>在故障发生后，可通过前滚</a:t>
            </a:r>
            <a:r>
              <a:rPr lang="en-US" altLang="zh-CN" sz="2300" dirty="0"/>
              <a:t>(rollforward)</a:t>
            </a:r>
            <a:r>
              <a:rPr lang="zh-CN" altLang="en-US" sz="2300" dirty="0"/>
              <a:t>和回滚</a:t>
            </a:r>
            <a:r>
              <a:rPr lang="en-US" altLang="zh-CN" sz="2300" dirty="0"/>
              <a:t>(rollback)</a:t>
            </a:r>
            <a:r>
              <a:rPr lang="zh-CN" altLang="en-US" sz="2300" dirty="0"/>
              <a:t>恢复数据库。</a:t>
            </a:r>
          </a:p>
          <a:p>
            <a:pPr eaLnBrk="1" hangingPunct="1"/>
            <a:r>
              <a:rPr lang="zh-CN" altLang="en-US" sz="2300" dirty="0">
                <a:solidFill>
                  <a:schemeClr val="folHlink"/>
                </a:solidFill>
              </a:rPr>
              <a:t>前滚</a:t>
            </a:r>
            <a:r>
              <a:rPr lang="zh-CN" altLang="en-US" sz="2300" dirty="0"/>
              <a:t>就是通过后备副本恢复数据库，并且重做应用保存后的所有有效事务。为了</a:t>
            </a:r>
            <a:r>
              <a:rPr lang="zh-CN" altLang="en-US" sz="2300" dirty="0">
                <a:solidFill>
                  <a:schemeClr val="folHlink"/>
                </a:solidFill>
              </a:rPr>
              <a:t>恢复事务</a:t>
            </a:r>
            <a:r>
              <a:rPr lang="zh-CN" altLang="en-US" sz="2300" dirty="0"/>
              <a:t>，日志中必须包含数据库改变之后的所有记录的备份，这些记录叫后像</a:t>
            </a:r>
            <a:r>
              <a:rPr lang="en-US" altLang="zh-CN" sz="2300" dirty="0"/>
              <a:t>(after-images)</a:t>
            </a:r>
            <a:r>
              <a:rPr lang="zh-CN" altLang="en-US" sz="2300" dirty="0"/>
              <a:t>。通过将事务的后像应用到数据库可以恢复事务。</a:t>
            </a:r>
          </a:p>
        </p:txBody>
      </p:sp>
      <p:sp>
        <p:nvSpPr>
          <p:cNvPr id="31748" name="标题 3"/>
          <p:cNvSpPr>
            <a:spLocks noGrp="1"/>
          </p:cNvSpPr>
          <p:nvPr>
            <p:ph type="title"/>
          </p:nvPr>
        </p:nvSpPr>
        <p:spPr/>
        <p:txBody>
          <a:bodyPr/>
          <a:lstStyle/>
          <a:p>
            <a:r>
              <a:rPr lang="en-US" altLang="zh-CN" sz="4400" dirty="0">
                <a:ea typeface="黑体" panose="02010609060101010101" pitchFamily="49" charset="-122"/>
              </a:rPr>
              <a:t>2</a:t>
            </a:r>
            <a:r>
              <a:rPr lang="zh-CN" altLang="en-US" sz="4400" dirty="0">
                <a:ea typeface="黑体" panose="02010609060101010101" pitchFamily="49" charset="-122"/>
              </a:rPr>
              <a:t>．登记日志文件（</a:t>
            </a:r>
            <a:r>
              <a:rPr lang="en-US" altLang="zh-CN" sz="4400" dirty="0">
                <a:ea typeface="黑体" panose="02010609060101010101" pitchFamily="49" charset="-122"/>
              </a:rPr>
              <a:t>Logging</a:t>
            </a:r>
            <a:r>
              <a:rPr lang="zh-CN" altLang="en-US" sz="4400" dirty="0">
                <a:ea typeface="黑体" panose="02010609060101010101" pitchFamily="49" charset="-122"/>
              </a:rPr>
              <a:t>）</a:t>
            </a:r>
            <a:br>
              <a:rPr lang="zh-CN" altLang="en-US" sz="4400" dirty="0">
                <a:ea typeface="黑体" panose="02010609060101010101" pitchFamily="49" charset="-122"/>
              </a:rPr>
            </a:br>
            <a:r>
              <a:rPr lang="zh-CN" altLang="en-US" sz="3600" dirty="0">
                <a:ea typeface="黑体" panose="02010609060101010101" pitchFamily="49" charset="-122"/>
              </a:rPr>
              <a:t>使用日志文件恢复数据</a:t>
            </a:r>
            <a:endParaRPr lang="zh-CN" altLang="en-US" dirty="0">
              <a:ea typeface="黑体" panose="02010609060101010101" pitchFamily="49" charset="-122"/>
            </a:endParaRPr>
          </a:p>
        </p:txBody>
      </p:sp>
      <p:sp>
        <p:nvSpPr>
          <p:cNvPr id="5" name="AutoShape 13">
            <a:extLst>
              <a:ext uri="{FF2B5EF4-FFF2-40B4-BE49-F238E27FC236}">
                <a16:creationId xmlns:a16="http://schemas.microsoft.com/office/drawing/2014/main" id="{BD00A45F-4C8D-7540-828E-6480C18F6C87}"/>
              </a:ext>
            </a:extLst>
          </p:cNvPr>
          <p:cNvSpPr>
            <a:spLocks noChangeArrowheads="1"/>
          </p:cNvSpPr>
          <p:nvPr/>
        </p:nvSpPr>
        <p:spPr bwMode="auto">
          <a:xfrm>
            <a:off x="899592" y="4666258"/>
            <a:ext cx="2160588" cy="635000"/>
          </a:xfrm>
          <a:prstGeom prst="flowChartMagneticDisk">
            <a:avLst/>
          </a:prstGeom>
          <a:solidFill>
            <a:srgbClr val="FFFFFF"/>
          </a:solidFill>
          <a:ln w="9525">
            <a:solidFill>
              <a:srgbClr val="000000"/>
            </a:solidFill>
            <a:round/>
            <a:headEnd/>
            <a:tailEnd/>
          </a:ln>
          <a:effectLst>
            <a:outerShdw dist="107763" dir="2700000" algn="ctr" rotWithShape="0">
              <a:srgbClr val="808080"/>
            </a:outerShdw>
          </a:effectLst>
        </p:spPr>
        <p:txBody>
          <a:bodyPr lIns="0" tIns="0" rIns="0" bIns="0"/>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zh-CN" altLang="en-US" sz="2000" b="1" dirty="0">
                <a:latin typeface="Times New Roman" panose="02020603050405020304" pitchFamily="18" charset="0"/>
                <a:ea typeface="宋体" panose="02010600030101010101" pitchFamily="2" charset="-122"/>
              </a:rPr>
              <a:t>没有变化的数据库</a:t>
            </a:r>
            <a:endParaRPr lang="zh-CN" altLang="en-US" sz="2000" b="1" dirty="0">
              <a:latin typeface="Tahoma" panose="020B0604030504040204" pitchFamily="34" charset="0"/>
              <a:ea typeface="宋体" panose="02010600030101010101" pitchFamily="2" charset="-122"/>
            </a:endParaRPr>
          </a:p>
        </p:txBody>
      </p:sp>
      <p:sp>
        <p:nvSpPr>
          <p:cNvPr id="6" name="Oval 14">
            <a:extLst>
              <a:ext uri="{FF2B5EF4-FFF2-40B4-BE49-F238E27FC236}">
                <a16:creationId xmlns:a16="http://schemas.microsoft.com/office/drawing/2014/main" id="{93C2CD89-0F89-C440-82FE-9C3932FE6229}"/>
              </a:ext>
            </a:extLst>
          </p:cNvPr>
          <p:cNvSpPr>
            <a:spLocks noChangeArrowheads="1"/>
          </p:cNvSpPr>
          <p:nvPr/>
        </p:nvSpPr>
        <p:spPr bwMode="auto">
          <a:xfrm>
            <a:off x="3634855" y="4785320"/>
            <a:ext cx="1584325" cy="406400"/>
          </a:xfrm>
          <a:prstGeom prst="ellipse">
            <a:avLst/>
          </a:prstGeom>
          <a:solidFill>
            <a:srgbClr val="FFFFFF"/>
          </a:solidFill>
          <a:ln w="9525">
            <a:solidFill>
              <a:srgbClr val="000000"/>
            </a:solidFill>
            <a:round/>
            <a:headEnd/>
            <a:tailEnd/>
          </a:ln>
        </p:spPr>
        <p:txBody>
          <a:bodyPr lIns="0" tIns="0" rIns="0" bIns="0"/>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zh-CN" altLang="en-US" sz="2000" b="1">
                <a:latin typeface="Times New Roman" panose="02020603050405020304" pitchFamily="18" charset="0"/>
                <a:ea typeface="宋体" panose="02010600030101010101" pitchFamily="2" charset="-122"/>
              </a:rPr>
              <a:t>重做事务</a:t>
            </a:r>
            <a:endParaRPr lang="zh-CN" altLang="en-US" sz="2000" b="1">
              <a:latin typeface="Tahoma" panose="020B0604030504040204" pitchFamily="34" charset="0"/>
              <a:ea typeface="宋体" panose="02010600030101010101" pitchFamily="2" charset="-122"/>
            </a:endParaRPr>
          </a:p>
        </p:txBody>
      </p:sp>
      <p:sp>
        <p:nvSpPr>
          <p:cNvPr id="7" name="AutoShape 15">
            <a:extLst>
              <a:ext uri="{FF2B5EF4-FFF2-40B4-BE49-F238E27FC236}">
                <a16:creationId xmlns:a16="http://schemas.microsoft.com/office/drawing/2014/main" id="{3E5772F8-0F42-194D-BD70-7D74C877B040}"/>
              </a:ext>
            </a:extLst>
          </p:cNvPr>
          <p:cNvSpPr>
            <a:spLocks noChangeArrowheads="1"/>
          </p:cNvSpPr>
          <p:nvPr/>
        </p:nvSpPr>
        <p:spPr bwMode="auto">
          <a:xfrm>
            <a:off x="975792" y="5674320"/>
            <a:ext cx="1868488" cy="635000"/>
          </a:xfrm>
          <a:prstGeom prst="flowChartMagneticDisk">
            <a:avLst/>
          </a:prstGeom>
          <a:solidFill>
            <a:srgbClr val="FFFFFF"/>
          </a:solidFill>
          <a:ln w="9525">
            <a:solidFill>
              <a:srgbClr val="000000"/>
            </a:solidFill>
            <a:round/>
            <a:headEnd/>
            <a:tailEnd/>
          </a:ln>
          <a:effectLst>
            <a:outerShdw dist="107763" dir="2700000" algn="ctr" rotWithShape="0">
              <a:srgbClr val="808080"/>
            </a:outerShdw>
          </a:effec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zh-CN" altLang="en-US" sz="2000" b="1">
                <a:latin typeface="Times New Roman" panose="02020603050405020304" pitchFamily="18" charset="0"/>
                <a:ea typeface="宋体" panose="02010600030101010101" pitchFamily="2" charset="-122"/>
              </a:rPr>
              <a:t>后像</a:t>
            </a:r>
            <a:endParaRPr lang="zh-CN" altLang="en-US" sz="2000" b="1">
              <a:latin typeface="Tahoma" panose="020B0604030504040204" pitchFamily="34" charset="0"/>
              <a:ea typeface="宋体" panose="02010600030101010101" pitchFamily="2" charset="-122"/>
            </a:endParaRPr>
          </a:p>
        </p:txBody>
      </p:sp>
      <p:sp>
        <p:nvSpPr>
          <p:cNvPr id="8" name="AutoShape 16">
            <a:extLst>
              <a:ext uri="{FF2B5EF4-FFF2-40B4-BE49-F238E27FC236}">
                <a16:creationId xmlns:a16="http://schemas.microsoft.com/office/drawing/2014/main" id="{FC2EBF57-0C2D-4243-AE33-8376123EAC30}"/>
              </a:ext>
            </a:extLst>
          </p:cNvPr>
          <p:cNvSpPr>
            <a:spLocks noChangeArrowheads="1"/>
          </p:cNvSpPr>
          <p:nvPr/>
        </p:nvSpPr>
        <p:spPr bwMode="auto">
          <a:xfrm>
            <a:off x="6016105" y="4666258"/>
            <a:ext cx="2376487" cy="635000"/>
          </a:xfrm>
          <a:prstGeom prst="flowChartMagneticDisk">
            <a:avLst/>
          </a:prstGeom>
          <a:solidFill>
            <a:srgbClr val="FFFFFF"/>
          </a:solidFill>
          <a:ln w="9525">
            <a:solidFill>
              <a:srgbClr val="000000"/>
            </a:solidFill>
            <a:round/>
            <a:headEnd/>
            <a:tailEnd/>
          </a:ln>
          <a:effectLst>
            <a:outerShdw dist="107763" dir="2700000" algn="ctr" rotWithShape="0">
              <a:srgbClr val="808080"/>
            </a:outerShdw>
          </a:effectLst>
        </p:spPr>
        <p:txBody>
          <a:bodyPr lIns="0" tIns="0" rIns="0" bIns="0"/>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2000" b="1">
                <a:latin typeface="Times New Roman" panose="02020603050405020304" pitchFamily="18" charset="0"/>
                <a:ea typeface="宋体" panose="02010600030101010101" pitchFamily="2" charset="-122"/>
              </a:rPr>
              <a:t>变化后的正确数据库</a:t>
            </a:r>
            <a:endParaRPr lang="zh-CN" altLang="en-US" sz="2000" b="1">
              <a:latin typeface="Tahoma" panose="020B0604030504040204" pitchFamily="34" charset="0"/>
              <a:ea typeface="宋体" panose="02010600030101010101" pitchFamily="2" charset="-122"/>
            </a:endParaRPr>
          </a:p>
        </p:txBody>
      </p:sp>
      <p:sp>
        <p:nvSpPr>
          <p:cNvPr id="9" name="AutoShape 21">
            <a:extLst>
              <a:ext uri="{FF2B5EF4-FFF2-40B4-BE49-F238E27FC236}">
                <a16:creationId xmlns:a16="http://schemas.microsoft.com/office/drawing/2014/main" id="{F70AA6B0-E111-A14C-A851-7611070407DC}"/>
              </a:ext>
            </a:extLst>
          </p:cNvPr>
          <p:cNvSpPr>
            <a:spLocks noChangeArrowheads="1"/>
          </p:cNvSpPr>
          <p:nvPr/>
        </p:nvSpPr>
        <p:spPr bwMode="auto">
          <a:xfrm>
            <a:off x="5223942" y="5674320"/>
            <a:ext cx="1319213" cy="381000"/>
          </a:xfrm>
          <a:prstGeom prst="wedgeRoundRectCallout">
            <a:avLst>
              <a:gd name="adj1" fmla="val -110287"/>
              <a:gd name="adj2" fmla="val -95417"/>
              <a:gd name="adj3" fmla="val 16667"/>
            </a:avLst>
          </a:prstGeom>
          <a:solidFill>
            <a:srgbClr val="FFFFFF"/>
          </a:solidFill>
          <a:ln w="9525">
            <a:solidFill>
              <a:srgbClr val="000000"/>
            </a:solidFill>
            <a:miter lim="800000"/>
            <a:headEnd/>
            <a:tailEnd/>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zh-CN" altLang="en-US" sz="2000" b="1">
                <a:latin typeface="宋体" panose="02010600030101010101" pitchFamily="2" charset="-122"/>
                <a:ea typeface="宋体" panose="02010600030101010101" pitchFamily="2" charset="-122"/>
              </a:rPr>
              <a:t>前滚过程</a:t>
            </a:r>
            <a:endParaRPr lang="zh-CN" altLang="en-US" sz="2000" b="1">
              <a:latin typeface="Tahoma" panose="020B0604030504040204" pitchFamily="34" charset="0"/>
              <a:ea typeface="宋体" panose="02010600030101010101" pitchFamily="2" charset="-122"/>
            </a:endParaRPr>
          </a:p>
        </p:txBody>
      </p:sp>
      <p:cxnSp>
        <p:nvCxnSpPr>
          <p:cNvPr id="10" name="AutoShape 26">
            <a:extLst>
              <a:ext uri="{FF2B5EF4-FFF2-40B4-BE49-F238E27FC236}">
                <a16:creationId xmlns:a16="http://schemas.microsoft.com/office/drawing/2014/main" id="{42915842-AD5D-A045-928B-1049E3BFE6EE}"/>
              </a:ext>
            </a:extLst>
          </p:cNvPr>
          <p:cNvCxnSpPr>
            <a:cxnSpLocks noChangeShapeType="1"/>
            <a:stCxn id="5" idx="4"/>
            <a:endCxn id="6" idx="2"/>
          </p:cNvCxnSpPr>
          <p:nvPr/>
        </p:nvCxnSpPr>
        <p:spPr bwMode="auto">
          <a:xfrm>
            <a:off x="3060180" y="4983758"/>
            <a:ext cx="574675"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27">
            <a:extLst>
              <a:ext uri="{FF2B5EF4-FFF2-40B4-BE49-F238E27FC236}">
                <a16:creationId xmlns:a16="http://schemas.microsoft.com/office/drawing/2014/main" id="{D3F89323-86C5-3748-99B3-7ADE6A576BBD}"/>
              </a:ext>
            </a:extLst>
          </p:cNvPr>
          <p:cNvCxnSpPr>
            <a:cxnSpLocks noChangeShapeType="1"/>
            <a:stCxn id="6" idx="6"/>
            <a:endCxn id="8" idx="2"/>
          </p:cNvCxnSpPr>
          <p:nvPr/>
        </p:nvCxnSpPr>
        <p:spPr bwMode="auto">
          <a:xfrm flipV="1">
            <a:off x="5219180" y="4983758"/>
            <a:ext cx="796925"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28">
            <a:extLst>
              <a:ext uri="{FF2B5EF4-FFF2-40B4-BE49-F238E27FC236}">
                <a16:creationId xmlns:a16="http://schemas.microsoft.com/office/drawing/2014/main" id="{8B8598E8-4A18-3343-A589-BB61ECA1E502}"/>
              </a:ext>
            </a:extLst>
          </p:cNvPr>
          <p:cNvCxnSpPr>
            <a:cxnSpLocks noChangeShapeType="1"/>
            <a:stCxn id="7" idx="4"/>
            <a:endCxn id="6" idx="4"/>
          </p:cNvCxnSpPr>
          <p:nvPr/>
        </p:nvCxnSpPr>
        <p:spPr bwMode="auto">
          <a:xfrm flipV="1">
            <a:off x="2844280" y="5191720"/>
            <a:ext cx="1582737" cy="8001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down)">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wipe(down)">
                                      <p:cBhvr>
                                        <p:cTn id="12" dur="500"/>
                                        <p:tgtEl>
                                          <p:spTgt spid="31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wipe(down)">
                                      <p:cBhvr>
                                        <p:cTn id="17" dur="500"/>
                                        <p:tgtEl>
                                          <p:spTgt spid="31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1746"/>
                                        </p:tgtEl>
                                        <p:attrNameLst>
                                          <p:attrName>style.visibility</p:attrName>
                                        </p:attrNameLst>
                                      </p:cBhvr>
                                      <p:to>
                                        <p:strVal val="visible"/>
                                      </p:to>
                                    </p:set>
                                    <p:animEffect transition="in" filter="checkerboard(across)">
                                      <p:cBhvr>
                                        <p:cTn id="22" dur="500"/>
                                        <p:tgtEl>
                                          <p:spTgt spid="31746"/>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heckerboard(across)">
                                      <p:cBhvr>
                                        <p:cTn id="25" dur="500"/>
                                        <p:tgtEl>
                                          <p:spTgt spid="5"/>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heckerboard(across)">
                                      <p:cBhvr>
                                        <p:cTn id="28" dur="500"/>
                                        <p:tgtEl>
                                          <p:spTgt spid="6"/>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checkerboard(across)">
                                      <p:cBhvr>
                                        <p:cTn id="31" dur="500"/>
                                        <p:tgtEl>
                                          <p:spTgt spid="7"/>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checkerboard(across)">
                                      <p:cBhvr>
                                        <p:cTn id="34" dur="500"/>
                                        <p:tgtEl>
                                          <p:spTgt spid="8"/>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checkerboard(across)">
                                      <p:cBhvr>
                                        <p:cTn id="37" dur="500"/>
                                        <p:tgtEl>
                                          <p:spTgt spid="9"/>
                                        </p:tgtEl>
                                      </p:cBhvr>
                                    </p:animEffect>
                                  </p:childTnLst>
                                </p:cTn>
                              </p:par>
                              <p:par>
                                <p:cTn id="38" presetID="5" presetClass="entr" presetSubtype="1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checkerboard(across)">
                                      <p:cBhvr>
                                        <p:cTn id="40" dur="500"/>
                                        <p:tgtEl>
                                          <p:spTgt spid="10"/>
                                        </p:tgtEl>
                                      </p:cBhvr>
                                    </p:animEffect>
                                  </p:childTnLst>
                                </p:cTn>
                              </p:par>
                              <p:par>
                                <p:cTn id="41" presetID="5" presetClass="entr" presetSubtype="1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checkerboard(across)">
                                      <p:cBhvr>
                                        <p:cTn id="43" dur="500"/>
                                        <p:tgtEl>
                                          <p:spTgt spid="11"/>
                                        </p:tgtEl>
                                      </p:cBhvr>
                                    </p:animEffect>
                                  </p:childTnLst>
                                </p:cTn>
                              </p:par>
                              <p:par>
                                <p:cTn id="44" presetID="5" presetClass="entr" presetSubtype="1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checkerboard(across)">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5" grpId="0" animBg="1"/>
      <p:bldP spid="6" grpId="0" animBg="1"/>
      <p:bldP spid="7" grpId="0" animBg="1"/>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C90154D8-78D2-48EF-BDFE-AD1E951F15DB}" type="slidenum">
              <a:rPr lang="en-US" altLang="zh-CN" sz="1000" smtClean="0">
                <a:latin typeface="Tahoma" panose="020B0604030504040204" pitchFamily="34" charset="0"/>
              </a:rPr>
              <a:pPr>
                <a:spcBef>
                  <a:spcPct val="0"/>
                </a:spcBef>
                <a:buClrTx/>
                <a:buFontTx/>
                <a:buNone/>
              </a:pPr>
              <a:t>25</a:t>
            </a:fld>
            <a:endParaRPr lang="en-US" altLang="zh-CN" sz="1000">
              <a:latin typeface="Tahoma" panose="020B0604030504040204" pitchFamily="34" charset="0"/>
            </a:endParaRPr>
          </a:p>
        </p:txBody>
      </p:sp>
      <p:sp>
        <p:nvSpPr>
          <p:cNvPr id="31747" name="Rectangle 3"/>
          <p:cNvSpPr>
            <a:spLocks noGrp="1" noChangeArrowheads="1"/>
          </p:cNvSpPr>
          <p:nvPr>
            <p:ph idx="1"/>
          </p:nvPr>
        </p:nvSpPr>
        <p:spPr>
          <a:xfrm>
            <a:off x="457200" y="1625154"/>
            <a:ext cx="8229600" cy="1515814"/>
          </a:xfrm>
          <a:ln>
            <a:solidFill>
              <a:srgbClr val="0033CC"/>
            </a:solidFill>
          </a:ln>
        </p:spPr>
        <p:txBody>
          <a:bodyPr/>
          <a:lstStyle/>
          <a:p>
            <a:pPr eaLnBrk="1" hangingPunct="1"/>
            <a:r>
              <a:rPr lang="zh-CN" altLang="en-US" sz="2300" dirty="0">
                <a:solidFill>
                  <a:schemeClr val="folHlink"/>
                </a:solidFill>
              </a:rPr>
              <a:t>回滚</a:t>
            </a:r>
            <a:r>
              <a:rPr lang="zh-CN" altLang="en-US" sz="2300" dirty="0"/>
              <a:t>就是撤消错误地执行或者未完成的事务对数据库的修改，以此来纠正错误。要</a:t>
            </a:r>
            <a:r>
              <a:rPr lang="zh-CN" altLang="en-US" sz="2300" dirty="0">
                <a:solidFill>
                  <a:schemeClr val="folHlink"/>
                </a:solidFill>
              </a:rPr>
              <a:t>撤消事务</a:t>
            </a:r>
            <a:r>
              <a:rPr lang="zh-CN" altLang="en-US" sz="2300" dirty="0"/>
              <a:t>，日志中必须包含数据库发生变化前的所有记录的备份，这些记录叫做前像</a:t>
            </a:r>
            <a:r>
              <a:rPr lang="en-US" altLang="zh-CN" sz="2300" dirty="0"/>
              <a:t>(before-images)</a:t>
            </a:r>
            <a:r>
              <a:rPr lang="zh-CN" altLang="en-US" sz="2300" dirty="0"/>
              <a:t>。可以通过将事务的前像应用到数据库来撤消事务。</a:t>
            </a:r>
          </a:p>
        </p:txBody>
      </p:sp>
      <p:sp>
        <p:nvSpPr>
          <p:cNvPr id="31748" name="标题 3"/>
          <p:cNvSpPr>
            <a:spLocks noGrp="1"/>
          </p:cNvSpPr>
          <p:nvPr>
            <p:ph type="title"/>
          </p:nvPr>
        </p:nvSpPr>
        <p:spPr/>
        <p:txBody>
          <a:bodyPr/>
          <a:lstStyle/>
          <a:p>
            <a:r>
              <a:rPr lang="en-US" altLang="zh-CN" sz="4400" dirty="0">
                <a:ea typeface="黑体" panose="02010609060101010101" pitchFamily="49" charset="-122"/>
              </a:rPr>
              <a:t>2</a:t>
            </a:r>
            <a:r>
              <a:rPr lang="zh-CN" altLang="en-US" sz="4400" dirty="0">
                <a:ea typeface="黑体" panose="02010609060101010101" pitchFamily="49" charset="-122"/>
              </a:rPr>
              <a:t>．登记日志文件（</a:t>
            </a:r>
            <a:r>
              <a:rPr lang="en-US" altLang="zh-CN" sz="4400" dirty="0">
                <a:ea typeface="黑体" panose="02010609060101010101" pitchFamily="49" charset="-122"/>
              </a:rPr>
              <a:t>Logging</a:t>
            </a:r>
            <a:r>
              <a:rPr lang="zh-CN" altLang="en-US" sz="4400" dirty="0">
                <a:ea typeface="黑体" panose="02010609060101010101" pitchFamily="49" charset="-122"/>
              </a:rPr>
              <a:t>）</a:t>
            </a:r>
            <a:br>
              <a:rPr lang="zh-CN" altLang="en-US" sz="4400" dirty="0">
                <a:ea typeface="黑体" panose="02010609060101010101" pitchFamily="49" charset="-122"/>
              </a:rPr>
            </a:br>
            <a:r>
              <a:rPr lang="zh-CN" altLang="en-US" sz="3600" dirty="0">
                <a:ea typeface="黑体" panose="02010609060101010101" pitchFamily="49" charset="-122"/>
              </a:rPr>
              <a:t>使用日志文件恢复数据</a:t>
            </a:r>
            <a:endParaRPr lang="zh-CN" altLang="en-US" dirty="0">
              <a:ea typeface="黑体" panose="02010609060101010101" pitchFamily="49" charset="-122"/>
            </a:endParaRPr>
          </a:p>
        </p:txBody>
      </p:sp>
      <p:sp>
        <p:nvSpPr>
          <p:cNvPr id="5" name="AutoShape 5">
            <a:extLst>
              <a:ext uri="{FF2B5EF4-FFF2-40B4-BE49-F238E27FC236}">
                <a16:creationId xmlns:a16="http://schemas.microsoft.com/office/drawing/2014/main" id="{EAFB747F-61CA-2F42-A336-87DD2888A1E9}"/>
              </a:ext>
            </a:extLst>
          </p:cNvPr>
          <p:cNvSpPr>
            <a:spLocks noChangeArrowheads="1"/>
          </p:cNvSpPr>
          <p:nvPr/>
        </p:nvSpPr>
        <p:spPr bwMode="auto">
          <a:xfrm>
            <a:off x="899592" y="3369667"/>
            <a:ext cx="2376487" cy="635000"/>
          </a:xfrm>
          <a:prstGeom prst="flowChartMagneticDisk">
            <a:avLst/>
          </a:prstGeom>
          <a:solidFill>
            <a:srgbClr val="FFFFFF"/>
          </a:solidFill>
          <a:ln w="9525">
            <a:solidFill>
              <a:srgbClr val="000000"/>
            </a:solidFill>
            <a:round/>
            <a:headEnd/>
            <a:tailEnd/>
          </a:ln>
          <a:effectLst>
            <a:outerShdw dist="107763" dir="2700000" algn="ctr" rotWithShape="0">
              <a:srgbClr val="808080"/>
            </a:outerShdw>
          </a:effectLst>
        </p:spPr>
        <p:txBody>
          <a:bodyPr lIns="0" rIns="0"/>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zh-CN" altLang="en-US" sz="2000" b="1">
                <a:latin typeface="Times New Roman" panose="02020603050405020304" pitchFamily="18" charset="0"/>
                <a:ea typeface="宋体" panose="02010600030101010101" pitchFamily="2" charset="-122"/>
              </a:rPr>
              <a:t>变化后的故障数据库</a:t>
            </a:r>
          </a:p>
        </p:txBody>
      </p:sp>
      <p:sp>
        <p:nvSpPr>
          <p:cNvPr id="6" name="Oval 6">
            <a:extLst>
              <a:ext uri="{FF2B5EF4-FFF2-40B4-BE49-F238E27FC236}">
                <a16:creationId xmlns:a16="http://schemas.microsoft.com/office/drawing/2014/main" id="{3C32A6F7-7B3A-D64A-A5AA-75C80831B487}"/>
              </a:ext>
            </a:extLst>
          </p:cNvPr>
          <p:cNvSpPr>
            <a:spLocks noChangeArrowheads="1"/>
          </p:cNvSpPr>
          <p:nvPr/>
        </p:nvSpPr>
        <p:spPr bwMode="auto">
          <a:xfrm>
            <a:off x="3850754" y="3479204"/>
            <a:ext cx="1584325" cy="431800"/>
          </a:xfrm>
          <a:prstGeom prst="ellipse">
            <a:avLst/>
          </a:prstGeom>
          <a:solidFill>
            <a:srgbClr val="FFFFFF"/>
          </a:solidFill>
          <a:ln w="9525">
            <a:solidFill>
              <a:srgbClr val="000000"/>
            </a:solidFill>
            <a:round/>
            <a:headEnd/>
            <a:tailEnd/>
          </a:ln>
        </p:spPr>
        <p:txBody>
          <a:bodyPr lIns="0" tIns="0" rIns="0" bIns="0"/>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zh-CN" altLang="en-US" sz="2000" b="1">
                <a:latin typeface="Times New Roman" panose="02020603050405020304" pitchFamily="18" charset="0"/>
                <a:ea typeface="宋体" panose="02010600030101010101" pitchFamily="2" charset="-122"/>
              </a:rPr>
              <a:t>撤消事务</a:t>
            </a:r>
            <a:endParaRPr lang="zh-CN" altLang="en-US" sz="2000" b="1">
              <a:latin typeface="Tahoma" panose="020B0604030504040204" pitchFamily="34" charset="0"/>
              <a:ea typeface="宋体" panose="02010600030101010101" pitchFamily="2" charset="-122"/>
            </a:endParaRPr>
          </a:p>
        </p:txBody>
      </p:sp>
      <p:sp>
        <p:nvSpPr>
          <p:cNvPr id="7" name="AutoShape 7">
            <a:extLst>
              <a:ext uri="{FF2B5EF4-FFF2-40B4-BE49-F238E27FC236}">
                <a16:creationId xmlns:a16="http://schemas.microsoft.com/office/drawing/2014/main" id="{9126371B-FEA5-954B-9E6E-4C5EE383734D}"/>
              </a:ext>
            </a:extLst>
          </p:cNvPr>
          <p:cNvSpPr>
            <a:spLocks noChangeArrowheads="1"/>
          </p:cNvSpPr>
          <p:nvPr/>
        </p:nvSpPr>
        <p:spPr bwMode="auto">
          <a:xfrm>
            <a:off x="1115492" y="4522192"/>
            <a:ext cx="1868487" cy="635000"/>
          </a:xfrm>
          <a:prstGeom prst="flowChartMagneticDisk">
            <a:avLst/>
          </a:prstGeom>
          <a:solidFill>
            <a:srgbClr val="FFFFFF"/>
          </a:solidFill>
          <a:ln w="9525">
            <a:solidFill>
              <a:srgbClr val="000000"/>
            </a:solidFill>
            <a:round/>
            <a:headEnd/>
            <a:tailEnd/>
          </a:ln>
          <a:effectLst>
            <a:outerShdw dist="107763" dir="2700000" algn="ctr" rotWithShape="0">
              <a:srgbClr val="808080"/>
            </a:outerShdw>
          </a:effec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zh-CN" altLang="en-US" sz="2000" b="1">
                <a:latin typeface="Times New Roman" panose="02020603050405020304" pitchFamily="18" charset="0"/>
                <a:ea typeface="宋体" panose="02010600030101010101" pitchFamily="2" charset="-122"/>
              </a:rPr>
              <a:t>前像</a:t>
            </a:r>
            <a:endParaRPr lang="zh-CN" altLang="en-US" sz="2000" b="1">
              <a:latin typeface="Tahoma" panose="020B0604030504040204" pitchFamily="34" charset="0"/>
              <a:ea typeface="宋体" panose="02010600030101010101" pitchFamily="2" charset="-122"/>
            </a:endParaRPr>
          </a:p>
        </p:txBody>
      </p:sp>
      <p:sp>
        <p:nvSpPr>
          <p:cNvPr id="8" name="AutoShape 8">
            <a:extLst>
              <a:ext uri="{FF2B5EF4-FFF2-40B4-BE49-F238E27FC236}">
                <a16:creationId xmlns:a16="http://schemas.microsoft.com/office/drawing/2014/main" id="{07A4FCB3-F950-5343-9578-3825F63E6B9A}"/>
              </a:ext>
            </a:extLst>
          </p:cNvPr>
          <p:cNvSpPr>
            <a:spLocks noChangeArrowheads="1"/>
          </p:cNvSpPr>
          <p:nvPr/>
        </p:nvSpPr>
        <p:spPr bwMode="auto">
          <a:xfrm>
            <a:off x="6131992" y="3369667"/>
            <a:ext cx="2111375" cy="635000"/>
          </a:xfrm>
          <a:prstGeom prst="flowChartMagneticDisk">
            <a:avLst/>
          </a:prstGeom>
          <a:solidFill>
            <a:srgbClr val="FFFFFF"/>
          </a:solidFill>
          <a:ln w="9525">
            <a:solidFill>
              <a:srgbClr val="000000"/>
            </a:solidFill>
            <a:round/>
            <a:headEnd/>
            <a:tailEnd/>
          </a:ln>
          <a:effectLst>
            <a:outerShdw dist="107763" dir="2700000" algn="ctr" rotWithShape="0">
              <a:srgbClr val="808080"/>
            </a:outerShdw>
          </a:effectLst>
        </p:spPr>
        <p:txBody>
          <a:bodyPr lIns="0" tIns="0" rIns="0" bIns="0"/>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zh-CN" altLang="en-US" sz="2000" b="1">
                <a:latin typeface="Times New Roman" panose="02020603050405020304" pitchFamily="18" charset="0"/>
                <a:ea typeface="宋体" panose="02010600030101010101" pitchFamily="2" charset="-122"/>
              </a:rPr>
              <a:t>没有变化的数据库</a:t>
            </a:r>
            <a:endParaRPr lang="zh-CN" altLang="en-US" sz="2000" b="1">
              <a:latin typeface="Tahoma" panose="020B0604030504040204" pitchFamily="34" charset="0"/>
              <a:ea typeface="宋体" panose="02010600030101010101" pitchFamily="2" charset="-122"/>
            </a:endParaRPr>
          </a:p>
        </p:txBody>
      </p:sp>
      <p:sp>
        <p:nvSpPr>
          <p:cNvPr id="9" name="AutoShape 20">
            <a:extLst>
              <a:ext uri="{FF2B5EF4-FFF2-40B4-BE49-F238E27FC236}">
                <a16:creationId xmlns:a16="http://schemas.microsoft.com/office/drawing/2014/main" id="{37611442-B120-2C46-AB1E-273465851294}"/>
              </a:ext>
            </a:extLst>
          </p:cNvPr>
          <p:cNvSpPr>
            <a:spLocks noChangeArrowheads="1"/>
          </p:cNvSpPr>
          <p:nvPr/>
        </p:nvSpPr>
        <p:spPr bwMode="auto">
          <a:xfrm>
            <a:off x="5435079" y="4593629"/>
            <a:ext cx="1319213" cy="381000"/>
          </a:xfrm>
          <a:prstGeom prst="wedgeRoundRectCallout">
            <a:avLst>
              <a:gd name="adj1" fmla="val -108972"/>
              <a:gd name="adj2" fmla="val -92523"/>
              <a:gd name="adj3" fmla="val 16667"/>
            </a:avLst>
          </a:prstGeom>
          <a:solidFill>
            <a:srgbClr val="FFFFFF"/>
          </a:solidFill>
          <a:ln w="9525">
            <a:solidFill>
              <a:srgbClr val="000000"/>
            </a:solidFill>
            <a:miter lim="800000"/>
            <a:headEnd/>
            <a:tailEnd/>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zh-CN" altLang="en-US" sz="2000" b="1">
                <a:latin typeface="宋体" panose="02010600030101010101" pitchFamily="2" charset="-122"/>
                <a:ea typeface="宋体" panose="02010600030101010101" pitchFamily="2" charset="-122"/>
              </a:rPr>
              <a:t>回滚过程</a:t>
            </a:r>
            <a:endParaRPr lang="zh-CN" altLang="en-US" sz="2000" b="1">
              <a:latin typeface="Tahoma" panose="020B0604030504040204" pitchFamily="34" charset="0"/>
              <a:ea typeface="宋体" panose="02010600030101010101" pitchFamily="2" charset="-122"/>
            </a:endParaRPr>
          </a:p>
        </p:txBody>
      </p:sp>
      <p:cxnSp>
        <p:nvCxnSpPr>
          <p:cNvPr id="10" name="AutoShape 23">
            <a:extLst>
              <a:ext uri="{FF2B5EF4-FFF2-40B4-BE49-F238E27FC236}">
                <a16:creationId xmlns:a16="http://schemas.microsoft.com/office/drawing/2014/main" id="{F114C699-53E2-7A4E-B1AB-E3DA3714053C}"/>
              </a:ext>
            </a:extLst>
          </p:cNvPr>
          <p:cNvCxnSpPr>
            <a:cxnSpLocks noChangeShapeType="1"/>
            <a:stCxn id="5" idx="4"/>
            <a:endCxn id="6" idx="2"/>
          </p:cNvCxnSpPr>
          <p:nvPr/>
        </p:nvCxnSpPr>
        <p:spPr bwMode="auto">
          <a:xfrm>
            <a:off x="3276079" y="3687167"/>
            <a:ext cx="574675" cy="79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24">
            <a:extLst>
              <a:ext uri="{FF2B5EF4-FFF2-40B4-BE49-F238E27FC236}">
                <a16:creationId xmlns:a16="http://schemas.microsoft.com/office/drawing/2014/main" id="{FE92CCBD-C529-2640-ABE7-048185C4E8D0}"/>
              </a:ext>
            </a:extLst>
          </p:cNvPr>
          <p:cNvCxnSpPr>
            <a:cxnSpLocks noChangeShapeType="1"/>
            <a:stCxn id="6" idx="6"/>
            <a:endCxn id="8" idx="2"/>
          </p:cNvCxnSpPr>
          <p:nvPr/>
        </p:nvCxnSpPr>
        <p:spPr bwMode="auto">
          <a:xfrm flipV="1">
            <a:off x="5435079" y="3687167"/>
            <a:ext cx="696913" cy="79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25">
            <a:extLst>
              <a:ext uri="{FF2B5EF4-FFF2-40B4-BE49-F238E27FC236}">
                <a16:creationId xmlns:a16="http://schemas.microsoft.com/office/drawing/2014/main" id="{4B2ADC05-DBE0-EA4A-B7E6-8FAF5B557BA5}"/>
              </a:ext>
            </a:extLst>
          </p:cNvPr>
          <p:cNvCxnSpPr>
            <a:cxnSpLocks noChangeShapeType="1"/>
            <a:stCxn id="7" idx="4"/>
            <a:endCxn id="6" idx="4"/>
          </p:cNvCxnSpPr>
          <p:nvPr/>
        </p:nvCxnSpPr>
        <p:spPr bwMode="auto">
          <a:xfrm flipV="1">
            <a:off x="2983979" y="3911004"/>
            <a:ext cx="1658938" cy="9286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3949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down)">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heckerboard(across)">
                                      <p:cBhvr>
                                        <p:cTn id="18" dur="500"/>
                                        <p:tgtEl>
                                          <p:spTgt spid="7"/>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500"/>
                                        <p:tgtEl>
                                          <p:spTgt spid="8"/>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heckerboard(across)">
                                      <p:cBhvr>
                                        <p:cTn id="24" dur="500"/>
                                        <p:tgtEl>
                                          <p:spTgt spid="9"/>
                                        </p:tgtEl>
                                      </p:cBhvr>
                                    </p:animEffect>
                                  </p:childTnLst>
                                </p:cTn>
                              </p:par>
                              <p:par>
                                <p:cTn id="25" presetID="5" presetClass="entr" presetSubtype="1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heckerboard(across)">
                                      <p:cBhvr>
                                        <p:cTn id="27" dur="500"/>
                                        <p:tgtEl>
                                          <p:spTgt spid="10"/>
                                        </p:tgtEl>
                                      </p:cBhvr>
                                    </p:animEffect>
                                  </p:childTnLst>
                                </p:cTn>
                              </p:par>
                              <p:par>
                                <p:cTn id="28" presetID="5" presetClass="entr" presetSubtype="1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checkerboard(across)">
                                      <p:cBhvr>
                                        <p:cTn id="30" dur="500"/>
                                        <p:tgtEl>
                                          <p:spTgt spid="11"/>
                                        </p:tgtEl>
                                      </p:cBhvr>
                                    </p:animEffect>
                                  </p:childTnLst>
                                </p:cTn>
                              </p:par>
                              <p:par>
                                <p:cTn id="31" presetID="5" presetClass="entr" presetSubtype="1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checkerboard(across)">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0462ABA1-FFE1-4B96-B210-049E30A78F8C}" type="slidenum">
              <a:rPr lang="en-US" altLang="zh-CN" sz="1000" smtClean="0">
                <a:latin typeface="Tahoma" panose="020B0604030504040204" pitchFamily="34" charset="0"/>
              </a:rPr>
              <a:pPr>
                <a:spcBef>
                  <a:spcPct val="0"/>
                </a:spcBef>
                <a:buClrTx/>
                <a:buFontTx/>
                <a:buNone/>
              </a:pPr>
              <a:t>26</a:t>
            </a:fld>
            <a:endParaRPr lang="en-US" altLang="zh-CN" sz="1000">
              <a:latin typeface="Tahoma" panose="020B0604030504040204" pitchFamily="34" charset="0"/>
            </a:endParaRPr>
          </a:p>
        </p:txBody>
      </p:sp>
      <p:sp>
        <p:nvSpPr>
          <p:cNvPr id="35843" name="Rectangle 3"/>
          <p:cNvSpPr>
            <a:spLocks noGrp="1" noChangeArrowheads="1"/>
          </p:cNvSpPr>
          <p:nvPr>
            <p:ph idx="1"/>
          </p:nvPr>
        </p:nvSpPr>
        <p:spPr>
          <a:xfrm>
            <a:off x="539552" y="1500188"/>
            <a:ext cx="7983538" cy="4464050"/>
          </a:xfrm>
        </p:spPr>
        <p:txBody>
          <a:bodyPr/>
          <a:lstStyle/>
          <a:p>
            <a:pPr eaLnBrk="1" hangingPunct="1"/>
            <a:r>
              <a:rPr lang="zh-CN" altLang="en-US" sz="2200" dirty="0"/>
              <a:t>当系统运行过程中发生故障，利用数据库后备副本和日志文件就可以将数据库恢复到故障前的某个一致性状态。</a:t>
            </a:r>
            <a:endParaRPr lang="en-US" altLang="zh-CN" sz="2200" dirty="0"/>
          </a:p>
          <a:p>
            <a:pPr eaLnBrk="1" hangingPunct="1"/>
            <a:r>
              <a:rPr lang="zh-CN" altLang="en-US" sz="2200" dirty="0"/>
              <a:t>三种不同故障其恢复策略和方法也不一样。</a:t>
            </a:r>
          </a:p>
          <a:p>
            <a:pPr eaLnBrk="1" hangingPunct="1"/>
            <a:r>
              <a:rPr lang="zh-CN" altLang="en-US" sz="2200" dirty="0"/>
              <a:t>根据日志中记录事务的结束状态，可以将事务分为</a:t>
            </a:r>
            <a:r>
              <a:rPr lang="en-US" altLang="zh-CN" sz="2200" dirty="0"/>
              <a:t>:</a:t>
            </a:r>
          </a:p>
          <a:p>
            <a:pPr eaLnBrk="1" hangingPunct="1"/>
            <a:r>
              <a:rPr lang="zh-CN" altLang="en-US" sz="2200" dirty="0">
                <a:solidFill>
                  <a:srgbClr val="0033CC"/>
                </a:solidFill>
              </a:rPr>
              <a:t>圆满事务</a:t>
            </a:r>
            <a:r>
              <a:rPr lang="zh-CN" altLang="en-US" sz="2200" dirty="0"/>
              <a:t>：指日志文件中记录了事务的 </a:t>
            </a:r>
            <a:r>
              <a:rPr lang="en-US" altLang="zh-CN" sz="2200" dirty="0"/>
              <a:t>commit </a:t>
            </a:r>
            <a:r>
              <a:rPr lang="zh-CN" altLang="en-US" sz="2200" dirty="0"/>
              <a:t>标识，说明日志中已经完整地记录下事务所有的更新活动。可以根据日志重现整个事务，即根据日志就能把事务重新执行一遍。</a:t>
            </a:r>
          </a:p>
          <a:p>
            <a:pPr eaLnBrk="1" hangingPunct="1"/>
            <a:r>
              <a:rPr lang="zh-CN" altLang="en-US" sz="2200" dirty="0">
                <a:solidFill>
                  <a:srgbClr val="0033CC"/>
                </a:solidFill>
              </a:rPr>
              <a:t>夭折事务</a:t>
            </a:r>
            <a:r>
              <a:rPr lang="zh-CN" altLang="en-US" sz="2200" dirty="0"/>
              <a:t>：指日志文件中只有事务的开始标识，而无</a:t>
            </a:r>
            <a:r>
              <a:rPr lang="en-US" altLang="zh-CN" sz="2000" dirty="0"/>
              <a:t>commit</a:t>
            </a:r>
            <a:r>
              <a:rPr lang="zh-CN" altLang="en-US" sz="2200" dirty="0"/>
              <a:t>标识，说明对事务更新活动的记录是不完整的，无法根据日志来重现事务。为保证事务的原子性，应该撤销这样的事务</a:t>
            </a:r>
          </a:p>
          <a:p>
            <a:pPr eaLnBrk="1" hangingPunct="1"/>
            <a:r>
              <a:rPr lang="zh-CN" altLang="en-US" sz="2200" dirty="0"/>
              <a:t>如图</a:t>
            </a:r>
            <a:r>
              <a:rPr lang="zh-CN" altLang="en-US" sz="2200" dirty="0">
                <a:hlinkClick r:id="rId5" action="ppaction://hlinksldjump"/>
              </a:rPr>
              <a:t>示例</a:t>
            </a:r>
            <a:r>
              <a:rPr lang="zh-CN" altLang="en-US" sz="2200" dirty="0"/>
              <a:t>，阶段</a:t>
            </a:r>
            <a:r>
              <a:rPr lang="en-US" altLang="zh-CN" sz="2200" dirty="0"/>
              <a:t>1</a:t>
            </a:r>
            <a:r>
              <a:rPr lang="zh-CN" altLang="en-US" sz="2200" dirty="0"/>
              <a:t>，</a:t>
            </a:r>
            <a:r>
              <a:rPr lang="en-US" altLang="zh-CN" sz="2200" dirty="0"/>
              <a:t>T</a:t>
            </a:r>
            <a:r>
              <a:rPr lang="en-US" altLang="zh-CN" sz="2200" baseline="-25000" dirty="0"/>
              <a:t>0</a:t>
            </a:r>
            <a:r>
              <a:rPr lang="zh-CN" altLang="en-US" sz="2200" dirty="0"/>
              <a:t>是夭折事务；阶段 </a:t>
            </a:r>
            <a:r>
              <a:rPr lang="en-US" altLang="zh-CN" sz="2200" dirty="0"/>
              <a:t>2</a:t>
            </a:r>
            <a:r>
              <a:rPr lang="zh-CN" altLang="en-US" sz="2200" dirty="0"/>
              <a:t>，</a:t>
            </a:r>
            <a:r>
              <a:rPr lang="en-US" altLang="zh-CN" sz="2200" dirty="0"/>
              <a:t>T</a:t>
            </a:r>
            <a:r>
              <a:rPr lang="en-US" altLang="zh-CN" sz="2200" baseline="-25000" dirty="0"/>
              <a:t>0</a:t>
            </a:r>
            <a:r>
              <a:rPr lang="zh-CN" altLang="en-US" sz="2200" dirty="0"/>
              <a:t>是圆满事务，</a:t>
            </a:r>
            <a:r>
              <a:rPr lang="en-US" altLang="zh-CN" sz="2200" dirty="0"/>
              <a:t>T</a:t>
            </a:r>
            <a:r>
              <a:rPr lang="en-US" altLang="zh-CN" sz="2200" baseline="-25000" dirty="0"/>
              <a:t>1</a:t>
            </a:r>
            <a:r>
              <a:rPr lang="zh-CN" altLang="en-US" sz="2200" dirty="0"/>
              <a:t>是夭折事务；阶段 </a:t>
            </a:r>
            <a:r>
              <a:rPr lang="en-US" altLang="zh-CN" sz="2200" dirty="0"/>
              <a:t>3</a:t>
            </a:r>
            <a:r>
              <a:rPr lang="zh-CN" altLang="en-US" sz="2200" dirty="0"/>
              <a:t>，</a:t>
            </a:r>
            <a:r>
              <a:rPr lang="en-US" altLang="zh-CN" sz="2200" dirty="0"/>
              <a:t>T</a:t>
            </a:r>
            <a:r>
              <a:rPr lang="en-US" altLang="zh-CN" sz="2200" baseline="-25000" dirty="0"/>
              <a:t>0</a:t>
            </a:r>
            <a:r>
              <a:rPr lang="zh-CN" altLang="en-US" sz="2200" dirty="0"/>
              <a:t>和</a:t>
            </a:r>
            <a:r>
              <a:rPr lang="en-US" altLang="zh-CN" sz="2200" dirty="0"/>
              <a:t>T</a:t>
            </a:r>
            <a:r>
              <a:rPr lang="en-US" altLang="zh-CN" sz="2200" baseline="-25000" dirty="0"/>
              <a:t>1</a:t>
            </a:r>
            <a:r>
              <a:rPr lang="zh-CN" altLang="en-US" sz="2200" dirty="0"/>
              <a:t>均是圆满事务。</a:t>
            </a:r>
          </a:p>
        </p:txBody>
      </p:sp>
      <p:sp>
        <p:nvSpPr>
          <p:cNvPr id="35844" name="标题 3"/>
          <p:cNvSpPr>
            <a:spLocks noGrp="1"/>
          </p:cNvSpPr>
          <p:nvPr>
            <p:ph type="title"/>
          </p:nvPr>
        </p:nvSpPr>
        <p:spPr/>
        <p:txBody>
          <a:bodyPr/>
          <a:lstStyle/>
          <a:p>
            <a:r>
              <a:rPr lang="en-US" altLang="zh-CN" sz="3600" dirty="0">
                <a:latin typeface="黑体" panose="02010609060101010101" pitchFamily="49" charset="-122"/>
                <a:ea typeface="黑体" panose="02010609060101010101" pitchFamily="49" charset="-122"/>
              </a:rPr>
              <a:t>10.1.3 SQL Server</a:t>
            </a:r>
            <a:r>
              <a:rPr lang="zh-CN" altLang="en-US" sz="3600" dirty="0">
                <a:latin typeface="黑体" panose="02010609060101010101" pitchFamily="49" charset="-122"/>
                <a:ea typeface="黑体" panose="02010609060101010101" pitchFamily="49" charset="-122"/>
              </a:rPr>
              <a:t>基于日志的恢复策略</a:t>
            </a:r>
            <a:br>
              <a:rPr lang="zh-CN" altLang="en-US" sz="3600" dirty="0">
                <a:latin typeface="黑体" panose="02010609060101010101" pitchFamily="49" charset="-122"/>
                <a:ea typeface="黑体" panose="02010609060101010101" pitchFamily="49" charset="-122"/>
              </a:rPr>
            </a:br>
            <a:r>
              <a:rPr lang="en-US" altLang="zh-CN" sz="24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事务分类</a:t>
            </a:r>
            <a:endParaRPr lang="zh-CN" altLang="en-US" sz="36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wipe(down)">
                                      <p:cBhvr>
                                        <p:cTn id="7" dur="500"/>
                                        <p:tgtEl>
                                          <p:spTgt spid="35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wipe(down)">
                                      <p:cBhvr>
                                        <p:cTn id="12" dur="500"/>
                                        <p:tgtEl>
                                          <p:spTgt spid="35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wipe(down)">
                                      <p:cBhvr>
                                        <p:cTn id="17" dur="500"/>
                                        <p:tgtEl>
                                          <p:spTgt spid="358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5843">
                                            <p:txEl>
                                              <p:pRg st="3" end="3"/>
                                            </p:txEl>
                                          </p:spTgt>
                                        </p:tgtEl>
                                        <p:attrNameLst>
                                          <p:attrName>style.visibility</p:attrName>
                                        </p:attrNameLst>
                                      </p:cBhvr>
                                      <p:to>
                                        <p:strVal val="visible"/>
                                      </p:to>
                                    </p:set>
                                    <p:animEffect transition="in" filter="wipe(down)">
                                      <p:cBhvr>
                                        <p:cTn id="22" dur="500"/>
                                        <p:tgtEl>
                                          <p:spTgt spid="358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5843">
                                            <p:txEl>
                                              <p:pRg st="4" end="4"/>
                                            </p:txEl>
                                          </p:spTgt>
                                        </p:tgtEl>
                                        <p:attrNameLst>
                                          <p:attrName>style.visibility</p:attrName>
                                        </p:attrNameLst>
                                      </p:cBhvr>
                                      <p:to>
                                        <p:strVal val="visible"/>
                                      </p:to>
                                    </p:set>
                                    <p:animEffect transition="in" filter="wipe(down)">
                                      <p:cBhvr>
                                        <p:cTn id="27" dur="500"/>
                                        <p:tgtEl>
                                          <p:spTgt spid="358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5843">
                                            <p:txEl>
                                              <p:pRg st="5" end="5"/>
                                            </p:txEl>
                                          </p:spTgt>
                                        </p:tgtEl>
                                        <p:attrNameLst>
                                          <p:attrName>style.visibility</p:attrName>
                                        </p:attrNameLst>
                                      </p:cBhvr>
                                      <p:to>
                                        <p:strVal val="visible"/>
                                      </p:to>
                                    </p:set>
                                    <p:animEffect transition="in" filter="wipe(down)">
                                      <p:cBhvr>
                                        <p:cTn id="32" dur="500"/>
                                        <p:tgtEl>
                                          <p:spTgt spid="358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84674400-CA04-4E00-8B63-24CC7197B357}" type="slidenum">
              <a:rPr lang="en-US" altLang="zh-CN" sz="1000" smtClean="0">
                <a:latin typeface="Times New Roman" panose="02020603050405020304" pitchFamily="18" charset="0"/>
                <a:cs typeface="Times New Roman" panose="02020603050405020304" pitchFamily="18" charset="0"/>
              </a:rPr>
              <a:pPr>
                <a:spcBef>
                  <a:spcPct val="0"/>
                </a:spcBef>
                <a:buClrTx/>
                <a:buFontTx/>
                <a:buNone/>
              </a:pPr>
              <a:t>27</a:t>
            </a:fld>
            <a:endParaRPr lang="en-US" altLang="zh-CN" sz="1000">
              <a:latin typeface="Times New Roman" panose="02020603050405020304" pitchFamily="18" charset="0"/>
              <a:cs typeface="Times New Roman" panose="02020603050405020304" pitchFamily="18" charset="0"/>
            </a:endParaRPr>
          </a:p>
        </p:txBody>
      </p:sp>
      <p:sp>
        <p:nvSpPr>
          <p:cNvPr id="34819" name="Rectangle 3"/>
          <p:cNvSpPr>
            <a:spLocks noGrp="1" noChangeArrowheads="1"/>
          </p:cNvSpPr>
          <p:nvPr>
            <p:ph idx="1"/>
          </p:nvPr>
        </p:nvSpPr>
        <p:spPr>
          <a:xfrm>
            <a:off x="714375" y="1209675"/>
            <a:ext cx="7772400" cy="647700"/>
          </a:xfrm>
        </p:spPr>
        <p:txBody>
          <a:bodyPr/>
          <a:lstStyle/>
          <a:p>
            <a:pPr eaLnBrk="1" hangingPunct="1">
              <a:lnSpc>
                <a:spcPct val="90000"/>
              </a:lnSpc>
            </a:pPr>
            <a:r>
              <a:rPr lang="zh-CN" altLang="en-US" sz="2000">
                <a:latin typeface="Times New Roman" panose="02020603050405020304" pitchFamily="18" charset="0"/>
                <a:cs typeface="Times New Roman" panose="02020603050405020304" pitchFamily="18" charset="0"/>
              </a:rPr>
              <a:t>随着</a:t>
            </a:r>
            <a:r>
              <a:rPr lang="en-US" altLang="zh-CN" sz="2000">
                <a:latin typeface="Times New Roman" panose="02020603050405020304" pitchFamily="18" charset="0"/>
                <a:cs typeface="Times New Roman" panose="02020603050405020304" pitchFamily="18" charset="0"/>
              </a:rPr>
              <a:t>T</a:t>
            </a:r>
            <a:r>
              <a:rPr lang="en-US" altLang="zh-CN" sz="2000" baseline="-25000">
                <a:latin typeface="Times New Roman" panose="02020603050405020304" pitchFamily="18" charset="0"/>
                <a:cs typeface="Times New Roman" panose="02020603050405020304" pitchFamily="18" charset="0"/>
              </a:rPr>
              <a:t>0</a:t>
            </a:r>
            <a:r>
              <a:rPr lang="zh-CN" altLang="en-US" sz="2000">
                <a:latin typeface="Times New Roman" panose="02020603050405020304" pitchFamily="18" charset="0"/>
                <a:cs typeface="Times New Roman" panose="02020603050405020304" pitchFamily="18" charset="0"/>
              </a:rPr>
              <a:t>和</a:t>
            </a:r>
            <a:r>
              <a:rPr lang="en-US" altLang="zh-CN" sz="2000">
                <a:latin typeface="Times New Roman" panose="02020603050405020304" pitchFamily="18" charset="0"/>
                <a:cs typeface="Times New Roman" panose="02020603050405020304" pitchFamily="18" charset="0"/>
              </a:rPr>
              <a:t>T</a:t>
            </a:r>
            <a:r>
              <a:rPr lang="en-US" altLang="zh-CN" sz="2000" baseline="-25000">
                <a:latin typeface="Times New Roman" panose="02020603050405020304" pitchFamily="18" charset="0"/>
                <a:cs typeface="Times New Roman" panose="02020603050405020304" pitchFamily="18" charset="0"/>
              </a:rPr>
              <a:t>1</a:t>
            </a:r>
            <a:r>
              <a:rPr lang="zh-CN" altLang="en-US" sz="2000">
                <a:latin typeface="Times New Roman" panose="02020603050405020304" pitchFamily="18" charset="0"/>
                <a:cs typeface="Times New Roman" panose="02020603050405020304" pitchFamily="18" charset="0"/>
              </a:rPr>
              <a:t>事务活动的进行，日志中记录变化的情况，</a:t>
            </a:r>
            <a:r>
              <a:rPr lang="en-US" altLang="zh-CN" sz="2000">
                <a:latin typeface="Times New Roman" panose="02020603050405020304" pitchFamily="18" charset="0"/>
                <a:cs typeface="Times New Roman" panose="02020603050405020304" pitchFamily="18" charset="0"/>
              </a:rPr>
              <a:t>A</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B</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C</a:t>
            </a:r>
            <a:r>
              <a:rPr lang="zh-CN" altLang="en-US" sz="2000">
                <a:latin typeface="Times New Roman" panose="02020603050405020304" pitchFamily="18" charset="0"/>
                <a:cs typeface="Times New Roman" panose="02020603050405020304" pitchFamily="18" charset="0"/>
              </a:rPr>
              <a:t>的初值分别为</a:t>
            </a:r>
            <a:r>
              <a:rPr lang="en-US" altLang="zh-CN" sz="2000">
                <a:latin typeface="Times New Roman" panose="02020603050405020304" pitchFamily="18" charset="0"/>
                <a:cs typeface="Times New Roman" panose="02020603050405020304" pitchFamily="18" charset="0"/>
              </a:rPr>
              <a:t>1000</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2000</a:t>
            </a:r>
            <a:r>
              <a:rPr lang="zh-CN" altLang="en-US" sz="2000">
                <a:latin typeface="Times New Roman" panose="02020603050405020304" pitchFamily="18" charset="0"/>
                <a:cs typeface="Times New Roman" panose="02020603050405020304" pitchFamily="18" charset="0"/>
              </a:rPr>
              <a:t>和</a:t>
            </a:r>
            <a:r>
              <a:rPr lang="en-US" altLang="zh-CN" sz="2000">
                <a:latin typeface="Times New Roman" panose="02020603050405020304" pitchFamily="18" charset="0"/>
                <a:cs typeface="Times New Roman" panose="02020603050405020304" pitchFamily="18" charset="0"/>
              </a:rPr>
              <a:t>700</a:t>
            </a:r>
            <a:r>
              <a:rPr lang="zh-CN" altLang="en-US" sz="2000">
                <a:latin typeface="Times New Roman" panose="02020603050405020304" pitchFamily="18" charset="0"/>
                <a:cs typeface="Times New Roman" panose="02020603050405020304" pitchFamily="18" charset="0"/>
              </a:rPr>
              <a:t>。</a:t>
            </a:r>
          </a:p>
        </p:txBody>
      </p:sp>
      <p:sp>
        <p:nvSpPr>
          <p:cNvPr id="34820" name="Text Box 5"/>
          <p:cNvSpPr txBox="1">
            <a:spLocks noChangeArrowheads="1"/>
          </p:cNvSpPr>
          <p:nvPr/>
        </p:nvSpPr>
        <p:spPr bwMode="auto">
          <a:xfrm>
            <a:off x="1547813" y="1829817"/>
            <a:ext cx="1779587" cy="1527175"/>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Read (A)</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A = A - 50</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Write (A) </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Read (B)</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B = B + 50</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Write (B)</a:t>
            </a:r>
          </a:p>
        </p:txBody>
      </p:sp>
      <p:sp>
        <p:nvSpPr>
          <p:cNvPr id="34821" name="Text Box 6"/>
          <p:cNvSpPr txBox="1">
            <a:spLocks noChangeArrowheads="1"/>
          </p:cNvSpPr>
          <p:nvPr/>
        </p:nvSpPr>
        <p:spPr bwMode="auto">
          <a:xfrm>
            <a:off x="5699125" y="1844675"/>
            <a:ext cx="1779588" cy="1527175"/>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Read (C)</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C = C - 100</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Write (C)	</a:t>
            </a:r>
          </a:p>
        </p:txBody>
      </p:sp>
      <p:sp>
        <p:nvSpPr>
          <p:cNvPr id="34822" name="AutoShape 7"/>
          <p:cNvSpPr>
            <a:spLocks noChangeArrowheads="1"/>
          </p:cNvSpPr>
          <p:nvPr/>
        </p:nvSpPr>
        <p:spPr bwMode="auto">
          <a:xfrm>
            <a:off x="3708400" y="2060575"/>
            <a:ext cx="763588" cy="409575"/>
          </a:xfrm>
          <a:prstGeom prst="wedgeRectCallout">
            <a:avLst>
              <a:gd name="adj1" fmla="val -97542"/>
              <a:gd name="adj2" fmla="val -54917"/>
            </a:avLst>
          </a:prstGeom>
          <a:solidFill>
            <a:srgbClr val="FFFFFF"/>
          </a:solidFill>
          <a:ln w="9525">
            <a:solidFill>
              <a:srgbClr val="000000"/>
            </a:solidFill>
            <a:miter lim="800000"/>
            <a:headEnd/>
            <a:tailEnd/>
          </a:ln>
        </p:spPr>
        <p:txBody>
          <a:bodyPr lIns="0" rIns="0"/>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1600" b="1">
                <a:latin typeface="Times New Roman" panose="02020603050405020304" pitchFamily="18" charset="0"/>
                <a:ea typeface="宋体" panose="02010600030101010101" pitchFamily="2" charset="-122"/>
                <a:cs typeface="Times New Roman" panose="02020603050405020304" pitchFamily="18" charset="0"/>
              </a:rPr>
              <a:t>事务</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0</a:t>
            </a:r>
            <a:endParaRPr lang="en-US" altLang="zh-CN" sz="16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823" name="AutoShape 8"/>
          <p:cNvSpPr>
            <a:spLocks noChangeArrowheads="1"/>
          </p:cNvSpPr>
          <p:nvPr/>
        </p:nvSpPr>
        <p:spPr bwMode="auto">
          <a:xfrm>
            <a:off x="4670425" y="2054225"/>
            <a:ext cx="762000" cy="409575"/>
          </a:xfrm>
          <a:prstGeom prst="wedgeRectCallout">
            <a:avLst>
              <a:gd name="adj1" fmla="val 86111"/>
              <a:gd name="adj2" fmla="val -56838"/>
            </a:avLst>
          </a:prstGeom>
          <a:solidFill>
            <a:srgbClr val="FFFFFF"/>
          </a:solidFill>
          <a:ln w="9525">
            <a:solidFill>
              <a:srgbClr val="000000"/>
            </a:solidFill>
            <a:miter lim="800000"/>
            <a:headEnd/>
            <a:tailEnd/>
          </a:ln>
        </p:spPr>
        <p:txBody>
          <a:bodyPr lIns="0" rIns="0"/>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1600" b="1">
                <a:latin typeface="Times New Roman" panose="02020603050405020304" pitchFamily="18" charset="0"/>
                <a:ea typeface="宋体" panose="02010600030101010101" pitchFamily="2" charset="-122"/>
                <a:cs typeface="Times New Roman" panose="02020603050405020304" pitchFamily="18" charset="0"/>
              </a:rPr>
              <a:t>事务</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1</a:t>
            </a:r>
            <a:endParaRPr lang="en-US" altLang="zh-CN" sz="16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824" name="Text Box 9"/>
          <p:cNvSpPr txBox="1">
            <a:spLocks noChangeArrowheads="1"/>
          </p:cNvSpPr>
          <p:nvPr/>
        </p:nvSpPr>
        <p:spPr bwMode="auto">
          <a:xfrm>
            <a:off x="1403350" y="4464050"/>
            <a:ext cx="1938338" cy="1773238"/>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 start &gt;</a:t>
            </a:r>
          </a:p>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 A,1000,950 &gt;</a:t>
            </a:r>
          </a:p>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0 </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,B,2000,2050 &gt;</a:t>
            </a:r>
          </a:p>
        </p:txBody>
      </p:sp>
      <p:sp>
        <p:nvSpPr>
          <p:cNvPr id="34825" name="Text Box 10"/>
          <p:cNvSpPr txBox="1">
            <a:spLocks noChangeArrowheads="1"/>
          </p:cNvSpPr>
          <p:nvPr/>
        </p:nvSpPr>
        <p:spPr bwMode="auto">
          <a:xfrm>
            <a:off x="3779838" y="4464050"/>
            <a:ext cx="1944687" cy="1773238"/>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start &gt;</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A,1000,950 &gt;</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0 </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,B,2000,2050 &gt;</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commit &gt;</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start &gt;</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C,700,600 &gt;</a:t>
            </a:r>
          </a:p>
        </p:txBody>
      </p:sp>
      <p:sp>
        <p:nvSpPr>
          <p:cNvPr id="34826" name="Text Box 11"/>
          <p:cNvSpPr txBox="1">
            <a:spLocks noChangeArrowheads="1"/>
          </p:cNvSpPr>
          <p:nvPr/>
        </p:nvSpPr>
        <p:spPr bwMode="auto">
          <a:xfrm>
            <a:off x="6156325" y="4464050"/>
            <a:ext cx="1871663" cy="1773238"/>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 start &gt;</a:t>
            </a:r>
          </a:p>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 A,1000,950 &gt;</a:t>
            </a:r>
          </a:p>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0 </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,B,2000,2050 &gt;</a:t>
            </a:r>
          </a:p>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 commit &gt;</a:t>
            </a:r>
          </a:p>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 start &gt;</a:t>
            </a:r>
          </a:p>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 C,700,600 &gt;</a:t>
            </a:r>
          </a:p>
          <a:p>
            <a:pPr eaLnBrk="1" hangingPunct="1">
              <a:lnSpc>
                <a:spcPct val="64000"/>
              </a:lnSpc>
              <a:spcBef>
                <a:spcPts val="300"/>
              </a:spcBef>
              <a:spcAft>
                <a:spcPts val="300"/>
              </a:spcAft>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 commit &gt;</a:t>
            </a:r>
          </a:p>
        </p:txBody>
      </p:sp>
      <p:sp>
        <p:nvSpPr>
          <p:cNvPr id="34827" name="AutoShape 12"/>
          <p:cNvSpPr>
            <a:spLocks noChangeArrowheads="1"/>
          </p:cNvSpPr>
          <p:nvPr/>
        </p:nvSpPr>
        <p:spPr bwMode="auto">
          <a:xfrm>
            <a:off x="1619250" y="3716338"/>
            <a:ext cx="1873250" cy="396875"/>
          </a:xfrm>
          <a:prstGeom prst="wedgeRectCallout">
            <a:avLst>
              <a:gd name="adj1" fmla="val -19574"/>
              <a:gd name="adj2" fmla="val 136000"/>
            </a:avLst>
          </a:prstGeom>
          <a:solidFill>
            <a:srgbClr val="FFFFFF"/>
          </a:solidFill>
          <a:ln w="9525">
            <a:solidFill>
              <a:srgbClr val="000000"/>
            </a:solidFill>
            <a:miter lim="800000"/>
            <a:headEnd/>
            <a:tailEnd/>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0</a:t>
            </a:r>
            <a:r>
              <a:rPr lang="zh-CN" altLang="en-US" sz="1600" b="1">
                <a:latin typeface="Times New Roman" panose="02020603050405020304" pitchFamily="18" charset="0"/>
                <a:ea typeface="宋体" panose="02010600030101010101" pitchFamily="2" charset="-122"/>
                <a:cs typeface="Times New Roman" panose="02020603050405020304" pitchFamily="18" charset="0"/>
              </a:rPr>
              <a:t>完成但未提交</a:t>
            </a:r>
          </a:p>
        </p:txBody>
      </p:sp>
      <p:sp>
        <p:nvSpPr>
          <p:cNvPr id="34828" name="AutoShape 13"/>
          <p:cNvSpPr>
            <a:spLocks noChangeArrowheads="1"/>
          </p:cNvSpPr>
          <p:nvPr/>
        </p:nvSpPr>
        <p:spPr bwMode="auto">
          <a:xfrm>
            <a:off x="3563938" y="3744913"/>
            <a:ext cx="2447925" cy="396875"/>
          </a:xfrm>
          <a:prstGeom prst="wedgeRectCallout">
            <a:avLst>
              <a:gd name="adj1" fmla="val -26394"/>
              <a:gd name="adj2" fmla="val 130000"/>
            </a:avLst>
          </a:prstGeom>
          <a:solidFill>
            <a:srgbClr val="FFFFFF"/>
          </a:solidFill>
          <a:ln w="9525">
            <a:solidFill>
              <a:srgbClr val="000000"/>
            </a:solidFill>
            <a:miter lim="800000"/>
            <a:headEnd/>
            <a:tailEnd/>
          </a:ln>
        </p:spPr>
        <p:txBody>
          <a:bodyPr lIns="0" rIns="0"/>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0</a:t>
            </a:r>
            <a:r>
              <a:rPr lang="zh-CN" altLang="en-US" sz="1600" b="1">
                <a:latin typeface="Times New Roman" panose="02020603050405020304" pitchFamily="18" charset="0"/>
                <a:ea typeface="宋体" panose="02010600030101010101" pitchFamily="2" charset="-122"/>
                <a:cs typeface="Times New Roman" panose="02020603050405020304" pitchFamily="18" charset="0"/>
              </a:rPr>
              <a:t>已提交</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b="1">
                <a:latin typeface="Times New Roman" panose="02020603050405020304" pitchFamily="18" charset="0"/>
                <a:ea typeface="宋体" panose="02010600030101010101" pitchFamily="2" charset="-122"/>
                <a:cs typeface="Times New Roman" panose="02020603050405020304" pitchFamily="18" charset="0"/>
              </a:rPr>
              <a:t>完成但未提交</a:t>
            </a:r>
          </a:p>
        </p:txBody>
      </p:sp>
      <p:sp>
        <p:nvSpPr>
          <p:cNvPr id="34829" name="AutoShape 14"/>
          <p:cNvSpPr>
            <a:spLocks noChangeArrowheads="1"/>
          </p:cNvSpPr>
          <p:nvPr/>
        </p:nvSpPr>
        <p:spPr bwMode="auto">
          <a:xfrm>
            <a:off x="6426200" y="3781425"/>
            <a:ext cx="1241425" cy="396875"/>
          </a:xfrm>
          <a:prstGeom prst="wedgeRectCallout">
            <a:avLst>
              <a:gd name="adj1" fmla="val -62148"/>
              <a:gd name="adj2" fmla="val 122398"/>
            </a:avLst>
          </a:prstGeom>
          <a:solidFill>
            <a:srgbClr val="FFFFFF"/>
          </a:solidFill>
          <a:ln w="9525">
            <a:solidFill>
              <a:srgbClr val="000000"/>
            </a:solidFill>
            <a:miter lim="800000"/>
            <a:headEnd/>
            <a:tailEnd/>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T</a:t>
            </a:r>
            <a:r>
              <a:rPr lang="en-US" altLang="zh-CN" sz="1600" b="1" baseline="-2500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b="1">
                <a:latin typeface="Times New Roman" panose="02020603050405020304" pitchFamily="18" charset="0"/>
                <a:ea typeface="宋体" panose="02010600030101010101" pitchFamily="2" charset="-122"/>
                <a:cs typeface="Times New Roman" panose="02020603050405020304" pitchFamily="18" charset="0"/>
              </a:rPr>
              <a:t>已提交</a:t>
            </a:r>
          </a:p>
        </p:txBody>
      </p:sp>
      <p:sp>
        <p:nvSpPr>
          <p:cNvPr id="34830" name="标题 13"/>
          <p:cNvSpPr>
            <a:spLocks noGrp="1"/>
          </p:cNvSpPr>
          <p:nvPr>
            <p:ph type="title"/>
          </p:nvPr>
        </p:nvSpPr>
        <p:spPr/>
        <p:txBody>
          <a:bodyPr/>
          <a:lstStyle/>
          <a:p>
            <a:r>
              <a:rPr lang="zh-CN" altLang="en-US">
                <a:ea typeface="黑体" panose="02010609060101010101" pitchFamily="49" charset="-122"/>
              </a:rPr>
              <a:t>日志结构示例</a:t>
            </a:r>
          </a:p>
        </p:txBody>
      </p:sp>
    </p:spTree>
    <p:extLst>
      <p:ext uri="{BB962C8B-B14F-4D97-AF65-F5344CB8AC3E}">
        <p14:creationId xmlns:p14="http://schemas.microsoft.com/office/powerpoint/2010/main" val="3814789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B11F1908-75FA-4F17-B8DF-E82C8727CB71}" type="slidenum">
              <a:rPr lang="en-US" altLang="zh-CN" sz="1000" smtClean="0">
                <a:latin typeface="Tahoma" panose="020B0604030504040204" pitchFamily="34" charset="0"/>
              </a:rPr>
              <a:pPr>
                <a:spcBef>
                  <a:spcPct val="0"/>
                </a:spcBef>
                <a:buClrTx/>
                <a:buFontTx/>
                <a:buNone/>
              </a:pPr>
              <a:t>28</a:t>
            </a:fld>
            <a:endParaRPr lang="en-US" altLang="zh-CN" sz="1000">
              <a:latin typeface="Tahoma" panose="020B0604030504040204" pitchFamily="34" charset="0"/>
            </a:endParaRPr>
          </a:p>
        </p:txBody>
      </p:sp>
      <p:sp>
        <p:nvSpPr>
          <p:cNvPr id="36867"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altLang="zh-CN" sz="2400" dirty="0"/>
              <a:t>redo</a:t>
            </a:r>
            <a:r>
              <a:rPr lang="zh-CN" altLang="en-US" sz="2400" dirty="0"/>
              <a:t>：对圆满事务所做过的修改操作应执行 </a:t>
            </a:r>
            <a:r>
              <a:rPr lang="en-US" altLang="zh-CN" sz="2400" dirty="0"/>
              <a:t>redo </a:t>
            </a:r>
            <a:r>
              <a:rPr lang="zh-CN" altLang="en-US" sz="2400" dirty="0"/>
              <a:t>操作，即重新执行该操作，修改对象赋予其新记录值。这种方法又称为前滚</a:t>
            </a:r>
            <a:r>
              <a:rPr lang="en-US" altLang="zh-CN" sz="2400" dirty="0"/>
              <a:t>(</a:t>
            </a:r>
            <a:r>
              <a:rPr lang="en-US" altLang="zh-CN" sz="2400" dirty="0" err="1"/>
              <a:t>rollforward</a:t>
            </a:r>
            <a:r>
              <a:rPr lang="en-US" altLang="zh-CN" sz="2400" dirty="0"/>
              <a:t>)</a:t>
            </a:r>
            <a:endParaRPr lang="zh-CN" altLang="en-US" sz="2400" dirty="0"/>
          </a:p>
          <a:p>
            <a:pPr eaLnBrk="1" hangingPunct="1">
              <a:lnSpc>
                <a:spcPct val="90000"/>
              </a:lnSpc>
              <a:buFont typeface="Wingdings" panose="05000000000000000000" pitchFamily="2" charset="2"/>
              <a:buNone/>
            </a:pPr>
            <a:endParaRPr lang="zh-CN" altLang="en-US" sz="2400" dirty="0"/>
          </a:p>
          <a:p>
            <a:pPr eaLnBrk="1" hangingPunct="1">
              <a:lnSpc>
                <a:spcPct val="90000"/>
              </a:lnSpc>
              <a:buFont typeface="Wingdings" panose="05000000000000000000" pitchFamily="2" charset="2"/>
              <a:buNone/>
            </a:pPr>
            <a:endParaRPr lang="zh-CN" altLang="en-US" sz="2400" dirty="0"/>
          </a:p>
          <a:p>
            <a:pPr eaLnBrk="1" hangingPunct="1">
              <a:lnSpc>
                <a:spcPct val="90000"/>
              </a:lnSpc>
              <a:buFont typeface="Wingdings" panose="05000000000000000000" pitchFamily="2" charset="2"/>
              <a:buNone/>
            </a:pPr>
            <a:endParaRPr lang="en-US" altLang="zh-CN" sz="2400" dirty="0"/>
          </a:p>
          <a:p>
            <a:pPr eaLnBrk="1" hangingPunct="1">
              <a:lnSpc>
                <a:spcPct val="90000"/>
              </a:lnSpc>
              <a:buFont typeface="Wingdings" panose="05000000000000000000" pitchFamily="2" charset="2"/>
              <a:buNone/>
            </a:pPr>
            <a:r>
              <a:rPr lang="en-US" altLang="zh-CN" sz="2400" dirty="0"/>
              <a:t>undo</a:t>
            </a:r>
            <a:r>
              <a:rPr lang="zh-CN" altLang="en-US" sz="2400" dirty="0"/>
              <a:t>：对夭折事务所做过的修改操作应执行 </a:t>
            </a:r>
            <a:r>
              <a:rPr lang="en-US" altLang="zh-CN" sz="2400" dirty="0"/>
              <a:t>undo </a:t>
            </a:r>
            <a:r>
              <a:rPr lang="zh-CN" altLang="en-US" sz="2400" dirty="0"/>
              <a:t>操作，即撤销该操作，修改对象赋予其旧记录值。这种方法又称为回滚</a:t>
            </a:r>
            <a:r>
              <a:rPr lang="en-US" altLang="zh-CN" sz="2400" dirty="0"/>
              <a:t>(rollback)</a:t>
            </a:r>
            <a:endParaRPr lang="zh-CN" altLang="en-US" sz="2400" dirty="0"/>
          </a:p>
        </p:txBody>
      </p:sp>
      <p:grpSp>
        <p:nvGrpSpPr>
          <p:cNvPr id="36868" name="Group 4"/>
          <p:cNvGrpSpPr>
            <a:grpSpLocks/>
          </p:cNvGrpSpPr>
          <p:nvPr/>
        </p:nvGrpSpPr>
        <p:grpSpPr bwMode="auto">
          <a:xfrm>
            <a:off x="1428750" y="2709863"/>
            <a:ext cx="6696075" cy="576262"/>
            <a:chOff x="1758" y="5172"/>
            <a:chExt cx="7027" cy="509"/>
          </a:xfrm>
        </p:grpSpPr>
        <p:sp>
          <p:nvSpPr>
            <p:cNvPr id="36877" name="Rectangle 5"/>
            <p:cNvSpPr>
              <a:spLocks noChangeArrowheads="1"/>
            </p:cNvSpPr>
            <p:nvPr/>
          </p:nvSpPr>
          <p:spPr bwMode="auto">
            <a:xfrm>
              <a:off x="3928" y="5172"/>
              <a:ext cx="2704" cy="468"/>
            </a:xfrm>
            <a:prstGeom prst="rect">
              <a:avLst/>
            </a:prstGeom>
            <a:solidFill>
              <a:srgbClr val="FFFFFF"/>
            </a:solidFill>
            <a:ln w="9525">
              <a:solidFill>
                <a:srgbClr val="000000"/>
              </a:solidFill>
              <a:miter lim="800000"/>
              <a:headEnd/>
              <a:tailEnd/>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en-US" altLang="zh-CN" sz="1800" b="1">
                  <a:latin typeface="宋体" panose="02010600030101010101" pitchFamily="2" charset="-122"/>
                  <a:ea typeface="宋体" panose="02010600030101010101" pitchFamily="2" charset="-122"/>
                </a:rPr>
                <a:t>redo&lt;T</a:t>
              </a:r>
              <a:r>
                <a:rPr lang="en-US" altLang="zh-CN" sz="1800" b="1" baseline="-25000">
                  <a:latin typeface="宋体" panose="02010600030101010101" pitchFamily="2" charset="-122"/>
                  <a:ea typeface="宋体" panose="02010600030101010101" pitchFamily="2" charset="-122"/>
                </a:rPr>
                <a:t>0</a:t>
              </a:r>
              <a:r>
                <a:rPr lang="en-US" altLang="zh-CN" sz="1800" b="1">
                  <a:latin typeface="宋体" panose="02010600030101010101" pitchFamily="2" charset="-122"/>
                  <a:ea typeface="宋体" panose="02010600030101010101" pitchFamily="2" charset="-122"/>
                </a:rPr>
                <a:t>,A,1000,950〉</a:t>
              </a:r>
              <a:endParaRPr lang="en-US" altLang="zh-CN" sz="1800" b="1">
                <a:latin typeface="Tahoma" panose="020B0604030504040204" pitchFamily="34" charset="0"/>
                <a:ea typeface="宋体" panose="02010600030101010101" pitchFamily="2" charset="-122"/>
              </a:endParaRPr>
            </a:p>
          </p:txBody>
        </p:sp>
        <p:sp>
          <p:nvSpPr>
            <p:cNvPr id="36878" name="AutoShape 6"/>
            <p:cNvSpPr>
              <a:spLocks noChangeArrowheads="1"/>
            </p:cNvSpPr>
            <p:nvPr/>
          </p:nvSpPr>
          <p:spPr bwMode="auto">
            <a:xfrm>
              <a:off x="1758" y="5172"/>
              <a:ext cx="1322" cy="509"/>
            </a:xfrm>
            <a:prstGeom prst="can">
              <a:avLst>
                <a:gd name="adj" fmla="val 25000"/>
              </a:avLst>
            </a:prstGeom>
            <a:solidFill>
              <a:srgbClr val="FFFFFF"/>
            </a:solidFill>
            <a:ln w="9525">
              <a:solidFill>
                <a:srgbClr val="000000"/>
              </a:solidFill>
              <a:round/>
              <a:headEnd/>
              <a:tailEnd/>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en-US" altLang="zh-CN" sz="1800" b="1">
                  <a:latin typeface="宋体" panose="02010600030101010101" pitchFamily="2" charset="-122"/>
                  <a:ea typeface="宋体" panose="02010600030101010101" pitchFamily="2" charset="-122"/>
                </a:rPr>
                <a:t>A=1000</a:t>
              </a:r>
              <a:endParaRPr lang="en-US" altLang="zh-CN" sz="1800" b="1">
                <a:latin typeface="Tahoma" panose="020B0604030504040204" pitchFamily="34" charset="0"/>
                <a:ea typeface="宋体" panose="02010600030101010101" pitchFamily="2" charset="-122"/>
              </a:endParaRPr>
            </a:p>
          </p:txBody>
        </p:sp>
        <p:sp>
          <p:nvSpPr>
            <p:cNvPr id="36879" name="AutoShape 7"/>
            <p:cNvSpPr>
              <a:spLocks noChangeArrowheads="1"/>
            </p:cNvSpPr>
            <p:nvPr/>
          </p:nvSpPr>
          <p:spPr bwMode="auto">
            <a:xfrm>
              <a:off x="7464" y="5172"/>
              <a:ext cx="1321" cy="509"/>
            </a:xfrm>
            <a:prstGeom prst="can">
              <a:avLst>
                <a:gd name="adj" fmla="val 25000"/>
              </a:avLst>
            </a:prstGeom>
            <a:solidFill>
              <a:srgbClr val="FFFFFF"/>
            </a:solidFill>
            <a:ln w="9525">
              <a:solidFill>
                <a:srgbClr val="000000"/>
              </a:solidFill>
              <a:round/>
              <a:headEnd/>
              <a:tailEnd/>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en-US" altLang="zh-CN" sz="1800" b="1">
                  <a:latin typeface="宋体" panose="02010600030101010101" pitchFamily="2" charset="-122"/>
                  <a:ea typeface="宋体" panose="02010600030101010101" pitchFamily="2" charset="-122"/>
                </a:rPr>
                <a:t>A=950</a:t>
              </a:r>
              <a:endParaRPr lang="en-US" altLang="zh-CN" sz="1800" b="1">
                <a:latin typeface="Tahoma" panose="020B0604030504040204" pitchFamily="34" charset="0"/>
                <a:ea typeface="宋体" panose="02010600030101010101" pitchFamily="2" charset="-122"/>
              </a:endParaRPr>
            </a:p>
          </p:txBody>
        </p:sp>
        <p:sp>
          <p:nvSpPr>
            <p:cNvPr id="36880" name="AutoShape 8"/>
            <p:cNvSpPr>
              <a:spLocks noChangeArrowheads="1"/>
            </p:cNvSpPr>
            <p:nvPr/>
          </p:nvSpPr>
          <p:spPr bwMode="auto">
            <a:xfrm>
              <a:off x="3081" y="5328"/>
              <a:ext cx="832" cy="156"/>
            </a:xfrm>
            <a:prstGeom prst="rightArrow">
              <a:avLst>
                <a:gd name="adj1" fmla="val 50000"/>
                <a:gd name="adj2" fmla="val 133333"/>
              </a:avLst>
            </a:prstGeom>
            <a:solidFill>
              <a:srgbClr val="FFFFFF"/>
            </a:solidFill>
            <a:ln w="9525">
              <a:solidFill>
                <a:srgbClr val="000000"/>
              </a:solidFill>
              <a:miter lim="800000"/>
              <a:headEnd/>
              <a:tailEnd/>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endParaRPr lang="zh-CN" altLang="en-US" sz="1800">
                <a:latin typeface="Tahoma" panose="020B0604030504040204" pitchFamily="34" charset="0"/>
                <a:ea typeface="宋体" panose="02010600030101010101" pitchFamily="2" charset="-122"/>
              </a:endParaRPr>
            </a:p>
          </p:txBody>
        </p:sp>
        <p:sp>
          <p:nvSpPr>
            <p:cNvPr id="36881" name="AutoShape 9"/>
            <p:cNvSpPr>
              <a:spLocks noChangeArrowheads="1"/>
            </p:cNvSpPr>
            <p:nvPr/>
          </p:nvSpPr>
          <p:spPr bwMode="auto">
            <a:xfrm>
              <a:off x="6632" y="5328"/>
              <a:ext cx="832" cy="156"/>
            </a:xfrm>
            <a:prstGeom prst="rightArrow">
              <a:avLst>
                <a:gd name="adj1" fmla="val 50000"/>
                <a:gd name="adj2" fmla="val 133333"/>
              </a:avLst>
            </a:prstGeom>
            <a:solidFill>
              <a:srgbClr val="FFFFFF"/>
            </a:solidFill>
            <a:ln w="9525">
              <a:solidFill>
                <a:srgbClr val="000000"/>
              </a:solidFill>
              <a:miter lim="800000"/>
              <a:headEnd/>
              <a:tailEnd/>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endParaRPr lang="zh-CN" altLang="en-US" sz="1800">
                <a:latin typeface="Tahoma" panose="020B0604030504040204" pitchFamily="34" charset="0"/>
                <a:ea typeface="宋体" panose="02010600030101010101" pitchFamily="2" charset="-122"/>
              </a:endParaRPr>
            </a:p>
          </p:txBody>
        </p:sp>
      </p:grpSp>
      <p:grpSp>
        <p:nvGrpSpPr>
          <p:cNvPr id="36869" name="Group 16"/>
          <p:cNvGrpSpPr>
            <a:grpSpLocks/>
          </p:cNvGrpSpPr>
          <p:nvPr/>
        </p:nvGrpSpPr>
        <p:grpSpPr bwMode="auto">
          <a:xfrm>
            <a:off x="1428750" y="4857750"/>
            <a:ext cx="6769100" cy="649288"/>
            <a:chOff x="1020" y="3203"/>
            <a:chExt cx="2906" cy="204"/>
          </a:xfrm>
        </p:grpSpPr>
        <p:sp>
          <p:nvSpPr>
            <p:cNvPr id="36871" name="AutoShape 10"/>
            <p:cNvSpPr>
              <a:spLocks noChangeArrowheads="1"/>
            </p:cNvSpPr>
            <p:nvPr/>
          </p:nvSpPr>
          <p:spPr bwMode="auto">
            <a:xfrm>
              <a:off x="1020" y="3203"/>
              <a:ext cx="576" cy="204"/>
            </a:xfrm>
            <a:prstGeom prst="can">
              <a:avLst>
                <a:gd name="adj" fmla="val 25000"/>
              </a:avLst>
            </a:prstGeom>
            <a:solidFill>
              <a:srgbClr val="FFFFFF"/>
            </a:solidFill>
            <a:ln w="9525">
              <a:solidFill>
                <a:srgbClr val="000000"/>
              </a:solidFill>
              <a:round/>
              <a:headEnd/>
              <a:tailEnd/>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en-US" altLang="zh-CN" sz="1800" b="1">
                  <a:latin typeface="宋体" panose="02010600030101010101" pitchFamily="2" charset="-122"/>
                  <a:ea typeface="宋体" panose="02010600030101010101" pitchFamily="2" charset="-122"/>
                </a:rPr>
                <a:t>A=950</a:t>
              </a:r>
              <a:endParaRPr lang="en-US" altLang="zh-CN" sz="1800" b="1">
                <a:latin typeface="Tahoma" panose="020B0604030504040204" pitchFamily="34" charset="0"/>
                <a:ea typeface="宋体" panose="02010600030101010101" pitchFamily="2" charset="-122"/>
              </a:endParaRPr>
            </a:p>
          </p:txBody>
        </p:sp>
        <p:grpSp>
          <p:nvGrpSpPr>
            <p:cNvPr id="36872" name="Group 11"/>
            <p:cNvGrpSpPr>
              <a:grpSpLocks/>
            </p:cNvGrpSpPr>
            <p:nvPr/>
          </p:nvGrpSpPr>
          <p:grpSpPr bwMode="auto">
            <a:xfrm>
              <a:off x="1602" y="3203"/>
              <a:ext cx="1748" cy="187"/>
              <a:chOff x="3006" y="6770"/>
              <a:chExt cx="4368" cy="468"/>
            </a:xfrm>
          </p:grpSpPr>
          <p:sp>
            <p:nvSpPr>
              <p:cNvPr id="36874" name="Rectangle 12"/>
              <p:cNvSpPr>
                <a:spLocks noChangeArrowheads="1"/>
              </p:cNvSpPr>
              <p:nvPr/>
            </p:nvSpPr>
            <p:spPr bwMode="auto">
              <a:xfrm>
                <a:off x="3838" y="6770"/>
                <a:ext cx="2704" cy="468"/>
              </a:xfrm>
              <a:prstGeom prst="rect">
                <a:avLst/>
              </a:prstGeom>
              <a:solidFill>
                <a:srgbClr val="FFFFFF"/>
              </a:solidFill>
              <a:ln w="9525">
                <a:solidFill>
                  <a:srgbClr val="000000"/>
                </a:solidFill>
                <a:miter lim="800000"/>
                <a:headEnd/>
                <a:tailEnd/>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en-US" altLang="zh-CN" sz="1800" b="1" dirty="0">
                    <a:latin typeface="宋体" panose="02010600030101010101" pitchFamily="2" charset="-122"/>
                    <a:ea typeface="宋体" panose="02010600030101010101" pitchFamily="2" charset="-122"/>
                  </a:rPr>
                  <a:t>undo&lt;T</a:t>
                </a:r>
                <a:r>
                  <a:rPr lang="en-US" altLang="zh-CN" sz="1800" b="1" baseline="-25000" dirty="0">
                    <a:latin typeface="宋体" panose="02010600030101010101" pitchFamily="2" charset="-122"/>
                    <a:ea typeface="宋体" panose="02010600030101010101" pitchFamily="2" charset="-122"/>
                  </a:rPr>
                  <a:t>0</a:t>
                </a:r>
                <a:r>
                  <a:rPr lang="en-US" altLang="zh-CN" sz="1800" b="1" dirty="0">
                    <a:latin typeface="宋体" panose="02010600030101010101" pitchFamily="2" charset="-122"/>
                    <a:ea typeface="宋体" panose="02010600030101010101" pitchFamily="2" charset="-122"/>
                  </a:rPr>
                  <a:t>,A,1000,950〉</a:t>
                </a:r>
                <a:endParaRPr lang="en-US" altLang="zh-CN" sz="1800" b="1" dirty="0">
                  <a:latin typeface="Tahoma" panose="020B0604030504040204" pitchFamily="34" charset="0"/>
                  <a:ea typeface="宋体" panose="02010600030101010101" pitchFamily="2" charset="-122"/>
                </a:endParaRPr>
              </a:p>
            </p:txBody>
          </p:sp>
          <p:sp>
            <p:nvSpPr>
              <p:cNvPr id="36875" name="AutoShape 13"/>
              <p:cNvSpPr>
                <a:spLocks noChangeArrowheads="1"/>
              </p:cNvSpPr>
              <p:nvPr/>
            </p:nvSpPr>
            <p:spPr bwMode="auto">
              <a:xfrm>
                <a:off x="3006" y="6926"/>
                <a:ext cx="832" cy="156"/>
              </a:xfrm>
              <a:prstGeom prst="rightArrow">
                <a:avLst>
                  <a:gd name="adj1" fmla="val 50000"/>
                  <a:gd name="adj2" fmla="val 133333"/>
                </a:avLst>
              </a:prstGeom>
              <a:solidFill>
                <a:srgbClr val="FFFFFF"/>
              </a:solidFill>
              <a:ln w="9525">
                <a:solidFill>
                  <a:srgbClr val="000000"/>
                </a:solidFill>
                <a:miter lim="800000"/>
                <a:headEnd/>
                <a:tailEnd/>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endParaRPr lang="zh-CN" altLang="en-US" sz="1800">
                  <a:latin typeface="Tahoma" panose="020B0604030504040204" pitchFamily="34" charset="0"/>
                  <a:ea typeface="宋体" panose="02010600030101010101" pitchFamily="2" charset="-122"/>
                </a:endParaRPr>
              </a:p>
            </p:txBody>
          </p:sp>
          <p:sp>
            <p:nvSpPr>
              <p:cNvPr id="36876" name="AutoShape 14"/>
              <p:cNvSpPr>
                <a:spLocks noChangeArrowheads="1"/>
              </p:cNvSpPr>
              <p:nvPr/>
            </p:nvSpPr>
            <p:spPr bwMode="auto">
              <a:xfrm>
                <a:off x="6542" y="6926"/>
                <a:ext cx="832" cy="156"/>
              </a:xfrm>
              <a:prstGeom prst="rightArrow">
                <a:avLst>
                  <a:gd name="adj1" fmla="val 50000"/>
                  <a:gd name="adj2" fmla="val 133333"/>
                </a:avLst>
              </a:prstGeom>
              <a:solidFill>
                <a:srgbClr val="FFFFFF"/>
              </a:solidFill>
              <a:ln w="9525">
                <a:solidFill>
                  <a:srgbClr val="000000"/>
                </a:solidFill>
                <a:miter lim="800000"/>
                <a:headEnd/>
                <a:tailEnd/>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endParaRPr lang="zh-CN" altLang="en-US" sz="1800">
                  <a:latin typeface="Tahoma" panose="020B0604030504040204" pitchFamily="34" charset="0"/>
                  <a:ea typeface="宋体" panose="02010600030101010101" pitchFamily="2" charset="-122"/>
                </a:endParaRPr>
              </a:p>
            </p:txBody>
          </p:sp>
        </p:grpSp>
        <p:sp>
          <p:nvSpPr>
            <p:cNvPr id="36873" name="AutoShape 15"/>
            <p:cNvSpPr>
              <a:spLocks noChangeArrowheads="1"/>
            </p:cNvSpPr>
            <p:nvPr/>
          </p:nvSpPr>
          <p:spPr bwMode="auto">
            <a:xfrm>
              <a:off x="3350" y="3203"/>
              <a:ext cx="576" cy="204"/>
            </a:xfrm>
            <a:prstGeom prst="can">
              <a:avLst>
                <a:gd name="adj" fmla="val 25000"/>
              </a:avLst>
            </a:prstGeom>
            <a:solidFill>
              <a:srgbClr val="FFFFFF"/>
            </a:solidFill>
            <a:ln w="9525">
              <a:solidFill>
                <a:srgbClr val="000000"/>
              </a:solidFill>
              <a:round/>
              <a:headEnd/>
              <a:tailEnd/>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en-US" altLang="zh-CN" sz="1800" b="1">
                  <a:latin typeface="宋体" panose="02010600030101010101" pitchFamily="2" charset="-122"/>
                  <a:ea typeface="宋体" panose="02010600030101010101" pitchFamily="2" charset="-122"/>
                </a:rPr>
                <a:t>A=1000</a:t>
              </a:r>
              <a:endParaRPr lang="en-US" altLang="zh-CN" sz="1800" b="1">
                <a:latin typeface="Tahoma" panose="020B0604030504040204" pitchFamily="34" charset="0"/>
                <a:ea typeface="宋体" panose="02010600030101010101" pitchFamily="2" charset="-122"/>
              </a:endParaRPr>
            </a:p>
          </p:txBody>
        </p:sp>
      </p:grpSp>
      <p:sp>
        <p:nvSpPr>
          <p:cNvPr id="36870" name="标题 16"/>
          <p:cNvSpPr>
            <a:spLocks noGrp="1"/>
          </p:cNvSpPr>
          <p:nvPr>
            <p:ph type="title"/>
          </p:nvPr>
        </p:nvSpPr>
        <p:spPr/>
        <p:txBody>
          <a:bodyPr/>
          <a:lstStyle/>
          <a:p>
            <a:r>
              <a:rPr lang="en-US" altLang="zh-CN" sz="3600" dirty="0">
                <a:latin typeface="黑体" panose="02010609060101010101" pitchFamily="49" charset="-122"/>
                <a:ea typeface="黑体" panose="02010609060101010101" pitchFamily="49" charset="-122"/>
              </a:rPr>
              <a:t>10.1.3 SQL Server</a:t>
            </a:r>
            <a:r>
              <a:rPr lang="zh-CN" altLang="en-US" sz="3600" dirty="0">
                <a:latin typeface="黑体" panose="02010609060101010101" pitchFamily="49" charset="-122"/>
                <a:ea typeface="黑体" panose="02010609060101010101" pitchFamily="49" charset="-122"/>
              </a:rPr>
              <a:t>基于日志的恢复策略</a:t>
            </a:r>
            <a:br>
              <a:rPr lang="en-US" altLang="zh-CN" sz="3600" dirty="0">
                <a:latin typeface="黑体" panose="02010609060101010101" pitchFamily="49" charset="-122"/>
                <a:ea typeface="黑体" panose="02010609060101010101" pitchFamily="49" charset="-122"/>
              </a:rPr>
            </a:br>
            <a:r>
              <a:rPr lang="en-US" altLang="zh-CN" sz="3200" dirty="0">
                <a:latin typeface="黑体" panose="02010609060101010101" pitchFamily="49" charset="-122"/>
                <a:ea typeface="黑体" panose="02010609060101010101" pitchFamily="49" charset="-122"/>
              </a:rPr>
              <a:t>2. </a:t>
            </a:r>
            <a:r>
              <a:rPr lang="zh-CN" altLang="en-US" sz="3200" dirty="0">
                <a:latin typeface="黑体" panose="02010609060101010101" pitchFamily="49" charset="-122"/>
                <a:ea typeface="黑体" panose="02010609060101010101" pitchFamily="49" charset="-122"/>
              </a:rPr>
              <a:t>基本的恢复操作</a:t>
            </a:r>
            <a:endParaRPr lang="zh-CN" altLang="en-US" sz="36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down)">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6868"/>
                                        </p:tgtEl>
                                        <p:attrNameLst>
                                          <p:attrName>style.visibility</p:attrName>
                                        </p:attrNameLst>
                                      </p:cBhvr>
                                      <p:to>
                                        <p:strVal val="visible"/>
                                      </p:to>
                                    </p:set>
                                    <p:animEffect transition="in" filter="wipe(down)">
                                      <p:cBhvr>
                                        <p:cTn id="12" dur="500"/>
                                        <p:tgtEl>
                                          <p:spTgt spid="368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6867">
                                            <p:txEl>
                                              <p:pRg st="4" end="4"/>
                                            </p:txEl>
                                          </p:spTgt>
                                        </p:tgtEl>
                                        <p:attrNameLst>
                                          <p:attrName>style.visibility</p:attrName>
                                        </p:attrNameLst>
                                      </p:cBhvr>
                                      <p:to>
                                        <p:strVal val="visible"/>
                                      </p:to>
                                    </p:set>
                                    <p:animEffect transition="in" filter="wipe(down)">
                                      <p:cBhvr>
                                        <p:cTn id="17" dur="500"/>
                                        <p:tgtEl>
                                          <p:spTgt spid="3686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6869"/>
                                        </p:tgtEl>
                                        <p:attrNameLst>
                                          <p:attrName>style.visibility</p:attrName>
                                        </p:attrNameLst>
                                      </p:cBhvr>
                                      <p:to>
                                        <p:strVal val="visible"/>
                                      </p:to>
                                    </p:set>
                                    <p:animEffect transition="in" filter="wipe(down)">
                                      <p:cBhvr>
                                        <p:cTn id="22" dur="5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638889BB-C2E2-45EC-B989-AD31582F6748}" type="slidenum">
              <a:rPr lang="en-US" altLang="zh-CN" sz="1000" smtClean="0">
                <a:latin typeface="Tahoma" panose="020B0604030504040204" pitchFamily="34" charset="0"/>
              </a:rPr>
              <a:pPr>
                <a:spcBef>
                  <a:spcPct val="0"/>
                </a:spcBef>
                <a:buClrTx/>
                <a:buFontTx/>
                <a:buNone/>
              </a:pPr>
              <a:t>29</a:t>
            </a:fld>
            <a:endParaRPr lang="en-US" altLang="zh-CN" sz="1000">
              <a:latin typeface="Tahoma" panose="020B0604030504040204" pitchFamily="34" charset="0"/>
            </a:endParaRPr>
          </a:p>
        </p:txBody>
      </p:sp>
      <p:sp>
        <p:nvSpPr>
          <p:cNvPr id="37891" name="Rectangle 3"/>
          <p:cNvSpPr>
            <a:spLocks noGrp="1" noChangeArrowheads="1"/>
          </p:cNvSpPr>
          <p:nvPr>
            <p:ph idx="1"/>
          </p:nvPr>
        </p:nvSpPr>
        <p:spPr>
          <a:xfrm>
            <a:off x="571500" y="1484784"/>
            <a:ext cx="6232748" cy="4291013"/>
          </a:xfrm>
        </p:spPr>
        <p:txBody>
          <a:bodyPr/>
          <a:lstStyle/>
          <a:p>
            <a:pPr eaLnBrk="1" hangingPunct="1">
              <a:spcBef>
                <a:spcPts val="0"/>
              </a:spcBef>
            </a:pPr>
            <a:r>
              <a:rPr lang="zh-CN" altLang="en-US" sz="2400" dirty="0"/>
              <a:t>事务故障（非预期的）属于夭折事务，应该将其回滚，撤销事务对数据库已做的修改。事务故障的恢复是由系统自动完成的，对用户是透明的。具体的恢复措施如下：</a:t>
            </a:r>
          </a:p>
          <a:p>
            <a:pPr lvl="1" eaLnBrk="1" hangingPunct="1">
              <a:spcBef>
                <a:spcPts val="0"/>
              </a:spcBef>
            </a:pPr>
            <a:r>
              <a:rPr lang="zh-CN" altLang="en-US" sz="2400" dirty="0">
                <a:solidFill>
                  <a:srgbClr val="0033CC"/>
                </a:solidFill>
              </a:rPr>
              <a:t>反向扫描日志文件</a:t>
            </a:r>
            <a:r>
              <a:rPr lang="zh-CN" altLang="en-US" sz="2400" dirty="0"/>
              <a:t>，查找该事务的更新操作。</a:t>
            </a:r>
          </a:p>
          <a:p>
            <a:pPr lvl="1" eaLnBrk="1" hangingPunct="1">
              <a:spcBef>
                <a:spcPts val="0"/>
              </a:spcBef>
            </a:pPr>
            <a:r>
              <a:rPr lang="zh-CN" altLang="en-US" sz="2400" dirty="0"/>
              <a:t>对该事务的更新操作执行逆操作。若是插入操作，则做删除操作；若是删除操作，则做插入操作；若是修改操作，则用修改前旧值代替修改后新值。</a:t>
            </a:r>
          </a:p>
          <a:p>
            <a:pPr lvl="1" eaLnBrk="1" hangingPunct="1">
              <a:spcBef>
                <a:spcPts val="0"/>
              </a:spcBef>
            </a:pPr>
            <a:r>
              <a:rPr lang="zh-CN" altLang="en-US" sz="2400" dirty="0"/>
              <a:t>继续反向扫描查找该事务的其他更新操作，并同样处理。循环直至读到此事务的开始标识，事务故障恢复。</a:t>
            </a:r>
          </a:p>
        </p:txBody>
      </p:sp>
      <p:sp>
        <p:nvSpPr>
          <p:cNvPr id="37892" name="标题 3"/>
          <p:cNvSpPr>
            <a:spLocks noGrp="1"/>
          </p:cNvSpPr>
          <p:nvPr>
            <p:ph type="title"/>
          </p:nvPr>
        </p:nvSpPr>
        <p:spPr/>
        <p:txBody>
          <a:bodyPr/>
          <a:lstStyle/>
          <a:p>
            <a:r>
              <a:rPr lang="en-US" altLang="zh-CN" sz="3600" dirty="0">
                <a:latin typeface="黑体" panose="02010609060101010101" pitchFamily="49" charset="-122"/>
                <a:ea typeface="黑体" panose="02010609060101010101" pitchFamily="49" charset="-122"/>
              </a:rPr>
              <a:t>10.1.3 SQL Server</a:t>
            </a:r>
            <a:r>
              <a:rPr lang="zh-CN" altLang="en-US" sz="3600" dirty="0">
                <a:latin typeface="黑体" panose="02010609060101010101" pitchFamily="49" charset="-122"/>
                <a:ea typeface="黑体" panose="02010609060101010101" pitchFamily="49" charset="-122"/>
              </a:rPr>
              <a:t>基于日志的恢复策略</a:t>
            </a:r>
            <a:r>
              <a:rPr lang="en-US" altLang="zh-CN" sz="3200" dirty="0">
                <a:latin typeface="黑体" panose="02010609060101010101" pitchFamily="49" charset="-122"/>
                <a:ea typeface="黑体" panose="02010609060101010101" pitchFamily="49" charset="-122"/>
              </a:rPr>
              <a:t>3. </a:t>
            </a:r>
            <a:r>
              <a:rPr lang="zh-CN" altLang="en-US" sz="3200" dirty="0">
                <a:latin typeface="黑体" panose="02010609060101010101" pitchFamily="49" charset="-122"/>
                <a:ea typeface="黑体" panose="02010609060101010101" pitchFamily="49" charset="-122"/>
              </a:rPr>
              <a:t>事务故障的恢复</a:t>
            </a:r>
            <a:endParaRPr lang="zh-CN" altLang="en-US" sz="3600" dirty="0">
              <a:latin typeface="黑体" panose="02010609060101010101" pitchFamily="49" charset="-122"/>
              <a:ea typeface="黑体" panose="02010609060101010101" pitchFamily="49" charset="-122"/>
            </a:endParaRPr>
          </a:p>
        </p:txBody>
      </p:sp>
      <p:sp>
        <p:nvSpPr>
          <p:cNvPr id="5" name="Text Box 10">
            <a:extLst>
              <a:ext uri="{FF2B5EF4-FFF2-40B4-BE49-F238E27FC236}">
                <a16:creationId xmlns:a16="http://schemas.microsoft.com/office/drawing/2014/main" id="{8E9C569D-DA74-D249-B460-52B29F21F260}"/>
              </a:ext>
            </a:extLst>
          </p:cNvPr>
          <p:cNvSpPr txBox="1">
            <a:spLocks noChangeArrowheads="1"/>
          </p:cNvSpPr>
          <p:nvPr/>
        </p:nvSpPr>
        <p:spPr bwMode="auto">
          <a:xfrm>
            <a:off x="6804248" y="1513344"/>
            <a:ext cx="2016224" cy="1773238"/>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start &gt;</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A, 1000,950 &gt;</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start &gt;</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C, 700,600 &gt;</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0 </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B, 2000,2050 &gt;</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commit &gt;</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D, 300, 400&gt; </a:t>
            </a:r>
          </a:p>
        </p:txBody>
      </p:sp>
    </p:spTree>
    <p:extLst>
      <p:ext uri="{BB962C8B-B14F-4D97-AF65-F5344CB8AC3E}">
        <p14:creationId xmlns:p14="http://schemas.microsoft.com/office/powerpoint/2010/main" val="401343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wipe(down)">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wipe(down)">
                                      <p:cBhvr>
                                        <p:cTn id="12" dur="500"/>
                                        <p:tgtEl>
                                          <p:spTgt spid="37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animEffect transition="in" filter="wipe(down)">
                                      <p:cBhvr>
                                        <p:cTn id="17" dur="500"/>
                                        <p:tgtEl>
                                          <p:spTgt spid="378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7891">
                                            <p:txEl>
                                              <p:pRg st="3" end="3"/>
                                            </p:txEl>
                                          </p:spTgt>
                                        </p:tgtEl>
                                        <p:attrNameLst>
                                          <p:attrName>style.visibility</p:attrName>
                                        </p:attrNameLst>
                                      </p:cBhvr>
                                      <p:to>
                                        <p:strVal val="visible"/>
                                      </p:to>
                                    </p:set>
                                    <p:animEffect transition="in" filter="wipe(down)">
                                      <p:cBhvr>
                                        <p:cTn id="22" dur="500"/>
                                        <p:tgtEl>
                                          <p:spTgt spid="378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灯片编号占位符 17"/>
          <p:cNvSpPr txBox="1">
            <a:spLocks noGrp="1"/>
          </p:cNvSpPr>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r" eaLnBrk="1" hangingPunct="1">
              <a:spcBef>
                <a:spcPct val="0"/>
              </a:spcBef>
              <a:buClrTx/>
              <a:buFontTx/>
              <a:buNone/>
            </a:pPr>
            <a:fld id="{9CF05B1A-4280-4CE5-AE2C-6877042FB9DC}" type="slidenum">
              <a:rPr lang="en-US" altLang="zh-CN" sz="1000">
                <a:latin typeface="Tahoma" panose="020B0604030504040204" pitchFamily="34" charset="0"/>
                <a:ea typeface="宋体" panose="02010600030101010101" pitchFamily="2" charset="-122"/>
              </a:rPr>
              <a:pPr algn="r" eaLnBrk="1" hangingPunct="1">
                <a:spcBef>
                  <a:spcPct val="0"/>
                </a:spcBef>
                <a:buClrTx/>
                <a:buFontTx/>
                <a:buNone/>
              </a:pPr>
              <a:t>3</a:t>
            </a:fld>
            <a:endParaRPr lang="en-US" altLang="zh-CN" sz="1000">
              <a:latin typeface="Tahoma" panose="020B0604030504040204" pitchFamily="34" charset="0"/>
              <a:ea typeface="宋体" panose="02010600030101010101" pitchFamily="2" charset="-122"/>
            </a:endParaRPr>
          </a:p>
        </p:txBody>
      </p:sp>
      <p:sp>
        <p:nvSpPr>
          <p:cNvPr id="235523" name="Rectangle 3"/>
          <p:cNvSpPr>
            <a:spLocks noGrp="1" noChangeArrowheads="1"/>
          </p:cNvSpPr>
          <p:nvPr>
            <p:ph idx="4294967295"/>
          </p:nvPr>
        </p:nvSpPr>
        <p:spPr/>
        <p:txBody>
          <a:bodyPr/>
          <a:lstStyle/>
          <a:p>
            <a:pPr eaLnBrk="1" hangingPunct="1"/>
            <a:r>
              <a:rPr lang="zh-CN" altLang="en-US" sz="2600" dirty="0"/>
              <a:t>事务</a:t>
            </a:r>
            <a:r>
              <a:rPr lang="en-US" altLang="zh-CN" sz="2600" dirty="0"/>
              <a:t>ACID</a:t>
            </a:r>
            <a:r>
              <a:rPr lang="zh-CN" altLang="en-US" sz="2600" dirty="0"/>
              <a:t>特性可能遭到破坏的因素：</a:t>
            </a:r>
          </a:p>
          <a:p>
            <a:pPr lvl="1" eaLnBrk="1" hangingPunct="1"/>
            <a:r>
              <a:rPr lang="zh-CN" altLang="en-US" sz="2600" dirty="0"/>
              <a:t>①多个事务并发执行，不同事务的操作交叉执行；</a:t>
            </a:r>
            <a:br>
              <a:rPr lang="zh-CN" altLang="en-US" sz="2600" dirty="0"/>
            </a:br>
            <a:r>
              <a:rPr lang="zh-CN" altLang="en-US" sz="2600" dirty="0"/>
              <a:t>解决目标：</a:t>
            </a:r>
            <a:r>
              <a:rPr lang="en-US" altLang="zh-CN" sz="2600" dirty="0"/>
              <a:t>DBMS</a:t>
            </a:r>
            <a:r>
              <a:rPr lang="zh-CN" altLang="en-US" sz="2600" dirty="0"/>
              <a:t>必须保证多个事务的交叉运行不影响这些事务的原子性（由并发控制机制解决）。</a:t>
            </a:r>
          </a:p>
          <a:p>
            <a:pPr lvl="1" eaLnBrk="1" hangingPunct="1"/>
            <a:r>
              <a:rPr lang="zh-CN" altLang="en-US" sz="2600" dirty="0">
                <a:solidFill>
                  <a:srgbClr val="0033CC"/>
                </a:solidFill>
              </a:rPr>
              <a:t>②事务在运行过程中被强行停止。</a:t>
            </a:r>
            <a:br>
              <a:rPr lang="zh-CN" altLang="en-US" sz="2600" dirty="0">
                <a:solidFill>
                  <a:srgbClr val="0033CC"/>
                </a:solidFill>
              </a:rPr>
            </a:br>
            <a:r>
              <a:rPr lang="zh-CN" altLang="en-US" sz="2600" dirty="0">
                <a:solidFill>
                  <a:srgbClr val="0033CC"/>
                </a:solidFill>
              </a:rPr>
              <a:t>解决目标：</a:t>
            </a:r>
            <a:r>
              <a:rPr lang="en-US" altLang="zh-CN" sz="2600" dirty="0">
                <a:solidFill>
                  <a:srgbClr val="0033CC"/>
                </a:solidFill>
              </a:rPr>
              <a:t>DBMS</a:t>
            </a:r>
            <a:r>
              <a:rPr lang="zh-CN" altLang="en-US" sz="2600" dirty="0">
                <a:solidFill>
                  <a:srgbClr val="0033CC"/>
                </a:solidFill>
              </a:rPr>
              <a:t>必须保证被强行终止的事务对数据库和其他事务没有任何影响（由恢复机制解决）</a:t>
            </a:r>
            <a:endParaRPr lang="zh-CN" altLang="en-US" sz="2600" dirty="0"/>
          </a:p>
        </p:txBody>
      </p:sp>
      <p:sp>
        <p:nvSpPr>
          <p:cNvPr id="18436" name="标题 3"/>
          <p:cNvSpPr>
            <a:spLocks noGrp="1"/>
          </p:cNvSpPr>
          <p:nvPr>
            <p:ph type="title" idx="4294967295"/>
          </p:nvPr>
        </p:nvSpPr>
        <p:spPr/>
        <p:txBody>
          <a:bodyPr/>
          <a:lstStyle/>
          <a:p>
            <a:r>
              <a:rPr lang="zh-CN" altLang="en-US" sz="4400">
                <a:latin typeface="黑体" panose="02010609060101010101" pitchFamily="49" charset="-122"/>
                <a:ea typeface="黑体" panose="02010609060101010101" pitchFamily="49" charset="-122"/>
              </a:rPr>
              <a:t>回顾：</a:t>
            </a:r>
            <a:endParaRPr lang="zh-CN" altLang="en-US">
              <a:latin typeface="黑体" panose="02010609060101010101" pitchFamily="49" charset="-122"/>
              <a:ea typeface="黑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638889BB-C2E2-45EC-B989-AD31582F6748}" type="slidenum">
              <a:rPr lang="en-US" altLang="zh-CN" sz="1000" smtClean="0">
                <a:latin typeface="Tahoma" panose="020B0604030504040204" pitchFamily="34" charset="0"/>
              </a:rPr>
              <a:pPr>
                <a:spcBef>
                  <a:spcPct val="0"/>
                </a:spcBef>
                <a:buClrTx/>
                <a:buFontTx/>
                <a:buNone/>
              </a:pPr>
              <a:t>30</a:t>
            </a:fld>
            <a:endParaRPr lang="en-US" altLang="zh-CN" sz="1000">
              <a:latin typeface="Tahoma" panose="020B0604030504040204" pitchFamily="34" charset="0"/>
            </a:endParaRPr>
          </a:p>
        </p:txBody>
      </p:sp>
      <p:sp>
        <p:nvSpPr>
          <p:cNvPr id="37891" name="Rectangle 3"/>
          <p:cNvSpPr>
            <a:spLocks noGrp="1" noChangeArrowheads="1"/>
          </p:cNvSpPr>
          <p:nvPr>
            <p:ph idx="1"/>
          </p:nvPr>
        </p:nvSpPr>
        <p:spPr>
          <a:xfrm>
            <a:off x="571500" y="1571625"/>
            <a:ext cx="7767638" cy="4291013"/>
          </a:xfrm>
        </p:spPr>
        <p:txBody>
          <a:bodyPr/>
          <a:lstStyle/>
          <a:p>
            <a:pPr eaLnBrk="1" hangingPunct="1"/>
            <a:r>
              <a:rPr lang="zh-CN" altLang="en-US" sz="2400" dirty="0"/>
              <a:t>注意： 一定要</a:t>
            </a:r>
            <a:r>
              <a:rPr lang="zh-CN" altLang="en-US" sz="2400" dirty="0">
                <a:solidFill>
                  <a:schemeClr val="folHlink"/>
                </a:solidFill>
              </a:rPr>
              <a:t>反向撤销</a:t>
            </a:r>
            <a:r>
              <a:rPr lang="zh-CN" altLang="en-US" sz="2400" dirty="0"/>
              <a:t>事务的更新操作，这是因为一个事务可能两次修改同一数据项，后面的修改基于前面的修改结果。如果正向撤销事务的操作，那么最终数据库反映出来的是第一次修改后的结果，而非第一次修改前也即事务开始前的状态。</a:t>
            </a:r>
          </a:p>
        </p:txBody>
      </p:sp>
      <p:sp>
        <p:nvSpPr>
          <p:cNvPr id="37892" name="标题 3"/>
          <p:cNvSpPr>
            <a:spLocks noGrp="1"/>
          </p:cNvSpPr>
          <p:nvPr>
            <p:ph type="title"/>
          </p:nvPr>
        </p:nvSpPr>
        <p:spPr/>
        <p:txBody>
          <a:bodyPr/>
          <a:lstStyle/>
          <a:p>
            <a:r>
              <a:rPr lang="en-US" altLang="zh-CN" sz="3600" dirty="0">
                <a:latin typeface="黑体" panose="02010609060101010101" pitchFamily="49" charset="-122"/>
                <a:ea typeface="黑体" panose="02010609060101010101" pitchFamily="49" charset="-122"/>
              </a:rPr>
              <a:t>10.1.3 SQL Server</a:t>
            </a:r>
            <a:r>
              <a:rPr lang="zh-CN" altLang="en-US" sz="3600" dirty="0">
                <a:latin typeface="黑体" panose="02010609060101010101" pitchFamily="49" charset="-122"/>
                <a:ea typeface="黑体" panose="02010609060101010101" pitchFamily="49" charset="-122"/>
              </a:rPr>
              <a:t>基于日志的恢复策略</a:t>
            </a:r>
            <a:r>
              <a:rPr lang="en-US" altLang="zh-CN" sz="3200" dirty="0">
                <a:latin typeface="黑体" panose="02010609060101010101" pitchFamily="49" charset="-122"/>
                <a:ea typeface="黑体" panose="02010609060101010101" pitchFamily="49" charset="-122"/>
              </a:rPr>
              <a:t>3. </a:t>
            </a:r>
            <a:r>
              <a:rPr lang="zh-CN" altLang="en-US" sz="3200" dirty="0">
                <a:latin typeface="黑体" panose="02010609060101010101" pitchFamily="49" charset="-122"/>
                <a:ea typeface="黑体" panose="02010609060101010101" pitchFamily="49" charset="-122"/>
              </a:rPr>
              <a:t>事务故障的恢复</a:t>
            </a:r>
            <a:endParaRPr lang="zh-CN" altLang="en-US" sz="3600" dirty="0">
              <a:latin typeface="黑体" panose="02010609060101010101" pitchFamily="49" charset="-122"/>
              <a:ea typeface="黑体" panose="02010609060101010101" pitchFamily="49" charset="-122"/>
            </a:endParaRPr>
          </a:p>
        </p:txBody>
      </p:sp>
      <p:sp>
        <p:nvSpPr>
          <p:cNvPr id="5" name="Text Box 10">
            <a:extLst>
              <a:ext uri="{FF2B5EF4-FFF2-40B4-BE49-F238E27FC236}">
                <a16:creationId xmlns:a16="http://schemas.microsoft.com/office/drawing/2014/main" id="{8CABE224-3C3F-C046-A107-B0FC29EA0B67}"/>
              </a:ext>
            </a:extLst>
          </p:cNvPr>
          <p:cNvSpPr txBox="1">
            <a:spLocks noChangeArrowheads="1"/>
          </p:cNvSpPr>
          <p:nvPr/>
        </p:nvSpPr>
        <p:spPr bwMode="auto">
          <a:xfrm>
            <a:off x="1043608" y="3768566"/>
            <a:ext cx="2016224" cy="1773238"/>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start &gt;</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A, 1000,950 &gt;</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start &gt;</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C, 700,600 &gt;</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0 </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B, 2000,2050 &gt;</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commit &gt;</a:t>
            </a:r>
          </a:p>
          <a:p>
            <a:pPr eaLnBrk="1" hangingPunct="1">
              <a:lnSpc>
                <a:spcPct val="64000"/>
              </a:lnSpc>
              <a:spcBef>
                <a:spcPts val="300"/>
              </a:spcBef>
              <a:spcAft>
                <a:spcPts val="300"/>
              </a:spcAft>
              <a:buClrTx/>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&lt; T</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D, 300, 400&gt;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D3C5CB3C-9316-4360-8B6A-956BE663CEEB}" type="slidenum">
              <a:rPr lang="en-US" altLang="zh-CN" sz="1000" smtClean="0">
                <a:latin typeface="Times New Roman" panose="02020603050405020304" pitchFamily="18" charset="0"/>
                <a:cs typeface="Times New Roman" panose="02020603050405020304" pitchFamily="18" charset="0"/>
              </a:rPr>
              <a:pPr>
                <a:spcBef>
                  <a:spcPct val="0"/>
                </a:spcBef>
                <a:buClrTx/>
                <a:buFontTx/>
                <a:buNone/>
              </a:pPr>
              <a:t>31</a:t>
            </a:fld>
            <a:endParaRPr lang="en-US" altLang="zh-CN" sz="1000">
              <a:latin typeface="Times New Roman" panose="02020603050405020304" pitchFamily="18" charset="0"/>
              <a:cs typeface="Times New Roman" panose="02020603050405020304" pitchFamily="18" charset="0"/>
            </a:endParaRPr>
          </a:p>
        </p:txBody>
      </p:sp>
      <p:sp>
        <p:nvSpPr>
          <p:cNvPr id="38915" name="Rectangle 3"/>
          <p:cNvSpPr>
            <a:spLocks noGrp="1" noChangeArrowheads="1"/>
          </p:cNvSpPr>
          <p:nvPr>
            <p:ph idx="1"/>
          </p:nvPr>
        </p:nvSpPr>
        <p:spPr>
          <a:xfrm>
            <a:off x="571500" y="1428750"/>
            <a:ext cx="7772400" cy="1195388"/>
          </a:xfrm>
        </p:spPr>
        <p:txBody>
          <a:bodyPr/>
          <a:lstStyle/>
          <a:p>
            <a:pPr eaLnBrk="1" hangingPunct="1"/>
            <a:r>
              <a:rPr lang="zh-CN" altLang="en-US" sz="2400">
                <a:latin typeface="Times New Roman" panose="02020603050405020304" pitchFamily="18" charset="0"/>
                <a:cs typeface="Times New Roman" panose="02020603050405020304" pitchFamily="18" charset="0"/>
              </a:rPr>
              <a:t>假定发生故障时日志文件和数据库内容如图所示。反向和正向撤销事务操作的结果分别为</a:t>
            </a:r>
            <a:r>
              <a:rPr lang="en-US" altLang="zh-CN" sz="2400">
                <a:latin typeface="Times New Roman" panose="02020603050405020304" pitchFamily="18" charset="0"/>
                <a:cs typeface="Times New Roman" panose="02020603050405020304" pitchFamily="18" charset="0"/>
              </a:rPr>
              <a:t>A=1000</a:t>
            </a:r>
            <a:r>
              <a:rPr lang="zh-CN" altLang="en-US" sz="2400">
                <a:latin typeface="Times New Roman" panose="02020603050405020304" pitchFamily="18" charset="0"/>
                <a:cs typeface="Times New Roman" panose="02020603050405020304" pitchFamily="18" charset="0"/>
              </a:rPr>
              <a:t>和</a:t>
            </a:r>
            <a:r>
              <a:rPr lang="en-US" altLang="zh-CN" sz="2400">
                <a:latin typeface="Times New Roman" panose="02020603050405020304" pitchFamily="18" charset="0"/>
                <a:cs typeface="Times New Roman" panose="02020603050405020304" pitchFamily="18" charset="0"/>
              </a:rPr>
              <a:t>A=950</a:t>
            </a:r>
            <a:r>
              <a:rPr lang="zh-CN" altLang="en-US" sz="2400">
                <a:latin typeface="Times New Roman" panose="02020603050405020304" pitchFamily="18" charset="0"/>
                <a:cs typeface="Times New Roman" panose="02020603050405020304" pitchFamily="18" charset="0"/>
              </a:rPr>
              <a:t>。</a:t>
            </a:r>
          </a:p>
        </p:txBody>
      </p:sp>
      <p:sp>
        <p:nvSpPr>
          <p:cNvPr id="38916" name="AutoShape 4"/>
          <p:cNvSpPr>
            <a:spLocks noChangeArrowheads="1"/>
          </p:cNvSpPr>
          <p:nvPr/>
        </p:nvSpPr>
        <p:spPr bwMode="auto">
          <a:xfrm>
            <a:off x="1331640" y="2924944"/>
            <a:ext cx="2304876" cy="1441450"/>
          </a:xfrm>
          <a:prstGeom prst="flowChartDocument">
            <a:avLst/>
          </a:prstGeom>
          <a:solidFill>
            <a:srgbClr val="FFFFFF"/>
          </a:solidFill>
          <a:ln w="9525">
            <a:solidFill>
              <a:srgbClr val="000000"/>
            </a:solidFill>
            <a:miter lim="800000"/>
            <a:headEnd/>
            <a:tailEnd/>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&lt;T</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,start&gt;</a:t>
            </a:r>
          </a:p>
          <a:p>
            <a:pPr algn="ctr" eaLnBrk="1" hangingPunct="1">
              <a:spcBef>
                <a:spcPct val="0"/>
              </a:spcBef>
              <a:buClrTx/>
              <a:buFontTx/>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&lt;T</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,A,1000,950&gt;</a:t>
            </a:r>
          </a:p>
          <a:p>
            <a:pPr algn="ctr" eaLnBrk="1" hangingPunct="1">
              <a:spcBef>
                <a:spcPct val="0"/>
              </a:spcBef>
              <a:buClrTx/>
              <a:buFontTx/>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&lt;T</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,A,950,900&gt;</a:t>
            </a:r>
            <a:endParaRPr lang="en-US" altLang="zh-CN" sz="36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8917" name="Group 5"/>
          <p:cNvGrpSpPr>
            <a:grpSpLocks/>
          </p:cNvGrpSpPr>
          <p:nvPr/>
        </p:nvGrpSpPr>
        <p:grpSpPr bwMode="auto">
          <a:xfrm>
            <a:off x="4500563" y="2780928"/>
            <a:ext cx="3024187" cy="1225550"/>
            <a:chOff x="4254" y="11863"/>
            <a:chExt cx="3624" cy="893"/>
          </a:xfrm>
        </p:grpSpPr>
        <p:sp>
          <p:nvSpPr>
            <p:cNvPr id="38919" name="AutoShape 6"/>
            <p:cNvSpPr>
              <a:spLocks noChangeArrowheads="1"/>
            </p:cNvSpPr>
            <p:nvPr/>
          </p:nvSpPr>
          <p:spPr bwMode="auto">
            <a:xfrm>
              <a:off x="6438" y="11863"/>
              <a:ext cx="1440" cy="780"/>
            </a:xfrm>
            <a:prstGeom prst="can">
              <a:avLst>
                <a:gd name="adj" fmla="val 25000"/>
              </a:avLst>
            </a:prstGeom>
            <a:solidFill>
              <a:srgbClr val="FFFFFF"/>
            </a:solidFill>
            <a:ln w="9525">
              <a:solidFill>
                <a:srgbClr val="000000"/>
              </a:solidFill>
              <a:round/>
              <a:headEnd/>
              <a:tailEnd/>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A=1000</a:t>
              </a:r>
            </a:p>
            <a:p>
              <a:pPr algn="ctr" eaLnBrk="1" hangingPunct="1">
                <a:spcBef>
                  <a:spcPct val="0"/>
                </a:spcBef>
                <a:buClrTx/>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反向</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920" name="AutoShape 7"/>
            <p:cNvSpPr>
              <a:spLocks noChangeArrowheads="1"/>
            </p:cNvSpPr>
            <p:nvPr/>
          </p:nvSpPr>
          <p:spPr bwMode="auto">
            <a:xfrm>
              <a:off x="4254" y="12288"/>
              <a:ext cx="1440" cy="468"/>
            </a:xfrm>
            <a:prstGeom prst="wedgeRectCallout">
              <a:avLst>
                <a:gd name="adj1" fmla="val -116528"/>
                <a:gd name="adj2" fmla="val 20940"/>
              </a:avLst>
            </a:prstGeom>
            <a:solidFill>
              <a:srgbClr val="FFFFFF"/>
            </a:solidFill>
            <a:ln w="9525">
              <a:solidFill>
                <a:srgbClr val="000000"/>
              </a:solidFill>
              <a:miter lim="800000"/>
              <a:headEnd/>
              <a:tailEnd/>
            </a:ln>
          </p:spPr>
          <p:txBody>
            <a:bodyPr lIns="0" tIns="0" rIns="0" bIns="0"/>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cs typeface="Times New Roman" panose="02020603050405020304" pitchFamily="18" charset="0"/>
                </a:rPr>
                <a:t>故障</a:t>
              </a:r>
            </a:p>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cs typeface="Times New Roman" panose="02020603050405020304" pitchFamily="18" charset="0"/>
                </a:rPr>
                <a:t>发生点</a:t>
              </a:r>
            </a:p>
          </p:txBody>
        </p:sp>
      </p:grpSp>
      <p:sp>
        <p:nvSpPr>
          <p:cNvPr id="38918" name="标题 7"/>
          <p:cNvSpPr>
            <a:spLocks noGrp="1"/>
          </p:cNvSpPr>
          <p:nvPr>
            <p:ph type="title"/>
          </p:nvPr>
        </p:nvSpPr>
        <p:spPr/>
        <p:txBody>
          <a:bodyPr/>
          <a:lstStyle/>
          <a:p>
            <a:r>
              <a:rPr lang="en-US" altLang="zh-CN" sz="4000" b="0" dirty="0">
                <a:ea typeface="黑体" panose="02010609060101010101" pitchFamily="49" charset="-122"/>
              </a:rPr>
              <a:t>3. </a:t>
            </a:r>
            <a:r>
              <a:rPr lang="zh-CN" altLang="en-US" sz="4000" b="0" dirty="0">
                <a:ea typeface="黑体" panose="02010609060101010101" pitchFamily="49" charset="-122"/>
              </a:rPr>
              <a:t>事务故障的恢复示例</a:t>
            </a:r>
            <a:br>
              <a:rPr lang="zh-CN" altLang="en-US" sz="4000" b="0" dirty="0">
                <a:ea typeface="黑体" panose="02010609060101010101" pitchFamily="49" charset="-122"/>
              </a:rPr>
            </a:br>
            <a:r>
              <a:rPr lang="zh-CN" altLang="en-US" sz="3200" b="0" dirty="0">
                <a:ea typeface="黑体" panose="02010609060101010101" pitchFamily="49" charset="-122"/>
              </a:rPr>
              <a:t>反向和正向撤销事务操作</a:t>
            </a:r>
            <a:endParaRPr lang="zh-CN" altLang="en-US" sz="4000" b="0" dirty="0">
              <a:ea typeface="黑体" panose="02010609060101010101" pitchFamily="49" charset="-122"/>
            </a:endParaRPr>
          </a:p>
        </p:txBody>
      </p:sp>
      <p:sp>
        <p:nvSpPr>
          <p:cNvPr id="9" name="AutoShape 6">
            <a:extLst>
              <a:ext uri="{FF2B5EF4-FFF2-40B4-BE49-F238E27FC236}">
                <a16:creationId xmlns:a16="http://schemas.microsoft.com/office/drawing/2014/main" id="{9FA4F53C-337E-BD46-8134-6AC2A0B94439}"/>
              </a:ext>
            </a:extLst>
          </p:cNvPr>
          <p:cNvSpPr>
            <a:spLocks noChangeArrowheads="1"/>
          </p:cNvSpPr>
          <p:nvPr/>
        </p:nvSpPr>
        <p:spPr bwMode="auto">
          <a:xfrm>
            <a:off x="6323086" y="4006478"/>
            <a:ext cx="1201664" cy="1070469"/>
          </a:xfrm>
          <a:prstGeom prst="can">
            <a:avLst>
              <a:gd name="adj" fmla="val 25000"/>
            </a:avLst>
          </a:prstGeom>
          <a:solidFill>
            <a:srgbClr val="FFFFFF"/>
          </a:solidFill>
          <a:ln w="9525">
            <a:solidFill>
              <a:srgbClr val="000000"/>
            </a:solidFill>
            <a:round/>
            <a:headEnd/>
            <a:tailEnd/>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A=950</a:t>
            </a:r>
          </a:p>
          <a:p>
            <a:pPr algn="ctr" eaLnBrk="1" hangingPunct="1">
              <a:spcBef>
                <a:spcPct val="0"/>
              </a:spcBef>
              <a:buClrTx/>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正向</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82607115-7C71-4C12-AE1E-4EC9D6B01C3B}" type="slidenum">
              <a:rPr lang="en-US" altLang="zh-CN" sz="1000" smtClean="0">
                <a:latin typeface="Tahoma" panose="020B0604030504040204" pitchFamily="34" charset="0"/>
              </a:rPr>
              <a:pPr>
                <a:spcBef>
                  <a:spcPct val="0"/>
                </a:spcBef>
                <a:buClrTx/>
                <a:buFontTx/>
                <a:buNone/>
              </a:pPr>
              <a:t>32</a:t>
            </a:fld>
            <a:endParaRPr lang="en-US" altLang="zh-CN" sz="1000">
              <a:latin typeface="Tahoma" panose="020B0604030504040204" pitchFamily="34" charset="0"/>
            </a:endParaRPr>
          </a:p>
        </p:txBody>
      </p:sp>
      <p:sp>
        <p:nvSpPr>
          <p:cNvPr id="39939" name="Rectangle 3"/>
          <p:cNvSpPr>
            <a:spLocks noGrp="1" noChangeArrowheads="1"/>
          </p:cNvSpPr>
          <p:nvPr>
            <p:ph idx="1"/>
          </p:nvPr>
        </p:nvSpPr>
        <p:spPr/>
        <p:txBody>
          <a:bodyPr/>
          <a:lstStyle/>
          <a:p>
            <a:pPr eaLnBrk="1" hangingPunct="1"/>
            <a:r>
              <a:rPr lang="zh-CN" altLang="en-US" sz="2400" dirty="0"/>
              <a:t>对于系统故障，有两种情况会造成数据库的不一致：</a:t>
            </a:r>
          </a:p>
          <a:p>
            <a:pPr eaLnBrk="1" hangingPunct="1">
              <a:buFont typeface="Wingdings" panose="05000000000000000000" pitchFamily="2" charset="2"/>
              <a:buNone/>
            </a:pPr>
            <a:r>
              <a:rPr lang="zh-CN" altLang="en-US" sz="2400" dirty="0"/>
              <a:t>（</a:t>
            </a:r>
            <a:r>
              <a:rPr lang="en-US" altLang="zh-CN" sz="2400" dirty="0"/>
              <a:t>1</a:t>
            </a:r>
            <a:r>
              <a:rPr lang="zh-CN" altLang="en-US" sz="2400" dirty="0"/>
              <a:t>）未完成事务对数据库的部分更新可能已写入数据库。</a:t>
            </a:r>
          </a:p>
          <a:p>
            <a:pPr eaLnBrk="1" hangingPunct="1">
              <a:buFont typeface="Wingdings" panose="05000000000000000000" pitchFamily="2" charset="2"/>
              <a:buNone/>
            </a:pPr>
            <a:r>
              <a:rPr lang="zh-CN" altLang="en-US" sz="2400" dirty="0"/>
              <a:t>（</a:t>
            </a:r>
            <a:r>
              <a:rPr lang="en-US" altLang="zh-CN" sz="2400" dirty="0"/>
              <a:t>2</a:t>
            </a:r>
            <a:r>
              <a:rPr lang="zh-CN" altLang="en-US" sz="2400" dirty="0"/>
              <a:t>）已提交事务对数据库的更新可能还留在缓冲区没来得及写入数据库。</a:t>
            </a:r>
          </a:p>
          <a:p>
            <a:pPr eaLnBrk="1" hangingPunct="1"/>
            <a:r>
              <a:rPr lang="zh-CN" altLang="en-US" sz="2400" dirty="0"/>
              <a:t>因此恢复操作就是要撤销故障发生时未完成的事务，重做已完成的事务。</a:t>
            </a:r>
            <a:endParaRPr lang="en-US" altLang="zh-CN" sz="2400" dirty="0"/>
          </a:p>
          <a:p>
            <a:pPr eaLnBrk="1" hangingPunct="1"/>
            <a:r>
              <a:rPr lang="zh-CN" altLang="en-US" sz="2400" dirty="0"/>
              <a:t>系统故障的恢复是由系统在重新启动时自动完成的，不需要用户干预。</a:t>
            </a:r>
          </a:p>
        </p:txBody>
      </p:sp>
      <p:sp>
        <p:nvSpPr>
          <p:cNvPr id="39940" name="标题 3"/>
          <p:cNvSpPr>
            <a:spLocks noGrp="1"/>
          </p:cNvSpPr>
          <p:nvPr>
            <p:ph type="title"/>
          </p:nvPr>
        </p:nvSpPr>
        <p:spPr/>
        <p:txBody>
          <a:bodyPr/>
          <a:lstStyle/>
          <a:p>
            <a:r>
              <a:rPr lang="en-US" altLang="zh-CN" sz="3600" dirty="0">
                <a:latin typeface="黑体" panose="02010609060101010101" pitchFamily="49" charset="-122"/>
                <a:ea typeface="黑体" panose="02010609060101010101" pitchFamily="49" charset="-122"/>
              </a:rPr>
              <a:t>10.1.3 SQL Server</a:t>
            </a:r>
            <a:r>
              <a:rPr lang="zh-CN" altLang="en-US" sz="3600" dirty="0">
                <a:latin typeface="黑体" panose="02010609060101010101" pitchFamily="49" charset="-122"/>
                <a:ea typeface="黑体" panose="02010609060101010101" pitchFamily="49" charset="-122"/>
              </a:rPr>
              <a:t>基于日志的恢复策略</a:t>
            </a:r>
            <a:r>
              <a:rPr lang="en-US" altLang="zh-CN" sz="3200" dirty="0">
                <a:latin typeface="黑体" panose="02010609060101010101" pitchFamily="49" charset="-122"/>
                <a:ea typeface="黑体" panose="02010609060101010101" pitchFamily="49" charset="-122"/>
              </a:rPr>
              <a:t>4. </a:t>
            </a:r>
            <a:r>
              <a:rPr lang="zh-CN" altLang="en-US" sz="3200" dirty="0">
                <a:latin typeface="黑体" panose="02010609060101010101" pitchFamily="49" charset="-122"/>
                <a:ea typeface="黑体" panose="02010609060101010101" pitchFamily="49" charset="-122"/>
              </a:rPr>
              <a:t>系统故障的恢复</a:t>
            </a:r>
            <a:endParaRPr lang="zh-CN" altLang="en-US" sz="36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wipe(down)">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wipe(down)">
                                      <p:cBhvr>
                                        <p:cTn id="12" dur="500"/>
                                        <p:tgtEl>
                                          <p:spTgt spid="39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wipe(down)">
                                      <p:cBhvr>
                                        <p:cTn id="17" dur="500"/>
                                        <p:tgtEl>
                                          <p:spTgt spid="399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wipe(down)">
                                      <p:cBhvr>
                                        <p:cTn id="22" dur="500"/>
                                        <p:tgtEl>
                                          <p:spTgt spid="399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9939">
                                            <p:txEl>
                                              <p:pRg st="4" end="4"/>
                                            </p:txEl>
                                          </p:spTgt>
                                        </p:tgtEl>
                                        <p:attrNameLst>
                                          <p:attrName>style.visibility</p:attrName>
                                        </p:attrNameLst>
                                      </p:cBhvr>
                                      <p:to>
                                        <p:strVal val="visible"/>
                                      </p:to>
                                    </p:set>
                                    <p:animEffect transition="in" filter="wipe(down)">
                                      <p:cBhvr>
                                        <p:cTn id="27" dur="500"/>
                                        <p:tgtEl>
                                          <p:spTgt spid="39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297024E0-C8FC-41C7-AF25-2AF1C5F37DC4}" type="slidenum">
              <a:rPr lang="en-US" altLang="zh-CN" sz="1000" smtClean="0">
                <a:latin typeface="Tahoma" panose="020B0604030504040204" pitchFamily="34" charset="0"/>
              </a:rPr>
              <a:pPr>
                <a:spcBef>
                  <a:spcPct val="0"/>
                </a:spcBef>
                <a:buClrTx/>
                <a:buFontTx/>
                <a:buNone/>
              </a:pPr>
              <a:t>33</a:t>
            </a:fld>
            <a:endParaRPr lang="en-US" altLang="zh-CN" sz="1000">
              <a:latin typeface="Tahoma" panose="020B0604030504040204" pitchFamily="34" charset="0"/>
            </a:endParaRPr>
          </a:p>
        </p:txBody>
      </p:sp>
      <p:sp>
        <p:nvSpPr>
          <p:cNvPr id="40963"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zh-CN" altLang="en-US" sz="2400" dirty="0"/>
              <a:t>（</a:t>
            </a:r>
            <a:r>
              <a:rPr lang="en-US" altLang="zh-CN" sz="2400" dirty="0"/>
              <a:t>1</a:t>
            </a:r>
            <a:r>
              <a:rPr lang="zh-CN" altLang="en-US" sz="2400" dirty="0"/>
              <a:t>）正向扫描日志文件，找出</a:t>
            </a:r>
            <a:r>
              <a:rPr lang="zh-CN" altLang="en-US" sz="2400" dirty="0">
                <a:solidFill>
                  <a:srgbClr val="FF0000"/>
                </a:solidFill>
              </a:rPr>
              <a:t>圆满事务</a:t>
            </a:r>
            <a:r>
              <a:rPr lang="zh-CN" altLang="en-US" sz="2400" dirty="0"/>
              <a:t>，将其事务标识记入重做队列</a:t>
            </a:r>
            <a:r>
              <a:rPr lang="en-US" altLang="zh-CN" sz="2400" dirty="0"/>
              <a:t>(redo)</a:t>
            </a:r>
            <a:r>
              <a:rPr lang="zh-CN" altLang="en-US" sz="2400" dirty="0"/>
              <a:t>；找出</a:t>
            </a:r>
            <a:r>
              <a:rPr lang="zh-CN" altLang="en-US" sz="2400" dirty="0">
                <a:solidFill>
                  <a:srgbClr val="FF0000"/>
                </a:solidFill>
              </a:rPr>
              <a:t>夭折事务</a:t>
            </a:r>
            <a:r>
              <a:rPr lang="zh-CN" altLang="en-US" sz="2400" dirty="0"/>
              <a:t>，将其事务标识记入撤销队列</a:t>
            </a:r>
            <a:r>
              <a:rPr lang="en-US" altLang="zh-CN" sz="2400" dirty="0"/>
              <a:t>(undo)</a:t>
            </a:r>
            <a:r>
              <a:rPr lang="zh-CN" altLang="en-US" sz="2400" dirty="0"/>
              <a:t>。</a:t>
            </a:r>
          </a:p>
          <a:p>
            <a:pPr eaLnBrk="1" hangingPunct="1">
              <a:lnSpc>
                <a:spcPct val="90000"/>
              </a:lnSpc>
              <a:buFont typeface="Wingdings" panose="05000000000000000000" pitchFamily="2" charset="2"/>
              <a:buNone/>
            </a:pPr>
            <a:r>
              <a:rPr lang="zh-CN" altLang="en-US" sz="2400" dirty="0"/>
              <a:t>（</a:t>
            </a:r>
            <a:r>
              <a:rPr lang="en-US" altLang="zh-CN" sz="2400" dirty="0"/>
              <a:t>2</a:t>
            </a:r>
            <a:r>
              <a:rPr lang="zh-CN" altLang="en-US" sz="2400" dirty="0"/>
              <a:t>）对撤销队列中的各个事务进行</a:t>
            </a:r>
            <a:r>
              <a:rPr lang="zh-CN" altLang="en-US" sz="2400" dirty="0">
                <a:solidFill>
                  <a:srgbClr val="FF0000"/>
                </a:solidFill>
              </a:rPr>
              <a:t>撤销</a:t>
            </a:r>
            <a:r>
              <a:rPr lang="en-US" altLang="zh-CN" sz="2400" dirty="0">
                <a:solidFill>
                  <a:srgbClr val="FF0000"/>
                </a:solidFill>
              </a:rPr>
              <a:t>(undo)</a:t>
            </a:r>
            <a:r>
              <a:rPr lang="zh-CN" altLang="en-US" sz="2400" dirty="0">
                <a:solidFill>
                  <a:srgbClr val="FF0000"/>
                </a:solidFill>
              </a:rPr>
              <a:t>处理</a:t>
            </a:r>
            <a:r>
              <a:rPr lang="zh-CN" altLang="en-US" sz="2400" dirty="0"/>
              <a:t>。方法是方法是，</a:t>
            </a:r>
            <a:r>
              <a:rPr lang="zh-CN" altLang="en-US" sz="2400" dirty="0">
                <a:solidFill>
                  <a:srgbClr val="FF0000"/>
                </a:solidFill>
              </a:rPr>
              <a:t>反向扫描</a:t>
            </a:r>
            <a:r>
              <a:rPr lang="zh-CN" altLang="en-US" sz="2400" dirty="0"/>
              <a:t>日志文件，对每个</a:t>
            </a:r>
            <a:r>
              <a:rPr lang="en-US" altLang="zh-CN" sz="2400" dirty="0"/>
              <a:t>undo</a:t>
            </a:r>
            <a:r>
              <a:rPr lang="zh-CN" altLang="en-US" sz="2400" dirty="0"/>
              <a:t>事务的更新操作执行逆操作，即将日志记录中</a:t>
            </a:r>
            <a:r>
              <a:rPr lang="zh-CN" altLang="en-US" sz="2400" dirty="0">
                <a:latin typeface="Arial" panose="020B0604020202020204" pitchFamily="34" charset="0"/>
              </a:rPr>
              <a:t>“</a:t>
            </a:r>
            <a:r>
              <a:rPr lang="zh-CN" altLang="en-US" sz="2400" dirty="0"/>
              <a:t>更新前的值</a:t>
            </a:r>
            <a:r>
              <a:rPr lang="zh-CN" altLang="en-US" sz="2400" dirty="0">
                <a:latin typeface="Arial" panose="020B0604020202020204" pitchFamily="34" charset="0"/>
              </a:rPr>
              <a:t>”</a:t>
            </a:r>
            <a:r>
              <a:rPr lang="zh-CN" altLang="en-US" sz="2400" dirty="0"/>
              <a:t>写入数据库。</a:t>
            </a:r>
          </a:p>
          <a:p>
            <a:pPr eaLnBrk="1" hangingPunct="1">
              <a:lnSpc>
                <a:spcPct val="90000"/>
              </a:lnSpc>
              <a:buFont typeface="Wingdings" panose="05000000000000000000" pitchFamily="2" charset="2"/>
              <a:buNone/>
            </a:pPr>
            <a:r>
              <a:rPr lang="zh-CN" altLang="en-US" sz="2400" dirty="0"/>
              <a:t>（</a:t>
            </a:r>
            <a:r>
              <a:rPr lang="en-US" altLang="zh-CN" sz="2400" dirty="0"/>
              <a:t>3</a:t>
            </a:r>
            <a:r>
              <a:rPr lang="zh-CN" altLang="en-US" sz="2400" dirty="0"/>
              <a:t>）对重做队列中的各个事务进行</a:t>
            </a:r>
            <a:r>
              <a:rPr lang="zh-CN" altLang="en-US" sz="2400" dirty="0">
                <a:solidFill>
                  <a:srgbClr val="FF0000"/>
                </a:solidFill>
              </a:rPr>
              <a:t>重做</a:t>
            </a:r>
            <a:r>
              <a:rPr lang="en-US" altLang="zh-CN" sz="2400" dirty="0">
                <a:solidFill>
                  <a:srgbClr val="FF0000"/>
                </a:solidFill>
              </a:rPr>
              <a:t>(redo)</a:t>
            </a:r>
            <a:r>
              <a:rPr lang="zh-CN" altLang="en-US" sz="2400" dirty="0">
                <a:solidFill>
                  <a:srgbClr val="FF0000"/>
                </a:solidFill>
              </a:rPr>
              <a:t>处理</a:t>
            </a:r>
            <a:r>
              <a:rPr lang="zh-CN" altLang="en-US" sz="2400" dirty="0"/>
              <a:t>。方法是：</a:t>
            </a:r>
            <a:r>
              <a:rPr lang="zh-CN" altLang="en-US" sz="2400" dirty="0">
                <a:solidFill>
                  <a:srgbClr val="FF0000"/>
                </a:solidFill>
              </a:rPr>
              <a:t>正向扫描</a:t>
            </a:r>
            <a:r>
              <a:rPr lang="zh-CN" altLang="en-US" sz="2400" dirty="0"/>
              <a:t>日志文件，对每个</a:t>
            </a:r>
            <a:r>
              <a:rPr lang="en-US" altLang="zh-CN" sz="2400" dirty="0"/>
              <a:t>redo</a:t>
            </a:r>
            <a:r>
              <a:rPr lang="zh-CN" altLang="en-US" sz="2400" dirty="0"/>
              <a:t>事务重新执行日志文件登记的操作。即将日志记录中</a:t>
            </a:r>
            <a:r>
              <a:rPr lang="zh-CN" altLang="en-US" sz="2400" dirty="0">
                <a:latin typeface="Arial" panose="020B0604020202020204" pitchFamily="34" charset="0"/>
              </a:rPr>
              <a:t>“</a:t>
            </a:r>
            <a:r>
              <a:rPr lang="zh-CN" altLang="en-US" sz="2400" dirty="0"/>
              <a:t>更新后的值</a:t>
            </a:r>
            <a:r>
              <a:rPr lang="zh-CN" altLang="en-US" sz="2400" dirty="0">
                <a:latin typeface="Arial" panose="020B0604020202020204" pitchFamily="34" charset="0"/>
              </a:rPr>
              <a:t>”</a:t>
            </a:r>
            <a:r>
              <a:rPr lang="zh-CN" altLang="en-US" sz="2400" dirty="0"/>
              <a:t>写入数据库。</a:t>
            </a:r>
          </a:p>
        </p:txBody>
      </p:sp>
      <p:sp>
        <p:nvSpPr>
          <p:cNvPr id="40964" name="标题 3"/>
          <p:cNvSpPr>
            <a:spLocks noGrp="1"/>
          </p:cNvSpPr>
          <p:nvPr>
            <p:ph type="title"/>
          </p:nvPr>
        </p:nvSpPr>
        <p:spPr/>
        <p:txBody>
          <a:bodyPr/>
          <a:lstStyle/>
          <a:p>
            <a:r>
              <a:rPr lang="en-US" altLang="zh-CN" sz="3600" dirty="0">
                <a:latin typeface="黑体" panose="02010609060101010101" pitchFamily="49" charset="-122"/>
                <a:ea typeface="黑体" panose="02010609060101010101" pitchFamily="49" charset="-122"/>
              </a:rPr>
              <a:t>10.1.3 SQL Server</a:t>
            </a:r>
            <a:r>
              <a:rPr lang="zh-CN" altLang="en-US" sz="3600" dirty="0">
                <a:latin typeface="黑体" panose="02010609060101010101" pitchFamily="49" charset="-122"/>
                <a:ea typeface="黑体" panose="02010609060101010101" pitchFamily="49" charset="-122"/>
              </a:rPr>
              <a:t>基于日志的恢复策略</a:t>
            </a:r>
            <a:r>
              <a:rPr lang="zh-CN" altLang="en-US" sz="3200" dirty="0">
                <a:latin typeface="黑体" panose="02010609060101010101" pitchFamily="49" charset="-122"/>
                <a:ea typeface="黑体" panose="02010609060101010101" pitchFamily="49" charset="-122"/>
              </a:rPr>
              <a:t>系统故障的恢复措施</a:t>
            </a:r>
            <a:endParaRPr lang="zh-CN" altLang="en-US" sz="36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wipe(down)">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wipe(down)">
                                      <p:cBhvr>
                                        <p:cTn id="12" dur="500"/>
                                        <p:tgtEl>
                                          <p:spTgt spid="40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wipe(down)">
                                      <p:cBhvr>
                                        <p:cTn id="17" dur="500"/>
                                        <p:tgtEl>
                                          <p:spTgt spid="40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38E65981-2D31-4051-AD5E-EA72B7219322}" type="slidenum">
              <a:rPr lang="en-US" altLang="zh-CN" sz="1000" smtClean="0">
                <a:latin typeface="Tahoma" panose="020B0604030504040204" pitchFamily="34" charset="0"/>
              </a:rPr>
              <a:pPr>
                <a:spcBef>
                  <a:spcPct val="0"/>
                </a:spcBef>
                <a:buClrTx/>
                <a:buFontTx/>
                <a:buNone/>
              </a:pPr>
              <a:t>34</a:t>
            </a:fld>
            <a:endParaRPr lang="en-US" altLang="zh-CN" sz="1000">
              <a:latin typeface="Tahoma" panose="020B0604030504040204" pitchFamily="34" charset="0"/>
            </a:endParaRPr>
          </a:p>
        </p:txBody>
      </p:sp>
      <p:sp>
        <p:nvSpPr>
          <p:cNvPr id="41987" name="Rectangle 3"/>
          <p:cNvSpPr>
            <a:spLocks noGrp="1" noChangeArrowheads="1"/>
          </p:cNvSpPr>
          <p:nvPr>
            <p:ph idx="1"/>
          </p:nvPr>
        </p:nvSpPr>
        <p:spPr>
          <a:xfrm>
            <a:off x="714375" y="1571625"/>
            <a:ext cx="7772400" cy="1222372"/>
          </a:xfrm>
        </p:spPr>
        <p:txBody>
          <a:bodyPr/>
          <a:lstStyle/>
          <a:p>
            <a:pPr eaLnBrk="1" hangingPunct="1"/>
            <a:r>
              <a:rPr lang="zh-CN" altLang="en-US" sz="2400" dirty="0"/>
              <a:t>后备副本</a:t>
            </a:r>
            <a:r>
              <a:rPr lang="en-US" altLang="zh-CN" sz="2400" dirty="0"/>
              <a:t>+</a:t>
            </a:r>
            <a:r>
              <a:rPr lang="zh-CN" altLang="en-US" sz="2400" dirty="0"/>
              <a:t>事务日志</a:t>
            </a:r>
            <a:endParaRPr lang="en-US" altLang="zh-CN" sz="2400" dirty="0"/>
          </a:p>
          <a:p>
            <a:pPr eaLnBrk="1" hangingPunct="1"/>
            <a:r>
              <a:rPr lang="zh-CN" altLang="en-US" sz="2400" dirty="0"/>
              <a:t>恢复方法是用后备副本还原数据库，然后利用日志重做已完成的事务。按照下面的过程进行恢复： </a:t>
            </a:r>
          </a:p>
        </p:txBody>
      </p:sp>
      <p:grpSp>
        <p:nvGrpSpPr>
          <p:cNvPr id="2" name="组合 1"/>
          <p:cNvGrpSpPr/>
          <p:nvPr/>
        </p:nvGrpSpPr>
        <p:grpSpPr>
          <a:xfrm>
            <a:off x="1331913" y="2853432"/>
            <a:ext cx="6911975" cy="863600"/>
            <a:chOff x="1331913" y="3213100"/>
            <a:chExt cx="6911975" cy="863600"/>
          </a:xfrm>
        </p:grpSpPr>
        <p:sp>
          <p:nvSpPr>
            <p:cNvPr id="41988" name="Text Box 5"/>
            <p:cNvSpPr txBox="1">
              <a:spLocks noChangeArrowheads="1"/>
            </p:cNvSpPr>
            <p:nvPr/>
          </p:nvSpPr>
          <p:spPr bwMode="auto">
            <a:xfrm>
              <a:off x="5940425" y="3213100"/>
              <a:ext cx="1214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1400" b="1">
                  <a:latin typeface="宋体" panose="02010600030101010101" pitchFamily="2" charset="-122"/>
                  <a:ea typeface="宋体" panose="02010600030101010101" pitchFamily="2" charset="-122"/>
                </a:rPr>
                <a:t>故障发生点</a:t>
              </a:r>
              <a:endParaRPr lang="zh-CN" altLang="en-US" sz="1400" b="1">
                <a:latin typeface="Tahoma" panose="020B0604030504040204" pitchFamily="34" charset="0"/>
                <a:ea typeface="宋体" panose="02010600030101010101" pitchFamily="2" charset="-122"/>
              </a:endParaRPr>
            </a:p>
          </p:txBody>
        </p:sp>
        <p:sp>
          <p:nvSpPr>
            <p:cNvPr id="41989" name="Text Box 6"/>
            <p:cNvSpPr txBox="1">
              <a:spLocks noChangeArrowheads="1"/>
            </p:cNvSpPr>
            <p:nvPr/>
          </p:nvSpPr>
          <p:spPr bwMode="auto">
            <a:xfrm>
              <a:off x="4572000" y="3429000"/>
              <a:ext cx="9334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1400" b="1" dirty="0">
                  <a:latin typeface="宋体" panose="02010600030101010101" pitchFamily="2" charset="-122"/>
                  <a:ea typeface="宋体" panose="02010600030101010101" pitchFamily="2" charset="-122"/>
                </a:rPr>
                <a:t>运行事务</a:t>
              </a:r>
              <a:endParaRPr lang="zh-CN" altLang="en-US" sz="1400" b="1" dirty="0">
                <a:latin typeface="Tahoma" panose="020B0604030504040204" pitchFamily="34" charset="0"/>
                <a:ea typeface="宋体" panose="02010600030101010101" pitchFamily="2" charset="-122"/>
              </a:endParaRPr>
            </a:p>
          </p:txBody>
        </p:sp>
        <p:sp>
          <p:nvSpPr>
            <p:cNvPr id="41990" name="Text Box 7"/>
            <p:cNvSpPr txBox="1">
              <a:spLocks noChangeArrowheads="1"/>
            </p:cNvSpPr>
            <p:nvPr/>
          </p:nvSpPr>
          <p:spPr bwMode="auto">
            <a:xfrm>
              <a:off x="3203575" y="3429000"/>
              <a:ext cx="9334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1400" b="1" dirty="0">
                  <a:latin typeface="Times New Roman" panose="02020603050405020304" pitchFamily="18" charset="0"/>
                  <a:ea typeface="宋体" panose="02010600030101010101" pitchFamily="2" charset="-122"/>
                </a:rPr>
                <a:t>静态转储</a:t>
              </a:r>
              <a:endParaRPr lang="zh-CN" altLang="en-US" sz="1400" b="1" dirty="0">
                <a:latin typeface="Tahoma" panose="020B0604030504040204" pitchFamily="34" charset="0"/>
                <a:ea typeface="宋体" panose="02010600030101010101" pitchFamily="2" charset="-122"/>
              </a:endParaRPr>
            </a:p>
          </p:txBody>
        </p:sp>
        <p:sp>
          <p:nvSpPr>
            <p:cNvPr id="41991" name="Line 8"/>
            <p:cNvSpPr>
              <a:spLocks noChangeShapeType="1"/>
            </p:cNvSpPr>
            <p:nvPr/>
          </p:nvSpPr>
          <p:spPr bwMode="auto">
            <a:xfrm>
              <a:off x="2546350" y="3736975"/>
              <a:ext cx="569753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2" name="Line 9"/>
            <p:cNvSpPr>
              <a:spLocks noChangeShapeType="1"/>
            </p:cNvSpPr>
            <p:nvPr/>
          </p:nvSpPr>
          <p:spPr bwMode="auto">
            <a:xfrm>
              <a:off x="2919413" y="3635375"/>
              <a:ext cx="0" cy="1016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3" name="Line 10"/>
            <p:cNvSpPr>
              <a:spLocks noChangeShapeType="1"/>
            </p:cNvSpPr>
            <p:nvPr/>
          </p:nvSpPr>
          <p:spPr bwMode="auto">
            <a:xfrm>
              <a:off x="4321175" y="3635375"/>
              <a:ext cx="0" cy="1016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4" name="Rectangle 11"/>
            <p:cNvSpPr>
              <a:spLocks noChangeArrowheads="1"/>
            </p:cNvSpPr>
            <p:nvPr/>
          </p:nvSpPr>
          <p:spPr bwMode="auto">
            <a:xfrm>
              <a:off x="1331913" y="3644900"/>
              <a:ext cx="1027112"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1400" b="1">
                  <a:latin typeface="宋体" panose="02010600030101010101" pitchFamily="2" charset="-122"/>
                  <a:ea typeface="宋体" panose="02010600030101010101" pitchFamily="2" charset="-122"/>
                </a:rPr>
                <a:t>正常运行</a:t>
              </a:r>
              <a:endParaRPr lang="zh-CN" altLang="en-US" sz="1400" b="1">
                <a:latin typeface="Tahoma" panose="020B0604030504040204" pitchFamily="34" charset="0"/>
                <a:ea typeface="宋体" panose="02010600030101010101" pitchFamily="2" charset="-122"/>
              </a:endParaRPr>
            </a:p>
          </p:txBody>
        </p:sp>
        <p:sp>
          <p:nvSpPr>
            <p:cNvPr id="41995" name="Line 12"/>
            <p:cNvSpPr>
              <a:spLocks noChangeShapeType="1"/>
            </p:cNvSpPr>
            <p:nvPr/>
          </p:nvSpPr>
          <p:spPr bwMode="auto">
            <a:xfrm>
              <a:off x="6469063" y="3500438"/>
              <a:ext cx="0" cy="201612"/>
            </a:xfrm>
            <a:prstGeom prst="line">
              <a:avLst/>
            </a:prstGeom>
            <a:noFill/>
            <a:ln w="2857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1996" name="Line 13"/>
            <p:cNvSpPr>
              <a:spLocks noChangeShapeType="1"/>
            </p:cNvSpPr>
            <p:nvPr/>
          </p:nvSpPr>
          <p:spPr bwMode="auto">
            <a:xfrm>
              <a:off x="4321175" y="4076700"/>
              <a:ext cx="224155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7" name="Line 14"/>
            <p:cNvSpPr>
              <a:spLocks noChangeShapeType="1"/>
            </p:cNvSpPr>
            <p:nvPr/>
          </p:nvSpPr>
          <p:spPr bwMode="auto">
            <a:xfrm>
              <a:off x="4321175" y="3975100"/>
              <a:ext cx="0" cy="1016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0" name="Text Box 28"/>
            <p:cNvSpPr txBox="1">
              <a:spLocks noChangeArrowheads="1"/>
            </p:cNvSpPr>
            <p:nvPr/>
          </p:nvSpPr>
          <p:spPr bwMode="auto">
            <a:xfrm>
              <a:off x="4787900" y="3716338"/>
              <a:ext cx="136842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1400" b="1">
                  <a:latin typeface="宋体" panose="02010600030101010101" pitchFamily="2" charset="-122"/>
                  <a:ea typeface="宋体" panose="02010600030101010101" pitchFamily="2" charset="-122"/>
                </a:rPr>
                <a:t>登记日志文件</a:t>
              </a:r>
              <a:endParaRPr lang="zh-CN" altLang="en-US" sz="1400" b="1">
                <a:latin typeface="Tahoma" panose="020B0604030504040204" pitchFamily="34" charset="0"/>
                <a:ea typeface="宋体" panose="02010600030101010101" pitchFamily="2" charset="-122"/>
              </a:endParaRPr>
            </a:p>
          </p:txBody>
        </p:sp>
        <p:sp>
          <p:nvSpPr>
            <p:cNvPr id="42011" name="Text Box 29"/>
            <p:cNvSpPr txBox="1">
              <a:spLocks noChangeArrowheads="1"/>
            </p:cNvSpPr>
            <p:nvPr/>
          </p:nvSpPr>
          <p:spPr bwMode="auto">
            <a:xfrm>
              <a:off x="2771775" y="3679825"/>
              <a:ext cx="3397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400" b="1">
                  <a:latin typeface="宋体" panose="02010600030101010101" pitchFamily="2" charset="-122"/>
                  <a:ea typeface="宋体" panose="02010600030101010101" pitchFamily="2" charset="-122"/>
                </a:rPr>
                <a:t>T</a:t>
              </a:r>
              <a:r>
                <a:rPr lang="en-US" altLang="zh-CN" sz="1400" b="1" baseline="-25000">
                  <a:latin typeface="宋体" panose="02010600030101010101" pitchFamily="2" charset="-122"/>
                  <a:ea typeface="宋体" panose="02010600030101010101" pitchFamily="2" charset="-122"/>
                </a:rPr>
                <a:t>0</a:t>
              </a:r>
              <a:endParaRPr lang="en-US" altLang="zh-CN" sz="2400" b="1">
                <a:latin typeface="Tahoma" panose="020B0604030504040204" pitchFamily="34" charset="0"/>
                <a:ea typeface="宋体" panose="02010600030101010101" pitchFamily="2" charset="-122"/>
              </a:endParaRPr>
            </a:p>
          </p:txBody>
        </p:sp>
        <p:sp>
          <p:nvSpPr>
            <p:cNvPr id="42012" name="Text Box 30"/>
            <p:cNvSpPr txBox="1">
              <a:spLocks noChangeArrowheads="1"/>
            </p:cNvSpPr>
            <p:nvPr/>
          </p:nvSpPr>
          <p:spPr bwMode="auto">
            <a:xfrm>
              <a:off x="4140200" y="3679825"/>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400" b="1">
                  <a:latin typeface="宋体" panose="02010600030101010101" pitchFamily="2" charset="-122"/>
                  <a:ea typeface="宋体" panose="02010600030101010101" pitchFamily="2" charset="-122"/>
                </a:rPr>
                <a:t>T</a:t>
              </a:r>
              <a:r>
                <a:rPr lang="en-US" altLang="zh-CN" sz="1400" b="1" baseline="-25000">
                  <a:latin typeface="宋体" panose="02010600030101010101" pitchFamily="2" charset="-122"/>
                  <a:ea typeface="宋体" panose="02010600030101010101" pitchFamily="2" charset="-122"/>
                </a:rPr>
                <a:t>1</a:t>
              </a:r>
              <a:endParaRPr lang="en-US" altLang="zh-CN" sz="2400" b="1">
                <a:latin typeface="Tahoma" panose="020B0604030504040204" pitchFamily="34" charset="0"/>
                <a:ea typeface="宋体" panose="02010600030101010101" pitchFamily="2" charset="-122"/>
              </a:endParaRPr>
            </a:p>
          </p:txBody>
        </p:sp>
        <p:sp>
          <p:nvSpPr>
            <p:cNvPr id="42013" name="Text Box 31"/>
            <p:cNvSpPr txBox="1">
              <a:spLocks noChangeArrowheads="1"/>
            </p:cNvSpPr>
            <p:nvPr/>
          </p:nvSpPr>
          <p:spPr bwMode="auto">
            <a:xfrm>
              <a:off x="6300788" y="3679825"/>
              <a:ext cx="3397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400" b="1">
                  <a:latin typeface="宋体" panose="02010600030101010101" pitchFamily="2" charset="-122"/>
                  <a:ea typeface="宋体" panose="02010600030101010101" pitchFamily="2" charset="-122"/>
                </a:rPr>
                <a:t>T</a:t>
              </a:r>
              <a:r>
                <a:rPr lang="en-US" altLang="zh-CN" sz="1400" b="1" baseline="-25000">
                  <a:latin typeface="宋体" panose="02010600030101010101" pitchFamily="2" charset="-122"/>
                  <a:ea typeface="宋体" panose="02010600030101010101" pitchFamily="2" charset="-122"/>
                </a:rPr>
                <a:t>2</a:t>
              </a:r>
              <a:endParaRPr lang="en-US" altLang="zh-CN" sz="2400" b="1">
                <a:latin typeface="Tahoma" panose="020B0604030504040204" pitchFamily="34" charset="0"/>
                <a:ea typeface="宋体" panose="02010600030101010101" pitchFamily="2" charset="-122"/>
              </a:endParaRPr>
            </a:p>
          </p:txBody>
        </p:sp>
      </p:grpSp>
      <p:grpSp>
        <p:nvGrpSpPr>
          <p:cNvPr id="3" name="组合 2"/>
          <p:cNvGrpSpPr/>
          <p:nvPr/>
        </p:nvGrpSpPr>
        <p:grpSpPr>
          <a:xfrm>
            <a:off x="1331913" y="4077072"/>
            <a:ext cx="6840537" cy="1008062"/>
            <a:chOff x="1331913" y="4868863"/>
            <a:chExt cx="6840537" cy="1008062"/>
          </a:xfrm>
        </p:grpSpPr>
        <p:sp>
          <p:nvSpPr>
            <p:cNvPr id="41998" name="Text Box 16"/>
            <p:cNvSpPr txBox="1">
              <a:spLocks noChangeArrowheads="1"/>
            </p:cNvSpPr>
            <p:nvPr/>
          </p:nvSpPr>
          <p:spPr bwMode="auto">
            <a:xfrm>
              <a:off x="1331913" y="5113338"/>
              <a:ext cx="14319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1400" b="1">
                  <a:latin typeface="宋体" panose="02010600030101010101" pitchFamily="2" charset="-122"/>
                  <a:ea typeface="宋体" panose="02010600030101010101" pitchFamily="2" charset="-122"/>
                </a:rPr>
                <a:t>介质故障恢复</a:t>
              </a:r>
              <a:endParaRPr lang="zh-CN" altLang="en-US" sz="1400" b="1">
                <a:latin typeface="Tahoma" panose="020B0604030504040204" pitchFamily="34" charset="0"/>
                <a:ea typeface="宋体" panose="02010600030101010101" pitchFamily="2" charset="-122"/>
              </a:endParaRPr>
            </a:p>
          </p:txBody>
        </p:sp>
        <p:sp>
          <p:nvSpPr>
            <p:cNvPr id="41999" name="Text Box 17"/>
            <p:cNvSpPr txBox="1">
              <a:spLocks noChangeArrowheads="1"/>
            </p:cNvSpPr>
            <p:nvPr/>
          </p:nvSpPr>
          <p:spPr bwMode="auto">
            <a:xfrm>
              <a:off x="4268788" y="4886325"/>
              <a:ext cx="2058987"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1400" b="1">
                  <a:latin typeface="宋体" panose="02010600030101010101" pitchFamily="2" charset="-122"/>
                  <a:ea typeface="宋体" panose="02010600030101010101" pitchFamily="2" charset="-122"/>
                </a:rPr>
                <a:t>利用日志文件恢复事务</a:t>
              </a:r>
              <a:endParaRPr lang="zh-CN" altLang="en-US" sz="1400" b="1">
                <a:latin typeface="Tahoma" panose="020B0604030504040204" pitchFamily="34" charset="0"/>
                <a:ea typeface="宋体" panose="02010600030101010101" pitchFamily="2" charset="-122"/>
              </a:endParaRPr>
            </a:p>
          </p:txBody>
        </p:sp>
        <p:sp>
          <p:nvSpPr>
            <p:cNvPr id="42000" name="Text Box 18"/>
            <p:cNvSpPr txBox="1">
              <a:spLocks noChangeArrowheads="1"/>
            </p:cNvSpPr>
            <p:nvPr/>
          </p:nvSpPr>
          <p:spPr bwMode="auto">
            <a:xfrm>
              <a:off x="3014663" y="4868863"/>
              <a:ext cx="13430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ts val="463"/>
                </a:spcBef>
                <a:buClrTx/>
                <a:buFontTx/>
                <a:buNone/>
              </a:pPr>
              <a:r>
                <a:rPr lang="zh-CN" altLang="en-US" sz="1400" b="1">
                  <a:solidFill>
                    <a:srgbClr val="000000"/>
                  </a:solidFill>
                  <a:latin typeface="Arial" panose="020B0604020202020204" pitchFamily="34" charset="0"/>
                  <a:ea typeface="宋体" panose="02010600030101010101" pitchFamily="2" charset="-122"/>
                </a:rPr>
                <a:t>重装后备副本</a:t>
              </a:r>
              <a:endParaRPr lang="zh-CN" altLang="en-US" sz="1400" b="1">
                <a:latin typeface="Tahoma" panose="020B0604030504040204" pitchFamily="34" charset="0"/>
                <a:ea typeface="宋体" panose="02010600030101010101" pitchFamily="2" charset="-122"/>
              </a:endParaRPr>
            </a:p>
          </p:txBody>
        </p:sp>
        <p:sp>
          <p:nvSpPr>
            <p:cNvPr id="42001" name="Text Box 19"/>
            <p:cNvSpPr txBox="1">
              <a:spLocks noChangeArrowheads="1"/>
            </p:cNvSpPr>
            <p:nvPr/>
          </p:nvSpPr>
          <p:spPr bwMode="auto">
            <a:xfrm>
              <a:off x="6740525" y="5008563"/>
              <a:ext cx="89535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1400" b="1">
                  <a:latin typeface="Times New Roman" panose="02020603050405020304" pitchFamily="18" charset="0"/>
                  <a:ea typeface="宋体" panose="02010600030101010101" pitchFamily="2" charset="-122"/>
                </a:rPr>
                <a:t>继续运行</a:t>
              </a:r>
              <a:endParaRPr lang="zh-CN" altLang="en-US" sz="1400" b="1">
                <a:latin typeface="Tahoma" panose="020B0604030504040204" pitchFamily="34" charset="0"/>
                <a:ea typeface="宋体" panose="02010600030101010101" pitchFamily="2" charset="-122"/>
              </a:endParaRPr>
            </a:p>
          </p:txBody>
        </p:sp>
        <p:sp>
          <p:nvSpPr>
            <p:cNvPr id="42002" name="Line 20"/>
            <p:cNvSpPr>
              <a:spLocks noChangeShapeType="1"/>
            </p:cNvSpPr>
            <p:nvPr/>
          </p:nvSpPr>
          <p:spPr bwMode="auto">
            <a:xfrm>
              <a:off x="2566988" y="5284788"/>
              <a:ext cx="170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3" name="Line 21"/>
            <p:cNvSpPr>
              <a:spLocks noChangeShapeType="1"/>
            </p:cNvSpPr>
            <p:nvPr/>
          </p:nvSpPr>
          <p:spPr bwMode="auto">
            <a:xfrm>
              <a:off x="4268788" y="5284788"/>
              <a:ext cx="2058987"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4" name="Line 22"/>
            <p:cNvSpPr>
              <a:spLocks noChangeShapeType="1"/>
            </p:cNvSpPr>
            <p:nvPr/>
          </p:nvSpPr>
          <p:spPr bwMode="auto">
            <a:xfrm>
              <a:off x="6472238" y="5287963"/>
              <a:ext cx="1700212" cy="0"/>
            </a:xfrm>
            <a:prstGeom prst="line">
              <a:avLst/>
            </a:prstGeom>
            <a:noFill/>
            <a:ln w="19050">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2005" name="Line 23"/>
            <p:cNvSpPr>
              <a:spLocks noChangeShapeType="1"/>
            </p:cNvSpPr>
            <p:nvPr/>
          </p:nvSpPr>
          <p:spPr bwMode="auto">
            <a:xfrm>
              <a:off x="2925763" y="5108575"/>
              <a:ext cx="0" cy="1762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6" name="Line 24"/>
            <p:cNvSpPr>
              <a:spLocks noChangeShapeType="1"/>
            </p:cNvSpPr>
            <p:nvPr/>
          </p:nvSpPr>
          <p:spPr bwMode="auto">
            <a:xfrm>
              <a:off x="4268788" y="5108575"/>
              <a:ext cx="0" cy="1762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7" name="Line 25"/>
            <p:cNvSpPr>
              <a:spLocks noChangeShapeType="1"/>
            </p:cNvSpPr>
            <p:nvPr/>
          </p:nvSpPr>
          <p:spPr bwMode="auto">
            <a:xfrm>
              <a:off x="6472238" y="5108575"/>
              <a:ext cx="0" cy="1762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8" name="Line 26"/>
            <p:cNvSpPr>
              <a:spLocks noChangeShapeType="1"/>
            </p:cNvSpPr>
            <p:nvPr/>
          </p:nvSpPr>
          <p:spPr bwMode="auto">
            <a:xfrm>
              <a:off x="6472238" y="5876925"/>
              <a:ext cx="1700212" cy="0"/>
            </a:xfrm>
            <a:prstGeom prst="line">
              <a:avLst/>
            </a:prstGeom>
            <a:noFill/>
            <a:ln w="19050">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2009" name="Line 27"/>
            <p:cNvSpPr>
              <a:spLocks noChangeShapeType="1"/>
            </p:cNvSpPr>
            <p:nvPr/>
          </p:nvSpPr>
          <p:spPr bwMode="auto">
            <a:xfrm>
              <a:off x="6472238" y="5700713"/>
              <a:ext cx="0" cy="1762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4" name="Text Box 32"/>
            <p:cNvSpPr txBox="1">
              <a:spLocks noChangeArrowheads="1"/>
            </p:cNvSpPr>
            <p:nvPr/>
          </p:nvSpPr>
          <p:spPr bwMode="auto">
            <a:xfrm>
              <a:off x="6588125" y="5516563"/>
              <a:ext cx="136842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1400" b="1">
                  <a:latin typeface="宋体" panose="02010600030101010101" pitchFamily="2" charset="-122"/>
                  <a:ea typeface="宋体" panose="02010600030101010101" pitchFamily="2" charset="-122"/>
                </a:rPr>
                <a:t>登记日志文件</a:t>
              </a:r>
              <a:endParaRPr lang="zh-CN" altLang="en-US" sz="1400" b="1">
                <a:latin typeface="Tahoma" panose="020B0604030504040204" pitchFamily="34" charset="0"/>
                <a:ea typeface="宋体" panose="02010600030101010101" pitchFamily="2" charset="-122"/>
              </a:endParaRPr>
            </a:p>
          </p:txBody>
        </p:sp>
        <p:sp>
          <p:nvSpPr>
            <p:cNvPr id="42015" name="Text Box 33"/>
            <p:cNvSpPr txBox="1">
              <a:spLocks noChangeArrowheads="1"/>
            </p:cNvSpPr>
            <p:nvPr/>
          </p:nvSpPr>
          <p:spPr bwMode="auto">
            <a:xfrm>
              <a:off x="2771775" y="5229225"/>
              <a:ext cx="3397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400" b="1">
                  <a:latin typeface="宋体" panose="02010600030101010101" pitchFamily="2" charset="-122"/>
                  <a:ea typeface="宋体" panose="02010600030101010101" pitchFamily="2" charset="-122"/>
                </a:rPr>
                <a:t>T</a:t>
              </a:r>
              <a:r>
                <a:rPr lang="en-US" altLang="zh-CN" sz="1400" b="1" baseline="-25000">
                  <a:latin typeface="宋体" panose="02010600030101010101" pitchFamily="2" charset="-122"/>
                  <a:ea typeface="宋体" panose="02010600030101010101" pitchFamily="2" charset="-122"/>
                </a:rPr>
                <a:t>0</a:t>
              </a:r>
              <a:endParaRPr lang="en-US" altLang="zh-CN" sz="2400" b="1">
                <a:latin typeface="Tahoma" panose="020B0604030504040204" pitchFamily="34" charset="0"/>
                <a:ea typeface="宋体" panose="02010600030101010101" pitchFamily="2" charset="-122"/>
              </a:endParaRPr>
            </a:p>
          </p:txBody>
        </p:sp>
        <p:sp>
          <p:nvSpPr>
            <p:cNvPr id="42016" name="Text Box 34"/>
            <p:cNvSpPr txBox="1">
              <a:spLocks noChangeArrowheads="1"/>
            </p:cNvSpPr>
            <p:nvPr/>
          </p:nvSpPr>
          <p:spPr bwMode="auto">
            <a:xfrm>
              <a:off x="4140200" y="5229225"/>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400" b="1">
                  <a:latin typeface="宋体" panose="02010600030101010101" pitchFamily="2" charset="-122"/>
                  <a:ea typeface="宋体" panose="02010600030101010101" pitchFamily="2" charset="-122"/>
                </a:rPr>
                <a:t>T</a:t>
              </a:r>
              <a:r>
                <a:rPr lang="en-US" altLang="zh-CN" sz="1400" b="1" baseline="-25000">
                  <a:latin typeface="宋体" panose="02010600030101010101" pitchFamily="2" charset="-122"/>
                  <a:ea typeface="宋体" panose="02010600030101010101" pitchFamily="2" charset="-122"/>
                </a:rPr>
                <a:t>1</a:t>
              </a:r>
              <a:endParaRPr lang="en-US" altLang="zh-CN" sz="2400" b="1">
                <a:latin typeface="Tahoma" panose="020B0604030504040204" pitchFamily="34" charset="0"/>
                <a:ea typeface="宋体" panose="02010600030101010101" pitchFamily="2" charset="-122"/>
              </a:endParaRPr>
            </a:p>
          </p:txBody>
        </p:sp>
        <p:sp>
          <p:nvSpPr>
            <p:cNvPr id="42017" name="Text Box 35"/>
            <p:cNvSpPr txBox="1">
              <a:spLocks noChangeArrowheads="1"/>
            </p:cNvSpPr>
            <p:nvPr/>
          </p:nvSpPr>
          <p:spPr bwMode="auto">
            <a:xfrm>
              <a:off x="6300788" y="5229225"/>
              <a:ext cx="3397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400" b="1">
                  <a:latin typeface="宋体" panose="02010600030101010101" pitchFamily="2" charset="-122"/>
                  <a:ea typeface="宋体" panose="02010600030101010101" pitchFamily="2" charset="-122"/>
                </a:rPr>
                <a:t>T</a:t>
              </a:r>
              <a:r>
                <a:rPr lang="en-US" altLang="zh-CN" sz="1400" b="1" baseline="-25000">
                  <a:latin typeface="宋体" panose="02010600030101010101" pitchFamily="2" charset="-122"/>
                  <a:ea typeface="宋体" panose="02010600030101010101" pitchFamily="2" charset="-122"/>
                </a:rPr>
                <a:t>2</a:t>
              </a:r>
              <a:endParaRPr lang="en-US" altLang="zh-CN" sz="2400" b="1">
                <a:latin typeface="Tahoma" panose="020B0604030504040204" pitchFamily="34" charset="0"/>
                <a:ea typeface="宋体" panose="02010600030101010101" pitchFamily="2" charset="-122"/>
              </a:endParaRPr>
            </a:p>
          </p:txBody>
        </p:sp>
      </p:grpSp>
      <p:sp>
        <p:nvSpPr>
          <p:cNvPr id="42018" name="标题 33"/>
          <p:cNvSpPr>
            <a:spLocks noGrp="1"/>
          </p:cNvSpPr>
          <p:nvPr>
            <p:ph type="title"/>
          </p:nvPr>
        </p:nvSpPr>
        <p:spPr/>
        <p:txBody>
          <a:bodyPr/>
          <a:lstStyle/>
          <a:p>
            <a:r>
              <a:rPr lang="en-US" altLang="zh-CN" sz="3600" dirty="0">
                <a:latin typeface="黑体" panose="02010609060101010101" pitchFamily="49" charset="-122"/>
                <a:ea typeface="黑体" panose="02010609060101010101" pitchFamily="49" charset="-122"/>
              </a:rPr>
              <a:t>10.1.3 SQL Server</a:t>
            </a:r>
            <a:r>
              <a:rPr lang="zh-CN" altLang="en-US" sz="3600" dirty="0">
                <a:latin typeface="黑体" panose="02010609060101010101" pitchFamily="49" charset="-122"/>
                <a:ea typeface="黑体" panose="02010609060101010101" pitchFamily="49" charset="-122"/>
              </a:rPr>
              <a:t>基于日志的恢复策略</a:t>
            </a:r>
            <a:br>
              <a:rPr lang="en-US" altLang="zh-CN" sz="3600" dirty="0">
                <a:latin typeface="黑体" panose="02010609060101010101" pitchFamily="49" charset="-122"/>
                <a:ea typeface="黑体" panose="02010609060101010101" pitchFamily="49" charset="-122"/>
              </a:rPr>
            </a:br>
            <a:r>
              <a:rPr lang="en-US" altLang="zh-CN" sz="3200" dirty="0">
                <a:latin typeface="黑体" panose="02010609060101010101" pitchFamily="49" charset="-122"/>
                <a:ea typeface="黑体" panose="02010609060101010101" pitchFamily="49" charset="-122"/>
              </a:rPr>
              <a:t>5. </a:t>
            </a:r>
            <a:r>
              <a:rPr lang="zh-CN" altLang="en-US" sz="3200" dirty="0">
                <a:latin typeface="黑体" panose="02010609060101010101" pitchFamily="49" charset="-122"/>
                <a:ea typeface="黑体" panose="02010609060101010101" pitchFamily="49" charset="-122"/>
              </a:rPr>
              <a:t>介质故障恢复</a:t>
            </a:r>
            <a:endParaRPr lang="zh-CN" altLang="en-US" sz="3600" dirty="0">
              <a:latin typeface="黑体" panose="02010609060101010101" pitchFamily="49" charset="-122"/>
              <a:ea typeface="黑体" panose="02010609060101010101" pitchFamily="49" charset="-122"/>
            </a:endParaRPr>
          </a:p>
        </p:txBody>
      </p:sp>
      <p:sp>
        <p:nvSpPr>
          <p:cNvPr id="37" name="Rectangle 3">
            <a:extLst>
              <a:ext uri="{FF2B5EF4-FFF2-40B4-BE49-F238E27FC236}">
                <a16:creationId xmlns:a16="http://schemas.microsoft.com/office/drawing/2014/main" id="{5AA4F59A-9886-504A-9C34-3EF101B5B340}"/>
              </a:ext>
            </a:extLst>
          </p:cNvPr>
          <p:cNvSpPr txBox="1">
            <a:spLocks noChangeArrowheads="1"/>
          </p:cNvSpPr>
          <p:nvPr/>
        </p:nvSpPr>
        <p:spPr bwMode="auto">
          <a:xfrm>
            <a:off x="714375" y="5229200"/>
            <a:ext cx="7772400" cy="811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Font typeface="Wingdings" panose="05000000000000000000" pitchFamily="2" charset="2"/>
              <a:buBlip>
                <a:blip r:embed="rId2"/>
              </a:buBlip>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SzPct val="75000"/>
              <a:buFont typeface="Wingdings" panose="05000000000000000000" pitchFamily="2" charset="2"/>
              <a:buBlip>
                <a:blip r:embed="rId3"/>
              </a:buBlip>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75000"/>
              <a:buFont typeface="Wingdings" panose="05000000000000000000" pitchFamily="2" charset="2"/>
              <a:buBlip>
                <a:blip r:embed="rId4"/>
              </a:buBlip>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eaLnBrk="1" hangingPunct="1"/>
            <a:r>
              <a:rPr lang="zh-CN" altLang="en-US" sz="2400" dirty="0"/>
              <a:t>发生介质故障时，磁盘上数据文件和日志文件都有可能遭到破坏。数据文件和日志文件都需要备份。</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wipe(down)">
                                      <p:cBhvr>
                                        <p:cTn id="7" dur="500"/>
                                        <p:tgtEl>
                                          <p:spTgt spid="41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wipe(down)">
                                      <p:cBhvr>
                                        <p:cTn id="12" dur="500"/>
                                        <p:tgtEl>
                                          <p:spTgt spid="41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7">
                                            <p:txEl>
                                              <p:pRg st="0" end="0"/>
                                            </p:txEl>
                                          </p:spTgt>
                                        </p:tgtEl>
                                        <p:attrNameLst>
                                          <p:attrName>style.visibility</p:attrName>
                                        </p:attrNameLst>
                                      </p:cBhvr>
                                      <p:to>
                                        <p:strVal val="visible"/>
                                      </p:to>
                                    </p:set>
                                    <p:animEffect transition="in" filter="wipe(down)">
                                      <p:cBhvr>
                                        <p:cTn id="27"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P spid="3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52736"/>
            <a:ext cx="8229600" cy="4525962"/>
          </a:xfrm>
        </p:spPr>
        <p:txBody>
          <a:bodyPr/>
          <a:lstStyle/>
          <a:p>
            <a:pPr marL="109537" indent="0">
              <a:buNone/>
            </a:pPr>
            <a:r>
              <a:rPr lang="en-US" altLang="zh-CN" dirty="0"/>
              <a:t>1. </a:t>
            </a:r>
            <a:r>
              <a:rPr lang="zh-CN" altLang="en-US" dirty="0"/>
              <a:t>一般检查点原理</a:t>
            </a:r>
          </a:p>
          <a:p>
            <a:r>
              <a:rPr lang="zh-CN" altLang="en-US" sz="2400" dirty="0"/>
              <a:t>利用日志技术进行数据库恢复时，恢复子系统必须</a:t>
            </a:r>
            <a:r>
              <a:rPr lang="zh-CN" altLang="en-US" sz="2400" dirty="0">
                <a:solidFill>
                  <a:schemeClr val="accent2"/>
                </a:solidFill>
              </a:rPr>
              <a:t>从头</a:t>
            </a:r>
            <a:r>
              <a:rPr lang="zh-CN" altLang="en-US" sz="2400" dirty="0"/>
              <a:t>开始扫描日志文件，找出所有的圆满事务和夭折事务，分别对它们进行重做或者撤销处理。</a:t>
            </a:r>
            <a:endParaRPr lang="en-US" altLang="zh-CN" sz="2400" dirty="0"/>
          </a:p>
          <a:p>
            <a:pPr lvl="1"/>
            <a:r>
              <a:rPr lang="zh-CN" altLang="en-US" sz="2400" dirty="0"/>
              <a:t>需要扫描整个日志文件，搜索过程耗时。</a:t>
            </a:r>
            <a:endParaRPr lang="en-US" altLang="zh-CN" sz="2400" dirty="0"/>
          </a:p>
          <a:p>
            <a:pPr lvl="1"/>
            <a:r>
              <a:rPr lang="zh-CN" altLang="en-US" sz="2400" dirty="0"/>
              <a:t>更新结果已经提交到数据库中的圆满事务仍需要重做，耗资源。</a:t>
            </a:r>
            <a:endParaRPr lang="en-US" altLang="zh-CN" sz="2400" dirty="0"/>
          </a:p>
          <a:p>
            <a:r>
              <a:rPr lang="zh-CN" altLang="en-US" sz="2400" dirty="0"/>
              <a:t>原因：发生故障时，日志文件和数据库内容有可能不一致，无法判定日志文件中的圆满事务是否完全反映到数据库中去了，只能逐个重做。</a:t>
            </a:r>
          </a:p>
        </p:txBody>
      </p:sp>
      <p:sp>
        <p:nvSpPr>
          <p:cNvPr id="3" name="标题 2"/>
          <p:cNvSpPr>
            <a:spLocks noGrp="1"/>
          </p:cNvSpPr>
          <p:nvPr>
            <p:ph type="title"/>
          </p:nvPr>
        </p:nvSpPr>
        <p:spPr>
          <a:xfrm>
            <a:off x="457200" y="274638"/>
            <a:ext cx="8229600" cy="778098"/>
          </a:xfrm>
        </p:spPr>
        <p:txBody>
          <a:bodyPr/>
          <a:lstStyle/>
          <a:p>
            <a:r>
              <a:rPr lang="en-US" altLang="zh-CN" dirty="0"/>
              <a:t>10.1.4	SQL Server</a:t>
            </a:r>
            <a:r>
              <a:rPr lang="zh-CN" altLang="en-US" dirty="0"/>
              <a:t>检查点</a:t>
            </a:r>
          </a:p>
        </p:txBody>
      </p:sp>
      <p:sp>
        <p:nvSpPr>
          <p:cNvPr id="4" name="灯片编号占位符 3"/>
          <p:cNvSpPr>
            <a:spLocks noGrp="1"/>
          </p:cNvSpPr>
          <p:nvPr>
            <p:ph type="sldNum" sz="quarter" idx="12"/>
          </p:nvPr>
        </p:nvSpPr>
        <p:spPr/>
        <p:txBody>
          <a:bodyPr/>
          <a:lstStyle/>
          <a:p>
            <a:pPr>
              <a:defRPr/>
            </a:pPr>
            <a:fld id="{33A0D08D-E188-4DC2-9E78-E2F9EBCF0B82}" type="slidenum">
              <a:rPr lang="en-US" altLang="zh-CN" smtClean="0"/>
              <a:pPr>
                <a:defRPr/>
              </a:pPr>
              <a:t>35</a:t>
            </a:fld>
            <a:endParaRPr lang="en-US" altLang="zh-CN"/>
          </a:p>
        </p:txBody>
      </p:sp>
    </p:spTree>
    <p:extLst>
      <p:ext uri="{BB962C8B-B14F-4D97-AF65-F5344CB8AC3E}">
        <p14:creationId xmlns:p14="http://schemas.microsoft.com/office/powerpoint/2010/main" val="191850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752"/>
            <a:ext cx="8229600" cy="4525962"/>
          </a:xfrm>
        </p:spPr>
        <p:txBody>
          <a:bodyPr/>
          <a:lstStyle/>
          <a:p>
            <a:pPr marL="109537" indent="0">
              <a:buNone/>
            </a:pPr>
            <a:r>
              <a:rPr lang="en-US" altLang="zh-CN" dirty="0"/>
              <a:t>1.</a:t>
            </a:r>
            <a:r>
              <a:rPr lang="zh-CN" altLang="en-US" dirty="0"/>
              <a:t>一般检查点原理</a:t>
            </a:r>
          </a:p>
          <a:p>
            <a:r>
              <a:rPr lang="zh-CN" altLang="en-US" sz="2400" dirty="0"/>
              <a:t>检查点</a:t>
            </a:r>
            <a:r>
              <a:rPr lang="en-US" altLang="zh-CN" sz="2400" dirty="0"/>
              <a:t>(Checkpoints)</a:t>
            </a:r>
            <a:r>
              <a:rPr lang="zh-CN" altLang="en-US" sz="2400" dirty="0"/>
              <a:t>机制的引入。</a:t>
            </a:r>
            <a:endParaRPr lang="en-US" altLang="zh-CN" sz="2400" dirty="0"/>
          </a:p>
          <a:p>
            <a:r>
              <a:rPr lang="zh-CN" altLang="en-US" sz="2400" dirty="0"/>
              <a:t>数据库系统运行时，</a:t>
            </a:r>
            <a:r>
              <a:rPr lang="en-US" altLang="zh-CN" sz="2400" dirty="0"/>
              <a:t>DBMS</a:t>
            </a:r>
            <a:r>
              <a:rPr lang="zh-CN" altLang="en-US" sz="2400" dirty="0"/>
              <a:t>定期或者不定期地设置检查点，并将</a:t>
            </a:r>
            <a:r>
              <a:rPr lang="zh-CN" altLang="en-US" sz="2400" dirty="0">
                <a:solidFill>
                  <a:srgbClr val="FF0000"/>
                </a:solidFill>
              </a:rPr>
              <a:t>已完成事务对数据库的修改写到外存</a:t>
            </a:r>
            <a:r>
              <a:rPr lang="zh-CN" altLang="en-US" sz="2400" dirty="0"/>
              <a:t>。并在日志文件写入一条检查点记录（类似于商店</a:t>
            </a:r>
            <a:r>
              <a:rPr lang="en-US" altLang="zh-CN" sz="2400" dirty="0"/>
              <a:t>“</a:t>
            </a:r>
            <a:r>
              <a:rPr lang="zh-CN" altLang="en-US" sz="2400" dirty="0"/>
              <a:t>盘存</a:t>
            </a:r>
            <a:r>
              <a:rPr lang="en-US" altLang="zh-CN" sz="2400" dirty="0"/>
              <a:t>”</a:t>
            </a:r>
            <a:r>
              <a:rPr lang="zh-CN" altLang="en-US" sz="2400" dirty="0"/>
              <a:t>）。</a:t>
            </a:r>
            <a:endParaRPr lang="en-US" altLang="zh-CN" sz="2400" dirty="0"/>
          </a:p>
          <a:p>
            <a:r>
              <a:rPr lang="zh-CN" altLang="en-US" sz="2400" dirty="0"/>
              <a:t>数据库需要恢复时，只有检查点后面的事务需要恢复。这种检查点机制大大提高了恢复过程的效率。</a:t>
            </a:r>
            <a:endParaRPr lang="en-US" altLang="zh-CN" sz="2400" dirty="0"/>
          </a:p>
          <a:p>
            <a:r>
              <a:rPr lang="zh-CN" altLang="en-US" sz="2400" dirty="0"/>
              <a:t>一般</a:t>
            </a:r>
            <a:r>
              <a:rPr lang="en-US" altLang="zh-CN" sz="2400" dirty="0"/>
              <a:t>DBMS</a:t>
            </a:r>
            <a:r>
              <a:rPr lang="zh-CN" altLang="en-US" sz="2400" dirty="0"/>
              <a:t>自动添加检查点，无须人工干预。</a:t>
            </a:r>
          </a:p>
        </p:txBody>
      </p:sp>
      <p:sp>
        <p:nvSpPr>
          <p:cNvPr id="3" name="标题 2"/>
          <p:cNvSpPr>
            <a:spLocks noGrp="1"/>
          </p:cNvSpPr>
          <p:nvPr>
            <p:ph type="title"/>
          </p:nvPr>
        </p:nvSpPr>
        <p:spPr>
          <a:xfrm>
            <a:off x="457200" y="274638"/>
            <a:ext cx="8229600" cy="850106"/>
          </a:xfrm>
        </p:spPr>
        <p:txBody>
          <a:bodyPr/>
          <a:lstStyle/>
          <a:p>
            <a:r>
              <a:rPr lang="en-US" altLang="zh-CN" dirty="0"/>
              <a:t>10.1.4	SQL Server</a:t>
            </a:r>
            <a:r>
              <a:rPr lang="zh-CN" altLang="en-US" dirty="0"/>
              <a:t>检查点</a:t>
            </a:r>
          </a:p>
        </p:txBody>
      </p:sp>
      <p:sp>
        <p:nvSpPr>
          <p:cNvPr id="4" name="灯片编号占位符 3"/>
          <p:cNvSpPr>
            <a:spLocks noGrp="1"/>
          </p:cNvSpPr>
          <p:nvPr>
            <p:ph type="sldNum" sz="quarter" idx="12"/>
          </p:nvPr>
        </p:nvSpPr>
        <p:spPr/>
        <p:txBody>
          <a:bodyPr/>
          <a:lstStyle/>
          <a:p>
            <a:pPr>
              <a:defRPr/>
            </a:pPr>
            <a:fld id="{33A0D08D-E188-4DC2-9E78-E2F9EBCF0B82}" type="slidenum">
              <a:rPr lang="en-US" altLang="zh-CN" smtClean="0"/>
              <a:pPr>
                <a:defRPr/>
              </a:pPr>
              <a:t>36</a:t>
            </a:fld>
            <a:endParaRPr lang="en-US" altLang="zh-CN"/>
          </a:p>
        </p:txBody>
      </p:sp>
    </p:spTree>
    <p:extLst>
      <p:ext uri="{BB962C8B-B14F-4D97-AF65-F5344CB8AC3E}">
        <p14:creationId xmlns:p14="http://schemas.microsoft.com/office/powerpoint/2010/main" val="406934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40768"/>
            <a:ext cx="8229600" cy="4525962"/>
          </a:xfrm>
        </p:spPr>
        <p:txBody>
          <a:bodyPr/>
          <a:lstStyle/>
          <a:p>
            <a:r>
              <a:rPr lang="zh-CN" altLang="zh-CN" sz="2400" dirty="0"/>
              <a:t>检查点记录的内容包括：</a:t>
            </a:r>
          </a:p>
          <a:p>
            <a:pPr marL="109537" indent="0">
              <a:buNone/>
            </a:pPr>
            <a:r>
              <a:rPr lang="zh-CN" altLang="zh-CN" sz="2400" dirty="0"/>
              <a:t>（</a:t>
            </a:r>
            <a:r>
              <a:rPr lang="en-US" altLang="zh-CN" sz="2400" dirty="0"/>
              <a:t>1</a:t>
            </a:r>
            <a:r>
              <a:rPr lang="zh-CN" altLang="zh-CN" sz="2400" dirty="0"/>
              <a:t>）建立检查点时刻所有正在执行的事务清单。</a:t>
            </a:r>
          </a:p>
          <a:p>
            <a:pPr marL="109537" indent="0">
              <a:buNone/>
            </a:pPr>
            <a:r>
              <a:rPr lang="zh-CN" altLang="zh-CN" sz="2400" dirty="0"/>
              <a:t>（</a:t>
            </a:r>
            <a:r>
              <a:rPr lang="en-US" altLang="zh-CN" sz="2400" dirty="0"/>
              <a:t>2</a:t>
            </a:r>
            <a:r>
              <a:rPr lang="zh-CN" altLang="zh-CN" sz="2400" dirty="0"/>
              <a:t>）这些事务最后一个日志记录的地址。</a:t>
            </a:r>
          </a:p>
          <a:p>
            <a:pPr marL="109537" indent="0">
              <a:buNone/>
            </a:pPr>
            <a:r>
              <a:rPr lang="zh-CN" altLang="zh-CN" sz="2400" dirty="0"/>
              <a:t>重新开始文件用来记录各个检查点记录在日志文件中的地址</a:t>
            </a:r>
            <a:endParaRPr lang="en-US" altLang="zh-CN" sz="2400" dirty="0"/>
          </a:p>
          <a:p>
            <a:pPr marL="109537" indent="0">
              <a:buNone/>
            </a:pPr>
            <a:r>
              <a:rPr lang="en-US" altLang="zh-CN" sz="2400" dirty="0" err="1"/>
              <a:t>Ti表示事务标识，Di表示事务地址</a:t>
            </a:r>
            <a:endParaRPr lang="zh-CN" altLang="zh-CN" sz="2400" dirty="0"/>
          </a:p>
        </p:txBody>
      </p:sp>
      <p:sp>
        <p:nvSpPr>
          <p:cNvPr id="3" name="标题 2"/>
          <p:cNvSpPr>
            <a:spLocks noGrp="1"/>
          </p:cNvSpPr>
          <p:nvPr>
            <p:ph type="title"/>
          </p:nvPr>
        </p:nvSpPr>
        <p:spPr/>
        <p:txBody>
          <a:bodyPr/>
          <a:lstStyle/>
          <a:p>
            <a:r>
              <a:rPr lang="en-US" altLang="zh-CN" dirty="0"/>
              <a:t>10.1.4	SQL Server</a:t>
            </a:r>
            <a:r>
              <a:rPr lang="zh-CN" altLang="en-US" dirty="0"/>
              <a:t>检查点</a:t>
            </a:r>
          </a:p>
        </p:txBody>
      </p:sp>
      <p:sp>
        <p:nvSpPr>
          <p:cNvPr id="4" name="灯片编号占位符 3"/>
          <p:cNvSpPr>
            <a:spLocks noGrp="1"/>
          </p:cNvSpPr>
          <p:nvPr>
            <p:ph type="sldNum" sz="quarter" idx="12"/>
          </p:nvPr>
        </p:nvSpPr>
        <p:spPr/>
        <p:txBody>
          <a:bodyPr/>
          <a:lstStyle/>
          <a:p>
            <a:pPr>
              <a:defRPr/>
            </a:pPr>
            <a:fld id="{33A0D08D-E188-4DC2-9E78-E2F9EBCF0B82}" type="slidenum">
              <a:rPr lang="en-US" altLang="zh-CN" smtClean="0"/>
              <a:pPr>
                <a:defRPr/>
              </a:pPr>
              <a:t>37</a:t>
            </a:fld>
            <a:endParaRPr lang="en-US" altLang="zh-CN"/>
          </a:p>
        </p:txBody>
      </p:sp>
      <p:grpSp>
        <p:nvGrpSpPr>
          <p:cNvPr id="5" name="画布 2662"/>
          <p:cNvGrpSpPr/>
          <p:nvPr/>
        </p:nvGrpSpPr>
        <p:grpSpPr>
          <a:xfrm>
            <a:off x="473293" y="3501008"/>
            <a:ext cx="10657184" cy="4896544"/>
            <a:chOff x="0" y="5080"/>
            <a:chExt cx="6343650" cy="2599690"/>
          </a:xfrm>
        </p:grpSpPr>
        <p:sp>
          <p:nvSpPr>
            <p:cNvPr id="6" name="矩形 5"/>
            <p:cNvSpPr/>
            <p:nvPr/>
          </p:nvSpPr>
          <p:spPr>
            <a:xfrm>
              <a:off x="1200150" y="1090295"/>
              <a:ext cx="5143500" cy="1514475"/>
            </a:xfrm>
            <a:prstGeom prst="rect">
              <a:avLst/>
            </a:prstGeom>
            <a:noFill/>
            <a:ln>
              <a:noFill/>
            </a:ln>
          </p:spPr>
        </p:sp>
        <p:grpSp>
          <p:nvGrpSpPr>
            <p:cNvPr id="7" name="Group 2676"/>
            <p:cNvGrpSpPr>
              <a:grpSpLocks/>
            </p:cNvGrpSpPr>
            <p:nvPr/>
          </p:nvGrpSpPr>
          <p:grpSpPr bwMode="auto">
            <a:xfrm>
              <a:off x="790575" y="5080"/>
              <a:ext cx="1704975" cy="1494790"/>
              <a:chOff x="2370" y="1725"/>
              <a:chExt cx="2685" cy="2354"/>
            </a:xfrm>
          </p:grpSpPr>
          <p:sp>
            <p:nvSpPr>
              <p:cNvPr id="21" name="AutoShape 2664"/>
              <p:cNvSpPr>
                <a:spLocks noChangeArrowheads="1"/>
              </p:cNvSpPr>
              <p:nvPr/>
            </p:nvSpPr>
            <p:spPr bwMode="auto">
              <a:xfrm>
                <a:off x="2370" y="1725"/>
                <a:ext cx="2685" cy="2354"/>
              </a:xfrm>
              <a:prstGeom prst="verticalScroll">
                <a:avLst>
                  <a:gd name="adj" fmla="val 12500"/>
                </a:avLst>
              </a:prstGeom>
              <a:solidFill>
                <a:srgbClr val="FFFFFF"/>
              </a:solidFill>
              <a:ln w="9525">
                <a:solidFill>
                  <a:srgbClr val="000000"/>
                </a:solidFill>
                <a:round/>
                <a:headEnd/>
                <a:tailEnd/>
              </a:ln>
            </p:spPr>
            <p:txBody>
              <a:bodyPr rot="0" vert="eaVert" wrap="square" lIns="91440" tIns="45720" rIns="91440" bIns="45720" anchor="t" anchorCtr="0" upright="1">
                <a:noAutofit/>
              </a:bodyPr>
              <a:lstStyle/>
              <a:p>
                <a:endParaRPr lang="zh-CN" altLang="en-US" sz="4000" b="1"/>
              </a:p>
            </p:txBody>
          </p:sp>
          <p:sp>
            <p:nvSpPr>
              <p:cNvPr id="22" name="Rectangle 2665"/>
              <p:cNvSpPr>
                <a:spLocks noChangeArrowheads="1"/>
              </p:cNvSpPr>
              <p:nvPr/>
            </p:nvSpPr>
            <p:spPr bwMode="auto">
              <a:xfrm>
                <a:off x="2669" y="2325"/>
                <a:ext cx="2088" cy="330"/>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indent="127000" algn="ctr">
                  <a:spcAft>
                    <a:spcPts val="0"/>
                  </a:spcAft>
                </a:pPr>
                <a:r>
                  <a:rPr lang="en-US" sz="1800" b="1" kern="100" dirty="0" err="1">
                    <a:effectLst/>
                    <a:latin typeface="Calibri" panose="020F0502020204030204" pitchFamily="34" charset="0"/>
                    <a:ea typeface="宋体" panose="02010600030101010101" pitchFamily="2" charset="-122"/>
                    <a:cs typeface="Times New Roman" panose="02020603050405020304" pitchFamily="18" charset="0"/>
                  </a:rPr>
                  <a:t>C</a:t>
                </a:r>
                <a:r>
                  <a:rPr lang="en-US" sz="1800" b="1" kern="100" baseline="-25000" dirty="0" err="1">
                    <a:effectLst/>
                    <a:latin typeface="Calibri" panose="020F0502020204030204" pitchFamily="34" charset="0"/>
                    <a:ea typeface="宋体" panose="02010600030101010101" pitchFamily="2" charset="-122"/>
                    <a:cs typeface="Times New Roman" panose="02020603050405020304" pitchFamily="18" charset="0"/>
                  </a:rPr>
                  <a:t>i</a:t>
                </a:r>
                <a:r>
                  <a:rPr lang="zh-CN" sz="1800" b="1" kern="100" dirty="0">
                    <a:effectLst/>
                    <a:latin typeface="Calibri" panose="020F0502020204030204" pitchFamily="34" charset="0"/>
                    <a:ea typeface="宋体" panose="02010600030101010101" pitchFamily="2" charset="-122"/>
                    <a:cs typeface="Times New Roman" panose="02020603050405020304" pitchFamily="18" charset="0"/>
                  </a:rPr>
                  <a:t>检查点记录地址</a:t>
                </a:r>
              </a:p>
            </p:txBody>
          </p:sp>
        </p:grpSp>
        <p:grpSp>
          <p:nvGrpSpPr>
            <p:cNvPr id="8" name="Group 2679"/>
            <p:cNvGrpSpPr>
              <a:grpSpLocks/>
            </p:cNvGrpSpPr>
            <p:nvPr/>
          </p:nvGrpSpPr>
          <p:grpSpPr bwMode="auto">
            <a:xfrm>
              <a:off x="2733675" y="14605"/>
              <a:ext cx="1704975" cy="1494790"/>
              <a:chOff x="6585" y="1740"/>
              <a:chExt cx="2685" cy="2354"/>
            </a:xfrm>
          </p:grpSpPr>
          <p:grpSp>
            <p:nvGrpSpPr>
              <p:cNvPr id="12" name="Group 2678"/>
              <p:cNvGrpSpPr>
                <a:grpSpLocks/>
              </p:cNvGrpSpPr>
              <p:nvPr/>
            </p:nvGrpSpPr>
            <p:grpSpPr bwMode="auto">
              <a:xfrm>
                <a:off x="6585" y="1740"/>
                <a:ext cx="2685" cy="2354"/>
                <a:chOff x="6585" y="1740"/>
                <a:chExt cx="2685" cy="2354"/>
              </a:xfrm>
            </p:grpSpPr>
            <p:sp>
              <p:nvSpPr>
                <p:cNvPr id="14" name="AutoShape 2666"/>
                <p:cNvSpPr>
                  <a:spLocks noChangeArrowheads="1"/>
                </p:cNvSpPr>
                <p:nvPr/>
              </p:nvSpPr>
              <p:spPr bwMode="auto">
                <a:xfrm>
                  <a:off x="6585" y="1740"/>
                  <a:ext cx="2685" cy="2354"/>
                </a:xfrm>
                <a:prstGeom prst="verticalScroll">
                  <a:avLst>
                    <a:gd name="adj" fmla="val 12500"/>
                  </a:avLst>
                </a:prstGeom>
                <a:solidFill>
                  <a:srgbClr val="FFFFFF"/>
                </a:solidFill>
                <a:ln w="9525">
                  <a:solidFill>
                    <a:srgbClr val="000000"/>
                  </a:solidFill>
                  <a:round/>
                  <a:headEnd/>
                  <a:tailEnd/>
                </a:ln>
              </p:spPr>
              <p:txBody>
                <a:bodyPr rot="0" vert="eaVert" wrap="square" lIns="91440" tIns="45720" rIns="91440" bIns="45720" anchor="t" anchorCtr="0" upright="1">
                  <a:noAutofit/>
                </a:bodyPr>
                <a:lstStyle/>
                <a:p>
                  <a:endParaRPr lang="zh-CN" altLang="en-US" sz="4000" b="1"/>
                </a:p>
              </p:txBody>
            </p:sp>
            <p:sp>
              <p:nvSpPr>
                <p:cNvPr id="15" name="Rectangle 2667"/>
                <p:cNvSpPr>
                  <a:spLocks noChangeArrowheads="1"/>
                </p:cNvSpPr>
                <p:nvPr/>
              </p:nvSpPr>
              <p:spPr bwMode="auto">
                <a:xfrm>
                  <a:off x="6884" y="2160"/>
                  <a:ext cx="2088" cy="270"/>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indent="127000" algn="ctr">
                    <a:spcAft>
                      <a:spcPts val="0"/>
                    </a:spcAft>
                  </a:pPr>
                  <a:r>
                    <a:rPr lang="en-US" sz="1800" b="1" kern="100">
                      <a:effectLst/>
                      <a:latin typeface="Calibri" panose="020F0502020204030204" pitchFamily="34" charset="0"/>
                      <a:ea typeface="宋体" panose="02010600030101010101" pitchFamily="2" charset="-122"/>
                      <a:cs typeface="Times New Roman" panose="02020603050405020304" pitchFamily="18" charset="0"/>
                    </a:rPr>
                    <a:t>T</a:t>
                  </a:r>
                  <a:r>
                    <a:rPr lang="en-US" sz="1800" b="1" kern="100" baseline="-25000">
                      <a:effectLst/>
                      <a:latin typeface="Calibri" panose="020F0502020204030204" pitchFamily="34" charset="0"/>
                      <a:ea typeface="宋体" panose="02010600030101010101" pitchFamily="2" charset="-122"/>
                      <a:cs typeface="Times New Roman" panose="02020603050405020304" pitchFamily="18" charset="0"/>
                    </a:rPr>
                    <a:t>1</a:t>
                  </a:r>
                  <a:r>
                    <a:rPr lang="zh-CN" sz="1800" b="1" kern="100">
                      <a:effectLst/>
                      <a:latin typeface="Calibri" panose="020F0502020204030204" pitchFamily="34" charset="0"/>
                      <a:ea typeface="宋体" panose="02010600030101010101" pitchFamily="2" charset="-122"/>
                      <a:cs typeface="Times New Roman" panose="02020603050405020304" pitchFamily="18" charset="0"/>
                    </a:rPr>
                    <a:t>日志记录</a:t>
                  </a:r>
                </a:p>
              </p:txBody>
            </p:sp>
            <p:sp>
              <p:nvSpPr>
                <p:cNvPr id="16" name="Rectangle 2668"/>
                <p:cNvSpPr>
                  <a:spLocks noChangeArrowheads="1"/>
                </p:cNvSpPr>
                <p:nvPr/>
              </p:nvSpPr>
              <p:spPr bwMode="auto">
                <a:xfrm>
                  <a:off x="6884" y="2580"/>
                  <a:ext cx="2088" cy="28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indent="127000" algn="ctr">
                    <a:spcAft>
                      <a:spcPts val="0"/>
                    </a:spcAft>
                  </a:pPr>
                  <a:r>
                    <a:rPr lang="en-US" sz="1800" b="1" kern="100">
                      <a:effectLst/>
                      <a:latin typeface="Calibri" panose="020F0502020204030204" pitchFamily="34" charset="0"/>
                      <a:ea typeface="宋体" panose="02010600030101010101" pitchFamily="2" charset="-122"/>
                      <a:cs typeface="Times New Roman" panose="02020603050405020304" pitchFamily="18" charset="0"/>
                    </a:rPr>
                    <a:t>T</a:t>
                  </a:r>
                  <a:r>
                    <a:rPr lang="en-US" sz="1800" b="1" kern="100" baseline="-25000">
                      <a:effectLst/>
                      <a:latin typeface="Calibri" panose="020F0502020204030204" pitchFamily="34" charset="0"/>
                      <a:ea typeface="宋体" panose="02010600030101010101" pitchFamily="2" charset="-122"/>
                      <a:cs typeface="Times New Roman" panose="02020603050405020304" pitchFamily="18" charset="0"/>
                    </a:rPr>
                    <a:t>2</a:t>
                  </a:r>
                  <a:r>
                    <a:rPr lang="zh-CN" sz="1800" b="1" kern="100">
                      <a:effectLst/>
                      <a:latin typeface="Calibri" panose="020F0502020204030204" pitchFamily="34" charset="0"/>
                      <a:ea typeface="宋体" panose="02010600030101010101" pitchFamily="2" charset="-122"/>
                      <a:cs typeface="Times New Roman" panose="02020603050405020304" pitchFamily="18" charset="0"/>
                    </a:rPr>
                    <a:t>日志记录</a:t>
                  </a:r>
                </a:p>
              </p:txBody>
            </p:sp>
            <p:sp>
              <p:nvSpPr>
                <p:cNvPr id="17" name="Rectangle 2669"/>
                <p:cNvSpPr>
                  <a:spLocks noChangeArrowheads="1"/>
                </p:cNvSpPr>
                <p:nvPr/>
              </p:nvSpPr>
              <p:spPr bwMode="auto">
                <a:xfrm>
                  <a:off x="6884" y="3375"/>
                  <a:ext cx="2088" cy="270"/>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indent="127000" algn="l">
                    <a:spcAft>
                      <a:spcPts val="0"/>
                    </a:spcAft>
                  </a:pPr>
                  <a:r>
                    <a:rPr lang="en-US" sz="1800" b="1" kern="100" dirty="0" err="1">
                      <a:effectLst/>
                      <a:latin typeface="Calibri" panose="020F0502020204030204" pitchFamily="34" charset="0"/>
                      <a:ea typeface="宋体" panose="02010600030101010101" pitchFamily="2" charset="-122"/>
                      <a:cs typeface="Times New Roman" panose="02020603050405020304" pitchFamily="18" charset="0"/>
                    </a:rPr>
                    <a:t>T</a:t>
                  </a:r>
                  <a:r>
                    <a:rPr lang="en-US" sz="1800" b="1" kern="100" baseline="-25000" dirty="0" err="1">
                      <a:effectLst/>
                      <a:latin typeface="Calibri" panose="020F0502020204030204" pitchFamily="34" charset="0"/>
                      <a:ea typeface="宋体" panose="02010600030101010101" pitchFamily="2" charset="-122"/>
                      <a:cs typeface="Times New Roman" panose="02020603050405020304" pitchFamily="18" charset="0"/>
                    </a:rPr>
                    <a:t>1</a:t>
                  </a:r>
                  <a:r>
                    <a:rPr lang="en-US" sz="1800" b="1"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800" b="1" kern="100" dirty="0" err="1">
                      <a:effectLst/>
                      <a:latin typeface="Calibri" panose="020F0502020204030204" pitchFamily="34" charset="0"/>
                      <a:ea typeface="宋体" panose="02010600030101010101" pitchFamily="2" charset="-122"/>
                      <a:cs typeface="Times New Roman" panose="02020603050405020304" pitchFamily="18" charset="0"/>
                    </a:rPr>
                    <a:t>T</a:t>
                  </a:r>
                  <a:r>
                    <a:rPr lang="en-US" sz="1800" b="1" kern="100" baseline="-25000" dirty="0" err="1">
                      <a:effectLst/>
                      <a:latin typeface="Calibri" panose="020F0502020204030204" pitchFamily="34" charset="0"/>
                      <a:ea typeface="宋体" panose="02010600030101010101" pitchFamily="2" charset="-122"/>
                      <a:cs typeface="Times New Roman" panose="02020603050405020304" pitchFamily="18" charset="0"/>
                    </a:rPr>
                    <a:t>2</a:t>
                  </a:r>
                  <a:r>
                    <a:rPr lang="en-US" sz="1800" b="1"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8" name="Rectangle 2672"/>
                <p:cNvSpPr>
                  <a:spLocks noChangeArrowheads="1"/>
                </p:cNvSpPr>
                <p:nvPr/>
              </p:nvSpPr>
              <p:spPr bwMode="auto">
                <a:xfrm>
                  <a:off x="7169" y="3375"/>
                  <a:ext cx="303" cy="270"/>
                </a:xfrm>
                <a:prstGeom prst="rect">
                  <a:avLst/>
                </a:prstGeom>
                <a:solidFill>
                  <a:srgbClr val="FFFFFF"/>
                </a:solidFill>
                <a:ln w="9525">
                  <a:solidFill>
                    <a:srgbClr val="000000"/>
                  </a:solidFill>
                  <a:miter lim="800000"/>
                  <a:headEnd/>
                  <a:tailEnd/>
                </a:ln>
              </p:spPr>
              <p:txBody>
                <a:bodyPr rot="0" vert="horz" wrap="none" lIns="0" tIns="0" rIns="0" bIns="0" anchor="t" anchorCtr="0" upright="1">
                  <a:noAutofit/>
                </a:bodyPr>
                <a:lstStyle/>
                <a:p>
                  <a:pPr indent="127000" algn="l">
                    <a:spcAft>
                      <a:spcPts val="0"/>
                    </a:spcAft>
                  </a:pPr>
                  <a:r>
                    <a:rPr lang="en-US" sz="1800" b="1" kern="100" dirty="0" err="1">
                      <a:effectLst/>
                      <a:latin typeface="Calibri" panose="020F0502020204030204" pitchFamily="34" charset="0"/>
                      <a:ea typeface="宋体" panose="02010600030101010101" pitchFamily="2" charset="-122"/>
                      <a:cs typeface="Times New Roman" panose="02020603050405020304" pitchFamily="18" charset="0"/>
                    </a:rPr>
                    <a:t>D</a:t>
                  </a:r>
                  <a:r>
                    <a:rPr lang="en-US" sz="1800" b="1" kern="100" baseline="-25000" dirty="0" err="1">
                      <a:effectLst/>
                      <a:latin typeface="Calibri" panose="020F0502020204030204" pitchFamily="34" charset="0"/>
                      <a:ea typeface="宋体" panose="02010600030101010101" pitchFamily="2" charset="-122"/>
                      <a:cs typeface="Times New Roman" panose="02020603050405020304" pitchFamily="18" charset="0"/>
                    </a:rPr>
                    <a:t>1</a:t>
                  </a:r>
                  <a:r>
                    <a:rPr lang="en-US" sz="1800" b="1"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9" name="Rectangle 2673"/>
                <p:cNvSpPr>
                  <a:spLocks noChangeArrowheads="1"/>
                </p:cNvSpPr>
                <p:nvPr/>
              </p:nvSpPr>
              <p:spPr bwMode="auto">
                <a:xfrm>
                  <a:off x="7694" y="3375"/>
                  <a:ext cx="423" cy="270"/>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indent="127000" algn="l">
                    <a:spcAft>
                      <a:spcPts val="0"/>
                    </a:spcAft>
                  </a:pPr>
                  <a:r>
                    <a:rPr lang="en-US" sz="1800" b="1" kern="100" dirty="0" err="1">
                      <a:effectLst/>
                      <a:latin typeface="Calibri" panose="020F0502020204030204" pitchFamily="34" charset="0"/>
                      <a:ea typeface="宋体" panose="02010600030101010101" pitchFamily="2" charset="-122"/>
                      <a:cs typeface="Times New Roman" panose="02020603050405020304" pitchFamily="18" charset="0"/>
                    </a:rPr>
                    <a:t>D</a:t>
                  </a:r>
                  <a:r>
                    <a:rPr lang="en-US" sz="1800" b="1" kern="100" baseline="-25000" dirty="0" err="1">
                      <a:effectLst/>
                      <a:latin typeface="Calibri" panose="020F0502020204030204" pitchFamily="34" charset="0"/>
                      <a:ea typeface="宋体" panose="02010600030101010101" pitchFamily="2" charset="-122"/>
                      <a:cs typeface="Times New Roman" panose="02020603050405020304" pitchFamily="18" charset="0"/>
                    </a:rPr>
                    <a:t>2</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20" name="AutoShape 2674"/>
                <p:cNvCxnSpPr>
                  <a:cxnSpLocks noChangeShapeType="1"/>
                  <a:stCxn id="19" idx="0"/>
                  <a:endCxn id="16" idx="1"/>
                </p:cNvCxnSpPr>
                <p:nvPr/>
              </p:nvCxnSpPr>
              <p:spPr bwMode="auto">
                <a:xfrm rot="16200000" flipV="1">
                  <a:off x="7069" y="2538"/>
                  <a:ext cx="652" cy="1021"/>
                </a:xfrm>
                <a:prstGeom prst="curvedConnector4">
                  <a:avLst>
                    <a:gd name="adj1" fmla="val 39080"/>
                    <a:gd name="adj2" fmla="val 120978"/>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cxnSp>
            <p:nvCxnSpPr>
              <p:cNvPr id="13" name="AutoShape 2670"/>
              <p:cNvCxnSpPr>
                <a:cxnSpLocks noChangeShapeType="1"/>
                <a:stCxn id="18" idx="0"/>
                <a:endCxn id="15" idx="1"/>
              </p:cNvCxnSpPr>
              <p:nvPr/>
            </p:nvCxnSpPr>
            <p:spPr bwMode="auto">
              <a:xfrm rot="16200000" flipV="1">
                <a:off x="6562" y="2617"/>
                <a:ext cx="1080" cy="436"/>
              </a:xfrm>
              <a:prstGeom prst="curvedConnector4">
                <a:avLst>
                  <a:gd name="adj1" fmla="val 43750"/>
                  <a:gd name="adj2" fmla="val 149093"/>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cxnSp>
          <p:nvCxnSpPr>
            <p:cNvPr id="9" name="AutoShape 2675"/>
            <p:cNvCxnSpPr>
              <a:cxnSpLocks noChangeShapeType="1"/>
              <a:stCxn id="17" idx="1"/>
              <a:endCxn id="22" idx="3"/>
            </p:cNvCxnSpPr>
            <p:nvPr/>
          </p:nvCxnSpPr>
          <p:spPr bwMode="auto">
            <a:xfrm rot="10800000">
              <a:off x="2306320" y="490855"/>
              <a:ext cx="617220" cy="647700"/>
            </a:xfrm>
            <a:prstGeom prst="curvedConnector3">
              <a:avLst>
                <a:gd name="adj1" fmla="val 50000"/>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10" name="AutoShape 2681"/>
            <p:cNvSpPr>
              <a:spLocks/>
            </p:cNvSpPr>
            <p:nvPr/>
          </p:nvSpPr>
          <p:spPr bwMode="auto">
            <a:xfrm>
              <a:off x="0" y="424180"/>
              <a:ext cx="828675" cy="438150"/>
            </a:xfrm>
            <a:prstGeom prst="callout1">
              <a:avLst>
                <a:gd name="adj1" fmla="val 26088"/>
                <a:gd name="adj2" fmla="val 109194"/>
                <a:gd name="adj3" fmla="val 13042"/>
                <a:gd name="adj4" fmla="val 135324"/>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indent="127000" algn="l">
                <a:spcAft>
                  <a:spcPts val="0"/>
                </a:spcAft>
              </a:pPr>
              <a:r>
                <a:rPr lang="zh-CN" sz="1800" b="1" kern="100" dirty="0">
                  <a:effectLst/>
                  <a:latin typeface="Calibri" panose="020F0502020204030204" pitchFamily="34" charset="0"/>
                  <a:ea typeface="宋体" panose="02010600030101010101" pitchFamily="2" charset="-122"/>
                  <a:cs typeface="Times New Roman" panose="02020603050405020304" pitchFamily="18" charset="0"/>
                </a:rPr>
                <a:t>检查点</a:t>
              </a:r>
              <a:r>
                <a:rPr lang="en-US" sz="1800" b="1" kern="100" dirty="0" err="1">
                  <a:effectLst/>
                  <a:latin typeface="Calibri" panose="020F0502020204030204" pitchFamily="34" charset="0"/>
                  <a:ea typeface="宋体" panose="02010600030101010101" pitchFamily="2" charset="-122"/>
                  <a:cs typeface="Times New Roman" panose="02020603050405020304" pitchFamily="18" charset="0"/>
                </a:rPr>
                <a:t>C</a:t>
              </a:r>
              <a:r>
                <a:rPr lang="en-US" sz="1800" b="1" kern="100" baseline="-25000" dirty="0" err="1">
                  <a:effectLst/>
                  <a:latin typeface="Calibri" panose="020F0502020204030204" pitchFamily="34" charset="0"/>
                  <a:ea typeface="宋体" panose="02010600030101010101" pitchFamily="2" charset="-122"/>
                  <a:cs typeface="Times New Roman" panose="02020603050405020304" pitchFamily="18" charset="0"/>
                </a:rPr>
                <a:t>i</a:t>
              </a:r>
              <a:r>
                <a:rPr lang="zh-CN" sz="1800" b="1" kern="100" dirty="0">
                  <a:effectLst/>
                  <a:latin typeface="Calibri" panose="020F0502020204030204" pitchFamily="34" charset="0"/>
                  <a:ea typeface="宋体" panose="02010600030101010101" pitchFamily="2" charset="-122"/>
                  <a:cs typeface="Times New Roman" panose="02020603050405020304" pitchFamily="18" charset="0"/>
                </a:rPr>
                <a:t>的重新开始记录</a:t>
              </a:r>
            </a:p>
          </p:txBody>
        </p:sp>
        <p:sp>
          <p:nvSpPr>
            <p:cNvPr id="11" name="AutoShape 2682"/>
            <p:cNvSpPr>
              <a:spLocks/>
            </p:cNvSpPr>
            <p:nvPr/>
          </p:nvSpPr>
          <p:spPr bwMode="auto">
            <a:xfrm>
              <a:off x="4249420" y="1014730"/>
              <a:ext cx="1049215" cy="247650"/>
            </a:xfrm>
            <a:prstGeom prst="callout1">
              <a:avLst>
                <a:gd name="adj1" fmla="val 46153"/>
                <a:gd name="adj2" fmla="val -10528"/>
                <a:gd name="adj3" fmla="val 61537"/>
                <a:gd name="adj4" fmla="val -64824"/>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indent="127000" algn="l">
                <a:spcAft>
                  <a:spcPts val="0"/>
                </a:spcAft>
              </a:pPr>
              <a:r>
                <a:rPr lang="zh-CN" sz="1800" b="1" kern="100" dirty="0">
                  <a:effectLst/>
                  <a:latin typeface="Calibri" panose="020F0502020204030204" pitchFamily="34" charset="0"/>
                  <a:ea typeface="宋体" panose="02010600030101010101" pitchFamily="2" charset="-122"/>
                  <a:cs typeface="Times New Roman" panose="02020603050405020304" pitchFamily="18" charset="0"/>
                </a:rPr>
                <a:t>检查点记录</a:t>
              </a:r>
            </a:p>
          </p:txBody>
        </p:sp>
      </p:grpSp>
    </p:spTree>
    <p:extLst>
      <p:ext uri="{BB962C8B-B14F-4D97-AF65-F5344CB8AC3E}">
        <p14:creationId xmlns:p14="http://schemas.microsoft.com/office/powerpoint/2010/main" val="179792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4649694"/>
            <a:ext cx="8229600" cy="1371594"/>
          </a:xfrm>
        </p:spPr>
        <p:txBody>
          <a:bodyPr/>
          <a:lstStyle/>
          <a:p>
            <a:r>
              <a:rPr lang="en-US" altLang="zh-CN" sz="2200" dirty="0"/>
              <a:t>Redo</a:t>
            </a:r>
            <a:r>
              <a:rPr lang="zh-CN" altLang="en-US" sz="2200" dirty="0"/>
              <a:t>队列：</a:t>
            </a:r>
            <a:r>
              <a:rPr lang="en-US" altLang="zh-CN" sz="2200" dirty="0"/>
              <a:t>T2</a:t>
            </a:r>
            <a:r>
              <a:rPr lang="zh-CN" altLang="en-US" sz="2200" dirty="0"/>
              <a:t>，</a:t>
            </a:r>
            <a:r>
              <a:rPr lang="en-US" altLang="zh-CN" sz="2200" dirty="0"/>
              <a:t>T4</a:t>
            </a:r>
          </a:p>
          <a:p>
            <a:r>
              <a:rPr lang="en-US" altLang="zh-CN" sz="2200" dirty="0"/>
              <a:t>Undo</a:t>
            </a:r>
            <a:r>
              <a:rPr lang="zh-CN" altLang="en-US" sz="2200" dirty="0"/>
              <a:t>队列：</a:t>
            </a:r>
            <a:r>
              <a:rPr lang="en-US" altLang="zh-CN" sz="2200" dirty="0"/>
              <a:t>T3</a:t>
            </a:r>
            <a:r>
              <a:rPr lang="zh-CN" altLang="en-US" sz="2200" dirty="0"/>
              <a:t>，</a:t>
            </a:r>
            <a:r>
              <a:rPr lang="en-US" altLang="zh-CN" sz="2200" dirty="0"/>
              <a:t>T5</a:t>
            </a:r>
            <a:r>
              <a:rPr lang="zh-CN" altLang="en-US" sz="2200" dirty="0"/>
              <a:t>    </a:t>
            </a:r>
          </a:p>
        </p:txBody>
      </p:sp>
      <p:sp>
        <p:nvSpPr>
          <p:cNvPr id="3" name="标题 2"/>
          <p:cNvSpPr>
            <a:spLocks noGrp="1"/>
          </p:cNvSpPr>
          <p:nvPr>
            <p:ph type="title"/>
          </p:nvPr>
        </p:nvSpPr>
        <p:spPr/>
        <p:txBody>
          <a:bodyPr/>
          <a:lstStyle/>
          <a:p>
            <a:r>
              <a:rPr lang="en-US" altLang="zh-CN" dirty="0"/>
              <a:t>10.1.4	SQL Server</a:t>
            </a:r>
            <a:r>
              <a:rPr lang="zh-CN" altLang="en-US" dirty="0"/>
              <a:t>检查点</a:t>
            </a:r>
          </a:p>
        </p:txBody>
      </p:sp>
      <p:sp>
        <p:nvSpPr>
          <p:cNvPr id="4" name="灯片编号占位符 3"/>
          <p:cNvSpPr>
            <a:spLocks noGrp="1"/>
          </p:cNvSpPr>
          <p:nvPr>
            <p:ph type="sldNum" sz="quarter" idx="12"/>
          </p:nvPr>
        </p:nvSpPr>
        <p:spPr>
          <a:xfrm>
            <a:off x="8647113" y="6354890"/>
            <a:ext cx="366712" cy="365125"/>
          </a:xfrm>
        </p:spPr>
        <p:txBody>
          <a:bodyPr/>
          <a:lstStyle/>
          <a:p>
            <a:pPr>
              <a:defRPr/>
            </a:pPr>
            <a:fld id="{33A0D08D-E188-4DC2-9E78-E2F9EBCF0B82}" type="slidenum">
              <a:rPr lang="en-US" altLang="zh-CN" smtClean="0"/>
              <a:pPr>
                <a:defRPr/>
              </a:pPr>
              <a:t>38</a:t>
            </a:fld>
            <a:endParaRPr lang="en-US" altLang="zh-CN"/>
          </a:p>
        </p:txBody>
      </p:sp>
      <p:grpSp>
        <p:nvGrpSpPr>
          <p:cNvPr id="5" name="组合 4"/>
          <p:cNvGrpSpPr>
            <a:grpSpLocks/>
          </p:cNvGrpSpPr>
          <p:nvPr/>
        </p:nvGrpSpPr>
        <p:grpSpPr bwMode="auto">
          <a:xfrm>
            <a:off x="683568" y="1315626"/>
            <a:ext cx="7603505" cy="3219007"/>
            <a:chOff x="1446" y="6524"/>
            <a:chExt cx="7384" cy="3749"/>
          </a:xfrm>
        </p:grpSpPr>
        <p:sp>
          <p:nvSpPr>
            <p:cNvPr id="6" name="文本框 334"/>
            <p:cNvSpPr txBox="1">
              <a:spLocks noChangeArrowheads="1"/>
            </p:cNvSpPr>
            <p:nvPr/>
          </p:nvSpPr>
          <p:spPr bwMode="auto">
            <a:xfrm>
              <a:off x="7894" y="7136"/>
              <a:ext cx="832" cy="46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indent="127000" algn="r">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时间</a:t>
              </a:r>
              <a:r>
                <a:rPr lang="en-US" sz="1800" b="1" kern="100">
                  <a:effectLst/>
                  <a:latin typeface="宋体" panose="02010600030101010101" pitchFamily="2" charset="-122"/>
                  <a:ea typeface="宋体" panose="02010600030101010101" pitchFamily="2" charset="-122"/>
                  <a:cs typeface="Times New Roman" panose="02020603050405020304" pitchFamily="18" charset="0"/>
                </a:rPr>
                <a:t>t</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7" name="文本框 335"/>
            <p:cNvSpPr txBox="1">
              <a:spLocks noChangeArrowheads="1"/>
            </p:cNvSpPr>
            <p:nvPr/>
          </p:nvSpPr>
          <p:spPr bwMode="auto">
            <a:xfrm>
              <a:off x="6230" y="8804"/>
              <a:ext cx="936" cy="46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indent="127000" algn="just">
                <a:spcAft>
                  <a:spcPts val="0"/>
                </a:spcAft>
              </a:pPr>
              <a:r>
                <a:rPr lang="en-US" sz="1800" b="1" kern="100">
                  <a:effectLst/>
                  <a:latin typeface="宋体" panose="02010600030101010101" pitchFamily="2" charset="-122"/>
                  <a:ea typeface="宋体" panose="02010600030101010101" pitchFamily="2" charset="-122"/>
                  <a:cs typeface="Times New Roman" panose="02020603050405020304" pitchFamily="18" charset="0"/>
                </a:rPr>
                <a:t>redo</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8" name="文本框 336"/>
            <p:cNvSpPr txBox="1">
              <a:spLocks noChangeArrowheads="1"/>
            </p:cNvSpPr>
            <p:nvPr/>
          </p:nvSpPr>
          <p:spPr bwMode="auto">
            <a:xfrm>
              <a:off x="2590" y="7172"/>
              <a:ext cx="1144" cy="46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indent="127000" algn="just">
                <a:spcAft>
                  <a:spcPts val="0"/>
                </a:spcAft>
              </a:pPr>
              <a:r>
                <a:rPr lang="zh-CN" sz="1400" b="1" kern="100">
                  <a:effectLst/>
                  <a:latin typeface="Calibri" panose="020F0502020204030204" pitchFamily="34" charset="0"/>
                  <a:ea typeface="宋体" panose="02010600030101010101" pitchFamily="2" charset="-122"/>
                  <a:cs typeface="Times New Roman" panose="02020603050405020304" pitchFamily="18" charset="0"/>
                </a:rPr>
                <a:t>不要</a:t>
              </a:r>
              <a:r>
                <a:rPr lang="en-US" sz="1800" b="1" kern="100">
                  <a:effectLst/>
                  <a:latin typeface="宋体" panose="02010600030101010101" pitchFamily="2" charset="-122"/>
                  <a:ea typeface="宋体" panose="02010600030101010101" pitchFamily="2" charset="-122"/>
                  <a:cs typeface="Times New Roman" panose="02020603050405020304" pitchFamily="18" charset="0"/>
                </a:rPr>
                <a:t>redo</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9" name="文本框 337"/>
            <p:cNvSpPr txBox="1">
              <a:spLocks noChangeArrowheads="1"/>
            </p:cNvSpPr>
            <p:nvPr/>
          </p:nvSpPr>
          <p:spPr bwMode="auto">
            <a:xfrm>
              <a:off x="4878" y="9218"/>
              <a:ext cx="624" cy="56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indent="127000" algn="just">
                <a:spcAft>
                  <a:spcPts val="0"/>
                </a:spcAft>
              </a:pPr>
              <a:r>
                <a:rPr lang="en-US" sz="1800" b="1" kern="100">
                  <a:effectLst/>
                  <a:latin typeface="宋体" panose="02010600030101010101" pitchFamily="2" charset="-122"/>
                  <a:ea typeface="宋体" panose="02010600030101010101" pitchFamily="2" charset="-122"/>
                  <a:cs typeface="Times New Roman" panose="02020603050405020304" pitchFamily="18" charset="0"/>
                </a:rPr>
                <a:t>T</a:t>
              </a:r>
              <a:r>
                <a:rPr lang="en-US" sz="1800" b="1" kern="100" baseline="-25000">
                  <a:effectLst/>
                  <a:latin typeface="宋体" panose="02010600030101010101" pitchFamily="2" charset="-122"/>
                  <a:ea typeface="宋体" panose="02010600030101010101" pitchFamily="2" charset="-122"/>
                  <a:cs typeface="Times New Roman" panose="02020603050405020304" pitchFamily="18" charset="0"/>
                </a:rPr>
                <a:t>5</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 name="文本框 338"/>
            <p:cNvSpPr txBox="1">
              <a:spLocks noChangeArrowheads="1"/>
            </p:cNvSpPr>
            <p:nvPr/>
          </p:nvSpPr>
          <p:spPr bwMode="auto">
            <a:xfrm>
              <a:off x="4254" y="8648"/>
              <a:ext cx="624" cy="56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indent="127000" algn="just">
                <a:spcAft>
                  <a:spcPts val="0"/>
                </a:spcAft>
              </a:pPr>
              <a:r>
                <a:rPr lang="en-US" sz="1800" b="1" kern="100">
                  <a:effectLst/>
                  <a:latin typeface="宋体" panose="02010600030101010101" pitchFamily="2" charset="-122"/>
                  <a:ea typeface="宋体" panose="02010600030101010101" pitchFamily="2" charset="-122"/>
                  <a:cs typeface="Times New Roman" panose="02020603050405020304" pitchFamily="18" charset="0"/>
                </a:rPr>
                <a:t>T</a:t>
              </a:r>
              <a:r>
                <a:rPr lang="en-US" sz="1800" b="1" kern="100" baseline="-25000">
                  <a:effectLst/>
                  <a:latin typeface="宋体" panose="02010600030101010101" pitchFamily="2" charset="-122"/>
                  <a:ea typeface="宋体" panose="02010600030101010101" pitchFamily="2" charset="-122"/>
                  <a:cs typeface="Times New Roman" panose="02020603050405020304" pitchFamily="18" charset="0"/>
                </a:rPr>
                <a:t>4</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1" name="文本框 339"/>
            <p:cNvSpPr txBox="1">
              <a:spLocks noChangeArrowheads="1"/>
            </p:cNvSpPr>
            <p:nvPr/>
          </p:nvSpPr>
          <p:spPr bwMode="auto">
            <a:xfrm>
              <a:off x="3006" y="8144"/>
              <a:ext cx="624" cy="56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indent="127000" algn="just">
                <a:spcAft>
                  <a:spcPts val="0"/>
                </a:spcAft>
              </a:pPr>
              <a:r>
                <a:rPr lang="en-US" sz="1800" b="1" kern="100">
                  <a:effectLst/>
                  <a:latin typeface="宋体" panose="02010600030101010101" pitchFamily="2" charset="-122"/>
                  <a:ea typeface="宋体" panose="02010600030101010101" pitchFamily="2" charset="-122"/>
                  <a:cs typeface="Times New Roman" panose="02020603050405020304" pitchFamily="18" charset="0"/>
                </a:rPr>
                <a:t>T</a:t>
              </a:r>
              <a:r>
                <a:rPr lang="en-US" sz="1800" b="1" kern="100" baseline="-25000">
                  <a:effectLst/>
                  <a:latin typeface="宋体" panose="02010600030101010101" pitchFamily="2" charset="-122"/>
                  <a:ea typeface="宋体" panose="02010600030101010101" pitchFamily="2" charset="-122"/>
                  <a:cs typeface="Times New Roman" panose="02020603050405020304" pitchFamily="18" charset="0"/>
                </a:rPr>
                <a:t>3</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2" name="文本框 340"/>
            <p:cNvSpPr txBox="1">
              <a:spLocks noChangeArrowheads="1"/>
            </p:cNvSpPr>
            <p:nvPr/>
          </p:nvSpPr>
          <p:spPr bwMode="auto">
            <a:xfrm>
              <a:off x="2382" y="7580"/>
              <a:ext cx="624" cy="56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indent="127000" algn="just">
                <a:spcAft>
                  <a:spcPts val="0"/>
                </a:spcAft>
              </a:pPr>
              <a:r>
                <a:rPr lang="en-US" sz="1800" b="1" kern="100">
                  <a:effectLst/>
                  <a:latin typeface="宋体" panose="02010600030101010101" pitchFamily="2" charset="-122"/>
                  <a:ea typeface="宋体" panose="02010600030101010101" pitchFamily="2" charset="-122"/>
                  <a:cs typeface="Times New Roman" panose="02020603050405020304" pitchFamily="18" charset="0"/>
                </a:rPr>
                <a:t>T</a:t>
              </a:r>
              <a:r>
                <a:rPr lang="en-US" sz="1800" b="1" kern="100" baseline="-25000">
                  <a:effectLst/>
                  <a:latin typeface="宋体" panose="02010600030101010101" pitchFamily="2" charset="-122"/>
                  <a:ea typeface="宋体" panose="02010600030101010101" pitchFamily="2" charset="-122"/>
                  <a:cs typeface="Times New Roman" panose="02020603050405020304" pitchFamily="18" charset="0"/>
                </a:rPr>
                <a:t>2</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3" name="文本框 341"/>
            <p:cNvSpPr txBox="1">
              <a:spLocks noChangeArrowheads="1"/>
            </p:cNvSpPr>
            <p:nvPr/>
          </p:nvSpPr>
          <p:spPr bwMode="auto">
            <a:xfrm>
              <a:off x="1654" y="7172"/>
              <a:ext cx="624" cy="56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indent="127000" algn="just">
                <a:spcAft>
                  <a:spcPts val="0"/>
                </a:spcAft>
              </a:pPr>
              <a:r>
                <a:rPr lang="en-US" sz="1800" b="1" kern="100">
                  <a:effectLst/>
                  <a:latin typeface="宋体" panose="02010600030101010101" pitchFamily="2" charset="-122"/>
                  <a:ea typeface="宋体" panose="02010600030101010101" pitchFamily="2" charset="-122"/>
                  <a:cs typeface="Times New Roman" panose="02020603050405020304" pitchFamily="18" charset="0"/>
                </a:rPr>
                <a:t>T</a:t>
              </a:r>
              <a:r>
                <a:rPr lang="en-US" sz="1800" b="1" kern="100" baseline="-25000">
                  <a:effectLst/>
                  <a:latin typeface="宋体" panose="02010600030101010101" pitchFamily="2" charset="-122"/>
                  <a:ea typeface="宋体" panose="02010600030101010101" pitchFamily="2" charset="-122"/>
                  <a:cs typeface="Times New Roman" panose="02020603050405020304" pitchFamily="18" charset="0"/>
                </a:rPr>
                <a:t>1</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14" name="直线 342"/>
            <p:cNvCxnSpPr>
              <a:cxnSpLocks noChangeShapeType="1"/>
            </p:cNvCxnSpPr>
            <p:nvPr/>
          </p:nvCxnSpPr>
          <p:spPr bwMode="auto">
            <a:xfrm>
              <a:off x="1446" y="7196"/>
              <a:ext cx="7384" cy="0"/>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直线 343"/>
            <p:cNvCxnSpPr>
              <a:cxnSpLocks noChangeShapeType="1"/>
            </p:cNvCxnSpPr>
            <p:nvPr/>
          </p:nvCxnSpPr>
          <p:spPr bwMode="auto">
            <a:xfrm>
              <a:off x="3691" y="6950"/>
              <a:ext cx="0" cy="327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 name="直线 344"/>
            <p:cNvCxnSpPr>
              <a:cxnSpLocks noChangeShapeType="1"/>
            </p:cNvCxnSpPr>
            <p:nvPr/>
          </p:nvCxnSpPr>
          <p:spPr bwMode="auto">
            <a:xfrm>
              <a:off x="6958" y="6996"/>
              <a:ext cx="0" cy="327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 name="直线 345"/>
            <p:cNvCxnSpPr>
              <a:cxnSpLocks noChangeShapeType="1"/>
            </p:cNvCxnSpPr>
            <p:nvPr/>
          </p:nvCxnSpPr>
          <p:spPr bwMode="auto">
            <a:xfrm>
              <a:off x="1550" y="7664"/>
              <a:ext cx="9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直线 346"/>
            <p:cNvCxnSpPr>
              <a:cxnSpLocks noChangeShapeType="1"/>
            </p:cNvCxnSpPr>
            <p:nvPr/>
          </p:nvCxnSpPr>
          <p:spPr bwMode="auto">
            <a:xfrm>
              <a:off x="1550" y="7508"/>
              <a:ext cx="0" cy="1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直线 347"/>
            <p:cNvCxnSpPr>
              <a:cxnSpLocks noChangeShapeType="1"/>
            </p:cNvCxnSpPr>
            <p:nvPr/>
          </p:nvCxnSpPr>
          <p:spPr bwMode="auto">
            <a:xfrm>
              <a:off x="2486" y="7499"/>
              <a:ext cx="0" cy="1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直线 348"/>
            <p:cNvCxnSpPr>
              <a:cxnSpLocks noChangeShapeType="1"/>
            </p:cNvCxnSpPr>
            <p:nvPr/>
          </p:nvCxnSpPr>
          <p:spPr bwMode="auto">
            <a:xfrm flipV="1">
              <a:off x="2278" y="8008"/>
              <a:ext cx="166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直线 349"/>
            <p:cNvCxnSpPr>
              <a:cxnSpLocks noChangeShapeType="1"/>
            </p:cNvCxnSpPr>
            <p:nvPr/>
          </p:nvCxnSpPr>
          <p:spPr bwMode="auto">
            <a:xfrm>
              <a:off x="2278" y="7856"/>
              <a:ext cx="0" cy="1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直线 350"/>
            <p:cNvCxnSpPr>
              <a:cxnSpLocks noChangeShapeType="1"/>
            </p:cNvCxnSpPr>
            <p:nvPr/>
          </p:nvCxnSpPr>
          <p:spPr bwMode="auto">
            <a:xfrm>
              <a:off x="3956" y="7857"/>
              <a:ext cx="0" cy="1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直线 351"/>
            <p:cNvCxnSpPr>
              <a:cxnSpLocks noChangeShapeType="1"/>
            </p:cNvCxnSpPr>
            <p:nvPr/>
          </p:nvCxnSpPr>
          <p:spPr bwMode="auto">
            <a:xfrm>
              <a:off x="2798" y="8552"/>
              <a:ext cx="41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直线 352"/>
            <p:cNvCxnSpPr>
              <a:cxnSpLocks noChangeShapeType="1"/>
            </p:cNvCxnSpPr>
            <p:nvPr/>
          </p:nvCxnSpPr>
          <p:spPr bwMode="auto">
            <a:xfrm>
              <a:off x="2798" y="8405"/>
              <a:ext cx="0" cy="1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 name="直线 353"/>
            <p:cNvCxnSpPr>
              <a:cxnSpLocks noChangeShapeType="1"/>
            </p:cNvCxnSpPr>
            <p:nvPr/>
          </p:nvCxnSpPr>
          <p:spPr bwMode="auto">
            <a:xfrm>
              <a:off x="7787" y="8397"/>
              <a:ext cx="0" cy="1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6" name="文本框 354"/>
            <p:cNvSpPr txBox="1">
              <a:spLocks noChangeArrowheads="1"/>
            </p:cNvSpPr>
            <p:nvPr/>
          </p:nvSpPr>
          <p:spPr bwMode="auto">
            <a:xfrm>
              <a:off x="3170" y="6524"/>
              <a:ext cx="1144" cy="468"/>
            </a:xfrm>
            <a:prstGeom prst="rect">
              <a:avLst/>
            </a:prstGeom>
            <a:solidFill>
              <a:srgbClr val="FFFFFF"/>
            </a:solidFill>
            <a:ln w="9525">
              <a:solidFill>
                <a:srgbClr val="FFFFFF"/>
              </a:solidFill>
              <a:miter lim="800000"/>
              <a:headEnd/>
              <a:tailEnd/>
            </a:ln>
          </p:spPr>
          <p:txBody>
            <a:bodyPr rot="0" vert="horz" wrap="square" lIns="91440" tIns="45720" rIns="91440" bIns="45720" anchor="t" anchorCtr="0" upright="1">
              <a:noAutofit/>
            </a:bodyPr>
            <a:lstStyle/>
            <a:p>
              <a:pPr indent="127000" algn="just">
                <a:spcAft>
                  <a:spcPts val="0"/>
                </a:spcAft>
              </a:pPr>
              <a:r>
                <a:rPr lang="en-US" sz="1400" b="1" kern="0">
                  <a:effectLst/>
                  <a:latin typeface="宋体" panose="02010600030101010101" pitchFamily="2" charset="-122"/>
                  <a:ea typeface="宋体" panose="02010600030101010101" pitchFamily="2" charset="-122"/>
                  <a:cs typeface="Times New Roman" panose="02020603050405020304" pitchFamily="18" charset="0"/>
                </a:rPr>
                <a:t>Tc</a:t>
              </a:r>
              <a:r>
                <a:rPr lang="zh-CN" sz="1400" b="1" kern="0">
                  <a:effectLst/>
                  <a:latin typeface="Calibri" panose="020F0502020204030204" pitchFamily="34" charset="0"/>
                  <a:ea typeface="宋体" panose="02010600030101010101" pitchFamily="2" charset="-122"/>
                  <a:cs typeface="Times New Roman" panose="02020603050405020304" pitchFamily="18" charset="0"/>
                </a:rPr>
                <a:t>检查点</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7" name="文本框 355"/>
            <p:cNvSpPr txBox="1">
              <a:spLocks noChangeArrowheads="1"/>
            </p:cNvSpPr>
            <p:nvPr/>
          </p:nvSpPr>
          <p:spPr bwMode="auto">
            <a:xfrm>
              <a:off x="6382" y="6524"/>
              <a:ext cx="1144" cy="46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indent="127000" algn="just">
                <a:spcAft>
                  <a:spcPts val="0"/>
                </a:spcAft>
              </a:pPr>
              <a:r>
                <a:rPr lang="en-US" sz="1800" b="1" kern="0" dirty="0" err="1">
                  <a:effectLst/>
                  <a:latin typeface="宋体" panose="02010600030101010101" pitchFamily="2" charset="-122"/>
                  <a:ea typeface="宋体" panose="02010600030101010101" pitchFamily="2" charset="-122"/>
                  <a:cs typeface="Times New Roman" panose="02020603050405020304" pitchFamily="18" charset="0"/>
                </a:rPr>
                <a:t>T</a:t>
              </a:r>
              <a:r>
                <a:rPr lang="en-US" sz="1800" b="1" kern="0" baseline="-25000" dirty="0" err="1">
                  <a:effectLst/>
                  <a:latin typeface="宋体" panose="02010600030101010101" pitchFamily="2" charset="-122"/>
                  <a:ea typeface="宋体" panose="02010600030101010101" pitchFamily="2" charset="-122"/>
                  <a:cs typeface="Times New Roman" panose="02020603050405020304" pitchFamily="18" charset="0"/>
                </a:rPr>
                <a:t>f</a:t>
              </a:r>
              <a:r>
                <a:rPr lang="zh-CN" sz="1400" b="1" kern="0" dirty="0">
                  <a:effectLst/>
                  <a:latin typeface="Calibri" panose="020F0502020204030204" pitchFamily="34" charset="0"/>
                  <a:ea typeface="宋体" panose="02010600030101010101" pitchFamily="2" charset="-122"/>
                  <a:cs typeface="Times New Roman" panose="02020603050405020304" pitchFamily="18" charset="0"/>
                </a:rPr>
                <a:t>故障点</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28" name="直线 356"/>
            <p:cNvCxnSpPr>
              <a:cxnSpLocks noChangeShapeType="1"/>
            </p:cNvCxnSpPr>
            <p:nvPr/>
          </p:nvCxnSpPr>
          <p:spPr bwMode="auto">
            <a:xfrm>
              <a:off x="4137" y="8975"/>
              <a:ext cx="0" cy="1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直线 357"/>
            <p:cNvCxnSpPr>
              <a:cxnSpLocks noChangeShapeType="1"/>
            </p:cNvCxnSpPr>
            <p:nvPr/>
          </p:nvCxnSpPr>
          <p:spPr bwMode="auto">
            <a:xfrm flipV="1">
              <a:off x="4150" y="9126"/>
              <a:ext cx="21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直线 358"/>
            <p:cNvCxnSpPr>
              <a:cxnSpLocks noChangeShapeType="1"/>
            </p:cNvCxnSpPr>
            <p:nvPr/>
          </p:nvCxnSpPr>
          <p:spPr bwMode="auto">
            <a:xfrm>
              <a:off x="6333" y="8954"/>
              <a:ext cx="0" cy="1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 name="直线 359"/>
            <p:cNvCxnSpPr>
              <a:cxnSpLocks noChangeShapeType="1"/>
            </p:cNvCxnSpPr>
            <p:nvPr/>
          </p:nvCxnSpPr>
          <p:spPr bwMode="auto">
            <a:xfrm>
              <a:off x="4670" y="9488"/>
              <a:ext cx="0" cy="1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 name="直线 360"/>
            <p:cNvCxnSpPr>
              <a:cxnSpLocks noChangeShapeType="1"/>
            </p:cNvCxnSpPr>
            <p:nvPr/>
          </p:nvCxnSpPr>
          <p:spPr bwMode="auto">
            <a:xfrm>
              <a:off x="7478" y="9488"/>
              <a:ext cx="0" cy="1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 name="直线 361"/>
            <p:cNvCxnSpPr>
              <a:cxnSpLocks noChangeShapeType="1"/>
            </p:cNvCxnSpPr>
            <p:nvPr/>
          </p:nvCxnSpPr>
          <p:spPr bwMode="auto">
            <a:xfrm>
              <a:off x="4670" y="9658"/>
              <a:ext cx="22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直线 362"/>
            <p:cNvCxnSpPr>
              <a:cxnSpLocks noChangeShapeType="1"/>
            </p:cNvCxnSpPr>
            <p:nvPr/>
          </p:nvCxnSpPr>
          <p:spPr bwMode="auto">
            <a:xfrm>
              <a:off x="6958" y="9658"/>
              <a:ext cx="520"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 name="直线 363"/>
            <p:cNvCxnSpPr>
              <a:cxnSpLocks noChangeShapeType="1"/>
            </p:cNvCxnSpPr>
            <p:nvPr/>
          </p:nvCxnSpPr>
          <p:spPr bwMode="auto">
            <a:xfrm>
              <a:off x="6958" y="8552"/>
              <a:ext cx="832"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 name="文本框 364"/>
            <p:cNvSpPr txBox="1">
              <a:spLocks noChangeArrowheads="1"/>
            </p:cNvSpPr>
            <p:nvPr/>
          </p:nvSpPr>
          <p:spPr bwMode="auto">
            <a:xfrm>
              <a:off x="4046" y="7736"/>
              <a:ext cx="1144" cy="46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indent="127000" algn="just">
                <a:spcAft>
                  <a:spcPts val="0"/>
                </a:spcAft>
              </a:pPr>
              <a:r>
                <a:rPr lang="en-US" sz="1800" b="1" kern="100">
                  <a:effectLst/>
                  <a:latin typeface="宋体" panose="02010600030101010101" pitchFamily="2" charset="-122"/>
                  <a:ea typeface="宋体" panose="02010600030101010101" pitchFamily="2" charset="-122"/>
                  <a:cs typeface="Times New Roman" panose="02020603050405020304" pitchFamily="18" charset="0"/>
                </a:rPr>
                <a:t>redo</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7" name="文本框 365"/>
            <p:cNvSpPr txBox="1">
              <a:spLocks noChangeArrowheads="1"/>
            </p:cNvSpPr>
            <p:nvPr/>
          </p:nvSpPr>
          <p:spPr bwMode="auto">
            <a:xfrm>
              <a:off x="7894" y="8300"/>
              <a:ext cx="936" cy="46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indent="127000" algn="just">
                <a:spcAft>
                  <a:spcPts val="0"/>
                </a:spcAft>
              </a:pPr>
              <a:r>
                <a:rPr lang="en-US" sz="1800" b="1" kern="100">
                  <a:effectLst/>
                  <a:latin typeface="宋体" panose="02010600030101010101" pitchFamily="2" charset="-122"/>
                  <a:ea typeface="宋体" panose="02010600030101010101" pitchFamily="2" charset="-122"/>
                  <a:cs typeface="Times New Roman" panose="02020603050405020304" pitchFamily="18" charset="0"/>
                </a:rPr>
                <a:t>undo</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8" name="文本框 366"/>
            <p:cNvSpPr txBox="1">
              <a:spLocks noChangeArrowheads="1"/>
            </p:cNvSpPr>
            <p:nvPr/>
          </p:nvSpPr>
          <p:spPr bwMode="auto">
            <a:xfrm>
              <a:off x="7582" y="9308"/>
              <a:ext cx="936" cy="46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indent="127000" algn="just">
                <a:spcAft>
                  <a:spcPts val="0"/>
                </a:spcAft>
              </a:pPr>
              <a:r>
                <a:rPr lang="en-US" sz="1800" b="1" kern="100" dirty="0">
                  <a:effectLst/>
                  <a:latin typeface="宋体" panose="02010600030101010101" pitchFamily="2" charset="-122"/>
                  <a:ea typeface="宋体" panose="02010600030101010101" pitchFamily="2" charset="-122"/>
                  <a:cs typeface="Times New Roman" panose="02020603050405020304" pitchFamily="18" charset="0"/>
                </a:rPr>
                <a:t>undo</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75577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40768"/>
            <a:ext cx="8229600" cy="4525962"/>
          </a:xfrm>
        </p:spPr>
        <p:txBody>
          <a:bodyPr/>
          <a:lstStyle/>
          <a:p>
            <a:r>
              <a:rPr lang="zh-CN" altLang="zh-CN" sz="2400" dirty="0"/>
              <a:t>生成检查点的步骤如下：</a:t>
            </a:r>
          </a:p>
          <a:p>
            <a:pPr marL="109537" indent="0">
              <a:buNone/>
            </a:pPr>
            <a:r>
              <a:rPr lang="zh-CN" altLang="zh-CN" sz="2200" dirty="0"/>
              <a:t>（</a:t>
            </a:r>
            <a:r>
              <a:rPr lang="en-US" altLang="zh-CN" sz="2200" dirty="0"/>
              <a:t>1</a:t>
            </a:r>
            <a:r>
              <a:rPr lang="zh-CN" altLang="zh-CN" sz="2200" dirty="0"/>
              <a:t>）将当前日志缓冲区中的所有日志记录写入磁盘的日志文件</a:t>
            </a:r>
          </a:p>
          <a:p>
            <a:pPr marL="109537" indent="0">
              <a:buNone/>
            </a:pPr>
            <a:r>
              <a:rPr lang="zh-CN" altLang="zh-CN" sz="2200" dirty="0"/>
              <a:t>（</a:t>
            </a:r>
            <a:r>
              <a:rPr lang="en-US" altLang="zh-CN" sz="2200" dirty="0"/>
              <a:t>2</a:t>
            </a:r>
            <a:r>
              <a:rPr lang="zh-CN" altLang="zh-CN" sz="2200" dirty="0"/>
              <a:t>）在日志文件中写入一个检查点记录。</a:t>
            </a:r>
          </a:p>
          <a:p>
            <a:pPr marL="109537" indent="0">
              <a:buNone/>
            </a:pPr>
            <a:r>
              <a:rPr lang="zh-CN" altLang="zh-CN" sz="2200" dirty="0"/>
              <a:t>（</a:t>
            </a:r>
            <a:r>
              <a:rPr lang="en-US" altLang="zh-CN" sz="2200" dirty="0"/>
              <a:t>3</a:t>
            </a:r>
            <a:r>
              <a:rPr lang="zh-CN" altLang="zh-CN" sz="2200" dirty="0"/>
              <a:t>）将当前所有修改了的数据库缓冲块</a:t>
            </a:r>
            <a:r>
              <a:rPr lang="en-US" altLang="zh-CN" sz="2200" dirty="0"/>
              <a:t>(</a:t>
            </a:r>
            <a:r>
              <a:rPr lang="zh-CN" altLang="zh-CN" sz="2200" dirty="0"/>
              <a:t>脏页</a:t>
            </a:r>
            <a:r>
              <a:rPr lang="en-US" altLang="zh-CN" sz="2200" dirty="0"/>
              <a:t>)</a:t>
            </a:r>
            <a:r>
              <a:rPr lang="zh-CN" altLang="zh-CN" sz="2200" dirty="0"/>
              <a:t>写入磁盘数据库上</a:t>
            </a:r>
          </a:p>
          <a:p>
            <a:pPr marL="109537" indent="0">
              <a:buNone/>
            </a:pPr>
            <a:r>
              <a:rPr lang="zh-CN" altLang="zh-CN" sz="2200" dirty="0"/>
              <a:t>（</a:t>
            </a:r>
            <a:r>
              <a:rPr lang="en-US" altLang="zh-CN" sz="2200" dirty="0"/>
              <a:t>4</a:t>
            </a:r>
            <a:r>
              <a:rPr lang="zh-CN" altLang="zh-CN" sz="2200" dirty="0"/>
              <a:t>）把检查点记录在日志文件中的地址写入一个重新开始文件</a:t>
            </a:r>
            <a:endParaRPr lang="en-US" altLang="zh-CN" sz="2200" dirty="0"/>
          </a:p>
          <a:p>
            <a:pPr marL="109537" indent="0">
              <a:buNone/>
            </a:pPr>
            <a:endParaRPr lang="en-US" altLang="zh-CN" sz="2200" dirty="0"/>
          </a:p>
          <a:p>
            <a:pPr marL="109537" indent="0">
              <a:buNone/>
            </a:pPr>
            <a:r>
              <a:rPr lang="zh-CN" altLang="en-US" sz="2200" dirty="0"/>
              <a:t>思考：当（</a:t>
            </a:r>
            <a:r>
              <a:rPr lang="en-US" altLang="zh-CN" sz="2200" dirty="0"/>
              <a:t>2</a:t>
            </a:r>
            <a:r>
              <a:rPr lang="zh-CN" altLang="en-US" sz="2200" dirty="0"/>
              <a:t>）完成后，（</a:t>
            </a:r>
            <a:r>
              <a:rPr lang="en-US" altLang="zh-CN" sz="2200" dirty="0"/>
              <a:t>3</a:t>
            </a:r>
            <a:r>
              <a:rPr lang="zh-CN" altLang="en-US" sz="2200" dirty="0"/>
              <a:t>）没有完成则系统出现故障，会对数据库的恢复有影响吗？</a:t>
            </a:r>
            <a:endParaRPr lang="en-US" altLang="zh-CN" sz="2200" dirty="0"/>
          </a:p>
          <a:p>
            <a:pPr marL="109537" indent="0">
              <a:buNone/>
            </a:pPr>
            <a:r>
              <a:rPr lang="zh-CN" altLang="en-US" sz="2200" dirty="0"/>
              <a:t>答：没有影响，在重新开始文件中不存在新增检查点记录，仍找到的是上一个检查点，从该检查点之后执行恢复操作。</a:t>
            </a:r>
          </a:p>
        </p:txBody>
      </p:sp>
      <p:sp>
        <p:nvSpPr>
          <p:cNvPr id="3" name="标题 2"/>
          <p:cNvSpPr>
            <a:spLocks noGrp="1"/>
          </p:cNvSpPr>
          <p:nvPr>
            <p:ph type="title"/>
          </p:nvPr>
        </p:nvSpPr>
        <p:spPr/>
        <p:txBody>
          <a:bodyPr/>
          <a:lstStyle/>
          <a:p>
            <a:r>
              <a:rPr lang="en-US" altLang="zh-CN" dirty="0"/>
              <a:t>10.1.4	SQL Server</a:t>
            </a:r>
            <a:r>
              <a:rPr lang="zh-CN" altLang="en-US" dirty="0"/>
              <a:t>检查点</a:t>
            </a:r>
          </a:p>
        </p:txBody>
      </p:sp>
      <p:sp>
        <p:nvSpPr>
          <p:cNvPr id="4" name="灯片编号占位符 3"/>
          <p:cNvSpPr>
            <a:spLocks noGrp="1"/>
          </p:cNvSpPr>
          <p:nvPr>
            <p:ph type="sldNum" sz="quarter" idx="12"/>
          </p:nvPr>
        </p:nvSpPr>
        <p:spPr>
          <a:xfrm>
            <a:off x="8647113" y="6354890"/>
            <a:ext cx="366712" cy="365125"/>
          </a:xfrm>
        </p:spPr>
        <p:txBody>
          <a:bodyPr/>
          <a:lstStyle/>
          <a:p>
            <a:pPr>
              <a:defRPr/>
            </a:pPr>
            <a:fld id="{33A0D08D-E188-4DC2-9E78-E2F9EBCF0B82}" type="slidenum">
              <a:rPr lang="en-US" altLang="zh-CN" smtClean="0"/>
              <a:pPr>
                <a:defRPr/>
              </a:pPr>
              <a:t>39</a:t>
            </a:fld>
            <a:endParaRPr lang="en-US" altLang="zh-CN"/>
          </a:p>
        </p:txBody>
      </p:sp>
    </p:spTree>
    <p:extLst>
      <p:ext uri="{BB962C8B-B14F-4D97-AF65-F5344CB8AC3E}">
        <p14:creationId xmlns:p14="http://schemas.microsoft.com/office/powerpoint/2010/main" val="260087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blinds(horizontal)">
                                      <p:cBhvr>
                                        <p:cTn id="7" dur="500"/>
                                        <p:tgtEl>
                                          <p:spTgt spid="2">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blinds(horizontal)">
                                      <p:cBhvr>
                                        <p:cTn id="1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79FABD21-0FA3-49BB-8B15-EB1C271F733A}" type="slidenum">
              <a:rPr lang="en-US" altLang="zh-CN" sz="1000" smtClean="0">
                <a:latin typeface="Times New Roman" panose="02020603050405020304" pitchFamily="18" charset="0"/>
                <a:cs typeface="Times New Roman" panose="02020603050405020304" pitchFamily="18" charset="0"/>
              </a:rPr>
              <a:pPr>
                <a:spcBef>
                  <a:spcPct val="0"/>
                </a:spcBef>
                <a:buClrTx/>
                <a:buFontTx/>
                <a:buNone/>
              </a:pPr>
              <a:t>4</a:t>
            </a:fld>
            <a:endParaRPr lang="en-US" altLang="zh-CN" sz="1000">
              <a:latin typeface="Times New Roman" panose="02020603050405020304" pitchFamily="18" charset="0"/>
              <a:cs typeface="Times New Roman" panose="02020603050405020304" pitchFamily="18" charset="0"/>
            </a:endParaRPr>
          </a:p>
        </p:txBody>
      </p:sp>
      <p:sp>
        <p:nvSpPr>
          <p:cNvPr id="20483" name="Rectangle 3"/>
          <p:cNvSpPr>
            <a:spLocks noGrp="1" noChangeArrowheads="1"/>
          </p:cNvSpPr>
          <p:nvPr>
            <p:ph idx="1"/>
          </p:nvPr>
        </p:nvSpPr>
        <p:spPr/>
        <p:txBody>
          <a:bodyPr/>
          <a:lstStyle/>
          <a:p>
            <a:pPr eaLnBrk="1" hangingPunct="1">
              <a:lnSpc>
                <a:spcPct val="90000"/>
              </a:lnSpc>
            </a:pPr>
            <a:r>
              <a:rPr lang="zh-CN" altLang="en-US" sz="2400" dirty="0">
                <a:latin typeface="Times New Roman" panose="02020603050405020304" pitchFamily="18" charset="0"/>
                <a:cs typeface="Times New Roman" panose="02020603050405020304" pitchFamily="18" charset="0"/>
              </a:rPr>
              <a:t>任何系统都会产生故障，数据库系统也不例外。</a:t>
            </a:r>
          </a:p>
          <a:p>
            <a:pPr eaLnBrk="1" hangingPunct="1">
              <a:lnSpc>
                <a:spcPct val="90000"/>
              </a:lnSpc>
            </a:pPr>
            <a:r>
              <a:rPr lang="zh-CN" altLang="en-US" sz="2400" dirty="0">
                <a:latin typeface="Times New Roman" panose="02020603050405020304" pitchFamily="18" charset="0"/>
                <a:cs typeface="Times New Roman" panose="02020603050405020304" pitchFamily="18" charset="0"/>
              </a:rPr>
              <a:t>产生故障的原因</a:t>
            </a:r>
            <a:endParaRPr lang="en-US" altLang="zh-CN" sz="2400" dirty="0">
              <a:latin typeface="Times New Roman" panose="02020603050405020304" pitchFamily="18" charset="0"/>
              <a:cs typeface="Times New Roman" panose="02020603050405020304" pitchFamily="18" charset="0"/>
            </a:endParaRPr>
          </a:p>
          <a:p>
            <a:pPr lvl="1" eaLnBrk="1" hangingPunct="1"/>
            <a:r>
              <a:rPr lang="zh-CN" altLang="en-US" sz="2400" dirty="0">
                <a:latin typeface="Times New Roman" panose="02020603050405020304" pitchFamily="18" charset="0"/>
                <a:cs typeface="Times New Roman" panose="02020603050405020304" pitchFamily="18" charset="0"/>
              </a:rPr>
              <a:t>计算机系统崩溃、硬件故障、程序故障、人为错误等。</a:t>
            </a:r>
            <a:endParaRPr lang="en-US" altLang="zh-CN" sz="2400" dirty="0">
              <a:latin typeface="Times New Roman" panose="02020603050405020304" pitchFamily="18" charset="0"/>
              <a:cs typeface="Times New Roman" panose="02020603050405020304" pitchFamily="18" charset="0"/>
            </a:endParaRPr>
          </a:p>
          <a:p>
            <a:pPr lvl="1" eaLnBrk="1" hangingPunct="1"/>
            <a:r>
              <a:rPr lang="zh-CN" altLang="en-US" sz="2400" dirty="0">
                <a:latin typeface="Times New Roman" panose="02020603050405020304" pitchFamily="18" charset="0"/>
                <a:cs typeface="Times New Roman" panose="02020603050405020304" pitchFamily="18" charset="0"/>
              </a:rPr>
              <a:t>这些故障轻则造成运行事务非正常中断，影响数据库中</a:t>
            </a:r>
            <a:r>
              <a:rPr lang="zh-CN" altLang="en-US" sz="2400" dirty="0">
                <a:solidFill>
                  <a:srgbClr val="FF0000"/>
                </a:solidFill>
                <a:latin typeface="Times New Roman" panose="02020603050405020304" pitchFamily="18" charset="0"/>
                <a:cs typeface="Times New Roman" panose="02020603050405020304" pitchFamily="18" charset="0"/>
              </a:rPr>
              <a:t>数据的正确性</a:t>
            </a:r>
            <a:endParaRPr lang="en-US" altLang="zh-CN" sz="2400" dirty="0">
              <a:latin typeface="Times New Roman" panose="02020603050405020304" pitchFamily="18" charset="0"/>
              <a:cs typeface="Times New Roman" panose="02020603050405020304" pitchFamily="18" charset="0"/>
            </a:endParaRPr>
          </a:p>
          <a:p>
            <a:pPr lvl="2" eaLnBrk="1" hangingPunct="1"/>
            <a:r>
              <a:rPr lang="zh-CN" altLang="en-US" sz="2200" dirty="0"/>
              <a:t>例如：数据库系统运行中发生故障，有些事务尚未完成就被迫中断，这些未完成事务对数据库所做的修改有一部分已写入物理数据库，这时数据库就处于一种不正确的状态，或者说是不一致的状态。</a:t>
            </a:r>
            <a:endParaRPr lang="en-US" altLang="zh-CN" sz="2400" dirty="0">
              <a:latin typeface="Times New Roman" panose="02020603050405020304" pitchFamily="18" charset="0"/>
              <a:cs typeface="Times New Roman" panose="02020603050405020304" pitchFamily="18" charset="0"/>
            </a:endParaRPr>
          </a:p>
          <a:p>
            <a:pPr lvl="1" eaLnBrk="1" hangingPunct="1"/>
            <a:r>
              <a:rPr lang="zh-CN" altLang="en-US" sz="2400" dirty="0">
                <a:latin typeface="Times New Roman" panose="02020603050405020304" pitchFamily="18" charset="0"/>
                <a:cs typeface="Times New Roman" panose="02020603050405020304" pitchFamily="18" charset="0"/>
              </a:rPr>
              <a:t>重则破坏数据库，使数据库中</a:t>
            </a:r>
            <a:r>
              <a:rPr lang="zh-CN" altLang="en-US" sz="2400" dirty="0">
                <a:solidFill>
                  <a:srgbClr val="FF0000"/>
                </a:solidFill>
                <a:latin typeface="Times New Roman" panose="02020603050405020304" pitchFamily="18" charset="0"/>
                <a:cs typeface="Times New Roman" panose="02020603050405020304" pitchFamily="18" charset="0"/>
              </a:rPr>
              <a:t>全部或部分数据丢失</a:t>
            </a:r>
            <a:r>
              <a:rPr lang="zh-CN" altLang="en-US" sz="2400" dirty="0">
                <a:latin typeface="Times New Roman" panose="02020603050405020304" pitchFamily="18" charset="0"/>
                <a:cs typeface="Times New Roman" panose="02020603050405020304" pitchFamily="18" charset="0"/>
              </a:rPr>
              <a:t>。</a:t>
            </a:r>
          </a:p>
        </p:txBody>
      </p:sp>
      <p:sp>
        <p:nvSpPr>
          <p:cNvPr id="20484" name="标题 3"/>
          <p:cNvSpPr>
            <a:spLocks noGrp="1"/>
          </p:cNvSpPr>
          <p:nvPr>
            <p:ph type="title"/>
          </p:nvPr>
        </p:nvSpPr>
        <p:spPr/>
        <p:txBody>
          <a:bodyPr/>
          <a:lstStyle/>
          <a:p>
            <a:r>
              <a:rPr lang="en-US" altLang="zh-CN" dirty="0">
                <a:ea typeface="黑体" panose="02010609060101010101" pitchFamily="49" charset="-122"/>
              </a:rPr>
              <a:t>10.1 </a:t>
            </a:r>
            <a:r>
              <a:rPr lang="zh-CN" altLang="en-US" dirty="0">
                <a:ea typeface="黑体" panose="02010609060101010101" pitchFamily="49" charset="-122"/>
              </a:rPr>
              <a:t>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wipe(down)">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wipe(down)">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wipe(down)">
                                      <p:cBhvr>
                                        <p:cTn id="17" dur="500"/>
                                        <p:tgtEl>
                                          <p:spTgt spid="20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wipe(down)">
                                      <p:cBhvr>
                                        <p:cTn id="22" dur="500"/>
                                        <p:tgtEl>
                                          <p:spTgt spid="20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Effect transition="in" filter="wipe(down)">
                                      <p:cBhvr>
                                        <p:cTn id="27" dur="500"/>
                                        <p:tgtEl>
                                          <p:spTgt spid="204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0483">
                                            <p:txEl>
                                              <p:pRg st="5" end="5"/>
                                            </p:txEl>
                                          </p:spTgt>
                                        </p:tgtEl>
                                        <p:attrNameLst>
                                          <p:attrName>style.visibility</p:attrName>
                                        </p:attrNameLst>
                                      </p:cBhvr>
                                      <p:to>
                                        <p:strVal val="visible"/>
                                      </p:to>
                                    </p:set>
                                    <p:animEffect transition="in" filter="wipe(down)">
                                      <p:cBhvr>
                                        <p:cTn id="32"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B73645AB-AC1A-4872-8BCD-A7384707AA0A}" type="slidenum">
              <a:rPr lang="en-US" altLang="zh-CN" sz="1000" smtClean="0">
                <a:latin typeface="Tahoma" panose="020B0604030504040204" pitchFamily="34" charset="0"/>
              </a:rPr>
              <a:pPr>
                <a:spcBef>
                  <a:spcPct val="0"/>
                </a:spcBef>
                <a:buClrTx/>
                <a:buFontTx/>
                <a:buNone/>
              </a:pPr>
              <a:t>40</a:t>
            </a:fld>
            <a:endParaRPr lang="en-US" altLang="zh-CN" sz="1000">
              <a:latin typeface="Tahoma" panose="020B0604030504040204" pitchFamily="34" charset="0"/>
            </a:endParaRPr>
          </a:p>
        </p:txBody>
      </p:sp>
      <p:sp>
        <p:nvSpPr>
          <p:cNvPr id="43011" name="Rectangle 3"/>
          <p:cNvSpPr>
            <a:spLocks noGrp="1" noChangeArrowheads="1"/>
          </p:cNvSpPr>
          <p:nvPr>
            <p:ph idx="1"/>
          </p:nvPr>
        </p:nvSpPr>
        <p:spPr>
          <a:xfrm>
            <a:off x="642938" y="1586384"/>
            <a:ext cx="7632700" cy="4506912"/>
          </a:xfrm>
        </p:spPr>
        <p:txBody>
          <a:bodyPr/>
          <a:lstStyle/>
          <a:p>
            <a:pPr marL="269875" indent="-269875" eaLnBrk="1" hangingPunct="1"/>
            <a:r>
              <a:rPr lang="en-US" altLang="zh-CN" sz="2400" dirty="0">
                <a:latin typeface="Times New Roman" panose="02020603050405020304" pitchFamily="18" charset="0"/>
                <a:ea typeface="Roboto Slab" pitchFamily="2" charset="0"/>
                <a:cs typeface="Times New Roman" panose="02020603050405020304" pitchFamily="18" charset="0"/>
              </a:rPr>
              <a:t>SQL Server </a:t>
            </a:r>
            <a:r>
              <a:rPr lang="zh-CN" altLang="en-US" sz="2400" dirty="0">
                <a:latin typeface="Times New Roman" panose="02020603050405020304" pitchFamily="18" charset="0"/>
                <a:cs typeface="Times New Roman" panose="02020603050405020304" pitchFamily="18" charset="0"/>
              </a:rPr>
              <a:t>有三种备份类型：</a:t>
            </a:r>
            <a:endParaRPr lang="en-US" altLang="zh-CN" sz="2400" dirty="0">
              <a:latin typeface="Times New Roman" panose="02020603050405020304" pitchFamily="18" charset="0"/>
              <a:cs typeface="Times New Roman" panose="02020603050405020304" pitchFamily="18" charset="0"/>
            </a:endParaRPr>
          </a:p>
          <a:p>
            <a:pPr marL="525463" lvl="1" indent="-269875" eaLnBrk="1" hangingPunct="1"/>
            <a:r>
              <a:rPr lang="zh-CN" altLang="en-US" sz="2400" dirty="0">
                <a:latin typeface="Times New Roman" panose="02020603050405020304" pitchFamily="18" charset="0"/>
                <a:cs typeface="Times New Roman" panose="02020603050405020304" pitchFamily="18" charset="0"/>
              </a:rPr>
              <a:t>数据库备份</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全量转储</a:t>
            </a:r>
            <a:endParaRPr lang="en-US" altLang="zh-CN" sz="2400" dirty="0">
              <a:latin typeface="Times New Roman" panose="02020603050405020304" pitchFamily="18" charset="0"/>
              <a:cs typeface="Times New Roman" panose="02020603050405020304" pitchFamily="18" charset="0"/>
            </a:endParaRPr>
          </a:p>
          <a:p>
            <a:pPr marL="525463" lvl="1" indent="-269875" eaLnBrk="1" hangingPunct="1"/>
            <a:r>
              <a:rPr lang="zh-CN" altLang="en-US" sz="2400" dirty="0">
                <a:latin typeface="Times New Roman" panose="02020603050405020304" pitchFamily="18" charset="0"/>
                <a:cs typeface="Times New Roman" panose="02020603050405020304" pitchFamily="18" charset="0"/>
              </a:rPr>
              <a:t>差异备份</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增量转储</a:t>
            </a:r>
            <a:endParaRPr lang="en-US" altLang="zh-CN" sz="2400" dirty="0">
              <a:latin typeface="Times New Roman" panose="02020603050405020304" pitchFamily="18" charset="0"/>
              <a:cs typeface="Times New Roman" panose="02020603050405020304" pitchFamily="18" charset="0"/>
            </a:endParaRPr>
          </a:p>
          <a:p>
            <a:pPr marL="525463" lvl="1" indent="-269875" eaLnBrk="1" hangingPunct="1"/>
            <a:r>
              <a:rPr lang="zh-CN" altLang="en-US" sz="2400" dirty="0">
                <a:latin typeface="Times New Roman" panose="02020603050405020304" pitchFamily="18" charset="0"/>
                <a:cs typeface="Times New Roman" panose="02020603050405020304" pitchFamily="18" charset="0"/>
              </a:rPr>
              <a:t>日志备份</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日志文件备份</a:t>
            </a:r>
          </a:p>
        </p:txBody>
      </p:sp>
      <p:sp>
        <p:nvSpPr>
          <p:cNvPr id="43012" name="标题 3"/>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10.2 SQL Server</a:t>
            </a:r>
            <a:r>
              <a:rPr lang="zh-CN" altLang="en-US" dirty="0">
                <a:latin typeface="黑体" panose="02010609060101010101" pitchFamily="49" charset="-122"/>
                <a:ea typeface="黑体" panose="02010609060101010101" pitchFamily="49" charset="-122"/>
              </a:rPr>
              <a:t>的备份与恢复</a:t>
            </a:r>
            <a:br>
              <a:rPr lang="en-US" altLang="zh-CN" dirty="0">
                <a:latin typeface="黑体" panose="02010609060101010101" pitchFamily="49" charset="-122"/>
                <a:ea typeface="黑体" panose="02010609060101010101" pitchFamily="49" charset="-122"/>
              </a:rPr>
            </a:br>
            <a:r>
              <a:rPr lang="en-US" altLang="zh-CN" sz="3600" dirty="0">
                <a:latin typeface="黑体" panose="02010609060101010101" pitchFamily="49" charset="-122"/>
                <a:ea typeface="黑体" panose="02010609060101010101" pitchFamily="49" charset="-122"/>
              </a:rPr>
              <a:t>1</a:t>
            </a:r>
            <a:r>
              <a:rPr lang="zh-CN" altLang="en-US" sz="3600" dirty="0">
                <a:latin typeface="黑体" panose="02010609060101010101" pitchFamily="49" charset="-122"/>
                <a:ea typeface="黑体" panose="02010609060101010101" pitchFamily="49" charset="-122"/>
              </a:rPr>
              <a:t>．备份类型</a:t>
            </a:r>
            <a:endParaRPr lang="zh-CN" altLang="en-US" dirty="0">
              <a:latin typeface="黑体" panose="02010609060101010101" pitchFamily="49" charset="-122"/>
              <a:ea typeface="黑体" panose="02010609060101010101"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B73645AB-AC1A-4872-8BCD-A7384707AA0A}" type="slidenum">
              <a:rPr lang="en-US" altLang="zh-CN" sz="1000" smtClean="0">
                <a:latin typeface="Tahoma" panose="020B0604030504040204" pitchFamily="34" charset="0"/>
              </a:rPr>
              <a:pPr>
                <a:spcBef>
                  <a:spcPct val="0"/>
                </a:spcBef>
                <a:buClrTx/>
                <a:buFontTx/>
                <a:buNone/>
              </a:pPr>
              <a:t>41</a:t>
            </a:fld>
            <a:endParaRPr lang="en-US" altLang="zh-CN" sz="1000">
              <a:latin typeface="Tahoma" panose="020B0604030504040204" pitchFamily="34" charset="0"/>
            </a:endParaRPr>
          </a:p>
        </p:txBody>
      </p:sp>
      <p:sp>
        <p:nvSpPr>
          <p:cNvPr id="43011" name="Rectangle 3"/>
          <p:cNvSpPr>
            <a:spLocks noGrp="1" noChangeArrowheads="1"/>
          </p:cNvSpPr>
          <p:nvPr>
            <p:ph idx="1"/>
          </p:nvPr>
        </p:nvSpPr>
        <p:spPr>
          <a:xfrm>
            <a:off x="642938" y="1500188"/>
            <a:ext cx="7632700" cy="4506912"/>
          </a:xfrm>
        </p:spPr>
        <p:txBody>
          <a:bodyPr/>
          <a:lstStyle/>
          <a:p>
            <a:pPr marL="269875" indent="-269875" eaLnBrk="1" hangingPunct="1"/>
            <a:r>
              <a:rPr lang="zh-CN" altLang="en-US" sz="2200" dirty="0">
                <a:latin typeface="Times New Roman" panose="02020603050405020304" pitchFamily="18" charset="0"/>
                <a:cs typeface="Times New Roman" panose="02020603050405020304" pitchFamily="18" charset="0"/>
              </a:rPr>
              <a:t>数据库备份创建数据库的副本。</a:t>
            </a:r>
            <a:endParaRPr lang="en-US" altLang="zh-CN" sz="2200" dirty="0">
              <a:latin typeface="Times New Roman" panose="02020603050405020304" pitchFamily="18" charset="0"/>
              <a:cs typeface="Times New Roman" panose="02020603050405020304" pitchFamily="18" charset="0"/>
            </a:endParaRPr>
          </a:p>
          <a:p>
            <a:pPr marL="269875" indent="-269875" eaLnBrk="1" hangingPunct="1"/>
            <a:r>
              <a:rPr lang="zh-CN" altLang="en-US" sz="2200" dirty="0">
                <a:latin typeface="Times New Roman" panose="02020603050405020304" pitchFamily="18" charset="0"/>
                <a:cs typeface="Times New Roman" panose="02020603050405020304" pitchFamily="18" charset="0"/>
              </a:rPr>
              <a:t>特点：所需存储空间更多，备份耗时长</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其创建频率通常比较低。</a:t>
            </a:r>
          </a:p>
          <a:p>
            <a:pPr marL="269875" indent="-269875" eaLnBrk="1" hangingPunct="1"/>
            <a:r>
              <a:rPr lang="zh-CN" altLang="en-US" sz="2200" dirty="0">
                <a:latin typeface="Times New Roman" panose="02020603050405020304" pitchFamily="18" charset="0"/>
                <a:cs typeface="Times New Roman" panose="02020603050405020304" pitchFamily="18" charset="0"/>
              </a:rPr>
              <a:t>当 </a:t>
            </a:r>
            <a:r>
              <a:rPr lang="en-US" altLang="zh-CN" sz="2200" dirty="0">
                <a:latin typeface="Times New Roman" panose="02020603050405020304" pitchFamily="18" charset="0"/>
                <a:ea typeface="Roboto Slab" pitchFamily="2" charset="0"/>
                <a:cs typeface="Times New Roman" panose="02020603050405020304" pitchFamily="18" charset="0"/>
              </a:rPr>
              <a:t>SQL Server </a:t>
            </a:r>
            <a:r>
              <a:rPr lang="zh-CN" altLang="en-US" sz="2200" dirty="0">
                <a:latin typeface="Times New Roman" panose="02020603050405020304" pitchFamily="18" charset="0"/>
                <a:cs typeface="Times New Roman" panose="02020603050405020304" pitchFamily="18" charset="0"/>
              </a:rPr>
              <a:t>正在使用的时候，也可以进行完全的数据库备份，这称作“模糊”备份，即它不是某个特定时刻的数据库的准确映象。</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动态转储</a:t>
            </a:r>
            <a:endParaRPr lang="en-US" altLang="zh-CN" sz="2200" dirty="0">
              <a:latin typeface="Times New Roman" panose="02020603050405020304" pitchFamily="18" charset="0"/>
              <a:cs typeface="Times New Roman" panose="02020603050405020304" pitchFamily="18" charset="0"/>
            </a:endParaRPr>
          </a:p>
          <a:p>
            <a:pPr marL="269875" indent="-269875" eaLnBrk="1" hangingPunct="1"/>
            <a:r>
              <a:rPr lang="zh-CN" altLang="en-US" sz="2200" dirty="0">
                <a:latin typeface="Times New Roman" panose="02020603050405020304" pitchFamily="18" charset="0"/>
                <a:cs typeface="Times New Roman" panose="02020603050405020304" pitchFamily="18" charset="0"/>
              </a:rPr>
              <a:t>备份线程只是复制区间，如果其他进程需要修改这些正在被备份的区间的话，它们也是可以进行的。</a:t>
            </a:r>
          </a:p>
          <a:p>
            <a:pPr marL="269875" indent="-269875" eaLnBrk="1" hangingPunct="1"/>
            <a:r>
              <a:rPr lang="zh-CN" altLang="en-US" sz="2200" dirty="0">
                <a:latin typeface="Times New Roman" panose="02020603050405020304" pitchFamily="18" charset="0"/>
                <a:cs typeface="Times New Roman" panose="02020603050405020304" pitchFamily="18" charset="0"/>
              </a:rPr>
              <a:t>还原数据库时，</a:t>
            </a:r>
            <a:r>
              <a:rPr lang="en-US" altLang="zh-CN" sz="2200" dirty="0">
                <a:latin typeface="Times New Roman" panose="02020603050405020304" pitchFamily="18" charset="0"/>
                <a:ea typeface="Roboto Slab" pitchFamily="2" charset="0"/>
                <a:cs typeface="Times New Roman" panose="02020603050405020304" pitchFamily="18" charset="0"/>
              </a:rPr>
              <a:t>SQL Server </a:t>
            </a:r>
            <a:r>
              <a:rPr lang="zh-CN" altLang="en-US" sz="2200" dirty="0">
                <a:latin typeface="Times New Roman" panose="02020603050405020304" pitchFamily="18" charset="0"/>
                <a:cs typeface="Times New Roman" panose="02020603050405020304" pitchFamily="18" charset="0"/>
              </a:rPr>
              <a:t>将备份中的所有数据复制到数据库中，同时回滚数据库备份中任何未完成的事务以确保数据库保持一致。（数据转储</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日志）</a:t>
            </a:r>
          </a:p>
        </p:txBody>
      </p:sp>
      <p:sp>
        <p:nvSpPr>
          <p:cNvPr id="43012" name="标题 3"/>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10.2 SQL Server</a:t>
            </a:r>
            <a:r>
              <a:rPr lang="zh-CN" altLang="en-US" dirty="0">
                <a:latin typeface="黑体" panose="02010609060101010101" pitchFamily="49" charset="-122"/>
                <a:ea typeface="黑体" panose="02010609060101010101" pitchFamily="49" charset="-122"/>
              </a:rPr>
              <a:t>的备份与恢复</a:t>
            </a:r>
            <a:br>
              <a:rPr lang="en-US" altLang="zh-CN" dirty="0">
                <a:latin typeface="黑体" panose="02010609060101010101" pitchFamily="49" charset="-122"/>
                <a:ea typeface="黑体" panose="02010609060101010101" pitchFamily="49" charset="-122"/>
              </a:rPr>
            </a:br>
            <a:r>
              <a:rPr lang="en-US" altLang="zh-CN" sz="3600" dirty="0">
                <a:latin typeface="黑体" panose="02010609060101010101" pitchFamily="49" charset="-122"/>
                <a:ea typeface="黑体" panose="02010609060101010101" pitchFamily="49" charset="-122"/>
              </a:rPr>
              <a:t>1</a:t>
            </a:r>
            <a:r>
              <a:rPr lang="zh-CN" altLang="en-US" sz="3600" dirty="0">
                <a:latin typeface="黑体" panose="02010609060101010101" pitchFamily="49" charset="-122"/>
                <a:ea typeface="黑体" panose="02010609060101010101" pitchFamily="49" charset="-122"/>
              </a:rPr>
              <a:t>．备份类型</a:t>
            </a:r>
            <a:r>
              <a:rPr lang="en-US" altLang="zh-CN" sz="3200" dirty="0">
                <a:latin typeface="黑体" panose="02010609060101010101" pitchFamily="49" charset="-122"/>
                <a:ea typeface="黑体" panose="02010609060101010101" pitchFamily="49" charset="-122"/>
              </a:rPr>
              <a:t>(1) </a:t>
            </a:r>
            <a:r>
              <a:rPr lang="zh-CN" altLang="en-US" sz="3200" dirty="0">
                <a:latin typeface="黑体" panose="02010609060101010101" pitchFamily="49" charset="-122"/>
                <a:ea typeface="黑体" panose="02010609060101010101" pitchFamily="49" charset="-122"/>
              </a:rPr>
              <a:t>数据库备份</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完全备份</a:t>
            </a:r>
            <a:r>
              <a:rPr lang="en-US" altLang="zh-CN" sz="3200"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2509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wipe(down)">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wipe(down)">
                                      <p:cBhvr>
                                        <p:cTn id="12" dur="500"/>
                                        <p:tgtEl>
                                          <p:spTgt spid="43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wipe(down)">
                                      <p:cBhvr>
                                        <p:cTn id="17" dur="500"/>
                                        <p:tgtEl>
                                          <p:spTgt spid="430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3011">
                                            <p:txEl>
                                              <p:pRg st="3" end="3"/>
                                            </p:txEl>
                                          </p:spTgt>
                                        </p:tgtEl>
                                        <p:attrNameLst>
                                          <p:attrName>style.visibility</p:attrName>
                                        </p:attrNameLst>
                                      </p:cBhvr>
                                      <p:to>
                                        <p:strVal val="visible"/>
                                      </p:to>
                                    </p:set>
                                    <p:animEffect transition="in" filter="wipe(down)">
                                      <p:cBhvr>
                                        <p:cTn id="22" dur="500"/>
                                        <p:tgtEl>
                                          <p:spTgt spid="430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3011">
                                            <p:txEl>
                                              <p:pRg st="4" end="4"/>
                                            </p:txEl>
                                          </p:spTgt>
                                        </p:tgtEl>
                                        <p:attrNameLst>
                                          <p:attrName>style.visibility</p:attrName>
                                        </p:attrNameLst>
                                      </p:cBhvr>
                                      <p:to>
                                        <p:strVal val="visible"/>
                                      </p:to>
                                    </p:set>
                                    <p:animEffect transition="in" filter="wipe(down)">
                                      <p:cBhvr>
                                        <p:cTn id="27" dur="500"/>
                                        <p:tgtEl>
                                          <p:spTgt spid="430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B73645AB-AC1A-4872-8BCD-A7384707AA0A}" type="slidenum">
              <a:rPr lang="en-US" altLang="zh-CN" sz="1000" smtClean="0">
                <a:latin typeface="Tahoma" panose="020B0604030504040204" pitchFamily="34" charset="0"/>
              </a:rPr>
              <a:pPr>
                <a:spcBef>
                  <a:spcPct val="0"/>
                </a:spcBef>
                <a:buClrTx/>
                <a:buFontTx/>
                <a:buNone/>
              </a:pPr>
              <a:t>42</a:t>
            </a:fld>
            <a:endParaRPr lang="en-US" altLang="zh-CN" sz="1000">
              <a:latin typeface="Tahoma" panose="020B0604030504040204" pitchFamily="34" charset="0"/>
            </a:endParaRPr>
          </a:p>
        </p:txBody>
      </p:sp>
      <p:sp>
        <p:nvSpPr>
          <p:cNvPr id="43011" name="Rectangle 3"/>
          <p:cNvSpPr>
            <a:spLocks noGrp="1" noChangeArrowheads="1"/>
          </p:cNvSpPr>
          <p:nvPr>
            <p:ph idx="1"/>
          </p:nvPr>
        </p:nvSpPr>
        <p:spPr>
          <a:xfrm>
            <a:off x="642938" y="1500188"/>
            <a:ext cx="7632700" cy="4506912"/>
          </a:xfrm>
        </p:spPr>
        <p:txBody>
          <a:bodyPr/>
          <a:lstStyle/>
          <a:p>
            <a:r>
              <a:rPr lang="zh-CN" altLang="en-US" sz="2400" dirty="0"/>
              <a:t>对数据库</a:t>
            </a:r>
            <a:r>
              <a:rPr lang="en-US" altLang="zh-CN" sz="2400" dirty="0" err="1"/>
              <a:t>School_Education</a:t>
            </a:r>
            <a:r>
              <a:rPr lang="en-US" altLang="zh-CN" sz="2400" dirty="0"/>
              <a:t> </a:t>
            </a:r>
            <a:r>
              <a:rPr lang="zh-CN" altLang="en-US" sz="2400" dirty="0"/>
              <a:t>数据库备份：</a:t>
            </a:r>
          </a:p>
          <a:p>
            <a:pPr marL="109537" indent="0">
              <a:buNone/>
            </a:pPr>
            <a:r>
              <a:rPr lang="en-US" altLang="zh-CN" sz="2000" dirty="0"/>
              <a:t>use master;</a:t>
            </a:r>
          </a:p>
          <a:p>
            <a:pPr marL="109537" indent="0">
              <a:buNone/>
            </a:pPr>
            <a:r>
              <a:rPr lang="en-US" altLang="zh-CN" sz="2000" dirty="0"/>
              <a:t>go</a:t>
            </a:r>
          </a:p>
          <a:p>
            <a:pPr marL="109537" indent="0">
              <a:buNone/>
            </a:pPr>
            <a:r>
              <a:rPr lang="en-US" altLang="zh-CN" sz="2000" dirty="0"/>
              <a:t>backup database </a:t>
            </a:r>
            <a:r>
              <a:rPr lang="en-US" altLang="zh-CN" sz="2000" dirty="0" err="1"/>
              <a:t>School_Education</a:t>
            </a:r>
            <a:r>
              <a:rPr lang="en-US" altLang="zh-CN" sz="2000" dirty="0"/>
              <a:t> to disk=‘E:\</a:t>
            </a:r>
            <a:r>
              <a:rPr lang="en-US" altLang="zh-CN" sz="2000" dirty="0" err="1"/>
              <a:t>bak</a:t>
            </a:r>
            <a:r>
              <a:rPr lang="en-US" altLang="zh-CN" sz="2000" dirty="0"/>
              <a:t>\20201027.bak’ </a:t>
            </a:r>
            <a:r>
              <a:rPr lang="zh-CN" altLang="en-US" sz="2000" dirty="0"/>
              <a:t>（</a:t>
            </a:r>
            <a:r>
              <a:rPr lang="en-US" altLang="zh-CN" sz="2000" dirty="0"/>
              <a:t>with </a:t>
            </a:r>
            <a:r>
              <a:rPr lang="en-US" altLang="zh-CN" sz="2000" dirty="0" err="1"/>
              <a:t>init</a:t>
            </a:r>
            <a:r>
              <a:rPr lang="en-US" altLang="zh-CN" sz="2000" dirty="0"/>
              <a:t>/</a:t>
            </a:r>
            <a:r>
              <a:rPr lang="en-US" altLang="zh-CN" sz="2000" dirty="0" err="1"/>
              <a:t>noinit</a:t>
            </a:r>
            <a:r>
              <a:rPr lang="zh-CN" altLang="en-US" sz="2000" dirty="0"/>
              <a:t>）</a:t>
            </a:r>
            <a:r>
              <a:rPr lang="en-US" altLang="zh-CN" sz="2000" dirty="0"/>
              <a:t>;</a:t>
            </a:r>
          </a:p>
          <a:p>
            <a:endParaRPr lang="en-US" altLang="zh-CN" sz="2400" dirty="0"/>
          </a:p>
          <a:p>
            <a:r>
              <a:rPr lang="zh-CN" altLang="en-US" sz="2400" dirty="0"/>
              <a:t>从文件中还原</a:t>
            </a:r>
            <a:r>
              <a:rPr lang="en-US" altLang="zh-CN" sz="2400" dirty="0" err="1"/>
              <a:t>School_Education</a:t>
            </a:r>
            <a:r>
              <a:rPr lang="zh-CN" altLang="en-US" sz="2400" dirty="0"/>
              <a:t>数据库备份：</a:t>
            </a:r>
          </a:p>
          <a:p>
            <a:pPr marL="109537" indent="0">
              <a:buNone/>
            </a:pPr>
            <a:r>
              <a:rPr lang="zh-CN" altLang="en-US" sz="2000" dirty="0"/>
              <a:t>断开连接</a:t>
            </a:r>
            <a:endParaRPr lang="en-US" altLang="zh-CN" sz="2000" dirty="0"/>
          </a:p>
          <a:p>
            <a:pPr marL="109537" indent="0">
              <a:buNone/>
            </a:pPr>
            <a:r>
              <a:rPr lang="en-US" altLang="zh-CN" sz="2000" dirty="0"/>
              <a:t>use master;</a:t>
            </a:r>
          </a:p>
          <a:p>
            <a:pPr marL="109537" indent="0">
              <a:buNone/>
            </a:pPr>
            <a:r>
              <a:rPr lang="en-US" altLang="zh-CN" sz="2000" dirty="0"/>
              <a:t>go</a:t>
            </a:r>
          </a:p>
          <a:p>
            <a:pPr marL="109537" indent="0">
              <a:buNone/>
            </a:pPr>
            <a:r>
              <a:rPr lang="en-US" altLang="zh-CN" sz="2000" dirty="0"/>
              <a:t>restore database </a:t>
            </a:r>
            <a:r>
              <a:rPr lang="en-US" altLang="zh-CN" sz="2000" dirty="0" err="1"/>
              <a:t>School_Education</a:t>
            </a:r>
            <a:r>
              <a:rPr lang="en-US" altLang="zh-CN" sz="2000" dirty="0"/>
              <a:t> from disk='E:\</a:t>
            </a:r>
            <a:r>
              <a:rPr lang="en-US" altLang="zh-CN" sz="2000" dirty="0" err="1"/>
              <a:t>bak</a:t>
            </a:r>
            <a:r>
              <a:rPr lang="en-US" altLang="zh-CN" sz="2000" dirty="0"/>
              <a:t>\</a:t>
            </a:r>
            <a:r>
              <a:rPr lang="en-US" altLang="zh-CN" sz="2000" dirty="0" err="1"/>
              <a:t>School_Education.bak</a:t>
            </a:r>
            <a:r>
              <a:rPr lang="en-US" altLang="zh-CN" sz="2000" dirty="0"/>
              <a:t>‘ with replace;</a:t>
            </a:r>
          </a:p>
          <a:p>
            <a:pPr marL="109537" indent="0">
              <a:buNone/>
            </a:pPr>
            <a:r>
              <a:rPr lang="en-US" altLang="zh-CN" sz="2000" dirty="0"/>
              <a:t>go</a:t>
            </a:r>
          </a:p>
        </p:txBody>
      </p:sp>
      <p:sp>
        <p:nvSpPr>
          <p:cNvPr id="43012" name="标题 3"/>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10.2 SQL Server</a:t>
            </a:r>
            <a:r>
              <a:rPr lang="zh-CN" altLang="en-US" dirty="0">
                <a:latin typeface="黑体" panose="02010609060101010101" pitchFamily="49" charset="-122"/>
                <a:ea typeface="黑体" panose="02010609060101010101" pitchFamily="49" charset="-122"/>
              </a:rPr>
              <a:t>的备份与恢复</a:t>
            </a:r>
            <a:br>
              <a:rPr lang="en-US" altLang="zh-CN" dirty="0">
                <a:latin typeface="黑体" panose="02010609060101010101" pitchFamily="49" charset="-122"/>
                <a:ea typeface="黑体" panose="02010609060101010101" pitchFamily="49" charset="-122"/>
              </a:rPr>
            </a:br>
            <a:r>
              <a:rPr lang="en-US" altLang="zh-CN" sz="3600" dirty="0">
                <a:latin typeface="黑体" panose="02010609060101010101" pitchFamily="49" charset="-122"/>
                <a:ea typeface="黑体" panose="02010609060101010101" pitchFamily="49" charset="-122"/>
              </a:rPr>
              <a:t>1</a:t>
            </a:r>
            <a:r>
              <a:rPr lang="zh-CN" altLang="en-US" sz="3600" dirty="0">
                <a:latin typeface="黑体" panose="02010609060101010101" pitchFamily="49" charset="-122"/>
                <a:ea typeface="黑体" panose="02010609060101010101" pitchFamily="49" charset="-122"/>
              </a:rPr>
              <a:t>．备份类型</a:t>
            </a:r>
            <a:r>
              <a:rPr lang="en-US" altLang="zh-CN" sz="3200" dirty="0">
                <a:latin typeface="黑体" panose="02010609060101010101" pitchFamily="49" charset="-122"/>
                <a:ea typeface="黑体" panose="02010609060101010101" pitchFamily="49" charset="-122"/>
              </a:rPr>
              <a:t>(1) </a:t>
            </a:r>
            <a:r>
              <a:rPr lang="zh-CN" altLang="en-US" sz="3200" dirty="0">
                <a:latin typeface="黑体" panose="02010609060101010101" pitchFamily="49" charset="-122"/>
                <a:ea typeface="黑体" panose="02010609060101010101" pitchFamily="49" charset="-122"/>
              </a:rPr>
              <a:t>数据库备份</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完全备份</a:t>
            </a:r>
            <a:r>
              <a:rPr lang="en-US" altLang="zh-CN" sz="3200"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30720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621ABEC0-4EF4-45DA-9785-C75F4CD8BF18}" type="slidenum">
              <a:rPr lang="en-US" altLang="zh-CN" sz="1000" smtClean="0">
                <a:latin typeface="Tahoma" panose="020B0604030504040204" pitchFamily="34" charset="0"/>
              </a:rPr>
              <a:pPr>
                <a:spcBef>
                  <a:spcPct val="0"/>
                </a:spcBef>
                <a:buClrTx/>
                <a:buFontTx/>
                <a:buNone/>
              </a:pPr>
              <a:t>43</a:t>
            </a:fld>
            <a:endParaRPr lang="en-US" altLang="zh-CN" sz="1000">
              <a:latin typeface="Tahoma" panose="020B0604030504040204" pitchFamily="34" charset="0"/>
            </a:endParaRPr>
          </a:p>
        </p:txBody>
      </p:sp>
      <p:sp>
        <p:nvSpPr>
          <p:cNvPr id="44035" name="Rectangle 3"/>
          <p:cNvSpPr>
            <a:spLocks noGrp="1" noChangeArrowheads="1"/>
          </p:cNvSpPr>
          <p:nvPr>
            <p:ph idx="1"/>
          </p:nvPr>
        </p:nvSpPr>
        <p:spPr>
          <a:xfrm>
            <a:off x="642938" y="1483891"/>
            <a:ext cx="8199437" cy="4897437"/>
          </a:xfrm>
        </p:spPr>
        <p:txBody>
          <a:bodyPr/>
          <a:lstStyle/>
          <a:p>
            <a:pPr eaLnBrk="1" hangingPunct="1">
              <a:lnSpc>
                <a:spcPct val="90000"/>
              </a:lnSpc>
            </a:pPr>
            <a:r>
              <a:rPr lang="en-US" altLang="zh-CN" sz="2800" dirty="0"/>
              <a:t>Differential backup</a:t>
            </a:r>
            <a:r>
              <a:rPr lang="zh-CN" altLang="en-US" sz="2800" dirty="0"/>
              <a:t>只记录自上次数据库备份后</a:t>
            </a:r>
            <a:r>
              <a:rPr lang="zh-CN" altLang="en-US" sz="2800" dirty="0">
                <a:solidFill>
                  <a:srgbClr val="FF0000"/>
                </a:solidFill>
              </a:rPr>
              <a:t>发生更改的数据</a:t>
            </a:r>
            <a:r>
              <a:rPr lang="zh-CN" altLang="en-US" sz="2800" dirty="0"/>
              <a:t>。</a:t>
            </a:r>
            <a:endParaRPr lang="en-US" altLang="zh-CN" sz="2800" dirty="0"/>
          </a:p>
          <a:p>
            <a:pPr eaLnBrk="1" hangingPunct="1">
              <a:lnSpc>
                <a:spcPct val="90000"/>
              </a:lnSpc>
            </a:pPr>
            <a:r>
              <a:rPr lang="zh-CN" altLang="en-US" sz="2800" dirty="0"/>
              <a:t>差异数据库备份比数据库备份小，而且备份速度快，可以更经常地备份。</a:t>
            </a:r>
            <a:endParaRPr lang="en-US" altLang="zh-CN" sz="2800" dirty="0"/>
          </a:p>
          <a:p>
            <a:pPr eaLnBrk="1" hangingPunct="1">
              <a:lnSpc>
                <a:spcPct val="90000"/>
              </a:lnSpc>
            </a:pPr>
            <a:r>
              <a:rPr lang="zh-CN" altLang="en-US" sz="2800" dirty="0"/>
              <a:t>如果自上次数据库备份后数据库中只有相对较少的数据发生了更改</a:t>
            </a:r>
            <a:r>
              <a:rPr lang="en-US" altLang="zh-CN" sz="2800" dirty="0"/>
              <a:t>,</a:t>
            </a:r>
            <a:r>
              <a:rPr lang="zh-CN" altLang="en-US" sz="2800" dirty="0"/>
              <a:t>或者多次修改相同的数据</a:t>
            </a:r>
            <a:r>
              <a:rPr lang="en-US" altLang="zh-CN" sz="2800" dirty="0"/>
              <a:t>,</a:t>
            </a:r>
            <a:r>
              <a:rPr lang="zh-CN" altLang="en-US" sz="2800" dirty="0"/>
              <a:t>则差异数据库备份尤其有效。</a:t>
            </a:r>
          </a:p>
          <a:p>
            <a:pPr eaLnBrk="1" hangingPunct="1">
              <a:lnSpc>
                <a:spcPct val="90000"/>
              </a:lnSpc>
            </a:pPr>
            <a:r>
              <a:rPr lang="zh-CN" altLang="en-US" sz="2800" dirty="0"/>
              <a:t>只有首先备份数据库，然后才能创建差异数据库备份。</a:t>
            </a:r>
          </a:p>
        </p:txBody>
      </p:sp>
      <p:sp>
        <p:nvSpPr>
          <p:cNvPr id="44036" name="标题 3"/>
          <p:cNvSpPr>
            <a:spLocks noGrp="1"/>
          </p:cNvSpPr>
          <p:nvPr>
            <p:ph type="title"/>
          </p:nvPr>
        </p:nvSpPr>
        <p:spPr/>
        <p:txBody>
          <a:bodyPr/>
          <a:lstStyle/>
          <a:p>
            <a:r>
              <a:rPr lang="en-US" altLang="zh-CN" sz="4000">
                <a:latin typeface="黑体" panose="02010609060101010101" pitchFamily="49" charset="-122"/>
                <a:ea typeface="黑体" panose="02010609060101010101" pitchFamily="49" charset="-122"/>
              </a:rPr>
              <a:t>1</a:t>
            </a:r>
            <a:r>
              <a:rPr lang="zh-CN" altLang="en-US" sz="4000">
                <a:latin typeface="黑体" panose="02010609060101010101" pitchFamily="49" charset="-122"/>
                <a:ea typeface="黑体" panose="02010609060101010101" pitchFamily="49" charset="-122"/>
              </a:rPr>
              <a:t>．备份类型</a:t>
            </a:r>
            <a:br>
              <a:rPr lang="zh-CN" altLang="en-US" sz="4000">
                <a:latin typeface="黑体" panose="02010609060101010101" pitchFamily="49" charset="-122"/>
                <a:ea typeface="黑体" panose="02010609060101010101" pitchFamily="49" charset="-122"/>
              </a:rPr>
            </a:br>
            <a:r>
              <a:rPr lang="en-US" altLang="zh-CN" sz="3200">
                <a:latin typeface="黑体" panose="02010609060101010101" pitchFamily="49" charset="-122"/>
                <a:ea typeface="黑体" panose="02010609060101010101" pitchFamily="49" charset="-122"/>
              </a:rPr>
              <a:t>(2) </a:t>
            </a:r>
            <a:r>
              <a:rPr lang="zh-CN" altLang="en-US" sz="3200">
                <a:latin typeface="黑体" panose="02010609060101010101" pitchFamily="49" charset="-122"/>
                <a:ea typeface="黑体" panose="02010609060101010101" pitchFamily="49" charset="-122"/>
              </a:rPr>
              <a:t>差异数据库备份</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增量备份</a:t>
            </a:r>
            <a:r>
              <a:rPr lang="en-US" altLang="zh-CN" sz="3200">
                <a:latin typeface="黑体" panose="02010609060101010101" pitchFamily="49" charset="-122"/>
                <a:ea typeface="黑体" panose="02010609060101010101" pitchFamily="49" charset="-122"/>
              </a:rPr>
              <a:t>)</a:t>
            </a:r>
            <a:endParaRPr lang="zh-CN" altLang="en-US" sz="320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wipe(down)">
                                      <p:cBhvr>
                                        <p:cTn id="7" dur="5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wipe(down)">
                                      <p:cBhvr>
                                        <p:cTn id="12" dur="500"/>
                                        <p:tgtEl>
                                          <p:spTgt spid="44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Effect transition="in" filter="wipe(down)">
                                      <p:cBhvr>
                                        <p:cTn id="17" dur="500"/>
                                        <p:tgtEl>
                                          <p:spTgt spid="440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4035">
                                            <p:txEl>
                                              <p:pRg st="3" end="3"/>
                                            </p:txEl>
                                          </p:spTgt>
                                        </p:tgtEl>
                                        <p:attrNameLst>
                                          <p:attrName>style.visibility</p:attrName>
                                        </p:attrNameLst>
                                      </p:cBhvr>
                                      <p:to>
                                        <p:strVal val="visible"/>
                                      </p:to>
                                    </p:set>
                                    <p:animEffect transition="in" filter="wipe(down)">
                                      <p:cBhvr>
                                        <p:cTn id="22" dur="500"/>
                                        <p:tgtEl>
                                          <p:spTgt spid="44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621ABEC0-4EF4-45DA-9785-C75F4CD8BF18}" type="slidenum">
              <a:rPr lang="en-US" altLang="zh-CN" sz="1000" smtClean="0">
                <a:latin typeface="Tahoma" panose="020B0604030504040204" pitchFamily="34" charset="0"/>
              </a:rPr>
              <a:pPr>
                <a:spcBef>
                  <a:spcPct val="0"/>
                </a:spcBef>
                <a:buClrTx/>
                <a:buFontTx/>
                <a:buNone/>
              </a:pPr>
              <a:t>44</a:t>
            </a:fld>
            <a:endParaRPr lang="en-US" altLang="zh-CN" sz="1000">
              <a:latin typeface="Tahoma" panose="020B0604030504040204" pitchFamily="34" charset="0"/>
            </a:endParaRPr>
          </a:p>
        </p:txBody>
      </p:sp>
      <p:sp>
        <p:nvSpPr>
          <p:cNvPr id="44035" name="Rectangle 3"/>
          <p:cNvSpPr>
            <a:spLocks noGrp="1" noChangeArrowheads="1"/>
          </p:cNvSpPr>
          <p:nvPr>
            <p:ph idx="1"/>
          </p:nvPr>
        </p:nvSpPr>
        <p:spPr>
          <a:xfrm>
            <a:off x="642938" y="1483891"/>
            <a:ext cx="8199437" cy="648965"/>
          </a:xfrm>
        </p:spPr>
        <p:txBody>
          <a:bodyPr/>
          <a:lstStyle/>
          <a:p>
            <a:pPr eaLnBrk="1" hangingPunct="1">
              <a:lnSpc>
                <a:spcPct val="90000"/>
              </a:lnSpc>
            </a:pPr>
            <a:r>
              <a:rPr lang="zh-CN" altLang="en-US" sz="2800" dirty="0"/>
              <a:t>一个完整备份副本</a:t>
            </a:r>
            <a:r>
              <a:rPr lang="en-US" altLang="zh-CN" sz="2800" dirty="0"/>
              <a:t>+</a:t>
            </a:r>
            <a:r>
              <a:rPr lang="zh-CN" altLang="en-US" sz="2800" dirty="0"/>
              <a:t>一个差异备份副本</a:t>
            </a:r>
          </a:p>
        </p:txBody>
      </p:sp>
      <p:sp>
        <p:nvSpPr>
          <p:cNvPr id="44036" name="标题 3"/>
          <p:cNvSpPr>
            <a:spLocks noGrp="1"/>
          </p:cNvSpPr>
          <p:nvPr>
            <p:ph type="title"/>
          </p:nvPr>
        </p:nvSpPr>
        <p:spPr/>
        <p:txBody>
          <a:bodyPr/>
          <a:lstStyle/>
          <a:p>
            <a:r>
              <a:rPr lang="en-US" altLang="zh-CN" sz="4000">
                <a:latin typeface="黑体" panose="02010609060101010101" pitchFamily="49" charset="-122"/>
                <a:ea typeface="黑体" panose="02010609060101010101" pitchFamily="49" charset="-122"/>
              </a:rPr>
              <a:t>1</a:t>
            </a:r>
            <a:r>
              <a:rPr lang="zh-CN" altLang="en-US" sz="4000">
                <a:latin typeface="黑体" panose="02010609060101010101" pitchFamily="49" charset="-122"/>
                <a:ea typeface="黑体" panose="02010609060101010101" pitchFamily="49" charset="-122"/>
              </a:rPr>
              <a:t>．备份类型</a:t>
            </a:r>
            <a:br>
              <a:rPr lang="zh-CN" altLang="en-US" sz="4000">
                <a:latin typeface="黑体" panose="02010609060101010101" pitchFamily="49" charset="-122"/>
                <a:ea typeface="黑体" panose="02010609060101010101" pitchFamily="49" charset="-122"/>
              </a:rPr>
            </a:br>
            <a:r>
              <a:rPr lang="en-US" altLang="zh-CN" sz="3200">
                <a:latin typeface="黑体" panose="02010609060101010101" pitchFamily="49" charset="-122"/>
                <a:ea typeface="黑体" panose="02010609060101010101" pitchFamily="49" charset="-122"/>
              </a:rPr>
              <a:t>(2) </a:t>
            </a:r>
            <a:r>
              <a:rPr lang="zh-CN" altLang="en-US" sz="3200">
                <a:latin typeface="黑体" panose="02010609060101010101" pitchFamily="49" charset="-122"/>
                <a:ea typeface="黑体" panose="02010609060101010101" pitchFamily="49" charset="-122"/>
              </a:rPr>
              <a:t>差异数据库备份</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增量备份</a:t>
            </a:r>
            <a:r>
              <a:rPr lang="en-US" altLang="zh-CN" sz="3200">
                <a:latin typeface="黑体" panose="02010609060101010101" pitchFamily="49" charset="-122"/>
                <a:ea typeface="黑体" panose="02010609060101010101" pitchFamily="49" charset="-122"/>
              </a:rPr>
              <a:t>)</a:t>
            </a:r>
            <a:endParaRPr lang="zh-CN" altLang="en-US" sz="3200">
              <a:latin typeface="黑体" panose="02010609060101010101" pitchFamily="49" charset="-122"/>
              <a:ea typeface="黑体" panose="02010609060101010101" pitchFamily="49" charset="-122"/>
            </a:endParaRPr>
          </a:p>
        </p:txBody>
      </p:sp>
      <p:grpSp>
        <p:nvGrpSpPr>
          <p:cNvPr id="5" name="组合 4"/>
          <p:cNvGrpSpPr/>
          <p:nvPr/>
        </p:nvGrpSpPr>
        <p:grpSpPr>
          <a:xfrm>
            <a:off x="1115616" y="2204864"/>
            <a:ext cx="6840760" cy="2699468"/>
            <a:chOff x="1115616" y="3361890"/>
            <a:chExt cx="6840760" cy="2699468"/>
          </a:xfrm>
        </p:grpSpPr>
        <p:cxnSp>
          <p:nvCxnSpPr>
            <p:cNvPr id="6" name="直接箭头连接符 5"/>
            <p:cNvCxnSpPr/>
            <p:nvPr/>
          </p:nvCxnSpPr>
          <p:spPr>
            <a:xfrm>
              <a:off x="1115616" y="5661248"/>
              <a:ext cx="68407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2195736" y="4725144"/>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3563888" y="4725144"/>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4932040" y="4725144"/>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6372200" y="4725144"/>
              <a:ext cx="0" cy="936104"/>
            </a:xfrm>
            <a:prstGeom prst="line">
              <a:avLst/>
            </a:prstGeom>
          </p:spPr>
          <p:style>
            <a:lnRef idx="1">
              <a:schemeClr val="accent1"/>
            </a:lnRef>
            <a:fillRef idx="0">
              <a:schemeClr val="accent1"/>
            </a:fillRef>
            <a:effectRef idx="0">
              <a:schemeClr val="accent1"/>
            </a:effectRef>
            <a:fontRef idx="minor">
              <a:schemeClr val="tx1"/>
            </a:fontRef>
          </p:style>
        </p:cxnSp>
        <p:sp>
          <p:nvSpPr>
            <p:cNvPr id="11" name="右箭头 10"/>
            <p:cNvSpPr/>
            <p:nvPr/>
          </p:nvSpPr>
          <p:spPr>
            <a:xfrm>
              <a:off x="2267888" y="5373216"/>
              <a:ext cx="129600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右箭头 11"/>
            <p:cNvSpPr/>
            <p:nvPr/>
          </p:nvSpPr>
          <p:spPr>
            <a:xfrm>
              <a:off x="2267888" y="4941168"/>
              <a:ext cx="259214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磁盘 12"/>
            <p:cNvSpPr/>
            <p:nvPr/>
          </p:nvSpPr>
          <p:spPr>
            <a:xfrm>
              <a:off x="1835696" y="3849977"/>
              <a:ext cx="720080"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磁盘 13"/>
            <p:cNvSpPr/>
            <p:nvPr/>
          </p:nvSpPr>
          <p:spPr>
            <a:xfrm>
              <a:off x="3196705" y="3849977"/>
              <a:ext cx="720080"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磁盘 14"/>
            <p:cNvSpPr/>
            <p:nvPr/>
          </p:nvSpPr>
          <p:spPr>
            <a:xfrm>
              <a:off x="4535996" y="3861048"/>
              <a:ext cx="720080"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磁盘 15"/>
            <p:cNvSpPr/>
            <p:nvPr/>
          </p:nvSpPr>
          <p:spPr>
            <a:xfrm>
              <a:off x="6012160" y="3861048"/>
              <a:ext cx="720080"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1662594" y="3361890"/>
              <a:ext cx="1107996" cy="369332"/>
            </a:xfrm>
            <a:prstGeom prst="rect">
              <a:avLst/>
            </a:prstGeom>
            <a:noFill/>
          </p:spPr>
          <p:txBody>
            <a:bodyPr wrap="none" rtlCol="0">
              <a:spAutoFit/>
            </a:bodyPr>
            <a:lstStyle/>
            <a:p>
              <a:r>
                <a:rPr lang="zh-CN" altLang="en-US" sz="1800" dirty="0"/>
                <a:t>完整备份</a:t>
              </a:r>
            </a:p>
          </p:txBody>
        </p:sp>
        <p:sp>
          <p:nvSpPr>
            <p:cNvPr id="18" name="TextBox 17"/>
            <p:cNvSpPr txBox="1"/>
            <p:nvPr/>
          </p:nvSpPr>
          <p:spPr>
            <a:xfrm>
              <a:off x="3002747" y="3361890"/>
              <a:ext cx="1107996" cy="369332"/>
            </a:xfrm>
            <a:prstGeom prst="rect">
              <a:avLst/>
            </a:prstGeom>
            <a:noFill/>
          </p:spPr>
          <p:txBody>
            <a:bodyPr wrap="none" rtlCol="0">
              <a:spAutoFit/>
            </a:bodyPr>
            <a:lstStyle/>
            <a:p>
              <a:r>
                <a:rPr lang="zh-CN" altLang="en-US" sz="1800" dirty="0"/>
                <a:t>差异备份</a:t>
              </a:r>
            </a:p>
          </p:txBody>
        </p:sp>
        <p:sp>
          <p:nvSpPr>
            <p:cNvPr id="19" name="TextBox 18"/>
            <p:cNvSpPr txBox="1"/>
            <p:nvPr/>
          </p:nvSpPr>
          <p:spPr>
            <a:xfrm>
              <a:off x="4342038" y="3361890"/>
              <a:ext cx="1107996" cy="369332"/>
            </a:xfrm>
            <a:prstGeom prst="rect">
              <a:avLst/>
            </a:prstGeom>
            <a:noFill/>
          </p:spPr>
          <p:txBody>
            <a:bodyPr wrap="none" rtlCol="0">
              <a:spAutoFit/>
            </a:bodyPr>
            <a:lstStyle/>
            <a:p>
              <a:r>
                <a:rPr lang="zh-CN" altLang="en-US" sz="1800" dirty="0"/>
                <a:t>差异备份</a:t>
              </a:r>
            </a:p>
          </p:txBody>
        </p:sp>
        <p:sp>
          <p:nvSpPr>
            <p:cNvPr id="20" name="TextBox 19"/>
            <p:cNvSpPr txBox="1"/>
            <p:nvPr/>
          </p:nvSpPr>
          <p:spPr>
            <a:xfrm>
              <a:off x="5818202" y="3361890"/>
              <a:ext cx="1107996" cy="369332"/>
            </a:xfrm>
            <a:prstGeom prst="rect">
              <a:avLst/>
            </a:prstGeom>
            <a:noFill/>
          </p:spPr>
          <p:txBody>
            <a:bodyPr wrap="none" rtlCol="0">
              <a:spAutoFit/>
            </a:bodyPr>
            <a:lstStyle/>
            <a:p>
              <a:r>
                <a:rPr lang="zh-CN" altLang="en-US" sz="1800" dirty="0"/>
                <a:t>完整备份</a:t>
              </a:r>
            </a:p>
          </p:txBody>
        </p:sp>
        <p:sp>
          <p:nvSpPr>
            <p:cNvPr id="21" name="TextBox 20"/>
            <p:cNvSpPr txBox="1"/>
            <p:nvPr/>
          </p:nvSpPr>
          <p:spPr>
            <a:xfrm>
              <a:off x="2051720" y="5661248"/>
              <a:ext cx="3199915" cy="400110"/>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F1                 D1                D2</a:t>
              </a:r>
              <a:endParaRPr lang="zh-CN" altLang="en-US"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2336568" y="5106670"/>
              <a:ext cx="1005403" cy="338554"/>
            </a:xfrm>
            <a:prstGeom prst="rect">
              <a:avLst/>
            </a:prstGeom>
            <a:noFill/>
          </p:spPr>
          <p:txBody>
            <a:bodyPr wrap="none" rtlCol="0">
              <a:spAutoFit/>
            </a:bodyPr>
            <a:lstStyle/>
            <a:p>
              <a:r>
                <a:rPr lang="zh-CN" altLang="en-US" sz="1600" dirty="0"/>
                <a:t>数据改变</a:t>
              </a:r>
            </a:p>
          </p:txBody>
        </p:sp>
        <p:sp>
          <p:nvSpPr>
            <p:cNvPr id="23" name="TextBox 22"/>
            <p:cNvSpPr txBox="1"/>
            <p:nvPr/>
          </p:nvSpPr>
          <p:spPr>
            <a:xfrm>
              <a:off x="3061258" y="4674622"/>
              <a:ext cx="1005403" cy="338554"/>
            </a:xfrm>
            <a:prstGeom prst="rect">
              <a:avLst/>
            </a:prstGeom>
            <a:noFill/>
          </p:spPr>
          <p:txBody>
            <a:bodyPr wrap="none" rtlCol="0">
              <a:spAutoFit/>
            </a:bodyPr>
            <a:lstStyle/>
            <a:p>
              <a:r>
                <a:rPr lang="zh-CN" altLang="en-US" sz="1600" dirty="0"/>
                <a:t>数据改变</a:t>
              </a:r>
            </a:p>
          </p:txBody>
        </p:sp>
      </p:grpSp>
    </p:spTree>
    <p:extLst>
      <p:ext uri="{BB962C8B-B14F-4D97-AF65-F5344CB8AC3E}">
        <p14:creationId xmlns:p14="http://schemas.microsoft.com/office/powerpoint/2010/main" val="326583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wipe(down)">
                                      <p:cBhvr>
                                        <p:cTn id="7" dur="500"/>
                                        <p:tgtEl>
                                          <p:spTgt spid="440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621ABEC0-4EF4-45DA-9785-C75F4CD8BF18}" type="slidenum">
              <a:rPr lang="en-US" altLang="zh-CN" sz="1000" smtClean="0">
                <a:latin typeface="Tahoma" panose="020B0604030504040204" pitchFamily="34" charset="0"/>
              </a:rPr>
              <a:pPr>
                <a:spcBef>
                  <a:spcPct val="0"/>
                </a:spcBef>
                <a:buClrTx/>
                <a:buFontTx/>
                <a:buNone/>
              </a:pPr>
              <a:t>45</a:t>
            </a:fld>
            <a:endParaRPr lang="en-US" altLang="zh-CN" sz="1000">
              <a:latin typeface="Tahoma" panose="020B0604030504040204" pitchFamily="34" charset="0"/>
            </a:endParaRPr>
          </a:p>
        </p:txBody>
      </p:sp>
      <p:sp>
        <p:nvSpPr>
          <p:cNvPr id="44035" name="Rectangle 3"/>
          <p:cNvSpPr>
            <a:spLocks noGrp="1" noChangeArrowheads="1"/>
          </p:cNvSpPr>
          <p:nvPr>
            <p:ph idx="1"/>
          </p:nvPr>
        </p:nvSpPr>
        <p:spPr>
          <a:xfrm>
            <a:off x="642938" y="1483891"/>
            <a:ext cx="8199437" cy="4897437"/>
          </a:xfrm>
        </p:spPr>
        <p:txBody>
          <a:bodyPr/>
          <a:lstStyle/>
          <a:p>
            <a:pPr eaLnBrk="1" hangingPunct="1">
              <a:lnSpc>
                <a:spcPct val="90000"/>
              </a:lnSpc>
            </a:pPr>
            <a:r>
              <a:rPr lang="zh-CN" altLang="en-US" sz="2400" dirty="0"/>
              <a:t>下例为</a:t>
            </a:r>
            <a:r>
              <a:rPr lang="en-US" altLang="zh-CN" sz="2400" dirty="0"/>
              <a:t>Pubs</a:t>
            </a:r>
            <a:r>
              <a:rPr lang="zh-CN" altLang="en-US" sz="2400" dirty="0"/>
              <a:t>数据库创建一个完整数据库备份和一个差异数据库备份。</a:t>
            </a:r>
            <a:endParaRPr lang="en-US" altLang="zh-CN" sz="2400" dirty="0"/>
          </a:p>
          <a:p>
            <a:pPr marL="109537" indent="0" eaLnBrk="1" hangingPunct="1">
              <a:lnSpc>
                <a:spcPct val="90000"/>
              </a:lnSpc>
              <a:buNone/>
            </a:pPr>
            <a:r>
              <a:rPr lang="en-US" altLang="zh-CN" sz="2000" dirty="0"/>
              <a:t>backup database </a:t>
            </a:r>
            <a:r>
              <a:rPr lang="en-US" altLang="zh-CN" sz="2000" dirty="0" err="1"/>
              <a:t>School_Education</a:t>
            </a:r>
            <a:r>
              <a:rPr lang="en-US" altLang="zh-CN" sz="2000" dirty="0"/>
              <a:t> to disk=‘E:\</a:t>
            </a:r>
            <a:r>
              <a:rPr lang="en-US" altLang="zh-CN" sz="2000" dirty="0" err="1"/>
              <a:t>bak</a:t>
            </a:r>
            <a:r>
              <a:rPr lang="en-US" altLang="zh-CN" sz="2000" dirty="0"/>
              <a:t>\20201027.bak’ with </a:t>
            </a:r>
            <a:r>
              <a:rPr lang="en-US" altLang="zh-CN" sz="2000" dirty="0" err="1"/>
              <a:t>init</a:t>
            </a:r>
            <a:r>
              <a:rPr lang="en-US" altLang="zh-CN" sz="2000" dirty="0"/>
              <a:t>;</a:t>
            </a:r>
          </a:p>
          <a:p>
            <a:pPr marL="109537" indent="0">
              <a:buNone/>
            </a:pPr>
            <a:r>
              <a:rPr lang="en-US" altLang="zh-CN" sz="2000" dirty="0"/>
              <a:t>backup database </a:t>
            </a:r>
            <a:r>
              <a:rPr lang="en-US" altLang="zh-CN" sz="2000" dirty="0" err="1"/>
              <a:t>School_Education</a:t>
            </a:r>
            <a:r>
              <a:rPr lang="en-US" altLang="zh-CN" sz="2000" dirty="0"/>
              <a:t> to disk='E:\</a:t>
            </a:r>
            <a:r>
              <a:rPr lang="en-US" altLang="zh-CN" sz="2000" dirty="0" err="1"/>
              <a:t>bak</a:t>
            </a:r>
            <a:r>
              <a:rPr lang="en-US" altLang="zh-CN" sz="2000" dirty="0"/>
              <a:t>\20201027_diff.bak' with </a:t>
            </a:r>
            <a:r>
              <a:rPr lang="en-US" altLang="zh-CN" sz="2000" dirty="0" err="1"/>
              <a:t>init,differential</a:t>
            </a:r>
            <a:r>
              <a:rPr lang="en-US" altLang="zh-CN" sz="2000" dirty="0"/>
              <a:t>;</a:t>
            </a:r>
          </a:p>
          <a:p>
            <a:pPr marL="109537" indent="0">
              <a:buNone/>
            </a:pPr>
            <a:endParaRPr lang="en-US" altLang="zh-CN" sz="2400" dirty="0"/>
          </a:p>
          <a:p>
            <a:pPr eaLnBrk="1" hangingPunct="1">
              <a:lnSpc>
                <a:spcPct val="90000"/>
              </a:lnSpc>
            </a:pPr>
            <a:r>
              <a:rPr lang="zh-CN" altLang="en-US" sz="2400" dirty="0"/>
              <a:t>下例还原</a:t>
            </a:r>
            <a:r>
              <a:rPr lang="en-US" altLang="zh-CN" sz="2400" dirty="0"/>
              <a:t>Pubs </a:t>
            </a:r>
            <a:r>
              <a:rPr lang="zh-CN" altLang="en-US" sz="2400" dirty="0"/>
              <a:t>数据库的数据库和差异数据库备份。</a:t>
            </a:r>
          </a:p>
          <a:p>
            <a:pPr eaLnBrk="1" hangingPunct="1">
              <a:lnSpc>
                <a:spcPct val="90000"/>
              </a:lnSpc>
              <a:buNone/>
            </a:pPr>
            <a:r>
              <a:rPr lang="en-US" altLang="zh-CN" sz="2000" dirty="0"/>
              <a:t>RESTORE DATABASE </a:t>
            </a:r>
            <a:r>
              <a:rPr lang="en-US" altLang="zh-CN" sz="2000" dirty="0" err="1"/>
              <a:t>School_Education</a:t>
            </a:r>
            <a:r>
              <a:rPr lang="en-US" altLang="zh-CN" sz="2000" dirty="0"/>
              <a:t> FROM DISK= E:\bak\20201027.bak ' WITH NORECOVERY</a:t>
            </a:r>
          </a:p>
          <a:p>
            <a:pPr eaLnBrk="1" hangingPunct="1">
              <a:lnSpc>
                <a:spcPct val="90000"/>
              </a:lnSpc>
              <a:buNone/>
            </a:pPr>
            <a:r>
              <a:rPr lang="en-US" altLang="zh-CN" sz="2000" dirty="0"/>
              <a:t>RESTORE DATABASE </a:t>
            </a:r>
            <a:r>
              <a:rPr lang="en-US" altLang="zh-CN" sz="2000" dirty="0" err="1"/>
              <a:t>School_Education</a:t>
            </a:r>
            <a:r>
              <a:rPr lang="en-US" altLang="zh-CN" sz="2000" dirty="0"/>
              <a:t> FROM DISK= 'E:\</a:t>
            </a:r>
            <a:r>
              <a:rPr lang="en-US" altLang="zh-CN" sz="2000" dirty="0" err="1"/>
              <a:t>bak</a:t>
            </a:r>
            <a:r>
              <a:rPr lang="en-US" altLang="zh-CN" sz="2000" dirty="0"/>
              <a:t>\20201027_diff.bak '</a:t>
            </a:r>
          </a:p>
        </p:txBody>
      </p:sp>
      <p:sp>
        <p:nvSpPr>
          <p:cNvPr id="44036" name="标题 3"/>
          <p:cNvSpPr>
            <a:spLocks noGrp="1"/>
          </p:cNvSpPr>
          <p:nvPr>
            <p:ph type="title"/>
          </p:nvPr>
        </p:nvSpPr>
        <p:spPr/>
        <p:txBody>
          <a:bodyPr/>
          <a:lstStyle/>
          <a:p>
            <a:r>
              <a:rPr lang="en-US" altLang="zh-CN" sz="4000">
                <a:latin typeface="黑体" panose="02010609060101010101" pitchFamily="49" charset="-122"/>
                <a:ea typeface="黑体" panose="02010609060101010101" pitchFamily="49" charset="-122"/>
              </a:rPr>
              <a:t>1</a:t>
            </a:r>
            <a:r>
              <a:rPr lang="zh-CN" altLang="en-US" sz="4000">
                <a:latin typeface="黑体" panose="02010609060101010101" pitchFamily="49" charset="-122"/>
                <a:ea typeface="黑体" panose="02010609060101010101" pitchFamily="49" charset="-122"/>
              </a:rPr>
              <a:t>．备份类型</a:t>
            </a:r>
            <a:br>
              <a:rPr lang="zh-CN" altLang="en-US" sz="4000">
                <a:latin typeface="黑体" panose="02010609060101010101" pitchFamily="49" charset="-122"/>
                <a:ea typeface="黑体" panose="02010609060101010101" pitchFamily="49" charset="-122"/>
              </a:rPr>
            </a:br>
            <a:r>
              <a:rPr lang="en-US" altLang="zh-CN" sz="3200">
                <a:latin typeface="黑体" panose="02010609060101010101" pitchFamily="49" charset="-122"/>
                <a:ea typeface="黑体" panose="02010609060101010101" pitchFamily="49" charset="-122"/>
              </a:rPr>
              <a:t>(2) </a:t>
            </a:r>
            <a:r>
              <a:rPr lang="zh-CN" altLang="en-US" sz="3200">
                <a:latin typeface="黑体" panose="02010609060101010101" pitchFamily="49" charset="-122"/>
                <a:ea typeface="黑体" panose="02010609060101010101" pitchFamily="49" charset="-122"/>
              </a:rPr>
              <a:t>差异数据库备份</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增量备份</a:t>
            </a:r>
            <a:r>
              <a:rPr lang="en-US" altLang="zh-CN" sz="3200">
                <a:latin typeface="黑体" panose="02010609060101010101" pitchFamily="49" charset="-122"/>
                <a:ea typeface="黑体" panose="02010609060101010101" pitchFamily="49" charset="-122"/>
              </a:rPr>
              <a:t>)</a:t>
            </a:r>
            <a:endParaRPr lang="zh-CN" altLang="en-US" sz="32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122274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621ABEC0-4EF4-45DA-9785-C75F4CD8BF18}" type="slidenum">
              <a:rPr lang="en-US" altLang="zh-CN" sz="1000" smtClean="0">
                <a:latin typeface="Tahoma" panose="020B0604030504040204" pitchFamily="34" charset="0"/>
              </a:rPr>
              <a:pPr>
                <a:spcBef>
                  <a:spcPct val="0"/>
                </a:spcBef>
                <a:buClrTx/>
                <a:buFontTx/>
                <a:buNone/>
              </a:pPr>
              <a:t>46</a:t>
            </a:fld>
            <a:endParaRPr lang="en-US" altLang="zh-CN" sz="1000">
              <a:latin typeface="Tahoma" panose="020B0604030504040204" pitchFamily="34" charset="0"/>
            </a:endParaRPr>
          </a:p>
        </p:txBody>
      </p:sp>
      <p:sp>
        <p:nvSpPr>
          <p:cNvPr id="44035" name="Rectangle 3"/>
          <p:cNvSpPr>
            <a:spLocks noGrp="1" noChangeArrowheads="1"/>
          </p:cNvSpPr>
          <p:nvPr>
            <p:ph idx="1"/>
          </p:nvPr>
        </p:nvSpPr>
        <p:spPr>
          <a:xfrm>
            <a:off x="642938" y="1483891"/>
            <a:ext cx="8199437" cy="1513061"/>
          </a:xfrm>
        </p:spPr>
        <p:txBody>
          <a:bodyPr/>
          <a:lstStyle/>
          <a:p>
            <a:pPr eaLnBrk="1" hangingPunct="1">
              <a:lnSpc>
                <a:spcPct val="90000"/>
              </a:lnSpc>
            </a:pPr>
            <a:r>
              <a:rPr lang="zh-CN" altLang="en-US" sz="2400" dirty="0"/>
              <a:t>完整数据库备份</a:t>
            </a:r>
            <a:r>
              <a:rPr lang="en-US" altLang="zh-CN" sz="2400" dirty="0"/>
              <a:t>+</a:t>
            </a:r>
            <a:r>
              <a:rPr lang="zh-CN" altLang="en-US" sz="2400" dirty="0"/>
              <a:t>差异备份</a:t>
            </a:r>
            <a:r>
              <a:rPr lang="en-US" altLang="zh-CN" sz="2400" dirty="0">
                <a:sym typeface="Wingdings" panose="05000000000000000000" pitchFamily="2" charset="2"/>
              </a:rPr>
              <a:t></a:t>
            </a:r>
            <a:r>
              <a:rPr lang="zh-CN" altLang="en-US" sz="2400" dirty="0">
                <a:sym typeface="Wingdings" panose="05000000000000000000" pitchFamily="2" charset="2"/>
              </a:rPr>
              <a:t>数据库恢复到差异备份时刻</a:t>
            </a:r>
            <a:endParaRPr lang="en-US" altLang="zh-CN" sz="2400" dirty="0">
              <a:sym typeface="Wingdings" panose="05000000000000000000" pitchFamily="2" charset="2"/>
            </a:endParaRPr>
          </a:p>
          <a:p>
            <a:pPr eaLnBrk="1" hangingPunct="1">
              <a:lnSpc>
                <a:spcPct val="90000"/>
              </a:lnSpc>
            </a:pPr>
            <a:r>
              <a:rPr lang="zh-CN" altLang="en-US" sz="2400" dirty="0">
                <a:sym typeface="Wingdings" panose="05000000000000000000" pitchFamily="2" charset="2"/>
              </a:rPr>
              <a:t>不能记录数据库中所有执行的事务</a:t>
            </a:r>
            <a:r>
              <a:rPr lang="en-US" altLang="zh-CN" sz="2400" dirty="0">
                <a:sym typeface="Wingdings" panose="05000000000000000000" pitchFamily="2" charset="2"/>
              </a:rPr>
              <a:t> </a:t>
            </a:r>
            <a:r>
              <a:rPr lang="zh-CN" altLang="en-US" sz="2400" dirty="0">
                <a:sym typeface="Wingdings" panose="05000000000000000000" pitchFamily="2" charset="2"/>
              </a:rPr>
              <a:t>日志备份</a:t>
            </a:r>
            <a:endParaRPr lang="en-US" altLang="zh-CN" sz="2400" dirty="0">
              <a:sym typeface="Wingdings" panose="05000000000000000000" pitchFamily="2" charset="2"/>
            </a:endParaRPr>
          </a:p>
          <a:p>
            <a:pPr eaLnBrk="1" hangingPunct="1">
              <a:lnSpc>
                <a:spcPct val="90000"/>
              </a:lnSpc>
            </a:pPr>
            <a:r>
              <a:rPr lang="zh-CN" altLang="en-US" sz="2400" dirty="0"/>
              <a:t>完整数据库备份</a:t>
            </a:r>
            <a:r>
              <a:rPr lang="en-US" altLang="zh-CN" sz="2400" dirty="0"/>
              <a:t>+</a:t>
            </a:r>
            <a:r>
              <a:rPr lang="zh-CN" altLang="en-US" sz="2400" dirty="0"/>
              <a:t>差异备份</a:t>
            </a:r>
            <a:r>
              <a:rPr lang="en-US" altLang="zh-CN" sz="2400" dirty="0"/>
              <a:t>+</a:t>
            </a:r>
            <a:r>
              <a:rPr lang="zh-CN" altLang="en-US" sz="2400" dirty="0"/>
              <a:t>日志备份</a:t>
            </a:r>
            <a:r>
              <a:rPr lang="en-US" altLang="zh-CN" sz="2400" dirty="0">
                <a:sym typeface="Wingdings" panose="05000000000000000000" pitchFamily="2" charset="2"/>
              </a:rPr>
              <a:t></a:t>
            </a:r>
            <a:r>
              <a:rPr lang="zh-CN" altLang="en-US" sz="2400" dirty="0">
                <a:sym typeface="Wingdings" panose="05000000000000000000" pitchFamily="2" charset="2"/>
              </a:rPr>
              <a:t>数据库恢复到任何状态</a:t>
            </a:r>
            <a:endParaRPr lang="en-US" altLang="zh-CN" sz="2400" dirty="0">
              <a:sym typeface="Wingdings" panose="05000000000000000000" pitchFamily="2" charset="2"/>
            </a:endParaRPr>
          </a:p>
          <a:p>
            <a:pPr marL="109537" indent="0" eaLnBrk="1" hangingPunct="1">
              <a:lnSpc>
                <a:spcPct val="90000"/>
              </a:lnSpc>
              <a:buNone/>
            </a:pPr>
            <a:endParaRPr lang="en-US" altLang="zh-CN" sz="2400" dirty="0"/>
          </a:p>
        </p:txBody>
      </p:sp>
      <p:sp>
        <p:nvSpPr>
          <p:cNvPr id="44036" name="标题 3"/>
          <p:cNvSpPr>
            <a:spLocks noGrp="1"/>
          </p:cNvSpPr>
          <p:nvPr>
            <p:ph type="title"/>
          </p:nvPr>
        </p:nvSpPr>
        <p:spPr/>
        <p:txBody>
          <a:bodyPr/>
          <a:lstStyle/>
          <a:p>
            <a:r>
              <a:rPr lang="en-US" altLang="zh-CN" sz="4000">
                <a:latin typeface="黑体" panose="02010609060101010101" pitchFamily="49" charset="-122"/>
                <a:ea typeface="黑体" panose="02010609060101010101" pitchFamily="49" charset="-122"/>
              </a:rPr>
              <a:t>1</a:t>
            </a:r>
            <a:r>
              <a:rPr lang="zh-CN" altLang="en-US" sz="4000">
                <a:latin typeface="黑体" panose="02010609060101010101" pitchFamily="49" charset="-122"/>
                <a:ea typeface="黑体" panose="02010609060101010101" pitchFamily="49" charset="-122"/>
              </a:rPr>
              <a:t>．备份类型</a:t>
            </a:r>
            <a:br>
              <a:rPr lang="zh-CN" altLang="en-US" sz="4000">
                <a:latin typeface="黑体" panose="02010609060101010101" pitchFamily="49" charset="-122"/>
                <a:ea typeface="黑体" panose="02010609060101010101" pitchFamily="49" charset="-122"/>
              </a:rPr>
            </a:br>
            <a:r>
              <a:rPr lang="en-US" altLang="zh-CN" sz="3200">
                <a:latin typeface="黑体" panose="02010609060101010101" pitchFamily="49" charset="-122"/>
                <a:ea typeface="黑体" panose="02010609060101010101" pitchFamily="49" charset="-122"/>
              </a:rPr>
              <a:t>(2) </a:t>
            </a:r>
            <a:r>
              <a:rPr lang="zh-CN" altLang="en-US" sz="3200">
                <a:latin typeface="黑体" panose="02010609060101010101" pitchFamily="49" charset="-122"/>
                <a:ea typeface="黑体" panose="02010609060101010101" pitchFamily="49" charset="-122"/>
              </a:rPr>
              <a:t>差异数据库备份</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增量备份</a:t>
            </a:r>
            <a:r>
              <a:rPr lang="en-US" altLang="zh-CN" sz="3200">
                <a:latin typeface="黑体" panose="02010609060101010101" pitchFamily="49" charset="-122"/>
                <a:ea typeface="黑体" panose="02010609060101010101" pitchFamily="49" charset="-122"/>
              </a:rPr>
              <a:t>)</a:t>
            </a:r>
            <a:endParaRPr lang="zh-CN" altLang="en-US" sz="3200">
              <a:latin typeface="黑体" panose="02010609060101010101" pitchFamily="49" charset="-122"/>
              <a:ea typeface="黑体" panose="02010609060101010101" pitchFamily="49" charset="-122"/>
            </a:endParaRPr>
          </a:p>
        </p:txBody>
      </p:sp>
      <p:grpSp>
        <p:nvGrpSpPr>
          <p:cNvPr id="19" name="组合 18"/>
          <p:cNvGrpSpPr/>
          <p:nvPr/>
        </p:nvGrpSpPr>
        <p:grpSpPr>
          <a:xfrm>
            <a:off x="1259632" y="3068960"/>
            <a:ext cx="6840760" cy="2699468"/>
            <a:chOff x="1115616" y="3361890"/>
            <a:chExt cx="6840760" cy="2699468"/>
          </a:xfrm>
        </p:grpSpPr>
        <p:cxnSp>
          <p:nvCxnSpPr>
            <p:cNvPr id="3" name="直接箭头连接符 2"/>
            <p:cNvCxnSpPr/>
            <p:nvPr/>
          </p:nvCxnSpPr>
          <p:spPr>
            <a:xfrm>
              <a:off x="1115616" y="5661248"/>
              <a:ext cx="68407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2195736" y="4725144"/>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563888" y="4725144"/>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4932040" y="4725144"/>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6372200" y="4725144"/>
              <a:ext cx="0" cy="936104"/>
            </a:xfrm>
            <a:prstGeom prst="line">
              <a:avLst/>
            </a:prstGeom>
          </p:spPr>
          <p:style>
            <a:lnRef idx="1">
              <a:schemeClr val="accent1"/>
            </a:lnRef>
            <a:fillRef idx="0">
              <a:schemeClr val="accent1"/>
            </a:fillRef>
            <a:effectRef idx="0">
              <a:schemeClr val="accent1"/>
            </a:effectRef>
            <a:fontRef idx="minor">
              <a:schemeClr val="tx1"/>
            </a:fontRef>
          </p:style>
        </p:cxnSp>
        <p:sp>
          <p:nvSpPr>
            <p:cNvPr id="7" name="右箭头 6"/>
            <p:cNvSpPr/>
            <p:nvPr/>
          </p:nvSpPr>
          <p:spPr>
            <a:xfrm>
              <a:off x="2267888" y="5373216"/>
              <a:ext cx="129600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右箭头 7"/>
            <p:cNvSpPr/>
            <p:nvPr/>
          </p:nvSpPr>
          <p:spPr>
            <a:xfrm>
              <a:off x="2267888" y="4941168"/>
              <a:ext cx="259214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磁盘 8"/>
            <p:cNvSpPr/>
            <p:nvPr/>
          </p:nvSpPr>
          <p:spPr>
            <a:xfrm>
              <a:off x="1835696" y="3849977"/>
              <a:ext cx="720080"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磁盘 15"/>
            <p:cNvSpPr/>
            <p:nvPr/>
          </p:nvSpPr>
          <p:spPr>
            <a:xfrm>
              <a:off x="3196705" y="3849977"/>
              <a:ext cx="720080"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磁盘 16"/>
            <p:cNvSpPr/>
            <p:nvPr/>
          </p:nvSpPr>
          <p:spPr>
            <a:xfrm>
              <a:off x="4535996" y="3861048"/>
              <a:ext cx="720080"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磁盘 17"/>
            <p:cNvSpPr/>
            <p:nvPr/>
          </p:nvSpPr>
          <p:spPr>
            <a:xfrm>
              <a:off x="6012160" y="3861048"/>
              <a:ext cx="720080"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662594" y="3361890"/>
              <a:ext cx="1107996" cy="369332"/>
            </a:xfrm>
            <a:prstGeom prst="rect">
              <a:avLst/>
            </a:prstGeom>
            <a:noFill/>
          </p:spPr>
          <p:txBody>
            <a:bodyPr wrap="none" rtlCol="0">
              <a:spAutoFit/>
            </a:bodyPr>
            <a:lstStyle/>
            <a:p>
              <a:r>
                <a:rPr lang="zh-CN" altLang="en-US" sz="1800" dirty="0"/>
                <a:t>完整备份</a:t>
              </a:r>
            </a:p>
          </p:txBody>
        </p:sp>
        <p:sp>
          <p:nvSpPr>
            <p:cNvPr id="20" name="TextBox 19"/>
            <p:cNvSpPr txBox="1"/>
            <p:nvPr/>
          </p:nvSpPr>
          <p:spPr>
            <a:xfrm>
              <a:off x="3002747" y="3361890"/>
              <a:ext cx="1107996" cy="369332"/>
            </a:xfrm>
            <a:prstGeom prst="rect">
              <a:avLst/>
            </a:prstGeom>
            <a:noFill/>
          </p:spPr>
          <p:txBody>
            <a:bodyPr wrap="none" rtlCol="0">
              <a:spAutoFit/>
            </a:bodyPr>
            <a:lstStyle/>
            <a:p>
              <a:r>
                <a:rPr lang="zh-CN" altLang="en-US" sz="1800" dirty="0"/>
                <a:t>差异备份</a:t>
              </a:r>
            </a:p>
          </p:txBody>
        </p:sp>
        <p:sp>
          <p:nvSpPr>
            <p:cNvPr id="21" name="TextBox 20"/>
            <p:cNvSpPr txBox="1"/>
            <p:nvPr/>
          </p:nvSpPr>
          <p:spPr>
            <a:xfrm>
              <a:off x="4342038" y="3361890"/>
              <a:ext cx="1107996" cy="369332"/>
            </a:xfrm>
            <a:prstGeom prst="rect">
              <a:avLst/>
            </a:prstGeom>
            <a:noFill/>
          </p:spPr>
          <p:txBody>
            <a:bodyPr wrap="none" rtlCol="0">
              <a:spAutoFit/>
            </a:bodyPr>
            <a:lstStyle/>
            <a:p>
              <a:r>
                <a:rPr lang="zh-CN" altLang="en-US" sz="1800" dirty="0"/>
                <a:t>差异备份</a:t>
              </a:r>
            </a:p>
          </p:txBody>
        </p:sp>
        <p:sp>
          <p:nvSpPr>
            <p:cNvPr id="22" name="TextBox 21"/>
            <p:cNvSpPr txBox="1"/>
            <p:nvPr/>
          </p:nvSpPr>
          <p:spPr>
            <a:xfrm>
              <a:off x="5818202" y="3361890"/>
              <a:ext cx="1107996" cy="369332"/>
            </a:xfrm>
            <a:prstGeom prst="rect">
              <a:avLst/>
            </a:prstGeom>
            <a:noFill/>
          </p:spPr>
          <p:txBody>
            <a:bodyPr wrap="none" rtlCol="0">
              <a:spAutoFit/>
            </a:bodyPr>
            <a:lstStyle/>
            <a:p>
              <a:r>
                <a:rPr lang="zh-CN" altLang="en-US" sz="1800" dirty="0"/>
                <a:t>完整备份</a:t>
              </a:r>
            </a:p>
          </p:txBody>
        </p:sp>
        <p:sp>
          <p:nvSpPr>
            <p:cNvPr id="14" name="TextBox 13"/>
            <p:cNvSpPr txBox="1"/>
            <p:nvPr/>
          </p:nvSpPr>
          <p:spPr>
            <a:xfrm>
              <a:off x="2051720" y="5661248"/>
              <a:ext cx="3199915" cy="400110"/>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F1                 D1                D2</a:t>
              </a:r>
              <a:endParaRPr lang="zh-CN" altLang="en-US"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2336568" y="5106670"/>
              <a:ext cx="1005403" cy="338554"/>
            </a:xfrm>
            <a:prstGeom prst="rect">
              <a:avLst/>
            </a:prstGeom>
            <a:noFill/>
          </p:spPr>
          <p:txBody>
            <a:bodyPr wrap="none" rtlCol="0">
              <a:spAutoFit/>
            </a:bodyPr>
            <a:lstStyle/>
            <a:p>
              <a:r>
                <a:rPr lang="zh-CN" altLang="en-US" sz="1600" dirty="0"/>
                <a:t>数据改变</a:t>
              </a:r>
            </a:p>
          </p:txBody>
        </p:sp>
        <p:sp>
          <p:nvSpPr>
            <p:cNvPr id="25" name="TextBox 24"/>
            <p:cNvSpPr txBox="1"/>
            <p:nvPr/>
          </p:nvSpPr>
          <p:spPr>
            <a:xfrm>
              <a:off x="3061258" y="4674622"/>
              <a:ext cx="1005403" cy="338554"/>
            </a:xfrm>
            <a:prstGeom prst="rect">
              <a:avLst/>
            </a:prstGeom>
            <a:noFill/>
          </p:spPr>
          <p:txBody>
            <a:bodyPr wrap="none" rtlCol="0">
              <a:spAutoFit/>
            </a:bodyPr>
            <a:lstStyle/>
            <a:p>
              <a:r>
                <a:rPr lang="zh-CN" altLang="en-US" sz="1600" dirty="0"/>
                <a:t>数据改变</a:t>
              </a:r>
            </a:p>
          </p:txBody>
        </p:sp>
      </p:grpSp>
    </p:spTree>
    <p:extLst>
      <p:ext uri="{BB962C8B-B14F-4D97-AF65-F5344CB8AC3E}">
        <p14:creationId xmlns:p14="http://schemas.microsoft.com/office/powerpoint/2010/main" val="94681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wipe(down)">
                                      <p:cBhvr>
                                        <p:cTn id="7" dur="5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wipe(down)">
                                      <p:cBhvr>
                                        <p:cTn id="12" dur="500"/>
                                        <p:tgtEl>
                                          <p:spTgt spid="44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Effect transition="in" filter="wipe(down)">
                                      <p:cBhvr>
                                        <p:cTn id="17" dur="500"/>
                                        <p:tgtEl>
                                          <p:spTgt spid="44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5CB70E9E-63B5-4F8A-A23C-9A2195E9A3D1}" type="slidenum">
              <a:rPr lang="en-US" altLang="zh-CN" sz="1000" smtClean="0">
                <a:latin typeface="Tahoma" panose="020B0604030504040204" pitchFamily="34" charset="0"/>
              </a:rPr>
              <a:pPr>
                <a:spcBef>
                  <a:spcPct val="0"/>
                </a:spcBef>
                <a:buClrTx/>
                <a:buFontTx/>
                <a:buNone/>
              </a:pPr>
              <a:t>47</a:t>
            </a:fld>
            <a:endParaRPr lang="en-US" altLang="zh-CN" sz="1000">
              <a:latin typeface="Tahoma" panose="020B0604030504040204" pitchFamily="34" charset="0"/>
            </a:endParaRPr>
          </a:p>
        </p:txBody>
      </p:sp>
      <p:sp>
        <p:nvSpPr>
          <p:cNvPr id="45059" name="Rectangle 3"/>
          <p:cNvSpPr>
            <a:spLocks noGrp="1" noChangeArrowheads="1"/>
          </p:cNvSpPr>
          <p:nvPr>
            <p:ph idx="1"/>
          </p:nvPr>
        </p:nvSpPr>
        <p:spPr>
          <a:xfrm>
            <a:off x="642938" y="1571625"/>
            <a:ext cx="8072437" cy="4319588"/>
          </a:xfrm>
        </p:spPr>
        <p:txBody>
          <a:bodyPr/>
          <a:lstStyle/>
          <a:p>
            <a:pPr eaLnBrk="1" hangingPunct="1"/>
            <a:r>
              <a:rPr lang="zh-CN" altLang="en-US" sz="2400" dirty="0"/>
              <a:t>事务日志是对数据库执行的所有事务的一系列记录。</a:t>
            </a:r>
            <a:endParaRPr lang="en-US" altLang="zh-CN" sz="2400" dirty="0"/>
          </a:p>
          <a:p>
            <a:pPr eaLnBrk="1" hangingPunct="1"/>
            <a:r>
              <a:rPr lang="zh-CN" altLang="en-US" sz="2400" dirty="0"/>
              <a:t>一个事务日志备份包括从上次事务日志备份后发生的所有事务记录。</a:t>
            </a:r>
            <a:endParaRPr lang="en-US" altLang="zh-CN" sz="2400" dirty="0"/>
          </a:p>
          <a:p>
            <a:pPr eaLnBrk="1" hangingPunct="1"/>
            <a:r>
              <a:rPr lang="zh-CN" altLang="en-US" sz="2400" dirty="0"/>
              <a:t>事务日志备份优点：</a:t>
            </a:r>
            <a:endParaRPr lang="en-US" altLang="zh-CN" sz="2400" dirty="0"/>
          </a:p>
          <a:p>
            <a:pPr lvl="1" eaLnBrk="1" hangingPunct="1"/>
            <a:r>
              <a:rPr lang="zh-CN" altLang="en-US" sz="2000" dirty="0"/>
              <a:t>事务日志备份允许将数据看恢复到更多特定的即时点或恢复到故障点。</a:t>
            </a:r>
            <a:endParaRPr lang="en-US" altLang="zh-CN" sz="2000" dirty="0"/>
          </a:p>
          <a:p>
            <a:pPr lvl="1" eaLnBrk="1" hangingPunct="1"/>
            <a:r>
              <a:rPr lang="zh-CN" altLang="en-US" sz="2000" dirty="0"/>
              <a:t>数据文件已被损坏时，数据库也可执行事务日志备份。通过这种备份，数据库可以恢复到错误发生前最后那个事务发生后的状态。</a:t>
            </a:r>
            <a:endParaRPr lang="en-US" altLang="zh-CN" sz="2000" dirty="0"/>
          </a:p>
          <a:p>
            <a:pPr lvl="1" eaLnBrk="1" hangingPunct="1"/>
            <a:r>
              <a:rPr lang="zh-CN" altLang="en-US" sz="2000" dirty="0"/>
              <a:t>一般情况下，事务日志备份比数据库备份使用的资源少。因此可以比数据库备份更经常地创建事务日志备份。</a:t>
            </a:r>
            <a:endParaRPr lang="en-US" altLang="zh-CN" sz="2000" dirty="0"/>
          </a:p>
          <a:p>
            <a:pPr marL="365125" lvl="1" indent="-255588" eaLnBrk="1" hangingPunct="1">
              <a:spcBef>
                <a:spcPts val="400"/>
              </a:spcBef>
              <a:buBlip>
                <a:blip r:embed="rId2"/>
              </a:buBlip>
            </a:pPr>
            <a:r>
              <a:rPr lang="en-US" altLang="zh-CN" sz="2000" dirty="0"/>
              <a:t>Backup log XXX to disk='E:\</a:t>
            </a:r>
            <a:r>
              <a:rPr lang="en-US" altLang="zh-CN" sz="2000" dirty="0" err="1"/>
              <a:t>bak</a:t>
            </a:r>
            <a:r>
              <a:rPr lang="en-US" altLang="zh-CN" sz="2000" dirty="0"/>
              <a:t>\20201027_log.bak' </a:t>
            </a:r>
          </a:p>
          <a:p>
            <a:pPr lvl="1" eaLnBrk="1" hangingPunct="1"/>
            <a:endParaRPr lang="zh-CN" altLang="en-US" sz="2000" dirty="0"/>
          </a:p>
        </p:txBody>
      </p:sp>
      <p:sp>
        <p:nvSpPr>
          <p:cNvPr id="45060" name="标题 3"/>
          <p:cNvSpPr>
            <a:spLocks noGrp="1"/>
          </p:cNvSpPr>
          <p:nvPr>
            <p:ph type="title"/>
          </p:nvPr>
        </p:nvSpPr>
        <p:spPr/>
        <p:txBody>
          <a:bodyPr/>
          <a:lstStyle/>
          <a:p>
            <a:r>
              <a:rPr lang="en-US" altLang="zh-CN" sz="4400">
                <a:latin typeface="黑体" panose="02010609060101010101" pitchFamily="49" charset="-122"/>
                <a:ea typeface="黑体" panose="02010609060101010101" pitchFamily="49" charset="-122"/>
              </a:rPr>
              <a:t>1</a:t>
            </a:r>
            <a:r>
              <a:rPr lang="zh-CN" altLang="en-US" sz="4400">
                <a:latin typeface="黑体" panose="02010609060101010101" pitchFamily="49" charset="-122"/>
                <a:ea typeface="黑体" panose="02010609060101010101" pitchFamily="49" charset="-122"/>
              </a:rPr>
              <a:t>．备份类型</a:t>
            </a:r>
            <a:br>
              <a:rPr lang="zh-CN" altLang="en-US" sz="4400">
                <a:latin typeface="黑体" panose="02010609060101010101" pitchFamily="49" charset="-122"/>
                <a:ea typeface="黑体" panose="02010609060101010101" pitchFamily="49" charset="-122"/>
              </a:rPr>
            </a:br>
            <a:r>
              <a:rPr lang="en-US" altLang="zh-CN" sz="3600">
                <a:latin typeface="黑体" panose="02010609060101010101" pitchFamily="49" charset="-122"/>
                <a:ea typeface="黑体" panose="02010609060101010101" pitchFamily="49" charset="-122"/>
              </a:rPr>
              <a:t>(3) </a:t>
            </a:r>
            <a:r>
              <a:rPr lang="zh-CN" altLang="en-US" sz="3600">
                <a:latin typeface="黑体" panose="02010609060101010101" pitchFamily="49" charset="-122"/>
                <a:ea typeface="黑体" panose="02010609060101010101" pitchFamily="49" charset="-122"/>
              </a:rPr>
              <a:t>事务日志备份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wipe(down)">
                                      <p:cBhvr>
                                        <p:cTn id="7" dur="5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wipe(down)">
                                      <p:cBhvr>
                                        <p:cTn id="12" dur="500"/>
                                        <p:tgtEl>
                                          <p:spTgt spid="45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wipe(down)">
                                      <p:cBhvr>
                                        <p:cTn id="17" dur="500"/>
                                        <p:tgtEl>
                                          <p:spTgt spid="45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5059">
                                            <p:txEl>
                                              <p:pRg st="3" end="3"/>
                                            </p:txEl>
                                          </p:spTgt>
                                        </p:tgtEl>
                                        <p:attrNameLst>
                                          <p:attrName>style.visibility</p:attrName>
                                        </p:attrNameLst>
                                      </p:cBhvr>
                                      <p:to>
                                        <p:strVal val="visible"/>
                                      </p:to>
                                    </p:set>
                                    <p:animEffect transition="in" filter="wipe(down)">
                                      <p:cBhvr>
                                        <p:cTn id="22" dur="500"/>
                                        <p:tgtEl>
                                          <p:spTgt spid="450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5059">
                                            <p:txEl>
                                              <p:pRg st="4" end="4"/>
                                            </p:txEl>
                                          </p:spTgt>
                                        </p:tgtEl>
                                        <p:attrNameLst>
                                          <p:attrName>style.visibility</p:attrName>
                                        </p:attrNameLst>
                                      </p:cBhvr>
                                      <p:to>
                                        <p:strVal val="visible"/>
                                      </p:to>
                                    </p:set>
                                    <p:animEffect transition="in" filter="wipe(down)">
                                      <p:cBhvr>
                                        <p:cTn id="27" dur="500"/>
                                        <p:tgtEl>
                                          <p:spTgt spid="450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5059">
                                            <p:txEl>
                                              <p:pRg st="5" end="5"/>
                                            </p:txEl>
                                          </p:spTgt>
                                        </p:tgtEl>
                                        <p:attrNameLst>
                                          <p:attrName>style.visibility</p:attrName>
                                        </p:attrNameLst>
                                      </p:cBhvr>
                                      <p:to>
                                        <p:strVal val="visible"/>
                                      </p:to>
                                    </p:set>
                                    <p:animEffect transition="in" filter="wipe(down)">
                                      <p:cBhvr>
                                        <p:cTn id="32" dur="500"/>
                                        <p:tgtEl>
                                          <p:spTgt spid="450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5059">
                                            <p:txEl>
                                              <p:pRg st="6" end="6"/>
                                            </p:txEl>
                                          </p:spTgt>
                                        </p:tgtEl>
                                        <p:attrNameLst>
                                          <p:attrName>style.visibility</p:attrName>
                                        </p:attrNameLst>
                                      </p:cBhvr>
                                      <p:to>
                                        <p:strVal val="visible"/>
                                      </p:to>
                                    </p:set>
                                    <p:animEffect transition="in" filter="wipe(down)">
                                      <p:cBhvr>
                                        <p:cTn id="37" dur="500"/>
                                        <p:tgtEl>
                                          <p:spTgt spid="450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5CB70E9E-63B5-4F8A-A23C-9A2195E9A3D1}" type="slidenum">
              <a:rPr lang="en-US" altLang="zh-CN" sz="1000" smtClean="0">
                <a:latin typeface="Tahoma" panose="020B0604030504040204" pitchFamily="34" charset="0"/>
              </a:rPr>
              <a:pPr>
                <a:spcBef>
                  <a:spcPct val="0"/>
                </a:spcBef>
                <a:buClrTx/>
                <a:buFontTx/>
                <a:buNone/>
              </a:pPr>
              <a:t>48</a:t>
            </a:fld>
            <a:endParaRPr lang="en-US" altLang="zh-CN" sz="1000">
              <a:latin typeface="Tahoma" panose="020B0604030504040204" pitchFamily="34" charset="0"/>
            </a:endParaRPr>
          </a:p>
        </p:txBody>
      </p:sp>
      <p:sp>
        <p:nvSpPr>
          <p:cNvPr id="45059" name="Rectangle 3"/>
          <p:cNvSpPr>
            <a:spLocks noGrp="1" noChangeArrowheads="1"/>
          </p:cNvSpPr>
          <p:nvPr>
            <p:ph idx="1"/>
          </p:nvPr>
        </p:nvSpPr>
        <p:spPr>
          <a:xfrm>
            <a:off x="642938" y="1571625"/>
            <a:ext cx="8072437" cy="489223"/>
          </a:xfrm>
        </p:spPr>
        <p:txBody>
          <a:bodyPr/>
          <a:lstStyle/>
          <a:p>
            <a:pPr eaLnBrk="1" hangingPunct="1"/>
            <a:r>
              <a:rPr lang="zh-CN" altLang="en-US" sz="2400" dirty="0"/>
              <a:t>完整备份</a:t>
            </a:r>
            <a:r>
              <a:rPr lang="en-US" altLang="zh-CN" sz="2400" dirty="0"/>
              <a:t>+</a:t>
            </a:r>
            <a:r>
              <a:rPr lang="zh-CN" altLang="en-US" sz="2400" dirty="0"/>
              <a:t>多个日志备份</a:t>
            </a:r>
          </a:p>
        </p:txBody>
      </p:sp>
      <p:sp>
        <p:nvSpPr>
          <p:cNvPr id="45060" name="标题 3"/>
          <p:cNvSpPr>
            <a:spLocks noGrp="1"/>
          </p:cNvSpPr>
          <p:nvPr>
            <p:ph type="title"/>
          </p:nvPr>
        </p:nvSpPr>
        <p:spPr/>
        <p:txBody>
          <a:bodyPr/>
          <a:lstStyle/>
          <a:p>
            <a:r>
              <a:rPr lang="en-US" altLang="zh-CN" sz="4400" dirty="0">
                <a:latin typeface="黑体" panose="02010609060101010101" pitchFamily="49" charset="-122"/>
                <a:ea typeface="黑体" panose="02010609060101010101" pitchFamily="49" charset="-122"/>
              </a:rPr>
              <a:t>1</a:t>
            </a:r>
            <a:r>
              <a:rPr lang="zh-CN" altLang="en-US" sz="4400" dirty="0">
                <a:latin typeface="黑体" panose="02010609060101010101" pitchFamily="49" charset="-122"/>
                <a:ea typeface="黑体" panose="02010609060101010101" pitchFamily="49" charset="-122"/>
              </a:rPr>
              <a:t>．备份类型</a:t>
            </a:r>
            <a:br>
              <a:rPr lang="zh-CN" altLang="en-US" sz="4400" dirty="0">
                <a:latin typeface="黑体" panose="02010609060101010101" pitchFamily="49" charset="-122"/>
                <a:ea typeface="黑体" panose="02010609060101010101" pitchFamily="49" charset="-122"/>
              </a:rPr>
            </a:br>
            <a:r>
              <a:rPr lang="zh-CN" altLang="en-US" sz="3600" dirty="0">
                <a:latin typeface="黑体" panose="02010609060101010101" pitchFamily="49" charset="-122"/>
                <a:ea typeface="黑体" panose="02010609060101010101" pitchFamily="49" charset="-122"/>
              </a:rPr>
              <a:t>备份策略</a:t>
            </a:r>
            <a:endParaRPr lang="zh-CN" altLang="en-US" sz="2800" dirty="0">
              <a:latin typeface="黑体" panose="02010609060101010101" pitchFamily="49" charset="-122"/>
              <a:ea typeface="黑体" panose="02010609060101010101" pitchFamily="49" charset="-122"/>
            </a:endParaRPr>
          </a:p>
        </p:txBody>
      </p:sp>
      <p:cxnSp>
        <p:nvCxnSpPr>
          <p:cNvPr id="6" name="直接箭头连接符 5"/>
          <p:cNvCxnSpPr/>
          <p:nvPr/>
        </p:nvCxnSpPr>
        <p:spPr>
          <a:xfrm>
            <a:off x="827584" y="4371277"/>
            <a:ext cx="68407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1907704" y="3435173"/>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3275856" y="3435173"/>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4644008" y="3435173"/>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6012160" y="3435173"/>
            <a:ext cx="0" cy="936104"/>
          </a:xfrm>
          <a:prstGeom prst="line">
            <a:avLst/>
          </a:prstGeom>
        </p:spPr>
        <p:style>
          <a:lnRef idx="1">
            <a:schemeClr val="accent1"/>
          </a:lnRef>
          <a:fillRef idx="0">
            <a:schemeClr val="accent1"/>
          </a:fillRef>
          <a:effectRef idx="0">
            <a:schemeClr val="accent1"/>
          </a:effectRef>
          <a:fontRef idx="minor">
            <a:schemeClr val="tx1"/>
          </a:fontRef>
        </p:style>
      </p:cxnSp>
      <p:sp>
        <p:nvSpPr>
          <p:cNvPr id="11" name="右箭头 10"/>
          <p:cNvSpPr/>
          <p:nvPr/>
        </p:nvSpPr>
        <p:spPr>
          <a:xfrm>
            <a:off x="1979856" y="4083245"/>
            <a:ext cx="129600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右箭头 11"/>
          <p:cNvSpPr/>
          <p:nvPr/>
        </p:nvSpPr>
        <p:spPr>
          <a:xfrm>
            <a:off x="3363645" y="4088143"/>
            <a:ext cx="129600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磁盘 12"/>
          <p:cNvSpPr/>
          <p:nvPr/>
        </p:nvSpPr>
        <p:spPr>
          <a:xfrm>
            <a:off x="1547664" y="2560006"/>
            <a:ext cx="720080"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磁盘 13"/>
          <p:cNvSpPr/>
          <p:nvPr/>
        </p:nvSpPr>
        <p:spPr>
          <a:xfrm>
            <a:off x="2908673" y="2560006"/>
            <a:ext cx="720080"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磁盘 14"/>
          <p:cNvSpPr/>
          <p:nvPr/>
        </p:nvSpPr>
        <p:spPr>
          <a:xfrm>
            <a:off x="4247964" y="2571077"/>
            <a:ext cx="720080"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磁盘 15"/>
          <p:cNvSpPr/>
          <p:nvPr/>
        </p:nvSpPr>
        <p:spPr>
          <a:xfrm>
            <a:off x="5652120" y="2571077"/>
            <a:ext cx="720080"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1374562" y="2071919"/>
            <a:ext cx="1107996" cy="369332"/>
          </a:xfrm>
          <a:prstGeom prst="rect">
            <a:avLst/>
          </a:prstGeom>
          <a:noFill/>
        </p:spPr>
        <p:txBody>
          <a:bodyPr wrap="none" rtlCol="0">
            <a:spAutoFit/>
          </a:bodyPr>
          <a:lstStyle/>
          <a:p>
            <a:r>
              <a:rPr lang="zh-CN" altLang="en-US" sz="1800" dirty="0"/>
              <a:t>完整备份</a:t>
            </a:r>
          </a:p>
        </p:txBody>
      </p:sp>
      <p:sp>
        <p:nvSpPr>
          <p:cNvPr id="18" name="TextBox 17"/>
          <p:cNvSpPr txBox="1"/>
          <p:nvPr/>
        </p:nvSpPr>
        <p:spPr>
          <a:xfrm>
            <a:off x="2714715" y="2071919"/>
            <a:ext cx="1107996" cy="369332"/>
          </a:xfrm>
          <a:prstGeom prst="rect">
            <a:avLst/>
          </a:prstGeom>
          <a:noFill/>
        </p:spPr>
        <p:txBody>
          <a:bodyPr wrap="none" rtlCol="0">
            <a:spAutoFit/>
          </a:bodyPr>
          <a:lstStyle/>
          <a:p>
            <a:r>
              <a:rPr lang="zh-CN" altLang="en-US" sz="1800" dirty="0"/>
              <a:t>日志备份</a:t>
            </a:r>
          </a:p>
        </p:txBody>
      </p:sp>
      <p:sp>
        <p:nvSpPr>
          <p:cNvPr id="19" name="TextBox 18"/>
          <p:cNvSpPr txBox="1"/>
          <p:nvPr/>
        </p:nvSpPr>
        <p:spPr>
          <a:xfrm>
            <a:off x="4054006" y="2071919"/>
            <a:ext cx="1107996" cy="369332"/>
          </a:xfrm>
          <a:prstGeom prst="rect">
            <a:avLst/>
          </a:prstGeom>
          <a:noFill/>
        </p:spPr>
        <p:txBody>
          <a:bodyPr wrap="none" rtlCol="0">
            <a:spAutoFit/>
          </a:bodyPr>
          <a:lstStyle/>
          <a:p>
            <a:r>
              <a:rPr lang="zh-CN" altLang="en-US" sz="1800" dirty="0"/>
              <a:t>日志备份</a:t>
            </a:r>
          </a:p>
        </p:txBody>
      </p:sp>
      <p:sp>
        <p:nvSpPr>
          <p:cNvPr id="20" name="TextBox 19"/>
          <p:cNvSpPr txBox="1"/>
          <p:nvPr/>
        </p:nvSpPr>
        <p:spPr>
          <a:xfrm>
            <a:off x="5436096" y="2071919"/>
            <a:ext cx="1107996" cy="369332"/>
          </a:xfrm>
          <a:prstGeom prst="rect">
            <a:avLst/>
          </a:prstGeom>
          <a:noFill/>
        </p:spPr>
        <p:txBody>
          <a:bodyPr wrap="none" rtlCol="0">
            <a:spAutoFit/>
          </a:bodyPr>
          <a:lstStyle/>
          <a:p>
            <a:r>
              <a:rPr lang="zh-CN" altLang="en-US" sz="1800" dirty="0"/>
              <a:t>日志备份</a:t>
            </a:r>
          </a:p>
        </p:txBody>
      </p:sp>
      <p:sp>
        <p:nvSpPr>
          <p:cNvPr id="21" name="TextBox 20"/>
          <p:cNvSpPr txBox="1"/>
          <p:nvPr/>
        </p:nvSpPr>
        <p:spPr>
          <a:xfrm>
            <a:off x="1763688" y="4371277"/>
            <a:ext cx="6057043" cy="400110"/>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F1                 T1                T2                  T3                 F2</a:t>
            </a:r>
            <a:endParaRPr lang="zh-CN" altLang="en-US"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2048536" y="3816699"/>
            <a:ext cx="1005403" cy="338554"/>
          </a:xfrm>
          <a:prstGeom prst="rect">
            <a:avLst/>
          </a:prstGeom>
          <a:noFill/>
        </p:spPr>
        <p:txBody>
          <a:bodyPr wrap="none" rtlCol="0">
            <a:spAutoFit/>
          </a:bodyPr>
          <a:lstStyle/>
          <a:p>
            <a:r>
              <a:rPr lang="zh-CN" altLang="en-US" sz="1600" dirty="0"/>
              <a:t>事务发生</a:t>
            </a:r>
          </a:p>
        </p:txBody>
      </p:sp>
      <p:sp>
        <p:nvSpPr>
          <p:cNvPr id="23" name="TextBox 22"/>
          <p:cNvSpPr txBox="1"/>
          <p:nvPr/>
        </p:nvSpPr>
        <p:spPr>
          <a:xfrm>
            <a:off x="3419872" y="3821597"/>
            <a:ext cx="1005403" cy="338554"/>
          </a:xfrm>
          <a:prstGeom prst="rect">
            <a:avLst/>
          </a:prstGeom>
          <a:noFill/>
        </p:spPr>
        <p:txBody>
          <a:bodyPr wrap="none" rtlCol="0">
            <a:spAutoFit/>
          </a:bodyPr>
          <a:lstStyle/>
          <a:p>
            <a:r>
              <a:rPr lang="zh-CN" altLang="en-US" sz="1600" dirty="0"/>
              <a:t>事务发生</a:t>
            </a:r>
          </a:p>
        </p:txBody>
      </p:sp>
      <p:sp>
        <p:nvSpPr>
          <p:cNvPr id="24" name="右箭头 23"/>
          <p:cNvSpPr/>
          <p:nvPr/>
        </p:nvSpPr>
        <p:spPr>
          <a:xfrm>
            <a:off x="4722545" y="4083245"/>
            <a:ext cx="129600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TextBox 24"/>
          <p:cNvSpPr txBox="1"/>
          <p:nvPr/>
        </p:nvSpPr>
        <p:spPr>
          <a:xfrm>
            <a:off x="4791225" y="3816699"/>
            <a:ext cx="1005403" cy="338554"/>
          </a:xfrm>
          <a:prstGeom prst="rect">
            <a:avLst/>
          </a:prstGeom>
          <a:noFill/>
        </p:spPr>
        <p:txBody>
          <a:bodyPr wrap="none" rtlCol="0">
            <a:spAutoFit/>
          </a:bodyPr>
          <a:lstStyle/>
          <a:p>
            <a:r>
              <a:rPr lang="zh-CN" altLang="en-US" sz="1600" dirty="0"/>
              <a:t>事务发生</a:t>
            </a:r>
          </a:p>
        </p:txBody>
      </p:sp>
      <p:cxnSp>
        <p:nvCxnSpPr>
          <p:cNvPr id="26" name="直接连接符 25"/>
          <p:cNvCxnSpPr/>
          <p:nvPr/>
        </p:nvCxnSpPr>
        <p:spPr>
          <a:xfrm flipV="1">
            <a:off x="7352436" y="3424102"/>
            <a:ext cx="0" cy="936104"/>
          </a:xfrm>
          <a:prstGeom prst="line">
            <a:avLst/>
          </a:prstGeom>
        </p:spPr>
        <p:style>
          <a:lnRef idx="1">
            <a:schemeClr val="accent1"/>
          </a:lnRef>
          <a:fillRef idx="0">
            <a:schemeClr val="accent1"/>
          </a:fillRef>
          <a:effectRef idx="0">
            <a:schemeClr val="accent1"/>
          </a:effectRef>
          <a:fontRef idx="minor">
            <a:schemeClr val="tx1"/>
          </a:fontRef>
        </p:style>
      </p:cxnSp>
      <p:sp>
        <p:nvSpPr>
          <p:cNvPr id="27" name="流程图: 磁盘 26"/>
          <p:cNvSpPr/>
          <p:nvPr/>
        </p:nvSpPr>
        <p:spPr>
          <a:xfrm>
            <a:off x="6992396" y="2560006"/>
            <a:ext cx="720080"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6776372" y="2060848"/>
            <a:ext cx="1107996" cy="369332"/>
          </a:xfrm>
          <a:prstGeom prst="rect">
            <a:avLst/>
          </a:prstGeom>
          <a:noFill/>
        </p:spPr>
        <p:txBody>
          <a:bodyPr wrap="none" rtlCol="0">
            <a:spAutoFit/>
          </a:bodyPr>
          <a:lstStyle/>
          <a:p>
            <a:r>
              <a:rPr lang="zh-CN" altLang="en-US" sz="1800" dirty="0"/>
              <a:t>完整备份</a:t>
            </a:r>
          </a:p>
        </p:txBody>
      </p:sp>
      <p:sp>
        <p:nvSpPr>
          <p:cNvPr id="29" name="右箭头 28"/>
          <p:cNvSpPr/>
          <p:nvPr/>
        </p:nvSpPr>
        <p:spPr>
          <a:xfrm>
            <a:off x="6062821" y="4072174"/>
            <a:ext cx="129600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TextBox 29"/>
          <p:cNvSpPr txBox="1"/>
          <p:nvPr/>
        </p:nvSpPr>
        <p:spPr>
          <a:xfrm>
            <a:off x="6131501" y="3805628"/>
            <a:ext cx="1005403" cy="338554"/>
          </a:xfrm>
          <a:prstGeom prst="rect">
            <a:avLst/>
          </a:prstGeom>
          <a:noFill/>
        </p:spPr>
        <p:txBody>
          <a:bodyPr wrap="none" rtlCol="0">
            <a:spAutoFit/>
          </a:bodyPr>
          <a:lstStyle/>
          <a:p>
            <a:r>
              <a:rPr lang="zh-CN" altLang="en-US" sz="1600" dirty="0"/>
              <a:t>事务发生</a:t>
            </a:r>
          </a:p>
        </p:txBody>
      </p:sp>
    </p:spTree>
    <p:extLst>
      <p:ext uri="{BB962C8B-B14F-4D97-AF65-F5344CB8AC3E}">
        <p14:creationId xmlns:p14="http://schemas.microsoft.com/office/powerpoint/2010/main" val="352700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wipe(down)">
                                      <p:cBhvr>
                                        <p:cTn id="7" dur="500"/>
                                        <p:tgtEl>
                                          <p:spTgt spid="450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5CB70E9E-63B5-4F8A-A23C-9A2195E9A3D1}" type="slidenum">
              <a:rPr lang="en-US" altLang="zh-CN" sz="1000" smtClean="0">
                <a:latin typeface="Tahoma" panose="020B0604030504040204" pitchFamily="34" charset="0"/>
              </a:rPr>
              <a:pPr>
                <a:spcBef>
                  <a:spcPct val="0"/>
                </a:spcBef>
                <a:buClrTx/>
                <a:buFontTx/>
                <a:buNone/>
              </a:pPr>
              <a:t>49</a:t>
            </a:fld>
            <a:endParaRPr lang="en-US" altLang="zh-CN" sz="1000">
              <a:latin typeface="Tahoma" panose="020B0604030504040204" pitchFamily="34" charset="0"/>
            </a:endParaRPr>
          </a:p>
        </p:txBody>
      </p:sp>
      <p:sp>
        <p:nvSpPr>
          <p:cNvPr id="45059" name="Rectangle 3"/>
          <p:cNvSpPr>
            <a:spLocks noGrp="1" noChangeArrowheads="1"/>
          </p:cNvSpPr>
          <p:nvPr>
            <p:ph idx="1"/>
          </p:nvPr>
        </p:nvSpPr>
        <p:spPr>
          <a:xfrm>
            <a:off x="642938" y="1571625"/>
            <a:ext cx="8072437" cy="489223"/>
          </a:xfrm>
        </p:spPr>
        <p:txBody>
          <a:bodyPr/>
          <a:lstStyle/>
          <a:p>
            <a:pPr eaLnBrk="1" hangingPunct="1"/>
            <a:r>
              <a:rPr lang="zh-CN" altLang="en-US" sz="2400" dirty="0"/>
              <a:t>完整备份</a:t>
            </a:r>
            <a:r>
              <a:rPr lang="en-US" altLang="zh-CN" sz="2400" dirty="0"/>
              <a:t>+</a:t>
            </a:r>
            <a:r>
              <a:rPr lang="zh-CN" altLang="en-US" sz="2400" dirty="0"/>
              <a:t>差异备份</a:t>
            </a:r>
            <a:r>
              <a:rPr lang="en-US" altLang="zh-CN" sz="2400" dirty="0"/>
              <a:t>+</a:t>
            </a:r>
            <a:r>
              <a:rPr lang="zh-CN" altLang="en-US" sz="2400" dirty="0"/>
              <a:t>多个日志备份</a:t>
            </a:r>
          </a:p>
        </p:txBody>
      </p:sp>
      <p:sp>
        <p:nvSpPr>
          <p:cNvPr id="45060" name="标题 3"/>
          <p:cNvSpPr>
            <a:spLocks noGrp="1"/>
          </p:cNvSpPr>
          <p:nvPr>
            <p:ph type="title"/>
          </p:nvPr>
        </p:nvSpPr>
        <p:spPr/>
        <p:txBody>
          <a:bodyPr/>
          <a:lstStyle/>
          <a:p>
            <a:r>
              <a:rPr lang="en-US" altLang="zh-CN" sz="4400" dirty="0">
                <a:latin typeface="黑体" panose="02010609060101010101" pitchFamily="49" charset="-122"/>
                <a:ea typeface="黑体" panose="02010609060101010101" pitchFamily="49" charset="-122"/>
              </a:rPr>
              <a:t>1</a:t>
            </a:r>
            <a:r>
              <a:rPr lang="zh-CN" altLang="en-US" sz="4400" dirty="0">
                <a:latin typeface="黑体" panose="02010609060101010101" pitchFamily="49" charset="-122"/>
                <a:ea typeface="黑体" panose="02010609060101010101" pitchFamily="49" charset="-122"/>
              </a:rPr>
              <a:t>．备份类型</a:t>
            </a:r>
            <a:br>
              <a:rPr lang="zh-CN" altLang="en-US" sz="4400" dirty="0">
                <a:latin typeface="黑体" panose="02010609060101010101" pitchFamily="49" charset="-122"/>
                <a:ea typeface="黑体" panose="02010609060101010101" pitchFamily="49" charset="-122"/>
              </a:rPr>
            </a:br>
            <a:r>
              <a:rPr lang="zh-CN" altLang="en-US" sz="3600" dirty="0">
                <a:latin typeface="黑体" panose="02010609060101010101" pitchFamily="49" charset="-122"/>
                <a:ea typeface="黑体" panose="02010609060101010101" pitchFamily="49" charset="-122"/>
              </a:rPr>
              <a:t>备份策略</a:t>
            </a:r>
            <a:endParaRPr lang="zh-CN" altLang="en-US" sz="2800" dirty="0">
              <a:latin typeface="黑体" panose="02010609060101010101" pitchFamily="49" charset="-122"/>
              <a:ea typeface="黑体" panose="02010609060101010101" pitchFamily="49" charset="-122"/>
            </a:endParaRPr>
          </a:p>
        </p:txBody>
      </p:sp>
      <p:cxnSp>
        <p:nvCxnSpPr>
          <p:cNvPr id="6" name="直接箭头连接符 5"/>
          <p:cNvCxnSpPr/>
          <p:nvPr/>
        </p:nvCxnSpPr>
        <p:spPr>
          <a:xfrm>
            <a:off x="827584" y="5405154"/>
            <a:ext cx="68407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1907704" y="3645216"/>
            <a:ext cx="0" cy="172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6012160" y="4469050"/>
            <a:ext cx="0" cy="936104"/>
          </a:xfrm>
          <a:prstGeom prst="line">
            <a:avLst/>
          </a:prstGeom>
        </p:spPr>
        <p:style>
          <a:lnRef idx="1">
            <a:schemeClr val="accent1"/>
          </a:lnRef>
          <a:fillRef idx="0">
            <a:schemeClr val="accent1"/>
          </a:fillRef>
          <a:effectRef idx="0">
            <a:schemeClr val="accent1"/>
          </a:effectRef>
          <a:fontRef idx="minor">
            <a:schemeClr val="tx1"/>
          </a:fontRef>
        </p:style>
      </p:cxnSp>
      <p:sp>
        <p:nvSpPr>
          <p:cNvPr id="11" name="右箭头 10"/>
          <p:cNvSpPr/>
          <p:nvPr/>
        </p:nvSpPr>
        <p:spPr>
          <a:xfrm>
            <a:off x="1979856" y="5117122"/>
            <a:ext cx="93600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流程图: 磁盘 15"/>
          <p:cNvSpPr/>
          <p:nvPr/>
        </p:nvSpPr>
        <p:spPr>
          <a:xfrm>
            <a:off x="5652120" y="3604954"/>
            <a:ext cx="720080"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374562" y="2339588"/>
            <a:ext cx="1107996" cy="1145451"/>
            <a:chOff x="1374562" y="3240520"/>
            <a:chExt cx="1107996" cy="1145451"/>
          </a:xfrm>
        </p:grpSpPr>
        <p:sp>
          <p:nvSpPr>
            <p:cNvPr id="13" name="流程图: 磁盘 12"/>
            <p:cNvSpPr/>
            <p:nvPr/>
          </p:nvSpPr>
          <p:spPr>
            <a:xfrm>
              <a:off x="1547664" y="3593883"/>
              <a:ext cx="720080"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1374562" y="3240520"/>
              <a:ext cx="1107996" cy="369332"/>
            </a:xfrm>
            <a:prstGeom prst="rect">
              <a:avLst/>
            </a:prstGeom>
            <a:noFill/>
          </p:spPr>
          <p:txBody>
            <a:bodyPr wrap="none" rtlCol="0">
              <a:spAutoFit/>
            </a:bodyPr>
            <a:lstStyle/>
            <a:p>
              <a:r>
                <a:rPr lang="zh-CN" altLang="en-US" sz="1800" dirty="0"/>
                <a:t>完整备份</a:t>
              </a:r>
            </a:p>
          </p:txBody>
        </p:sp>
      </p:grpSp>
      <p:grpSp>
        <p:nvGrpSpPr>
          <p:cNvPr id="3" name="组合 2"/>
          <p:cNvGrpSpPr/>
          <p:nvPr/>
        </p:nvGrpSpPr>
        <p:grpSpPr>
          <a:xfrm>
            <a:off x="2339752" y="3203684"/>
            <a:ext cx="1107996" cy="2201470"/>
            <a:chOff x="2642707" y="3203684"/>
            <a:chExt cx="1107996" cy="2201470"/>
          </a:xfrm>
        </p:grpSpPr>
        <p:cxnSp>
          <p:nvCxnSpPr>
            <p:cNvPr id="8" name="直接连接符 7"/>
            <p:cNvCxnSpPr/>
            <p:nvPr/>
          </p:nvCxnSpPr>
          <p:spPr>
            <a:xfrm flipV="1">
              <a:off x="3275856" y="4469050"/>
              <a:ext cx="0" cy="936104"/>
            </a:xfrm>
            <a:prstGeom prst="line">
              <a:avLst/>
            </a:prstGeom>
          </p:spPr>
          <p:style>
            <a:lnRef idx="1">
              <a:schemeClr val="accent1"/>
            </a:lnRef>
            <a:fillRef idx="0">
              <a:schemeClr val="accent1"/>
            </a:fillRef>
            <a:effectRef idx="0">
              <a:schemeClr val="accent1"/>
            </a:effectRef>
            <a:fontRef idx="minor">
              <a:schemeClr val="tx1"/>
            </a:fontRef>
          </p:style>
        </p:cxnSp>
        <p:sp>
          <p:nvSpPr>
            <p:cNvPr id="14" name="流程图: 磁盘 13"/>
            <p:cNvSpPr/>
            <p:nvPr/>
          </p:nvSpPr>
          <p:spPr>
            <a:xfrm>
              <a:off x="2908673" y="3593883"/>
              <a:ext cx="720080"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2642707" y="3203684"/>
              <a:ext cx="1107996" cy="369332"/>
            </a:xfrm>
            <a:prstGeom prst="rect">
              <a:avLst/>
            </a:prstGeom>
            <a:noFill/>
          </p:spPr>
          <p:txBody>
            <a:bodyPr wrap="none" rtlCol="0">
              <a:spAutoFit/>
            </a:bodyPr>
            <a:lstStyle/>
            <a:p>
              <a:r>
                <a:rPr lang="zh-CN" altLang="en-US" sz="1800" dirty="0"/>
                <a:t>日志备份</a:t>
              </a:r>
            </a:p>
          </p:txBody>
        </p:sp>
      </p:grpSp>
      <p:grpSp>
        <p:nvGrpSpPr>
          <p:cNvPr id="5" name="组合 4"/>
          <p:cNvGrpSpPr/>
          <p:nvPr/>
        </p:nvGrpSpPr>
        <p:grpSpPr>
          <a:xfrm>
            <a:off x="3419872" y="3203684"/>
            <a:ext cx="1107996" cy="2201470"/>
            <a:chOff x="3981998" y="3203684"/>
            <a:chExt cx="1107996" cy="2201470"/>
          </a:xfrm>
        </p:grpSpPr>
        <p:cxnSp>
          <p:nvCxnSpPr>
            <p:cNvPr id="9" name="直接连接符 8"/>
            <p:cNvCxnSpPr/>
            <p:nvPr/>
          </p:nvCxnSpPr>
          <p:spPr>
            <a:xfrm flipV="1">
              <a:off x="4644008" y="4469050"/>
              <a:ext cx="0" cy="936104"/>
            </a:xfrm>
            <a:prstGeom prst="line">
              <a:avLst/>
            </a:prstGeom>
          </p:spPr>
          <p:style>
            <a:lnRef idx="1">
              <a:schemeClr val="accent1"/>
            </a:lnRef>
            <a:fillRef idx="0">
              <a:schemeClr val="accent1"/>
            </a:fillRef>
            <a:effectRef idx="0">
              <a:schemeClr val="accent1"/>
            </a:effectRef>
            <a:fontRef idx="minor">
              <a:schemeClr val="tx1"/>
            </a:fontRef>
          </p:style>
        </p:cxnSp>
        <p:sp>
          <p:nvSpPr>
            <p:cNvPr id="15" name="流程图: 磁盘 14"/>
            <p:cNvSpPr/>
            <p:nvPr/>
          </p:nvSpPr>
          <p:spPr>
            <a:xfrm>
              <a:off x="4247964" y="3604954"/>
              <a:ext cx="720080"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3981998" y="3203684"/>
              <a:ext cx="1107996" cy="369332"/>
            </a:xfrm>
            <a:prstGeom prst="rect">
              <a:avLst/>
            </a:prstGeom>
            <a:noFill/>
          </p:spPr>
          <p:txBody>
            <a:bodyPr wrap="none" rtlCol="0">
              <a:spAutoFit/>
            </a:bodyPr>
            <a:lstStyle/>
            <a:p>
              <a:r>
                <a:rPr lang="zh-CN" altLang="en-US" sz="1800" dirty="0"/>
                <a:t>日志备份</a:t>
              </a:r>
            </a:p>
          </p:txBody>
        </p:sp>
      </p:grpSp>
      <p:sp>
        <p:nvSpPr>
          <p:cNvPr id="20" name="TextBox 19"/>
          <p:cNvSpPr txBox="1"/>
          <p:nvPr/>
        </p:nvSpPr>
        <p:spPr>
          <a:xfrm>
            <a:off x="5436096" y="3203684"/>
            <a:ext cx="1107996" cy="369332"/>
          </a:xfrm>
          <a:prstGeom prst="rect">
            <a:avLst/>
          </a:prstGeom>
          <a:noFill/>
        </p:spPr>
        <p:txBody>
          <a:bodyPr wrap="none" rtlCol="0">
            <a:spAutoFit/>
          </a:bodyPr>
          <a:lstStyle/>
          <a:p>
            <a:r>
              <a:rPr lang="zh-CN" altLang="en-US" sz="1800" dirty="0"/>
              <a:t>日志备份</a:t>
            </a:r>
          </a:p>
        </p:txBody>
      </p:sp>
      <p:sp>
        <p:nvSpPr>
          <p:cNvPr id="21" name="TextBox 20"/>
          <p:cNvSpPr txBox="1"/>
          <p:nvPr/>
        </p:nvSpPr>
        <p:spPr>
          <a:xfrm>
            <a:off x="1763688" y="5405154"/>
            <a:ext cx="5922391" cy="400110"/>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F1            T1             T2         D1            T3                 F2</a:t>
            </a:r>
            <a:endParaRPr lang="zh-CN" altLang="en-US"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1907704" y="4850576"/>
            <a:ext cx="1005403" cy="338554"/>
          </a:xfrm>
          <a:prstGeom prst="rect">
            <a:avLst/>
          </a:prstGeom>
          <a:noFill/>
        </p:spPr>
        <p:txBody>
          <a:bodyPr wrap="none" rtlCol="0">
            <a:spAutoFit/>
          </a:bodyPr>
          <a:lstStyle/>
          <a:p>
            <a:r>
              <a:rPr lang="zh-CN" altLang="en-US" sz="1600" dirty="0"/>
              <a:t>事务发生</a:t>
            </a:r>
          </a:p>
        </p:txBody>
      </p:sp>
      <p:grpSp>
        <p:nvGrpSpPr>
          <p:cNvPr id="4" name="组合 3"/>
          <p:cNvGrpSpPr/>
          <p:nvPr/>
        </p:nvGrpSpPr>
        <p:grpSpPr>
          <a:xfrm>
            <a:off x="2987824" y="4855474"/>
            <a:ext cx="1023789" cy="410562"/>
            <a:chOff x="3275856" y="4855474"/>
            <a:chExt cx="1023789" cy="410562"/>
          </a:xfrm>
        </p:grpSpPr>
        <p:sp>
          <p:nvSpPr>
            <p:cNvPr id="12" name="右箭头 11"/>
            <p:cNvSpPr/>
            <p:nvPr/>
          </p:nvSpPr>
          <p:spPr>
            <a:xfrm>
              <a:off x="3363645" y="5122020"/>
              <a:ext cx="93600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3275856" y="4855474"/>
              <a:ext cx="1005403" cy="338554"/>
            </a:xfrm>
            <a:prstGeom prst="rect">
              <a:avLst/>
            </a:prstGeom>
            <a:noFill/>
          </p:spPr>
          <p:txBody>
            <a:bodyPr wrap="none" rtlCol="0">
              <a:spAutoFit/>
            </a:bodyPr>
            <a:lstStyle/>
            <a:p>
              <a:r>
                <a:rPr lang="zh-CN" altLang="en-US" sz="1600" dirty="0"/>
                <a:t>事务发生</a:t>
              </a:r>
            </a:p>
          </p:txBody>
        </p:sp>
      </p:grpSp>
      <p:sp>
        <p:nvSpPr>
          <p:cNvPr id="24" name="右箭头 23"/>
          <p:cNvSpPr/>
          <p:nvPr/>
        </p:nvSpPr>
        <p:spPr>
          <a:xfrm>
            <a:off x="4140096" y="5117122"/>
            <a:ext cx="1849998" cy="1489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TextBox 24"/>
          <p:cNvSpPr txBox="1"/>
          <p:nvPr/>
        </p:nvSpPr>
        <p:spPr>
          <a:xfrm>
            <a:off x="4504972" y="4850576"/>
            <a:ext cx="1435180" cy="350068"/>
          </a:xfrm>
          <a:prstGeom prst="rect">
            <a:avLst/>
          </a:prstGeom>
          <a:noFill/>
        </p:spPr>
        <p:txBody>
          <a:bodyPr wrap="square" rtlCol="0">
            <a:spAutoFit/>
          </a:bodyPr>
          <a:lstStyle/>
          <a:p>
            <a:r>
              <a:rPr lang="zh-CN" altLang="en-US" sz="1600" dirty="0"/>
              <a:t>事务发生</a:t>
            </a:r>
          </a:p>
        </p:txBody>
      </p:sp>
      <p:cxnSp>
        <p:nvCxnSpPr>
          <p:cNvPr id="26" name="直接连接符 25"/>
          <p:cNvCxnSpPr/>
          <p:nvPr/>
        </p:nvCxnSpPr>
        <p:spPr>
          <a:xfrm flipV="1">
            <a:off x="7352436" y="3573016"/>
            <a:ext cx="0" cy="180000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062" name="组合 45061"/>
          <p:cNvGrpSpPr/>
          <p:nvPr/>
        </p:nvGrpSpPr>
        <p:grpSpPr>
          <a:xfrm>
            <a:off x="6776372" y="2390729"/>
            <a:ext cx="1107996" cy="1182287"/>
            <a:chOff x="6776372" y="3203684"/>
            <a:chExt cx="1107996" cy="1182287"/>
          </a:xfrm>
        </p:grpSpPr>
        <p:sp>
          <p:nvSpPr>
            <p:cNvPr id="27" name="流程图: 磁盘 26"/>
            <p:cNvSpPr/>
            <p:nvPr/>
          </p:nvSpPr>
          <p:spPr>
            <a:xfrm>
              <a:off x="6992396" y="3593883"/>
              <a:ext cx="720080"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6776372" y="3203684"/>
              <a:ext cx="1107996" cy="369332"/>
            </a:xfrm>
            <a:prstGeom prst="rect">
              <a:avLst/>
            </a:prstGeom>
            <a:noFill/>
          </p:spPr>
          <p:txBody>
            <a:bodyPr wrap="none" rtlCol="0">
              <a:spAutoFit/>
            </a:bodyPr>
            <a:lstStyle/>
            <a:p>
              <a:r>
                <a:rPr lang="zh-CN" altLang="en-US" sz="1800" dirty="0"/>
                <a:t>完整备份</a:t>
              </a:r>
            </a:p>
          </p:txBody>
        </p:sp>
      </p:grpSp>
      <p:sp>
        <p:nvSpPr>
          <p:cNvPr id="29" name="右箭头 28"/>
          <p:cNvSpPr/>
          <p:nvPr/>
        </p:nvSpPr>
        <p:spPr>
          <a:xfrm>
            <a:off x="6062821" y="5106051"/>
            <a:ext cx="129600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TextBox 29"/>
          <p:cNvSpPr txBox="1"/>
          <p:nvPr/>
        </p:nvSpPr>
        <p:spPr>
          <a:xfrm>
            <a:off x="6131501" y="4839505"/>
            <a:ext cx="1005403" cy="338554"/>
          </a:xfrm>
          <a:prstGeom prst="rect">
            <a:avLst/>
          </a:prstGeom>
          <a:noFill/>
        </p:spPr>
        <p:txBody>
          <a:bodyPr wrap="none" rtlCol="0">
            <a:spAutoFit/>
          </a:bodyPr>
          <a:lstStyle/>
          <a:p>
            <a:r>
              <a:rPr lang="zh-CN" altLang="en-US" sz="1600" dirty="0"/>
              <a:t>事务发生</a:t>
            </a:r>
          </a:p>
        </p:txBody>
      </p:sp>
      <p:cxnSp>
        <p:nvCxnSpPr>
          <p:cNvPr id="34" name="直接连接符 33"/>
          <p:cNvCxnSpPr/>
          <p:nvPr/>
        </p:nvCxnSpPr>
        <p:spPr>
          <a:xfrm flipV="1">
            <a:off x="4904164" y="3573016"/>
            <a:ext cx="0" cy="18000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4328100" y="2339588"/>
            <a:ext cx="1107996" cy="1156522"/>
            <a:chOff x="4616132" y="3203684"/>
            <a:chExt cx="1107996" cy="1156522"/>
          </a:xfrm>
        </p:grpSpPr>
        <p:sp>
          <p:nvSpPr>
            <p:cNvPr id="35" name="流程图: 磁盘 34"/>
            <p:cNvSpPr/>
            <p:nvPr/>
          </p:nvSpPr>
          <p:spPr>
            <a:xfrm>
              <a:off x="4832156" y="3568118"/>
              <a:ext cx="720080"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4616132" y="3203684"/>
              <a:ext cx="1107996" cy="369332"/>
            </a:xfrm>
            <a:prstGeom prst="rect">
              <a:avLst/>
            </a:prstGeom>
            <a:noFill/>
          </p:spPr>
          <p:txBody>
            <a:bodyPr wrap="none" rtlCol="0">
              <a:spAutoFit/>
            </a:bodyPr>
            <a:lstStyle/>
            <a:p>
              <a:r>
                <a:rPr lang="zh-CN" altLang="en-US" sz="1800" dirty="0"/>
                <a:t>差异备份</a:t>
              </a:r>
            </a:p>
          </p:txBody>
        </p:sp>
      </p:grpSp>
      <p:sp>
        <p:nvSpPr>
          <p:cNvPr id="45056" name="右箭头 45055"/>
          <p:cNvSpPr/>
          <p:nvPr/>
        </p:nvSpPr>
        <p:spPr>
          <a:xfrm>
            <a:off x="1928560" y="4725144"/>
            <a:ext cx="295353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061" name="TextBox 45060"/>
          <p:cNvSpPr txBox="1"/>
          <p:nvPr/>
        </p:nvSpPr>
        <p:spPr>
          <a:xfrm>
            <a:off x="3020948" y="4458598"/>
            <a:ext cx="1005403" cy="338554"/>
          </a:xfrm>
          <a:prstGeom prst="rect">
            <a:avLst/>
          </a:prstGeom>
          <a:noFill/>
        </p:spPr>
        <p:txBody>
          <a:bodyPr wrap="none" rtlCol="0">
            <a:spAutoFit/>
          </a:bodyPr>
          <a:lstStyle/>
          <a:p>
            <a:r>
              <a:rPr lang="zh-CN" altLang="en-US" sz="1600" dirty="0"/>
              <a:t>数据改变</a:t>
            </a:r>
          </a:p>
        </p:txBody>
      </p:sp>
    </p:spTree>
    <p:extLst>
      <p:ext uri="{BB962C8B-B14F-4D97-AF65-F5344CB8AC3E}">
        <p14:creationId xmlns:p14="http://schemas.microsoft.com/office/powerpoint/2010/main" val="151379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79FABD21-0FA3-49BB-8B15-EB1C271F733A}" type="slidenum">
              <a:rPr lang="en-US" altLang="zh-CN" sz="1000" smtClean="0">
                <a:latin typeface="Times New Roman" panose="02020603050405020304" pitchFamily="18" charset="0"/>
                <a:cs typeface="Times New Roman" panose="02020603050405020304" pitchFamily="18" charset="0"/>
              </a:rPr>
              <a:pPr>
                <a:spcBef>
                  <a:spcPct val="0"/>
                </a:spcBef>
                <a:buClrTx/>
                <a:buFontTx/>
                <a:buNone/>
              </a:pPr>
              <a:t>5</a:t>
            </a:fld>
            <a:endParaRPr lang="en-US" altLang="zh-CN" sz="1000">
              <a:latin typeface="Times New Roman" panose="02020603050405020304" pitchFamily="18" charset="0"/>
              <a:cs typeface="Times New Roman" panose="02020603050405020304" pitchFamily="18" charset="0"/>
            </a:endParaRPr>
          </a:p>
        </p:txBody>
      </p:sp>
      <p:sp>
        <p:nvSpPr>
          <p:cNvPr id="20483" name="Rectangle 3"/>
          <p:cNvSpPr>
            <a:spLocks noGrp="1" noChangeArrowheads="1"/>
          </p:cNvSpPr>
          <p:nvPr>
            <p:ph idx="1"/>
          </p:nvPr>
        </p:nvSpPr>
        <p:spPr/>
        <p:txBody>
          <a:bodyPr/>
          <a:lstStyle/>
          <a:p>
            <a:pPr eaLnBrk="1" hangingPunct="1">
              <a:lnSpc>
                <a:spcPct val="90000"/>
              </a:lnSpc>
            </a:pPr>
            <a:r>
              <a:rPr lang="zh-CN" altLang="en-US" sz="2400" dirty="0">
                <a:latin typeface="Times New Roman" panose="02020603050405020304" pitchFamily="18" charset="0"/>
                <a:cs typeface="Times New Roman" panose="02020603050405020304" pitchFamily="18" charset="0"/>
              </a:rPr>
              <a:t>数据库系统必须采取某种措施，以保证即使发生故障，也可以保持事务的原子性和持久性。</a:t>
            </a:r>
          </a:p>
          <a:p>
            <a:pPr eaLnBrk="1" hangingPunct="1">
              <a:lnSpc>
                <a:spcPct val="90000"/>
              </a:lnSpc>
            </a:pPr>
            <a:r>
              <a:rPr lang="zh-CN" altLang="en-US" sz="2400" dirty="0">
                <a:latin typeface="Times New Roman" panose="02020603050405020304" pitchFamily="18" charset="0"/>
                <a:cs typeface="Times New Roman" panose="02020603050405020304" pitchFamily="18" charset="0"/>
              </a:rPr>
              <a:t>在 </a:t>
            </a:r>
            <a:r>
              <a:rPr lang="en-US" altLang="zh-CN" sz="2400" dirty="0">
                <a:latin typeface="Times New Roman" panose="02020603050405020304" pitchFamily="18" charset="0"/>
                <a:cs typeface="Times New Roman" panose="02020603050405020304" pitchFamily="18" charset="0"/>
              </a:rPr>
              <a:t>DBMS </a:t>
            </a:r>
            <a:r>
              <a:rPr lang="zh-CN" altLang="en-US" sz="2400" dirty="0">
                <a:latin typeface="Times New Roman" panose="02020603050405020304" pitchFamily="18" charset="0"/>
                <a:cs typeface="Times New Roman" panose="02020603050405020304" pitchFamily="18" charset="0"/>
              </a:rPr>
              <a:t>中，这项任务是由</a:t>
            </a:r>
            <a:r>
              <a:rPr lang="zh-CN" altLang="en-US" sz="2400" dirty="0">
                <a:solidFill>
                  <a:srgbClr val="0033CC"/>
                </a:solidFill>
                <a:latin typeface="Times New Roman" panose="02020603050405020304" pitchFamily="18" charset="0"/>
                <a:cs typeface="Times New Roman" panose="02020603050405020304" pitchFamily="18" charset="0"/>
              </a:rPr>
              <a:t>恢复子系统</a:t>
            </a:r>
            <a:r>
              <a:rPr lang="zh-CN" altLang="en-US" sz="2400" dirty="0">
                <a:latin typeface="Times New Roman" panose="02020603050405020304" pitchFamily="18" charset="0"/>
                <a:cs typeface="Times New Roman" panose="02020603050405020304" pitchFamily="18" charset="0"/>
              </a:rPr>
              <a:t>来完成的。</a:t>
            </a:r>
          </a:p>
        </p:txBody>
      </p:sp>
      <p:sp>
        <p:nvSpPr>
          <p:cNvPr id="20484" name="标题 3"/>
          <p:cNvSpPr>
            <a:spLocks noGrp="1"/>
          </p:cNvSpPr>
          <p:nvPr>
            <p:ph type="title"/>
          </p:nvPr>
        </p:nvSpPr>
        <p:spPr/>
        <p:txBody>
          <a:bodyPr/>
          <a:lstStyle/>
          <a:p>
            <a:r>
              <a:rPr lang="en-US" altLang="zh-CN" dirty="0">
                <a:ea typeface="黑体" panose="02010609060101010101" pitchFamily="49" charset="-122"/>
              </a:rPr>
              <a:t>10.1 </a:t>
            </a:r>
            <a:r>
              <a:rPr lang="zh-CN" altLang="en-US" dirty="0">
                <a:ea typeface="黑体" panose="02010609060101010101" pitchFamily="49" charset="-122"/>
              </a:rPr>
              <a:t>数据库恢复技术</a:t>
            </a:r>
          </a:p>
        </p:txBody>
      </p:sp>
      <p:sp>
        <p:nvSpPr>
          <p:cNvPr id="2" name="矩形: 圆角 1">
            <a:extLst>
              <a:ext uri="{FF2B5EF4-FFF2-40B4-BE49-F238E27FC236}">
                <a16:creationId xmlns:a16="http://schemas.microsoft.com/office/drawing/2014/main" id="{96F28E11-58D9-4855-9553-6477E0A26C4E}"/>
              </a:ext>
            </a:extLst>
          </p:cNvPr>
          <p:cNvSpPr/>
          <p:nvPr/>
        </p:nvSpPr>
        <p:spPr>
          <a:xfrm>
            <a:off x="518219" y="2803227"/>
            <a:ext cx="8107561" cy="12515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33CC"/>
                </a:solidFill>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数据库恢复</a:t>
            </a:r>
            <a:r>
              <a:rPr lang="zh-CN" altLang="en-US" sz="2400" dirty="0">
                <a:latin typeface="Times New Roman" panose="02020603050405020304" pitchFamily="18" charset="0"/>
                <a:cs typeface="Times New Roman" panose="02020603050405020304" pitchFamily="18" charset="0"/>
              </a:rPr>
              <a:t>：就是负责将数据库从故障所造成的错误状态中恢复到某一已知的正确状态</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亦称为一致性状态或完整状态</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927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wipe(down)">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wipe(down)">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5CB70E9E-63B5-4F8A-A23C-9A2195E9A3D1}" type="slidenum">
              <a:rPr lang="en-US" altLang="zh-CN" sz="1000" smtClean="0">
                <a:latin typeface="Tahoma" panose="020B0604030504040204" pitchFamily="34" charset="0"/>
              </a:rPr>
              <a:pPr>
                <a:spcBef>
                  <a:spcPct val="0"/>
                </a:spcBef>
                <a:buClrTx/>
                <a:buFontTx/>
                <a:buNone/>
              </a:pPr>
              <a:t>50</a:t>
            </a:fld>
            <a:endParaRPr lang="en-US" altLang="zh-CN" sz="1000">
              <a:latin typeface="Tahoma" panose="020B0604030504040204" pitchFamily="34" charset="0"/>
            </a:endParaRPr>
          </a:p>
        </p:txBody>
      </p:sp>
      <p:sp>
        <p:nvSpPr>
          <p:cNvPr id="45059" name="Rectangle 3"/>
          <p:cNvSpPr>
            <a:spLocks noGrp="1" noChangeArrowheads="1"/>
          </p:cNvSpPr>
          <p:nvPr>
            <p:ph idx="1"/>
          </p:nvPr>
        </p:nvSpPr>
        <p:spPr>
          <a:xfrm>
            <a:off x="642938" y="1571625"/>
            <a:ext cx="8072437" cy="1785367"/>
          </a:xfrm>
        </p:spPr>
        <p:txBody>
          <a:bodyPr/>
          <a:lstStyle/>
          <a:p>
            <a:pPr marL="109537" indent="0" eaLnBrk="1" hangingPunct="1">
              <a:buNone/>
            </a:pPr>
            <a:r>
              <a:rPr lang="en-US" altLang="zh-CN" sz="2400" dirty="0"/>
              <a:t>(1) </a:t>
            </a:r>
            <a:r>
              <a:rPr lang="zh-CN" altLang="en-US" sz="2400" dirty="0"/>
              <a:t>首先确定计划实施哪种备份操作：</a:t>
            </a:r>
            <a:endParaRPr lang="en-US" altLang="zh-CN" sz="2400" dirty="0"/>
          </a:p>
          <a:p>
            <a:pPr lvl="1" eaLnBrk="1" hangingPunct="1"/>
            <a:r>
              <a:rPr lang="zh-CN" altLang="en-US" sz="2000" dirty="0"/>
              <a:t>简单恢复模式：数据库备份</a:t>
            </a:r>
            <a:r>
              <a:rPr lang="en-US" altLang="zh-CN" sz="2000" dirty="0"/>
              <a:t>+</a:t>
            </a:r>
            <a:r>
              <a:rPr lang="zh-CN" altLang="en-US" sz="2000" dirty="0"/>
              <a:t>差异备份</a:t>
            </a:r>
            <a:endParaRPr lang="en-US" altLang="zh-CN" sz="2000" dirty="0"/>
          </a:p>
          <a:p>
            <a:pPr lvl="2" eaLnBrk="1" hangingPunct="1">
              <a:lnSpc>
                <a:spcPts val="2400"/>
              </a:lnSpc>
              <a:spcBef>
                <a:spcPts val="0"/>
              </a:spcBef>
            </a:pPr>
            <a:r>
              <a:rPr lang="zh-CN" altLang="en-US" sz="1800" dirty="0"/>
              <a:t>事务日志在每个检查点后被删除，即提交的事务在事务日志中被删除。在简单恢复模式下，不能执行事务日志备份</a:t>
            </a:r>
            <a:endParaRPr lang="en-US" altLang="zh-CN" sz="1800" dirty="0"/>
          </a:p>
          <a:p>
            <a:pPr lvl="1" eaLnBrk="1" hangingPunct="1"/>
            <a:r>
              <a:rPr lang="zh-CN" altLang="en-US" sz="2000" dirty="0"/>
              <a:t>完整恢复模式：数据库备份</a:t>
            </a:r>
            <a:r>
              <a:rPr lang="en-US" altLang="zh-CN" sz="2000" dirty="0"/>
              <a:t>+</a:t>
            </a:r>
            <a:r>
              <a:rPr lang="zh-CN" altLang="en-US" sz="2000" dirty="0"/>
              <a:t>差异备份</a:t>
            </a:r>
            <a:r>
              <a:rPr lang="en-US" altLang="zh-CN" sz="2000" dirty="0"/>
              <a:t>+</a:t>
            </a:r>
            <a:r>
              <a:rPr lang="zh-CN" altLang="en-US" sz="2000" dirty="0"/>
              <a:t>事务日志备份</a:t>
            </a:r>
            <a:endParaRPr lang="en-US" altLang="zh-CN" sz="2000" dirty="0"/>
          </a:p>
          <a:p>
            <a:pPr lvl="2" eaLnBrk="1" hangingPunct="1">
              <a:lnSpc>
                <a:spcPts val="2400"/>
              </a:lnSpc>
              <a:spcBef>
                <a:spcPts val="0"/>
              </a:spcBef>
            </a:pPr>
            <a:r>
              <a:rPr lang="zh-CN" altLang="en-US" sz="1800" dirty="0"/>
              <a:t>完整恢复模式下，事务日志一旦备份，</a:t>
            </a:r>
            <a:r>
              <a:rPr lang="en-US" altLang="zh-CN" sz="1800" dirty="0"/>
              <a:t>SQL Server</a:t>
            </a:r>
            <a:r>
              <a:rPr lang="zh-CN" altLang="en-US" sz="1800" dirty="0"/>
              <a:t>中的事务日志被删除。</a:t>
            </a:r>
            <a:endParaRPr lang="en-US" altLang="zh-CN" sz="1800" dirty="0"/>
          </a:p>
          <a:p>
            <a:pPr lvl="2" eaLnBrk="1" hangingPunct="1">
              <a:lnSpc>
                <a:spcPts val="2400"/>
              </a:lnSpc>
              <a:spcBef>
                <a:spcPts val="0"/>
              </a:spcBef>
            </a:pPr>
            <a:r>
              <a:rPr lang="zh-CN" altLang="en-US" sz="1800" dirty="0"/>
              <a:t>完整恢复模式下，一定要经常做事务日志备份，否则事务日志文件将会不断增大直到最大限制。当事务日志增大到不能能加时，将不能执行任何事务。</a:t>
            </a:r>
            <a:endParaRPr lang="en-US" altLang="zh-CN" sz="1800" dirty="0"/>
          </a:p>
          <a:p>
            <a:pPr lvl="2" eaLnBrk="1" hangingPunct="1">
              <a:lnSpc>
                <a:spcPts val="2400"/>
              </a:lnSpc>
              <a:spcBef>
                <a:spcPts val="0"/>
              </a:spcBef>
            </a:pPr>
            <a:endParaRPr lang="en-US" altLang="zh-CN" sz="1800" dirty="0"/>
          </a:p>
          <a:p>
            <a:pPr marL="365125" lvl="2" indent="-255588" eaLnBrk="1" hangingPunct="1">
              <a:lnSpc>
                <a:spcPts val="2400"/>
              </a:lnSpc>
              <a:spcBef>
                <a:spcPts val="400"/>
              </a:spcBef>
              <a:buClr>
                <a:schemeClr val="accent1"/>
              </a:buClr>
              <a:buBlip>
                <a:blip r:embed="rId2"/>
              </a:buBlip>
            </a:pPr>
            <a:r>
              <a:rPr lang="zh-CN" altLang="en-US" sz="2400" dirty="0"/>
              <a:t>操作：设置备份模式</a:t>
            </a:r>
            <a:endParaRPr lang="en-US" altLang="zh-CN" sz="2400" dirty="0"/>
          </a:p>
          <a:p>
            <a:pPr lvl="1" eaLnBrk="1" hangingPunct="1">
              <a:lnSpc>
                <a:spcPts val="2400"/>
              </a:lnSpc>
            </a:pPr>
            <a:r>
              <a:rPr lang="en-US" altLang="zh-CN" sz="2000" dirty="0"/>
              <a:t>alter database XXX set recovery simple/full</a:t>
            </a:r>
          </a:p>
        </p:txBody>
      </p:sp>
      <p:sp>
        <p:nvSpPr>
          <p:cNvPr id="45060" name="标题 3"/>
          <p:cNvSpPr>
            <a:spLocks noGrp="1"/>
          </p:cNvSpPr>
          <p:nvPr>
            <p:ph type="title"/>
          </p:nvPr>
        </p:nvSpPr>
        <p:spPr/>
        <p:txBody>
          <a:bodyPr/>
          <a:lstStyle/>
          <a:p>
            <a:r>
              <a:rPr lang="en-US" altLang="zh-CN" sz="4400" dirty="0">
                <a:latin typeface="黑体" panose="02010609060101010101" pitchFamily="49" charset="-122"/>
                <a:ea typeface="黑体" panose="02010609060101010101" pitchFamily="49" charset="-122"/>
              </a:rPr>
              <a:t>2</a:t>
            </a:r>
            <a:r>
              <a:rPr lang="zh-CN" altLang="en-US" sz="4400" dirty="0">
                <a:latin typeface="黑体" panose="02010609060101010101" pitchFamily="49" charset="-122"/>
                <a:ea typeface="黑体" panose="02010609060101010101" pitchFamily="49" charset="-122"/>
              </a:rPr>
              <a:t>．备份操作</a:t>
            </a:r>
          </a:p>
        </p:txBody>
      </p:sp>
    </p:spTree>
    <p:extLst>
      <p:ext uri="{BB962C8B-B14F-4D97-AF65-F5344CB8AC3E}">
        <p14:creationId xmlns:p14="http://schemas.microsoft.com/office/powerpoint/2010/main" val="30730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wipe(down)">
                                      <p:cBhvr>
                                        <p:cTn id="7" dur="500"/>
                                        <p:tgtEl>
                                          <p:spTgt spid="4505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5059">
                                            <p:txEl>
                                              <p:pRg st="1" end="1"/>
                                            </p:txEl>
                                          </p:spTgt>
                                        </p:tgtEl>
                                        <p:attrNameLst>
                                          <p:attrName>style.visibility</p:attrName>
                                        </p:attrNameLst>
                                      </p:cBhvr>
                                      <p:to>
                                        <p:strVal val="visible"/>
                                      </p:to>
                                    </p:set>
                                    <p:animEffect transition="in" filter="wipe(down)">
                                      <p:cBhvr>
                                        <p:cTn id="10" dur="500"/>
                                        <p:tgtEl>
                                          <p:spTgt spid="45059">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5059">
                                            <p:txEl>
                                              <p:pRg st="3" end="3"/>
                                            </p:txEl>
                                          </p:spTgt>
                                        </p:tgtEl>
                                        <p:attrNameLst>
                                          <p:attrName>style.visibility</p:attrName>
                                        </p:attrNameLst>
                                      </p:cBhvr>
                                      <p:to>
                                        <p:strVal val="visible"/>
                                      </p:to>
                                    </p:set>
                                    <p:animEffect transition="in" filter="wipe(down)">
                                      <p:cBhvr>
                                        <p:cTn id="13" dur="500"/>
                                        <p:tgtEl>
                                          <p:spTgt spid="45059">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5059">
                                            <p:txEl>
                                              <p:pRg st="2" end="2"/>
                                            </p:txEl>
                                          </p:spTgt>
                                        </p:tgtEl>
                                        <p:attrNameLst>
                                          <p:attrName>style.visibility</p:attrName>
                                        </p:attrNameLst>
                                      </p:cBhvr>
                                      <p:to>
                                        <p:strVal val="visible"/>
                                      </p:to>
                                    </p:set>
                                    <p:animEffect transition="in" filter="wipe(down)">
                                      <p:cBhvr>
                                        <p:cTn id="18" dur="500"/>
                                        <p:tgtEl>
                                          <p:spTgt spid="4505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animEffect transition="in" filter="wipe(down)">
                                      <p:cBhvr>
                                        <p:cTn id="23" dur="500"/>
                                        <p:tgtEl>
                                          <p:spTgt spid="4505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5059">
                                            <p:txEl>
                                              <p:pRg st="5" end="5"/>
                                            </p:txEl>
                                          </p:spTgt>
                                        </p:tgtEl>
                                        <p:attrNameLst>
                                          <p:attrName>style.visibility</p:attrName>
                                        </p:attrNameLst>
                                      </p:cBhvr>
                                      <p:to>
                                        <p:strVal val="visible"/>
                                      </p:to>
                                    </p:set>
                                    <p:animEffect transition="in" filter="wipe(down)">
                                      <p:cBhvr>
                                        <p:cTn id="28" dur="500"/>
                                        <p:tgtEl>
                                          <p:spTgt spid="4505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5059">
                                            <p:txEl>
                                              <p:pRg st="7" end="7"/>
                                            </p:txEl>
                                          </p:spTgt>
                                        </p:tgtEl>
                                        <p:attrNameLst>
                                          <p:attrName>style.visibility</p:attrName>
                                        </p:attrNameLst>
                                      </p:cBhvr>
                                      <p:to>
                                        <p:strVal val="visible"/>
                                      </p:to>
                                    </p:set>
                                    <p:animEffect transition="in" filter="wipe(down)">
                                      <p:cBhvr>
                                        <p:cTn id="33" dur="500"/>
                                        <p:tgtEl>
                                          <p:spTgt spid="45059">
                                            <p:txEl>
                                              <p:pRg st="7" end="7"/>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45059">
                                            <p:txEl>
                                              <p:pRg st="8" end="8"/>
                                            </p:txEl>
                                          </p:spTgt>
                                        </p:tgtEl>
                                        <p:attrNameLst>
                                          <p:attrName>style.visibility</p:attrName>
                                        </p:attrNameLst>
                                      </p:cBhvr>
                                      <p:to>
                                        <p:strVal val="visible"/>
                                      </p:to>
                                    </p:set>
                                    <p:animEffect transition="in" filter="wipe(down)">
                                      <p:cBhvr>
                                        <p:cTn id="36" dur="500"/>
                                        <p:tgtEl>
                                          <p:spTgt spid="450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5CB70E9E-63B5-4F8A-A23C-9A2195E9A3D1}" type="slidenum">
              <a:rPr lang="en-US" altLang="zh-CN" sz="1000" smtClean="0">
                <a:latin typeface="Tahoma" panose="020B0604030504040204" pitchFamily="34" charset="0"/>
              </a:rPr>
              <a:pPr>
                <a:spcBef>
                  <a:spcPct val="0"/>
                </a:spcBef>
                <a:buClrTx/>
                <a:buFontTx/>
                <a:buNone/>
              </a:pPr>
              <a:t>51</a:t>
            </a:fld>
            <a:endParaRPr lang="en-US" altLang="zh-CN" sz="1000">
              <a:latin typeface="Tahoma" panose="020B0604030504040204" pitchFamily="34" charset="0"/>
            </a:endParaRPr>
          </a:p>
        </p:txBody>
      </p:sp>
      <p:sp>
        <p:nvSpPr>
          <p:cNvPr id="45059" name="Rectangle 3"/>
          <p:cNvSpPr>
            <a:spLocks noGrp="1" noChangeArrowheads="1"/>
          </p:cNvSpPr>
          <p:nvPr>
            <p:ph idx="1"/>
          </p:nvPr>
        </p:nvSpPr>
        <p:spPr>
          <a:xfrm>
            <a:off x="642938" y="1571625"/>
            <a:ext cx="8072437" cy="1785367"/>
          </a:xfrm>
        </p:spPr>
        <p:txBody>
          <a:bodyPr/>
          <a:lstStyle/>
          <a:p>
            <a:pPr marL="109537" lvl="1" indent="0" eaLnBrk="1" hangingPunct="1">
              <a:spcBef>
                <a:spcPts val="400"/>
              </a:spcBef>
              <a:buSzTx/>
              <a:buNone/>
            </a:pPr>
            <a:r>
              <a:rPr lang="en-US" altLang="zh-CN" sz="2400" dirty="0"/>
              <a:t>(2) </a:t>
            </a:r>
            <a:r>
              <a:rPr lang="zh-CN" altLang="en-US" sz="2400" dirty="0"/>
              <a:t>执行备份：</a:t>
            </a:r>
            <a:r>
              <a:rPr lang="zh-CN" altLang="en-US" sz="2000" dirty="0"/>
              <a:t>数据库备份、差异备份、事务日志备份</a:t>
            </a:r>
            <a:endParaRPr lang="en-US" altLang="zh-CN" sz="2000" dirty="0"/>
          </a:p>
          <a:p>
            <a:pPr marL="109537" indent="0" eaLnBrk="1" hangingPunct="1">
              <a:lnSpc>
                <a:spcPct val="90000"/>
              </a:lnSpc>
              <a:buNone/>
            </a:pPr>
            <a:r>
              <a:rPr lang="en-US" altLang="zh-CN" sz="2000" dirty="0"/>
              <a:t>backup database </a:t>
            </a:r>
            <a:r>
              <a:rPr lang="en-US" altLang="zh-CN" sz="2000" dirty="0" err="1"/>
              <a:t>School_Education</a:t>
            </a:r>
            <a:r>
              <a:rPr lang="en-US" altLang="zh-CN" sz="2000" dirty="0"/>
              <a:t> to disk=‘E:\</a:t>
            </a:r>
            <a:r>
              <a:rPr lang="en-US" altLang="zh-CN" sz="2000" dirty="0" err="1"/>
              <a:t>bak</a:t>
            </a:r>
            <a:r>
              <a:rPr lang="en-US" altLang="zh-CN" sz="2000" dirty="0"/>
              <a:t>\20201027.bak’ with </a:t>
            </a:r>
            <a:r>
              <a:rPr lang="en-US" altLang="zh-CN" sz="2000" dirty="0" err="1"/>
              <a:t>init</a:t>
            </a:r>
            <a:r>
              <a:rPr lang="en-US" altLang="zh-CN" sz="2000" dirty="0"/>
              <a:t>;</a:t>
            </a:r>
          </a:p>
          <a:p>
            <a:pPr marL="109537" indent="0">
              <a:buNone/>
            </a:pPr>
            <a:r>
              <a:rPr lang="en-US" altLang="zh-CN" sz="2000" dirty="0"/>
              <a:t>backup database </a:t>
            </a:r>
            <a:r>
              <a:rPr lang="en-US" altLang="zh-CN" sz="2000" dirty="0" err="1"/>
              <a:t>School_Education</a:t>
            </a:r>
            <a:r>
              <a:rPr lang="en-US" altLang="zh-CN" sz="2000" dirty="0"/>
              <a:t> to disk='E:\</a:t>
            </a:r>
            <a:r>
              <a:rPr lang="en-US" altLang="zh-CN" sz="2000" dirty="0" err="1"/>
              <a:t>bak</a:t>
            </a:r>
            <a:r>
              <a:rPr lang="en-US" altLang="zh-CN" sz="2000" dirty="0"/>
              <a:t>\20201027_diff.bak' with </a:t>
            </a:r>
            <a:r>
              <a:rPr lang="en-US" altLang="zh-CN" sz="2000" dirty="0" err="1"/>
              <a:t>init,differential</a:t>
            </a:r>
            <a:r>
              <a:rPr lang="en-US" altLang="zh-CN" sz="2000" dirty="0"/>
              <a:t>;</a:t>
            </a:r>
          </a:p>
          <a:p>
            <a:pPr marL="109537" lvl="1" indent="0" eaLnBrk="1" hangingPunct="1">
              <a:spcBef>
                <a:spcPts val="400"/>
              </a:spcBef>
              <a:buSzTx/>
              <a:buNone/>
            </a:pPr>
            <a:r>
              <a:rPr lang="en-US" altLang="zh-CN" sz="2000" dirty="0"/>
              <a:t>Backup log </a:t>
            </a:r>
            <a:r>
              <a:rPr lang="en-US" altLang="zh-CN" sz="2000" dirty="0" err="1"/>
              <a:t>School_Education</a:t>
            </a:r>
            <a:r>
              <a:rPr lang="en-US" altLang="zh-CN" sz="2000" dirty="0"/>
              <a:t> to disk='E:\</a:t>
            </a:r>
            <a:r>
              <a:rPr lang="en-US" altLang="zh-CN" sz="2000" dirty="0" err="1"/>
              <a:t>bak</a:t>
            </a:r>
            <a:r>
              <a:rPr lang="en-US" altLang="zh-CN" sz="2000" dirty="0"/>
              <a:t>\20201027_log.bak' </a:t>
            </a:r>
          </a:p>
          <a:p>
            <a:pPr marL="109537" lvl="1" indent="0" eaLnBrk="1" hangingPunct="1">
              <a:spcBef>
                <a:spcPts val="400"/>
              </a:spcBef>
              <a:buSzTx/>
              <a:buNone/>
            </a:pPr>
            <a:endParaRPr lang="en-US" altLang="zh-CN" sz="2000" dirty="0"/>
          </a:p>
          <a:p>
            <a:pPr marL="109537" lvl="1" indent="0" eaLnBrk="1" hangingPunct="1">
              <a:spcBef>
                <a:spcPts val="400"/>
              </a:spcBef>
              <a:buSzTx/>
              <a:buNone/>
            </a:pPr>
            <a:r>
              <a:rPr lang="zh-CN" altLang="en-US" sz="2000" dirty="0"/>
              <a:t>注意：将修改后至少执行一次完整数据备份</a:t>
            </a:r>
            <a:endParaRPr lang="en-US" altLang="zh-CN" sz="2000" dirty="0"/>
          </a:p>
          <a:p>
            <a:pPr marL="109537" lvl="1" indent="0" eaLnBrk="1" hangingPunct="1">
              <a:spcBef>
                <a:spcPts val="400"/>
              </a:spcBef>
              <a:buSzTx/>
              <a:buNone/>
            </a:pPr>
            <a:r>
              <a:rPr lang="en-US" altLang="zh-CN" sz="2000" dirty="0"/>
              <a:t>	</a:t>
            </a:r>
            <a:r>
              <a:rPr lang="zh-CN" altLang="en-US" sz="2000" dirty="0"/>
              <a:t>执行事务日志备份必须是</a:t>
            </a:r>
            <a:r>
              <a:rPr lang="en-US" altLang="zh-CN" sz="2000" dirty="0"/>
              <a:t>FULL</a:t>
            </a:r>
            <a:r>
              <a:rPr lang="zh-CN" altLang="en-US" sz="2000" dirty="0"/>
              <a:t>模式</a:t>
            </a:r>
            <a:endParaRPr lang="en-US" altLang="zh-CN" sz="2000" dirty="0"/>
          </a:p>
          <a:p>
            <a:pPr marL="109537" indent="0" eaLnBrk="1" hangingPunct="1">
              <a:buNone/>
            </a:pPr>
            <a:endParaRPr lang="en-US" altLang="zh-CN" sz="2400" dirty="0"/>
          </a:p>
        </p:txBody>
      </p:sp>
      <p:sp>
        <p:nvSpPr>
          <p:cNvPr id="45060" name="标题 3"/>
          <p:cNvSpPr>
            <a:spLocks noGrp="1"/>
          </p:cNvSpPr>
          <p:nvPr>
            <p:ph type="title"/>
          </p:nvPr>
        </p:nvSpPr>
        <p:spPr/>
        <p:txBody>
          <a:bodyPr/>
          <a:lstStyle/>
          <a:p>
            <a:r>
              <a:rPr lang="en-US" altLang="zh-CN" sz="4400" dirty="0">
                <a:latin typeface="黑体" panose="02010609060101010101" pitchFamily="49" charset="-122"/>
                <a:ea typeface="黑体" panose="02010609060101010101" pitchFamily="49" charset="-122"/>
              </a:rPr>
              <a:t>2</a:t>
            </a:r>
            <a:r>
              <a:rPr lang="zh-CN" altLang="en-US" sz="4400" dirty="0">
                <a:latin typeface="黑体" panose="02010609060101010101" pitchFamily="49" charset="-122"/>
                <a:ea typeface="黑体" panose="02010609060101010101" pitchFamily="49" charset="-122"/>
              </a:rPr>
              <a:t>．备份操作</a:t>
            </a:r>
          </a:p>
        </p:txBody>
      </p:sp>
    </p:spTree>
    <p:extLst>
      <p:ext uri="{BB962C8B-B14F-4D97-AF65-F5344CB8AC3E}">
        <p14:creationId xmlns:p14="http://schemas.microsoft.com/office/powerpoint/2010/main" val="2890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wipe(down)">
                                      <p:cBhvr>
                                        <p:cTn id="7" dur="5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wipe(down)">
                                      <p:cBhvr>
                                        <p:cTn id="12" dur="500"/>
                                        <p:tgtEl>
                                          <p:spTgt spid="45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wipe(down)">
                                      <p:cBhvr>
                                        <p:cTn id="17" dur="500"/>
                                        <p:tgtEl>
                                          <p:spTgt spid="45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5059">
                                            <p:txEl>
                                              <p:pRg st="3" end="3"/>
                                            </p:txEl>
                                          </p:spTgt>
                                        </p:tgtEl>
                                        <p:attrNameLst>
                                          <p:attrName>style.visibility</p:attrName>
                                        </p:attrNameLst>
                                      </p:cBhvr>
                                      <p:to>
                                        <p:strVal val="visible"/>
                                      </p:to>
                                    </p:set>
                                    <p:animEffect transition="in" filter="wipe(down)">
                                      <p:cBhvr>
                                        <p:cTn id="22" dur="500"/>
                                        <p:tgtEl>
                                          <p:spTgt spid="450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5059">
                                            <p:txEl>
                                              <p:pRg st="5" end="5"/>
                                            </p:txEl>
                                          </p:spTgt>
                                        </p:tgtEl>
                                        <p:attrNameLst>
                                          <p:attrName>style.visibility</p:attrName>
                                        </p:attrNameLst>
                                      </p:cBhvr>
                                      <p:to>
                                        <p:strVal val="visible"/>
                                      </p:to>
                                    </p:set>
                                    <p:animEffect transition="in" filter="wipe(down)">
                                      <p:cBhvr>
                                        <p:cTn id="27" dur="500"/>
                                        <p:tgtEl>
                                          <p:spTgt spid="4505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5059">
                                            <p:txEl>
                                              <p:pRg st="6" end="6"/>
                                            </p:txEl>
                                          </p:spTgt>
                                        </p:tgtEl>
                                        <p:attrNameLst>
                                          <p:attrName>style.visibility</p:attrName>
                                        </p:attrNameLst>
                                      </p:cBhvr>
                                      <p:to>
                                        <p:strVal val="visible"/>
                                      </p:to>
                                    </p:set>
                                    <p:animEffect transition="in" filter="wipe(down)">
                                      <p:cBhvr>
                                        <p:cTn id="32" dur="500"/>
                                        <p:tgtEl>
                                          <p:spTgt spid="450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5CB70E9E-63B5-4F8A-A23C-9A2195E9A3D1}" type="slidenum">
              <a:rPr lang="en-US" altLang="zh-CN" sz="1000" smtClean="0">
                <a:latin typeface="Tahoma" panose="020B0604030504040204" pitchFamily="34" charset="0"/>
              </a:rPr>
              <a:pPr>
                <a:spcBef>
                  <a:spcPct val="0"/>
                </a:spcBef>
                <a:buClrTx/>
                <a:buFontTx/>
                <a:buNone/>
              </a:pPr>
              <a:t>52</a:t>
            </a:fld>
            <a:endParaRPr lang="en-US" altLang="zh-CN" sz="1000">
              <a:latin typeface="Tahoma" panose="020B0604030504040204" pitchFamily="34" charset="0"/>
            </a:endParaRPr>
          </a:p>
        </p:txBody>
      </p:sp>
      <p:sp>
        <p:nvSpPr>
          <p:cNvPr id="45059" name="Rectangle 3"/>
          <p:cNvSpPr>
            <a:spLocks noGrp="1" noChangeArrowheads="1"/>
          </p:cNvSpPr>
          <p:nvPr>
            <p:ph idx="1"/>
          </p:nvPr>
        </p:nvSpPr>
        <p:spPr>
          <a:xfrm>
            <a:off x="642938" y="1715641"/>
            <a:ext cx="8072437" cy="2073399"/>
          </a:xfrm>
        </p:spPr>
        <p:style>
          <a:lnRef idx="1">
            <a:schemeClr val="accent1"/>
          </a:lnRef>
          <a:fillRef idx="2">
            <a:schemeClr val="accent1"/>
          </a:fillRef>
          <a:effectRef idx="1">
            <a:schemeClr val="accent1"/>
          </a:effectRef>
          <a:fontRef idx="minor">
            <a:schemeClr val="dk1"/>
          </a:fontRef>
        </p:style>
        <p:txBody>
          <a:bodyPr/>
          <a:lstStyle/>
          <a:p>
            <a:pPr marL="109537" indent="0">
              <a:buNone/>
            </a:pPr>
            <a:r>
              <a:rPr lang="zh-CN" altLang="en-US" sz="2000" dirty="0"/>
              <a:t>备份</a:t>
            </a:r>
            <a:endParaRPr lang="en-US" altLang="zh-CN" sz="2000" dirty="0"/>
          </a:p>
          <a:p>
            <a:pPr marL="109537" indent="0">
              <a:buNone/>
            </a:pPr>
            <a:r>
              <a:rPr lang="en-US" altLang="zh-CN" sz="1600" dirty="0"/>
              <a:t>alter database </a:t>
            </a:r>
            <a:r>
              <a:rPr lang="en-US" altLang="zh-CN" sz="1600" dirty="0" err="1"/>
              <a:t>School_Education</a:t>
            </a:r>
            <a:r>
              <a:rPr lang="en-US" altLang="zh-CN" sz="1600" dirty="0"/>
              <a:t> set recovery simple;</a:t>
            </a:r>
          </a:p>
          <a:p>
            <a:pPr marL="109537" indent="0">
              <a:buNone/>
            </a:pPr>
            <a:r>
              <a:rPr lang="en-US" altLang="zh-CN" sz="1600" dirty="0"/>
              <a:t>backup database </a:t>
            </a:r>
            <a:r>
              <a:rPr lang="en-US" altLang="zh-CN" sz="1600" dirty="0" err="1"/>
              <a:t>School_Education</a:t>
            </a:r>
            <a:r>
              <a:rPr lang="en-US" altLang="zh-CN" sz="1600" dirty="0"/>
              <a:t> to disk='E:\</a:t>
            </a:r>
            <a:r>
              <a:rPr lang="en-US" altLang="zh-CN" sz="1600" dirty="0" err="1"/>
              <a:t>bak</a:t>
            </a:r>
            <a:r>
              <a:rPr lang="en-US" altLang="zh-CN" sz="1600" dirty="0"/>
              <a:t>\20201027.bak' with </a:t>
            </a:r>
            <a:r>
              <a:rPr lang="en-US" altLang="zh-CN" sz="1600" dirty="0" err="1"/>
              <a:t>init</a:t>
            </a:r>
            <a:r>
              <a:rPr lang="en-US" altLang="zh-CN" sz="1600" dirty="0"/>
              <a:t>;</a:t>
            </a:r>
          </a:p>
          <a:p>
            <a:pPr marL="109537" indent="0">
              <a:buNone/>
            </a:pPr>
            <a:r>
              <a:rPr lang="en-US" altLang="zh-CN" sz="1600" dirty="0"/>
              <a:t>Update School_Education.dbo.SC set grade=grade+1 where </a:t>
            </a:r>
            <a:r>
              <a:rPr lang="en-US" altLang="zh-CN" sz="1600" dirty="0" err="1"/>
              <a:t>Cno</a:t>
            </a:r>
            <a:r>
              <a:rPr lang="en-US" altLang="zh-CN" sz="1600" dirty="0"/>
              <a:t>='C03‘;</a:t>
            </a:r>
          </a:p>
          <a:p>
            <a:pPr marL="109537" indent="0">
              <a:buNone/>
            </a:pPr>
            <a:r>
              <a:rPr lang="en-US" altLang="zh-CN" sz="1600" dirty="0"/>
              <a:t>backup database </a:t>
            </a:r>
            <a:r>
              <a:rPr lang="en-US" altLang="zh-CN" sz="1600" dirty="0" err="1"/>
              <a:t>School_Education</a:t>
            </a:r>
            <a:r>
              <a:rPr lang="en-US" altLang="zh-CN" sz="1600" dirty="0"/>
              <a:t> to disk='E:\</a:t>
            </a:r>
            <a:r>
              <a:rPr lang="en-US" altLang="zh-CN" sz="1600" dirty="0" err="1"/>
              <a:t>bak</a:t>
            </a:r>
            <a:r>
              <a:rPr lang="en-US" altLang="zh-CN" sz="1600" dirty="0"/>
              <a:t>\20201027_diff.bak' with </a:t>
            </a:r>
            <a:r>
              <a:rPr lang="en-US" altLang="zh-CN" sz="1600" dirty="0" err="1"/>
              <a:t>init,differential</a:t>
            </a:r>
            <a:r>
              <a:rPr lang="en-US" altLang="zh-CN" sz="1600" dirty="0"/>
              <a:t>;</a:t>
            </a:r>
            <a:endParaRPr lang="en-US" altLang="zh-CN" sz="4000" dirty="0"/>
          </a:p>
          <a:p>
            <a:pPr marL="109537" indent="0" eaLnBrk="1" hangingPunct="1">
              <a:buNone/>
            </a:pPr>
            <a:r>
              <a:rPr lang="en-US" altLang="zh-CN" sz="2400" dirty="0"/>
              <a:t> </a:t>
            </a:r>
          </a:p>
        </p:txBody>
      </p:sp>
      <p:sp>
        <p:nvSpPr>
          <p:cNvPr id="45060" name="标题 3"/>
          <p:cNvSpPr>
            <a:spLocks noGrp="1"/>
          </p:cNvSpPr>
          <p:nvPr>
            <p:ph type="title"/>
          </p:nvPr>
        </p:nvSpPr>
        <p:spPr/>
        <p:txBody>
          <a:bodyPr/>
          <a:lstStyle/>
          <a:p>
            <a:r>
              <a:rPr lang="en-US" altLang="zh-CN" sz="4400" dirty="0">
                <a:latin typeface="黑体" panose="02010609060101010101" pitchFamily="49" charset="-122"/>
                <a:ea typeface="黑体" panose="02010609060101010101" pitchFamily="49" charset="-122"/>
              </a:rPr>
              <a:t>2</a:t>
            </a:r>
            <a:r>
              <a:rPr lang="zh-CN" altLang="en-US" sz="4400" dirty="0">
                <a:latin typeface="黑体" panose="02010609060101010101" pitchFamily="49" charset="-122"/>
                <a:ea typeface="黑体" panose="02010609060101010101" pitchFamily="49" charset="-122"/>
              </a:rPr>
              <a:t>．备份操作</a:t>
            </a:r>
            <a:r>
              <a:rPr lang="en-US" altLang="zh-CN" sz="4400" dirty="0">
                <a:latin typeface="黑体" panose="02010609060101010101" pitchFamily="49" charset="-122"/>
                <a:ea typeface="黑体" panose="02010609060101010101" pitchFamily="49" charset="-122"/>
              </a:rPr>
              <a:t>—</a:t>
            </a:r>
            <a:r>
              <a:rPr lang="zh-CN" altLang="en-US" sz="4400" dirty="0">
                <a:latin typeface="黑体" panose="02010609060101010101" pitchFamily="49" charset="-122"/>
                <a:ea typeface="黑体" panose="02010609060101010101" pitchFamily="49" charset="-122"/>
              </a:rPr>
              <a:t>举例</a:t>
            </a:r>
            <a:br>
              <a:rPr lang="en-US" altLang="zh-CN" sz="4400" dirty="0">
                <a:latin typeface="黑体" panose="02010609060101010101" pitchFamily="49" charset="-122"/>
                <a:ea typeface="黑体" panose="02010609060101010101" pitchFamily="49" charset="-122"/>
              </a:rPr>
            </a:br>
            <a:r>
              <a:rPr lang="zh-CN" altLang="en-US" sz="3600" dirty="0">
                <a:latin typeface="黑体" panose="02010609060101010101" pitchFamily="49" charset="-122"/>
                <a:ea typeface="黑体" panose="02010609060101010101" pitchFamily="49" charset="-122"/>
              </a:rPr>
              <a:t>简单恢复模式</a:t>
            </a:r>
          </a:p>
        </p:txBody>
      </p:sp>
    </p:spTree>
    <p:extLst>
      <p:ext uri="{BB962C8B-B14F-4D97-AF65-F5344CB8AC3E}">
        <p14:creationId xmlns:p14="http://schemas.microsoft.com/office/powerpoint/2010/main" val="53367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5059">
                                            <p:txEl>
                                              <p:pRg st="5" end="5"/>
                                            </p:txEl>
                                          </p:spTgt>
                                        </p:tgtEl>
                                        <p:attrNameLst>
                                          <p:attrName>style.visibility</p:attrName>
                                        </p:attrNameLst>
                                      </p:cBhvr>
                                      <p:to>
                                        <p:strVal val="visible"/>
                                      </p:to>
                                    </p:set>
                                    <p:animEffect transition="in" filter="wipe(down)">
                                      <p:cBhvr>
                                        <p:cTn id="7" dur="500"/>
                                        <p:tgtEl>
                                          <p:spTgt spid="45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5CB70E9E-63B5-4F8A-A23C-9A2195E9A3D1}" type="slidenum">
              <a:rPr lang="en-US" altLang="zh-CN" sz="1000" smtClean="0">
                <a:latin typeface="Tahoma" panose="020B0604030504040204" pitchFamily="34" charset="0"/>
              </a:rPr>
              <a:pPr>
                <a:spcBef>
                  <a:spcPct val="0"/>
                </a:spcBef>
                <a:buClrTx/>
                <a:buFontTx/>
                <a:buNone/>
              </a:pPr>
              <a:t>53</a:t>
            </a:fld>
            <a:endParaRPr lang="en-US" altLang="zh-CN" sz="1000">
              <a:latin typeface="Tahoma" panose="020B0604030504040204" pitchFamily="34" charset="0"/>
            </a:endParaRPr>
          </a:p>
        </p:txBody>
      </p:sp>
      <p:sp>
        <p:nvSpPr>
          <p:cNvPr id="45060" name="标题 3"/>
          <p:cNvSpPr>
            <a:spLocks noGrp="1"/>
          </p:cNvSpPr>
          <p:nvPr>
            <p:ph type="title"/>
          </p:nvPr>
        </p:nvSpPr>
        <p:spPr/>
        <p:txBody>
          <a:bodyPr/>
          <a:lstStyle/>
          <a:p>
            <a:r>
              <a:rPr lang="en-US" altLang="zh-CN" sz="4400" dirty="0">
                <a:latin typeface="黑体" panose="02010609060101010101" pitchFamily="49" charset="-122"/>
                <a:ea typeface="黑体" panose="02010609060101010101" pitchFamily="49" charset="-122"/>
              </a:rPr>
              <a:t>2</a:t>
            </a:r>
            <a:r>
              <a:rPr lang="zh-CN" altLang="en-US" sz="4400" dirty="0">
                <a:latin typeface="黑体" panose="02010609060101010101" pitchFamily="49" charset="-122"/>
                <a:ea typeface="黑体" panose="02010609060101010101" pitchFamily="49" charset="-122"/>
              </a:rPr>
              <a:t>．备份操作</a:t>
            </a:r>
            <a:r>
              <a:rPr lang="en-US" altLang="zh-CN" sz="4400" dirty="0">
                <a:latin typeface="黑体" panose="02010609060101010101" pitchFamily="49" charset="-122"/>
                <a:ea typeface="黑体" panose="02010609060101010101" pitchFamily="49" charset="-122"/>
              </a:rPr>
              <a:t>—</a:t>
            </a:r>
            <a:r>
              <a:rPr lang="zh-CN" altLang="en-US" sz="4400" dirty="0">
                <a:latin typeface="黑体" panose="02010609060101010101" pitchFamily="49" charset="-122"/>
                <a:ea typeface="黑体" panose="02010609060101010101" pitchFamily="49" charset="-122"/>
              </a:rPr>
              <a:t>举例</a:t>
            </a:r>
            <a:br>
              <a:rPr lang="en-US" altLang="zh-CN" sz="4400" dirty="0">
                <a:latin typeface="黑体" panose="02010609060101010101" pitchFamily="49" charset="-122"/>
                <a:ea typeface="黑体" panose="02010609060101010101" pitchFamily="49" charset="-122"/>
              </a:rPr>
            </a:br>
            <a:r>
              <a:rPr lang="zh-CN" altLang="en-US" sz="3600" dirty="0">
                <a:latin typeface="黑体" panose="02010609060101010101" pitchFamily="49" charset="-122"/>
                <a:ea typeface="黑体" panose="02010609060101010101" pitchFamily="49" charset="-122"/>
              </a:rPr>
              <a:t>简单恢复模式</a:t>
            </a:r>
          </a:p>
        </p:txBody>
      </p:sp>
      <p:sp>
        <p:nvSpPr>
          <p:cNvPr id="2" name="内容占位符 1"/>
          <p:cNvSpPr>
            <a:spLocks noGrp="1"/>
          </p:cNvSpPr>
          <p:nvPr>
            <p:ph idx="1"/>
          </p:nvPr>
        </p:nvSpPr>
        <p:spPr>
          <a:xfrm>
            <a:off x="395536" y="1495326"/>
            <a:ext cx="8229600" cy="4525962"/>
          </a:xfrm>
        </p:spPr>
        <p:txBody>
          <a:bodyPr/>
          <a:lstStyle/>
          <a:p>
            <a:r>
              <a:rPr lang="zh-CN" altLang="en-US" dirty="0"/>
              <a:t>还原方法</a:t>
            </a:r>
            <a:endParaRPr lang="en-US" altLang="zh-CN" dirty="0"/>
          </a:p>
          <a:p>
            <a:pPr marL="109537" indent="0">
              <a:buNone/>
            </a:pPr>
            <a:r>
              <a:rPr lang="en-US" altLang="zh-CN" sz="2400" dirty="0"/>
              <a:t>1</a:t>
            </a:r>
            <a:r>
              <a:rPr lang="zh-CN" altLang="en-US" sz="2400" dirty="0"/>
              <a:t>、数据库</a:t>
            </a:r>
            <a:r>
              <a:rPr lang="en-US" altLang="zh-CN" sz="2400" dirty="0">
                <a:sym typeface="Wingdings" panose="05000000000000000000" pitchFamily="2" charset="2"/>
              </a:rPr>
              <a:t></a:t>
            </a:r>
            <a:r>
              <a:rPr lang="zh-CN" altLang="en-US" sz="2400" dirty="0">
                <a:sym typeface="Wingdings" panose="05000000000000000000" pitchFamily="2" charset="2"/>
              </a:rPr>
              <a:t>右键任务</a:t>
            </a:r>
            <a:r>
              <a:rPr lang="en-US" altLang="zh-CN" sz="2400" dirty="0">
                <a:sym typeface="Wingdings" panose="05000000000000000000" pitchFamily="2" charset="2"/>
              </a:rPr>
              <a:t></a:t>
            </a:r>
            <a:r>
              <a:rPr lang="zh-CN" altLang="en-US" sz="2400" dirty="0">
                <a:sym typeface="Wingdings" panose="05000000000000000000" pitchFamily="2" charset="2"/>
              </a:rPr>
              <a:t>还原</a:t>
            </a:r>
            <a:r>
              <a:rPr lang="en-US" altLang="zh-CN" sz="2400" dirty="0">
                <a:sym typeface="Wingdings" panose="05000000000000000000" pitchFamily="2" charset="2"/>
              </a:rPr>
              <a:t></a:t>
            </a:r>
            <a:r>
              <a:rPr lang="zh-CN" altLang="en-US" sz="2400" dirty="0">
                <a:sym typeface="Wingdings" panose="05000000000000000000" pitchFamily="2" charset="2"/>
              </a:rPr>
              <a:t>数据库</a:t>
            </a:r>
            <a:endParaRPr lang="en-US" altLang="zh-CN" sz="2400" dirty="0">
              <a:sym typeface="Wingdings" panose="05000000000000000000" pitchFamily="2" charset="2"/>
            </a:endParaRPr>
          </a:p>
          <a:p>
            <a:pPr marL="109537" indent="0">
              <a:buNone/>
            </a:pPr>
            <a:r>
              <a:rPr lang="zh-CN" altLang="en-US" sz="2400" dirty="0">
                <a:sym typeface="Wingdings" panose="05000000000000000000" pitchFamily="2" charset="2"/>
              </a:rPr>
              <a:t>注意：一定要断开所还原数据库的所有连接</a:t>
            </a:r>
            <a:endParaRPr lang="en-US" altLang="zh-CN" sz="2400" dirty="0">
              <a:sym typeface="Wingdings" panose="05000000000000000000" pitchFamily="2" charset="2"/>
            </a:endParaRPr>
          </a:p>
          <a:p>
            <a:pPr marL="109537" indent="0">
              <a:buNone/>
            </a:pPr>
            <a:r>
              <a:rPr lang="en-US" altLang="zh-CN" sz="2400" dirty="0">
                <a:sym typeface="Wingdings" panose="05000000000000000000" pitchFamily="2" charset="2"/>
              </a:rPr>
              <a:t>	(</a:t>
            </a:r>
            <a:r>
              <a:rPr lang="zh-CN" altLang="en-US" sz="2400" dirty="0">
                <a:sym typeface="Wingdings" panose="05000000000000000000" pitchFamily="2" charset="2"/>
              </a:rPr>
              <a:t>查询</a:t>
            </a:r>
            <a:r>
              <a:rPr lang="en-US" altLang="zh-CN" sz="2400" dirty="0">
                <a:sym typeface="Wingdings" panose="05000000000000000000" pitchFamily="2" charset="2"/>
              </a:rPr>
              <a:t></a:t>
            </a:r>
            <a:r>
              <a:rPr lang="zh-CN" altLang="en-US" sz="2400" dirty="0">
                <a:sym typeface="Wingdings" panose="05000000000000000000" pitchFamily="2" charset="2"/>
              </a:rPr>
              <a:t>连接</a:t>
            </a:r>
            <a:r>
              <a:rPr lang="en-US" altLang="zh-CN" sz="2400" dirty="0">
                <a:sym typeface="Wingdings" panose="05000000000000000000" pitchFamily="2" charset="2"/>
              </a:rPr>
              <a:t></a:t>
            </a:r>
            <a:r>
              <a:rPr lang="zh-CN" altLang="en-US" sz="2400" dirty="0">
                <a:sym typeface="Wingdings" panose="05000000000000000000" pitchFamily="2" charset="2"/>
              </a:rPr>
              <a:t>断开所有查询</a:t>
            </a:r>
            <a:r>
              <a:rPr lang="en-US" altLang="zh-CN" sz="2400" dirty="0">
                <a:sym typeface="Wingdings" panose="05000000000000000000" pitchFamily="2" charset="2"/>
              </a:rPr>
              <a:t>)</a:t>
            </a:r>
          </a:p>
          <a:p>
            <a:pPr marL="109537" indent="0">
              <a:buNone/>
            </a:pPr>
            <a:r>
              <a:rPr lang="en-US" altLang="zh-CN" sz="2400" dirty="0">
                <a:sym typeface="Wingdings" panose="05000000000000000000" pitchFamily="2" charset="2"/>
              </a:rPr>
              <a:t>2</a:t>
            </a:r>
            <a:r>
              <a:rPr lang="zh-CN" altLang="en-US" sz="2400" dirty="0">
                <a:sym typeface="Wingdings" panose="05000000000000000000" pitchFamily="2" charset="2"/>
              </a:rPr>
              <a:t>、</a:t>
            </a:r>
            <a:r>
              <a:rPr lang="en-US" altLang="zh-CN" sz="2400" dirty="0">
                <a:sym typeface="Wingdings" panose="05000000000000000000" pitchFamily="2" charset="2"/>
              </a:rPr>
              <a:t>T-SQL</a:t>
            </a:r>
          </a:p>
          <a:p>
            <a:pPr eaLnBrk="1" hangingPunct="1">
              <a:lnSpc>
                <a:spcPct val="90000"/>
              </a:lnSpc>
              <a:buNone/>
            </a:pPr>
            <a:r>
              <a:rPr lang="en-US" altLang="zh-CN" sz="2000" dirty="0"/>
              <a:t>RESTORE DATABASE </a:t>
            </a:r>
            <a:r>
              <a:rPr lang="en-US" altLang="zh-CN" sz="2000" dirty="0" err="1"/>
              <a:t>School_Education</a:t>
            </a:r>
            <a:r>
              <a:rPr lang="en-US" altLang="zh-CN" sz="2000" dirty="0"/>
              <a:t> FROM DISK= E:\bak\20201027.bak ' WITH NORECOVERY</a:t>
            </a:r>
          </a:p>
          <a:p>
            <a:pPr eaLnBrk="1" hangingPunct="1">
              <a:lnSpc>
                <a:spcPct val="90000"/>
              </a:lnSpc>
              <a:buNone/>
            </a:pPr>
            <a:r>
              <a:rPr lang="en-US" altLang="zh-CN" sz="2000" dirty="0"/>
              <a:t>RESTORE DATABASE </a:t>
            </a:r>
            <a:r>
              <a:rPr lang="en-US" altLang="zh-CN" sz="2000" dirty="0" err="1"/>
              <a:t>School_Education</a:t>
            </a:r>
            <a:r>
              <a:rPr lang="en-US" altLang="zh-CN" sz="2000" dirty="0"/>
              <a:t> FROM DISK= 'E:\</a:t>
            </a:r>
            <a:r>
              <a:rPr lang="en-US" altLang="zh-CN" sz="2000" dirty="0" err="1"/>
              <a:t>bak</a:t>
            </a:r>
            <a:r>
              <a:rPr lang="en-US" altLang="zh-CN" sz="2000" dirty="0"/>
              <a:t>\20201027_diff.bak '</a:t>
            </a:r>
          </a:p>
          <a:p>
            <a:pPr marL="109537" indent="0">
              <a:buNone/>
            </a:pPr>
            <a:endParaRPr lang="en-US" altLang="zh-CN" sz="2400" dirty="0">
              <a:sym typeface="Wingdings" panose="05000000000000000000" pitchFamily="2" charset="2"/>
            </a:endParaRPr>
          </a:p>
          <a:p>
            <a:pPr marL="109537" indent="0">
              <a:buNone/>
            </a:pPr>
            <a:endParaRPr lang="en-US" altLang="zh-CN" sz="2400" dirty="0">
              <a:sym typeface="Wingdings" panose="05000000000000000000" pitchFamily="2" charset="2"/>
            </a:endParaRPr>
          </a:p>
          <a:p>
            <a:pPr marL="109537" indent="0">
              <a:buNone/>
            </a:pPr>
            <a:endParaRPr lang="zh-CN" altLang="en-US" dirty="0"/>
          </a:p>
        </p:txBody>
      </p:sp>
    </p:spTree>
    <p:extLst>
      <p:ext uri="{BB962C8B-B14F-4D97-AF65-F5344CB8AC3E}">
        <p14:creationId xmlns:p14="http://schemas.microsoft.com/office/powerpoint/2010/main" val="4965731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5CB70E9E-63B5-4F8A-A23C-9A2195E9A3D1}" type="slidenum">
              <a:rPr lang="en-US" altLang="zh-CN" sz="1000" smtClean="0">
                <a:latin typeface="Tahoma" panose="020B0604030504040204" pitchFamily="34" charset="0"/>
              </a:rPr>
              <a:pPr>
                <a:spcBef>
                  <a:spcPct val="0"/>
                </a:spcBef>
                <a:buClrTx/>
                <a:buFontTx/>
                <a:buNone/>
              </a:pPr>
              <a:t>54</a:t>
            </a:fld>
            <a:endParaRPr lang="en-US" altLang="zh-CN" sz="1000">
              <a:latin typeface="Tahoma" panose="020B0604030504040204" pitchFamily="34" charset="0"/>
            </a:endParaRPr>
          </a:p>
        </p:txBody>
      </p:sp>
      <p:sp>
        <p:nvSpPr>
          <p:cNvPr id="45059" name="Rectangle 3"/>
          <p:cNvSpPr>
            <a:spLocks noGrp="1" noChangeArrowheads="1"/>
          </p:cNvSpPr>
          <p:nvPr>
            <p:ph idx="1"/>
          </p:nvPr>
        </p:nvSpPr>
        <p:spPr>
          <a:xfrm>
            <a:off x="642938" y="1715641"/>
            <a:ext cx="8072437" cy="4089623"/>
          </a:xfrm>
        </p:spPr>
        <p:style>
          <a:lnRef idx="1">
            <a:schemeClr val="accent1"/>
          </a:lnRef>
          <a:fillRef idx="2">
            <a:schemeClr val="accent1"/>
          </a:fillRef>
          <a:effectRef idx="1">
            <a:schemeClr val="accent1"/>
          </a:effectRef>
          <a:fontRef idx="minor">
            <a:schemeClr val="dk1"/>
          </a:fontRef>
        </p:style>
        <p:txBody>
          <a:bodyPr/>
          <a:lstStyle/>
          <a:p>
            <a:pPr marL="109537" indent="0">
              <a:buNone/>
            </a:pPr>
            <a:r>
              <a:rPr lang="zh-CN" altLang="en-US" sz="2000" dirty="0"/>
              <a:t>备份</a:t>
            </a:r>
            <a:endParaRPr lang="en-US" altLang="zh-CN" sz="2000" dirty="0"/>
          </a:p>
          <a:p>
            <a:pPr marL="109537" indent="0">
              <a:buNone/>
            </a:pPr>
            <a:r>
              <a:rPr lang="en-US" altLang="zh-CN" sz="1600" dirty="0"/>
              <a:t>alter database </a:t>
            </a:r>
            <a:r>
              <a:rPr lang="en-US" altLang="zh-CN" sz="1600" dirty="0" err="1"/>
              <a:t>School_Education</a:t>
            </a:r>
            <a:r>
              <a:rPr lang="en-US" altLang="zh-CN" sz="1600" dirty="0"/>
              <a:t> set recovery full;</a:t>
            </a:r>
          </a:p>
          <a:p>
            <a:pPr marL="109537" indent="0">
              <a:buNone/>
            </a:pPr>
            <a:r>
              <a:rPr lang="en-US" altLang="zh-CN" sz="1600" dirty="0"/>
              <a:t>backup database </a:t>
            </a:r>
            <a:r>
              <a:rPr lang="en-US" altLang="zh-CN" sz="1600" dirty="0" err="1"/>
              <a:t>School_Education</a:t>
            </a:r>
            <a:r>
              <a:rPr lang="en-US" altLang="zh-CN" sz="1600" dirty="0"/>
              <a:t> to disk='E:\</a:t>
            </a:r>
            <a:r>
              <a:rPr lang="en-US" altLang="zh-CN" sz="1600" dirty="0" err="1"/>
              <a:t>bak</a:t>
            </a:r>
            <a:r>
              <a:rPr lang="en-US" altLang="zh-CN" sz="1600" dirty="0"/>
              <a:t>\20201027.bak' with </a:t>
            </a:r>
            <a:r>
              <a:rPr lang="en-US" altLang="zh-CN" sz="1600" dirty="0" err="1"/>
              <a:t>init</a:t>
            </a:r>
            <a:r>
              <a:rPr lang="en-US" altLang="zh-CN" sz="1600" dirty="0"/>
              <a:t>;</a:t>
            </a:r>
          </a:p>
          <a:p>
            <a:pPr marL="109537" indent="0">
              <a:buNone/>
            </a:pPr>
            <a:endParaRPr lang="en-US" altLang="zh-CN" sz="1600" dirty="0"/>
          </a:p>
          <a:p>
            <a:pPr marL="109537" indent="0">
              <a:buNone/>
            </a:pPr>
            <a:r>
              <a:rPr lang="en-US" altLang="zh-CN" sz="1600" dirty="0"/>
              <a:t>Update School_Education.dbo.SC set grade=grade+1 where </a:t>
            </a:r>
            <a:r>
              <a:rPr lang="en-US" altLang="zh-CN" sz="1600" dirty="0" err="1"/>
              <a:t>Cno</a:t>
            </a:r>
            <a:r>
              <a:rPr lang="en-US" altLang="zh-CN" sz="1600" dirty="0"/>
              <a:t>='C03‘;</a:t>
            </a:r>
          </a:p>
          <a:p>
            <a:pPr marL="109537" indent="0">
              <a:buNone/>
            </a:pPr>
            <a:r>
              <a:rPr lang="en-US" altLang="zh-CN" sz="1600" dirty="0"/>
              <a:t>backup database </a:t>
            </a:r>
            <a:r>
              <a:rPr lang="en-US" altLang="zh-CN" sz="1600" dirty="0" err="1"/>
              <a:t>School_Education</a:t>
            </a:r>
            <a:r>
              <a:rPr lang="en-US" altLang="zh-CN" sz="1600" dirty="0"/>
              <a:t> to disk='E:\</a:t>
            </a:r>
            <a:r>
              <a:rPr lang="en-US" altLang="zh-CN" sz="1600" dirty="0" err="1"/>
              <a:t>bak</a:t>
            </a:r>
            <a:r>
              <a:rPr lang="en-US" altLang="zh-CN" sz="1600" dirty="0"/>
              <a:t>\20201027_diff.bak' with </a:t>
            </a:r>
            <a:r>
              <a:rPr lang="en-US" altLang="zh-CN" sz="1600" dirty="0" err="1"/>
              <a:t>init,differential</a:t>
            </a:r>
            <a:r>
              <a:rPr lang="en-US" altLang="zh-CN" sz="1600" dirty="0"/>
              <a:t>;</a:t>
            </a:r>
          </a:p>
          <a:p>
            <a:pPr marL="109537" indent="0">
              <a:buNone/>
            </a:pPr>
            <a:endParaRPr lang="en-US" altLang="zh-CN" sz="1600" dirty="0"/>
          </a:p>
          <a:p>
            <a:pPr marL="109537" indent="0">
              <a:buNone/>
            </a:pPr>
            <a:r>
              <a:rPr lang="en-US" altLang="zh-CN" sz="1600" dirty="0"/>
              <a:t>Update School_Education.dbo.SC set grade=100 where </a:t>
            </a:r>
            <a:r>
              <a:rPr lang="en-US" altLang="zh-CN" sz="1600" dirty="0" err="1"/>
              <a:t>Cno</a:t>
            </a:r>
            <a:r>
              <a:rPr lang="en-US" altLang="zh-CN" sz="1600" dirty="0"/>
              <a:t>='C04‘;</a:t>
            </a:r>
          </a:p>
          <a:p>
            <a:pPr marL="109537" indent="0">
              <a:buNone/>
            </a:pPr>
            <a:r>
              <a:rPr lang="en-US" altLang="zh-CN" sz="1600" dirty="0"/>
              <a:t>backup log </a:t>
            </a:r>
            <a:r>
              <a:rPr lang="en-US" altLang="zh-CN" sz="1600" dirty="0" err="1"/>
              <a:t>School_Education</a:t>
            </a:r>
            <a:r>
              <a:rPr lang="en-US" altLang="zh-CN" sz="1600" dirty="0"/>
              <a:t> to disk='E:\</a:t>
            </a:r>
            <a:r>
              <a:rPr lang="en-US" altLang="zh-CN" sz="1600" dirty="0" err="1"/>
              <a:t>bak</a:t>
            </a:r>
            <a:r>
              <a:rPr lang="en-US" altLang="zh-CN" sz="1600" dirty="0"/>
              <a:t>\20201027_log1.bak’;</a:t>
            </a:r>
          </a:p>
          <a:p>
            <a:pPr marL="109537" indent="0">
              <a:buNone/>
            </a:pPr>
            <a:endParaRPr lang="en-US" altLang="zh-CN" sz="1600" dirty="0"/>
          </a:p>
          <a:p>
            <a:pPr marL="109537" indent="0">
              <a:buNone/>
            </a:pPr>
            <a:r>
              <a:rPr lang="en-US" altLang="zh-CN" sz="1600" dirty="0"/>
              <a:t>Update School_Education.dbo.SC set grade=0 where </a:t>
            </a:r>
            <a:r>
              <a:rPr lang="en-US" altLang="zh-CN" sz="1600" dirty="0" err="1"/>
              <a:t>Cno</a:t>
            </a:r>
            <a:r>
              <a:rPr lang="en-US" altLang="zh-CN" sz="1600" dirty="0"/>
              <a:t>='C04‘;</a:t>
            </a:r>
          </a:p>
          <a:p>
            <a:pPr marL="109537" indent="0">
              <a:buNone/>
            </a:pPr>
            <a:r>
              <a:rPr lang="en-US" altLang="zh-CN" sz="1600" dirty="0"/>
              <a:t>backup log </a:t>
            </a:r>
            <a:r>
              <a:rPr lang="en-US" altLang="zh-CN" sz="1600" dirty="0" err="1"/>
              <a:t>School_Education</a:t>
            </a:r>
            <a:r>
              <a:rPr lang="en-US" altLang="zh-CN" sz="1600" dirty="0"/>
              <a:t> to disk=‘E:\</a:t>
            </a:r>
            <a:r>
              <a:rPr lang="en-US" altLang="zh-CN" sz="1600" dirty="0" err="1"/>
              <a:t>bak</a:t>
            </a:r>
            <a:r>
              <a:rPr lang="en-US" altLang="zh-CN" sz="1600" dirty="0"/>
              <a:t>\20201027_log2.bak’</a:t>
            </a:r>
            <a:r>
              <a:rPr lang="zh-CN" altLang="en-US" sz="1600" dirty="0"/>
              <a:t> </a:t>
            </a:r>
            <a:r>
              <a:rPr lang="en-US" altLang="zh-CN" sz="1600" dirty="0"/>
              <a:t>with </a:t>
            </a:r>
            <a:r>
              <a:rPr lang="en-US" altLang="zh-CN" sz="1600" dirty="0" err="1"/>
              <a:t>No_truncate</a:t>
            </a:r>
            <a:endParaRPr lang="en-US" altLang="zh-CN" sz="1600" dirty="0"/>
          </a:p>
          <a:p>
            <a:pPr marL="109537" indent="0">
              <a:buNone/>
            </a:pPr>
            <a:endParaRPr lang="en-US" altLang="zh-CN" sz="4000" dirty="0"/>
          </a:p>
          <a:p>
            <a:pPr marL="109537" indent="0" eaLnBrk="1" hangingPunct="1">
              <a:buNone/>
            </a:pPr>
            <a:r>
              <a:rPr lang="en-US" altLang="zh-CN" sz="2400" dirty="0"/>
              <a:t> </a:t>
            </a:r>
          </a:p>
        </p:txBody>
      </p:sp>
      <p:sp>
        <p:nvSpPr>
          <p:cNvPr id="45060" name="标题 3"/>
          <p:cNvSpPr>
            <a:spLocks noGrp="1"/>
          </p:cNvSpPr>
          <p:nvPr>
            <p:ph type="title"/>
          </p:nvPr>
        </p:nvSpPr>
        <p:spPr/>
        <p:txBody>
          <a:bodyPr/>
          <a:lstStyle/>
          <a:p>
            <a:r>
              <a:rPr lang="en-US" altLang="zh-CN" sz="4400" dirty="0">
                <a:latin typeface="黑体" panose="02010609060101010101" pitchFamily="49" charset="-122"/>
                <a:ea typeface="黑体" panose="02010609060101010101" pitchFamily="49" charset="-122"/>
              </a:rPr>
              <a:t>2</a:t>
            </a:r>
            <a:r>
              <a:rPr lang="zh-CN" altLang="en-US" sz="4400" dirty="0">
                <a:latin typeface="黑体" panose="02010609060101010101" pitchFamily="49" charset="-122"/>
                <a:ea typeface="黑体" panose="02010609060101010101" pitchFamily="49" charset="-122"/>
              </a:rPr>
              <a:t>．备份操作</a:t>
            </a:r>
            <a:r>
              <a:rPr lang="en-US" altLang="zh-CN" sz="4400" dirty="0">
                <a:latin typeface="黑体" panose="02010609060101010101" pitchFamily="49" charset="-122"/>
                <a:ea typeface="黑体" panose="02010609060101010101" pitchFamily="49" charset="-122"/>
              </a:rPr>
              <a:t>—</a:t>
            </a:r>
            <a:r>
              <a:rPr lang="zh-CN" altLang="en-US" sz="4400" dirty="0">
                <a:latin typeface="黑体" panose="02010609060101010101" pitchFamily="49" charset="-122"/>
                <a:ea typeface="黑体" panose="02010609060101010101" pitchFamily="49" charset="-122"/>
              </a:rPr>
              <a:t>举例</a:t>
            </a:r>
            <a:br>
              <a:rPr lang="en-US" altLang="zh-CN" sz="4400" dirty="0">
                <a:latin typeface="黑体" panose="02010609060101010101" pitchFamily="49" charset="-122"/>
                <a:ea typeface="黑体" panose="02010609060101010101" pitchFamily="49" charset="-122"/>
              </a:rPr>
            </a:br>
            <a:r>
              <a:rPr lang="zh-CN" altLang="en-US" sz="3600" dirty="0">
                <a:latin typeface="黑体" panose="02010609060101010101" pitchFamily="49" charset="-122"/>
                <a:ea typeface="黑体" panose="02010609060101010101" pitchFamily="49" charset="-122"/>
              </a:rPr>
              <a:t>完整恢复模式</a:t>
            </a:r>
          </a:p>
        </p:txBody>
      </p:sp>
    </p:spTree>
    <p:extLst>
      <p:ext uri="{BB962C8B-B14F-4D97-AF65-F5344CB8AC3E}">
        <p14:creationId xmlns:p14="http://schemas.microsoft.com/office/powerpoint/2010/main" val="409654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5059">
                                            <p:txEl>
                                              <p:pRg st="13" end="13"/>
                                            </p:txEl>
                                          </p:spTgt>
                                        </p:tgtEl>
                                        <p:attrNameLst>
                                          <p:attrName>style.visibility</p:attrName>
                                        </p:attrNameLst>
                                      </p:cBhvr>
                                      <p:to>
                                        <p:strVal val="visible"/>
                                      </p:to>
                                    </p:set>
                                    <p:animEffect transition="in" filter="wipe(down)">
                                      <p:cBhvr>
                                        <p:cTn id="7" dur="500"/>
                                        <p:tgtEl>
                                          <p:spTgt spid="4505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5CB70E9E-63B5-4F8A-A23C-9A2195E9A3D1}" type="slidenum">
              <a:rPr lang="en-US" altLang="zh-CN" sz="1000" smtClean="0">
                <a:latin typeface="Tahoma" panose="020B0604030504040204" pitchFamily="34" charset="0"/>
              </a:rPr>
              <a:pPr>
                <a:spcBef>
                  <a:spcPct val="0"/>
                </a:spcBef>
                <a:buClrTx/>
                <a:buFontTx/>
                <a:buNone/>
              </a:pPr>
              <a:t>55</a:t>
            </a:fld>
            <a:endParaRPr lang="en-US" altLang="zh-CN" sz="1000">
              <a:latin typeface="Tahoma" panose="020B0604030504040204" pitchFamily="34" charset="0"/>
            </a:endParaRPr>
          </a:p>
        </p:txBody>
      </p:sp>
      <p:sp>
        <p:nvSpPr>
          <p:cNvPr id="45060" name="标题 3"/>
          <p:cNvSpPr>
            <a:spLocks noGrp="1"/>
          </p:cNvSpPr>
          <p:nvPr>
            <p:ph type="title"/>
          </p:nvPr>
        </p:nvSpPr>
        <p:spPr/>
        <p:txBody>
          <a:bodyPr/>
          <a:lstStyle/>
          <a:p>
            <a:r>
              <a:rPr lang="en-US" altLang="zh-CN" sz="4400" dirty="0">
                <a:latin typeface="黑体" panose="02010609060101010101" pitchFamily="49" charset="-122"/>
                <a:ea typeface="黑体" panose="02010609060101010101" pitchFamily="49" charset="-122"/>
              </a:rPr>
              <a:t>2</a:t>
            </a:r>
            <a:r>
              <a:rPr lang="zh-CN" altLang="en-US" sz="4400" dirty="0">
                <a:latin typeface="黑体" panose="02010609060101010101" pitchFamily="49" charset="-122"/>
                <a:ea typeface="黑体" panose="02010609060101010101" pitchFamily="49" charset="-122"/>
              </a:rPr>
              <a:t>．备份操作</a:t>
            </a:r>
            <a:r>
              <a:rPr lang="en-US" altLang="zh-CN" sz="4400" dirty="0">
                <a:latin typeface="黑体" panose="02010609060101010101" pitchFamily="49" charset="-122"/>
                <a:ea typeface="黑体" panose="02010609060101010101" pitchFamily="49" charset="-122"/>
              </a:rPr>
              <a:t>—</a:t>
            </a:r>
            <a:r>
              <a:rPr lang="zh-CN" altLang="en-US" sz="4400" dirty="0">
                <a:latin typeface="黑体" panose="02010609060101010101" pitchFamily="49" charset="-122"/>
                <a:ea typeface="黑体" panose="02010609060101010101" pitchFamily="49" charset="-122"/>
              </a:rPr>
              <a:t>举例</a:t>
            </a:r>
            <a:br>
              <a:rPr lang="en-US" altLang="zh-CN" sz="4400" dirty="0">
                <a:latin typeface="黑体" panose="02010609060101010101" pitchFamily="49" charset="-122"/>
                <a:ea typeface="黑体" panose="02010609060101010101" pitchFamily="49" charset="-122"/>
              </a:rPr>
            </a:br>
            <a:r>
              <a:rPr lang="zh-CN" altLang="en-US" sz="3600" dirty="0">
                <a:latin typeface="黑体" panose="02010609060101010101" pitchFamily="49" charset="-122"/>
                <a:ea typeface="黑体" panose="02010609060101010101" pitchFamily="49" charset="-122"/>
              </a:rPr>
              <a:t>完整恢复模式</a:t>
            </a:r>
          </a:p>
        </p:txBody>
      </p:sp>
      <p:sp>
        <p:nvSpPr>
          <p:cNvPr id="2" name="内容占位符 1"/>
          <p:cNvSpPr>
            <a:spLocks noGrp="1"/>
          </p:cNvSpPr>
          <p:nvPr>
            <p:ph idx="1"/>
          </p:nvPr>
        </p:nvSpPr>
        <p:spPr>
          <a:xfrm>
            <a:off x="395536" y="1495326"/>
            <a:ext cx="8229600" cy="2077690"/>
          </a:xfrm>
        </p:spPr>
        <p:txBody>
          <a:bodyPr/>
          <a:lstStyle/>
          <a:p>
            <a:r>
              <a:rPr lang="zh-CN" altLang="en-US" dirty="0"/>
              <a:t>还原方法</a:t>
            </a:r>
            <a:endParaRPr lang="en-US" altLang="zh-CN" dirty="0"/>
          </a:p>
          <a:p>
            <a:pPr marL="109537" indent="0">
              <a:buNone/>
            </a:pPr>
            <a:r>
              <a:rPr lang="en-US" altLang="zh-CN" sz="2400" dirty="0"/>
              <a:t>1</a:t>
            </a:r>
            <a:r>
              <a:rPr lang="zh-CN" altLang="en-US" sz="2400" dirty="0"/>
              <a:t>、数据库</a:t>
            </a:r>
            <a:r>
              <a:rPr lang="en-US" altLang="zh-CN" sz="2400" dirty="0">
                <a:sym typeface="Wingdings" panose="05000000000000000000" pitchFamily="2" charset="2"/>
              </a:rPr>
              <a:t></a:t>
            </a:r>
            <a:r>
              <a:rPr lang="zh-CN" altLang="en-US" sz="2400" dirty="0">
                <a:sym typeface="Wingdings" panose="05000000000000000000" pitchFamily="2" charset="2"/>
              </a:rPr>
              <a:t>右键任务</a:t>
            </a:r>
            <a:r>
              <a:rPr lang="en-US" altLang="zh-CN" sz="2400" dirty="0">
                <a:sym typeface="Wingdings" panose="05000000000000000000" pitchFamily="2" charset="2"/>
              </a:rPr>
              <a:t></a:t>
            </a:r>
            <a:r>
              <a:rPr lang="zh-CN" altLang="en-US" sz="2400" dirty="0">
                <a:sym typeface="Wingdings" panose="05000000000000000000" pitchFamily="2" charset="2"/>
              </a:rPr>
              <a:t>还原</a:t>
            </a:r>
            <a:r>
              <a:rPr lang="en-US" altLang="zh-CN" sz="2400" dirty="0">
                <a:sym typeface="Wingdings" panose="05000000000000000000" pitchFamily="2" charset="2"/>
              </a:rPr>
              <a:t></a:t>
            </a:r>
            <a:r>
              <a:rPr lang="zh-CN" altLang="en-US" sz="2400" dirty="0">
                <a:sym typeface="Wingdings" panose="05000000000000000000" pitchFamily="2" charset="2"/>
              </a:rPr>
              <a:t>数据库</a:t>
            </a:r>
            <a:endParaRPr lang="en-US" altLang="zh-CN" sz="2400" dirty="0">
              <a:sym typeface="Wingdings" panose="05000000000000000000" pitchFamily="2" charset="2"/>
            </a:endParaRPr>
          </a:p>
          <a:p>
            <a:pPr marL="109537" indent="0">
              <a:buNone/>
            </a:pPr>
            <a:r>
              <a:rPr lang="zh-CN" altLang="en-US" sz="2400" dirty="0">
                <a:sym typeface="Wingdings" panose="05000000000000000000" pitchFamily="2" charset="2"/>
              </a:rPr>
              <a:t>注意：一定要断开所还原数据库的所有连接</a:t>
            </a:r>
            <a:endParaRPr lang="en-US" altLang="zh-CN" sz="2400" dirty="0">
              <a:sym typeface="Wingdings" panose="05000000000000000000" pitchFamily="2" charset="2"/>
            </a:endParaRPr>
          </a:p>
          <a:p>
            <a:pPr marL="109537" indent="0">
              <a:buNone/>
            </a:pPr>
            <a:r>
              <a:rPr lang="en-US" altLang="zh-CN" sz="2400" dirty="0">
                <a:sym typeface="Wingdings" panose="05000000000000000000" pitchFamily="2" charset="2"/>
              </a:rPr>
              <a:t>	(</a:t>
            </a:r>
            <a:r>
              <a:rPr lang="zh-CN" altLang="en-US" sz="2400" dirty="0">
                <a:sym typeface="Wingdings" panose="05000000000000000000" pitchFamily="2" charset="2"/>
              </a:rPr>
              <a:t>查询</a:t>
            </a:r>
            <a:r>
              <a:rPr lang="en-US" altLang="zh-CN" sz="2400" dirty="0">
                <a:sym typeface="Wingdings" panose="05000000000000000000" pitchFamily="2" charset="2"/>
              </a:rPr>
              <a:t></a:t>
            </a:r>
            <a:r>
              <a:rPr lang="zh-CN" altLang="en-US" sz="2400" dirty="0">
                <a:sym typeface="Wingdings" panose="05000000000000000000" pitchFamily="2" charset="2"/>
              </a:rPr>
              <a:t>连接</a:t>
            </a:r>
            <a:r>
              <a:rPr lang="en-US" altLang="zh-CN" sz="2400" dirty="0">
                <a:sym typeface="Wingdings" panose="05000000000000000000" pitchFamily="2" charset="2"/>
              </a:rPr>
              <a:t></a:t>
            </a:r>
            <a:r>
              <a:rPr lang="zh-CN" altLang="en-US" sz="2400" dirty="0">
                <a:sym typeface="Wingdings" panose="05000000000000000000" pitchFamily="2" charset="2"/>
              </a:rPr>
              <a:t>断开所有查询</a:t>
            </a:r>
            <a:r>
              <a:rPr lang="en-US" altLang="zh-CN" sz="2400" dirty="0">
                <a:sym typeface="Wingdings" panose="05000000000000000000" pitchFamily="2" charset="2"/>
              </a:rPr>
              <a:t>)</a:t>
            </a:r>
          </a:p>
          <a:p>
            <a:pPr marL="109537" indent="0">
              <a:buNone/>
            </a:pPr>
            <a:r>
              <a:rPr lang="en-US" altLang="zh-CN" sz="2400" dirty="0">
                <a:sym typeface="Wingdings" panose="05000000000000000000" pitchFamily="2" charset="2"/>
              </a:rPr>
              <a:t>2</a:t>
            </a:r>
            <a:r>
              <a:rPr lang="zh-CN" altLang="en-US" sz="2400" dirty="0">
                <a:sym typeface="Wingdings" panose="05000000000000000000" pitchFamily="2" charset="2"/>
              </a:rPr>
              <a:t>、</a:t>
            </a:r>
            <a:r>
              <a:rPr lang="en-US" altLang="zh-CN" sz="2400" dirty="0">
                <a:sym typeface="Wingdings" panose="05000000000000000000" pitchFamily="2" charset="2"/>
              </a:rPr>
              <a:t>T-SQL</a:t>
            </a:r>
          </a:p>
          <a:p>
            <a:pPr marL="109537" indent="0">
              <a:buNone/>
            </a:pPr>
            <a:r>
              <a:rPr lang="en-US" altLang="zh-CN" sz="1800" dirty="0"/>
              <a:t>restore database </a:t>
            </a:r>
            <a:r>
              <a:rPr lang="en-US" altLang="zh-CN" sz="1800" dirty="0" err="1"/>
              <a:t>School_Education</a:t>
            </a:r>
            <a:r>
              <a:rPr lang="en-US" altLang="zh-CN" sz="1800" dirty="0"/>
              <a:t> from disk='E:\</a:t>
            </a:r>
            <a:r>
              <a:rPr lang="en-US" altLang="zh-CN" sz="1800" dirty="0" err="1"/>
              <a:t>bak</a:t>
            </a:r>
            <a:r>
              <a:rPr lang="en-US" altLang="zh-CN" sz="1800" dirty="0"/>
              <a:t>\20201027.bak' with </a:t>
            </a:r>
            <a:r>
              <a:rPr lang="en-US" altLang="zh-CN" sz="1800" dirty="0" err="1"/>
              <a:t>replace,norecovery</a:t>
            </a:r>
            <a:r>
              <a:rPr lang="en-US" altLang="zh-CN" sz="1800" dirty="0"/>
              <a:t>;</a:t>
            </a:r>
          </a:p>
          <a:p>
            <a:pPr marL="109537" indent="0">
              <a:buNone/>
            </a:pPr>
            <a:r>
              <a:rPr lang="en-US" altLang="zh-CN" sz="1800" dirty="0"/>
              <a:t>restore database </a:t>
            </a:r>
            <a:r>
              <a:rPr lang="en-US" altLang="zh-CN" sz="1800" dirty="0" err="1"/>
              <a:t>School_Education</a:t>
            </a:r>
            <a:r>
              <a:rPr lang="en-US" altLang="zh-CN" sz="1800" dirty="0"/>
              <a:t> from disk='E:\</a:t>
            </a:r>
            <a:r>
              <a:rPr lang="en-US" altLang="zh-CN" sz="1800" dirty="0" err="1"/>
              <a:t>bak</a:t>
            </a:r>
            <a:r>
              <a:rPr lang="en-US" altLang="zh-CN" sz="1800" dirty="0"/>
              <a:t>\20201027_diff.bak' with </a:t>
            </a:r>
            <a:r>
              <a:rPr lang="en-US" altLang="zh-CN" sz="1800" dirty="0" err="1"/>
              <a:t>norecovery</a:t>
            </a:r>
            <a:r>
              <a:rPr lang="en-US" altLang="zh-CN" sz="1800" dirty="0"/>
              <a:t>;</a:t>
            </a:r>
          </a:p>
          <a:p>
            <a:pPr marL="109537" indent="0">
              <a:buNone/>
            </a:pPr>
            <a:r>
              <a:rPr lang="en-US" altLang="zh-CN" sz="1800" dirty="0"/>
              <a:t>restore log </a:t>
            </a:r>
            <a:r>
              <a:rPr lang="en-US" altLang="zh-CN" sz="1800" dirty="0" err="1"/>
              <a:t>School_Education</a:t>
            </a:r>
            <a:r>
              <a:rPr lang="en-US" altLang="zh-CN" sz="1800" dirty="0"/>
              <a:t> from disk='E:\</a:t>
            </a:r>
            <a:r>
              <a:rPr lang="en-US" altLang="zh-CN" sz="1800" dirty="0" err="1"/>
              <a:t>bak</a:t>
            </a:r>
            <a:r>
              <a:rPr lang="en-US" altLang="zh-CN" sz="1800" dirty="0"/>
              <a:t>\20201027_log1.bak' with </a:t>
            </a:r>
            <a:r>
              <a:rPr lang="en-US" altLang="zh-CN" sz="1800" dirty="0" err="1"/>
              <a:t>norecovery</a:t>
            </a:r>
            <a:r>
              <a:rPr lang="en-US" altLang="zh-CN" sz="1800" dirty="0"/>
              <a:t>;</a:t>
            </a:r>
          </a:p>
          <a:p>
            <a:pPr marL="109537" indent="0">
              <a:buNone/>
            </a:pPr>
            <a:r>
              <a:rPr lang="en-US" altLang="zh-CN" sz="1800" dirty="0"/>
              <a:t>restore log </a:t>
            </a:r>
            <a:r>
              <a:rPr lang="en-US" altLang="zh-CN" sz="1800" dirty="0" err="1"/>
              <a:t>School_Education</a:t>
            </a:r>
            <a:r>
              <a:rPr lang="en-US" altLang="zh-CN" sz="1800" dirty="0"/>
              <a:t> from disk='E:\</a:t>
            </a:r>
            <a:r>
              <a:rPr lang="en-US" altLang="zh-CN" sz="1800" dirty="0" err="1"/>
              <a:t>bak</a:t>
            </a:r>
            <a:r>
              <a:rPr lang="en-US" altLang="zh-CN" sz="1800" dirty="0"/>
              <a:t>\20201027_log2.bak';</a:t>
            </a:r>
            <a:endParaRPr lang="en-US" altLang="zh-CN" sz="1800" dirty="0">
              <a:sym typeface="Wingdings" panose="05000000000000000000" pitchFamily="2" charset="2"/>
            </a:endParaRPr>
          </a:p>
          <a:p>
            <a:pPr marL="109537" indent="0">
              <a:buNone/>
            </a:pPr>
            <a:endParaRPr lang="zh-CN" altLang="en-US" sz="2000" dirty="0"/>
          </a:p>
        </p:txBody>
      </p:sp>
    </p:spTree>
    <p:extLst>
      <p:ext uri="{BB962C8B-B14F-4D97-AF65-F5344CB8AC3E}">
        <p14:creationId xmlns:p14="http://schemas.microsoft.com/office/powerpoint/2010/main" val="38772964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zh-CN" altLang="en-US"/>
              <a:t>本章小结</a:t>
            </a:r>
            <a:endParaRPr lang="zh-CN" altLang="en-US" dirty="0"/>
          </a:p>
        </p:txBody>
      </p:sp>
      <p:sp>
        <p:nvSpPr>
          <p:cNvPr id="4" name="灯片编号占位符 3"/>
          <p:cNvSpPr>
            <a:spLocks noGrp="1"/>
          </p:cNvSpPr>
          <p:nvPr>
            <p:ph type="sldNum" sz="quarter" idx="12"/>
          </p:nvPr>
        </p:nvSpPr>
        <p:spPr/>
        <p:txBody>
          <a:bodyPr/>
          <a:lstStyle/>
          <a:p>
            <a:pPr>
              <a:defRPr/>
            </a:pPr>
            <a:fld id="{33A0D08D-E188-4DC2-9E78-E2F9EBCF0B82}" type="slidenum">
              <a:rPr lang="en-US" altLang="zh-CN" smtClean="0"/>
              <a:pPr>
                <a:defRPr/>
              </a:pPr>
              <a:t>56</a:t>
            </a:fld>
            <a:endParaRPr lang="en-US" altLang="zh-CN"/>
          </a:p>
        </p:txBody>
      </p:sp>
    </p:spTree>
    <p:extLst>
      <p:ext uri="{BB962C8B-B14F-4D97-AF65-F5344CB8AC3E}">
        <p14:creationId xmlns:p14="http://schemas.microsoft.com/office/powerpoint/2010/main" val="3539449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A8BD0681-9E51-4D55-ABF1-85B459936C1A}" type="slidenum">
              <a:rPr lang="en-US" altLang="zh-CN" sz="1000" smtClean="0">
                <a:latin typeface="Tahoma" panose="020B0604030504040204" pitchFamily="34" charset="0"/>
              </a:rPr>
              <a:pPr>
                <a:spcBef>
                  <a:spcPct val="0"/>
                </a:spcBef>
                <a:buClrTx/>
                <a:buFontTx/>
                <a:buNone/>
              </a:pPr>
              <a:t>6</a:t>
            </a:fld>
            <a:endParaRPr lang="en-US" altLang="zh-CN" sz="1000">
              <a:latin typeface="Tahoma" panose="020B0604030504040204" pitchFamily="34" charset="0"/>
            </a:endParaRPr>
          </a:p>
        </p:txBody>
      </p:sp>
      <p:sp>
        <p:nvSpPr>
          <p:cNvPr id="21507" name="Rectangle 3"/>
          <p:cNvSpPr>
            <a:spLocks noGrp="1" noChangeArrowheads="1"/>
          </p:cNvSpPr>
          <p:nvPr>
            <p:ph idx="1"/>
          </p:nvPr>
        </p:nvSpPr>
        <p:spPr/>
        <p:txBody>
          <a:bodyPr/>
          <a:lstStyle/>
          <a:p>
            <a:pPr eaLnBrk="1" hangingPunct="1"/>
            <a:r>
              <a:rPr lang="zh-CN" altLang="en-US" sz="2800" dirty="0"/>
              <a:t>系统可能发生的故障有很多种，每种故障需要不同的方法来处理。</a:t>
            </a:r>
            <a:endParaRPr lang="en-US" altLang="zh-CN" sz="2800" dirty="0"/>
          </a:p>
          <a:p>
            <a:pPr eaLnBrk="1" hangingPunct="1"/>
            <a:r>
              <a:rPr lang="zh-CN" altLang="en-US" sz="2800" dirty="0"/>
              <a:t>数据库系统主要会遇到 </a:t>
            </a:r>
            <a:r>
              <a:rPr lang="en-US" altLang="zh-CN" sz="2800" dirty="0"/>
              <a:t>3 </a:t>
            </a:r>
            <a:r>
              <a:rPr lang="zh-CN" altLang="en-US" sz="2800" dirty="0"/>
              <a:t>种故障：</a:t>
            </a:r>
          </a:p>
          <a:p>
            <a:pPr lvl="1" eaLnBrk="1" hangingPunct="1"/>
            <a:r>
              <a:rPr lang="zh-CN" altLang="en-US" sz="2800" dirty="0"/>
              <a:t>事务故障</a:t>
            </a:r>
          </a:p>
          <a:p>
            <a:pPr lvl="1" eaLnBrk="1" hangingPunct="1"/>
            <a:r>
              <a:rPr lang="zh-CN" altLang="en-US" sz="2800" dirty="0"/>
              <a:t>系统故障</a:t>
            </a:r>
          </a:p>
          <a:p>
            <a:pPr lvl="1" eaLnBrk="1" hangingPunct="1"/>
            <a:r>
              <a:rPr lang="zh-CN" altLang="en-US" sz="2800" dirty="0"/>
              <a:t>介质故障</a:t>
            </a:r>
          </a:p>
        </p:txBody>
      </p:sp>
      <p:sp>
        <p:nvSpPr>
          <p:cNvPr id="21508" name="标题 3"/>
          <p:cNvSpPr>
            <a:spLocks noGrp="1"/>
          </p:cNvSpPr>
          <p:nvPr>
            <p:ph type="title"/>
          </p:nvPr>
        </p:nvSpPr>
        <p:spPr/>
        <p:txBody>
          <a:bodyPr/>
          <a:lstStyle/>
          <a:p>
            <a:r>
              <a:rPr lang="en-US" altLang="zh-CN" dirty="0">
                <a:ea typeface="黑体" panose="02010609060101010101" pitchFamily="49" charset="-122"/>
              </a:rPr>
              <a:t>10.1.1 </a:t>
            </a:r>
            <a:r>
              <a:rPr lang="zh-CN" altLang="en-US" dirty="0">
                <a:ea typeface="黑体" panose="02010609060101010101" pitchFamily="49" charset="-122"/>
              </a:rPr>
              <a:t>故障的种类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wipe(down)">
                                      <p:cBhvr>
                                        <p:cTn id="7" dur="500"/>
                                        <p:tgtEl>
                                          <p:spTgt spid="21507">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1507">
                                            <p:txEl>
                                              <p:pRg st="2" end="2"/>
                                            </p:txEl>
                                          </p:spTgt>
                                        </p:tgtEl>
                                        <p:attrNameLst>
                                          <p:attrName>style.visibility</p:attrName>
                                        </p:attrNameLst>
                                      </p:cBhvr>
                                      <p:to>
                                        <p:strVal val="visible"/>
                                      </p:to>
                                    </p:set>
                                    <p:animEffect transition="in" filter="wipe(down)">
                                      <p:cBhvr>
                                        <p:cTn id="10" dur="500"/>
                                        <p:tgtEl>
                                          <p:spTgt spid="21507">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1507">
                                            <p:txEl>
                                              <p:pRg st="3" end="3"/>
                                            </p:txEl>
                                          </p:spTgt>
                                        </p:tgtEl>
                                        <p:attrNameLst>
                                          <p:attrName>style.visibility</p:attrName>
                                        </p:attrNameLst>
                                      </p:cBhvr>
                                      <p:to>
                                        <p:strVal val="visible"/>
                                      </p:to>
                                    </p:set>
                                    <p:animEffect transition="in" filter="wipe(down)">
                                      <p:cBhvr>
                                        <p:cTn id="13" dur="500"/>
                                        <p:tgtEl>
                                          <p:spTgt spid="21507">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1507">
                                            <p:txEl>
                                              <p:pRg st="4" end="4"/>
                                            </p:txEl>
                                          </p:spTgt>
                                        </p:tgtEl>
                                        <p:attrNameLst>
                                          <p:attrName>style.visibility</p:attrName>
                                        </p:attrNameLst>
                                      </p:cBhvr>
                                      <p:to>
                                        <p:strVal val="visible"/>
                                      </p:to>
                                    </p:set>
                                    <p:animEffect transition="in" filter="wipe(down)">
                                      <p:cBhvr>
                                        <p:cTn id="16" dur="500"/>
                                        <p:tgtEl>
                                          <p:spTgt spid="21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379E139C-488F-476C-AEC0-085DD2BD2445}" type="slidenum">
              <a:rPr lang="en-US" altLang="zh-CN" sz="1000" smtClean="0">
                <a:latin typeface="Tahoma" panose="020B0604030504040204" pitchFamily="34" charset="0"/>
              </a:rPr>
              <a:pPr>
                <a:spcBef>
                  <a:spcPct val="0"/>
                </a:spcBef>
                <a:buClrTx/>
                <a:buFontTx/>
                <a:buNone/>
              </a:pPr>
              <a:t>7</a:t>
            </a:fld>
            <a:endParaRPr lang="en-US" altLang="zh-CN" sz="1000">
              <a:latin typeface="Tahoma" panose="020B0604030504040204" pitchFamily="34" charset="0"/>
            </a:endParaRPr>
          </a:p>
        </p:txBody>
      </p:sp>
      <p:sp>
        <p:nvSpPr>
          <p:cNvPr id="22531" name="Rectangle 3"/>
          <p:cNvSpPr>
            <a:spLocks noGrp="1" noChangeArrowheads="1"/>
          </p:cNvSpPr>
          <p:nvPr>
            <p:ph idx="1"/>
          </p:nvPr>
        </p:nvSpPr>
        <p:spPr/>
        <p:txBody>
          <a:bodyPr/>
          <a:lstStyle/>
          <a:p>
            <a:pPr eaLnBrk="1" hangingPunct="1"/>
            <a:r>
              <a:rPr lang="zh-CN" altLang="en-US" sz="2800" dirty="0"/>
              <a:t>事务故障：事务的运行没有到达预期的终点就被终止，有两种错误可能造成事务执行失败。</a:t>
            </a:r>
          </a:p>
          <a:p>
            <a:pPr lvl="1" eaLnBrk="1" hangingPunct="1"/>
            <a:r>
              <a:rPr lang="zh-CN" altLang="en-US" sz="2400" dirty="0">
                <a:solidFill>
                  <a:srgbClr val="0033CC"/>
                </a:solidFill>
              </a:rPr>
              <a:t>可预期故障：</a:t>
            </a:r>
            <a:r>
              <a:rPr lang="zh-CN" altLang="en-US" sz="2400" dirty="0"/>
              <a:t>应用程序可以发现的事务故障，并且程序可以控制让事务回滚。例如转账时发现账面金额不足。</a:t>
            </a:r>
          </a:p>
          <a:p>
            <a:pPr lvl="1" eaLnBrk="1" hangingPunct="1"/>
            <a:r>
              <a:rPr lang="zh-CN" altLang="en-US" sz="2400" dirty="0">
                <a:solidFill>
                  <a:srgbClr val="0033CC"/>
                </a:solidFill>
              </a:rPr>
              <a:t>非预期故障：</a:t>
            </a:r>
            <a:r>
              <a:rPr lang="zh-CN" altLang="en-US" sz="2400" dirty="0"/>
              <a:t>指不能由应用程序处理的故障，例如运算溢出、与其他事务形成死锁而被选中撤销事务、违反了某些完整性限制等，但该事务可以在以后的某个时间重新执行。</a:t>
            </a:r>
          </a:p>
          <a:p>
            <a:pPr eaLnBrk="1" hangingPunct="1"/>
            <a:r>
              <a:rPr lang="zh-CN" altLang="en-US" sz="2800" dirty="0"/>
              <a:t>可预期故障由应用程序处理，非预期故障不能由应用程序处理的。</a:t>
            </a:r>
            <a:r>
              <a:rPr lang="zh-CN" altLang="en-US" sz="2800" dirty="0">
                <a:solidFill>
                  <a:srgbClr val="FF0000"/>
                </a:solidFill>
              </a:rPr>
              <a:t>故以后事务故障仅指这类非预期的故障。</a:t>
            </a:r>
          </a:p>
        </p:txBody>
      </p:sp>
      <p:sp>
        <p:nvSpPr>
          <p:cNvPr id="22532" name="标题 3"/>
          <p:cNvSpPr>
            <a:spLocks noGrp="1"/>
          </p:cNvSpPr>
          <p:nvPr>
            <p:ph type="title"/>
          </p:nvPr>
        </p:nvSpPr>
        <p:spPr/>
        <p:txBody>
          <a:bodyPr/>
          <a:lstStyle/>
          <a:p>
            <a:r>
              <a:rPr lang="en-US" altLang="zh-CN" dirty="0">
                <a:ea typeface="黑体" panose="02010609060101010101" pitchFamily="49" charset="-122"/>
              </a:rPr>
              <a:t>10.1.1 </a:t>
            </a:r>
            <a:r>
              <a:rPr lang="zh-CN" altLang="en-US" dirty="0">
                <a:ea typeface="黑体" panose="02010609060101010101" pitchFamily="49" charset="-122"/>
              </a:rPr>
              <a:t>故障的种类</a:t>
            </a:r>
            <a:br>
              <a:rPr lang="zh-CN" altLang="en-US" dirty="0">
                <a:ea typeface="黑体" panose="02010609060101010101" pitchFamily="49" charset="-122"/>
              </a:rPr>
            </a:br>
            <a:r>
              <a:rPr lang="en-US" altLang="zh-CN" sz="3200" dirty="0">
                <a:ea typeface="黑体" panose="02010609060101010101" pitchFamily="49" charset="-122"/>
              </a:rPr>
              <a:t>1</a:t>
            </a:r>
            <a:r>
              <a:rPr lang="zh-CN" altLang="en-US" sz="3200" dirty="0">
                <a:ea typeface="黑体" panose="02010609060101010101" pitchFamily="49" charset="-122"/>
              </a:rPr>
              <a:t>．事务故障</a:t>
            </a:r>
            <a:endParaRPr lang="zh-CN" altLang="en-US"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down)">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wipe(down)">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wipe(down)">
                                      <p:cBhvr>
                                        <p:cTn id="17" dur="500"/>
                                        <p:tgtEl>
                                          <p:spTgt spid="2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wipe(down)">
                                      <p:cBhvr>
                                        <p:cTn id="22" dur="500"/>
                                        <p:tgtEl>
                                          <p:spTgt spid="22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0FEF0FB4-015B-4232-AD24-A19A6D7497FC}" type="slidenum">
              <a:rPr lang="en-US" altLang="zh-CN" sz="1000" smtClean="0">
                <a:latin typeface="Times New Roman" panose="02020603050405020304" pitchFamily="18" charset="0"/>
                <a:cs typeface="Times New Roman" panose="02020603050405020304" pitchFamily="18" charset="0"/>
              </a:rPr>
              <a:pPr>
                <a:spcBef>
                  <a:spcPct val="0"/>
                </a:spcBef>
                <a:buClrTx/>
                <a:buFontTx/>
                <a:buNone/>
              </a:pPr>
              <a:t>8</a:t>
            </a:fld>
            <a:endParaRPr lang="en-US" altLang="zh-CN" sz="1000">
              <a:latin typeface="Times New Roman" panose="02020603050405020304" pitchFamily="18" charset="0"/>
              <a:cs typeface="Times New Roman" panose="02020603050405020304" pitchFamily="18" charset="0"/>
            </a:endParaRPr>
          </a:p>
        </p:txBody>
      </p:sp>
      <p:sp>
        <p:nvSpPr>
          <p:cNvPr id="23555" name="Rectangle 3"/>
          <p:cNvSpPr>
            <a:spLocks noGrp="1" noChangeArrowheads="1"/>
          </p:cNvSpPr>
          <p:nvPr>
            <p:ph idx="1"/>
          </p:nvPr>
        </p:nvSpPr>
        <p:spPr>
          <a:xfrm>
            <a:off x="428625" y="1571625"/>
            <a:ext cx="8229600" cy="4525963"/>
          </a:xfrm>
        </p:spPr>
        <p:txBody>
          <a:bodyPr/>
          <a:lstStyle/>
          <a:p>
            <a:pPr eaLnBrk="1" hangingPunct="1"/>
            <a:r>
              <a:rPr lang="zh-CN" altLang="en-US" sz="2800" dirty="0">
                <a:latin typeface="Times New Roman" panose="02020603050405020304" pitchFamily="18" charset="0"/>
                <a:cs typeface="Times New Roman" panose="02020603050405020304" pitchFamily="18" charset="0"/>
              </a:rPr>
              <a:t>系统故障又称软故障</a:t>
            </a:r>
            <a:r>
              <a:rPr lang="en-US" altLang="zh-CN" sz="2800" dirty="0">
                <a:latin typeface="Times New Roman" panose="02020603050405020304" pitchFamily="18" charset="0"/>
                <a:cs typeface="Times New Roman" panose="02020603050405020304" pitchFamily="18" charset="0"/>
              </a:rPr>
              <a:t>(soft crash)</a:t>
            </a:r>
            <a:r>
              <a:rPr lang="zh-CN" altLang="en-US" sz="2800" dirty="0">
                <a:latin typeface="Times New Roman" panose="02020603050405020304" pitchFamily="18" charset="0"/>
                <a:cs typeface="Times New Roman" panose="02020603050405020304" pitchFamily="18" charset="0"/>
              </a:rPr>
              <a:t>，指在硬件故障、软件错误</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如 </a:t>
            </a:r>
            <a:r>
              <a:rPr lang="en-US" altLang="zh-CN" sz="2800" dirty="0">
                <a:latin typeface="Times New Roman" panose="02020603050405020304" pitchFamily="18" charset="0"/>
                <a:cs typeface="Times New Roman" panose="02020603050405020304" pitchFamily="18" charset="0"/>
              </a:rPr>
              <a:t>CPU </a:t>
            </a:r>
            <a:r>
              <a:rPr lang="zh-CN" altLang="en-US" sz="2800" dirty="0">
                <a:latin typeface="Times New Roman" panose="02020603050405020304" pitchFamily="18" charset="0"/>
                <a:cs typeface="Times New Roman" panose="02020603050405020304" pitchFamily="18" charset="0"/>
              </a:rPr>
              <a:t>故障、突然停电、 </a:t>
            </a:r>
            <a:r>
              <a:rPr lang="en-US" altLang="zh-CN" sz="2800" dirty="0">
                <a:latin typeface="Times New Roman" panose="02020603050405020304" pitchFamily="18" charset="0"/>
                <a:cs typeface="Times New Roman" panose="02020603050405020304" pitchFamily="18" charset="0"/>
              </a:rPr>
              <a:t>DBMS </a:t>
            </a:r>
            <a:r>
              <a:rPr lang="zh-CN" altLang="en-US" sz="2800" dirty="0">
                <a:latin typeface="Times New Roman" panose="02020603050405020304" pitchFamily="18" charset="0"/>
                <a:cs typeface="Times New Roman" panose="02020603050405020304" pitchFamily="18" charset="0"/>
              </a:rPr>
              <a:t>、操作系统或应用程序等异常终止</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的影响下，导致</a:t>
            </a:r>
            <a:r>
              <a:rPr lang="zh-CN" altLang="en-US" sz="2800" dirty="0">
                <a:solidFill>
                  <a:srgbClr val="0033CC"/>
                </a:solidFill>
                <a:latin typeface="Times New Roman" panose="02020603050405020304" pitchFamily="18" charset="0"/>
                <a:cs typeface="Times New Roman" panose="02020603050405020304" pitchFamily="18" charset="0"/>
              </a:rPr>
              <a:t>内存</a:t>
            </a:r>
            <a:r>
              <a:rPr lang="zh-CN" altLang="en-US" sz="2800" dirty="0">
                <a:latin typeface="Times New Roman" panose="02020603050405020304" pitchFamily="18" charset="0"/>
                <a:cs typeface="Times New Roman" panose="02020603050405020304" pitchFamily="18" charset="0"/>
              </a:rPr>
              <a:t>中数据丢失，并使得事务处理终止，但未破坏外存中数据库。</a:t>
            </a:r>
          </a:p>
          <a:p>
            <a:pPr eaLnBrk="1" hangingPunct="1"/>
            <a:r>
              <a:rPr lang="zh-CN" altLang="en-US" sz="2800" dirty="0">
                <a:latin typeface="Times New Roman" panose="02020603050405020304" pitchFamily="18" charset="0"/>
                <a:cs typeface="Times New Roman" panose="02020603050405020304" pitchFamily="18" charset="0"/>
              </a:rPr>
              <a:t>这种由于硬件错误和软件漏洞致使系统终止，而不破坏外存内容的假设又称为故障</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停止假设 </a:t>
            </a:r>
            <a:r>
              <a:rPr lang="en-US" altLang="zh-CN" sz="2800" dirty="0">
                <a:latin typeface="Times New Roman" panose="02020603050405020304" pitchFamily="18" charset="0"/>
                <a:cs typeface="Times New Roman" panose="02020603050405020304" pitchFamily="18" charset="0"/>
              </a:rPr>
              <a:t>(fail-stop assumption)</a:t>
            </a:r>
            <a:r>
              <a:rPr lang="zh-CN" altLang="en-US" sz="2800" dirty="0">
                <a:latin typeface="Times New Roman" panose="02020603050405020304" pitchFamily="18" charset="0"/>
                <a:cs typeface="Times New Roman" panose="02020603050405020304" pitchFamily="18" charset="0"/>
              </a:rPr>
              <a:t>。</a:t>
            </a:r>
          </a:p>
        </p:txBody>
      </p:sp>
      <p:sp>
        <p:nvSpPr>
          <p:cNvPr id="23556" name="标题 3"/>
          <p:cNvSpPr>
            <a:spLocks noGrp="1"/>
          </p:cNvSpPr>
          <p:nvPr>
            <p:ph type="title"/>
          </p:nvPr>
        </p:nvSpPr>
        <p:spPr/>
        <p:txBody>
          <a:bodyPr/>
          <a:lstStyle/>
          <a:p>
            <a:r>
              <a:rPr lang="en-US" altLang="zh-CN" dirty="0">
                <a:ea typeface="黑体" panose="02010609060101010101" pitchFamily="49" charset="-122"/>
              </a:rPr>
              <a:t>10.1.1 </a:t>
            </a:r>
            <a:r>
              <a:rPr lang="zh-CN" altLang="en-US" dirty="0">
                <a:ea typeface="黑体" panose="02010609060101010101" pitchFamily="49" charset="-122"/>
              </a:rPr>
              <a:t>故障的种类</a:t>
            </a:r>
            <a:br>
              <a:rPr lang="zh-CN" altLang="en-US" dirty="0">
                <a:ea typeface="黑体" panose="02010609060101010101" pitchFamily="49" charset="-122"/>
              </a:rPr>
            </a:br>
            <a:r>
              <a:rPr lang="en-US" altLang="zh-CN" sz="3200" dirty="0">
                <a:ea typeface="黑体" panose="02010609060101010101" pitchFamily="49" charset="-122"/>
              </a:rPr>
              <a:t>2</a:t>
            </a:r>
            <a:r>
              <a:rPr lang="zh-CN" altLang="en-US" sz="3200" dirty="0">
                <a:ea typeface="黑体" panose="02010609060101010101" pitchFamily="49" charset="-122"/>
              </a:rPr>
              <a:t>．系统故障</a:t>
            </a:r>
            <a:endParaRPr lang="zh-CN" altLang="en-US"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wipe(down)">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wipe(down)">
                                      <p:cBhvr>
                                        <p:cTn id="12" dur="500"/>
                                        <p:tgtEl>
                                          <p:spTgt spid="235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0FEF0FB4-015B-4232-AD24-A19A6D7497FC}" type="slidenum">
              <a:rPr lang="en-US" altLang="zh-CN" sz="1000" smtClean="0">
                <a:latin typeface="Times New Roman" panose="02020603050405020304" pitchFamily="18" charset="0"/>
                <a:cs typeface="Times New Roman" panose="02020603050405020304" pitchFamily="18" charset="0"/>
              </a:rPr>
              <a:pPr>
                <a:spcBef>
                  <a:spcPct val="0"/>
                </a:spcBef>
                <a:buClrTx/>
                <a:buFontTx/>
                <a:buNone/>
              </a:pPr>
              <a:t>9</a:t>
            </a:fld>
            <a:endParaRPr lang="en-US" altLang="zh-CN" sz="1000">
              <a:latin typeface="Times New Roman" panose="02020603050405020304" pitchFamily="18" charset="0"/>
              <a:cs typeface="Times New Roman" panose="02020603050405020304" pitchFamily="18" charset="0"/>
            </a:endParaRPr>
          </a:p>
        </p:txBody>
      </p:sp>
      <p:sp>
        <p:nvSpPr>
          <p:cNvPr id="23555" name="Rectangle 3"/>
          <p:cNvSpPr>
            <a:spLocks noGrp="1" noChangeArrowheads="1"/>
          </p:cNvSpPr>
          <p:nvPr>
            <p:ph idx="1"/>
          </p:nvPr>
        </p:nvSpPr>
        <p:spPr>
          <a:xfrm>
            <a:off x="428625" y="1571625"/>
            <a:ext cx="8229600" cy="4525963"/>
          </a:xfrm>
        </p:spPr>
        <p:txBody>
          <a:bodyPr/>
          <a:lstStyle/>
          <a:p>
            <a:r>
              <a:rPr lang="zh-CN" altLang="en-US" sz="2800" dirty="0"/>
              <a:t>系统故障对事务的影响分为两种：</a:t>
            </a:r>
            <a:endParaRPr lang="en-US" altLang="zh-CN" sz="2800" dirty="0"/>
          </a:p>
          <a:p>
            <a:pPr lvl="1"/>
            <a:r>
              <a:rPr lang="zh-CN" altLang="en-US" sz="2400" dirty="0"/>
              <a:t>事务没有</a:t>
            </a:r>
            <a:r>
              <a:rPr lang="en-US" altLang="zh-CN" sz="2400" dirty="0"/>
              <a:t>commit</a:t>
            </a:r>
          </a:p>
          <a:p>
            <a:pPr lvl="1"/>
            <a:r>
              <a:rPr lang="zh-CN" altLang="en-US" sz="2400" dirty="0"/>
              <a:t>事务有</a:t>
            </a:r>
            <a:r>
              <a:rPr lang="en-US" altLang="zh-CN" sz="2400" dirty="0"/>
              <a:t>commit</a:t>
            </a:r>
          </a:p>
        </p:txBody>
      </p:sp>
      <p:sp>
        <p:nvSpPr>
          <p:cNvPr id="23556" name="标题 3"/>
          <p:cNvSpPr>
            <a:spLocks noGrp="1"/>
          </p:cNvSpPr>
          <p:nvPr>
            <p:ph type="title"/>
          </p:nvPr>
        </p:nvSpPr>
        <p:spPr/>
        <p:txBody>
          <a:bodyPr/>
          <a:lstStyle/>
          <a:p>
            <a:r>
              <a:rPr lang="en-US" altLang="zh-CN" dirty="0">
                <a:ea typeface="黑体" panose="02010609060101010101" pitchFamily="49" charset="-122"/>
              </a:rPr>
              <a:t>10.1.1 </a:t>
            </a:r>
            <a:r>
              <a:rPr lang="zh-CN" altLang="en-US" dirty="0">
                <a:ea typeface="黑体" panose="02010609060101010101" pitchFamily="49" charset="-122"/>
              </a:rPr>
              <a:t>故障的种类</a:t>
            </a:r>
            <a:br>
              <a:rPr lang="zh-CN" altLang="en-US" dirty="0">
                <a:ea typeface="黑体" panose="02010609060101010101" pitchFamily="49" charset="-122"/>
              </a:rPr>
            </a:br>
            <a:r>
              <a:rPr lang="en-US" altLang="zh-CN" sz="3200" dirty="0">
                <a:ea typeface="黑体" panose="02010609060101010101" pitchFamily="49" charset="-122"/>
              </a:rPr>
              <a:t>2</a:t>
            </a:r>
            <a:r>
              <a:rPr lang="zh-CN" altLang="en-US" sz="3200" dirty="0">
                <a:ea typeface="黑体" panose="02010609060101010101" pitchFamily="49" charset="-122"/>
              </a:rPr>
              <a:t>．系统故障</a:t>
            </a:r>
            <a:endParaRPr lang="zh-CN" altLang="en-US" dirty="0">
              <a:ea typeface="黑体" panose="02010609060101010101" pitchFamily="49" charset="-122"/>
            </a:endParaRPr>
          </a:p>
        </p:txBody>
      </p:sp>
    </p:spTree>
    <p:extLst>
      <p:ext uri="{BB962C8B-B14F-4D97-AF65-F5344CB8AC3E}">
        <p14:creationId xmlns:p14="http://schemas.microsoft.com/office/powerpoint/2010/main" val="2264674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10463</TotalTime>
  <Words>6089</Words>
  <Application>Microsoft Office PowerPoint</Application>
  <PresentationFormat>全屏显示(4:3)</PresentationFormat>
  <Paragraphs>579</Paragraphs>
  <Slides>56</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56</vt:i4>
      </vt:variant>
    </vt:vector>
  </HeadingPairs>
  <TitlesOfParts>
    <vt:vector size="68" baseType="lpstr">
      <vt:lpstr>黑体</vt:lpstr>
      <vt:lpstr>华文新魏</vt:lpstr>
      <vt:lpstr>宋体</vt:lpstr>
      <vt:lpstr>Arial</vt:lpstr>
      <vt:lpstr>Calibri</vt:lpstr>
      <vt:lpstr>Lucida Sans Unicode</vt:lpstr>
      <vt:lpstr>Tahoma</vt:lpstr>
      <vt:lpstr>Times New Roman</vt:lpstr>
      <vt:lpstr>Wingdings</vt:lpstr>
      <vt:lpstr>Wingdings 2</vt:lpstr>
      <vt:lpstr>Wingdings 3</vt:lpstr>
      <vt:lpstr>聚合</vt:lpstr>
      <vt:lpstr>PowerPoint 演示文稿</vt:lpstr>
      <vt:lpstr>回顾与引入：数据安全与保护的层次</vt:lpstr>
      <vt:lpstr>回顾：</vt:lpstr>
      <vt:lpstr>10.1 数据库恢复技术</vt:lpstr>
      <vt:lpstr>10.1 数据库恢复技术</vt:lpstr>
      <vt:lpstr>10.1.1 故障的种类</vt:lpstr>
      <vt:lpstr>10.1.1 故障的种类 1．事务故障</vt:lpstr>
      <vt:lpstr>10.1.1 故障的种类 2．系统故障</vt:lpstr>
      <vt:lpstr>10.1.1 故障的种类 2．系统故障</vt:lpstr>
      <vt:lpstr>10.1.1 故障的种类 2．系统故障</vt:lpstr>
      <vt:lpstr>10.1.1 故障的种类 3．介质故障</vt:lpstr>
      <vt:lpstr>10.1.1 故障的种类 4．故障分析</vt:lpstr>
      <vt:lpstr>10.1.1 故障的种类 4．故障分析</vt:lpstr>
      <vt:lpstr>10.1.2 恢复的实现技术</vt:lpstr>
      <vt:lpstr>10.1.2 恢复的实现技术 1．数据转储</vt:lpstr>
      <vt:lpstr>1．数据转储 （1）静态转储</vt:lpstr>
      <vt:lpstr>1．数据转储 （2）动态转储</vt:lpstr>
      <vt:lpstr>1．数据转储 （3）全量转储和增量转储</vt:lpstr>
      <vt:lpstr>10.1.2 恢复的实现技术 3. 基本日志结构</vt:lpstr>
      <vt:lpstr>10.1.2 恢复的实现技术 3. 基本日志结构</vt:lpstr>
      <vt:lpstr>日志结构示例</vt:lpstr>
      <vt:lpstr>PowerPoint 演示文稿</vt:lpstr>
      <vt:lpstr>10.1.2 恢复的实现技术 2．登记日志文件（Logging）</vt:lpstr>
      <vt:lpstr>2．登记日志文件（Logging） 使用日志文件恢复数据</vt:lpstr>
      <vt:lpstr>2．登记日志文件（Logging） 使用日志文件恢复数据</vt:lpstr>
      <vt:lpstr>10.1.3 SQL Server基于日志的恢复策略 1.事务分类</vt:lpstr>
      <vt:lpstr>日志结构示例</vt:lpstr>
      <vt:lpstr>10.1.3 SQL Server基于日志的恢复策略 2. 基本的恢复操作</vt:lpstr>
      <vt:lpstr>10.1.3 SQL Server基于日志的恢复策略3. 事务故障的恢复</vt:lpstr>
      <vt:lpstr>10.1.3 SQL Server基于日志的恢复策略3. 事务故障的恢复</vt:lpstr>
      <vt:lpstr>3. 事务故障的恢复示例 反向和正向撤销事务操作</vt:lpstr>
      <vt:lpstr>10.1.3 SQL Server基于日志的恢复策略4. 系统故障的恢复</vt:lpstr>
      <vt:lpstr>10.1.3 SQL Server基于日志的恢复策略系统故障的恢复措施</vt:lpstr>
      <vt:lpstr>10.1.3 SQL Server基于日志的恢复策略 5. 介质故障恢复</vt:lpstr>
      <vt:lpstr>10.1.4 SQL Server检查点</vt:lpstr>
      <vt:lpstr>10.1.4 SQL Server检查点</vt:lpstr>
      <vt:lpstr>10.1.4 SQL Server检查点</vt:lpstr>
      <vt:lpstr>10.1.4 SQL Server检查点</vt:lpstr>
      <vt:lpstr>10.1.4 SQL Server检查点</vt:lpstr>
      <vt:lpstr>10.2 SQL Server的备份与恢复 1．备份类型</vt:lpstr>
      <vt:lpstr>10.2 SQL Server的备份与恢复 1．备份类型(1) 数据库备份(完全备份)</vt:lpstr>
      <vt:lpstr>10.2 SQL Server的备份与恢复 1．备份类型(1) 数据库备份(完全备份)</vt:lpstr>
      <vt:lpstr>1．备份类型 (2) 差异数据库备份(增量备份)</vt:lpstr>
      <vt:lpstr>1．备份类型 (2) 差异数据库备份(增量备份)</vt:lpstr>
      <vt:lpstr>1．备份类型 (2) 差异数据库备份(增量备份)</vt:lpstr>
      <vt:lpstr>1．备份类型 (2) 差异数据库备份(增量备份)</vt:lpstr>
      <vt:lpstr>1．备份类型 (3) 事务日志备份</vt:lpstr>
      <vt:lpstr>1．备份类型 备份策略</vt:lpstr>
      <vt:lpstr>1．备份类型 备份策略</vt:lpstr>
      <vt:lpstr>2．备份操作</vt:lpstr>
      <vt:lpstr>2．备份操作</vt:lpstr>
      <vt:lpstr>2．备份操作—举例 简单恢复模式</vt:lpstr>
      <vt:lpstr>2．备份操作—举例 简单恢复模式</vt:lpstr>
      <vt:lpstr>2．备份操作—举例 完整恢复模式</vt:lpstr>
      <vt:lpstr>2．备份操作—举例 完整恢复模式</vt:lpstr>
      <vt:lpstr>本章小结</vt:lpstr>
    </vt:vector>
  </TitlesOfParts>
  <Company>HMC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数据库的完整性</dc:title>
  <dc:creator>hqy</dc:creator>
  <cp:lastModifiedBy>xbany</cp:lastModifiedBy>
  <cp:revision>266</cp:revision>
  <dcterms:created xsi:type="dcterms:W3CDTF">2006-04-13T14:35:32Z</dcterms:created>
  <dcterms:modified xsi:type="dcterms:W3CDTF">2020-10-28T08:11:19Z</dcterms:modified>
</cp:coreProperties>
</file>