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304" r:id="rId3"/>
    <p:sldId id="305" r:id="rId4"/>
    <p:sldId id="306" r:id="rId5"/>
    <p:sldId id="307" r:id="rId6"/>
    <p:sldId id="309" r:id="rId7"/>
    <p:sldId id="315" r:id="rId8"/>
    <p:sldId id="316" r:id="rId9"/>
    <p:sldId id="310" r:id="rId10"/>
    <p:sldId id="311" r:id="rId11"/>
    <p:sldId id="312" r:id="rId12"/>
    <p:sldId id="257" r:id="rId13"/>
    <p:sldId id="258" r:id="rId14"/>
    <p:sldId id="264" r:id="rId15"/>
    <p:sldId id="266" r:id="rId16"/>
    <p:sldId id="277" r:id="rId17"/>
    <p:sldId id="278" r:id="rId18"/>
    <p:sldId id="279" r:id="rId19"/>
    <p:sldId id="280" r:id="rId20"/>
    <p:sldId id="281" r:id="rId21"/>
    <p:sldId id="282" r:id="rId22"/>
    <p:sldId id="285" r:id="rId23"/>
    <p:sldId id="286" r:id="rId24"/>
    <p:sldId id="287" r:id="rId25"/>
    <p:sldId id="288" r:id="rId26"/>
    <p:sldId id="289" r:id="rId27"/>
    <p:sldId id="317" r:id="rId28"/>
    <p:sldId id="297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53" autoAdjust="0"/>
    <p:restoredTop sz="94280" autoAdjust="0"/>
  </p:normalViewPr>
  <p:slideViewPr>
    <p:cSldViewPr>
      <p:cViewPr varScale="1">
        <p:scale>
          <a:sx n="72" d="100"/>
          <a:sy n="72" d="100"/>
        </p:scale>
        <p:origin x="11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51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94696-D1E0-44DA-8A5E-9C5D2BA473DF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943E6-6899-4AD0-A40F-4734A7E3E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943E6-6899-4AD0-A40F-4734A7E3EEC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xsxk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primary(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name='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xsxk_data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filename='D:\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xsxk.mdf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size=3MB,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maxsize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=unlimited,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filegrowth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=2%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on(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name='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xsxk_log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filename='D:\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xsxk_log.ldf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size=3MB,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maxsize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=100MB,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filegrowth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=2MB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943E6-6899-4AD0-A40F-4734A7E3EEC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203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增加次要文件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xsxk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file(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name='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xsxk_second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filename='D:\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xsxk_second.ndf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size=3MB,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maxsize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=100MB,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filegrowth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=2MB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删除次要文件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xsxk_second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xsxk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xsxk_second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修改数据库名称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xsxk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name=xsxk1</a:t>
            </a: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修改增长方式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xsxk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file(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name='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xsxk_data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filegrowth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=4MB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943E6-6899-4AD0-A40F-4734A7E3EEC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5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/>
          <p:nvPr/>
        </p:nvGrpSpPr>
        <p:grpSpPr bwMode="auto">
          <a:xfrm>
            <a:off x="228600" y="2889250"/>
            <a:ext cx="8610600" cy="201613"/>
            <a:chOff x="0" y="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0" y="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808" y="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616" y="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26F04-3042-4748-B902-09502A79D151}" type="datetimeFigureOut">
              <a:rPr lang="zh-CN" altLang="en-US"/>
              <a:t>2020/11/1</a:t>
            </a:fld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ADC41-1EE1-439F-81B2-E4A086B7001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86790-61A0-4A68-B9FB-58D54C78A211}" type="datetimeFigureOut">
              <a:rPr lang="zh-CN" altLang="en-US"/>
              <a:t>2020/11/1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51797-51D4-4DA0-AB67-073226D4373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6246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6246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A018F-9B30-4608-8624-10AFBD3E7331}" type="datetimeFigureOut">
              <a:rPr lang="zh-CN" altLang="en-US"/>
              <a:t>2020/11/1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30B9F-4CCA-4290-9279-4615B9724E2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BCB61-F614-40A5-B79F-50B4708ABD20}" type="datetimeFigureOut">
              <a:rPr lang="zh-CN" altLang="en-US"/>
              <a:t>2020/11/1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9AB98-9B71-46A4-B212-6F494731CD7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2E95E-4BB6-4658-9865-903448276247}" type="datetimeFigureOut">
              <a:rPr lang="zh-CN" altLang="en-US"/>
              <a:t>2020/11/1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476B4-5A16-424E-B8EE-1C3A90CAB9A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39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39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3DC5E-3FA7-4ADB-8D9D-60870DE69FFC}" type="datetimeFigureOut">
              <a:rPr lang="zh-CN" altLang="en-US"/>
              <a:t>2020/11/1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8FDA5-FABF-4846-B831-F578428009B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219CB-0EAD-448E-BBBD-8CD9AEBC9D13}" type="datetimeFigureOut">
              <a:rPr lang="zh-CN" altLang="en-US"/>
              <a:t>2020/11/1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A3A47-E495-4F89-8688-5FBB7B5AEF2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36ECB-8E02-4A14-8DA8-C805E690CA4A}" type="datetimeFigureOut">
              <a:rPr lang="zh-CN" altLang="en-US"/>
              <a:t>2020/11/1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E5CAD-5BA8-4570-9558-65C10765AA9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D0FB8-DF4C-4FCA-A180-BFC587585BC1}" type="datetimeFigureOut">
              <a:rPr lang="zh-CN" altLang="en-US"/>
              <a:t>2020/11/1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FE0A5-55E8-4CFC-AFCD-22B324C1F8A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54A1E-B246-42D5-91C2-444E43EB0594}" type="datetimeFigureOut">
              <a:rPr lang="zh-CN" altLang="en-US"/>
              <a:t>2020/11/1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EA430-8A57-4036-AF2B-DC8AD050FEF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FFC2D-7F04-421A-B58E-2B5E70821080}" type="datetimeFigureOut">
              <a:rPr lang="zh-CN" altLang="en-US"/>
              <a:t>2020/11/1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C6DD5-0E3F-4FA4-8772-DEC157CA7A8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000">
                <a:latin typeface="+mn-lt"/>
              </a:defRPr>
            </a:lvl1pPr>
          </a:lstStyle>
          <a:p>
            <a:pPr>
              <a:defRPr/>
            </a:pPr>
            <a:fld id="{F1B30FDB-CC47-4E33-AAC7-26DDA19B5870}" type="datetimeFigureOut">
              <a:rPr lang="zh-CN" altLang="en-US"/>
              <a:t>2020/11/1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0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053B1FEE-841F-413C-807A-9D252DBA8823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052513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第</a:t>
            </a:r>
            <a:r>
              <a:rPr lang="en-US" altLang="zh-CN">
                <a:solidFill>
                  <a:schemeClr val="tx1"/>
                </a:solidFill>
              </a:rPr>
              <a:t>12</a:t>
            </a:r>
            <a:r>
              <a:rPr lang="zh-CN" altLang="en-US">
                <a:solidFill>
                  <a:schemeClr val="tx1"/>
                </a:solidFill>
              </a:rPr>
              <a:t>章  数据库操作</a:t>
            </a: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/>
        <p:txBody>
          <a:bodyPr lIns="45720" rIns="45720"/>
          <a:lstStyle/>
          <a:p>
            <a:pPr algn="r" eaLnBrk="1" hangingPunct="1"/>
            <a:r>
              <a:rPr lang="zh-CN" altLang="en-US" dirty="0">
                <a:solidFill>
                  <a:schemeClr val="tx2"/>
                </a:solidFill>
              </a:rPr>
              <a:t>主讲：梅晶</a:t>
            </a:r>
            <a:endParaRPr lang="en-US" dirty="0">
              <a:solidFill>
                <a:schemeClr val="tx2"/>
              </a:solidFill>
            </a:endParaRPr>
          </a:p>
          <a:p>
            <a:pPr algn="r" eaLnBrk="1" hangingPunct="1"/>
            <a:r>
              <a:rPr lang="zh-CN" altLang="en-US" dirty="0">
                <a:solidFill>
                  <a:schemeClr val="tx2"/>
                </a:solidFill>
              </a:rPr>
              <a:t>湖南师范大学信息科学与工程学院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12.2.2	</a:t>
            </a:r>
            <a:r>
              <a:rPr lang="zh-CN" altLang="en-US" dirty="0"/>
              <a:t>逻辑数据库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+mj-lt"/>
              </a:rPr>
              <a:t>(1) </a:t>
            </a:r>
            <a:r>
              <a:rPr lang="zh-CN" altLang="en-US" sz="2400" dirty="0">
                <a:latin typeface="+mj-lt"/>
              </a:rPr>
              <a:t>存储过程和触发器</a:t>
            </a:r>
          </a:p>
          <a:p>
            <a:pPr>
              <a:spcBef>
                <a:spcPts val="600"/>
              </a:spcBef>
            </a:pPr>
            <a:r>
              <a:rPr lang="zh-CN" altLang="en-US" sz="2400" dirty="0">
                <a:latin typeface="+mj-lt"/>
              </a:rPr>
              <a:t>存储过程和触发器是</a:t>
            </a:r>
            <a:r>
              <a:rPr lang="en-US" altLang="zh-CN" sz="2400" dirty="0">
                <a:latin typeface="+mj-lt"/>
              </a:rPr>
              <a:t>SQL</a:t>
            </a:r>
            <a:r>
              <a:rPr lang="zh-CN" altLang="en-US" sz="2400" dirty="0">
                <a:latin typeface="+mj-lt"/>
              </a:rPr>
              <a:t>数据库中的编程对象。</a:t>
            </a:r>
          </a:p>
          <a:p>
            <a:pPr>
              <a:spcBef>
                <a:spcPts val="600"/>
              </a:spcBef>
            </a:pPr>
            <a:r>
              <a:rPr lang="zh-CN" altLang="en-US" sz="2400" dirty="0">
                <a:latin typeface="+mj-lt"/>
              </a:rPr>
              <a:t>存储过程的存在独立于表，它存放在服务器上，供客户端调用。使用存储过程可提高应用程序的效率。</a:t>
            </a:r>
          </a:p>
          <a:p>
            <a:pPr>
              <a:spcBef>
                <a:spcPts val="600"/>
              </a:spcBef>
            </a:pPr>
            <a:r>
              <a:rPr lang="zh-CN" altLang="en-US" sz="2400" dirty="0">
                <a:latin typeface="+mj-lt"/>
              </a:rPr>
              <a:t>触发器是一种特殊的存储过程，触发器可以大大增强应用程序的健壮性、数据库的可恢复性和可管理性。</a:t>
            </a:r>
            <a:endParaRPr lang="en-US" altLang="zh-CN" sz="2400" dirty="0">
              <a:latin typeface="+mj-lt"/>
            </a:endParaRPr>
          </a:p>
          <a:p>
            <a:pPr>
              <a:spcBef>
                <a:spcPts val="600"/>
              </a:spcBef>
            </a:pPr>
            <a:endParaRPr lang="en-US" altLang="zh-CN" sz="2400" dirty="0">
              <a:latin typeface="+mj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+mj-lt"/>
              </a:rPr>
              <a:t>(2) </a:t>
            </a:r>
            <a:r>
              <a:rPr lang="zh-CN" altLang="en-US" sz="2400" dirty="0">
                <a:latin typeface="+mj-lt"/>
              </a:rPr>
              <a:t>函数</a:t>
            </a:r>
            <a:endParaRPr lang="en-US" altLang="zh-CN" sz="2400" dirty="0"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err="1">
                <a:latin typeface="+mj-lt"/>
              </a:rPr>
              <a:t>Datediff</a:t>
            </a:r>
            <a:r>
              <a:rPr lang="en-US" altLang="zh-CN" sz="2400" dirty="0">
                <a:latin typeface="+mj-lt"/>
              </a:rPr>
              <a:t>(‘year’, birthdate, </a:t>
            </a:r>
            <a:r>
              <a:rPr lang="en-US" altLang="zh-CN" sz="2400" dirty="0" err="1">
                <a:latin typeface="+mj-lt"/>
              </a:rPr>
              <a:t>getcurr</a:t>
            </a:r>
            <a:r>
              <a:rPr lang="en-US" altLang="zh-CN" sz="2400" dirty="0">
                <a:latin typeface="+mj-lt"/>
              </a:rPr>
              <a:t>())</a:t>
            </a:r>
          </a:p>
          <a:p>
            <a:pPr>
              <a:spcBef>
                <a:spcPts val="600"/>
              </a:spcBef>
            </a:pPr>
            <a:endParaRPr lang="zh-CN" altLang="en-US" sz="2400" dirty="0">
              <a:latin typeface="+mj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+mj-lt"/>
              </a:rPr>
              <a:t>(3) </a:t>
            </a:r>
            <a:r>
              <a:rPr lang="zh-CN" altLang="en-US" sz="2400" dirty="0">
                <a:latin typeface="+mj-lt"/>
              </a:rPr>
              <a:t>类型</a:t>
            </a:r>
            <a:endParaRPr lang="en-US" altLang="zh-CN" sz="2400" dirty="0"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+mj-lt"/>
              </a:rPr>
              <a:t> </a:t>
            </a:r>
            <a:r>
              <a:rPr lang="zh-CN" altLang="en-US" sz="2400" dirty="0">
                <a:latin typeface="+mj-lt"/>
              </a:rPr>
              <a:t>定义属性时可选的类型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12.2.2	</a:t>
            </a:r>
            <a:r>
              <a:rPr lang="zh-CN" altLang="en-US" dirty="0"/>
              <a:t>逻辑数据库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5</a:t>
            </a:r>
            <a:r>
              <a:rPr lang="zh-CN" altLang="en-US" sz="2400" dirty="0">
                <a:latin typeface="+mj-lt"/>
              </a:rPr>
              <a:t>．架构</a:t>
            </a:r>
          </a:p>
          <a:p>
            <a:r>
              <a:rPr lang="en-US" altLang="zh-CN" sz="2400" dirty="0">
                <a:latin typeface="+mj-lt"/>
              </a:rPr>
              <a:t>(1) </a:t>
            </a:r>
            <a:r>
              <a:rPr lang="zh-CN" altLang="en-US" sz="2400" dirty="0">
                <a:latin typeface="+mj-lt"/>
              </a:rPr>
              <a:t>完全限定对象名由四个标识符组成：服务器名称（</a:t>
            </a:r>
            <a:r>
              <a:rPr lang="en-US" altLang="zh-CN" sz="2400" dirty="0">
                <a:latin typeface="+mj-lt"/>
              </a:rPr>
              <a:t>server</a:t>
            </a:r>
            <a:r>
              <a:rPr lang="zh-CN" altLang="en-US" sz="2400" dirty="0">
                <a:latin typeface="+mj-lt"/>
              </a:rPr>
              <a:t>）、数据库名称（</a:t>
            </a:r>
            <a:r>
              <a:rPr lang="en-US" altLang="zh-CN" sz="2400" dirty="0">
                <a:latin typeface="+mj-lt"/>
              </a:rPr>
              <a:t>database</a:t>
            </a:r>
            <a:r>
              <a:rPr lang="zh-CN" altLang="en-US" sz="2400" dirty="0">
                <a:latin typeface="+mj-lt"/>
              </a:rPr>
              <a:t>）、架构名称（</a:t>
            </a:r>
            <a:r>
              <a:rPr lang="en-US" altLang="zh-CN" sz="2400" dirty="0" err="1">
                <a:latin typeface="+mj-lt"/>
              </a:rPr>
              <a:t>schema_name</a:t>
            </a:r>
            <a:r>
              <a:rPr lang="zh-CN" altLang="en-US" sz="2400" dirty="0">
                <a:latin typeface="+mj-lt"/>
              </a:rPr>
              <a:t>）和对象名称（</a:t>
            </a:r>
            <a:r>
              <a:rPr lang="en-US" altLang="zh-CN" sz="2400" dirty="0" err="1">
                <a:latin typeface="+mj-lt"/>
              </a:rPr>
              <a:t>object_name</a:t>
            </a:r>
            <a:r>
              <a:rPr lang="zh-CN" altLang="en-US" sz="2400" dirty="0">
                <a:latin typeface="+mj-lt"/>
              </a:rPr>
              <a:t>）。</a:t>
            </a:r>
            <a:endParaRPr lang="en-US" altLang="zh-CN" sz="2400" dirty="0">
              <a:latin typeface="+mj-lt"/>
            </a:endParaRPr>
          </a:p>
          <a:p>
            <a:r>
              <a:rPr lang="zh-CN" altLang="en-US" sz="2400" dirty="0">
                <a:latin typeface="+mj-lt"/>
              </a:rPr>
              <a:t>其语法格式为：</a:t>
            </a:r>
          </a:p>
          <a:p>
            <a:r>
              <a:rPr lang="en-US" altLang="zh-CN" sz="2400" dirty="0">
                <a:latin typeface="+mj-lt"/>
              </a:rPr>
              <a:t>[[[server] .[database].][</a:t>
            </a:r>
            <a:r>
              <a:rPr lang="en-US" altLang="zh-CN" sz="2400" dirty="0" err="1">
                <a:latin typeface="+mj-lt"/>
              </a:rPr>
              <a:t>schema_name</a:t>
            </a:r>
            <a:r>
              <a:rPr lang="en-US" altLang="zh-CN" sz="2400" dirty="0">
                <a:latin typeface="+mj-lt"/>
              </a:rPr>
              <a:t>].]</a:t>
            </a:r>
            <a:r>
              <a:rPr lang="en-US" altLang="zh-CN" sz="2400" dirty="0" err="1">
                <a:latin typeface="+mj-lt"/>
              </a:rPr>
              <a:t>object_name</a:t>
            </a:r>
            <a:endParaRPr lang="en-US" altLang="zh-CN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/>
              <a:t>12.2.3 </a:t>
            </a:r>
            <a:r>
              <a:rPr lang="zh-CN" altLang="en-US" sz="4800" dirty="0"/>
              <a:t>数据库的类型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type="body" idx="1"/>
          </p:nvPr>
        </p:nvSpPr>
        <p:spPr>
          <a:xfrm>
            <a:off x="934120" y="1332260"/>
            <a:ext cx="2629768" cy="195272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/>
              <a:t>系统数据库</a:t>
            </a:r>
            <a:endParaRPr lang="en-US" altLang="zh-CN" sz="320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/>
              <a:t>用户数据库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（</a:t>
            </a:r>
            <a:r>
              <a:rPr lang="en-US" altLang="zh-CN" sz="4800" dirty="0"/>
              <a:t>1</a:t>
            </a:r>
            <a:r>
              <a:rPr lang="zh-CN" altLang="en-US" sz="4800" dirty="0"/>
              <a:t>）系统数据库</a:t>
            </a:r>
            <a:endParaRPr lang="zh-CN" altLang="en-US" sz="4900" dirty="0"/>
          </a:p>
        </p:txBody>
      </p:sp>
      <p:sp>
        <p:nvSpPr>
          <p:cNvPr id="7171" name="内容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j-lt"/>
              </a:rPr>
              <a:t>SQL Server 2012</a:t>
            </a:r>
            <a:r>
              <a:rPr lang="zh-CN" altLang="en-US" sz="2400" dirty="0">
                <a:latin typeface="+mj-lt"/>
              </a:rPr>
              <a:t>中的系统数据库包括</a:t>
            </a:r>
            <a:r>
              <a:rPr lang="en-US" altLang="zh-CN" sz="2400" dirty="0">
                <a:latin typeface="+mj-lt"/>
              </a:rPr>
              <a:t>Master</a:t>
            </a:r>
            <a:r>
              <a:rPr lang="zh-CN" altLang="en-US" sz="2400" dirty="0">
                <a:latin typeface="+mj-lt"/>
              </a:rPr>
              <a:t>数据库、</a:t>
            </a:r>
            <a:r>
              <a:rPr lang="en-US" altLang="zh-CN" sz="2400" dirty="0" err="1">
                <a:latin typeface="+mj-lt"/>
              </a:rPr>
              <a:t>Msdb</a:t>
            </a:r>
            <a:r>
              <a:rPr lang="zh-CN" altLang="en-US" sz="2400" dirty="0">
                <a:latin typeface="+mj-lt"/>
              </a:rPr>
              <a:t>数据库、</a:t>
            </a:r>
            <a:r>
              <a:rPr lang="en-US" altLang="zh-CN" sz="2400" dirty="0">
                <a:latin typeface="+mj-lt"/>
              </a:rPr>
              <a:t>Model</a:t>
            </a:r>
            <a:r>
              <a:rPr lang="zh-CN" altLang="en-US" sz="2400" dirty="0">
                <a:latin typeface="+mj-lt"/>
              </a:rPr>
              <a:t>数据库、</a:t>
            </a:r>
            <a:r>
              <a:rPr lang="en-US" altLang="zh-CN" sz="2400" dirty="0" err="1">
                <a:latin typeface="+mj-lt"/>
              </a:rPr>
              <a:t>Tempdb</a:t>
            </a:r>
            <a:r>
              <a:rPr lang="zh-CN" altLang="en-US" sz="2400" dirty="0">
                <a:latin typeface="+mj-lt"/>
              </a:rPr>
              <a:t>数据库、</a:t>
            </a:r>
            <a:r>
              <a:rPr lang="en-US" altLang="zh-CN" sz="2400" dirty="0">
                <a:latin typeface="+mj-lt"/>
              </a:rPr>
              <a:t>Resource </a:t>
            </a:r>
            <a:r>
              <a:rPr lang="zh-CN" altLang="en-US" sz="2400" dirty="0">
                <a:latin typeface="+mj-lt"/>
              </a:rPr>
              <a:t>数据库（隐藏的）。</a:t>
            </a:r>
          </a:p>
        </p:txBody>
      </p:sp>
      <p:pic>
        <p:nvPicPr>
          <p:cNvPr id="7172" name="Picture 2" descr="XU[6IH1DU7ID`O1)257~2D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083469"/>
            <a:ext cx="5088161" cy="4153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（</a:t>
            </a:r>
            <a:r>
              <a:rPr lang="en-US" altLang="zh-CN" sz="4800" dirty="0"/>
              <a:t>2</a:t>
            </a:r>
            <a:r>
              <a:rPr lang="zh-CN" altLang="en-US" sz="4800" dirty="0"/>
              <a:t>）用户数据库</a:t>
            </a:r>
            <a:endParaRPr lang="zh-CN" altLang="en-US" sz="4900" dirty="0"/>
          </a:p>
        </p:txBody>
      </p:sp>
      <p:sp>
        <p:nvSpPr>
          <p:cNvPr id="13315" name="内容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j-lt"/>
              </a:rPr>
              <a:t>用户数据库是用户自己创建的数据库和示例数据库。教材中的“学生选课”就是用户数据库。</a:t>
            </a:r>
            <a:endParaRPr lang="en-US" altLang="zh-CN" dirty="0">
              <a:latin typeface="+mj-lt"/>
            </a:endParaRPr>
          </a:p>
          <a:p>
            <a:pPr eaLnBrk="1" hangingPunct="1"/>
            <a:r>
              <a:rPr lang="zh-CN" altLang="en-US" dirty="0">
                <a:latin typeface="+mj-lt"/>
              </a:rPr>
              <a:t>命名应该遵守</a:t>
            </a:r>
            <a:r>
              <a:rPr lang="en-US" altLang="zh-CN" dirty="0">
                <a:latin typeface="+mj-lt"/>
              </a:rPr>
              <a:t>SQL Server</a:t>
            </a:r>
            <a:r>
              <a:rPr lang="zh-CN" altLang="en-US" dirty="0">
                <a:latin typeface="+mj-lt"/>
              </a:rPr>
              <a:t>标识符命名的基本规则：</a:t>
            </a:r>
          </a:p>
          <a:p>
            <a:pPr lvl="1" eaLnBrk="1" hangingPunct="1"/>
            <a:r>
              <a:rPr lang="zh-CN" altLang="en-US" dirty="0">
                <a:latin typeface="+mj-lt"/>
              </a:rPr>
              <a:t>首字符必须是字母</a:t>
            </a:r>
            <a:r>
              <a:rPr 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a-z </a:t>
            </a:r>
            <a:r>
              <a:rPr lang="zh-CN" altLang="en-US" dirty="0">
                <a:latin typeface="+mj-lt"/>
              </a:rPr>
              <a:t>和</a:t>
            </a:r>
            <a:r>
              <a:rPr 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A-Z</a:t>
            </a:r>
            <a:r>
              <a:rPr lang="zh-CN" altLang="en-US" dirty="0">
                <a:latin typeface="+mj-lt"/>
              </a:rPr>
              <a:t>、汉字或者下划线</a:t>
            </a:r>
            <a:r>
              <a:rPr 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(_)</a:t>
            </a:r>
            <a:r>
              <a:rPr lang="zh-CN" altLang="en-US" dirty="0">
                <a:latin typeface="+mj-lt"/>
              </a:rPr>
              <a:t>、</a:t>
            </a:r>
            <a:r>
              <a:rPr lang="en-US" altLang="zh-CN" dirty="0">
                <a:latin typeface="+mj-lt"/>
              </a:rPr>
              <a:t>at </a:t>
            </a:r>
            <a:r>
              <a:rPr lang="zh-CN" altLang="en-US" dirty="0">
                <a:latin typeface="+mj-lt"/>
              </a:rPr>
              <a:t>符号</a:t>
            </a:r>
            <a:r>
              <a:rPr 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(@) </a:t>
            </a:r>
            <a:r>
              <a:rPr lang="zh-CN" altLang="en-US" dirty="0">
                <a:latin typeface="+mj-lt"/>
              </a:rPr>
              <a:t>或者数字符号</a:t>
            </a:r>
            <a:r>
              <a:rPr 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(#)</a:t>
            </a:r>
            <a:r>
              <a:rPr lang="zh-CN" altLang="en-US" dirty="0">
                <a:latin typeface="+mj-lt"/>
              </a:rPr>
              <a:t>。</a:t>
            </a:r>
          </a:p>
          <a:p>
            <a:pPr lvl="1" eaLnBrk="1" hangingPunct="1"/>
            <a:r>
              <a:rPr lang="zh-CN" altLang="en-US" dirty="0">
                <a:latin typeface="+mj-lt"/>
              </a:rPr>
              <a:t>后续字符可以是字母、汉字、十进制数、</a:t>
            </a:r>
            <a:r>
              <a:rPr lang="en-US" altLang="zh-CN" dirty="0">
                <a:latin typeface="+mj-lt"/>
              </a:rPr>
              <a:t>at </a:t>
            </a:r>
            <a:r>
              <a:rPr lang="zh-CN" altLang="en-US" dirty="0">
                <a:latin typeface="+mj-lt"/>
              </a:rPr>
              <a:t>符号</a:t>
            </a:r>
            <a:r>
              <a:rPr lang="en-US" altLang="zh-CN" dirty="0">
                <a:latin typeface="+mj-lt"/>
              </a:rPr>
              <a:t>(@)</a:t>
            </a:r>
            <a:r>
              <a:rPr lang="zh-CN" altLang="en-US" dirty="0">
                <a:latin typeface="+mj-lt"/>
              </a:rPr>
              <a:t>、美元符号</a:t>
            </a:r>
            <a:r>
              <a:rPr 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($)</a:t>
            </a:r>
            <a:r>
              <a:rPr lang="zh-CN" altLang="en-US" dirty="0">
                <a:latin typeface="+mj-lt"/>
              </a:rPr>
              <a:t>、数字符号或下划线。</a:t>
            </a:r>
          </a:p>
          <a:p>
            <a:pPr lvl="1" eaLnBrk="1" hangingPunct="1"/>
            <a:r>
              <a:rPr lang="zh-CN" altLang="en-US" dirty="0">
                <a:latin typeface="+mj-lt"/>
              </a:rPr>
              <a:t>标识符不能是 </a:t>
            </a:r>
            <a:r>
              <a:rPr lang="en-US" altLang="zh-CN" dirty="0">
                <a:latin typeface="+mj-lt"/>
              </a:rPr>
              <a:t>T-SQL </a:t>
            </a:r>
            <a:r>
              <a:rPr lang="zh-CN" altLang="en-US" dirty="0">
                <a:latin typeface="+mj-lt"/>
              </a:rPr>
              <a:t>的保留字及</a:t>
            </a:r>
            <a:r>
              <a:rPr lang="en-US" altLang="zh-CN" dirty="0">
                <a:latin typeface="+mj-lt"/>
              </a:rPr>
              <a:t>SQL Server </a:t>
            </a:r>
            <a:r>
              <a:rPr lang="zh-CN" altLang="en-US" dirty="0">
                <a:latin typeface="+mj-lt"/>
              </a:rPr>
              <a:t>保留字。不允许嵌入空格或其它特殊字符。</a:t>
            </a:r>
          </a:p>
          <a:p>
            <a:pPr lvl="1" eaLnBrk="1" hangingPunct="1"/>
            <a:r>
              <a:rPr lang="zh-CN" altLang="en-US" dirty="0">
                <a:latin typeface="+mj-lt"/>
              </a:rPr>
              <a:t>长度不能超过</a:t>
            </a:r>
            <a:r>
              <a:rPr lang="en-US" altLang="zh-CN" dirty="0">
                <a:latin typeface="+mj-lt"/>
              </a:rPr>
              <a:t>128</a:t>
            </a:r>
            <a:r>
              <a:rPr lang="zh-CN" altLang="en-US" dirty="0">
                <a:latin typeface="+mj-lt"/>
              </a:rPr>
              <a:t>。</a:t>
            </a:r>
          </a:p>
          <a:p>
            <a:pPr lvl="1" eaLnBrk="1" hangingPunct="1"/>
            <a:r>
              <a:rPr lang="zh-CN" altLang="en-US" dirty="0">
                <a:latin typeface="+mj-lt"/>
              </a:rPr>
              <a:t>命名应便于理解和记忆，不建议使用汉字给数据库命名。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（</a:t>
            </a:r>
            <a:r>
              <a:rPr lang="en-US" altLang="zh-CN" sz="4800" dirty="0"/>
              <a:t>3</a:t>
            </a:r>
            <a:r>
              <a:rPr lang="zh-CN" altLang="en-US" sz="4800" dirty="0"/>
              <a:t>）数据库存储文件</a:t>
            </a:r>
            <a:endParaRPr lang="zh-CN" altLang="en-US" sz="4900" dirty="0"/>
          </a:p>
        </p:txBody>
      </p:sp>
      <p:sp>
        <p:nvSpPr>
          <p:cNvPr id="15363" name="内容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>
                <a:latin typeface="+mj-lt"/>
              </a:rPr>
              <a:t>SQL Server</a:t>
            </a:r>
            <a:r>
              <a:rPr lang="zh-CN" altLang="en-US" sz="2400" dirty="0">
                <a:latin typeface="+mj-lt"/>
              </a:rPr>
              <a:t>数据库物理文件存放在默认安装路径</a:t>
            </a:r>
            <a:br>
              <a:rPr lang="en-US" sz="2400" dirty="0">
                <a:latin typeface="+mj-lt"/>
              </a:rPr>
            </a:br>
            <a:r>
              <a:rPr lang="en-US" altLang="zh-CN" sz="2400" i="1" dirty="0">
                <a:latin typeface="+mj-lt"/>
              </a:rPr>
              <a:t>C:\Program Files\Microsoft SQL Server\MSSQL.1\MSSQL\ Data</a:t>
            </a:r>
            <a:br>
              <a:rPr lang="en-US" altLang="zh-CN" sz="2400" dirty="0">
                <a:latin typeface="+mj-lt"/>
              </a:rPr>
            </a:br>
            <a:endParaRPr lang="zh-CN" altLang="en-US" sz="2400" dirty="0">
              <a:latin typeface="+mj-lt"/>
            </a:endParaRPr>
          </a:p>
          <a:p>
            <a:pPr eaLnBrk="1" hangingPunct="1"/>
            <a:r>
              <a:rPr lang="zh-CN" altLang="en-US" sz="2400" dirty="0">
                <a:latin typeface="+mj-lt"/>
              </a:rPr>
              <a:t>每个</a:t>
            </a:r>
            <a:r>
              <a:rPr lang="en-US" sz="2400" dirty="0">
                <a:latin typeface="+mj-lt"/>
              </a:rPr>
              <a:t> </a:t>
            </a:r>
            <a:r>
              <a:rPr lang="en-US" altLang="zh-CN" sz="2400" dirty="0">
                <a:latin typeface="+mj-lt"/>
              </a:rPr>
              <a:t>SQL Server </a:t>
            </a:r>
            <a:r>
              <a:rPr lang="zh-CN" altLang="en-US" sz="2400" dirty="0">
                <a:latin typeface="+mj-lt"/>
              </a:rPr>
              <a:t>数据库至少具有两个操作系统文件：一个数据文件和一个日志文件。</a:t>
            </a:r>
            <a:endParaRPr lang="en-US" altLang="zh-CN" sz="2400" dirty="0">
              <a:latin typeface="+mj-lt"/>
            </a:endParaRPr>
          </a:p>
          <a:p>
            <a:pPr lvl="1" eaLnBrk="1" hangingPunct="1"/>
            <a:r>
              <a:rPr lang="zh-CN" altLang="en-US" dirty="0">
                <a:latin typeface="+mj-lt"/>
              </a:rPr>
              <a:t>数据文件包含数据和对象，例如表、索引、存储过程和视图。</a:t>
            </a:r>
            <a:endParaRPr lang="en-US" altLang="zh-CN" dirty="0">
              <a:latin typeface="+mj-lt"/>
            </a:endParaRPr>
          </a:p>
          <a:p>
            <a:pPr lvl="1" eaLnBrk="1" hangingPunct="1"/>
            <a:r>
              <a:rPr lang="zh-CN" altLang="en-US" dirty="0">
                <a:latin typeface="+mj-lt"/>
              </a:rPr>
              <a:t>日志文件包含恢复数据库中的所有事务所需的信息。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/>
              <a:t>12.3 </a:t>
            </a:r>
            <a:r>
              <a:rPr lang="zh-CN" altLang="en-US" sz="4800" dirty="0"/>
              <a:t>创建数据库</a:t>
            </a:r>
            <a:endParaRPr lang="zh-CN" altLang="en-US" sz="4900" dirty="0"/>
          </a:p>
        </p:txBody>
      </p:sp>
      <p:sp>
        <p:nvSpPr>
          <p:cNvPr id="23555" name="内容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>
                <a:latin typeface="+mj-lt"/>
              </a:rPr>
              <a:t>拥有</a:t>
            </a:r>
            <a:r>
              <a:rPr lang="en-US" altLang="zh-CN" sz="2400" dirty="0">
                <a:latin typeface="+mj-lt"/>
              </a:rPr>
              <a:t>CREATE DATABASE</a:t>
            </a:r>
            <a:r>
              <a:rPr lang="zh-CN" altLang="en-US" sz="2400" dirty="0">
                <a:latin typeface="+mj-lt"/>
              </a:rPr>
              <a:t>、</a:t>
            </a:r>
            <a:r>
              <a:rPr lang="en-US" altLang="zh-CN" sz="2400" dirty="0">
                <a:latin typeface="+mj-lt"/>
              </a:rPr>
              <a:t>CREATE ANY DATABASE</a:t>
            </a:r>
            <a:r>
              <a:rPr lang="zh-CN" altLang="en-US" sz="2400" dirty="0">
                <a:latin typeface="+mj-lt"/>
              </a:rPr>
              <a:t>或</a:t>
            </a:r>
            <a:r>
              <a:rPr lang="en-US" altLang="zh-CN" sz="2400" dirty="0">
                <a:latin typeface="+mj-lt"/>
              </a:rPr>
              <a:t>ALTER ANY DATABASE</a:t>
            </a:r>
            <a:r>
              <a:rPr lang="zh-CN" altLang="en-US" sz="2400" dirty="0">
                <a:latin typeface="+mj-lt"/>
              </a:rPr>
              <a:t>权限。</a:t>
            </a:r>
          </a:p>
          <a:p>
            <a:pPr eaLnBrk="1" hangingPunct="1"/>
            <a:r>
              <a:rPr lang="zh-CN" altLang="en-US" sz="2400" dirty="0">
                <a:latin typeface="+mj-lt"/>
              </a:rPr>
              <a:t>创建数据库的用户将成为该数据库的所有者。</a:t>
            </a:r>
          </a:p>
          <a:p>
            <a:pPr eaLnBrk="1" hangingPunct="1"/>
            <a:r>
              <a:rPr lang="en-US" altLang="zh-CN" sz="2400" dirty="0">
                <a:latin typeface="+mj-lt"/>
              </a:rPr>
              <a:t>model </a:t>
            </a:r>
            <a:r>
              <a:rPr lang="zh-CN" altLang="en-US" sz="2400" dirty="0">
                <a:latin typeface="+mj-lt"/>
              </a:rPr>
              <a:t>数据库中的所有用户定义对象都将复制到所有新创建的数据库中。可以向</a:t>
            </a:r>
            <a:r>
              <a:rPr lang="en-US" sz="2400" dirty="0">
                <a:latin typeface="+mj-lt"/>
              </a:rPr>
              <a:t> </a:t>
            </a:r>
            <a:r>
              <a:rPr lang="en-US" altLang="zh-CN" sz="2400" dirty="0">
                <a:latin typeface="+mj-lt"/>
              </a:rPr>
              <a:t>model</a:t>
            </a:r>
            <a:r>
              <a:rPr lang="zh-CN" altLang="en-US" sz="2400" dirty="0">
                <a:latin typeface="+mj-lt"/>
              </a:rPr>
              <a:t>数据库中添加任何对象（例如，表、视图、存储过程和数据类型），以便将这些对象包含到所有新创建的数据库中。</a:t>
            </a:r>
            <a:endParaRPr lang="en-US" altLang="zh-CN" sz="2400" dirty="0">
              <a:latin typeface="+mj-lt"/>
            </a:endParaRPr>
          </a:p>
          <a:p>
            <a:pPr eaLnBrk="1" hangingPunct="1"/>
            <a:r>
              <a:rPr lang="zh-CN" altLang="en-US" sz="2400" dirty="0">
                <a:latin typeface="+mj-lt"/>
              </a:rPr>
              <a:t>数据库创建方法：</a:t>
            </a:r>
            <a:endParaRPr lang="en-US" altLang="zh-CN" sz="2400" dirty="0">
              <a:latin typeface="+mj-lt"/>
            </a:endParaRPr>
          </a:p>
          <a:p>
            <a:pPr lvl="1" eaLnBrk="1" hangingPunct="1"/>
            <a:r>
              <a:rPr lang="zh-CN" altLang="en-US" dirty="0">
                <a:latin typeface="+mj-lt"/>
              </a:rPr>
              <a:t>管理工具交互方式</a:t>
            </a:r>
            <a:endParaRPr lang="en-US" altLang="zh-CN" dirty="0">
              <a:latin typeface="+mj-lt"/>
            </a:endParaRPr>
          </a:p>
          <a:p>
            <a:pPr lvl="1" eaLnBrk="1" hangingPunct="1"/>
            <a:r>
              <a:rPr lang="en-US" altLang="zh-CN" dirty="0">
                <a:latin typeface="+mj-lt"/>
              </a:rPr>
              <a:t>T-SQL</a:t>
            </a:r>
            <a:r>
              <a:rPr lang="zh-CN" altLang="en-US" dirty="0">
                <a:latin typeface="+mj-lt"/>
              </a:rPr>
              <a:t>命令行方式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/>
              <a:t>12.3.1 </a:t>
            </a:r>
            <a:r>
              <a:rPr lang="zh-CN" altLang="en-US" sz="4400" dirty="0"/>
              <a:t>使用管理工具创建数据库</a:t>
            </a:r>
          </a:p>
        </p:txBody>
      </p:sp>
      <p:sp>
        <p:nvSpPr>
          <p:cNvPr id="24579" name="内容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600" dirty="0">
                <a:latin typeface="+mj-lt"/>
              </a:rPr>
              <a:t>启动</a:t>
            </a:r>
            <a:r>
              <a:rPr lang="en-US" altLang="zh-CN" sz="2600" dirty="0">
                <a:latin typeface="+mj-lt"/>
              </a:rPr>
              <a:t>SQL Server Management Studio</a:t>
            </a:r>
            <a:r>
              <a:rPr lang="zh-CN" altLang="en-US" sz="2600" dirty="0">
                <a:latin typeface="+mj-lt"/>
              </a:rPr>
              <a:t>，右击“数据库”文件夹，选择“新建数据库”选项。</a:t>
            </a:r>
          </a:p>
          <a:p>
            <a:pPr eaLnBrk="1" hangingPunct="1"/>
            <a:r>
              <a:rPr lang="zh-CN" altLang="en-US" sz="2600" dirty="0">
                <a:latin typeface="+mj-lt"/>
              </a:rPr>
              <a:t>输入该数据库的相关内容，如数据库名称、所有者、文件初始大小、自动增长值和保存路径等。</a:t>
            </a:r>
            <a:endParaRPr lang="en-US" altLang="zh-CN" sz="2600" dirty="0">
              <a:latin typeface="+mj-lt"/>
            </a:endParaRPr>
          </a:p>
          <a:p>
            <a:pPr eaLnBrk="1" hangingPunct="1"/>
            <a:endParaRPr lang="en-US" sz="2600" dirty="0">
              <a:latin typeface="+mj-lt"/>
            </a:endParaRPr>
          </a:p>
          <a:p>
            <a:pPr eaLnBrk="1" hangingPunct="1"/>
            <a:r>
              <a:rPr lang="zh-CN" altLang="en-US" sz="2600" dirty="0">
                <a:latin typeface="+mj-lt"/>
              </a:rPr>
              <a:t>例</a:t>
            </a:r>
            <a:r>
              <a:rPr lang="en-US" altLang="zh-CN" sz="2600" dirty="0">
                <a:latin typeface="+mj-lt"/>
              </a:rPr>
              <a:t>12-1  </a:t>
            </a:r>
            <a:r>
              <a:rPr lang="zh-CN" altLang="en-US" sz="2600" dirty="0">
                <a:latin typeface="+mj-lt"/>
              </a:rPr>
              <a:t>创建学生选课数据库，数据库名称x</a:t>
            </a:r>
            <a:r>
              <a:rPr lang="en-US" altLang="zh-CN" sz="2600" dirty="0" err="1">
                <a:latin typeface="+mj-lt"/>
              </a:rPr>
              <a:t>sxk</a:t>
            </a:r>
            <a:r>
              <a:rPr lang="zh-CN" altLang="en-US" sz="2600" dirty="0">
                <a:latin typeface="+mj-lt"/>
              </a:rPr>
              <a:t>。主数据文件保存路径</a:t>
            </a:r>
            <a:r>
              <a:rPr lang="en-US" altLang="zh-CN" sz="2500" dirty="0">
                <a:latin typeface="+mj-lt"/>
              </a:rPr>
              <a:t>D:\mysqlData</a:t>
            </a:r>
            <a:r>
              <a:rPr lang="zh-CN" altLang="en-US" sz="2600" dirty="0">
                <a:latin typeface="+mj-lt"/>
              </a:rPr>
              <a:t>，日志路径</a:t>
            </a:r>
            <a:r>
              <a:rPr lang="en-US" altLang="zh-CN" sz="2500" dirty="0">
                <a:latin typeface="+mj-lt"/>
              </a:rPr>
              <a:t>D:\mysqlData</a:t>
            </a:r>
            <a:r>
              <a:rPr lang="zh-CN" altLang="en-US" sz="2600" dirty="0">
                <a:latin typeface="+mj-lt"/>
              </a:rPr>
              <a:t>。主数据文件初始大小为</a:t>
            </a:r>
            <a:r>
              <a:rPr lang="en-US" altLang="zh-CN" sz="2600" dirty="0">
                <a:latin typeface="+mj-lt"/>
              </a:rPr>
              <a:t>3MB</a:t>
            </a:r>
            <a:r>
              <a:rPr lang="zh-CN" altLang="en-US" sz="2600" dirty="0">
                <a:latin typeface="+mj-lt"/>
              </a:rPr>
              <a:t>，最大尺寸为</a:t>
            </a:r>
            <a:r>
              <a:rPr lang="en-US" altLang="zh-CN" sz="2600" dirty="0">
                <a:latin typeface="+mj-lt"/>
              </a:rPr>
              <a:t>100MB</a:t>
            </a:r>
            <a:r>
              <a:rPr lang="zh-CN" altLang="en-US" sz="2600" dirty="0">
                <a:latin typeface="+mj-lt"/>
              </a:rPr>
              <a:t>，增长速度为</a:t>
            </a:r>
            <a:r>
              <a:rPr lang="en-US" altLang="zh-CN" sz="2600" dirty="0">
                <a:latin typeface="+mj-lt"/>
              </a:rPr>
              <a:t>1M</a:t>
            </a:r>
            <a:r>
              <a:rPr lang="zh-CN" altLang="en-US" sz="2600" dirty="0">
                <a:latin typeface="+mj-lt"/>
              </a:rPr>
              <a:t>；日志文件的初始大小为</a:t>
            </a:r>
            <a:r>
              <a:rPr lang="en-US" altLang="zh-CN" sz="2600" dirty="0">
                <a:latin typeface="+mj-lt"/>
              </a:rPr>
              <a:t>2MB</a:t>
            </a:r>
            <a:r>
              <a:rPr lang="zh-CN" altLang="en-US" sz="2600" dirty="0">
                <a:latin typeface="+mj-lt"/>
              </a:rPr>
              <a:t>，最大尺寸为</a:t>
            </a:r>
            <a:r>
              <a:rPr lang="en-US" altLang="zh-CN" sz="2600" dirty="0">
                <a:latin typeface="+mj-lt"/>
              </a:rPr>
              <a:t>200MB</a:t>
            </a:r>
            <a:r>
              <a:rPr lang="zh-CN" altLang="en-US" sz="2600" dirty="0">
                <a:latin typeface="+mj-lt"/>
              </a:rPr>
              <a:t>，增长速度为</a:t>
            </a:r>
            <a:r>
              <a:rPr lang="en-US" altLang="zh-CN" sz="2600" dirty="0">
                <a:latin typeface="+mj-lt"/>
              </a:rPr>
              <a:t>10%</a:t>
            </a:r>
            <a:r>
              <a:rPr lang="zh-CN" altLang="en-US" sz="2600" dirty="0">
                <a:latin typeface="+mj-lt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07413" cy="703262"/>
          </a:xfrm>
        </p:spPr>
        <p:txBody>
          <a:bodyPr/>
          <a:lstStyle/>
          <a:p>
            <a:pPr eaLnBrk="1" hangingPunct="1"/>
            <a:r>
              <a:rPr lang="en-US" altLang="zh-CN" sz="4400" dirty="0"/>
              <a:t>12.3.2 </a:t>
            </a:r>
            <a:r>
              <a:rPr lang="zh-CN" altLang="en-US" sz="4400" dirty="0"/>
              <a:t>使用</a:t>
            </a:r>
            <a:r>
              <a:rPr lang="en-US" altLang="zh-CN" sz="4400" dirty="0"/>
              <a:t>T-SQL</a:t>
            </a:r>
            <a:r>
              <a:rPr lang="zh-CN" altLang="en-US" sz="4400" dirty="0"/>
              <a:t>语句创建数据库</a:t>
            </a:r>
          </a:p>
        </p:txBody>
      </p:sp>
      <p:sp>
        <p:nvSpPr>
          <p:cNvPr id="25603" name="内容占位符 1"/>
          <p:cNvSpPr>
            <a:spLocks noGrp="1"/>
          </p:cNvSpPr>
          <p:nvPr>
            <p:ph type="body" idx="1"/>
          </p:nvPr>
        </p:nvSpPr>
        <p:spPr>
          <a:xfrm>
            <a:off x="457200" y="1125538"/>
            <a:ext cx="8363272" cy="5399087"/>
          </a:xfrm>
        </p:spPr>
        <p:txBody>
          <a:bodyPr/>
          <a:lstStyle/>
          <a:p>
            <a:pPr marL="109855" indent="-109855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+mj-lt"/>
                <a:ea typeface="+mj-ea"/>
              </a:rPr>
              <a:t>T-SQL</a:t>
            </a:r>
            <a:r>
              <a:rPr lang="zh-CN" altLang="en-US" sz="3200" dirty="0">
                <a:latin typeface="+mj-lt"/>
                <a:ea typeface="+mj-ea"/>
              </a:rPr>
              <a:t>语句的语法格式：</a:t>
            </a:r>
          </a:p>
          <a:p>
            <a:pPr marL="109855" indent="-109855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j-lt"/>
              </a:rPr>
              <a:t>CREATE DATABASE </a:t>
            </a:r>
            <a:r>
              <a:rPr lang="en-US" altLang="zh-CN" sz="2400" dirty="0" err="1">
                <a:latin typeface="+mj-lt"/>
              </a:rPr>
              <a:t>database_name</a:t>
            </a:r>
            <a:endParaRPr lang="zh-CN" altLang="en-US" sz="2400" dirty="0">
              <a:latin typeface="+mj-lt"/>
            </a:endParaRPr>
          </a:p>
          <a:p>
            <a:pPr marL="109855" indent="-109855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j-lt"/>
              </a:rPr>
              <a:t>     [ON { [PRIMARY]  &lt;</a:t>
            </a:r>
            <a:r>
              <a:rPr lang="en-US" altLang="zh-CN" sz="2400" dirty="0" err="1">
                <a:latin typeface="+mj-lt"/>
              </a:rPr>
              <a:t>filespec</a:t>
            </a:r>
            <a:r>
              <a:rPr lang="en-US" altLang="zh-CN" sz="2400" dirty="0">
                <a:latin typeface="+mj-lt"/>
              </a:rPr>
              <a:t>&gt; [,…n] }]</a:t>
            </a:r>
            <a:endParaRPr lang="zh-CN" altLang="en-US" sz="2400" dirty="0">
              <a:latin typeface="+mj-lt"/>
            </a:endParaRPr>
          </a:p>
          <a:p>
            <a:pPr marL="109855" indent="-109855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j-lt"/>
              </a:rPr>
              <a:t>     [LOG ON {&lt;</a:t>
            </a:r>
            <a:r>
              <a:rPr lang="en-US" altLang="zh-CN" sz="2400" dirty="0" err="1">
                <a:latin typeface="+mj-lt"/>
              </a:rPr>
              <a:t>filespec</a:t>
            </a:r>
            <a:r>
              <a:rPr lang="en-US" altLang="zh-CN" sz="2400" dirty="0">
                <a:latin typeface="+mj-lt"/>
              </a:rPr>
              <a:t>&gt; [,…n]}]</a:t>
            </a:r>
            <a:endParaRPr lang="zh-CN" altLang="en-US" sz="2400" dirty="0">
              <a:latin typeface="+mj-lt"/>
            </a:endParaRPr>
          </a:p>
          <a:p>
            <a:pPr marL="109855" indent="-109855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j-lt"/>
              </a:rPr>
              <a:t>          [FOR RESTORE]</a:t>
            </a:r>
            <a:r>
              <a:rPr lang="zh-CN" altLang="en-US" sz="2400" dirty="0">
                <a:latin typeface="+mj-lt"/>
              </a:rPr>
              <a:t>                                      </a:t>
            </a:r>
            <a:r>
              <a:rPr lang="en-US" altLang="zh-CN" sz="2400" dirty="0">
                <a:latin typeface="+mj-lt"/>
              </a:rPr>
              <a:t>.</a:t>
            </a:r>
            <a:endParaRPr lang="zh-CN" altLang="en-US" sz="2400" dirty="0">
              <a:latin typeface="+mj-lt"/>
            </a:endParaRPr>
          </a:p>
          <a:p>
            <a:pPr marL="109855" indent="-109855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j-lt"/>
              </a:rPr>
              <a:t>     </a:t>
            </a:r>
          </a:p>
          <a:p>
            <a:pPr marL="109855" indent="-109855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j-lt"/>
              </a:rPr>
              <a:t>&lt;</a:t>
            </a:r>
            <a:r>
              <a:rPr lang="en-US" altLang="zh-CN" sz="2400" dirty="0" err="1">
                <a:latin typeface="+mj-lt"/>
              </a:rPr>
              <a:t>filespec</a:t>
            </a:r>
            <a:r>
              <a:rPr lang="en-US" altLang="zh-CN" sz="2400" dirty="0">
                <a:latin typeface="+mj-lt"/>
              </a:rPr>
              <a:t>&gt;::=</a:t>
            </a:r>
            <a:r>
              <a:rPr lang="zh-CN" altLang="en-US" sz="2400" dirty="0">
                <a:latin typeface="+mj-lt"/>
              </a:rPr>
              <a:t>(</a:t>
            </a:r>
            <a:r>
              <a:rPr lang="en-US" altLang="zh-CN" sz="2400" dirty="0">
                <a:latin typeface="+mj-lt"/>
              </a:rPr>
              <a:t>[NAME=</a:t>
            </a:r>
            <a:r>
              <a:rPr lang="en-US" altLang="zh-CN" sz="2400" dirty="0" err="1">
                <a:latin typeface="+mj-lt"/>
              </a:rPr>
              <a:t>logical_file_name</a:t>
            </a:r>
            <a:r>
              <a:rPr lang="zh-CN" altLang="en-US" sz="2400" dirty="0">
                <a:latin typeface="+mj-lt"/>
              </a:rPr>
              <a:t>，</a:t>
            </a:r>
            <a:r>
              <a:rPr lang="en-US" altLang="zh-CN" sz="2400" dirty="0">
                <a:latin typeface="+mj-lt"/>
              </a:rPr>
              <a:t>]</a:t>
            </a:r>
            <a:endParaRPr lang="zh-CN" altLang="en-US" sz="2400" dirty="0">
              <a:latin typeface="+mj-lt"/>
            </a:endParaRPr>
          </a:p>
          <a:p>
            <a:pPr marL="109855" indent="-109855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j-lt"/>
              </a:rPr>
              <a:t>    FILENAME='</a:t>
            </a:r>
            <a:r>
              <a:rPr lang="en-US" altLang="zh-CN" sz="2400" dirty="0" err="1">
                <a:latin typeface="+mj-lt"/>
              </a:rPr>
              <a:t>os_file_name</a:t>
            </a:r>
            <a:r>
              <a:rPr lang="en-US" altLang="zh-CN" sz="2400" dirty="0">
                <a:latin typeface="+mj-lt"/>
              </a:rPr>
              <a:t>'</a:t>
            </a:r>
            <a:endParaRPr lang="zh-CN" altLang="en-US" sz="2400" dirty="0">
              <a:latin typeface="+mj-lt"/>
            </a:endParaRPr>
          </a:p>
          <a:p>
            <a:pPr marL="109855" indent="-109855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j-lt"/>
              </a:rPr>
              <a:t>    [,SIZE=size]</a:t>
            </a:r>
            <a:endParaRPr lang="zh-CN" altLang="en-US" sz="2400" dirty="0">
              <a:latin typeface="+mj-lt"/>
            </a:endParaRPr>
          </a:p>
          <a:p>
            <a:pPr marL="109855" indent="-109855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j-lt"/>
              </a:rPr>
              <a:t>    [,MAXSIZE={</a:t>
            </a:r>
            <a:r>
              <a:rPr lang="en-US" altLang="zh-CN" sz="2400" dirty="0" err="1">
                <a:latin typeface="+mj-lt"/>
              </a:rPr>
              <a:t>max_size|UNLIMITED</a:t>
            </a:r>
            <a:r>
              <a:rPr lang="en-US" altLang="zh-CN" sz="2400" dirty="0">
                <a:latin typeface="+mj-lt"/>
              </a:rPr>
              <a:t>}]</a:t>
            </a:r>
            <a:endParaRPr lang="zh-CN" altLang="en-US" sz="2400" dirty="0">
              <a:latin typeface="+mj-lt"/>
            </a:endParaRPr>
          </a:p>
          <a:p>
            <a:pPr marL="109855" indent="-109855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j-lt"/>
              </a:rPr>
              <a:t>    [,FILEGROWTH=</a:t>
            </a:r>
            <a:r>
              <a:rPr lang="en-US" altLang="zh-CN" sz="2400" dirty="0" err="1">
                <a:latin typeface="+mj-lt"/>
              </a:rPr>
              <a:t>growth_increment</a:t>
            </a:r>
            <a:r>
              <a:rPr lang="en-US" altLang="zh-CN" sz="2400" dirty="0">
                <a:latin typeface="+mj-lt"/>
              </a:rPr>
              <a:t>])</a:t>
            </a:r>
            <a:endParaRPr lang="zh-CN" alt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5975" cy="703262"/>
          </a:xfrm>
        </p:spPr>
        <p:txBody>
          <a:bodyPr/>
          <a:lstStyle/>
          <a:p>
            <a:pPr eaLnBrk="1" hangingPunct="1"/>
            <a:r>
              <a:rPr lang="en-US" altLang="zh-CN" sz="4400" dirty="0"/>
              <a:t>12.3.2 </a:t>
            </a:r>
            <a:r>
              <a:rPr lang="zh-CN" altLang="en-US" sz="4400" dirty="0"/>
              <a:t>使用</a:t>
            </a:r>
            <a:r>
              <a:rPr lang="en-US" altLang="zh-CN" sz="4400" dirty="0"/>
              <a:t>T-SQL</a:t>
            </a:r>
            <a:r>
              <a:rPr lang="zh-CN" altLang="en-US" sz="4400" dirty="0"/>
              <a:t>语句创建数据库</a:t>
            </a:r>
          </a:p>
        </p:txBody>
      </p:sp>
      <p:sp>
        <p:nvSpPr>
          <p:cNvPr id="26627" name="内容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err="1">
                <a:latin typeface="+mj-lt"/>
              </a:rPr>
              <a:t>database_name</a:t>
            </a:r>
            <a:r>
              <a:rPr lang="zh-CN" altLang="en-US" sz="2400" dirty="0">
                <a:latin typeface="+mj-lt"/>
              </a:rPr>
              <a:t>：数据库的名称，最长为</a:t>
            </a:r>
            <a:r>
              <a:rPr lang="en-US" altLang="zh-CN" sz="2400" dirty="0">
                <a:latin typeface="+mj-lt"/>
              </a:rPr>
              <a:t>128</a:t>
            </a:r>
            <a:r>
              <a:rPr lang="zh-CN" altLang="en-US" sz="2400" dirty="0">
                <a:latin typeface="+mj-lt"/>
              </a:rPr>
              <a:t>个字符。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+mj-lt"/>
              </a:rPr>
              <a:t>PRIMARY</a:t>
            </a:r>
            <a:r>
              <a:rPr lang="zh-CN" altLang="en-US" sz="2400" dirty="0">
                <a:latin typeface="+mj-lt"/>
              </a:rPr>
              <a:t>：是一个关键字，指定主文件组中的文件。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+mj-lt"/>
              </a:rPr>
              <a:t>LOG ON</a:t>
            </a:r>
            <a:r>
              <a:rPr lang="zh-CN" altLang="en-US" sz="2400" dirty="0">
                <a:latin typeface="+mj-lt"/>
              </a:rPr>
              <a:t>：指明事务日志文件的明确定义。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+mj-lt"/>
              </a:rPr>
              <a:t>NAME</a:t>
            </a:r>
            <a:r>
              <a:rPr lang="zh-CN" altLang="en-US" sz="2400" dirty="0">
                <a:latin typeface="+mj-lt"/>
              </a:rPr>
              <a:t>：指定数据库的逻辑名称，这是在</a:t>
            </a:r>
            <a:r>
              <a:rPr lang="en-US" altLang="zh-CN" sz="2400" dirty="0">
                <a:latin typeface="+mj-lt"/>
              </a:rPr>
              <a:t>SQL Server</a:t>
            </a:r>
            <a:r>
              <a:rPr lang="zh-CN" altLang="en-US" sz="2400" dirty="0">
                <a:latin typeface="+mj-lt"/>
              </a:rPr>
              <a:t>系统中使用的名称，是数据库在</a:t>
            </a:r>
            <a:r>
              <a:rPr lang="en-US" altLang="zh-CN" sz="2400" dirty="0">
                <a:latin typeface="+mj-lt"/>
              </a:rPr>
              <a:t>SQL Server</a:t>
            </a:r>
            <a:r>
              <a:rPr lang="zh-CN" altLang="en-US" sz="2400" dirty="0">
                <a:latin typeface="+mj-lt"/>
              </a:rPr>
              <a:t>中的标识符。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+mj-lt"/>
              </a:rPr>
              <a:t>FILENAME</a:t>
            </a:r>
            <a:r>
              <a:rPr lang="zh-CN" altLang="en-US" sz="2400" dirty="0">
                <a:latin typeface="+mj-lt"/>
              </a:rPr>
              <a:t>：指定数据库所在文件的操作系统文件名称和路径，该操作系统文件名和</a:t>
            </a:r>
            <a:r>
              <a:rPr lang="en-US" altLang="zh-CN" sz="2400" dirty="0">
                <a:latin typeface="+mj-lt"/>
              </a:rPr>
              <a:t>NAME</a:t>
            </a:r>
            <a:r>
              <a:rPr lang="zh-CN" altLang="en-US" sz="2400" dirty="0">
                <a:latin typeface="+mj-lt"/>
              </a:rPr>
              <a:t>的逻辑名称对应。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+mj-lt"/>
              </a:rPr>
              <a:t>SIZE</a:t>
            </a:r>
            <a:r>
              <a:rPr lang="zh-CN" altLang="en-US" sz="2400" dirty="0">
                <a:latin typeface="+mj-lt"/>
              </a:rPr>
              <a:t>：指定数据库的初始容量大小，至少为模板</a:t>
            </a:r>
            <a:r>
              <a:rPr lang="en-US" altLang="zh-CN" sz="2400" dirty="0">
                <a:latin typeface="+mj-lt"/>
              </a:rPr>
              <a:t>Model</a:t>
            </a:r>
            <a:r>
              <a:rPr lang="zh-CN" altLang="en-US" sz="2400" dirty="0">
                <a:latin typeface="+mj-lt"/>
              </a:rPr>
              <a:t>数据库大小。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+mj-lt"/>
              </a:rPr>
              <a:t>MAXSIZE</a:t>
            </a:r>
            <a:r>
              <a:rPr lang="zh-CN" altLang="en-US" sz="2400" dirty="0">
                <a:latin typeface="+mj-lt"/>
              </a:rPr>
              <a:t>：指定操作系统文件可以增长到的最大尺寸。如果没有指定，则文件可以不断增长直到充满磁盘。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+mj-lt"/>
              </a:rPr>
              <a:t>FILEGROWTH</a:t>
            </a:r>
            <a:r>
              <a:rPr lang="zh-CN" altLang="en-US" sz="2400" dirty="0">
                <a:latin typeface="+mj-lt"/>
              </a:rPr>
              <a:t>：指定文件每次增加容量的大小，当指定数据为</a:t>
            </a:r>
            <a:r>
              <a:rPr lang="en-US" altLang="zh-CN" sz="2400" dirty="0">
                <a:latin typeface="+mj-lt"/>
              </a:rPr>
              <a:t>0</a:t>
            </a:r>
            <a:r>
              <a:rPr lang="zh-CN" altLang="en-US" sz="2400" dirty="0">
                <a:latin typeface="+mj-lt"/>
              </a:rPr>
              <a:t>时，表示文件不增长。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22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	SQL Server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</a:rPr>
              <a:t>在一台计算机上可以安装一个或者多个</a:t>
            </a:r>
            <a:r>
              <a:rPr lang="en-US" altLang="zh-CN" dirty="0">
                <a:latin typeface="+mj-lt"/>
              </a:rPr>
              <a:t>SQL Server</a:t>
            </a:r>
            <a:r>
              <a:rPr lang="zh-CN" altLang="en-US" dirty="0">
                <a:latin typeface="+mj-lt"/>
              </a:rPr>
              <a:t>（不同版本或者同一版本），其中的一个称为一个数据库实例。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一般安装的第</a:t>
            </a:r>
            <a:r>
              <a:rPr lang="en-US" altLang="zh-CN" dirty="0">
                <a:latin typeface="+mj-lt"/>
              </a:rPr>
              <a:t>1</a:t>
            </a:r>
            <a:r>
              <a:rPr lang="zh-CN" altLang="en-US" dirty="0">
                <a:latin typeface="+mj-lt"/>
              </a:rPr>
              <a:t>个</a:t>
            </a:r>
            <a:r>
              <a:rPr lang="en-US" altLang="zh-CN" dirty="0">
                <a:latin typeface="+mj-lt"/>
              </a:rPr>
              <a:t>SQL Server</a:t>
            </a:r>
            <a:r>
              <a:rPr lang="zh-CN" altLang="en-US" dirty="0">
                <a:latin typeface="+mj-lt"/>
              </a:rPr>
              <a:t>采用默认实例（在安装时指定）。通过实例名称来区分不同的</a:t>
            </a:r>
            <a:r>
              <a:rPr lang="en-US" altLang="zh-CN" dirty="0">
                <a:latin typeface="+mj-lt"/>
              </a:rPr>
              <a:t>SQL Server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连接服务器时，可以用“机器名</a:t>
            </a:r>
            <a:r>
              <a:rPr lang="en-US" altLang="zh-CN" dirty="0">
                <a:latin typeface="+mj-lt"/>
              </a:rPr>
              <a:t>\</a:t>
            </a:r>
            <a:r>
              <a:rPr lang="zh-CN" altLang="en-US" dirty="0">
                <a:latin typeface="+mj-lt"/>
              </a:rPr>
              <a:t>实例名”，第一个默认的实例可以用“</a:t>
            </a:r>
            <a:r>
              <a:rPr lang="en-US" altLang="zh-CN" dirty="0">
                <a:latin typeface="+mj-lt"/>
              </a:rPr>
              <a:t>(local)”</a:t>
            </a:r>
            <a:r>
              <a:rPr lang="zh-CN" altLang="en-US" dirty="0">
                <a:latin typeface="+mj-lt"/>
              </a:rPr>
              <a:t>或“</a:t>
            </a:r>
            <a:r>
              <a:rPr lang="en-US" altLang="zh-CN" dirty="0">
                <a:latin typeface="+mj-lt"/>
              </a:rPr>
              <a:t>.”</a:t>
            </a:r>
            <a:r>
              <a:rPr lang="zh-CN" altLang="en-US" dirty="0">
                <a:latin typeface="+mj-lt"/>
              </a:rPr>
              <a:t>来代表要连接的服务器实例。</a:t>
            </a:r>
          </a:p>
          <a:p>
            <a:endParaRPr lang="zh-CN" alt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例</a:t>
            </a:r>
            <a:r>
              <a:rPr lang="en-US" altLang="zh-CN" sz="4400"/>
              <a:t>12-2</a:t>
            </a:r>
            <a:r>
              <a:rPr lang="zh-CN" altLang="en-US" sz="4400"/>
              <a:t>：创建了一个</a:t>
            </a:r>
            <a:r>
              <a:rPr lang="en-US" altLang="zh-CN" sz="4400"/>
              <a:t>xsxk</a:t>
            </a:r>
            <a:r>
              <a:rPr lang="zh-CN" altLang="en-US" sz="4400"/>
              <a:t>数据库</a:t>
            </a:r>
            <a:endParaRPr lang="zh-CN" altLang="en-US" sz="4500"/>
          </a:p>
        </p:txBody>
      </p:sp>
      <p:sp>
        <p:nvSpPr>
          <p:cNvPr id="27651" name="内容占位符 1"/>
          <p:cNvSpPr>
            <a:spLocks noGrp="1"/>
          </p:cNvSpPr>
          <p:nvPr>
            <p:ph type="body" idx="1"/>
          </p:nvPr>
        </p:nvSpPr>
        <p:spPr>
          <a:xfrm>
            <a:off x="457200" y="1125538"/>
            <a:ext cx="8229600" cy="1799406"/>
          </a:xfrm>
        </p:spPr>
        <p:txBody>
          <a:bodyPr/>
          <a:lstStyle/>
          <a:p>
            <a:pPr marL="109855" indent="-109855"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latin typeface="+mj-lt"/>
              </a:rPr>
              <a:t>例</a:t>
            </a:r>
            <a:r>
              <a:rPr lang="en-US" altLang="zh-CN" sz="2200" dirty="0">
                <a:latin typeface="+mj-lt"/>
              </a:rPr>
              <a:t>12-2</a:t>
            </a:r>
            <a:r>
              <a:rPr lang="zh-CN" altLang="en-US" sz="2200" dirty="0">
                <a:latin typeface="+mj-lt"/>
              </a:rPr>
              <a:t>：文件夹“</a:t>
            </a:r>
            <a:r>
              <a:rPr lang="en-US" altLang="zh-CN" sz="2200" dirty="0">
                <a:latin typeface="+mj-lt"/>
              </a:rPr>
              <a:t>d:\</a:t>
            </a:r>
            <a:r>
              <a:rPr lang="zh-CN" altLang="en-US" sz="2200" dirty="0">
                <a:latin typeface="+mj-lt"/>
              </a:rPr>
              <a:t>m</a:t>
            </a:r>
            <a:r>
              <a:rPr lang="en-US" altLang="zh-CN" sz="2200" dirty="0" err="1">
                <a:latin typeface="+mj-lt"/>
              </a:rPr>
              <a:t>ysqldata</a:t>
            </a:r>
            <a:r>
              <a:rPr lang="zh-CN" altLang="en-US" sz="2200" dirty="0">
                <a:latin typeface="+mj-lt"/>
              </a:rPr>
              <a:t>”中创建了一个</a:t>
            </a:r>
            <a:r>
              <a:rPr lang="en-US" altLang="zh-CN" sz="2200" dirty="0">
                <a:latin typeface="+mj-lt"/>
              </a:rPr>
              <a:t>xsxk1</a:t>
            </a:r>
            <a:r>
              <a:rPr lang="zh-CN" altLang="en-US" sz="2200" dirty="0">
                <a:latin typeface="+mj-lt"/>
              </a:rPr>
              <a:t>数据库，主数据文件逻辑名称为</a:t>
            </a:r>
            <a:r>
              <a:rPr lang="en-US" altLang="zh-CN" sz="2200" dirty="0" err="1">
                <a:latin typeface="+mj-lt"/>
              </a:rPr>
              <a:t>xsxk_data</a:t>
            </a:r>
            <a:r>
              <a:rPr lang="zh-CN" altLang="en-US" sz="2200" dirty="0">
                <a:latin typeface="+mj-lt"/>
              </a:rPr>
              <a:t>，物理文件名为</a:t>
            </a:r>
            <a:r>
              <a:rPr lang="en-US" altLang="zh-CN" sz="2200" dirty="0" err="1">
                <a:latin typeface="+mj-lt"/>
              </a:rPr>
              <a:t>xsxk.mdf</a:t>
            </a:r>
            <a:r>
              <a:rPr lang="zh-CN" altLang="en-US" sz="2200" dirty="0">
                <a:latin typeface="+mj-lt"/>
              </a:rPr>
              <a:t>，初始大小</a:t>
            </a:r>
            <a:r>
              <a:rPr lang="en-US" altLang="zh-CN" sz="2200" dirty="0">
                <a:latin typeface="+mj-lt"/>
              </a:rPr>
              <a:t>10MB</a:t>
            </a:r>
            <a:r>
              <a:rPr lang="zh-CN" altLang="en-US" sz="2200" dirty="0">
                <a:latin typeface="+mj-lt"/>
              </a:rPr>
              <a:t>，上限不限，增长速度为</a:t>
            </a:r>
            <a:r>
              <a:rPr lang="en-US" altLang="zh-CN" sz="2200" dirty="0">
                <a:latin typeface="+mj-lt"/>
              </a:rPr>
              <a:t>10%</a:t>
            </a:r>
            <a:r>
              <a:rPr lang="zh-CN" altLang="en-US" sz="2200" dirty="0">
                <a:latin typeface="+mj-lt"/>
              </a:rPr>
              <a:t>；日志文件逻辑名称为</a:t>
            </a:r>
            <a:r>
              <a:rPr lang="en-US" altLang="zh-CN" sz="2200" dirty="0" err="1">
                <a:latin typeface="+mj-lt"/>
              </a:rPr>
              <a:t>xsxk_log</a:t>
            </a:r>
            <a:r>
              <a:rPr lang="zh-CN" altLang="en-US" sz="2200" dirty="0">
                <a:latin typeface="+mj-lt"/>
              </a:rPr>
              <a:t>，物理文件名为</a:t>
            </a:r>
            <a:r>
              <a:rPr lang="en-US" altLang="zh-CN" sz="2200" dirty="0" err="1">
                <a:latin typeface="+mj-lt"/>
              </a:rPr>
              <a:t>xsxk_log.ldf</a:t>
            </a:r>
            <a:r>
              <a:rPr lang="zh-CN" altLang="en-US" sz="2200" dirty="0">
                <a:latin typeface="+mj-lt"/>
              </a:rPr>
              <a:t>，初始大小为</a:t>
            </a:r>
            <a:r>
              <a:rPr lang="en-US" altLang="zh-CN" sz="2200" dirty="0">
                <a:latin typeface="+mj-lt"/>
              </a:rPr>
              <a:t>1MB</a:t>
            </a:r>
            <a:r>
              <a:rPr lang="zh-CN" altLang="en-US" sz="2200" dirty="0">
                <a:latin typeface="+mj-lt"/>
              </a:rPr>
              <a:t>，最大为</a:t>
            </a:r>
            <a:r>
              <a:rPr lang="en-US" altLang="zh-CN" sz="2200" dirty="0">
                <a:latin typeface="+mj-lt"/>
              </a:rPr>
              <a:t>200MB</a:t>
            </a:r>
            <a:r>
              <a:rPr lang="zh-CN" altLang="en-US" sz="2200" dirty="0">
                <a:latin typeface="+mj-lt"/>
              </a:rPr>
              <a:t>，增长速度为</a:t>
            </a:r>
            <a:r>
              <a:rPr lang="en-US" altLang="zh-CN" sz="2200" dirty="0">
                <a:latin typeface="+mj-lt"/>
              </a:rPr>
              <a:t>1MB</a:t>
            </a:r>
            <a:r>
              <a:rPr lang="zh-CN" altLang="en-US" sz="2200" dirty="0">
                <a:latin typeface="+mj-lt"/>
              </a:rPr>
              <a:t>。</a:t>
            </a:r>
          </a:p>
          <a:p>
            <a:pPr marL="109855" indent="-10985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>
              <a:latin typeface="+mj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0688" y="3069407"/>
            <a:ext cx="7902624" cy="3444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9855" indent="-10985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</a:rPr>
              <a:t>CREATE DATABASE xsxk1</a:t>
            </a:r>
            <a:endParaRPr lang="zh-CN" altLang="en-US" sz="2200" dirty="0">
              <a:latin typeface="+mj-lt"/>
            </a:endParaRPr>
          </a:p>
          <a:p>
            <a:pPr marL="109855" indent="-10985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</a:rPr>
              <a:t> ON  PRIMARY 				</a:t>
            </a:r>
            <a:r>
              <a:rPr lang="en-US" altLang="zh-CN" sz="2200" dirty="0">
                <a:solidFill>
                  <a:srgbClr val="00B0F0"/>
                </a:solidFill>
                <a:latin typeface="+mj-lt"/>
              </a:rPr>
              <a:t>--</a:t>
            </a:r>
            <a:r>
              <a:rPr lang="zh-CN" altLang="en-US" sz="2200" dirty="0">
                <a:solidFill>
                  <a:srgbClr val="00B0F0"/>
                </a:solidFill>
                <a:latin typeface="+mj-lt"/>
              </a:rPr>
              <a:t>建立主数据文件</a:t>
            </a:r>
          </a:p>
          <a:p>
            <a:pPr marL="109855" indent="-10985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</a:rPr>
              <a:t>( NAME = '</a:t>
            </a:r>
            <a:r>
              <a:rPr lang="en-US" altLang="zh-CN" sz="2200" dirty="0" err="1">
                <a:latin typeface="+mj-lt"/>
              </a:rPr>
              <a:t>xsxk_data</a:t>
            </a:r>
            <a:r>
              <a:rPr lang="en-US" altLang="zh-CN" sz="2200" dirty="0">
                <a:latin typeface="+mj-lt"/>
              </a:rPr>
              <a:t>', 				</a:t>
            </a:r>
            <a:r>
              <a:rPr lang="en-US" altLang="zh-CN" sz="2200" dirty="0">
                <a:solidFill>
                  <a:srgbClr val="00B0F0"/>
                </a:solidFill>
                <a:latin typeface="+mj-lt"/>
              </a:rPr>
              <a:t>--</a:t>
            </a:r>
            <a:r>
              <a:rPr lang="zh-CN" altLang="en-US" sz="2200" dirty="0">
                <a:solidFill>
                  <a:srgbClr val="00B0F0"/>
                </a:solidFill>
                <a:latin typeface="+mj-lt"/>
              </a:rPr>
              <a:t>逻辑文件名</a:t>
            </a:r>
          </a:p>
          <a:p>
            <a:pPr marL="109855" indent="-10985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</a:rPr>
              <a:t>  FILENAME=' d:\</a:t>
            </a:r>
            <a:r>
              <a:rPr lang="zh-CN" altLang="en-US" sz="2200" dirty="0">
                <a:latin typeface="+mj-lt"/>
              </a:rPr>
              <a:t>m</a:t>
            </a:r>
            <a:r>
              <a:rPr lang="en-US" altLang="zh-CN" sz="2200" dirty="0" err="1">
                <a:latin typeface="+mj-lt"/>
              </a:rPr>
              <a:t>ysqldata</a:t>
            </a:r>
            <a:r>
              <a:rPr lang="en-US" altLang="zh-CN" sz="2200" dirty="0">
                <a:latin typeface="+mj-lt"/>
              </a:rPr>
              <a:t>\</a:t>
            </a:r>
            <a:r>
              <a:rPr lang="en-US" altLang="zh-CN" sz="2200" dirty="0" err="1">
                <a:latin typeface="+mj-lt"/>
              </a:rPr>
              <a:t>xsxk.mdf</a:t>
            </a:r>
            <a:r>
              <a:rPr lang="en-US" altLang="zh-CN" sz="2200" dirty="0">
                <a:latin typeface="+mj-lt"/>
              </a:rPr>
              <a:t>', 	</a:t>
            </a:r>
            <a:r>
              <a:rPr lang="en-US" altLang="zh-CN" sz="2200" dirty="0">
                <a:solidFill>
                  <a:srgbClr val="00B0F0"/>
                </a:solidFill>
                <a:latin typeface="+mj-lt"/>
              </a:rPr>
              <a:t>--</a:t>
            </a:r>
            <a:r>
              <a:rPr lang="zh-CN" altLang="en-US" sz="2200" dirty="0">
                <a:solidFill>
                  <a:srgbClr val="00B0F0"/>
                </a:solidFill>
                <a:latin typeface="+mj-lt"/>
              </a:rPr>
              <a:t>物理文件路径</a:t>
            </a:r>
          </a:p>
          <a:p>
            <a:pPr marL="109855" indent="-10985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</a:rPr>
              <a:t>  SIZE=10MB,          				</a:t>
            </a:r>
            <a:r>
              <a:rPr lang="en-US" altLang="zh-CN" sz="2200" dirty="0">
                <a:solidFill>
                  <a:srgbClr val="00B0F0"/>
                </a:solidFill>
                <a:latin typeface="+mj-lt"/>
              </a:rPr>
              <a:t>--</a:t>
            </a:r>
            <a:r>
              <a:rPr lang="zh-CN" altLang="en-US" sz="2200" dirty="0">
                <a:solidFill>
                  <a:srgbClr val="00B0F0"/>
                </a:solidFill>
                <a:latin typeface="+mj-lt"/>
              </a:rPr>
              <a:t>初始大小</a:t>
            </a:r>
          </a:p>
          <a:p>
            <a:pPr marL="109855" indent="-10985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</a:rPr>
              <a:t>  MAXSIZE = UNLIMITED,  		</a:t>
            </a:r>
            <a:r>
              <a:rPr lang="en-US" altLang="zh-CN" sz="2200" dirty="0">
                <a:solidFill>
                  <a:srgbClr val="00B0F0"/>
                </a:solidFill>
                <a:latin typeface="+mj-lt"/>
              </a:rPr>
              <a:t>--</a:t>
            </a:r>
            <a:r>
              <a:rPr lang="zh-CN" altLang="en-US" sz="2200" dirty="0">
                <a:solidFill>
                  <a:srgbClr val="00B0F0"/>
                </a:solidFill>
                <a:latin typeface="+mj-lt"/>
              </a:rPr>
              <a:t>最大尺寸为无限大</a:t>
            </a:r>
          </a:p>
          <a:p>
            <a:pPr marL="109855" indent="-10985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</a:rPr>
              <a:t>  FILEGROWTH = 10%)      		</a:t>
            </a:r>
            <a:r>
              <a:rPr lang="en-US" altLang="zh-CN" sz="2200" dirty="0">
                <a:solidFill>
                  <a:srgbClr val="00B0F0"/>
                </a:solidFill>
                <a:latin typeface="+mj-lt"/>
              </a:rPr>
              <a:t>--</a:t>
            </a:r>
            <a:r>
              <a:rPr lang="zh-CN" altLang="en-US" sz="2200" dirty="0">
                <a:solidFill>
                  <a:srgbClr val="00B0F0"/>
                </a:solidFill>
                <a:latin typeface="+mj-lt"/>
              </a:rPr>
              <a:t>增长速度为</a:t>
            </a:r>
            <a:r>
              <a:rPr lang="en-US" altLang="zh-CN" sz="2200" dirty="0">
                <a:solidFill>
                  <a:srgbClr val="00B0F0"/>
                </a:solidFill>
                <a:latin typeface="+mj-lt"/>
              </a:rPr>
              <a:t>10%</a:t>
            </a:r>
            <a:endParaRPr lang="zh-CN" altLang="en-US" sz="2200" dirty="0">
              <a:solidFill>
                <a:srgbClr val="00B0F0"/>
              </a:solidFill>
              <a:latin typeface="+mj-lt"/>
            </a:endParaRPr>
          </a:p>
          <a:p>
            <a:pPr marL="109855" indent="-10985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</a:rPr>
              <a:t> LOG ON </a:t>
            </a:r>
            <a:endParaRPr lang="zh-CN" altLang="en-US" sz="2200" dirty="0">
              <a:latin typeface="+mj-lt"/>
            </a:endParaRPr>
          </a:p>
          <a:p>
            <a:pPr marL="109855" indent="-10985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</a:rPr>
              <a:t>( NAME='</a:t>
            </a:r>
            <a:r>
              <a:rPr lang="en-US" altLang="zh-CN" sz="2200" dirty="0" err="1">
                <a:latin typeface="+mj-lt"/>
              </a:rPr>
              <a:t>xsxk_log</a:t>
            </a:r>
            <a:r>
              <a:rPr lang="en-US" altLang="zh-CN" sz="2200" dirty="0">
                <a:latin typeface="+mj-lt"/>
              </a:rPr>
              <a:t>',  			</a:t>
            </a:r>
            <a:r>
              <a:rPr lang="en-US" altLang="zh-CN" sz="2200" dirty="0">
                <a:solidFill>
                  <a:srgbClr val="00B0F0"/>
                </a:solidFill>
                <a:latin typeface="+mj-lt"/>
              </a:rPr>
              <a:t>--</a:t>
            </a:r>
            <a:r>
              <a:rPr lang="zh-CN" altLang="en-US" sz="2200" dirty="0">
                <a:solidFill>
                  <a:srgbClr val="00B0F0"/>
                </a:solidFill>
                <a:latin typeface="+mj-lt"/>
              </a:rPr>
              <a:t>建立日志文件</a:t>
            </a:r>
          </a:p>
          <a:p>
            <a:pPr marL="109855" indent="-10985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</a:rPr>
              <a:t>  FILENAME= 'd:\</a:t>
            </a:r>
            <a:r>
              <a:rPr lang="zh-CN" altLang="en-US" sz="2200" dirty="0">
                <a:latin typeface="+mj-lt"/>
              </a:rPr>
              <a:t>m</a:t>
            </a:r>
            <a:r>
              <a:rPr lang="en-US" altLang="zh-CN" sz="2200" dirty="0" err="1">
                <a:latin typeface="+mj-lt"/>
              </a:rPr>
              <a:t>ysqldata</a:t>
            </a:r>
            <a:r>
              <a:rPr lang="en-US" altLang="zh-CN" sz="2200" dirty="0">
                <a:latin typeface="+mj-lt"/>
              </a:rPr>
              <a:t>\</a:t>
            </a:r>
            <a:r>
              <a:rPr lang="en-US" altLang="zh-CN" sz="2200" dirty="0" err="1">
                <a:latin typeface="+mj-lt"/>
              </a:rPr>
              <a:t>xsxk_log.ldf</a:t>
            </a:r>
            <a:r>
              <a:rPr lang="en-US" altLang="zh-CN" sz="2200" dirty="0">
                <a:latin typeface="+mj-lt"/>
              </a:rPr>
              <a:t>', </a:t>
            </a:r>
            <a:r>
              <a:rPr lang="en-US" altLang="zh-CN" sz="2200" dirty="0">
                <a:solidFill>
                  <a:srgbClr val="00B0F0"/>
                </a:solidFill>
                <a:latin typeface="+mj-lt"/>
              </a:rPr>
              <a:t>--</a:t>
            </a:r>
            <a:r>
              <a:rPr lang="zh-CN" altLang="en-US" sz="2200" dirty="0">
                <a:solidFill>
                  <a:srgbClr val="00B0F0"/>
                </a:solidFill>
                <a:latin typeface="+mj-lt"/>
              </a:rPr>
              <a:t>物理文件路径</a:t>
            </a:r>
          </a:p>
          <a:p>
            <a:pPr marL="109855" indent="-10985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</a:rPr>
              <a:t>  SIZE=1MB,</a:t>
            </a:r>
            <a:r>
              <a:rPr lang="zh-CN" altLang="en-US" sz="2200" dirty="0">
                <a:latin typeface="+mj-lt"/>
              </a:rPr>
              <a:t> </a:t>
            </a:r>
            <a:r>
              <a:rPr lang="en-US" altLang="zh-CN" sz="2200" dirty="0">
                <a:latin typeface="+mj-lt"/>
              </a:rPr>
              <a:t>  MAXSIZE = 200MB,  FILEGROWTH = 1MB )</a:t>
            </a:r>
            <a:endParaRPr lang="zh-CN" altLang="en-US" sz="2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/>
              <a:t>12.4 </a:t>
            </a:r>
            <a:r>
              <a:rPr lang="zh-CN" altLang="en-US" sz="4800" dirty="0"/>
              <a:t>修改数据库</a:t>
            </a:r>
            <a:endParaRPr lang="zh-CN" altLang="en-US" sz="4900" dirty="0"/>
          </a:p>
        </p:txBody>
      </p:sp>
      <p:sp>
        <p:nvSpPr>
          <p:cNvPr id="29699" name="内容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>
                <a:latin typeface="+mj-lt"/>
              </a:rPr>
              <a:t>用户创建好数据库之后，在使用的过程中可能会根据情况对用户数据库进行修改</a:t>
            </a:r>
            <a:endParaRPr lang="en-US" sz="2400" dirty="0">
              <a:latin typeface="+mj-lt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B0F0"/>
                </a:solidFill>
                <a:latin typeface="+mj-lt"/>
              </a:rPr>
              <a:t>1</a:t>
            </a:r>
            <a:r>
              <a:rPr lang="zh-CN" altLang="en-US" sz="2400" dirty="0">
                <a:solidFill>
                  <a:srgbClr val="00B0F0"/>
                </a:solidFill>
                <a:latin typeface="+mj-lt"/>
              </a:rPr>
              <a:t>．在</a:t>
            </a:r>
            <a:r>
              <a:rPr lang="en-US" altLang="zh-CN" sz="2400" dirty="0">
                <a:solidFill>
                  <a:srgbClr val="00B0F0"/>
                </a:solidFill>
                <a:latin typeface="+mj-lt"/>
              </a:rPr>
              <a:t>SQL Server Management Studio</a:t>
            </a:r>
            <a:r>
              <a:rPr lang="zh-CN" altLang="en-US" sz="2400" dirty="0">
                <a:solidFill>
                  <a:srgbClr val="00B0F0"/>
                </a:solidFill>
                <a:latin typeface="+mj-lt"/>
              </a:rPr>
              <a:t>修改数据库</a:t>
            </a:r>
          </a:p>
          <a:p>
            <a:pPr eaLnBrk="1" hangingPunct="1"/>
            <a:r>
              <a:rPr lang="zh-CN" altLang="en-US" sz="2400" dirty="0">
                <a:latin typeface="+mj-lt"/>
              </a:rPr>
              <a:t>右击数据库</a:t>
            </a:r>
            <a:r>
              <a:rPr lang="en-US" altLang="zh-CN" sz="24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+mj-lt"/>
              </a:rPr>
              <a:t>“属性”选项</a:t>
            </a:r>
            <a:endParaRPr lang="en-US" altLang="zh-CN" sz="2400" dirty="0">
              <a:latin typeface="+mj-lt"/>
            </a:endParaRPr>
          </a:p>
          <a:p>
            <a:pPr lvl="1" eaLnBrk="1" hangingPunct="1"/>
            <a:r>
              <a:rPr lang="zh-CN" altLang="en-US" dirty="0">
                <a:latin typeface="+mj-lt"/>
              </a:rPr>
              <a:t>修改或查看数据库属性时，属性页框比创建数据库时多选项和权限页框。</a:t>
            </a:r>
            <a:endParaRPr lang="en-US" altLang="zh-CN" dirty="0">
              <a:latin typeface="+mj-lt"/>
            </a:endParaRPr>
          </a:p>
          <a:p>
            <a:pPr lvl="1" eaLnBrk="1" hangingPunct="1"/>
            <a:r>
              <a:rPr lang="zh-CN" altLang="en-US" sz="2400" dirty="0">
                <a:latin typeface="+mj-lt"/>
              </a:rPr>
              <a:t>分别在常规、文件、文件组、选项和权限对话框里根据要求来查看或修改数据库的相应设置。</a:t>
            </a:r>
          </a:p>
          <a:p>
            <a:pPr eaLnBrk="1" hangingPunct="1"/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</a:t>
            </a:r>
            <a:r>
              <a:rPr lang="zh-CN" altLang="en-US" sz="3600"/>
              <a:t>．通过使用</a:t>
            </a:r>
            <a:r>
              <a:rPr lang="en-US" altLang="zh-CN" sz="3600"/>
              <a:t>T-SQL</a:t>
            </a:r>
            <a:r>
              <a:rPr lang="zh-CN" altLang="en-US" sz="3600"/>
              <a:t>语句来修改数据库</a:t>
            </a:r>
          </a:p>
        </p:txBody>
      </p:sp>
      <p:sp>
        <p:nvSpPr>
          <p:cNvPr id="30723" name="内容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855" indent="-109855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j-lt"/>
              </a:rPr>
              <a:t>ALTER DATABASE </a:t>
            </a:r>
            <a:r>
              <a:rPr lang="en-US" altLang="zh-CN" sz="2400" dirty="0" err="1">
                <a:latin typeface="+mj-lt"/>
              </a:rPr>
              <a:t>database_name</a:t>
            </a:r>
            <a:r>
              <a:rPr lang="en-US" altLang="zh-CN" sz="2400" dirty="0">
                <a:latin typeface="+mj-lt"/>
              </a:rPr>
              <a:t> </a:t>
            </a:r>
            <a:endParaRPr lang="zh-CN" altLang="en-US" sz="2400" dirty="0">
              <a:latin typeface="+mj-lt"/>
            </a:endParaRPr>
          </a:p>
          <a:p>
            <a:pPr marL="109855" indent="-109855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j-lt"/>
              </a:rPr>
              <a:t>{  ADD FILE &lt;</a:t>
            </a:r>
            <a:r>
              <a:rPr lang="en-US" altLang="zh-CN" sz="2400" dirty="0" err="1">
                <a:latin typeface="+mj-lt"/>
              </a:rPr>
              <a:t>filespec</a:t>
            </a:r>
            <a:r>
              <a:rPr lang="en-US" altLang="zh-CN" sz="2400" dirty="0">
                <a:latin typeface="+mj-lt"/>
              </a:rPr>
              <a:t>&gt; [ ,...n ] </a:t>
            </a:r>
            <a:endParaRPr lang="zh-CN" altLang="en-US" sz="2400" dirty="0">
              <a:latin typeface="+mj-lt"/>
            </a:endParaRPr>
          </a:p>
          <a:p>
            <a:pPr marL="109855" indent="-109855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j-lt"/>
              </a:rPr>
              <a:t>  | ADD LOG FILE &lt;</a:t>
            </a:r>
            <a:r>
              <a:rPr lang="en-US" altLang="zh-CN" sz="2400" dirty="0" err="1">
                <a:latin typeface="+mj-lt"/>
              </a:rPr>
              <a:t>filespec</a:t>
            </a:r>
            <a:r>
              <a:rPr lang="en-US" altLang="zh-CN" sz="2400" dirty="0">
                <a:latin typeface="+mj-lt"/>
              </a:rPr>
              <a:t>&gt; [ ,...n ] </a:t>
            </a:r>
            <a:endParaRPr lang="zh-CN" altLang="en-US" sz="2400" dirty="0">
              <a:latin typeface="+mj-lt"/>
            </a:endParaRPr>
          </a:p>
          <a:p>
            <a:pPr marL="109855" indent="-109855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j-lt"/>
              </a:rPr>
              <a:t>  | REMOVE FILE </a:t>
            </a:r>
            <a:r>
              <a:rPr lang="en-US" altLang="zh-CN" sz="2400" dirty="0" err="1">
                <a:latin typeface="+mj-lt"/>
              </a:rPr>
              <a:t>logical_file_name</a:t>
            </a:r>
            <a:r>
              <a:rPr lang="en-US" altLang="zh-CN" sz="2400" dirty="0">
                <a:latin typeface="+mj-lt"/>
              </a:rPr>
              <a:t> </a:t>
            </a:r>
            <a:endParaRPr lang="zh-CN" altLang="en-US" sz="2400" dirty="0">
              <a:latin typeface="+mj-lt"/>
            </a:endParaRPr>
          </a:p>
          <a:p>
            <a:pPr marL="109855" indent="-109855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j-lt"/>
              </a:rPr>
              <a:t>  | MODIFY FILE &lt;</a:t>
            </a:r>
            <a:r>
              <a:rPr lang="en-US" altLang="zh-CN" sz="2400" dirty="0" err="1">
                <a:latin typeface="+mj-lt"/>
              </a:rPr>
              <a:t>filespec</a:t>
            </a:r>
            <a:r>
              <a:rPr lang="en-US" altLang="zh-CN" sz="2400" dirty="0">
                <a:latin typeface="+mj-lt"/>
              </a:rPr>
              <a:t>&gt;</a:t>
            </a:r>
            <a:endParaRPr lang="zh-CN" altLang="en-US" sz="2400" dirty="0">
              <a:latin typeface="+mj-lt"/>
            </a:endParaRPr>
          </a:p>
          <a:p>
            <a:pPr marL="109855" indent="-109855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j-lt"/>
              </a:rPr>
              <a:t>  | &lt;</a:t>
            </a:r>
            <a:r>
              <a:rPr lang="en-US" altLang="zh-CN" sz="2400" dirty="0" err="1">
                <a:latin typeface="+mj-lt"/>
              </a:rPr>
              <a:t>set_database_options</a:t>
            </a:r>
            <a:r>
              <a:rPr lang="en-US" altLang="zh-CN" sz="2400" dirty="0">
                <a:latin typeface="+mj-lt"/>
              </a:rPr>
              <a:t>&gt;</a:t>
            </a:r>
            <a:endParaRPr lang="zh-CN" altLang="en-US" sz="2400" dirty="0">
              <a:latin typeface="+mj-lt"/>
            </a:endParaRPr>
          </a:p>
          <a:p>
            <a:pPr marL="109855" indent="-109855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j-lt"/>
              </a:rPr>
              <a:t>  | </a:t>
            </a:r>
            <a:r>
              <a:rPr lang="en-US" altLang="zh-CN" sz="2000" dirty="0">
                <a:latin typeface="+mj-lt"/>
              </a:rPr>
              <a:t>MODIFY NAME=</a:t>
            </a:r>
            <a:r>
              <a:rPr lang="en-US" altLang="zh-CN" sz="2000" dirty="0" err="1">
                <a:latin typeface="+mj-lt"/>
              </a:rPr>
              <a:t>new_database_name</a:t>
            </a:r>
            <a:endParaRPr lang="zh-CN" altLang="en-US" sz="2400" dirty="0">
              <a:latin typeface="+mj-lt"/>
            </a:endParaRPr>
          </a:p>
          <a:p>
            <a:pPr marL="109855" indent="-109855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j-lt"/>
              </a:rPr>
              <a:t>}[;]</a:t>
            </a:r>
            <a:endParaRPr lang="zh-CN" alt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 dirty="0"/>
              <a:t>例</a:t>
            </a:r>
            <a:r>
              <a:rPr lang="en-US" altLang="zh-CN" sz="3400" dirty="0"/>
              <a:t>12-3 </a:t>
            </a:r>
            <a:r>
              <a:rPr lang="zh-CN" altLang="en-US" sz="3400" dirty="0"/>
              <a:t>修改例</a:t>
            </a:r>
            <a:r>
              <a:rPr lang="en-US" altLang="zh-CN" sz="3400" dirty="0"/>
              <a:t>12-2</a:t>
            </a:r>
            <a:r>
              <a:rPr lang="zh-CN" altLang="en-US" sz="3400" dirty="0"/>
              <a:t>中所创建的</a:t>
            </a:r>
            <a:r>
              <a:rPr lang="en-US" altLang="zh-CN" sz="3400" dirty="0" err="1"/>
              <a:t>xsxk</a:t>
            </a:r>
            <a:r>
              <a:rPr lang="zh-CN" altLang="en-US" sz="3400" dirty="0"/>
              <a:t>数据库</a:t>
            </a:r>
            <a:endParaRPr lang="zh-CN" altLang="en-US" sz="3300" dirty="0"/>
          </a:p>
        </p:txBody>
      </p:sp>
      <p:sp>
        <p:nvSpPr>
          <p:cNvPr id="31747" name="内容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3045" eaLnBrk="1" hangingPunct="1"/>
            <a:r>
              <a:rPr lang="zh-CN" altLang="en-US" sz="2400" dirty="0">
                <a:latin typeface="+mj-lt"/>
              </a:rPr>
              <a:t>修改主数据文件，将大小修改为</a:t>
            </a:r>
            <a:r>
              <a:rPr lang="en-US" altLang="zh-CN" sz="2400" dirty="0">
                <a:latin typeface="+mj-lt"/>
              </a:rPr>
              <a:t>5MB</a:t>
            </a:r>
            <a:r>
              <a:rPr lang="zh-CN" altLang="en-US" sz="2400" dirty="0">
                <a:latin typeface="+mj-lt"/>
              </a:rPr>
              <a:t>，最大大小为</a:t>
            </a:r>
            <a:r>
              <a:rPr lang="en-US" altLang="zh-CN" sz="2400" dirty="0">
                <a:latin typeface="+mj-lt"/>
              </a:rPr>
              <a:t>50MB</a:t>
            </a:r>
            <a:r>
              <a:rPr lang="zh-CN" altLang="en-US" sz="2400" dirty="0">
                <a:latin typeface="+mj-lt"/>
              </a:rPr>
              <a:t>，增长速度为</a:t>
            </a:r>
            <a:r>
              <a:rPr lang="en-US" altLang="zh-CN" sz="2400" dirty="0">
                <a:latin typeface="+mj-lt"/>
              </a:rPr>
              <a:t>2%</a:t>
            </a:r>
            <a:r>
              <a:rPr lang="zh-CN" altLang="en-US" sz="2400" dirty="0">
                <a:latin typeface="+mj-lt"/>
              </a:rPr>
              <a:t>；修改日志文件，将大小修改为</a:t>
            </a:r>
            <a:r>
              <a:rPr lang="en-US" altLang="zh-CN" sz="2400" dirty="0">
                <a:latin typeface="+mj-lt"/>
              </a:rPr>
              <a:t>20MB</a:t>
            </a:r>
            <a:r>
              <a:rPr lang="zh-CN" altLang="en-US" sz="2400" dirty="0">
                <a:latin typeface="+mj-lt"/>
              </a:rPr>
              <a:t>，最大大小为</a:t>
            </a:r>
            <a:r>
              <a:rPr lang="en-US" altLang="zh-CN" sz="2400" dirty="0">
                <a:latin typeface="+mj-lt"/>
              </a:rPr>
              <a:t>80MB</a:t>
            </a:r>
            <a:r>
              <a:rPr lang="zh-CN" altLang="en-US" sz="2400" dirty="0">
                <a:latin typeface="+mj-lt"/>
              </a:rPr>
              <a:t>，增长速度为</a:t>
            </a:r>
            <a:r>
              <a:rPr lang="en-US" altLang="zh-CN" sz="2400" dirty="0">
                <a:latin typeface="+mj-lt"/>
              </a:rPr>
              <a:t>2MB</a:t>
            </a:r>
            <a:r>
              <a:rPr lang="zh-CN" altLang="en-US" sz="2400" dirty="0">
                <a:latin typeface="+mj-lt"/>
              </a:rPr>
              <a:t>。</a:t>
            </a:r>
            <a:endParaRPr lang="en-US" altLang="zh-CN" sz="2400" dirty="0">
              <a:latin typeface="+mj-lt"/>
            </a:endParaRPr>
          </a:p>
          <a:p>
            <a:pPr marL="109855" indent="-10985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200" dirty="0">
              <a:latin typeface="+mj-lt"/>
            </a:endParaRPr>
          </a:p>
          <a:p>
            <a:pPr marL="109855" indent="-10985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</a:rPr>
              <a:t>ALTER DATABASE </a:t>
            </a:r>
            <a:r>
              <a:rPr lang="en-US" altLang="zh-CN" sz="2200" dirty="0" err="1">
                <a:latin typeface="+mj-lt"/>
              </a:rPr>
              <a:t>xsxk</a:t>
            </a:r>
            <a:endParaRPr lang="zh-CN" altLang="en-US" sz="2200" dirty="0">
              <a:latin typeface="+mj-lt"/>
            </a:endParaRPr>
          </a:p>
          <a:p>
            <a:pPr marL="109855" indent="-10985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</a:rPr>
              <a:t> MODIFY FILE </a:t>
            </a:r>
            <a:endParaRPr lang="zh-CN" altLang="en-US" sz="2200" dirty="0">
              <a:latin typeface="+mj-lt"/>
            </a:endParaRPr>
          </a:p>
          <a:p>
            <a:pPr marL="109855" indent="-10985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</a:rPr>
              <a:t>(NAME=“</a:t>
            </a:r>
            <a:r>
              <a:rPr lang="en-US" altLang="zh-CN" sz="2200" dirty="0" err="1">
                <a:latin typeface="+mj-lt"/>
              </a:rPr>
              <a:t>xsxk</a:t>
            </a:r>
            <a:r>
              <a:rPr lang="en-US" altLang="zh-CN" sz="2200" dirty="0">
                <a:latin typeface="+mj-lt"/>
              </a:rPr>
              <a:t>”,</a:t>
            </a:r>
            <a:r>
              <a:rPr lang="zh-CN" altLang="en-US" sz="2200" dirty="0">
                <a:latin typeface="+mj-lt"/>
              </a:rPr>
              <a:t> </a:t>
            </a:r>
            <a:r>
              <a:rPr lang="en-US" altLang="zh-CN" sz="2200" dirty="0">
                <a:latin typeface="+mj-lt"/>
              </a:rPr>
              <a:t>SIZE=5MB,</a:t>
            </a:r>
            <a:r>
              <a:rPr lang="zh-CN" altLang="en-US" sz="2200" dirty="0">
                <a:latin typeface="+mj-lt"/>
              </a:rPr>
              <a:t> </a:t>
            </a:r>
            <a:r>
              <a:rPr lang="en-US" altLang="zh-CN" sz="2200" dirty="0">
                <a:latin typeface="+mj-lt"/>
              </a:rPr>
              <a:t>MAXSIZE=50MB,</a:t>
            </a:r>
            <a:endParaRPr lang="zh-CN" altLang="en-US" sz="2200" dirty="0">
              <a:latin typeface="+mj-lt"/>
            </a:endParaRPr>
          </a:p>
          <a:p>
            <a:pPr marL="109855" indent="-10985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</a:rPr>
              <a:t>FILEGROWTH=2%)</a:t>
            </a:r>
            <a:endParaRPr lang="zh-CN" altLang="en-US" sz="2200" dirty="0">
              <a:latin typeface="+mj-lt"/>
            </a:endParaRPr>
          </a:p>
          <a:p>
            <a:pPr marL="109855" indent="-10985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i="1" dirty="0">
                <a:solidFill>
                  <a:srgbClr val="00B0F0"/>
                </a:solidFill>
                <a:latin typeface="+mj-lt"/>
              </a:rPr>
              <a:t>GO</a:t>
            </a:r>
            <a:endParaRPr lang="zh-CN" altLang="en-US" sz="2200" i="1" dirty="0">
              <a:solidFill>
                <a:srgbClr val="00B0F0"/>
              </a:solidFill>
              <a:latin typeface="+mj-lt"/>
            </a:endParaRPr>
          </a:p>
          <a:p>
            <a:pPr marL="109855" indent="-10985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</a:rPr>
              <a:t>ALTER DATABASE </a:t>
            </a:r>
            <a:r>
              <a:rPr lang="en-US" altLang="zh-CN" sz="2200" dirty="0" err="1">
                <a:latin typeface="+mj-lt"/>
              </a:rPr>
              <a:t>xsxk</a:t>
            </a:r>
            <a:endParaRPr lang="zh-CN" altLang="en-US" sz="2200" dirty="0">
              <a:latin typeface="+mj-lt"/>
            </a:endParaRPr>
          </a:p>
          <a:p>
            <a:pPr marL="109855" indent="-10985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</a:rPr>
              <a:t> MODIFY FILE </a:t>
            </a:r>
            <a:endParaRPr lang="zh-CN" altLang="en-US" sz="2200" dirty="0">
              <a:latin typeface="+mj-lt"/>
            </a:endParaRPr>
          </a:p>
          <a:p>
            <a:pPr marL="109855" indent="-10985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</a:rPr>
              <a:t>(NAME=“</a:t>
            </a:r>
            <a:r>
              <a:rPr lang="en-US" altLang="zh-CN" sz="2200" dirty="0" err="1">
                <a:latin typeface="+mj-lt"/>
              </a:rPr>
              <a:t>xsxk_log</a:t>
            </a:r>
            <a:r>
              <a:rPr lang="en-US" altLang="zh-CN" sz="2200" dirty="0">
                <a:latin typeface="+mj-lt"/>
              </a:rPr>
              <a:t>”,</a:t>
            </a:r>
            <a:r>
              <a:rPr lang="zh-CN" altLang="en-US" sz="2200" dirty="0">
                <a:latin typeface="+mj-lt"/>
              </a:rPr>
              <a:t> </a:t>
            </a:r>
            <a:r>
              <a:rPr lang="en-US" altLang="zh-CN" sz="2200" dirty="0">
                <a:latin typeface="+mj-lt"/>
              </a:rPr>
              <a:t>SIZE=20MB,</a:t>
            </a:r>
            <a:r>
              <a:rPr lang="zh-CN" altLang="en-US" sz="2200" dirty="0">
                <a:latin typeface="+mj-lt"/>
              </a:rPr>
              <a:t> </a:t>
            </a:r>
            <a:r>
              <a:rPr lang="en-US" altLang="zh-CN" sz="2200" dirty="0">
                <a:latin typeface="+mj-lt"/>
              </a:rPr>
              <a:t>MAXSIZE=80MB,</a:t>
            </a:r>
            <a:endParaRPr lang="zh-CN" altLang="en-US" sz="2200" dirty="0">
              <a:latin typeface="+mj-lt"/>
            </a:endParaRPr>
          </a:p>
          <a:p>
            <a:pPr marL="109855" indent="-10985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</a:rPr>
              <a:t>FILEGROWTH=2MB)</a:t>
            </a:r>
            <a:endParaRPr lang="zh-CN" altLang="en-US" sz="2200" dirty="0">
              <a:latin typeface="+mj-lt"/>
            </a:endParaRPr>
          </a:p>
          <a:p>
            <a:pPr marL="109855" indent="-10985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i="1" dirty="0">
                <a:solidFill>
                  <a:srgbClr val="00B0F0"/>
                </a:solidFill>
                <a:latin typeface="+mj-lt"/>
              </a:rPr>
              <a:t>GO</a:t>
            </a:r>
            <a:endParaRPr lang="zh-CN" altLang="en-US" sz="2200" i="1" dirty="0">
              <a:solidFill>
                <a:srgbClr val="00B0F0"/>
              </a:solidFill>
              <a:latin typeface="+mj-lt"/>
            </a:endParaRPr>
          </a:p>
          <a:p>
            <a:pPr marL="109855" indent="-10985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/>
              <a:t>12.5 </a:t>
            </a:r>
            <a:r>
              <a:rPr lang="zh-CN" altLang="en-US" sz="4800" dirty="0"/>
              <a:t>删除数据库</a:t>
            </a:r>
            <a:endParaRPr lang="zh-CN" altLang="en-US" sz="4900" dirty="0"/>
          </a:p>
        </p:txBody>
      </p:sp>
      <p:sp>
        <p:nvSpPr>
          <p:cNvPr id="32771" name="内容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>
                <a:latin typeface="+mj-lt"/>
              </a:rPr>
              <a:t>数据库删除之后，文件及其数据都从服务器上的磁盘中删除。一旦删除数据库，它即被永久删除，不能进行检索，除非使用以前的备份。</a:t>
            </a:r>
            <a:endParaRPr lang="en-US" sz="2400" dirty="0">
              <a:latin typeface="+mj-lt"/>
            </a:endParaRPr>
          </a:p>
          <a:p>
            <a:pPr eaLnBrk="1" hangingPunct="1"/>
            <a:r>
              <a:rPr lang="zh-CN" altLang="en-US" sz="2400" dirty="0">
                <a:latin typeface="+mj-lt"/>
              </a:rPr>
              <a:t>用户只能删除自己有权限的用户数据库，不能删除系统数据库和当前正在使用的数据库。</a:t>
            </a:r>
            <a:endParaRPr lang="en-US" altLang="zh-CN" sz="2400" dirty="0">
              <a:latin typeface="+mj-lt"/>
            </a:endParaRPr>
          </a:p>
          <a:p>
            <a:pPr eaLnBrk="1" hangingPunct="1"/>
            <a:endParaRPr lang="zh-CN" altLang="en-US" sz="2400" dirty="0">
              <a:latin typeface="+mj-lt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solidFill>
                  <a:srgbClr val="00B0F0"/>
                </a:solidFill>
                <a:latin typeface="+mj-lt"/>
              </a:rPr>
              <a:t>1</a:t>
            </a:r>
            <a:r>
              <a:rPr lang="zh-CN" altLang="en-US" sz="2400" dirty="0">
                <a:solidFill>
                  <a:srgbClr val="00B0F0"/>
                </a:solidFill>
                <a:latin typeface="+mj-lt"/>
              </a:rPr>
              <a:t>．使用</a:t>
            </a:r>
            <a:r>
              <a:rPr lang="en-US" altLang="zh-CN" sz="2400" dirty="0">
                <a:solidFill>
                  <a:srgbClr val="00B0F0"/>
                </a:solidFill>
                <a:latin typeface="+mj-lt"/>
              </a:rPr>
              <a:t>Management Studio</a:t>
            </a:r>
            <a:r>
              <a:rPr lang="zh-CN" altLang="en-US" sz="2400" dirty="0">
                <a:solidFill>
                  <a:srgbClr val="00B0F0"/>
                </a:solidFill>
                <a:latin typeface="+mj-lt"/>
              </a:rPr>
              <a:t>的向导方式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j-lt"/>
              </a:rPr>
              <a:t>例</a:t>
            </a:r>
            <a:r>
              <a:rPr lang="en-US" altLang="zh-CN" sz="2400" dirty="0">
                <a:latin typeface="+mj-lt"/>
              </a:rPr>
              <a:t>12-4: </a:t>
            </a:r>
            <a:r>
              <a:rPr lang="zh-CN" altLang="en-US" sz="2400" dirty="0">
                <a:latin typeface="+mj-lt"/>
              </a:rPr>
              <a:t>使用</a:t>
            </a:r>
            <a:r>
              <a:rPr lang="en-US" altLang="zh-CN" sz="2400" dirty="0">
                <a:latin typeface="+mj-lt"/>
              </a:rPr>
              <a:t>SQL Server Management Studio</a:t>
            </a:r>
            <a:r>
              <a:rPr lang="zh-CN" altLang="en-US" sz="2400" dirty="0">
                <a:latin typeface="+mj-lt"/>
              </a:rPr>
              <a:t>管理向导删除“</a:t>
            </a:r>
            <a:r>
              <a:rPr lang="en-US" altLang="zh-CN" sz="2400" dirty="0" err="1">
                <a:latin typeface="+mj-lt"/>
              </a:rPr>
              <a:t>xsxk</a:t>
            </a:r>
            <a:r>
              <a:rPr lang="zh-CN" altLang="en-US" sz="2400" dirty="0">
                <a:latin typeface="+mj-lt"/>
              </a:rPr>
              <a:t>”数据库。</a:t>
            </a:r>
          </a:p>
          <a:p>
            <a:pPr eaLnBrk="1" hangingPunct="1">
              <a:lnSpc>
                <a:spcPct val="80000"/>
              </a:lnSpc>
            </a:pP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/>
              <a:t>12.5 </a:t>
            </a:r>
            <a:r>
              <a:rPr lang="zh-CN" altLang="en-US" sz="4800" dirty="0"/>
              <a:t>删除数据库</a:t>
            </a:r>
            <a:endParaRPr lang="zh-CN" altLang="en-US" sz="4900" dirty="0"/>
          </a:p>
        </p:txBody>
      </p:sp>
      <p:sp>
        <p:nvSpPr>
          <p:cNvPr id="33795" name="内容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sz="2400" dirty="0">
                <a:solidFill>
                  <a:srgbClr val="00B0F0"/>
                </a:solidFill>
                <a:latin typeface="+mj-lt"/>
              </a:rPr>
              <a:t>2</a:t>
            </a:r>
            <a:r>
              <a:rPr lang="zh-CN" altLang="en-US" sz="2400" dirty="0">
                <a:solidFill>
                  <a:srgbClr val="00B0F0"/>
                </a:solidFill>
                <a:latin typeface="+mj-lt"/>
              </a:rPr>
              <a:t>．使用</a:t>
            </a:r>
            <a:r>
              <a:rPr lang="en-US" altLang="zh-CN" sz="2400" dirty="0">
                <a:solidFill>
                  <a:srgbClr val="00B0F0"/>
                </a:solidFill>
                <a:latin typeface="+mj-lt"/>
              </a:rPr>
              <a:t>T-SQL</a:t>
            </a:r>
            <a:r>
              <a:rPr lang="zh-CN" altLang="en-US" sz="2400" dirty="0">
                <a:solidFill>
                  <a:srgbClr val="00B0F0"/>
                </a:solidFill>
                <a:latin typeface="+mj-lt"/>
              </a:rPr>
              <a:t>语句删除数据库</a:t>
            </a:r>
          </a:p>
          <a:p>
            <a:pPr eaLnBrk="1" hangingPunct="1"/>
            <a:r>
              <a:rPr lang="en-US" altLang="zh-CN" sz="2400" dirty="0">
                <a:latin typeface="+mj-lt"/>
              </a:rPr>
              <a:t>DROP DATABASE</a:t>
            </a:r>
            <a:r>
              <a:rPr lang="zh-CN" altLang="en-US" sz="2400" dirty="0">
                <a:latin typeface="+mj-lt"/>
              </a:rPr>
              <a:t>语句可以从</a:t>
            </a:r>
            <a:r>
              <a:rPr lang="en-US" altLang="zh-CN" sz="2400" dirty="0">
                <a:latin typeface="+mj-lt"/>
              </a:rPr>
              <a:t>SQL Server</a:t>
            </a:r>
            <a:r>
              <a:rPr lang="zh-CN" altLang="en-US" sz="2400" dirty="0">
                <a:latin typeface="+mj-lt"/>
              </a:rPr>
              <a:t>中一次删除一个或多个数据库。其语法格式：</a:t>
            </a:r>
            <a:endParaRPr lang="en-US" altLang="zh-CN" sz="2400" dirty="0">
              <a:latin typeface="+mj-lt"/>
            </a:endParaRPr>
          </a:p>
          <a:p>
            <a:pPr eaLnBrk="1" hangingPunct="1"/>
            <a:r>
              <a:rPr lang="en-US" altLang="zh-CN" sz="2400" dirty="0">
                <a:latin typeface="+mj-lt"/>
              </a:rPr>
              <a:t>DROP DATABASE </a:t>
            </a:r>
            <a:r>
              <a:rPr lang="en-US" altLang="zh-CN" sz="2400" dirty="0" err="1">
                <a:latin typeface="+mj-lt"/>
              </a:rPr>
              <a:t>database_name</a:t>
            </a:r>
            <a:r>
              <a:rPr lang="en-US" altLang="zh-CN" sz="2400" dirty="0">
                <a:latin typeface="+mj-lt"/>
              </a:rPr>
              <a:t>[,</a:t>
            </a:r>
            <a:r>
              <a:rPr lang="zh-CN" altLang="en-US" sz="2400" dirty="0">
                <a:latin typeface="+mj-lt"/>
              </a:rPr>
              <a:t>…</a:t>
            </a:r>
            <a:r>
              <a:rPr lang="en-US" altLang="zh-CN" sz="2400" dirty="0">
                <a:latin typeface="+mj-lt"/>
              </a:rPr>
              <a:t>n]</a:t>
            </a:r>
          </a:p>
          <a:p>
            <a:pPr eaLnBrk="1" hangingPunct="1"/>
            <a:r>
              <a:rPr lang="zh-CN" altLang="en-US" sz="2400" dirty="0">
                <a:latin typeface="+mj-lt"/>
              </a:rPr>
              <a:t>其中</a:t>
            </a:r>
            <a:r>
              <a:rPr lang="en-US" altLang="zh-CN" sz="2400" dirty="0" err="1">
                <a:latin typeface="+mj-lt"/>
              </a:rPr>
              <a:t>database_name</a:t>
            </a:r>
            <a:r>
              <a:rPr lang="zh-CN" altLang="en-US" sz="2400" dirty="0">
                <a:latin typeface="+mj-lt"/>
              </a:rPr>
              <a:t>是指要删除的数据库的名称，如果是多个数据库，中间用逗号分隔。</a:t>
            </a:r>
            <a:endParaRPr lang="en-US" altLang="zh-CN" sz="2400" dirty="0">
              <a:latin typeface="+mj-lt"/>
            </a:endParaRPr>
          </a:p>
          <a:p>
            <a:pPr eaLnBrk="1" hangingPunct="1"/>
            <a:endParaRPr lang="zh-CN" altLang="en-US" sz="2400" dirty="0">
              <a:latin typeface="+mj-lt"/>
            </a:endParaRPr>
          </a:p>
          <a:p>
            <a:pPr marL="0" indent="0" eaLnBrk="1" hangingPunct="1">
              <a:buNone/>
            </a:pPr>
            <a:r>
              <a:rPr lang="zh-CN" altLang="en-US" sz="2400" dirty="0">
                <a:latin typeface="+mj-lt"/>
              </a:rPr>
              <a:t>例</a:t>
            </a:r>
            <a:r>
              <a:rPr lang="en-US" altLang="zh-CN" sz="2400" dirty="0">
                <a:latin typeface="+mj-lt"/>
              </a:rPr>
              <a:t>12-4</a:t>
            </a:r>
            <a:r>
              <a:rPr lang="zh-CN" altLang="en-US" sz="2400" dirty="0">
                <a:latin typeface="+mj-lt"/>
              </a:rPr>
              <a:t>　删除</a:t>
            </a:r>
            <a:r>
              <a:rPr lang="en-US" sz="2400" dirty="0">
                <a:latin typeface="+mj-lt"/>
              </a:rPr>
              <a:t>”</a:t>
            </a:r>
            <a:r>
              <a:rPr lang="en-US" altLang="zh-CN" sz="2400" dirty="0" err="1">
                <a:latin typeface="+mj-lt"/>
              </a:rPr>
              <a:t>xsxk</a:t>
            </a:r>
            <a:r>
              <a:rPr lang="en-US" altLang="zh-CN" sz="2400" dirty="0">
                <a:latin typeface="+mj-lt"/>
              </a:rPr>
              <a:t>”</a:t>
            </a:r>
            <a:r>
              <a:rPr lang="zh-CN" altLang="en-US" sz="2400" dirty="0">
                <a:latin typeface="+mj-lt"/>
              </a:rPr>
              <a:t>数据库。</a:t>
            </a:r>
          </a:p>
          <a:p>
            <a:pPr marL="109855" indent="-109855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j-lt"/>
              </a:rPr>
              <a:t>  DROP DATABASE </a:t>
            </a:r>
            <a:r>
              <a:rPr lang="en-US" altLang="zh-CN" sz="2400" dirty="0" err="1">
                <a:latin typeface="+mj-lt"/>
              </a:rPr>
              <a:t>xsxk</a:t>
            </a:r>
            <a:endParaRPr lang="zh-CN" altLang="en-US" sz="2400" dirty="0">
              <a:latin typeface="+mj-lt"/>
            </a:endParaRPr>
          </a:p>
          <a:p>
            <a:pPr marL="109855" indent="-109855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/>
              <a:t>12.6 </a:t>
            </a:r>
            <a:r>
              <a:rPr lang="zh-CN" altLang="en-US" sz="4800" dirty="0"/>
              <a:t>分离和附加数据库</a:t>
            </a:r>
            <a:endParaRPr lang="zh-CN" altLang="en-US" sz="4900" dirty="0"/>
          </a:p>
        </p:txBody>
      </p:sp>
      <p:sp>
        <p:nvSpPr>
          <p:cNvPr id="34819" name="内容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lt"/>
              </a:rPr>
              <a:t>是指将数据库从</a:t>
            </a:r>
            <a:r>
              <a:rPr lang="en-US" sz="2400" dirty="0">
                <a:latin typeface="+mj-lt"/>
              </a:rPr>
              <a:t> </a:t>
            </a:r>
            <a:r>
              <a:rPr lang="en-US" altLang="zh-CN" sz="2400" dirty="0">
                <a:latin typeface="+mj-lt"/>
              </a:rPr>
              <a:t>SQL Server </a:t>
            </a:r>
            <a:r>
              <a:rPr lang="zh-CN" altLang="en-US" sz="2400" dirty="0">
                <a:latin typeface="+mj-lt"/>
              </a:rPr>
              <a:t>实例中删除，但使数据库在其数据文件和事务日志文件中保持不变。之后，就可以使用这些文件将数据库附加到任何</a:t>
            </a:r>
            <a:r>
              <a:rPr lang="en-US" sz="2400" dirty="0">
                <a:latin typeface="+mj-lt"/>
              </a:rPr>
              <a:t> </a:t>
            </a:r>
            <a:r>
              <a:rPr lang="en-US" altLang="zh-CN" sz="2400" dirty="0">
                <a:latin typeface="+mj-lt"/>
              </a:rPr>
              <a:t>SQL Server </a:t>
            </a:r>
            <a:r>
              <a:rPr lang="zh-CN" altLang="en-US" sz="2400" dirty="0">
                <a:latin typeface="+mj-lt"/>
              </a:rPr>
              <a:t>实例，包括分离该数据库的服务器。</a:t>
            </a:r>
            <a:endParaRPr lang="en-US" sz="2400" dirty="0">
              <a:latin typeface="+mj-lt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lt"/>
              </a:rPr>
              <a:t>可以附加复制的或分离的</a:t>
            </a:r>
            <a:r>
              <a:rPr lang="en-US" sz="2400" dirty="0">
                <a:latin typeface="+mj-lt"/>
              </a:rPr>
              <a:t> </a:t>
            </a:r>
            <a:r>
              <a:rPr lang="en-US" altLang="zh-CN" sz="2400" dirty="0">
                <a:latin typeface="+mj-lt"/>
              </a:rPr>
              <a:t>SQL Server </a:t>
            </a:r>
            <a:r>
              <a:rPr lang="zh-CN" altLang="en-US" sz="2400" dirty="0">
                <a:latin typeface="+mj-lt"/>
              </a:rPr>
              <a:t>数据库。在</a:t>
            </a:r>
            <a:r>
              <a:rPr lang="en-US" sz="2400" dirty="0">
                <a:latin typeface="+mj-lt"/>
              </a:rPr>
              <a:t> </a:t>
            </a:r>
            <a:r>
              <a:rPr lang="en-US" altLang="zh-CN" sz="2400" dirty="0">
                <a:latin typeface="+mj-lt"/>
              </a:rPr>
              <a:t>SQL Server</a:t>
            </a:r>
            <a:r>
              <a:rPr lang="zh-CN" altLang="en-US" sz="2400" dirty="0">
                <a:latin typeface="+mj-lt"/>
              </a:rPr>
              <a:t>中，数据库包含的全文文件随数据库一起附加。</a:t>
            </a:r>
            <a:endParaRPr lang="en-US" altLang="zh-CN" sz="2400" dirty="0">
              <a:latin typeface="+mj-lt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zh-CN" altLang="en-US" sz="2400" dirty="0">
              <a:latin typeface="+mj-lt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j-lt"/>
              </a:rPr>
              <a:t>1.</a:t>
            </a:r>
            <a:r>
              <a:rPr lang="zh-CN" altLang="en-US" sz="2400" dirty="0">
                <a:latin typeface="+mj-lt"/>
              </a:rPr>
              <a:t>使用</a:t>
            </a:r>
            <a:r>
              <a:rPr lang="en-US" altLang="zh-CN" sz="2400" dirty="0">
                <a:latin typeface="+mj-lt"/>
              </a:rPr>
              <a:t>SQL Server Management Studio</a:t>
            </a:r>
            <a:r>
              <a:rPr lang="zh-CN" altLang="en-US" sz="2400" dirty="0">
                <a:latin typeface="+mj-lt"/>
              </a:rPr>
              <a:t>分离和附加数据库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/>
              <a:t>12.7 </a:t>
            </a:r>
            <a:r>
              <a:rPr lang="zh-CN" altLang="en-US" sz="4800" dirty="0"/>
              <a:t>数据库备份与恢复</a:t>
            </a:r>
            <a:endParaRPr lang="zh-CN" altLang="en-US" sz="4900" dirty="0"/>
          </a:p>
        </p:txBody>
      </p:sp>
      <p:sp>
        <p:nvSpPr>
          <p:cNvPr id="34819" name="内容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j-lt"/>
              </a:rPr>
              <a:t>alter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database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 err="1">
                <a:latin typeface="+mj-lt"/>
              </a:rPr>
              <a:t>School_Education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set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recovery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full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>
                <a:latin typeface="Lucida Sans Unicode" panose="020B0602030504020204" pitchFamily="34" charset="0"/>
                <a:ea typeface="黑体" panose="02010609060101010101" pitchFamily="49" charset="-122"/>
              </a:rPr>
              <a:t>本章结束！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12.2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主要功能是管理数据库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将数据存储在操作系统的文件中，对于这些文件赋予一定的存储空间，用户可以随时管理这些文件，这就是物理上的数据库。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这些文件所分配的空间一旦交给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某个实例后，就完全由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实例自行管理其内部的对象，这就是逻辑数据库。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可以分别从物理形式和逻辑形式上看数据库。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12.2.1	</a:t>
            </a:r>
            <a:r>
              <a:rPr lang="zh-CN" altLang="en-US" dirty="0"/>
              <a:t>物理数据库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1.</a:t>
            </a:r>
            <a:r>
              <a:rPr lang="zh-CN" altLang="en-US" sz="2400" dirty="0">
                <a:latin typeface="+mj-lt"/>
              </a:rPr>
              <a:t>页和区</a:t>
            </a:r>
          </a:p>
          <a:p>
            <a:r>
              <a:rPr lang="zh-CN" altLang="en-US" sz="2400" dirty="0">
                <a:latin typeface="+mj-lt"/>
              </a:rPr>
              <a:t>页是</a:t>
            </a:r>
            <a:r>
              <a:rPr lang="en-US" altLang="zh-CN" sz="2400" dirty="0">
                <a:latin typeface="+mj-lt"/>
              </a:rPr>
              <a:t>SQL Server</a:t>
            </a:r>
            <a:r>
              <a:rPr lang="zh-CN" altLang="en-US" sz="2400" dirty="0">
                <a:latin typeface="+mj-lt"/>
              </a:rPr>
              <a:t>中</a:t>
            </a:r>
            <a:r>
              <a:rPr lang="zh-CN" altLang="en-US" sz="2400" dirty="0">
                <a:solidFill>
                  <a:srgbClr val="FF0000"/>
                </a:solidFill>
                <a:latin typeface="+mj-lt"/>
              </a:rPr>
              <a:t>数据存储</a:t>
            </a:r>
            <a:r>
              <a:rPr lang="zh-CN" altLang="en-US" sz="2400" dirty="0">
                <a:latin typeface="+mj-lt"/>
              </a:rPr>
              <a:t>的基本单位</a:t>
            </a:r>
            <a:endParaRPr lang="en-US" altLang="zh-CN" sz="2400" dirty="0">
              <a:latin typeface="+mj-lt"/>
            </a:endParaRPr>
          </a:p>
          <a:p>
            <a:r>
              <a:rPr lang="zh-CN" altLang="en-US" sz="2400" dirty="0"/>
              <a:t>分配给</a:t>
            </a:r>
            <a:r>
              <a:rPr lang="zh-CN" altLang="en-US" sz="2400" dirty="0">
                <a:latin typeface="+mj-lt"/>
              </a:rPr>
              <a:t>数据库中数据文件的磁盘空间可以从逻辑上划分为页（</a:t>
            </a:r>
            <a:r>
              <a:rPr lang="en-US" altLang="zh-CN" sz="2400" dirty="0" err="1">
                <a:latin typeface="+mj-lt"/>
              </a:rPr>
              <a:t>0~n</a:t>
            </a:r>
            <a:r>
              <a:rPr lang="zh-CN" altLang="en-US" sz="2400" dirty="0">
                <a:latin typeface="+mj-lt"/>
              </a:rPr>
              <a:t>连续编号，一页大小为</a:t>
            </a:r>
            <a:r>
              <a:rPr lang="en-US" altLang="zh-CN" sz="2400" dirty="0" err="1">
                <a:latin typeface="+mj-lt"/>
              </a:rPr>
              <a:t>8KB</a:t>
            </a:r>
            <a:r>
              <a:rPr lang="zh-CN" altLang="en-US" sz="2400" dirty="0">
                <a:latin typeface="+mj-lt"/>
              </a:rPr>
              <a:t>），磁盘</a:t>
            </a:r>
            <a:r>
              <a:rPr lang="en-US" altLang="zh-CN" sz="2400" dirty="0">
                <a:latin typeface="+mj-lt"/>
              </a:rPr>
              <a:t>I/O</a:t>
            </a:r>
            <a:r>
              <a:rPr lang="zh-CN" altLang="en-US" sz="2400" dirty="0">
                <a:latin typeface="+mj-lt"/>
              </a:rPr>
              <a:t>操作在页级执行。也就是说，</a:t>
            </a:r>
            <a:r>
              <a:rPr lang="en-US" altLang="zh-CN" sz="2400" dirty="0">
                <a:latin typeface="+mj-lt"/>
              </a:rPr>
              <a:t>SQL Server</a:t>
            </a:r>
            <a:r>
              <a:rPr lang="zh-CN" altLang="en-US" sz="2400" dirty="0">
                <a:latin typeface="+mj-lt"/>
              </a:rPr>
              <a:t>读取或写入都是以页为单位。</a:t>
            </a:r>
          </a:p>
          <a:p>
            <a:r>
              <a:rPr lang="zh-CN" altLang="en-US" sz="2400" dirty="0">
                <a:latin typeface="+mj-lt"/>
              </a:rPr>
              <a:t>区是</a:t>
            </a:r>
            <a:r>
              <a:rPr lang="en-US" altLang="zh-CN" sz="2400" dirty="0">
                <a:latin typeface="+mj-lt"/>
              </a:rPr>
              <a:t>SQL Server</a:t>
            </a:r>
            <a:r>
              <a:rPr lang="zh-CN" altLang="en-US" sz="2400" dirty="0">
                <a:solidFill>
                  <a:srgbClr val="FF0000"/>
                </a:solidFill>
                <a:latin typeface="+mj-lt"/>
              </a:rPr>
              <a:t>管理空间</a:t>
            </a:r>
            <a:r>
              <a:rPr lang="zh-CN" altLang="en-US" sz="2400" dirty="0">
                <a:latin typeface="+mj-lt"/>
              </a:rPr>
              <a:t>的基本单位，一个区是</a:t>
            </a:r>
            <a:r>
              <a:rPr lang="en-US" altLang="zh-CN" sz="2400" dirty="0">
                <a:solidFill>
                  <a:srgbClr val="FF0000"/>
                </a:solidFill>
                <a:latin typeface="+mj-lt"/>
              </a:rPr>
              <a:t>8</a:t>
            </a:r>
            <a:r>
              <a:rPr lang="zh-CN" altLang="en-US" sz="2400" dirty="0">
                <a:solidFill>
                  <a:srgbClr val="FF0000"/>
                </a:solidFill>
                <a:latin typeface="+mj-lt"/>
              </a:rPr>
              <a:t>个物理上连续的页</a:t>
            </a:r>
            <a:r>
              <a:rPr lang="zh-CN" altLang="en-US" sz="2400" dirty="0">
                <a:latin typeface="+mj-lt"/>
              </a:rPr>
              <a:t>（即</a:t>
            </a:r>
            <a:r>
              <a:rPr lang="en-US" altLang="zh-CN" sz="2400" dirty="0" err="1">
                <a:latin typeface="+mj-lt"/>
              </a:rPr>
              <a:t>64KB</a:t>
            </a:r>
            <a:r>
              <a:rPr lang="en-US" altLang="zh-CN" sz="2400" dirty="0">
                <a:latin typeface="+mj-lt"/>
              </a:rPr>
              <a:t>)</a:t>
            </a:r>
            <a:r>
              <a:rPr lang="zh-CN" altLang="en-US" sz="2400" dirty="0">
                <a:latin typeface="+mj-lt"/>
              </a:rPr>
              <a:t>的集合，所有页都存储在区中。</a:t>
            </a:r>
            <a:endParaRPr lang="en-US" altLang="zh-CN" sz="2400" dirty="0">
              <a:latin typeface="+mj-lt"/>
            </a:endParaRPr>
          </a:p>
          <a:p>
            <a:r>
              <a:rPr lang="en-US" altLang="zh-CN" sz="2400" dirty="0">
                <a:latin typeface="+mj-lt"/>
              </a:rPr>
              <a:t>SQL Server</a:t>
            </a:r>
            <a:r>
              <a:rPr lang="zh-CN" altLang="en-US" sz="2400" dirty="0">
                <a:latin typeface="+mj-lt"/>
              </a:rPr>
              <a:t>有两种类型的区：统一区和混合区。</a:t>
            </a:r>
            <a:endParaRPr lang="en-US" altLang="zh-CN" sz="2400" dirty="0">
              <a:latin typeface="+mj-lt"/>
            </a:endParaRPr>
          </a:p>
          <a:p>
            <a:pPr lvl="1"/>
            <a:r>
              <a:rPr lang="zh-CN" altLang="en-US" sz="2000" dirty="0">
                <a:latin typeface="+mj-lt"/>
              </a:rPr>
              <a:t>统一区为由</a:t>
            </a:r>
            <a:r>
              <a:rPr lang="zh-CN" altLang="en-US" sz="2000" dirty="0">
                <a:solidFill>
                  <a:srgbClr val="FF0000"/>
                </a:solidFill>
                <a:latin typeface="+mj-lt"/>
              </a:rPr>
              <a:t>单个对象</a:t>
            </a:r>
            <a:r>
              <a:rPr lang="zh-CN" altLang="en-US" sz="2000" dirty="0">
                <a:latin typeface="+mj-lt"/>
              </a:rPr>
              <a:t>所有，区中的所有</a:t>
            </a:r>
            <a:r>
              <a:rPr lang="en-US" altLang="zh-CN" sz="2000" dirty="0">
                <a:latin typeface="+mj-lt"/>
              </a:rPr>
              <a:t>8</a:t>
            </a:r>
            <a:r>
              <a:rPr lang="zh-CN" altLang="en-US" sz="2000" dirty="0">
                <a:latin typeface="+mj-lt"/>
              </a:rPr>
              <a:t>页只能由一个对象使用。</a:t>
            </a:r>
            <a:endParaRPr lang="en-US" altLang="zh-CN" sz="2000" dirty="0">
              <a:latin typeface="+mj-lt"/>
            </a:endParaRPr>
          </a:p>
          <a:p>
            <a:pPr lvl="1"/>
            <a:r>
              <a:rPr lang="zh-CN" altLang="en-US" sz="2000" dirty="0">
                <a:latin typeface="+mj-lt"/>
              </a:rPr>
              <a:t>混合区</a:t>
            </a:r>
            <a:r>
              <a:rPr lang="zh-CN" altLang="en-US" sz="2000" dirty="0">
                <a:solidFill>
                  <a:srgbClr val="FF0000"/>
                </a:solidFill>
                <a:latin typeface="+mj-lt"/>
              </a:rPr>
              <a:t>最多可由</a:t>
            </a:r>
            <a:r>
              <a:rPr lang="en-US" altLang="zh-CN" sz="2000" dirty="0">
                <a:solidFill>
                  <a:srgbClr val="FF0000"/>
                </a:solidFill>
                <a:latin typeface="+mj-lt"/>
              </a:rPr>
              <a:t>8</a:t>
            </a:r>
            <a:r>
              <a:rPr lang="zh-CN" altLang="en-US" sz="2000" dirty="0">
                <a:solidFill>
                  <a:srgbClr val="FF0000"/>
                </a:solidFill>
                <a:latin typeface="+mj-lt"/>
              </a:rPr>
              <a:t>个对象共享</a:t>
            </a:r>
            <a:r>
              <a:rPr lang="zh-CN" altLang="en-US" sz="2000" dirty="0">
                <a:latin typeface="+mj-lt"/>
              </a:rPr>
              <a:t>，区中</a:t>
            </a:r>
            <a:r>
              <a:rPr lang="en-US" altLang="zh-CN" sz="2000" dirty="0">
                <a:latin typeface="+mj-lt"/>
              </a:rPr>
              <a:t>8</a:t>
            </a:r>
            <a:r>
              <a:rPr lang="zh-CN" altLang="en-US" sz="2000" dirty="0">
                <a:latin typeface="+mj-lt"/>
              </a:rPr>
              <a:t>页中的每页可以由不同对象所有，但是</a:t>
            </a:r>
            <a:r>
              <a:rPr lang="zh-CN" altLang="en-US" sz="2000" dirty="0">
                <a:solidFill>
                  <a:srgbClr val="FF0000"/>
                </a:solidFill>
                <a:latin typeface="+mj-lt"/>
              </a:rPr>
              <a:t>一页总是只能属于一个对象</a:t>
            </a:r>
            <a:r>
              <a:rPr lang="zh-CN" altLang="en-US" sz="2000" dirty="0">
                <a:latin typeface="+mj-lt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12.2.1	</a:t>
            </a:r>
            <a:r>
              <a:rPr lang="zh-CN" altLang="en-US" dirty="0"/>
              <a:t>物理数据库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2.</a:t>
            </a:r>
            <a:r>
              <a:rPr lang="zh-CN" altLang="en-US" sz="2400" dirty="0">
                <a:latin typeface="+mj-lt"/>
              </a:rPr>
              <a:t>数据库文件（从物理上数据库具有三种类型的文件）</a:t>
            </a: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(1)</a:t>
            </a:r>
            <a:r>
              <a:rPr lang="zh-CN" altLang="en-US" sz="2400" dirty="0">
                <a:latin typeface="+mj-lt"/>
              </a:rPr>
              <a:t>主要数据文件（必有的）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lt"/>
              </a:rPr>
              <a:t>一个数据库有且只有一个主要数据文件。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lt"/>
              </a:rPr>
              <a:t>主数据文件是数据库的起点，包含数据库的启动信息，并指向数据库中的其他文件。主要数据文件的建议文件扩展名是“</a:t>
            </a:r>
            <a:r>
              <a:rPr lang="en-US" altLang="zh-CN" sz="2400" dirty="0">
                <a:latin typeface="+mj-lt"/>
              </a:rPr>
              <a:t>.</a:t>
            </a:r>
            <a:r>
              <a:rPr lang="en-US" altLang="zh-CN" sz="2400" dirty="0" err="1">
                <a:latin typeface="+mj-lt"/>
              </a:rPr>
              <a:t>mdf</a:t>
            </a:r>
            <a:r>
              <a:rPr lang="en-US" altLang="zh-CN" sz="2400" dirty="0">
                <a:latin typeface="+mj-lt"/>
              </a:rPr>
              <a:t>”</a:t>
            </a:r>
            <a:r>
              <a:rPr lang="zh-CN" altLang="en-US" sz="2400" dirty="0">
                <a:latin typeface="+mj-lt"/>
              </a:rPr>
              <a:t>。</a:t>
            </a: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(2)</a:t>
            </a:r>
            <a:r>
              <a:rPr lang="zh-CN" altLang="en-US" sz="2400" dirty="0">
                <a:latin typeface="+mj-lt"/>
              </a:rPr>
              <a:t>次要数据文件（</a:t>
            </a:r>
            <a:r>
              <a:rPr lang="zh-CN" altLang="en-US" sz="2400" dirty="0"/>
              <a:t>可选的</a:t>
            </a:r>
            <a:r>
              <a:rPr lang="zh-CN" altLang="en-US" sz="2400" dirty="0">
                <a:latin typeface="+mj-lt"/>
              </a:rPr>
              <a:t>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lt"/>
              </a:rPr>
              <a:t>通过将每个文件放在不同的磁盘驱动器上，次要文件可用于将数据分散到多个磁盘上。次要数据文件的建议文件扩展名是“</a:t>
            </a:r>
            <a:r>
              <a:rPr lang="en-US" altLang="zh-CN" sz="2400" dirty="0">
                <a:latin typeface="+mj-lt"/>
              </a:rPr>
              <a:t>.</a:t>
            </a:r>
            <a:r>
              <a:rPr lang="en-US" altLang="zh-CN" sz="2400" dirty="0" err="1">
                <a:latin typeface="+mj-lt"/>
              </a:rPr>
              <a:t>ndf</a:t>
            </a:r>
            <a:r>
              <a:rPr lang="en-US" altLang="zh-CN" sz="2400" dirty="0">
                <a:latin typeface="+mj-lt"/>
              </a:rPr>
              <a:t>”</a:t>
            </a:r>
            <a:r>
              <a:rPr lang="zh-CN" altLang="en-US" sz="2400" dirty="0">
                <a:latin typeface="+mj-lt"/>
              </a:rPr>
              <a:t>。</a:t>
            </a: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(3)</a:t>
            </a:r>
            <a:r>
              <a:rPr lang="zh-CN" altLang="en-US" sz="2400" dirty="0">
                <a:latin typeface="+mj-lt"/>
              </a:rPr>
              <a:t>事务日志文件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lt"/>
              </a:rPr>
              <a:t>每个数据库必须至少有一个日志文件。事务日志的建议文件扩展名是“</a:t>
            </a:r>
            <a:r>
              <a:rPr lang="en-US" altLang="zh-CN" sz="2400" dirty="0">
                <a:latin typeface="+mj-lt"/>
              </a:rPr>
              <a:t>.</a:t>
            </a:r>
            <a:r>
              <a:rPr lang="en-US" altLang="zh-CN" sz="2400" dirty="0" err="1">
                <a:latin typeface="+mj-lt"/>
              </a:rPr>
              <a:t>ldf</a:t>
            </a:r>
            <a:r>
              <a:rPr lang="en-US" altLang="zh-CN" sz="2400" dirty="0">
                <a:latin typeface="+mj-lt"/>
              </a:rPr>
              <a:t>”</a:t>
            </a:r>
            <a:r>
              <a:rPr lang="zh-CN" altLang="en-US" sz="2400" dirty="0">
                <a:latin typeface="+mj-lt"/>
              </a:rPr>
              <a:t>。</a:t>
            </a:r>
          </a:p>
          <a:p>
            <a:endParaRPr lang="zh-CN" alt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12.2.2	</a:t>
            </a:r>
            <a:r>
              <a:rPr lang="zh-CN" altLang="en-US" dirty="0"/>
              <a:t>逻辑数据库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数据库是存储数据的容器，包括：存放数据的表和支持这些数据的存储、检索、安全性和完整性的逻辑成分。这些逻辑成分就是数据库对象。</a:t>
            </a:r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636912"/>
            <a:ext cx="3888432" cy="35893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12.2.2	</a:t>
            </a:r>
            <a:r>
              <a:rPr lang="zh-CN" altLang="en-US" dirty="0"/>
              <a:t>逻辑数据库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259149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1</a:t>
            </a:r>
            <a:r>
              <a:rPr lang="zh-CN" altLang="en-US" sz="2400" dirty="0">
                <a:latin typeface="+mj-lt"/>
              </a:rPr>
              <a:t>．数据库关系图</a:t>
            </a:r>
          </a:p>
          <a:p>
            <a:r>
              <a:rPr lang="zh-CN" altLang="en-US" sz="2400" dirty="0">
                <a:latin typeface="+mj-lt"/>
              </a:rPr>
              <a:t>数据库关系图是</a:t>
            </a:r>
            <a:r>
              <a:rPr lang="en-US" altLang="zh-CN" sz="2400" dirty="0">
                <a:latin typeface="+mj-lt"/>
              </a:rPr>
              <a:t>SQL Server </a:t>
            </a:r>
            <a:r>
              <a:rPr lang="zh-CN" altLang="en-US" sz="2400" dirty="0">
                <a:latin typeface="+mj-lt"/>
              </a:rPr>
              <a:t>数据库中以图形方式来表示的表之间的关系。</a:t>
            </a:r>
            <a:endParaRPr lang="en-US" altLang="zh-CN" sz="2400" dirty="0">
              <a:latin typeface="+mj-lt"/>
            </a:endParaRPr>
          </a:p>
          <a:p>
            <a:r>
              <a:rPr lang="zh-CN" altLang="en-US" sz="2400" dirty="0">
                <a:latin typeface="+mj-lt"/>
              </a:rPr>
              <a:t>数据库关系图显示数据库中的部分或全部表、列、键和关系，也可以通过它以图形的方式来增加、修改表和表间关系等数据库对象。</a:t>
            </a:r>
          </a:p>
          <a:p>
            <a:endParaRPr lang="zh-CN" altLang="en-US" sz="2400" dirty="0">
              <a:latin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88" y="3594211"/>
            <a:ext cx="6151623" cy="31471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12.2.2	</a:t>
            </a:r>
            <a:r>
              <a:rPr lang="zh-CN" altLang="en-US" dirty="0"/>
              <a:t>逻辑数据库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2</a:t>
            </a:r>
            <a:r>
              <a:rPr lang="zh-CN" altLang="en-US" sz="2400" dirty="0">
                <a:latin typeface="+mj-lt"/>
              </a:rPr>
              <a:t>．表</a:t>
            </a:r>
          </a:p>
          <a:p>
            <a:r>
              <a:rPr lang="zh-CN" altLang="en-US" sz="2400" dirty="0">
                <a:latin typeface="+mj-lt"/>
              </a:rPr>
              <a:t>表是</a:t>
            </a:r>
            <a:r>
              <a:rPr lang="en-US" altLang="zh-CN" sz="2400" dirty="0">
                <a:latin typeface="+mj-lt"/>
              </a:rPr>
              <a:t>SQL Server</a:t>
            </a:r>
            <a:r>
              <a:rPr lang="zh-CN" altLang="en-US" sz="2400" dirty="0">
                <a:latin typeface="+mj-lt"/>
              </a:rPr>
              <a:t>数据库的最重要的数据对象，主要用于组织和存储数据。</a:t>
            </a:r>
            <a:endParaRPr lang="en-US" altLang="zh-CN" sz="2400" dirty="0">
              <a:latin typeface="+mj-lt"/>
            </a:endParaRPr>
          </a:p>
          <a:p>
            <a:pPr lvl="1"/>
            <a:r>
              <a:rPr lang="en-US" altLang="zh-CN" dirty="0">
                <a:latin typeface="+mj-lt"/>
              </a:rPr>
              <a:t>SQL</a:t>
            </a:r>
            <a:r>
              <a:rPr lang="zh-CN" altLang="en-US" dirty="0">
                <a:latin typeface="+mj-lt"/>
              </a:rPr>
              <a:t>实例</a:t>
            </a:r>
            <a:r>
              <a:rPr lang="en-US" altLang="zh-CN" dirty="0">
                <a:latin typeface="+mj-lt"/>
              </a:rPr>
              <a:t>--</a:t>
            </a:r>
            <a:r>
              <a:rPr lang="zh-CN" altLang="en-US" dirty="0">
                <a:latin typeface="+mj-lt"/>
              </a:rPr>
              <a:t>一座仓库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数据库</a:t>
            </a:r>
            <a:r>
              <a:rPr lang="en-US" altLang="zh-CN" dirty="0">
                <a:latin typeface="+mj-lt"/>
              </a:rPr>
              <a:t>--</a:t>
            </a:r>
            <a:r>
              <a:rPr lang="zh-CN" altLang="en-US" dirty="0">
                <a:latin typeface="+mj-lt"/>
              </a:rPr>
              <a:t>公司租赁的房间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表</a:t>
            </a:r>
            <a:r>
              <a:rPr lang="en-US" altLang="zh-CN" dirty="0">
                <a:latin typeface="+mj-lt"/>
              </a:rPr>
              <a:t>--</a:t>
            </a:r>
            <a:r>
              <a:rPr lang="zh-CN" altLang="en-US" dirty="0">
                <a:latin typeface="+mj-lt"/>
              </a:rPr>
              <a:t>房间里的货架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数据</a:t>
            </a:r>
            <a:r>
              <a:rPr lang="en-US" altLang="zh-CN" dirty="0">
                <a:latin typeface="+mj-lt"/>
              </a:rPr>
              <a:t>--</a:t>
            </a:r>
            <a:r>
              <a:rPr lang="zh-CN" altLang="en-US" dirty="0">
                <a:latin typeface="+mj-lt"/>
              </a:rPr>
              <a:t>在货架上存放的货物</a:t>
            </a:r>
          </a:p>
          <a:p>
            <a:endParaRPr lang="zh-CN" alt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12.2.2	</a:t>
            </a:r>
            <a:r>
              <a:rPr lang="zh-CN" altLang="en-US" dirty="0"/>
              <a:t>逻辑数据库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3</a:t>
            </a:r>
            <a:r>
              <a:rPr lang="zh-CN" altLang="en-US" sz="2400" dirty="0">
                <a:latin typeface="+mj-lt"/>
              </a:rPr>
              <a:t>．视图</a:t>
            </a:r>
          </a:p>
          <a:p>
            <a:r>
              <a:rPr lang="zh-CN" altLang="en-US" sz="2400" dirty="0">
                <a:latin typeface="+mj-lt"/>
              </a:rPr>
              <a:t>视图用于实现用户对数据的查询，但是视图的结构和数据是建立在对表的查询基础上的。在数据库中并不存放视图的数据，只存放其查询定义，视图可以使用一个或多个数据表为基础创建查</a:t>
            </a:r>
            <a:r>
              <a:rPr lang="zh-CN" altLang="en-US" dirty="0">
                <a:latin typeface="+mj-lt"/>
              </a:rPr>
              <a:t>询。</a:t>
            </a:r>
          </a:p>
          <a:p>
            <a:pPr marL="0" indent="0">
              <a:buNone/>
            </a:pPr>
            <a:endParaRPr lang="en-US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4</a:t>
            </a:r>
            <a:r>
              <a:rPr lang="zh-CN" altLang="en-US" sz="2400" dirty="0">
                <a:latin typeface="+mj-lt"/>
              </a:rPr>
              <a:t>．可编程性</a:t>
            </a:r>
          </a:p>
          <a:p>
            <a:r>
              <a:rPr lang="zh-CN" altLang="en-US" sz="2400" dirty="0">
                <a:latin typeface="+mj-lt"/>
              </a:rPr>
              <a:t>包括存储过程、触发器、函数等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Times New Roman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 Unicode" panose="020B0602030504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 Unicode" panose="020B0602030504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2472</Words>
  <Application>Microsoft Office PowerPoint</Application>
  <PresentationFormat>全屏显示(4:3)</PresentationFormat>
  <Paragraphs>220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等线</vt:lpstr>
      <vt:lpstr>Arial</vt:lpstr>
      <vt:lpstr>Lucida Sans Unicode</vt:lpstr>
      <vt:lpstr>Times New Roman</vt:lpstr>
      <vt:lpstr>Verdana</vt:lpstr>
      <vt:lpstr>Wingdings</vt:lpstr>
      <vt:lpstr>Level</vt:lpstr>
      <vt:lpstr>第12章  数据库操作</vt:lpstr>
      <vt:lpstr>12.1 SQL Server实例</vt:lpstr>
      <vt:lpstr>12.2 数据库基本概念</vt:lpstr>
      <vt:lpstr>12.2.1 物理数据库</vt:lpstr>
      <vt:lpstr>12.2.1 物理数据库</vt:lpstr>
      <vt:lpstr>12.2.2 逻辑数据库</vt:lpstr>
      <vt:lpstr>12.2.2 逻辑数据库</vt:lpstr>
      <vt:lpstr>12.2.2 逻辑数据库</vt:lpstr>
      <vt:lpstr>12.2.2 逻辑数据库</vt:lpstr>
      <vt:lpstr>12.2.2 逻辑数据库</vt:lpstr>
      <vt:lpstr>12.2.2 逻辑数据库</vt:lpstr>
      <vt:lpstr>12.2.3 数据库的类型</vt:lpstr>
      <vt:lpstr>（1）系统数据库</vt:lpstr>
      <vt:lpstr>（2）用户数据库</vt:lpstr>
      <vt:lpstr>（3）数据库存储文件</vt:lpstr>
      <vt:lpstr>12.3 创建数据库</vt:lpstr>
      <vt:lpstr>12.3.1 使用管理工具创建数据库</vt:lpstr>
      <vt:lpstr>12.3.2 使用T-SQL语句创建数据库</vt:lpstr>
      <vt:lpstr>12.3.2 使用T-SQL语句创建数据库</vt:lpstr>
      <vt:lpstr>例12-2：创建了一个xsxk数据库</vt:lpstr>
      <vt:lpstr>12.4 修改数据库</vt:lpstr>
      <vt:lpstr>2．通过使用T-SQL语句来修改数据库</vt:lpstr>
      <vt:lpstr>例12-3 修改例12-2中所创建的xsxk数据库</vt:lpstr>
      <vt:lpstr>12.5 删除数据库</vt:lpstr>
      <vt:lpstr>12.5 删除数据库</vt:lpstr>
      <vt:lpstr>12.6 分离和附加数据库</vt:lpstr>
      <vt:lpstr>12.7 数据库备份与恢复</vt:lpstr>
      <vt:lpstr>本章结束！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第8章 管理数据库</dc:title>
  <dc:creator>王一</dc:creator>
  <cp:lastModifiedBy>xbany</cp:lastModifiedBy>
  <cp:revision>88</cp:revision>
  <dcterms:created xsi:type="dcterms:W3CDTF">2013-02-27T14:29:00Z</dcterms:created>
  <dcterms:modified xsi:type="dcterms:W3CDTF">2020-11-01T14:33:00Z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