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48"/>
  </p:notesMasterIdLst>
  <p:sldIdLst>
    <p:sldId id="257" r:id="rId2"/>
    <p:sldId id="261" r:id="rId3"/>
    <p:sldId id="522" r:id="rId4"/>
    <p:sldId id="264" r:id="rId5"/>
    <p:sldId id="523" r:id="rId6"/>
    <p:sldId id="351" r:id="rId7"/>
    <p:sldId id="356" r:id="rId8"/>
    <p:sldId id="358" r:id="rId9"/>
    <p:sldId id="268" r:id="rId10"/>
    <p:sldId id="269" r:id="rId11"/>
    <p:sldId id="270" r:id="rId12"/>
    <p:sldId id="271" r:id="rId13"/>
    <p:sldId id="272" r:id="rId14"/>
    <p:sldId id="352" r:id="rId15"/>
    <p:sldId id="275" r:id="rId16"/>
    <p:sldId id="359" r:id="rId17"/>
    <p:sldId id="280" r:id="rId18"/>
    <p:sldId id="360" r:id="rId19"/>
    <p:sldId id="281" r:id="rId20"/>
    <p:sldId id="284" r:id="rId21"/>
    <p:sldId id="361" r:id="rId22"/>
    <p:sldId id="354" r:id="rId23"/>
    <p:sldId id="286" r:id="rId24"/>
    <p:sldId id="363" r:id="rId25"/>
    <p:sldId id="364" r:id="rId26"/>
    <p:sldId id="380" r:id="rId27"/>
    <p:sldId id="382" r:id="rId28"/>
    <p:sldId id="518" r:id="rId29"/>
    <p:sldId id="524" r:id="rId30"/>
    <p:sldId id="288" r:id="rId31"/>
    <p:sldId id="362" r:id="rId32"/>
    <p:sldId id="289" r:id="rId33"/>
    <p:sldId id="519" r:id="rId34"/>
    <p:sldId id="290" r:id="rId35"/>
    <p:sldId id="291" r:id="rId36"/>
    <p:sldId id="293" r:id="rId37"/>
    <p:sldId id="294" r:id="rId38"/>
    <p:sldId id="342" r:id="rId39"/>
    <p:sldId id="295" r:id="rId40"/>
    <p:sldId id="296" r:id="rId41"/>
    <p:sldId id="297" r:id="rId42"/>
    <p:sldId id="520" r:id="rId43"/>
    <p:sldId id="298" r:id="rId44"/>
    <p:sldId id="521" r:id="rId45"/>
    <p:sldId id="299" r:id="rId46"/>
    <p:sldId id="348" r:id="rId4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265" autoAdjust="0"/>
    <p:restoredTop sz="92693" autoAdjust="0"/>
  </p:normalViewPr>
  <p:slideViewPr>
    <p:cSldViewPr>
      <p:cViewPr varScale="1">
        <p:scale>
          <a:sx n="67" d="100"/>
          <a:sy n="67" d="100"/>
        </p:scale>
        <p:origin x="804" y="66"/>
      </p:cViewPr>
      <p:guideLst>
        <p:guide orient="horz" pos="2160"/>
        <p:guide pos="2880"/>
      </p:guideLst>
    </p:cSldViewPr>
  </p:slideViewPr>
  <p:outlineViewPr>
    <p:cViewPr>
      <p:scale>
        <a:sx n="33" d="100"/>
        <a:sy n="33" d="100"/>
      </p:scale>
      <p:origin x="0" y="-6436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911C6F-6318-4A4C-AD64-B45AD39FD6C5}" type="datetimeFigureOut">
              <a:rPr lang="zh-CN" altLang="en-US" smtClean="0"/>
              <a:t>2020/11/8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C7E9F2-05B9-4818-AB6E-66A5A3ABC824}" type="slidenum">
              <a:rPr lang="zh-CN" altLang="en-US" smtClean="0"/>
              <a:t>‹#›</a:t>
            </a:fld>
            <a:endParaRPr lang="zh-CN" altLang="en-US"/>
          </a:p>
        </p:txBody>
      </p:sp>
    </p:spTree>
    <p:extLst>
      <p:ext uri="{BB962C8B-B14F-4D97-AF65-F5344CB8AC3E}">
        <p14:creationId xmlns:p14="http://schemas.microsoft.com/office/powerpoint/2010/main" val="1787138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9C7E9F2-05B9-4818-AB6E-66A5A3ABC824}" type="slidenum">
              <a:rPr lang="zh-CN" altLang="en-US" smtClean="0"/>
              <a:t>22</a:t>
            </a:fld>
            <a:endParaRPr lang="zh-CN" altLang="en-US"/>
          </a:p>
        </p:txBody>
      </p:sp>
    </p:spTree>
    <p:extLst>
      <p:ext uri="{BB962C8B-B14F-4D97-AF65-F5344CB8AC3E}">
        <p14:creationId xmlns:p14="http://schemas.microsoft.com/office/powerpoint/2010/main" val="2889079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2"/>
          <p:cNvSpPr>
            <a:spLocks noGrp="1" noChangeArrowheads="1"/>
          </p:cNvSpPr>
          <p:nvPr/>
        </p:nvSpPr>
        <p:spPr bwMode="auto">
          <a:xfrm>
            <a:off x="457200" y="277813"/>
            <a:ext cx="8229600" cy="703262"/>
          </a:xfrm>
          <a:prstGeom prst="rect">
            <a:avLst/>
          </a:prstGeom>
          <a:noFill/>
          <a:ln>
            <a:noFill/>
          </a:ln>
        </p:spPr>
        <p:txBody>
          <a:bodyPr anchor="b"/>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endParaRPr lang="zh-CN" altLang="en-US" sz="4000">
              <a:solidFill>
                <a:schemeClr val="tx2"/>
              </a:solidFill>
              <a:latin typeface="Garamond" panose="02020404030301010803" pitchFamily="18" charset="0"/>
              <a:ea typeface="黑体" panose="02010609060101010101" pitchFamily="49" charset="-122"/>
            </a:endParaRPr>
          </a:p>
        </p:txBody>
      </p:sp>
      <p:sp>
        <p:nvSpPr>
          <p:cNvPr id="3" name="Rectangle 3"/>
          <p:cNvSpPr>
            <a:spLocks noGrp="1" noChangeArrowheads="1"/>
          </p:cNvSpPr>
          <p:nvPr/>
        </p:nvSpPr>
        <p:spPr bwMode="auto">
          <a:xfrm>
            <a:off x="457200" y="1125538"/>
            <a:ext cx="8229600" cy="5005387"/>
          </a:xfrm>
          <a:prstGeom prst="rect">
            <a:avLst/>
          </a:prstGeom>
          <a:noFill/>
          <a:ln>
            <a:noFill/>
          </a:ln>
        </p:spPr>
        <p:txBody>
          <a:bodyPr/>
          <a:lstStyle>
            <a:lvl1pPr marL="342900" indent="-342900"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spcBef>
                <a:spcPct val="20000"/>
              </a:spcBef>
              <a:buClr>
                <a:schemeClr val="bg2"/>
              </a:buClr>
              <a:buSzPct val="75000"/>
              <a:buFont typeface="Wingdings" panose="05000000000000000000" pitchFamily="2" charset="2"/>
              <a:buChar char="p"/>
              <a:defRPr/>
            </a:pPr>
            <a:endParaRPr lang="zh-CN" altLang="en-US" sz="2800"/>
          </a:p>
        </p:txBody>
      </p:sp>
    </p:spTree>
    <p:extLst>
      <p:ext uri="{BB962C8B-B14F-4D97-AF65-F5344CB8AC3E}">
        <p14:creationId xmlns:p14="http://schemas.microsoft.com/office/powerpoint/2010/main" val="2836686755"/>
      </p:ext>
    </p:extLst>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mj-lt"/>
                <a:ea typeface="+mj-ea"/>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1pPr>
              <a:defRPr>
                <a:latin typeface="+mj-lt"/>
                <a:ea typeface="+mj-ea"/>
              </a:defRPr>
            </a:lvl1pPr>
            <a:lvl2pPr>
              <a:defRPr>
                <a:latin typeface="+mj-lt"/>
                <a:ea typeface="+mj-ea"/>
              </a:defRPr>
            </a:lvl2pPr>
            <a:lvl3pPr>
              <a:defRPr>
                <a:latin typeface="+mj-lt"/>
                <a:ea typeface="+mj-ea"/>
              </a:defRPr>
            </a:lvl3pPr>
            <a:lvl4pPr>
              <a:defRPr>
                <a:latin typeface="+mj-lt"/>
                <a:ea typeface="+mj-ea"/>
              </a:defRPr>
            </a:lvl4pPr>
            <a:lvl5pPr>
              <a:defRPr>
                <a:latin typeface="+mj-lt"/>
                <a:ea typeface="+mj-ea"/>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atin typeface="+mj-lt"/>
                <a:ea typeface="+mj-ea"/>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atin typeface="+mj-lt"/>
                <a:ea typeface="+mj-ea"/>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atin typeface="+mj-lt"/>
                <a:ea typeface="+mj-ea"/>
              </a:defRPr>
            </a:lvl1pPr>
          </a:lstStyle>
          <a:p>
            <a:pPr>
              <a:defRPr/>
            </a:pPr>
            <a:fld id="{06458A48-F80B-4AF2-80DF-1145BF076B60}" type="slidenum">
              <a:rPr lang="en-US" altLang="zh-CN" smtClean="0"/>
              <a:pPr>
                <a:defRPr/>
              </a:pPr>
              <a:t>‹#›</a:t>
            </a:fld>
            <a:endParaRPr lang="en-US" altLang="zh-CN"/>
          </a:p>
        </p:txBody>
      </p:sp>
    </p:spTree>
    <p:extLst>
      <p:ext uri="{BB962C8B-B14F-4D97-AF65-F5344CB8AC3E}">
        <p14:creationId xmlns:p14="http://schemas.microsoft.com/office/powerpoint/2010/main" val="4162550844"/>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lvl1pPr>
              <a:defRPr>
                <a:latin typeface="+mj-lt"/>
                <a:ea typeface="+mj-ea"/>
                <a:cs typeface="Times New Roman" panose="02020603050405020304" pitchFamily="18" charset="0"/>
              </a:defRPr>
            </a:lvl1pPr>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lvl1pPr>
              <a:defRPr>
                <a:latin typeface="+mj-lt"/>
                <a:ea typeface="+mj-ea"/>
                <a:cs typeface="Times New Roman" panose="02020603050405020304" pitchFamily="18" charset="0"/>
              </a:defRPr>
            </a:lvl1pPr>
            <a:lvl2pPr>
              <a:defRPr>
                <a:latin typeface="+mj-lt"/>
                <a:ea typeface="+mj-ea"/>
                <a:cs typeface="Times New Roman" panose="02020603050405020304" pitchFamily="18" charset="0"/>
              </a:defRPr>
            </a:lvl2pPr>
            <a:lvl3pPr>
              <a:defRPr>
                <a:latin typeface="+mj-lt"/>
                <a:ea typeface="+mj-ea"/>
                <a:cs typeface="Times New Roman" panose="02020603050405020304" pitchFamily="18" charset="0"/>
              </a:defRPr>
            </a:lvl3pPr>
            <a:lvl4pPr>
              <a:defRPr>
                <a:latin typeface="+mj-lt"/>
                <a:ea typeface="+mj-ea"/>
                <a:cs typeface="Times New Roman" panose="02020603050405020304" pitchFamily="18" charset="0"/>
              </a:defRPr>
            </a:lvl4pPr>
            <a:lvl5pPr>
              <a:defRPr>
                <a:latin typeface="+mj-lt"/>
                <a:ea typeface="+mj-ea"/>
                <a:cs typeface="Times New Roman" panose="02020603050405020304"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atin typeface="+mj-lt"/>
                <a:ea typeface="+mj-ea"/>
                <a:cs typeface="Times New Roman" panose="02020603050405020304" pitchFamily="18" charset="0"/>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atin typeface="+mj-lt"/>
                <a:ea typeface="+mj-ea"/>
                <a:cs typeface="Times New Roman" panose="02020603050405020304" pitchFamily="18" charset="0"/>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atin typeface="+mj-lt"/>
                <a:ea typeface="+mj-ea"/>
                <a:cs typeface="Times New Roman" panose="02020603050405020304" pitchFamily="18" charset="0"/>
              </a:defRPr>
            </a:lvl1pPr>
          </a:lstStyle>
          <a:p>
            <a:pPr>
              <a:defRPr/>
            </a:pPr>
            <a:fld id="{7541F7EC-2178-4C5D-9634-D015B1B90466}" type="slidenum">
              <a:rPr lang="en-US" altLang="zh-CN" smtClean="0"/>
              <a:pPr>
                <a:defRPr/>
              </a:pPr>
              <a:t>‹#›</a:t>
            </a:fld>
            <a:endParaRPr lang="en-US" altLang="zh-CN"/>
          </a:p>
        </p:txBody>
      </p:sp>
    </p:spTree>
    <p:extLst>
      <p:ext uri="{BB962C8B-B14F-4D97-AF65-F5344CB8AC3E}">
        <p14:creationId xmlns:p14="http://schemas.microsoft.com/office/powerpoint/2010/main" val="3124323178"/>
      </p:ext>
    </p:extLst>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703262"/>
          </a:xfrm>
        </p:spPr>
        <p:txBody>
          <a:bodyPr/>
          <a:lstStyle>
            <a:lvl1pPr>
              <a:defRPr>
                <a:latin typeface="+mj-lt"/>
                <a:ea typeface="+mj-ea"/>
                <a:cs typeface="Times New Roman" panose="02020603050405020304" pitchFamily="18" charset="0"/>
              </a:defRPr>
            </a:lvl1pPr>
          </a:lstStyle>
          <a:p>
            <a:r>
              <a:rPr lang="zh-CN" altLang="en-US"/>
              <a:t>单击此处编辑母版标题样式</a:t>
            </a:r>
          </a:p>
        </p:txBody>
      </p:sp>
      <p:sp>
        <p:nvSpPr>
          <p:cNvPr id="3" name="内容占位符 2"/>
          <p:cNvSpPr>
            <a:spLocks noGrp="1"/>
          </p:cNvSpPr>
          <p:nvPr>
            <p:ph idx="1"/>
          </p:nvPr>
        </p:nvSpPr>
        <p:spPr>
          <a:xfrm>
            <a:off x="457200" y="1125538"/>
            <a:ext cx="8229600" cy="5005387"/>
          </a:xfrm>
        </p:spPr>
        <p:txBody>
          <a:bodyPr/>
          <a:lstStyle>
            <a:lvl1pPr>
              <a:defRPr>
                <a:latin typeface="+mj-lt"/>
                <a:ea typeface="+mj-ea"/>
                <a:cs typeface="Times New Roman" panose="02020603050405020304" pitchFamily="18" charset="0"/>
              </a:defRPr>
            </a:lvl1pPr>
            <a:lvl2pPr>
              <a:defRPr>
                <a:latin typeface="+mj-lt"/>
                <a:ea typeface="+mj-ea"/>
                <a:cs typeface="Times New Roman" panose="02020603050405020304" pitchFamily="18" charset="0"/>
              </a:defRPr>
            </a:lvl2pPr>
            <a:lvl3pPr>
              <a:defRPr>
                <a:latin typeface="+mj-lt"/>
                <a:ea typeface="+mj-ea"/>
                <a:cs typeface="Times New Roman" panose="02020603050405020304" pitchFamily="18" charset="0"/>
              </a:defRPr>
            </a:lvl3pPr>
            <a:lvl4pPr>
              <a:defRPr>
                <a:latin typeface="+mj-lt"/>
                <a:ea typeface="+mj-ea"/>
                <a:cs typeface="Times New Roman" panose="02020603050405020304" pitchFamily="18" charset="0"/>
              </a:defRPr>
            </a:lvl4pPr>
            <a:lvl5pPr>
              <a:defRPr>
                <a:latin typeface="+mj-lt"/>
                <a:ea typeface="+mj-ea"/>
                <a:cs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a:ln/>
        </p:spPr>
        <p:txBody>
          <a:bodyPr/>
          <a:lstStyle>
            <a:lvl1pPr>
              <a:defRPr>
                <a:latin typeface="+mj-lt"/>
                <a:ea typeface="+mj-ea"/>
                <a:cs typeface="Times New Roman" panose="02020603050405020304" pitchFamily="18" charset="0"/>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atin typeface="+mj-lt"/>
                <a:ea typeface="+mj-ea"/>
                <a:cs typeface="Times New Roman" panose="02020603050405020304" pitchFamily="18" charset="0"/>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atin typeface="+mj-lt"/>
                <a:ea typeface="+mj-ea"/>
                <a:cs typeface="Times New Roman" panose="02020603050405020304" pitchFamily="18" charset="0"/>
              </a:defRPr>
            </a:lvl1pPr>
          </a:lstStyle>
          <a:p>
            <a:pPr>
              <a:defRPr/>
            </a:pPr>
            <a:fld id="{13F115CE-C3A0-4C0C-B5C0-90E28E69AFF1}" type="slidenum">
              <a:rPr lang="en-US" altLang="zh-CN" smtClean="0"/>
              <a:pPr>
                <a:defRPr/>
              </a:pPr>
              <a:t>‹#›</a:t>
            </a:fld>
            <a:endParaRPr lang="en-US" altLang="zh-CN"/>
          </a:p>
        </p:txBody>
      </p:sp>
    </p:spTree>
    <p:extLst>
      <p:ext uri="{BB962C8B-B14F-4D97-AF65-F5344CB8AC3E}">
        <p14:creationId xmlns:p14="http://schemas.microsoft.com/office/powerpoint/2010/main" val="4183877161"/>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234950" y="981075"/>
            <a:ext cx="8885238"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latin typeface="+mj-lt"/>
              <a:ea typeface="+mj-ea"/>
              <a:cs typeface="Times New Roman" panose="02020603050405020304" pitchFamily="18" charset="0"/>
            </a:endParaRPr>
          </a:p>
        </p:txBody>
      </p:sp>
      <p:sp>
        <p:nvSpPr>
          <p:cNvPr id="2" name="标题 1"/>
          <p:cNvSpPr>
            <a:spLocks noGrp="1"/>
          </p:cNvSpPr>
          <p:nvPr>
            <p:ph type="title"/>
          </p:nvPr>
        </p:nvSpPr>
        <p:spPr/>
        <p:txBody>
          <a:bodyPr/>
          <a:lstStyle>
            <a:lvl1pPr>
              <a:defRPr>
                <a:latin typeface="+mj-lt"/>
                <a:ea typeface="+mj-ea"/>
                <a:cs typeface="Times New Roman" panose="02020603050405020304" pitchFamily="18" charset="0"/>
              </a:defRPr>
            </a:lvl1pPr>
          </a:lstStyle>
          <a:p>
            <a:r>
              <a:rPr lang="zh-CN" altLang="en-US"/>
              <a:t>单击此处编辑母版标题样式</a:t>
            </a:r>
          </a:p>
        </p:txBody>
      </p:sp>
      <p:sp>
        <p:nvSpPr>
          <p:cNvPr id="3" name="内容占位符 2"/>
          <p:cNvSpPr>
            <a:spLocks noGrp="1"/>
          </p:cNvSpPr>
          <p:nvPr>
            <p:ph idx="1"/>
          </p:nvPr>
        </p:nvSpPr>
        <p:spPr/>
        <p:txBody>
          <a:bodyPr/>
          <a:lstStyle>
            <a:lvl1pPr>
              <a:defRPr>
                <a:latin typeface="+mj-lt"/>
                <a:ea typeface="+mj-ea"/>
                <a:cs typeface="Times New Roman" panose="02020603050405020304" pitchFamily="18" charset="0"/>
              </a:defRPr>
            </a:lvl1pPr>
            <a:lvl2pPr>
              <a:defRPr>
                <a:latin typeface="+mj-lt"/>
                <a:ea typeface="+mj-ea"/>
                <a:cs typeface="Times New Roman" panose="02020603050405020304" pitchFamily="18" charset="0"/>
              </a:defRPr>
            </a:lvl2pPr>
            <a:lvl3pPr>
              <a:defRPr>
                <a:latin typeface="+mj-lt"/>
                <a:ea typeface="+mj-ea"/>
                <a:cs typeface="Times New Roman" panose="02020603050405020304" pitchFamily="18" charset="0"/>
              </a:defRPr>
            </a:lvl3pPr>
            <a:lvl4pPr>
              <a:defRPr>
                <a:latin typeface="+mj-lt"/>
                <a:ea typeface="+mj-ea"/>
                <a:cs typeface="Times New Roman" panose="02020603050405020304" pitchFamily="18" charset="0"/>
              </a:defRPr>
            </a:lvl4pPr>
            <a:lvl5pPr>
              <a:defRPr>
                <a:latin typeface="+mj-lt"/>
                <a:ea typeface="+mj-ea"/>
                <a:cs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4"/>
          <p:cNvSpPr>
            <a:spLocks noGrp="1" noChangeArrowheads="1"/>
          </p:cNvSpPr>
          <p:nvPr>
            <p:ph type="dt" sz="half" idx="10"/>
          </p:nvPr>
        </p:nvSpPr>
        <p:spPr/>
        <p:txBody>
          <a:bodyPr/>
          <a:lstStyle>
            <a:lvl1pPr>
              <a:defRPr>
                <a:latin typeface="+mj-lt"/>
                <a:ea typeface="+mj-ea"/>
                <a:cs typeface="Times New Roman" panose="02020603050405020304" pitchFamily="18" charset="0"/>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atin typeface="+mj-lt"/>
                <a:ea typeface="+mj-ea"/>
                <a:cs typeface="Times New Roman" panose="02020603050405020304" pitchFamily="18" charse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atin typeface="+mj-lt"/>
                <a:ea typeface="+mj-ea"/>
                <a:cs typeface="Times New Roman" panose="02020603050405020304" pitchFamily="18" charset="0"/>
              </a:defRPr>
            </a:lvl1pPr>
          </a:lstStyle>
          <a:p>
            <a:pPr>
              <a:defRPr/>
            </a:pPr>
            <a:fld id="{ACF06D87-2C9D-437E-9368-A47113784219}" type="slidenum">
              <a:rPr lang="en-US" altLang="zh-CN" smtClean="0"/>
              <a:pPr>
                <a:defRPr/>
              </a:pPr>
              <a:t>‹#›</a:t>
            </a:fld>
            <a:endParaRPr lang="en-US" altLang="zh-CN"/>
          </a:p>
        </p:txBody>
      </p:sp>
    </p:spTree>
    <p:extLst>
      <p:ext uri="{BB962C8B-B14F-4D97-AF65-F5344CB8AC3E}">
        <p14:creationId xmlns:p14="http://schemas.microsoft.com/office/powerpoint/2010/main" val="1828789600"/>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2048" y="1484784"/>
            <a:ext cx="7772400" cy="1362075"/>
          </a:xfrm>
        </p:spPr>
        <p:txBody>
          <a:bodyPr anchor="t"/>
          <a:lstStyle>
            <a:lvl1pPr algn="l">
              <a:defRPr sz="4000" b="1" cap="all">
                <a:latin typeface="+mj-lt"/>
                <a:ea typeface="+mj-ea"/>
                <a:cs typeface="Times New Roman" panose="02020603050405020304" pitchFamily="18" charset="0"/>
              </a:defRPr>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atin typeface="+mj-lt"/>
                <a:ea typeface="+mj-ea"/>
                <a:cs typeface="Times New Roman" panose="02020603050405020304" pitchFamily="18"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atin typeface="+mj-lt"/>
                <a:ea typeface="+mj-ea"/>
                <a:cs typeface="Times New Roman" panose="02020603050405020304" pitchFamily="18" charset="0"/>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atin typeface="+mj-lt"/>
                <a:ea typeface="+mj-ea"/>
                <a:cs typeface="Times New Roman" panose="02020603050405020304" pitchFamily="18" charset="0"/>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atin typeface="+mj-lt"/>
                <a:ea typeface="+mj-ea"/>
                <a:cs typeface="Times New Roman" panose="02020603050405020304" pitchFamily="18" charset="0"/>
              </a:defRPr>
            </a:lvl1pPr>
          </a:lstStyle>
          <a:p>
            <a:pPr>
              <a:defRPr/>
            </a:pPr>
            <a:fld id="{CCF884BB-3E9E-4C10-B136-184594EDB1E0}" type="slidenum">
              <a:rPr lang="en-US" altLang="zh-CN" smtClean="0"/>
              <a:pPr>
                <a:defRPr/>
              </a:pPr>
              <a:t>‹#›</a:t>
            </a:fld>
            <a:endParaRPr lang="en-US" altLang="zh-CN"/>
          </a:p>
        </p:txBody>
      </p:sp>
    </p:spTree>
    <p:extLst>
      <p:ext uri="{BB962C8B-B14F-4D97-AF65-F5344CB8AC3E}">
        <p14:creationId xmlns:p14="http://schemas.microsoft.com/office/powerpoint/2010/main" val="416796376"/>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mj-lt"/>
                <a:ea typeface="+mj-ea"/>
                <a:cs typeface="Times New Roman" panose="02020603050405020304" pitchFamily="18" charset="0"/>
              </a:defRPr>
            </a:lvl1pPr>
          </a:lstStyle>
          <a:p>
            <a:r>
              <a:rPr lang="zh-CN" altLang="en-US"/>
              <a:t>单击此处编辑母版标题样式</a:t>
            </a:r>
          </a:p>
        </p:txBody>
      </p:sp>
      <p:sp>
        <p:nvSpPr>
          <p:cNvPr id="3" name="内容占位符 2"/>
          <p:cNvSpPr>
            <a:spLocks noGrp="1"/>
          </p:cNvSpPr>
          <p:nvPr>
            <p:ph sz="half" idx="1"/>
          </p:nvPr>
        </p:nvSpPr>
        <p:spPr>
          <a:xfrm>
            <a:off x="457200" y="1125538"/>
            <a:ext cx="4038600" cy="5005387"/>
          </a:xfrm>
        </p:spPr>
        <p:txBody>
          <a:bodyPr/>
          <a:lstStyle>
            <a:lvl1pPr>
              <a:defRPr sz="2800">
                <a:latin typeface="+mj-lt"/>
                <a:ea typeface="+mj-ea"/>
                <a:cs typeface="Times New Roman" panose="02020603050405020304" pitchFamily="18" charset="0"/>
              </a:defRPr>
            </a:lvl1pPr>
            <a:lvl2pPr>
              <a:defRPr sz="2400">
                <a:latin typeface="+mj-lt"/>
                <a:ea typeface="+mj-ea"/>
                <a:cs typeface="Times New Roman" panose="02020603050405020304" pitchFamily="18" charset="0"/>
              </a:defRPr>
            </a:lvl2pPr>
            <a:lvl3pPr>
              <a:defRPr sz="2000">
                <a:latin typeface="+mj-lt"/>
                <a:ea typeface="+mj-ea"/>
                <a:cs typeface="Times New Roman" panose="02020603050405020304" pitchFamily="18" charset="0"/>
              </a:defRPr>
            </a:lvl3pPr>
            <a:lvl4pPr>
              <a:defRPr sz="1800">
                <a:latin typeface="+mj-lt"/>
                <a:ea typeface="+mj-ea"/>
                <a:cs typeface="Times New Roman" panose="02020603050405020304" pitchFamily="18" charset="0"/>
              </a:defRPr>
            </a:lvl4pPr>
            <a:lvl5pPr>
              <a:defRPr sz="1800">
                <a:latin typeface="+mj-lt"/>
                <a:ea typeface="+mj-ea"/>
                <a:cs typeface="Times New Roman" panose="02020603050405020304" pitchFamily="18" charset="0"/>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25538"/>
            <a:ext cx="4038600" cy="5005387"/>
          </a:xfrm>
        </p:spPr>
        <p:txBody>
          <a:bodyPr/>
          <a:lstStyle>
            <a:lvl1pPr>
              <a:defRPr sz="2800">
                <a:latin typeface="+mj-lt"/>
                <a:ea typeface="+mj-ea"/>
                <a:cs typeface="Times New Roman" panose="02020603050405020304" pitchFamily="18" charset="0"/>
              </a:defRPr>
            </a:lvl1pPr>
            <a:lvl2pPr>
              <a:defRPr sz="2400">
                <a:latin typeface="+mj-lt"/>
                <a:ea typeface="+mj-ea"/>
                <a:cs typeface="Times New Roman" panose="02020603050405020304" pitchFamily="18" charset="0"/>
              </a:defRPr>
            </a:lvl2pPr>
            <a:lvl3pPr>
              <a:defRPr sz="2000">
                <a:latin typeface="+mj-lt"/>
                <a:ea typeface="+mj-ea"/>
                <a:cs typeface="Times New Roman" panose="02020603050405020304" pitchFamily="18" charset="0"/>
              </a:defRPr>
            </a:lvl3pPr>
            <a:lvl4pPr>
              <a:defRPr sz="1800">
                <a:latin typeface="+mj-lt"/>
                <a:ea typeface="+mj-ea"/>
                <a:cs typeface="Times New Roman" panose="02020603050405020304" pitchFamily="18" charset="0"/>
              </a:defRPr>
            </a:lvl4pPr>
            <a:lvl5pPr>
              <a:defRPr sz="1800">
                <a:latin typeface="+mj-lt"/>
                <a:ea typeface="+mj-ea"/>
                <a:cs typeface="Times New Roman" panose="02020603050405020304" pitchFamily="18" charset="0"/>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atin typeface="+mj-lt"/>
                <a:ea typeface="+mj-ea"/>
                <a:cs typeface="Times New Roman" panose="02020603050405020304" pitchFamily="18" charset="0"/>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atin typeface="+mj-lt"/>
                <a:ea typeface="+mj-ea"/>
                <a:cs typeface="Times New Roman" panose="02020603050405020304" pitchFamily="18" charset="0"/>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atin typeface="+mj-lt"/>
                <a:ea typeface="+mj-ea"/>
                <a:cs typeface="Times New Roman" panose="02020603050405020304" pitchFamily="18" charset="0"/>
              </a:defRPr>
            </a:lvl1pPr>
          </a:lstStyle>
          <a:p>
            <a:pPr>
              <a:defRPr/>
            </a:pPr>
            <a:fld id="{D5690807-2455-4140-B7A8-3DDC745D25A3}" type="slidenum">
              <a:rPr lang="en-US" altLang="zh-CN" smtClean="0"/>
              <a:pPr>
                <a:defRPr/>
              </a:pPr>
              <a:t>‹#›</a:t>
            </a:fld>
            <a:endParaRPr lang="en-US" altLang="zh-CN"/>
          </a:p>
        </p:txBody>
      </p:sp>
    </p:spTree>
    <p:extLst>
      <p:ext uri="{BB962C8B-B14F-4D97-AF65-F5344CB8AC3E}">
        <p14:creationId xmlns:p14="http://schemas.microsoft.com/office/powerpoint/2010/main" val="1204151116"/>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atin typeface="+mj-lt"/>
                <a:ea typeface="+mj-ea"/>
                <a:cs typeface="Times New Roman" panose="02020603050405020304" pitchFamily="18" charset="0"/>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atin typeface="+mj-lt"/>
                <a:ea typeface="+mj-ea"/>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atin typeface="+mj-lt"/>
                <a:ea typeface="+mj-ea"/>
                <a:cs typeface="Times New Roman" panose="02020603050405020304" pitchFamily="18" charset="0"/>
              </a:defRPr>
            </a:lvl1pPr>
            <a:lvl2pPr>
              <a:defRPr sz="2000">
                <a:latin typeface="+mj-lt"/>
                <a:ea typeface="+mj-ea"/>
                <a:cs typeface="Times New Roman" panose="02020603050405020304" pitchFamily="18" charset="0"/>
              </a:defRPr>
            </a:lvl2pPr>
            <a:lvl3pPr>
              <a:defRPr sz="1800">
                <a:latin typeface="+mj-lt"/>
                <a:ea typeface="+mj-ea"/>
                <a:cs typeface="Times New Roman" panose="02020603050405020304" pitchFamily="18" charset="0"/>
              </a:defRPr>
            </a:lvl3pPr>
            <a:lvl4pPr>
              <a:defRPr sz="1600">
                <a:latin typeface="+mj-lt"/>
                <a:ea typeface="+mj-ea"/>
                <a:cs typeface="Times New Roman" panose="02020603050405020304" pitchFamily="18" charset="0"/>
              </a:defRPr>
            </a:lvl4pPr>
            <a:lvl5pPr>
              <a:defRPr sz="1600">
                <a:latin typeface="+mj-lt"/>
                <a:ea typeface="+mj-ea"/>
                <a:cs typeface="Times New Roman" panose="02020603050405020304" pitchFamily="18" charset="0"/>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atin typeface="+mj-lt"/>
                <a:ea typeface="+mj-ea"/>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atin typeface="+mj-lt"/>
                <a:ea typeface="+mj-ea"/>
                <a:cs typeface="Times New Roman" panose="02020603050405020304" pitchFamily="18" charset="0"/>
              </a:defRPr>
            </a:lvl1pPr>
            <a:lvl2pPr>
              <a:defRPr sz="2000">
                <a:latin typeface="+mj-lt"/>
                <a:ea typeface="+mj-ea"/>
                <a:cs typeface="Times New Roman" panose="02020603050405020304" pitchFamily="18" charset="0"/>
              </a:defRPr>
            </a:lvl2pPr>
            <a:lvl3pPr>
              <a:defRPr sz="1800">
                <a:latin typeface="+mj-lt"/>
                <a:ea typeface="+mj-ea"/>
                <a:cs typeface="Times New Roman" panose="02020603050405020304" pitchFamily="18" charset="0"/>
              </a:defRPr>
            </a:lvl3pPr>
            <a:lvl4pPr>
              <a:defRPr sz="1600">
                <a:latin typeface="+mj-lt"/>
                <a:ea typeface="+mj-ea"/>
                <a:cs typeface="Times New Roman" panose="02020603050405020304" pitchFamily="18" charset="0"/>
              </a:defRPr>
            </a:lvl4pPr>
            <a:lvl5pPr>
              <a:defRPr sz="1600">
                <a:latin typeface="+mj-lt"/>
                <a:ea typeface="+mj-ea"/>
                <a:cs typeface="Times New Roman" panose="02020603050405020304" pitchFamily="18" charset="0"/>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atin typeface="+mj-lt"/>
                <a:ea typeface="+mj-ea"/>
                <a:cs typeface="Times New Roman" panose="02020603050405020304" pitchFamily="18" charset="0"/>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atin typeface="+mj-lt"/>
                <a:ea typeface="+mj-ea"/>
                <a:cs typeface="Times New Roman" panose="02020603050405020304" pitchFamily="18" charset="0"/>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atin typeface="+mj-lt"/>
                <a:ea typeface="+mj-ea"/>
                <a:cs typeface="Times New Roman" panose="02020603050405020304" pitchFamily="18" charset="0"/>
              </a:defRPr>
            </a:lvl1pPr>
          </a:lstStyle>
          <a:p>
            <a:pPr>
              <a:defRPr/>
            </a:pPr>
            <a:fld id="{54F2B743-F915-499C-9FCC-8EA5DB0147DC}" type="slidenum">
              <a:rPr lang="en-US" altLang="zh-CN" smtClean="0"/>
              <a:pPr>
                <a:defRPr/>
              </a:pPr>
              <a:t>‹#›</a:t>
            </a:fld>
            <a:endParaRPr lang="en-US" altLang="zh-CN"/>
          </a:p>
        </p:txBody>
      </p:sp>
    </p:spTree>
    <p:extLst>
      <p:ext uri="{BB962C8B-B14F-4D97-AF65-F5344CB8AC3E}">
        <p14:creationId xmlns:p14="http://schemas.microsoft.com/office/powerpoint/2010/main" val="3991596819"/>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mj-lt"/>
                <a:ea typeface="+mj-ea"/>
              </a:defRPr>
            </a:lvl1p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atin typeface="+mj-lt"/>
                <a:ea typeface="+mj-ea"/>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atin typeface="+mj-lt"/>
                <a:ea typeface="+mj-ea"/>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atin typeface="+mj-lt"/>
                <a:ea typeface="+mj-ea"/>
              </a:defRPr>
            </a:lvl1pPr>
          </a:lstStyle>
          <a:p>
            <a:pPr>
              <a:defRPr/>
            </a:pPr>
            <a:fld id="{ADEE7999-48DE-4B89-B5D6-0B1AA82348A6}" type="slidenum">
              <a:rPr lang="en-US" altLang="zh-CN" smtClean="0"/>
              <a:pPr>
                <a:defRPr/>
              </a:pPr>
              <a:t>‹#›</a:t>
            </a:fld>
            <a:endParaRPr lang="en-US" altLang="zh-CN"/>
          </a:p>
        </p:txBody>
      </p:sp>
    </p:spTree>
    <p:extLst>
      <p:ext uri="{BB962C8B-B14F-4D97-AF65-F5344CB8AC3E}">
        <p14:creationId xmlns:p14="http://schemas.microsoft.com/office/powerpoint/2010/main" val="1089022375"/>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82A32EF2-1D96-466E-AF57-903E3111B3F2}" type="slidenum">
              <a:rPr lang="en-US" altLang="zh-CN"/>
              <a:pPr>
                <a:defRPr/>
              </a:pPr>
              <a:t>‹#›</a:t>
            </a:fld>
            <a:endParaRPr lang="en-US" altLang="zh-CN"/>
          </a:p>
        </p:txBody>
      </p:sp>
    </p:spTree>
    <p:extLst>
      <p:ext uri="{BB962C8B-B14F-4D97-AF65-F5344CB8AC3E}">
        <p14:creationId xmlns:p14="http://schemas.microsoft.com/office/powerpoint/2010/main" val="843605082"/>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atin typeface="+mj-lt"/>
                <a:ea typeface="+mj-ea"/>
                <a:cs typeface="Times New Roman" panose="02020603050405020304" pitchFamily="18" charset="0"/>
              </a:defRPr>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atin typeface="+mj-lt"/>
                <a:ea typeface="+mj-ea"/>
                <a:cs typeface="Times New Roman" panose="02020603050405020304" pitchFamily="18" charset="0"/>
              </a:defRPr>
            </a:lvl1pPr>
            <a:lvl2pPr>
              <a:defRPr sz="2800">
                <a:latin typeface="+mj-lt"/>
                <a:ea typeface="+mj-ea"/>
                <a:cs typeface="Times New Roman" panose="02020603050405020304" pitchFamily="18" charset="0"/>
              </a:defRPr>
            </a:lvl2pPr>
            <a:lvl3pPr>
              <a:defRPr sz="2400">
                <a:latin typeface="+mj-lt"/>
                <a:ea typeface="+mj-ea"/>
                <a:cs typeface="Times New Roman" panose="02020603050405020304" pitchFamily="18" charset="0"/>
              </a:defRPr>
            </a:lvl3pPr>
            <a:lvl4pPr>
              <a:defRPr sz="2000">
                <a:latin typeface="+mj-lt"/>
                <a:ea typeface="+mj-ea"/>
                <a:cs typeface="Times New Roman" panose="02020603050405020304" pitchFamily="18" charset="0"/>
              </a:defRPr>
            </a:lvl4pPr>
            <a:lvl5pPr>
              <a:defRPr sz="2000">
                <a:latin typeface="+mj-lt"/>
                <a:ea typeface="+mj-ea"/>
                <a:cs typeface="Times New Roman" panose="02020603050405020304" pitchFamily="18" charset="0"/>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atin typeface="+mj-lt"/>
                <a:ea typeface="+mj-ea"/>
                <a:cs typeface="Times New Roman" panose="0202060305040502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atin typeface="+mj-lt"/>
                <a:ea typeface="+mj-ea"/>
                <a:cs typeface="Times New Roman" panose="02020603050405020304" pitchFamily="18" charset="0"/>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atin typeface="+mj-lt"/>
                <a:ea typeface="+mj-ea"/>
                <a:cs typeface="Times New Roman" panose="02020603050405020304" pitchFamily="18" charset="0"/>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atin typeface="+mj-lt"/>
                <a:ea typeface="+mj-ea"/>
                <a:cs typeface="Times New Roman" panose="02020603050405020304" pitchFamily="18" charset="0"/>
              </a:defRPr>
            </a:lvl1pPr>
          </a:lstStyle>
          <a:p>
            <a:pPr>
              <a:defRPr/>
            </a:pPr>
            <a:fld id="{D0685386-A72F-496C-8EB9-E2183B122DFB}" type="slidenum">
              <a:rPr lang="en-US" altLang="zh-CN" smtClean="0"/>
              <a:pPr>
                <a:defRPr/>
              </a:pPr>
              <a:t>‹#›</a:t>
            </a:fld>
            <a:endParaRPr lang="en-US" altLang="zh-CN"/>
          </a:p>
        </p:txBody>
      </p:sp>
    </p:spTree>
    <p:extLst>
      <p:ext uri="{BB962C8B-B14F-4D97-AF65-F5344CB8AC3E}">
        <p14:creationId xmlns:p14="http://schemas.microsoft.com/office/powerpoint/2010/main" val="4012684569"/>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atin typeface="+mj-lt"/>
                <a:ea typeface="+mj-ea"/>
              </a:defRPr>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atin typeface="+mj-lt"/>
                <a:ea typeface="+mj-ea"/>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atin typeface="+mj-lt"/>
                <a:ea typeface="+mj-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atin typeface="+mj-lt"/>
                <a:ea typeface="+mj-ea"/>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atin typeface="+mj-lt"/>
                <a:ea typeface="+mj-ea"/>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atin typeface="+mj-lt"/>
                <a:ea typeface="+mj-ea"/>
              </a:defRPr>
            </a:lvl1pPr>
          </a:lstStyle>
          <a:p>
            <a:pPr>
              <a:defRPr/>
            </a:pPr>
            <a:fld id="{17418899-9C8F-4C9F-B6D3-9154E2AE78B2}" type="slidenum">
              <a:rPr lang="en-US" altLang="zh-CN" smtClean="0"/>
              <a:pPr>
                <a:defRPr/>
              </a:pPr>
              <a:t>‹#›</a:t>
            </a:fld>
            <a:endParaRPr lang="en-US" altLang="zh-CN"/>
          </a:p>
        </p:txBody>
      </p:sp>
    </p:spTree>
    <p:extLst>
      <p:ext uri="{BB962C8B-B14F-4D97-AF65-F5344CB8AC3E}">
        <p14:creationId xmlns:p14="http://schemas.microsoft.com/office/powerpoint/2010/main" val="2995242761"/>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125538"/>
            <a:ext cx="8229600" cy="500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0836" name="Rectangle 4"/>
          <p:cNvSpPr>
            <a:spLocks noGrp="1" noChangeArrowheads="1"/>
          </p:cNvSpPr>
          <p:nvPr>
            <p:ph type="dt" sz="half" idx="2"/>
          </p:nvPr>
        </p:nvSpPr>
        <p:spPr bwMode="auto">
          <a:xfrm>
            <a:off x="457200" y="6248400"/>
            <a:ext cx="2133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000">
                <a:latin typeface="+mj-lt"/>
              </a:defRPr>
            </a:lvl1pPr>
          </a:lstStyle>
          <a:p>
            <a:pPr>
              <a:defRPr/>
            </a:pPr>
            <a:endParaRPr lang="en-US" altLang="zh-CN"/>
          </a:p>
        </p:txBody>
      </p:sp>
      <p:sp>
        <p:nvSpPr>
          <p:cNvPr id="120837" name="Rectangle 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000">
                <a:latin typeface="+mj-lt"/>
              </a:defRPr>
            </a:lvl1pPr>
          </a:lstStyle>
          <a:p>
            <a:pPr>
              <a:defRPr/>
            </a:pPr>
            <a:endParaRPr lang="en-US" altLang="zh-CN"/>
          </a:p>
        </p:txBody>
      </p:sp>
      <p:sp>
        <p:nvSpPr>
          <p:cNvPr id="120838" name="Rectangle 6"/>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000">
                <a:latin typeface="+mj-lt"/>
              </a:defRPr>
            </a:lvl1pPr>
          </a:lstStyle>
          <a:p>
            <a:pPr>
              <a:defRPr/>
            </a:pPr>
            <a:fld id="{0EFAB54D-1664-4933-8546-22493EED2851}" type="slidenum">
              <a:rPr lang="en-US" altLang="zh-CN" smtClean="0"/>
              <a:pPr>
                <a:defRPr/>
              </a:pPr>
              <a:t>‹#›</a:t>
            </a:fld>
            <a:endParaRPr lang="en-US" altLang="zh-CN"/>
          </a:p>
        </p:txBody>
      </p:sp>
      <p:sp>
        <p:nvSpPr>
          <p:cNvPr id="1031" name="Rectangle 7"/>
          <p:cNvSpPr>
            <a:spLocks noChangeArrowheads="1"/>
          </p:cNvSpPr>
          <p:nvPr/>
        </p:nvSpPr>
        <p:spPr bwMode="auto">
          <a:xfrm>
            <a:off x="0" y="0"/>
            <a:ext cx="228600" cy="2286000"/>
          </a:xfrm>
          <a:prstGeom prst="rect">
            <a:avLst/>
          </a:prstGeom>
          <a:solidFill>
            <a:schemeClr val="bg2"/>
          </a:solidFill>
          <a:ln>
            <a:noFill/>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defRPr/>
            </a:pPr>
            <a:endParaRPr lang="zh-CN" altLang="zh-CN" sz="2400">
              <a:latin typeface="+mj-lt"/>
            </a:endParaRPr>
          </a:p>
        </p:txBody>
      </p:sp>
      <p:sp>
        <p:nvSpPr>
          <p:cNvPr id="1032" name="Rectangle 9"/>
          <p:cNvSpPr>
            <a:spLocks noChangeArrowheads="1"/>
          </p:cNvSpPr>
          <p:nvPr/>
        </p:nvSpPr>
        <p:spPr bwMode="auto">
          <a:xfrm>
            <a:off x="0" y="2286000"/>
            <a:ext cx="228600" cy="2286000"/>
          </a:xfrm>
          <a:prstGeom prst="rect">
            <a:avLst/>
          </a:prstGeom>
          <a:solidFill>
            <a:schemeClr val="accent2"/>
          </a:solidFill>
          <a:ln>
            <a:noFill/>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defRPr/>
            </a:pPr>
            <a:endParaRPr lang="zh-CN" altLang="zh-CN" sz="2400">
              <a:latin typeface="+mj-lt"/>
            </a:endParaRPr>
          </a:p>
        </p:txBody>
      </p:sp>
      <p:sp>
        <p:nvSpPr>
          <p:cNvPr id="1033" name="Rectangle 10"/>
          <p:cNvSpPr>
            <a:spLocks noChangeArrowheads="1"/>
          </p:cNvSpPr>
          <p:nvPr/>
        </p:nvSpPr>
        <p:spPr bwMode="auto">
          <a:xfrm>
            <a:off x="0" y="4572000"/>
            <a:ext cx="228600" cy="2286000"/>
          </a:xfrm>
          <a:prstGeom prst="rect">
            <a:avLst/>
          </a:prstGeom>
          <a:solidFill>
            <a:schemeClr val="tx2"/>
          </a:solidFill>
          <a:ln>
            <a:noFill/>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defRPr/>
            </a:pPr>
            <a:endParaRPr lang="zh-CN" altLang="zh-CN" sz="2400">
              <a:latin typeface="+mj-lt"/>
            </a:endParaRPr>
          </a:p>
        </p:txBody>
      </p:sp>
    </p:spTree>
  </p:cSld>
  <p:clrMap bg1="lt1" tx1="dk1" bg2="lt2" tx2="dk2" accent1="accent1" accent2="accent2" accent3="accent3" accent4="accent4" accent5="accent5" accent6="accent6" hlink="hlink" folHlink="folHlink"/>
  <p:sldLayoutIdLst>
    <p:sldLayoutId id="2147483938" r:id="rId1"/>
    <p:sldLayoutId id="2147483939"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 id="2147483937" r:id="rId12"/>
  </p:sldLayoutIdLst>
  <p:transition spd="slow">
    <p:randomBar dir="vert"/>
  </p:transition>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ea typeface="黑体" pitchFamily="2" charset="-122"/>
        </a:defRPr>
      </a:lvl2pPr>
      <a:lvl3pPr algn="l" rtl="0" eaLnBrk="0" fontAlgn="base" hangingPunct="0">
        <a:spcBef>
          <a:spcPct val="0"/>
        </a:spcBef>
        <a:spcAft>
          <a:spcPct val="0"/>
        </a:spcAft>
        <a:defRPr sz="4000">
          <a:solidFill>
            <a:schemeClr val="tx2"/>
          </a:solidFill>
          <a:latin typeface="Garamond" pitchFamily="18" charset="0"/>
          <a:ea typeface="黑体" pitchFamily="2" charset="-122"/>
        </a:defRPr>
      </a:lvl3pPr>
      <a:lvl4pPr algn="l" rtl="0" eaLnBrk="0" fontAlgn="base" hangingPunct="0">
        <a:spcBef>
          <a:spcPct val="0"/>
        </a:spcBef>
        <a:spcAft>
          <a:spcPct val="0"/>
        </a:spcAft>
        <a:defRPr sz="4000">
          <a:solidFill>
            <a:schemeClr val="tx2"/>
          </a:solidFill>
          <a:latin typeface="Garamond" pitchFamily="18" charset="0"/>
          <a:ea typeface="黑体" pitchFamily="2" charset="-122"/>
        </a:defRPr>
      </a:lvl4pPr>
      <a:lvl5pPr algn="l" rtl="0" eaLnBrk="0" fontAlgn="base" hangingPunct="0">
        <a:spcBef>
          <a:spcPct val="0"/>
        </a:spcBef>
        <a:spcAft>
          <a:spcPct val="0"/>
        </a:spcAft>
        <a:defRPr sz="4000">
          <a:solidFill>
            <a:schemeClr val="tx2"/>
          </a:solidFill>
          <a:latin typeface="Garamond" pitchFamily="18" charset="0"/>
          <a:ea typeface="黑体" pitchFamily="2" charset="-122"/>
        </a:defRPr>
      </a:lvl5pPr>
      <a:lvl6pPr marL="457200" algn="l" rtl="0" fontAlgn="base">
        <a:spcBef>
          <a:spcPct val="0"/>
        </a:spcBef>
        <a:spcAft>
          <a:spcPct val="0"/>
        </a:spcAft>
        <a:defRPr sz="4000">
          <a:solidFill>
            <a:schemeClr val="tx2"/>
          </a:solidFill>
          <a:latin typeface="Garamond" pitchFamily="18" charset="0"/>
          <a:ea typeface="黑体" pitchFamily="2" charset="-122"/>
        </a:defRPr>
      </a:lvl6pPr>
      <a:lvl7pPr marL="914400" algn="l" rtl="0" fontAlgn="base">
        <a:spcBef>
          <a:spcPct val="0"/>
        </a:spcBef>
        <a:spcAft>
          <a:spcPct val="0"/>
        </a:spcAft>
        <a:defRPr sz="4000">
          <a:solidFill>
            <a:schemeClr val="tx2"/>
          </a:solidFill>
          <a:latin typeface="Garamond" pitchFamily="18" charset="0"/>
          <a:ea typeface="黑体" pitchFamily="2" charset="-122"/>
        </a:defRPr>
      </a:lvl7pPr>
      <a:lvl8pPr marL="1371600" algn="l" rtl="0" fontAlgn="base">
        <a:spcBef>
          <a:spcPct val="0"/>
        </a:spcBef>
        <a:spcAft>
          <a:spcPct val="0"/>
        </a:spcAft>
        <a:defRPr sz="4000">
          <a:solidFill>
            <a:schemeClr val="tx2"/>
          </a:solidFill>
          <a:latin typeface="Garamond" pitchFamily="18" charset="0"/>
          <a:ea typeface="黑体" pitchFamily="2" charset="-122"/>
        </a:defRPr>
      </a:lvl8pPr>
      <a:lvl9pPr marL="1828800" algn="l" rtl="0" fontAlgn="base">
        <a:spcBef>
          <a:spcPct val="0"/>
        </a:spcBef>
        <a:spcAft>
          <a:spcPct val="0"/>
        </a:spcAft>
        <a:defRPr sz="4000">
          <a:solidFill>
            <a:schemeClr val="tx2"/>
          </a:solidFill>
          <a:latin typeface="Garamond" pitchFamily="18" charset="0"/>
          <a:ea typeface="黑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j-lt"/>
          <a:ea typeface="+mj-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j-lt"/>
          <a:ea typeface="+mj-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j-lt"/>
          <a:ea typeface="+mj-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j-lt"/>
          <a:ea typeface="+mj-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j-lt"/>
          <a:ea typeface="+mj-ea"/>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ea typeface="+mn-ea"/>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ea typeface="+mn-ea"/>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ea typeface="+mn-ea"/>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a:xfrm>
            <a:off x="900113" y="1341438"/>
            <a:ext cx="7772400" cy="1362075"/>
          </a:xfrm>
        </p:spPr>
        <p:txBody>
          <a:bodyPr anchor="b"/>
          <a:lstStyle/>
          <a:p>
            <a:pPr algn="r" eaLnBrk="1" hangingPunct="1">
              <a:defRPr/>
            </a:pPr>
            <a:r>
              <a:rPr lang="zh-CN" altLang="zh-CN" sz="5200" dirty="0">
                <a:solidFill>
                  <a:schemeClr val="tx1"/>
                </a:solidFill>
              </a:rPr>
              <a:t>第</a:t>
            </a:r>
            <a:r>
              <a:rPr lang="en-US" altLang="zh-CN" sz="5200" dirty="0">
                <a:solidFill>
                  <a:schemeClr val="tx1"/>
                </a:solidFill>
              </a:rPr>
              <a:t>13</a:t>
            </a:r>
            <a:r>
              <a:rPr lang="zh-CN" altLang="zh-CN" sz="5200" dirty="0">
                <a:solidFill>
                  <a:schemeClr val="tx1"/>
                </a:solidFill>
              </a:rPr>
              <a:t>章 表</a:t>
            </a:r>
            <a:r>
              <a:rPr lang="zh-CN" altLang="en-US" sz="5200" dirty="0">
                <a:solidFill>
                  <a:schemeClr val="tx1"/>
                </a:solidFill>
              </a:rPr>
              <a:t>和表数据操作</a:t>
            </a:r>
          </a:p>
        </p:txBody>
      </p:sp>
      <p:sp>
        <p:nvSpPr>
          <p:cNvPr id="6147" name="副标题 2"/>
          <p:cNvSpPr>
            <a:spLocks noGrp="1"/>
          </p:cNvSpPr>
          <p:nvPr>
            <p:ph type="body" idx="1"/>
          </p:nvPr>
        </p:nvSpPr>
        <p:spPr>
          <a:solidFill>
            <a:srgbClr val="FFFFFF"/>
          </a:solidFill>
        </p:spPr>
        <p:txBody>
          <a:bodyPr lIns="45720" rIns="45720"/>
          <a:lstStyle/>
          <a:p>
            <a:pPr algn="r" eaLnBrk="1" hangingPunct="1"/>
            <a:r>
              <a:rPr lang="zh-CN" altLang="en-US" sz="3000" dirty="0">
                <a:solidFill>
                  <a:schemeClr val="tx2"/>
                </a:solidFill>
              </a:rPr>
              <a:t>主讲：梅晶</a:t>
            </a:r>
          </a:p>
          <a:p>
            <a:pPr algn="r" eaLnBrk="1" hangingPunct="1"/>
            <a:r>
              <a:rPr lang="zh-CN" altLang="en-US" sz="3200" dirty="0">
                <a:solidFill>
                  <a:schemeClr val="tx2"/>
                </a:solidFill>
              </a:rPr>
              <a:t>信息科学与工程学院</a:t>
            </a:r>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eaLnBrk="1" hangingPunct="1"/>
            <a:r>
              <a:rPr lang="en-US" altLang="zh-CN" sz="4700">
                <a:latin typeface="+mj-lt"/>
              </a:rPr>
              <a:t>1.</a:t>
            </a:r>
            <a:r>
              <a:rPr lang="zh-CN" altLang="zh-CN" sz="4700">
                <a:latin typeface="+mj-lt"/>
              </a:rPr>
              <a:t>精确数字类型</a:t>
            </a:r>
            <a:endParaRPr lang="zh-CN" altLang="en-US" sz="4900">
              <a:latin typeface="+mj-lt"/>
            </a:endParaRPr>
          </a:p>
        </p:txBody>
      </p:sp>
      <p:sp>
        <p:nvSpPr>
          <p:cNvPr id="18435" name="内容占位符 1"/>
          <p:cNvSpPr>
            <a:spLocks noGrp="1"/>
          </p:cNvSpPr>
          <p:nvPr>
            <p:ph idx="4294967295"/>
          </p:nvPr>
        </p:nvSpPr>
        <p:spPr/>
        <p:txBody>
          <a:bodyPr/>
          <a:lstStyle/>
          <a:p>
            <a:pPr eaLnBrk="1" hangingPunct="1">
              <a:lnSpc>
                <a:spcPct val="80000"/>
              </a:lnSpc>
              <a:buNone/>
            </a:pPr>
            <a:r>
              <a:rPr lang="en-US" altLang="zh-CN" sz="3000" b="1" dirty="0">
                <a:latin typeface="+mj-lt"/>
                <a:cs typeface="Times New Roman" panose="02020603050405020304" pitchFamily="18" charset="0"/>
              </a:rPr>
              <a:t>(4)</a:t>
            </a:r>
            <a:r>
              <a:rPr lang="zh-CN" altLang="zh-CN" sz="3000" b="1" dirty="0">
                <a:latin typeface="+mj-lt"/>
                <a:cs typeface="Times New Roman" panose="02020603050405020304" pitchFamily="18" charset="0"/>
              </a:rPr>
              <a:t>货币数据类型</a:t>
            </a:r>
            <a:endParaRPr lang="zh-CN" altLang="en-US" sz="3000" b="1" dirty="0">
              <a:latin typeface="+mj-lt"/>
              <a:cs typeface="Times New Roman" panose="02020603050405020304" pitchFamily="18" charset="0"/>
            </a:endParaRPr>
          </a:p>
          <a:p>
            <a:pPr marL="363538" indent="-254000" eaLnBrk="1" hangingPunct="1"/>
            <a:r>
              <a:rPr lang="zh-CN" altLang="zh-CN" sz="2500" dirty="0">
                <a:latin typeface="+mj-lt"/>
              </a:rPr>
              <a:t>货币数据类型包括</a:t>
            </a:r>
            <a:r>
              <a:rPr lang="en-US" altLang="zh-CN" sz="2500" dirty="0">
                <a:latin typeface="+mj-lt"/>
              </a:rPr>
              <a:t>Money</a:t>
            </a:r>
            <a:r>
              <a:rPr lang="zh-CN" altLang="zh-CN" sz="2500" dirty="0">
                <a:latin typeface="+mj-lt"/>
              </a:rPr>
              <a:t>和</a:t>
            </a:r>
            <a:r>
              <a:rPr lang="en-US" altLang="zh-CN" sz="2500" dirty="0" err="1">
                <a:latin typeface="+mj-lt"/>
              </a:rPr>
              <a:t>SmallMoney</a:t>
            </a:r>
            <a:r>
              <a:rPr lang="zh-CN" altLang="zh-CN" sz="2500" dirty="0">
                <a:latin typeface="+mj-lt"/>
              </a:rPr>
              <a:t>两种。</a:t>
            </a:r>
          </a:p>
          <a:p>
            <a:pPr marL="363538" indent="-254000" eaLnBrk="1" hangingPunct="1"/>
            <a:r>
              <a:rPr lang="en-US" altLang="zh-CN" sz="2500" dirty="0">
                <a:latin typeface="+mj-lt"/>
              </a:rPr>
              <a:t>Money</a:t>
            </a:r>
            <a:r>
              <a:rPr lang="zh-CN" altLang="zh-CN" sz="2500" dirty="0">
                <a:latin typeface="+mj-lt"/>
              </a:rPr>
              <a:t>：用于存储货币值，以一个</a:t>
            </a:r>
            <a:r>
              <a:rPr lang="zh-CN" altLang="en-US" sz="2500" dirty="0">
                <a:latin typeface="+mj-lt"/>
              </a:rPr>
              <a:t>整</a:t>
            </a:r>
            <a:r>
              <a:rPr lang="zh-CN" altLang="zh-CN" sz="2500" dirty="0">
                <a:latin typeface="+mj-lt"/>
              </a:rPr>
              <a:t>数部分和一个小数部</a:t>
            </a:r>
            <a:r>
              <a:rPr lang="zh-CN" altLang="en-US" sz="2500" dirty="0">
                <a:latin typeface="+mj-lt"/>
              </a:rPr>
              <a:t>，</a:t>
            </a:r>
            <a:r>
              <a:rPr lang="zh-CN" altLang="zh-CN" sz="2500" dirty="0">
                <a:latin typeface="+mj-lt"/>
              </a:rPr>
              <a:t>分存储在</a:t>
            </a:r>
            <a:r>
              <a:rPr lang="en-US" altLang="zh-CN" sz="2500" dirty="0">
                <a:latin typeface="+mj-lt"/>
              </a:rPr>
              <a:t>6</a:t>
            </a:r>
            <a:r>
              <a:rPr lang="zh-CN" altLang="en-US" sz="2500" dirty="0">
                <a:latin typeface="+mj-lt"/>
              </a:rPr>
              <a:t>个和</a:t>
            </a:r>
            <a:r>
              <a:rPr lang="en-US" altLang="zh-CN" sz="2500" dirty="0">
                <a:latin typeface="+mj-lt"/>
              </a:rPr>
              <a:t>2</a:t>
            </a:r>
            <a:r>
              <a:rPr lang="zh-CN" altLang="en-US" sz="2500" dirty="0">
                <a:latin typeface="+mj-lt"/>
              </a:rPr>
              <a:t>个</a:t>
            </a:r>
            <a:r>
              <a:rPr lang="zh-CN" altLang="zh-CN" sz="2500" dirty="0">
                <a:latin typeface="+mj-lt"/>
              </a:rPr>
              <a:t>字节的整型值中</a:t>
            </a:r>
            <a:endParaRPr lang="zh-CN" altLang="en-US" sz="2500" dirty="0">
              <a:latin typeface="+mj-lt"/>
            </a:endParaRPr>
          </a:p>
          <a:p>
            <a:pPr marL="363538" indent="-254000" eaLnBrk="1" hangingPunct="1"/>
            <a:r>
              <a:rPr lang="zh-CN" altLang="zh-CN" sz="2500" dirty="0">
                <a:latin typeface="+mj-lt"/>
              </a:rPr>
              <a:t>存储范围为</a:t>
            </a:r>
            <a:r>
              <a:rPr lang="en-US" altLang="zh-CN" sz="2500" dirty="0">
                <a:latin typeface="+mj-lt"/>
              </a:rPr>
              <a:t>-922337213685477.5808</a:t>
            </a:r>
            <a:r>
              <a:rPr lang="zh-CN" altLang="zh-CN" sz="2500" dirty="0">
                <a:latin typeface="+mj-lt"/>
              </a:rPr>
              <a:t>（</a:t>
            </a:r>
            <a:r>
              <a:rPr lang="en-US" altLang="zh-CN" sz="2500" dirty="0">
                <a:latin typeface="+mj-lt"/>
              </a:rPr>
              <a:t>-2</a:t>
            </a:r>
            <a:r>
              <a:rPr lang="en-US" altLang="zh-CN" sz="2500" baseline="30000" dirty="0">
                <a:latin typeface="+mj-lt"/>
              </a:rPr>
              <a:t>63</a:t>
            </a:r>
            <a:r>
              <a:rPr lang="zh-CN" altLang="zh-CN" sz="2500" dirty="0">
                <a:latin typeface="+mj-lt"/>
              </a:rPr>
              <a:t>）到</a:t>
            </a:r>
            <a:r>
              <a:rPr lang="en-US" altLang="zh-CN" sz="2500" dirty="0">
                <a:latin typeface="+mj-lt"/>
              </a:rPr>
              <a:t>922337213685477.5807</a:t>
            </a:r>
            <a:r>
              <a:rPr lang="zh-CN" altLang="zh-CN" sz="2500" dirty="0">
                <a:latin typeface="+mj-lt"/>
              </a:rPr>
              <a:t>（</a:t>
            </a:r>
            <a:r>
              <a:rPr lang="en-US" altLang="zh-CN" sz="2500" dirty="0">
                <a:latin typeface="+mj-lt"/>
              </a:rPr>
              <a:t>2</a:t>
            </a:r>
            <a:r>
              <a:rPr lang="en-US" altLang="zh-CN" sz="2500" baseline="30000" dirty="0">
                <a:latin typeface="+mj-lt"/>
              </a:rPr>
              <a:t>63</a:t>
            </a:r>
            <a:r>
              <a:rPr lang="en-US" altLang="zh-CN" sz="2500" dirty="0">
                <a:latin typeface="+mj-lt"/>
              </a:rPr>
              <a:t>-1</a:t>
            </a:r>
            <a:r>
              <a:rPr lang="zh-CN" altLang="zh-CN" sz="2500" dirty="0">
                <a:latin typeface="+mj-lt"/>
              </a:rPr>
              <a:t>），精确到货币单位的</a:t>
            </a:r>
            <a:r>
              <a:rPr lang="zh-CN" altLang="en-US" sz="2500" dirty="0">
                <a:latin typeface="+mj-lt"/>
              </a:rPr>
              <a:t>万</a:t>
            </a:r>
            <a:r>
              <a:rPr lang="zh-CN" altLang="zh-CN" sz="2500" dirty="0">
                <a:latin typeface="+mj-lt"/>
              </a:rPr>
              <a:t>分之</a:t>
            </a:r>
            <a:r>
              <a:rPr lang="zh-CN" altLang="en-US" sz="2500" dirty="0">
                <a:latin typeface="+mj-lt"/>
              </a:rPr>
              <a:t>一</a:t>
            </a:r>
            <a:r>
              <a:rPr lang="zh-CN" altLang="zh-CN" sz="2500" dirty="0">
                <a:latin typeface="+mj-lt"/>
              </a:rPr>
              <a:t>。</a:t>
            </a:r>
          </a:p>
          <a:p>
            <a:pPr marL="363538" indent="-254000" eaLnBrk="1" hangingPunct="1"/>
            <a:r>
              <a:rPr lang="en-US" altLang="zh-CN" sz="2500" dirty="0" err="1">
                <a:latin typeface="+mj-lt"/>
              </a:rPr>
              <a:t>Smallmoney</a:t>
            </a:r>
            <a:r>
              <a:rPr lang="zh-CN" altLang="zh-CN" sz="2500" dirty="0">
                <a:latin typeface="+mj-lt"/>
              </a:rPr>
              <a:t>：范围比</a:t>
            </a:r>
            <a:r>
              <a:rPr lang="en-US" altLang="zh-CN" sz="2500" dirty="0">
                <a:latin typeface="+mj-lt"/>
              </a:rPr>
              <a:t>money</a:t>
            </a:r>
            <a:r>
              <a:rPr lang="zh-CN" altLang="zh-CN" sz="2500" dirty="0">
                <a:latin typeface="+mj-lt"/>
              </a:rPr>
              <a:t>数据类型小，其存储范围为</a:t>
            </a:r>
            <a:r>
              <a:rPr lang="en-US" altLang="zh-CN" sz="2500" dirty="0">
                <a:latin typeface="+mj-lt"/>
              </a:rPr>
              <a:t>-214748.3468</a:t>
            </a:r>
            <a:r>
              <a:rPr lang="zh-CN" altLang="zh-CN" sz="2500" dirty="0">
                <a:latin typeface="+mj-lt"/>
              </a:rPr>
              <a:t>（</a:t>
            </a:r>
            <a:r>
              <a:rPr lang="en-US" altLang="zh-CN" sz="2500" dirty="0">
                <a:latin typeface="+mj-lt"/>
              </a:rPr>
              <a:t>-2</a:t>
            </a:r>
            <a:r>
              <a:rPr lang="en-US" altLang="zh-CN" sz="2500" baseline="30000" dirty="0">
                <a:latin typeface="+mj-lt"/>
              </a:rPr>
              <a:t>31</a:t>
            </a:r>
            <a:r>
              <a:rPr lang="zh-CN" altLang="zh-CN" sz="2500" dirty="0">
                <a:latin typeface="+mj-lt"/>
              </a:rPr>
              <a:t>）到</a:t>
            </a:r>
            <a:r>
              <a:rPr lang="en-US" altLang="zh-CN" sz="2500" dirty="0">
                <a:latin typeface="+mj-lt"/>
              </a:rPr>
              <a:t>214748.3467</a:t>
            </a:r>
            <a:r>
              <a:rPr lang="zh-CN" altLang="zh-CN" sz="2500" dirty="0">
                <a:latin typeface="+mj-lt"/>
              </a:rPr>
              <a:t>（</a:t>
            </a:r>
            <a:r>
              <a:rPr lang="en-US" altLang="zh-CN" sz="2500" dirty="0">
                <a:latin typeface="+mj-lt"/>
              </a:rPr>
              <a:t>2</a:t>
            </a:r>
            <a:r>
              <a:rPr lang="en-US" altLang="zh-CN" sz="2500" baseline="30000" dirty="0">
                <a:latin typeface="+mj-lt"/>
              </a:rPr>
              <a:t>31</a:t>
            </a:r>
            <a:r>
              <a:rPr lang="en-US" altLang="zh-CN" sz="2500" dirty="0">
                <a:latin typeface="+mj-lt"/>
              </a:rPr>
              <a:t>-1</a:t>
            </a:r>
            <a:r>
              <a:rPr lang="zh-CN" altLang="zh-CN" sz="2500" dirty="0">
                <a:latin typeface="+mj-lt"/>
              </a:rPr>
              <a:t>）之间，精确到货币单位的</a:t>
            </a:r>
            <a:r>
              <a:rPr lang="zh-CN" altLang="en-US" sz="2500" dirty="0">
                <a:latin typeface="+mj-lt"/>
              </a:rPr>
              <a:t>万</a:t>
            </a:r>
            <a:r>
              <a:rPr lang="zh-CN" altLang="zh-CN" sz="2500" dirty="0">
                <a:latin typeface="+mj-lt"/>
              </a:rPr>
              <a:t>分之</a:t>
            </a:r>
            <a:r>
              <a:rPr lang="zh-CN" altLang="en-US" sz="2500" dirty="0">
                <a:latin typeface="+mj-lt"/>
              </a:rPr>
              <a:t>一</a:t>
            </a:r>
            <a:r>
              <a:rPr lang="zh-CN" altLang="zh-CN" sz="2500" dirty="0">
                <a:latin typeface="+mj-lt"/>
              </a:rPr>
              <a:t>。</a:t>
            </a:r>
          </a:p>
          <a:p>
            <a:pPr marL="363538" indent="-254000" eaLnBrk="1" hangingPunct="1"/>
            <a:r>
              <a:rPr lang="zh-CN" altLang="zh-CN" sz="2500" dirty="0">
                <a:latin typeface="+mj-lt"/>
              </a:rPr>
              <a:t>当为</a:t>
            </a:r>
            <a:r>
              <a:rPr lang="en-US" altLang="zh-CN" sz="2500" dirty="0">
                <a:latin typeface="+mj-lt"/>
              </a:rPr>
              <a:t>money</a:t>
            </a:r>
            <a:r>
              <a:rPr lang="zh-CN" altLang="zh-CN" sz="2500" dirty="0">
                <a:latin typeface="+mj-lt"/>
              </a:rPr>
              <a:t>或</a:t>
            </a:r>
            <a:r>
              <a:rPr lang="en-US" altLang="zh-CN" sz="2500" dirty="0" err="1">
                <a:latin typeface="+mj-lt"/>
              </a:rPr>
              <a:t>smallmoney</a:t>
            </a:r>
            <a:r>
              <a:rPr lang="zh-CN" altLang="zh-CN" sz="2500" dirty="0">
                <a:latin typeface="+mj-lt"/>
              </a:rPr>
              <a:t>的表输入数据时，必须在有效位置前面加一个货币单位符号。</a:t>
            </a:r>
            <a:r>
              <a:rPr lang="zh-CN" altLang="en-US" sz="2500" dirty="0">
                <a:latin typeface="+mj-lt"/>
              </a:rPr>
              <a:t> </a:t>
            </a:r>
            <a:endParaRPr lang="zh-CN" altLang="zh-CN" sz="2400" dirty="0">
              <a:latin typeface="+mj-lt"/>
            </a:endParaRPr>
          </a:p>
          <a:p>
            <a:pPr marL="363538" indent="-254000" eaLnBrk="1" hangingPunct="1">
              <a:lnSpc>
                <a:spcPct val="90000"/>
              </a:lnSpc>
            </a:pPr>
            <a:endParaRPr lang="en-US" altLang="zh-CN" sz="2400" dirty="0">
              <a:latin typeface="+mj-lt"/>
            </a:endParaRPr>
          </a:p>
        </p:txBody>
      </p:sp>
    </p:spTree>
    <p:extLst>
      <p:ext uri="{BB962C8B-B14F-4D97-AF65-F5344CB8AC3E}">
        <p14:creationId xmlns:p14="http://schemas.microsoft.com/office/powerpoint/2010/main" val="295964031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Effect transition="in" filter="wipe(down)">
                                      <p:cBhvr>
                                        <p:cTn id="7" dur="500"/>
                                        <p:tgtEl>
                                          <p:spTgt spid="184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8435">
                                            <p:txEl>
                                              <p:pRg st="2" end="2"/>
                                            </p:txEl>
                                          </p:spTgt>
                                        </p:tgtEl>
                                        <p:attrNameLst>
                                          <p:attrName>style.visibility</p:attrName>
                                        </p:attrNameLst>
                                      </p:cBhvr>
                                      <p:to>
                                        <p:strVal val="visible"/>
                                      </p:to>
                                    </p:set>
                                    <p:animEffect transition="in" filter="wipe(down)">
                                      <p:cBhvr>
                                        <p:cTn id="12" dur="500"/>
                                        <p:tgtEl>
                                          <p:spTgt spid="1843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8435">
                                            <p:txEl>
                                              <p:pRg st="3" end="3"/>
                                            </p:txEl>
                                          </p:spTgt>
                                        </p:tgtEl>
                                        <p:attrNameLst>
                                          <p:attrName>style.visibility</p:attrName>
                                        </p:attrNameLst>
                                      </p:cBhvr>
                                      <p:to>
                                        <p:strVal val="visible"/>
                                      </p:to>
                                    </p:set>
                                    <p:animEffect transition="in" filter="wipe(down)">
                                      <p:cBhvr>
                                        <p:cTn id="17" dur="500"/>
                                        <p:tgtEl>
                                          <p:spTgt spid="1843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8435">
                                            <p:txEl>
                                              <p:pRg st="4" end="4"/>
                                            </p:txEl>
                                          </p:spTgt>
                                        </p:tgtEl>
                                        <p:attrNameLst>
                                          <p:attrName>style.visibility</p:attrName>
                                        </p:attrNameLst>
                                      </p:cBhvr>
                                      <p:to>
                                        <p:strVal val="visible"/>
                                      </p:to>
                                    </p:set>
                                    <p:animEffect transition="in" filter="wipe(down)">
                                      <p:cBhvr>
                                        <p:cTn id="22" dur="500"/>
                                        <p:tgtEl>
                                          <p:spTgt spid="1843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8435">
                                            <p:txEl>
                                              <p:pRg st="5" end="5"/>
                                            </p:txEl>
                                          </p:spTgt>
                                        </p:tgtEl>
                                        <p:attrNameLst>
                                          <p:attrName>style.visibility</p:attrName>
                                        </p:attrNameLst>
                                      </p:cBhvr>
                                      <p:to>
                                        <p:strVal val="visible"/>
                                      </p:to>
                                    </p:set>
                                    <p:animEffect transition="in" filter="wipe(down)">
                                      <p:cBhvr>
                                        <p:cTn id="27" dur="5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lstStyle/>
          <a:p>
            <a:pPr eaLnBrk="1" hangingPunct="1"/>
            <a:r>
              <a:rPr lang="en-US" altLang="zh-CN" sz="4700" dirty="0">
                <a:latin typeface="+mj-lt"/>
              </a:rPr>
              <a:t>2.</a:t>
            </a:r>
            <a:r>
              <a:rPr lang="zh-CN" altLang="zh-CN" sz="4700" dirty="0">
                <a:latin typeface="+mj-lt"/>
              </a:rPr>
              <a:t>近似数字类型</a:t>
            </a:r>
            <a:endParaRPr lang="zh-CN" altLang="en-US" sz="4700" dirty="0">
              <a:latin typeface="+mj-lt"/>
            </a:endParaRPr>
          </a:p>
        </p:txBody>
      </p:sp>
      <p:sp>
        <p:nvSpPr>
          <p:cNvPr id="19459" name="副标题 3"/>
          <p:cNvSpPr>
            <a:spLocks noGrp="1"/>
          </p:cNvSpPr>
          <p:nvPr>
            <p:ph type="body" idx="1"/>
          </p:nvPr>
        </p:nvSpPr>
        <p:spPr/>
        <p:txBody>
          <a:bodyPr lIns="45720" rIns="45720"/>
          <a:lstStyle/>
          <a:p>
            <a:pPr eaLnBrk="1" hangingPunct="1">
              <a:lnSpc>
                <a:spcPct val="80000"/>
              </a:lnSpc>
              <a:buFont typeface="Wingdings" panose="05000000000000000000" pitchFamily="2" charset="2"/>
              <a:buNone/>
            </a:pPr>
            <a:r>
              <a:rPr lang="zh-CN" altLang="en-US" sz="2400" dirty="0">
                <a:latin typeface="+mj-lt"/>
              </a:rPr>
              <a:t>（</a:t>
            </a:r>
            <a:r>
              <a:rPr lang="en-US" altLang="zh-CN" sz="2400" dirty="0">
                <a:latin typeface="+mj-lt"/>
              </a:rPr>
              <a:t>1</a:t>
            </a:r>
            <a:r>
              <a:rPr lang="zh-CN" altLang="en-US" sz="2400" dirty="0">
                <a:latin typeface="+mj-lt"/>
              </a:rPr>
              <a:t>）</a:t>
            </a:r>
            <a:r>
              <a:rPr lang="en-US" altLang="zh-CN" sz="2400" dirty="0">
                <a:latin typeface="+mj-lt"/>
              </a:rPr>
              <a:t>Real</a:t>
            </a:r>
          </a:p>
          <a:p>
            <a:pPr eaLnBrk="1" hangingPunct="1">
              <a:lnSpc>
                <a:spcPct val="80000"/>
              </a:lnSpc>
            </a:pPr>
            <a:r>
              <a:rPr lang="zh-CN" altLang="en-US" sz="2400" dirty="0">
                <a:latin typeface="+mj-lt"/>
              </a:rPr>
              <a:t>可存储正或负十进制数值，最大可以有</a:t>
            </a:r>
            <a:r>
              <a:rPr lang="en-US" altLang="zh-CN" sz="2400" dirty="0">
                <a:latin typeface="+mj-lt"/>
              </a:rPr>
              <a:t>7</a:t>
            </a:r>
            <a:r>
              <a:rPr lang="zh-CN" altLang="en-US" sz="2400" dirty="0">
                <a:latin typeface="+mj-lt"/>
              </a:rPr>
              <a:t>位精确位数。</a:t>
            </a:r>
          </a:p>
          <a:p>
            <a:pPr eaLnBrk="1" hangingPunct="1"/>
            <a:r>
              <a:rPr lang="zh-CN" altLang="en-US" sz="2400" dirty="0">
                <a:latin typeface="+mj-lt"/>
              </a:rPr>
              <a:t>它的存储范围从</a:t>
            </a:r>
            <a:r>
              <a:rPr lang="en-US" altLang="zh-CN" sz="2400" dirty="0">
                <a:latin typeface="+mj-lt"/>
              </a:rPr>
              <a:t>-3.40E-38~3.40E+38</a:t>
            </a:r>
            <a:r>
              <a:rPr lang="zh-CN" altLang="en-US" sz="2400" dirty="0">
                <a:latin typeface="+mj-lt"/>
              </a:rPr>
              <a:t>。每个</a:t>
            </a:r>
            <a:r>
              <a:rPr lang="en-US" altLang="zh-CN" sz="2400" dirty="0">
                <a:latin typeface="+mj-lt"/>
              </a:rPr>
              <a:t>Real </a:t>
            </a:r>
            <a:r>
              <a:rPr lang="zh-CN" altLang="en-US" sz="2400" dirty="0">
                <a:latin typeface="+mj-lt"/>
              </a:rPr>
              <a:t>类型的数据占用</a:t>
            </a:r>
            <a:r>
              <a:rPr lang="en-US" altLang="zh-CN" sz="2400" dirty="0">
                <a:latin typeface="+mj-lt"/>
              </a:rPr>
              <a:t>4</a:t>
            </a:r>
            <a:r>
              <a:rPr lang="zh-CN" altLang="en-US" sz="2400" dirty="0">
                <a:latin typeface="+mj-lt"/>
              </a:rPr>
              <a:t>个字节的存储空间。</a:t>
            </a:r>
            <a:endParaRPr lang="en-US" altLang="zh-CN" sz="2400" dirty="0">
              <a:latin typeface="+mj-lt"/>
            </a:endParaRPr>
          </a:p>
          <a:p>
            <a:pPr marL="0" indent="0" eaLnBrk="1" hangingPunct="1">
              <a:buNone/>
            </a:pPr>
            <a:r>
              <a:rPr lang="zh-CN" altLang="en-US" sz="2400" dirty="0">
                <a:latin typeface="+mj-lt"/>
              </a:rPr>
              <a:t> </a:t>
            </a:r>
          </a:p>
          <a:p>
            <a:pPr eaLnBrk="1" hangingPunct="1">
              <a:lnSpc>
                <a:spcPct val="80000"/>
              </a:lnSpc>
              <a:buFont typeface="Wingdings" panose="05000000000000000000" pitchFamily="2" charset="2"/>
              <a:buNone/>
            </a:pPr>
            <a:r>
              <a:rPr lang="zh-CN" altLang="en-US" sz="2400" dirty="0">
                <a:latin typeface="+mj-lt"/>
              </a:rPr>
              <a:t>（</a:t>
            </a:r>
            <a:r>
              <a:rPr lang="en-US" altLang="zh-CN" sz="2400" dirty="0">
                <a:latin typeface="+mj-lt"/>
              </a:rPr>
              <a:t>2</a:t>
            </a:r>
            <a:r>
              <a:rPr lang="zh-CN" altLang="en-US" sz="2400" dirty="0">
                <a:latin typeface="+mj-lt"/>
              </a:rPr>
              <a:t>）</a:t>
            </a:r>
            <a:r>
              <a:rPr lang="en-US" altLang="zh-CN" sz="2400" dirty="0">
                <a:latin typeface="+mj-lt"/>
              </a:rPr>
              <a:t>Float</a:t>
            </a:r>
          </a:p>
          <a:p>
            <a:r>
              <a:rPr lang="zh-CN" altLang="en-US" sz="2400" dirty="0">
                <a:latin typeface="+mj-lt"/>
              </a:rPr>
              <a:t>最大可以有</a:t>
            </a:r>
            <a:r>
              <a:rPr lang="en-US" altLang="zh-CN" sz="2400" dirty="0">
                <a:latin typeface="+mj-lt"/>
              </a:rPr>
              <a:t>15</a:t>
            </a:r>
            <a:r>
              <a:rPr lang="zh-CN" altLang="en-US" sz="2400" dirty="0">
                <a:latin typeface="+mj-lt"/>
              </a:rPr>
              <a:t>位精确位数，占</a:t>
            </a:r>
            <a:r>
              <a:rPr lang="en-US" altLang="zh-CN" sz="2400" dirty="0">
                <a:latin typeface="+mj-lt"/>
              </a:rPr>
              <a:t>8</a:t>
            </a:r>
            <a:r>
              <a:rPr lang="zh-CN" altLang="en-US" sz="2400" dirty="0">
                <a:latin typeface="+mj-lt"/>
              </a:rPr>
              <a:t>个字节的存储空间。</a:t>
            </a:r>
            <a:endParaRPr lang="en-US" altLang="zh-CN" sz="2400" dirty="0">
              <a:latin typeface="+mj-lt"/>
            </a:endParaRPr>
          </a:p>
          <a:p>
            <a:r>
              <a:rPr lang="zh-CN" altLang="en-US" sz="2400" dirty="0">
                <a:latin typeface="+mj-lt"/>
              </a:rPr>
              <a:t>存储范围为</a:t>
            </a:r>
            <a:r>
              <a:rPr lang="en-US" altLang="zh-CN" sz="2400" dirty="0">
                <a:latin typeface="+mj-lt"/>
              </a:rPr>
              <a:t>-1.79E-308~1.79E308</a:t>
            </a:r>
            <a:r>
              <a:rPr lang="zh-CN" altLang="en-US" sz="2400" dirty="0">
                <a:latin typeface="+mj-lt"/>
              </a:rPr>
              <a:t>。</a:t>
            </a:r>
            <a:endParaRPr lang="en-US" altLang="zh-CN" sz="2400" dirty="0">
              <a:latin typeface="+mj-lt"/>
            </a:endParaRPr>
          </a:p>
          <a:p>
            <a:endParaRPr lang="zh-CN" altLang="en-US" sz="2400" dirty="0">
              <a:latin typeface="+mj-lt"/>
            </a:endParaRPr>
          </a:p>
        </p:txBody>
      </p:sp>
    </p:spTree>
    <p:extLst>
      <p:ext uri="{BB962C8B-B14F-4D97-AF65-F5344CB8AC3E}">
        <p14:creationId xmlns:p14="http://schemas.microsoft.com/office/powerpoint/2010/main" val="2904060272"/>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p:txBody>
          <a:bodyPr/>
          <a:lstStyle/>
          <a:p>
            <a:pPr eaLnBrk="1" hangingPunct="1"/>
            <a:r>
              <a:rPr lang="en-US" altLang="zh-CN" sz="4700" dirty="0">
                <a:latin typeface="+mj-lt"/>
              </a:rPr>
              <a:t>3.</a:t>
            </a:r>
            <a:r>
              <a:rPr lang="zh-CN" altLang="zh-CN" sz="4700" dirty="0">
                <a:latin typeface="+mj-lt"/>
              </a:rPr>
              <a:t>日期和时间数据类型</a:t>
            </a:r>
            <a:endParaRPr lang="zh-CN" altLang="en-US" sz="4900" dirty="0">
              <a:latin typeface="+mj-lt"/>
            </a:endParaRPr>
          </a:p>
        </p:txBody>
      </p:sp>
      <p:sp>
        <p:nvSpPr>
          <p:cNvPr id="20483" name="内容占位符 1"/>
          <p:cNvSpPr>
            <a:spLocks noGrp="1"/>
          </p:cNvSpPr>
          <p:nvPr>
            <p:ph idx="4294967295"/>
          </p:nvPr>
        </p:nvSpPr>
        <p:spPr/>
        <p:txBody>
          <a:bodyPr/>
          <a:lstStyle/>
          <a:p>
            <a:pPr marL="363538" indent="-254000" eaLnBrk="1" hangingPunct="1">
              <a:lnSpc>
                <a:spcPct val="80000"/>
              </a:lnSpc>
              <a:buFont typeface="Wingdings" panose="05000000000000000000" pitchFamily="2" charset="2"/>
              <a:buNone/>
            </a:pPr>
            <a:r>
              <a:rPr lang="zh-CN" altLang="zh-CN" sz="2600" dirty="0">
                <a:latin typeface="+mj-lt"/>
              </a:rPr>
              <a:t>（</a:t>
            </a:r>
            <a:r>
              <a:rPr lang="en-US" altLang="zh-CN" sz="2600" dirty="0">
                <a:latin typeface="+mj-lt"/>
              </a:rPr>
              <a:t>1</a:t>
            </a:r>
            <a:r>
              <a:rPr lang="zh-CN" altLang="zh-CN" sz="2600" dirty="0">
                <a:latin typeface="+mj-lt"/>
              </a:rPr>
              <a:t>）</a:t>
            </a:r>
            <a:r>
              <a:rPr lang="en-US" altLang="zh-CN" sz="2600" dirty="0">
                <a:latin typeface="+mj-lt"/>
              </a:rPr>
              <a:t>Datetime</a:t>
            </a:r>
          </a:p>
          <a:p>
            <a:pPr marL="363538" indent="-254000" eaLnBrk="1" hangingPunct="1"/>
            <a:r>
              <a:rPr lang="zh-CN" altLang="zh-CN" sz="2600" dirty="0">
                <a:latin typeface="+mj-lt"/>
              </a:rPr>
              <a:t>用于存储日期和时间，可存储从公元</a:t>
            </a:r>
            <a:r>
              <a:rPr lang="en-US" altLang="zh-CN" sz="2600" dirty="0">
                <a:latin typeface="+mj-lt"/>
              </a:rPr>
              <a:t>1753</a:t>
            </a:r>
            <a:r>
              <a:rPr lang="zh-CN" altLang="zh-CN" sz="2600" dirty="0">
                <a:latin typeface="+mj-lt"/>
              </a:rPr>
              <a:t>年</a:t>
            </a:r>
            <a:r>
              <a:rPr lang="en-US" altLang="zh-CN" sz="2600" dirty="0">
                <a:latin typeface="+mj-lt"/>
              </a:rPr>
              <a:t>1</a:t>
            </a:r>
            <a:r>
              <a:rPr lang="zh-CN" altLang="zh-CN" sz="2600" dirty="0">
                <a:latin typeface="+mj-lt"/>
              </a:rPr>
              <a:t>月</a:t>
            </a:r>
            <a:r>
              <a:rPr lang="en-US" altLang="zh-CN" sz="2600" dirty="0">
                <a:latin typeface="+mj-lt"/>
              </a:rPr>
              <a:t>1</a:t>
            </a:r>
            <a:r>
              <a:rPr lang="zh-CN" altLang="zh-CN" sz="2600" dirty="0">
                <a:latin typeface="+mj-lt"/>
              </a:rPr>
              <a:t>日零时起</a:t>
            </a:r>
            <a:r>
              <a:rPr lang="en-US" altLang="zh-CN" sz="2600" dirty="0">
                <a:latin typeface="+mj-lt"/>
              </a:rPr>
              <a:t>~</a:t>
            </a:r>
            <a:r>
              <a:rPr lang="zh-CN" altLang="zh-CN" sz="2600" dirty="0">
                <a:latin typeface="+mj-lt"/>
              </a:rPr>
              <a:t>公元</a:t>
            </a:r>
            <a:r>
              <a:rPr lang="en-US" altLang="zh-CN" sz="2600" dirty="0">
                <a:latin typeface="+mj-lt"/>
              </a:rPr>
              <a:t>9999</a:t>
            </a:r>
            <a:r>
              <a:rPr lang="zh-CN" altLang="zh-CN" sz="2600" dirty="0">
                <a:latin typeface="+mj-lt"/>
              </a:rPr>
              <a:t>年</a:t>
            </a:r>
            <a:r>
              <a:rPr lang="en-US" altLang="zh-CN" sz="2600" dirty="0">
                <a:latin typeface="+mj-lt"/>
              </a:rPr>
              <a:t>12</a:t>
            </a:r>
            <a:r>
              <a:rPr lang="zh-CN" altLang="zh-CN" sz="2600" dirty="0">
                <a:latin typeface="+mj-lt"/>
              </a:rPr>
              <a:t>月</a:t>
            </a:r>
            <a:r>
              <a:rPr lang="en-US" altLang="zh-CN" sz="2600" dirty="0">
                <a:latin typeface="+mj-lt"/>
              </a:rPr>
              <a:t>31</a:t>
            </a:r>
            <a:r>
              <a:rPr lang="zh-CN" altLang="zh-CN" sz="2600" dirty="0">
                <a:latin typeface="+mj-lt"/>
              </a:rPr>
              <a:t>日</a:t>
            </a:r>
            <a:r>
              <a:rPr lang="en-US" altLang="zh-CN" sz="2600" dirty="0">
                <a:latin typeface="+mj-lt"/>
              </a:rPr>
              <a:t>23</a:t>
            </a:r>
            <a:r>
              <a:rPr lang="zh-CN" altLang="zh-CN" sz="2600" dirty="0">
                <a:latin typeface="+mj-lt"/>
              </a:rPr>
              <a:t>时</a:t>
            </a:r>
            <a:r>
              <a:rPr lang="en-US" altLang="zh-CN" sz="2600" dirty="0">
                <a:latin typeface="+mj-lt"/>
              </a:rPr>
              <a:t>59</a:t>
            </a:r>
            <a:r>
              <a:rPr lang="zh-CN" altLang="zh-CN" sz="2600" dirty="0">
                <a:latin typeface="+mj-lt"/>
              </a:rPr>
              <a:t>分</a:t>
            </a:r>
            <a:r>
              <a:rPr lang="en-US" altLang="zh-CN" sz="2600" dirty="0">
                <a:latin typeface="+mj-lt"/>
              </a:rPr>
              <a:t>59</a:t>
            </a:r>
            <a:r>
              <a:rPr lang="zh-CN" altLang="zh-CN" sz="2600" dirty="0">
                <a:latin typeface="+mj-lt"/>
              </a:rPr>
              <a:t>秒之间的所有日期和时间，其精确度可达三百分之一秒，即</a:t>
            </a:r>
            <a:r>
              <a:rPr lang="en-US" altLang="zh-CN" sz="2600" dirty="0">
                <a:latin typeface="+mj-lt"/>
              </a:rPr>
              <a:t>3.33</a:t>
            </a:r>
            <a:r>
              <a:rPr lang="zh-CN" altLang="zh-CN" sz="2600" dirty="0">
                <a:latin typeface="+mj-lt"/>
              </a:rPr>
              <a:t>毫秒。</a:t>
            </a:r>
            <a:endParaRPr lang="zh-CN" altLang="en-US" sz="2600" dirty="0">
              <a:latin typeface="+mj-lt"/>
            </a:endParaRPr>
          </a:p>
          <a:p>
            <a:pPr marL="363538" indent="-254000" eaLnBrk="1" hangingPunct="1"/>
            <a:r>
              <a:rPr lang="en-US" altLang="zh-CN" sz="2600" dirty="0">
                <a:latin typeface="+mj-lt"/>
              </a:rPr>
              <a:t>Datetime</a:t>
            </a:r>
            <a:r>
              <a:rPr lang="zh-CN" altLang="zh-CN" sz="2600" dirty="0">
                <a:latin typeface="+mj-lt"/>
              </a:rPr>
              <a:t>数据类型</a:t>
            </a:r>
            <a:r>
              <a:rPr lang="zh-CN" altLang="en-US" sz="2600" dirty="0">
                <a:latin typeface="+mj-lt"/>
              </a:rPr>
              <a:t>占</a:t>
            </a:r>
            <a:r>
              <a:rPr lang="en-US" altLang="zh-CN" sz="2600" dirty="0">
                <a:latin typeface="+mj-lt"/>
              </a:rPr>
              <a:t>8</a:t>
            </a:r>
            <a:r>
              <a:rPr lang="zh-CN" altLang="zh-CN" sz="2600" dirty="0">
                <a:latin typeface="+mj-lt"/>
              </a:rPr>
              <a:t>个字节</a:t>
            </a:r>
            <a:r>
              <a:rPr lang="zh-CN" altLang="en-US" sz="2600" dirty="0">
                <a:latin typeface="+mj-lt"/>
              </a:rPr>
              <a:t>。</a:t>
            </a:r>
            <a:endParaRPr lang="zh-CN" altLang="zh-CN" sz="2600" dirty="0">
              <a:latin typeface="+mj-lt"/>
            </a:endParaRPr>
          </a:p>
          <a:p>
            <a:pPr marL="363538" indent="-254000" eaLnBrk="1" hangingPunct="1"/>
            <a:r>
              <a:rPr lang="zh-CN" altLang="zh-CN" sz="2600" dirty="0">
                <a:solidFill>
                  <a:srgbClr val="FF0000"/>
                </a:solidFill>
                <a:latin typeface="+mj-lt"/>
              </a:rPr>
              <a:t>默认的格式是</a:t>
            </a:r>
            <a:r>
              <a:rPr lang="en-US" altLang="zh-CN" sz="2600" dirty="0">
                <a:solidFill>
                  <a:srgbClr val="FF0000"/>
                </a:solidFill>
                <a:latin typeface="+mj-lt"/>
              </a:rPr>
              <a:t>MM DD YYYY </a:t>
            </a:r>
            <a:r>
              <a:rPr lang="en-US" altLang="zh-CN" sz="2600" dirty="0" err="1">
                <a:solidFill>
                  <a:srgbClr val="FF0000"/>
                </a:solidFill>
                <a:latin typeface="+mj-lt"/>
              </a:rPr>
              <a:t>hh:mm</a:t>
            </a:r>
            <a:r>
              <a:rPr lang="en-US" altLang="zh-CN" sz="2600" dirty="0">
                <a:solidFill>
                  <a:srgbClr val="FF0000"/>
                </a:solidFill>
                <a:latin typeface="+mj-lt"/>
              </a:rPr>
              <a:t> A.M./P.M</a:t>
            </a:r>
            <a:r>
              <a:rPr lang="en-US" altLang="zh-CN" sz="2600" dirty="0">
                <a:solidFill>
                  <a:srgbClr val="FF0000"/>
                </a:solidFill>
              </a:rPr>
              <a:t>??</a:t>
            </a:r>
          </a:p>
          <a:p>
            <a:pPr marL="363538" indent="-254000" eaLnBrk="1" hangingPunct="1"/>
            <a:r>
              <a:rPr lang="zh-CN" altLang="en-US" sz="2600" dirty="0">
                <a:latin typeface="+mj-lt"/>
              </a:rPr>
              <a:t>用命令</a:t>
            </a:r>
            <a:r>
              <a:rPr lang="zh-CN" altLang="zh-CN" sz="2600" dirty="0">
                <a:latin typeface="+mj-lt"/>
              </a:rPr>
              <a:t>插入数据或者在其他地方使用</a:t>
            </a:r>
            <a:r>
              <a:rPr lang="en-US" altLang="zh-CN" sz="2600" dirty="0">
                <a:latin typeface="+mj-lt"/>
              </a:rPr>
              <a:t>Datetime</a:t>
            </a:r>
            <a:r>
              <a:rPr lang="zh-CN" altLang="zh-CN" sz="2600" dirty="0">
                <a:latin typeface="+mj-lt"/>
              </a:rPr>
              <a:t>类型时，需要用单引号把它括起来。</a:t>
            </a:r>
            <a:r>
              <a:rPr lang="zh-CN" altLang="en-US" sz="2600" dirty="0">
                <a:latin typeface="+mj-lt"/>
              </a:rPr>
              <a:t>如：‘</a:t>
            </a:r>
            <a:r>
              <a:rPr lang="en-US" altLang="zh-CN" sz="2600" dirty="0">
                <a:latin typeface="+mj-lt"/>
              </a:rPr>
              <a:t>2013-3-15’</a:t>
            </a:r>
            <a:endParaRPr lang="zh-CN" altLang="zh-CN" sz="2600" dirty="0">
              <a:latin typeface="+mj-lt"/>
            </a:endParaRPr>
          </a:p>
        </p:txBody>
      </p:sp>
    </p:spTree>
    <p:extLst>
      <p:ext uri="{BB962C8B-B14F-4D97-AF65-F5344CB8AC3E}">
        <p14:creationId xmlns:p14="http://schemas.microsoft.com/office/powerpoint/2010/main" val="306349844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Effect transition="in" filter="barn(inVertical)">
                                      <p:cBhvr>
                                        <p:cTn id="7" dur="500"/>
                                        <p:tgtEl>
                                          <p:spTgt spid="204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483">
                                            <p:txEl>
                                              <p:pRg st="2" end="2"/>
                                            </p:txEl>
                                          </p:spTgt>
                                        </p:tgtEl>
                                        <p:attrNameLst>
                                          <p:attrName>style.visibility</p:attrName>
                                        </p:attrNameLst>
                                      </p:cBhvr>
                                      <p:to>
                                        <p:strVal val="visible"/>
                                      </p:to>
                                    </p:set>
                                    <p:animEffect transition="in" filter="barn(inVertical)">
                                      <p:cBhvr>
                                        <p:cTn id="12" dur="500"/>
                                        <p:tgtEl>
                                          <p:spTgt spid="2048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483">
                                            <p:txEl>
                                              <p:pRg st="3" end="3"/>
                                            </p:txEl>
                                          </p:spTgt>
                                        </p:tgtEl>
                                        <p:attrNameLst>
                                          <p:attrName>style.visibility</p:attrName>
                                        </p:attrNameLst>
                                      </p:cBhvr>
                                      <p:to>
                                        <p:strVal val="visible"/>
                                      </p:to>
                                    </p:set>
                                    <p:animEffect transition="in" filter="barn(inVertical)">
                                      <p:cBhvr>
                                        <p:cTn id="17" dur="500"/>
                                        <p:tgtEl>
                                          <p:spTgt spid="2048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0483">
                                            <p:txEl>
                                              <p:pRg st="4" end="4"/>
                                            </p:txEl>
                                          </p:spTgt>
                                        </p:tgtEl>
                                        <p:attrNameLst>
                                          <p:attrName>style.visibility</p:attrName>
                                        </p:attrNameLst>
                                      </p:cBhvr>
                                      <p:to>
                                        <p:strVal val="visible"/>
                                      </p:to>
                                    </p:set>
                                    <p:animEffect transition="in" filter="barn(inVertical)">
                                      <p:cBhvr>
                                        <p:cTn id="22" dur="500"/>
                                        <p:tgtEl>
                                          <p:spTgt spid="204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pPr eaLnBrk="1" hangingPunct="1"/>
            <a:r>
              <a:rPr lang="en-US" altLang="zh-CN" sz="4700">
                <a:latin typeface="+mj-lt"/>
              </a:rPr>
              <a:t>3.</a:t>
            </a:r>
            <a:r>
              <a:rPr lang="zh-CN" altLang="zh-CN" sz="4700">
                <a:latin typeface="+mj-lt"/>
              </a:rPr>
              <a:t>日期和时间数据类型</a:t>
            </a:r>
            <a:endParaRPr lang="zh-CN" altLang="en-US" sz="4900">
              <a:latin typeface="+mj-lt"/>
            </a:endParaRPr>
          </a:p>
        </p:txBody>
      </p:sp>
      <p:sp>
        <p:nvSpPr>
          <p:cNvPr id="21507" name="内容占位符 1"/>
          <p:cNvSpPr>
            <a:spLocks noGrp="1"/>
          </p:cNvSpPr>
          <p:nvPr>
            <p:ph idx="4294967295"/>
          </p:nvPr>
        </p:nvSpPr>
        <p:spPr/>
        <p:txBody>
          <a:bodyPr/>
          <a:lstStyle/>
          <a:p>
            <a:pPr marL="363538" indent="-254000" eaLnBrk="1" hangingPunct="1">
              <a:buFont typeface="Wingdings" panose="05000000000000000000" pitchFamily="2" charset="2"/>
              <a:buNone/>
            </a:pPr>
            <a:r>
              <a:rPr lang="zh-CN" altLang="en-US" dirty="0">
                <a:latin typeface="+mj-lt"/>
              </a:rPr>
              <a:t>（</a:t>
            </a:r>
            <a:r>
              <a:rPr lang="en-US" altLang="zh-CN" dirty="0">
                <a:latin typeface="+mj-lt"/>
              </a:rPr>
              <a:t>2</a:t>
            </a:r>
            <a:r>
              <a:rPr lang="zh-CN" altLang="en-US" dirty="0">
                <a:latin typeface="+mj-lt"/>
              </a:rPr>
              <a:t>）</a:t>
            </a:r>
            <a:r>
              <a:rPr lang="en-US" altLang="zh-CN" dirty="0" err="1">
                <a:latin typeface="+mj-lt"/>
              </a:rPr>
              <a:t>Smalldatetime</a:t>
            </a:r>
            <a:endParaRPr lang="en-US" altLang="zh-CN" dirty="0">
              <a:latin typeface="+mj-lt"/>
            </a:endParaRPr>
          </a:p>
          <a:p>
            <a:pPr marL="363538" indent="-254000" eaLnBrk="1" hangingPunct="1"/>
            <a:r>
              <a:rPr lang="zh-CN" altLang="en-US" dirty="0">
                <a:latin typeface="+mj-lt"/>
              </a:rPr>
              <a:t>存储从</a:t>
            </a:r>
            <a:r>
              <a:rPr lang="en-US" altLang="zh-CN" dirty="0">
                <a:latin typeface="+mj-lt"/>
              </a:rPr>
              <a:t>1900</a:t>
            </a:r>
            <a:r>
              <a:rPr lang="zh-CN" altLang="en-US" dirty="0">
                <a:latin typeface="+mj-lt"/>
              </a:rPr>
              <a:t>年</a:t>
            </a:r>
            <a:r>
              <a:rPr lang="en-US" altLang="zh-CN" dirty="0">
                <a:latin typeface="+mj-lt"/>
              </a:rPr>
              <a:t>1</a:t>
            </a:r>
            <a:r>
              <a:rPr lang="zh-CN" altLang="en-US" dirty="0">
                <a:latin typeface="+mj-lt"/>
              </a:rPr>
              <a:t>月</a:t>
            </a:r>
            <a:r>
              <a:rPr lang="en-US" altLang="zh-CN" dirty="0">
                <a:latin typeface="+mj-lt"/>
              </a:rPr>
              <a:t>1</a:t>
            </a:r>
            <a:r>
              <a:rPr lang="zh-CN" altLang="en-US" dirty="0">
                <a:latin typeface="+mj-lt"/>
              </a:rPr>
              <a:t>日</a:t>
            </a:r>
            <a:r>
              <a:rPr lang="en-US" altLang="zh-CN" dirty="0">
                <a:latin typeface="+mj-lt"/>
              </a:rPr>
              <a:t>~2079</a:t>
            </a:r>
            <a:r>
              <a:rPr lang="zh-CN" altLang="en-US" dirty="0">
                <a:latin typeface="+mj-lt"/>
              </a:rPr>
              <a:t>年</a:t>
            </a:r>
            <a:r>
              <a:rPr lang="en-US" altLang="zh-CN" dirty="0">
                <a:latin typeface="+mj-lt"/>
              </a:rPr>
              <a:t>6</a:t>
            </a:r>
            <a:r>
              <a:rPr lang="zh-CN" altLang="en-US" dirty="0">
                <a:latin typeface="+mj-lt"/>
              </a:rPr>
              <a:t>月</a:t>
            </a:r>
            <a:r>
              <a:rPr lang="en-US" altLang="zh-CN" dirty="0">
                <a:latin typeface="+mj-lt"/>
              </a:rPr>
              <a:t>6</a:t>
            </a:r>
            <a:r>
              <a:rPr lang="zh-CN" altLang="en-US" dirty="0">
                <a:latin typeface="+mj-lt"/>
              </a:rPr>
              <a:t>日内的日期。</a:t>
            </a:r>
          </a:p>
          <a:p>
            <a:pPr marL="363538" indent="-254000" eaLnBrk="1" hangingPunct="1"/>
            <a:r>
              <a:rPr lang="en-US" altLang="zh-CN" dirty="0" err="1">
                <a:latin typeface="+mj-lt"/>
              </a:rPr>
              <a:t>SmallDatetime</a:t>
            </a:r>
            <a:r>
              <a:rPr lang="zh-CN" altLang="en-US" dirty="0">
                <a:latin typeface="+mj-lt"/>
              </a:rPr>
              <a:t>数据类型占</a:t>
            </a:r>
            <a:r>
              <a:rPr lang="en-US" altLang="zh-CN" dirty="0">
                <a:latin typeface="+mj-lt"/>
              </a:rPr>
              <a:t>4</a:t>
            </a:r>
            <a:r>
              <a:rPr lang="zh-CN" altLang="en-US" dirty="0">
                <a:latin typeface="+mj-lt"/>
              </a:rPr>
              <a:t>个字节存储数据，</a:t>
            </a:r>
            <a:r>
              <a:rPr lang="en-US" altLang="zh-CN" dirty="0" err="1">
                <a:latin typeface="+mj-lt"/>
              </a:rPr>
              <a:t>SmallDatetime</a:t>
            </a:r>
            <a:r>
              <a:rPr lang="zh-CN" altLang="en-US" dirty="0">
                <a:latin typeface="+mj-lt"/>
              </a:rPr>
              <a:t>的精度为</a:t>
            </a:r>
            <a:r>
              <a:rPr lang="en-US" altLang="zh-CN" dirty="0">
                <a:latin typeface="+mj-lt"/>
              </a:rPr>
              <a:t>1</a:t>
            </a:r>
            <a:r>
              <a:rPr lang="zh-CN" altLang="en-US" dirty="0">
                <a:latin typeface="+mj-lt"/>
              </a:rPr>
              <a:t>分钟。 </a:t>
            </a:r>
            <a:endParaRPr lang="en-US" altLang="zh-CN" dirty="0">
              <a:latin typeface="+mj-lt"/>
            </a:endParaRPr>
          </a:p>
          <a:p>
            <a:pPr marL="363538" indent="-254000" eaLnBrk="1" hangingPunct="1"/>
            <a:endParaRPr lang="en-US" altLang="zh-CN" dirty="0">
              <a:latin typeface="+mj-lt"/>
            </a:endParaRPr>
          </a:p>
          <a:p>
            <a:pPr marL="363538" indent="-254000" eaLnBrk="1" hangingPunct="1"/>
            <a:r>
              <a:rPr lang="en-US" altLang="zh-CN" dirty="0">
                <a:latin typeface="+mj-lt"/>
              </a:rPr>
              <a:t>Time/date</a:t>
            </a:r>
            <a:endParaRPr lang="zh-CN" altLang="en-US" dirty="0">
              <a:latin typeface="+mj-lt"/>
            </a:endParaRPr>
          </a:p>
          <a:p>
            <a:pPr marL="363538" indent="-254000" eaLnBrk="1" hangingPunct="1">
              <a:buFont typeface="Wingdings" panose="05000000000000000000" pitchFamily="2" charset="2"/>
              <a:buNone/>
            </a:pPr>
            <a:endParaRPr lang="en-US" altLang="zh-CN" dirty="0">
              <a:latin typeface="+mj-lt"/>
            </a:endParaRPr>
          </a:p>
        </p:txBody>
      </p:sp>
    </p:spTree>
    <p:extLst>
      <p:ext uri="{BB962C8B-B14F-4D97-AF65-F5344CB8AC3E}">
        <p14:creationId xmlns:p14="http://schemas.microsoft.com/office/powerpoint/2010/main" val="1263558315"/>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pPr eaLnBrk="1" hangingPunct="1"/>
            <a:r>
              <a:rPr lang="en-US" altLang="zh-CN" sz="4800" dirty="0">
                <a:latin typeface="+mj-lt"/>
              </a:rPr>
              <a:t>4. </a:t>
            </a:r>
            <a:r>
              <a:rPr lang="zh-CN" altLang="zh-CN" sz="4800" dirty="0">
                <a:latin typeface="+mj-lt"/>
              </a:rPr>
              <a:t>字符数据类型</a:t>
            </a:r>
            <a:endParaRPr lang="zh-CN" altLang="en-US" sz="4900" dirty="0">
              <a:latin typeface="+mj-lt"/>
            </a:endParaRPr>
          </a:p>
        </p:txBody>
      </p:sp>
      <p:sp>
        <p:nvSpPr>
          <p:cNvPr id="2" name="内容占位符 1"/>
          <p:cNvSpPr>
            <a:spLocks noGrp="1"/>
          </p:cNvSpPr>
          <p:nvPr>
            <p:ph idx="4294967295"/>
          </p:nvPr>
        </p:nvSpPr>
        <p:spPr>
          <a:xfrm>
            <a:off x="457200" y="1125539"/>
            <a:ext cx="8229600" cy="1439366"/>
          </a:xfrm>
        </p:spPr>
        <p:txBody>
          <a:bodyPr>
            <a:normAutofit/>
          </a:bodyPr>
          <a:lstStyle/>
          <a:p>
            <a:pPr marL="566737" indent="-457200" eaLnBrk="1" hangingPunct="1">
              <a:lnSpc>
                <a:spcPct val="110000"/>
              </a:lnSpc>
              <a:defRPr/>
            </a:pPr>
            <a:r>
              <a:rPr lang="zh-CN" altLang="zh-CN" sz="2600" dirty="0">
                <a:latin typeface="+mj-lt"/>
              </a:rPr>
              <a:t>字符数据类型</a:t>
            </a:r>
            <a:r>
              <a:rPr lang="zh-CN" altLang="en-US" sz="2600" dirty="0">
                <a:latin typeface="+mj-lt"/>
              </a:rPr>
              <a:t>也是</a:t>
            </a:r>
            <a:r>
              <a:rPr lang="zh-CN" altLang="zh-CN" sz="2600" dirty="0">
                <a:latin typeface="+mj-lt"/>
              </a:rPr>
              <a:t>最常用的数据类型之一，它可以用来存储各种字母、数字符号和特殊符号。在使用字符数据类型时，需要在其前后加上英文单引号。</a:t>
            </a:r>
            <a:r>
              <a:rPr lang="zh-CN" altLang="en-US" sz="2600" dirty="0">
                <a:latin typeface="+mj-lt"/>
              </a:rPr>
              <a:t> </a:t>
            </a:r>
          </a:p>
        </p:txBody>
      </p:sp>
      <p:graphicFrame>
        <p:nvGraphicFramePr>
          <p:cNvPr id="3" name="表格 2">
            <a:extLst>
              <a:ext uri="{FF2B5EF4-FFF2-40B4-BE49-F238E27FC236}">
                <a16:creationId xmlns:a16="http://schemas.microsoft.com/office/drawing/2014/main" id="{7AC714E1-ADE2-43AF-8FF1-892C14DE688F}"/>
              </a:ext>
            </a:extLst>
          </p:cNvPr>
          <p:cNvGraphicFramePr>
            <a:graphicFrameLocks noGrp="1"/>
          </p:cNvGraphicFramePr>
          <p:nvPr>
            <p:extLst>
              <p:ext uri="{D42A27DB-BD31-4B8C-83A1-F6EECF244321}">
                <p14:modId xmlns:p14="http://schemas.microsoft.com/office/powerpoint/2010/main" val="2560660044"/>
              </p:ext>
            </p:extLst>
          </p:nvPr>
        </p:nvGraphicFramePr>
        <p:xfrm>
          <a:off x="1115616" y="2708920"/>
          <a:ext cx="7283152" cy="3244149"/>
        </p:xfrm>
        <a:graphic>
          <a:graphicData uri="http://schemas.openxmlformats.org/drawingml/2006/table">
            <a:tbl>
              <a:tblPr/>
              <a:tblGrid>
                <a:gridCol w="1234480">
                  <a:extLst>
                    <a:ext uri="{9D8B030D-6E8A-4147-A177-3AD203B41FA5}">
                      <a16:colId xmlns:a16="http://schemas.microsoft.com/office/drawing/2014/main" val="20000"/>
                    </a:ext>
                  </a:extLst>
                </a:gridCol>
                <a:gridCol w="518457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tblGrid>
              <a:tr h="321568">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0"/>
                        </a:spcAft>
                      </a:pPr>
                      <a:r>
                        <a:rPr lang="zh-CN" altLang="en-US" sz="2000" b="1" kern="100" dirty="0">
                          <a:solidFill>
                            <a:srgbClr val="FF0000"/>
                          </a:solidFill>
                          <a:latin typeface="+mj-lt"/>
                          <a:ea typeface="宋体" panose="02010600030101010101" pitchFamily="2" charset="-122"/>
                          <a:cs typeface="Times New Roman" panose="02020603050405020304"/>
                        </a:rPr>
                        <a:t>数据</a:t>
                      </a:r>
                      <a:r>
                        <a:rPr lang="zh-CN" sz="2000" b="1" kern="100" dirty="0">
                          <a:solidFill>
                            <a:srgbClr val="FF0000"/>
                          </a:solidFill>
                          <a:latin typeface="+mj-lt"/>
                          <a:ea typeface="宋体" panose="02010600030101010101" pitchFamily="2" charset="-122"/>
                          <a:cs typeface="Times New Roman" panose="02020603050405020304"/>
                        </a:rPr>
                        <a:t>类型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0"/>
                        </a:spcAft>
                      </a:pPr>
                      <a:r>
                        <a:rPr lang="zh-CN" sz="2000" b="1" kern="100" dirty="0">
                          <a:solidFill>
                            <a:srgbClr val="FF0000"/>
                          </a:solidFill>
                          <a:latin typeface="+mj-lt"/>
                          <a:ea typeface="宋体" panose="02010600030101010101" pitchFamily="2" charset="-122"/>
                          <a:cs typeface="Times New Roman" panose="02020603050405020304"/>
                        </a:rPr>
                        <a:t>说明</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0"/>
                        </a:spcAft>
                      </a:pPr>
                      <a:r>
                        <a:rPr lang="zh-CN" sz="2000" b="1" kern="100" dirty="0">
                          <a:solidFill>
                            <a:srgbClr val="FF0000"/>
                          </a:solidFill>
                          <a:latin typeface="+mj-lt"/>
                          <a:ea typeface="宋体" panose="02010600030101010101" pitchFamily="2" charset="-122"/>
                          <a:cs typeface="Times New Roman" panose="02020603050405020304"/>
                        </a:rPr>
                        <a:t>存储空间</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001323">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0"/>
                        </a:spcAft>
                      </a:pPr>
                      <a:r>
                        <a:rPr lang="en-US" sz="1800" b="1" kern="100" dirty="0">
                          <a:solidFill>
                            <a:schemeClr val="tx1"/>
                          </a:solidFill>
                          <a:effectLst/>
                          <a:latin typeface="+mj-lt"/>
                          <a:ea typeface="宋体" panose="02010600030101010101" pitchFamily="2" charset="-122"/>
                        </a:rPr>
                        <a:t>char(n)</a:t>
                      </a:r>
                      <a:endParaRPr lang="zh-CN" sz="2400" b="1" kern="100" dirty="0">
                        <a:solidFill>
                          <a:schemeClr val="tx1"/>
                        </a:solidFill>
                        <a:effectLst/>
                        <a:latin typeface="+mj-lt"/>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spcAft>
                          <a:spcPts val="0"/>
                        </a:spcAft>
                      </a:pPr>
                      <a:r>
                        <a:rPr lang="zh-CN" sz="1800" b="1" kern="100" dirty="0">
                          <a:solidFill>
                            <a:schemeClr val="tx1"/>
                          </a:solidFill>
                          <a:effectLst/>
                          <a:latin typeface="+mj-lt"/>
                          <a:ea typeface="宋体" panose="02010600030101010101" pitchFamily="2" charset="-122"/>
                        </a:rPr>
                        <a:t>固定长度，</a:t>
                      </a:r>
                      <a:r>
                        <a:rPr lang="zh-CN" altLang="en-US" sz="1800" b="1" kern="100" dirty="0">
                          <a:solidFill>
                            <a:schemeClr val="tx1"/>
                          </a:solidFill>
                          <a:effectLst/>
                          <a:latin typeface="+mn-lt"/>
                          <a:ea typeface="宋体" panose="02010600030101010101" pitchFamily="2" charset="-122"/>
                          <a:cs typeface="+mn-cs"/>
                        </a:rPr>
                        <a:t>每个字符占一个字节。</a:t>
                      </a:r>
                      <a:r>
                        <a:rPr lang="en-US" sz="1800" b="1" kern="100" dirty="0">
                          <a:solidFill>
                            <a:schemeClr val="tx1"/>
                          </a:solidFill>
                          <a:effectLst/>
                          <a:latin typeface="+mj-lt"/>
                          <a:ea typeface="宋体" panose="02010600030101010101" pitchFamily="2" charset="-122"/>
                        </a:rPr>
                        <a:t>n </a:t>
                      </a:r>
                      <a:r>
                        <a:rPr lang="zh-CN" sz="1800" b="1" kern="100" dirty="0">
                          <a:solidFill>
                            <a:schemeClr val="tx1"/>
                          </a:solidFill>
                          <a:effectLst/>
                          <a:latin typeface="+mj-lt"/>
                          <a:ea typeface="宋体" panose="02010600030101010101" pitchFamily="2" charset="-122"/>
                        </a:rPr>
                        <a:t>用于定义字符串长度，取值范围为</a:t>
                      </a:r>
                      <a:r>
                        <a:rPr lang="en-US" sz="1800" b="1" kern="100" dirty="0">
                          <a:solidFill>
                            <a:schemeClr val="tx1"/>
                          </a:solidFill>
                          <a:effectLst/>
                          <a:latin typeface="+mj-lt"/>
                          <a:ea typeface="宋体" panose="02010600030101010101" pitchFamily="2" charset="-122"/>
                        </a:rPr>
                        <a:t> 1 </a:t>
                      </a:r>
                      <a:r>
                        <a:rPr lang="zh-CN" sz="1800" b="1" kern="100" dirty="0">
                          <a:solidFill>
                            <a:schemeClr val="tx1"/>
                          </a:solidFill>
                          <a:effectLst/>
                          <a:latin typeface="+mj-lt"/>
                          <a:ea typeface="宋体" panose="02010600030101010101" pitchFamily="2" charset="-122"/>
                        </a:rPr>
                        <a:t>到</a:t>
                      </a:r>
                      <a:r>
                        <a:rPr lang="en-US" sz="1800" b="1" kern="100" dirty="0">
                          <a:solidFill>
                            <a:schemeClr val="tx1"/>
                          </a:solidFill>
                          <a:effectLst/>
                          <a:latin typeface="+mj-lt"/>
                          <a:ea typeface="宋体" panose="02010600030101010101" pitchFamily="2" charset="-122"/>
                        </a:rPr>
                        <a:t> 8000</a:t>
                      </a:r>
                      <a:r>
                        <a:rPr lang="zh-CN" sz="1800" b="1" kern="100" dirty="0">
                          <a:solidFill>
                            <a:schemeClr val="tx1"/>
                          </a:solidFill>
                          <a:effectLst/>
                          <a:latin typeface="+mj-lt"/>
                          <a:ea typeface="宋体" panose="02010600030101010101" pitchFamily="2" charset="-122"/>
                        </a:rPr>
                        <a:t>。</a:t>
                      </a:r>
                      <a:r>
                        <a:rPr lang="zh-CN" altLang="en-US" sz="1800" b="1" kern="100" dirty="0">
                          <a:solidFill>
                            <a:schemeClr val="tx1"/>
                          </a:solidFill>
                          <a:effectLst/>
                          <a:latin typeface="+mj-lt"/>
                          <a:ea typeface="宋体" panose="02010600030101010101" pitchFamily="2" charset="-122"/>
                        </a:rPr>
                        <a:t>自动填充空格。输入过长截断</a:t>
                      </a:r>
                      <a:endParaRPr lang="zh-CN" sz="2400" b="1" kern="100" dirty="0">
                        <a:solidFill>
                          <a:schemeClr val="tx1"/>
                        </a:solidFill>
                        <a:effectLst/>
                        <a:latin typeface="+mj-lt"/>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00" dirty="0">
                          <a:solidFill>
                            <a:schemeClr val="tx1"/>
                          </a:solidFill>
                          <a:effectLst/>
                          <a:latin typeface="+mn-lt"/>
                          <a:ea typeface="宋体" panose="02010600030101010101" pitchFamily="2" charset="-122"/>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00" dirty="0">
                          <a:solidFill>
                            <a:schemeClr val="tx1"/>
                          </a:solidFill>
                          <a:effectLst/>
                          <a:latin typeface="+mn-lt"/>
                          <a:ea typeface="宋体" panose="02010600030101010101" pitchFamily="2" charset="-122"/>
                          <a:cs typeface="+mn-cs"/>
                        </a:rPr>
                        <a:t>n</a:t>
                      </a:r>
                      <a:r>
                        <a:rPr lang="zh-CN" altLang="zh-CN" sz="1800" b="1" kern="100" dirty="0">
                          <a:solidFill>
                            <a:schemeClr val="tx1"/>
                          </a:solidFill>
                          <a:effectLst/>
                          <a:latin typeface="+mn-lt"/>
                          <a:ea typeface="宋体" panose="02010600030101010101" pitchFamily="2" charset="-122"/>
                          <a:cs typeface="+mn-cs"/>
                        </a:rPr>
                        <a:t>字节</a:t>
                      </a:r>
                      <a:endParaRPr lang="zh-CN" altLang="zh-CN" sz="2400" b="1" kern="100" dirty="0">
                        <a:solidFill>
                          <a:schemeClr val="tx1"/>
                        </a:solidFill>
                        <a:effectLst/>
                        <a:latin typeface="+mn-lt"/>
                        <a:ea typeface="宋体" panose="02010600030101010101" pitchFamily="2" charset="-122"/>
                        <a:cs typeface="+mn-cs"/>
                      </a:endParaRPr>
                    </a:p>
                    <a:p>
                      <a:pPr algn="ctr">
                        <a:spcAft>
                          <a:spcPts val="0"/>
                        </a:spcAft>
                      </a:pPr>
                      <a:endParaRPr lang="en-US" sz="1800" b="1" kern="100" dirty="0">
                        <a:solidFill>
                          <a:schemeClr val="tx1"/>
                        </a:solidFill>
                        <a:effectLst/>
                        <a:latin typeface="+mj-lt"/>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47274">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0"/>
                        </a:spcAft>
                      </a:pPr>
                      <a:r>
                        <a:rPr lang="en-US" sz="1800" b="1" kern="100" dirty="0" err="1">
                          <a:solidFill>
                            <a:schemeClr val="tx1"/>
                          </a:solidFill>
                          <a:effectLst/>
                          <a:latin typeface="+mj-lt"/>
                          <a:ea typeface="宋体" panose="02010600030101010101" pitchFamily="2" charset="-122"/>
                        </a:rPr>
                        <a:t>varchar</a:t>
                      </a:r>
                      <a:r>
                        <a:rPr lang="en-US" sz="1800" b="1" kern="100" dirty="0">
                          <a:solidFill>
                            <a:schemeClr val="tx1"/>
                          </a:solidFill>
                          <a:effectLst/>
                          <a:latin typeface="+mj-lt"/>
                          <a:ea typeface="宋体" panose="02010600030101010101" pitchFamily="2" charset="-122"/>
                        </a:rPr>
                        <a:t>(n)</a:t>
                      </a:r>
                      <a:endParaRPr lang="zh-CN" sz="2400" b="1" kern="100" dirty="0">
                        <a:solidFill>
                          <a:schemeClr val="tx1"/>
                        </a:solidFill>
                        <a:effectLst/>
                        <a:latin typeface="+mj-lt"/>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spcAft>
                          <a:spcPts val="0"/>
                        </a:spcAft>
                      </a:pPr>
                      <a:r>
                        <a:rPr lang="zh-CN" sz="1800" b="1" kern="100" dirty="0">
                          <a:solidFill>
                            <a:schemeClr val="tx1"/>
                          </a:solidFill>
                          <a:effectLst/>
                          <a:latin typeface="+mj-lt"/>
                          <a:ea typeface="宋体" panose="02010600030101010101" pitchFamily="2" charset="-122"/>
                        </a:rPr>
                        <a:t>可变长度</a:t>
                      </a:r>
                      <a:r>
                        <a:rPr lang="zh-CN" altLang="en-US" sz="1800" b="1" kern="100" dirty="0">
                          <a:solidFill>
                            <a:schemeClr val="tx1"/>
                          </a:solidFill>
                          <a:effectLst/>
                          <a:latin typeface="+mj-lt"/>
                          <a:ea typeface="宋体" panose="02010600030101010101" pitchFamily="2" charset="-122"/>
                        </a:rPr>
                        <a:t>，</a:t>
                      </a:r>
                      <a:r>
                        <a:rPr lang="zh-CN" altLang="en-US" sz="1800" b="1" kern="100" dirty="0">
                          <a:solidFill>
                            <a:schemeClr val="tx1"/>
                          </a:solidFill>
                          <a:effectLst/>
                          <a:latin typeface="+mn-lt"/>
                          <a:ea typeface="宋体" panose="02010600030101010101" pitchFamily="2" charset="-122"/>
                          <a:cs typeface="+mn-cs"/>
                        </a:rPr>
                        <a:t>每个字符占一个字节。</a:t>
                      </a:r>
                      <a:r>
                        <a:rPr lang="en-US" sz="1800" b="1" kern="100" dirty="0">
                          <a:solidFill>
                            <a:schemeClr val="tx1"/>
                          </a:solidFill>
                          <a:effectLst/>
                          <a:latin typeface="+mj-lt"/>
                          <a:ea typeface="宋体" panose="02010600030101010101" pitchFamily="2" charset="-122"/>
                        </a:rPr>
                        <a:t> n </a:t>
                      </a:r>
                      <a:r>
                        <a:rPr lang="zh-CN" sz="1800" b="1" kern="100" dirty="0">
                          <a:solidFill>
                            <a:schemeClr val="tx1"/>
                          </a:solidFill>
                          <a:effectLst/>
                          <a:latin typeface="+mj-lt"/>
                          <a:ea typeface="宋体" panose="02010600030101010101" pitchFamily="2" charset="-122"/>
                        </a:rPr>
                        <a:t>用于定义字符串</a:t>
                      </a:r>
                      <a:r>
                        <a:rPr lang="zh-CN" altLang="en-US" sz="1800" b="1" kern="100" dirty="0">
                          <a:solidFill>
                            <a:schemeClr val="tx1"/>
                          </a:solidFill>
                          <a:effectLst/>
                          <a:latin typeface="+mj-lt"/>
                          <a:ea typeface="宋体" panose="02010600030101010101" pitchFamily="2" charset="-122"/>
                        </a:rPr>
                        <a:t>最大</a:t>
                      </a:r>
                      <a:r>
                        <a:rPr lang="zh-CN" sz="1800" b="1" kern="100" dirty="0">
                          <a:solidFill>
                            <a:schemeClr val="tx1"/>
                          </a:solidFill>
                          <a:effectLst/>
                          <a:latin typeface="+mj-lt"/>
                          <a:ea typeface="宋体" panose="02010600030101010101" pitchFamily="2" charset="-122"/>
                        </a:rPr>
                        <a:t>长度，取值范围为 </a:t>
                      </a:r>
                      <a:r>
                        <a:rPr lang="en-US" sz="1800" b="1" kern="100" dirty="0">
                          <a:solidFill>
                            <a:schemeClr val="tx1"/>
                          </a:solidFill>
                          <a:effectLst/>
                          <a:latin typeface="+mj-lt"/>
                          <a:ea typeface="宋体" panose="02010600030101010101" pitchFamily="2" charset="-122"/>
                        </a:rPr>
                        <a:t>1 </a:t>
                      </a:r>
                      <a:r>
                        <a:rPr lang="zh-CN" sz="1800" b="1" kern="100" dirty="0">
                          <a:solidFill>
                            <a:schemeClr val="tx1"/>
                          </a:solidFill>
                          <a:effectLst/>
                          <a:latin typeface="+mj-lt"/>
                          <a:ea typeface="宋体" panose="02010600030101010101" pitchFamily="2" charset="-122"/>
                        </a:rPr>
                        <a:t>到</a:t>
                      </a:r>
                      <a:r>
                        <a:rPr lang="en-US" sz="1800" b="1" kern="100" dirty="0">
                          <a:solidFill>
                            <a:schemeClr val="tx1"/>
                          </a:solidFill>
                          <a:effectLst/>
                          <a:latin typeface="+mj-lt"/>
                          <a:ea typeface="宋体" panose="02010600030101010101" pitchFamily="2" charset="-122"/>
                        </a:rPr>
                        <a:t> </a:t>
                      </a:r>
                      <a:r>
                        <a:rPr lang="en-US" sz="2000" b="1" kern="100" dirty="0">
                          <a:solidFill>
                            <a:schemeClr val="tx1"/>
                          </a:solidFill>
                          <a:effectLst/>
                          <a:latin typeface="+mj-lt"/>
                          <a:ea typeface="宋体" panose="02010600030101010101" pitchFamily="2" charset="-122"/>
                        </a:rPr>
                        <a:t>8000</a:t>
                      </a:r>
                      <a:r>
                        <a:rPr lang="zh-CN" sz="1800" b="1" kern="100" dirty="0">
                          <a:solidFill>
                            <a:schemeClr val="tx1"/>
                          </a:solidFill>
                          <a:effectLst/>
                          <a:latin typeface="+mj-lt"/>
                          <a:ea typeface="宋体" panose="02010600030101010101" pitchFamily="2" charset="-122"/>
                        </a:rPr>
                        <a:t>。</a:t>
                      </a:r>
                      <a:r>
                        <a:rPr lang="zh-CN" altLang="en-US" sz="1800" b="1" kern="100" dirty="0">
                          <a:solidFill>
                            <a:schemeClr val="tx1"/>
                          </a:solidFill>
                          <a:effectLst/>
                          <a:latin typeface="+mj-lt"/>
                          <a:ea typeface="宋体" panose="02010600030101010101" pitchFamily="2" charset="-122"/>
                        </a:rPr>
                        <a:t>可节省空间</a:t>
                      </a:r>
                      <a:endParaRPr lang="zh-CN" sz="2400" b="1" kern="100" dirty="0">
                        <a:solidFill>
                          <a:schemeClr val="tx1"/>
                        </a:solidFill>
                        <a:effectLst/>
                        <a:latin typeface="+mj-lt"/>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0"/>
                        </a:spcAft>
                      </a:pPr>
                      <a:endParaRPr lang="en-US" sz="1800" b="1" kern="100" dirty="0">
                        <a:solidFill>
                          <a:schemeClr val="tx1"/>
                        </a:solidFill>
                        <a:effectLst/>
                        <a:latin typeface="+mj-lt"/>
                        <a:ea typeface="宋体" panose="02010600030101010101" pitchFamily="2" charset="-122"/>
                      </a:endParaRPr>
                    </a:p>
                    <a:p>
                      <a:pPr algn="ctr">
                        <a:spcAft>
                          <a:spcPts val="0"/>
                        </a:spcAft>
                      </a:pPr>
                      <a:r>
                        <a:rPr lang="en-US" sz="1800" b="1" kern="100" dirty="0" err="1">
                          <a:solidFill>
                            <a:schemeClr val="tx1"/>
                          </a:solidFill>
                          <a:effectLst/>
                          <a:latin typeface="+mj-lt"/>
                          <a:ea typeface="宋体" panose="02010600030101010101" pitchFamily="2" charset="-122"/>
                        </a:rPr>
                        <a:t>i</a:t>
                      </a:r>
                      <a:r>
                        <a:rPr lang="zh-CN" altLang="zh-CN" sz="1800" b="1" kern="100" dirty="0">
                          <a:solidFill>
                            <a:schemeClr val="tx1"/>
                          </a:solidFill>
                          <a:effectLst/>
                          <a:latin typeface="+mj-lt"/>
                          <a:ea typeface="宋体" panose="02010600030101010101" pitchFamily="2" charset="-122"/>
                          <a:cs typeface="+mn-cs"/>
                        </a:rPr>
                        <a:t>字节</a:t>
                      </a:r>
                      <a:endParaRPr lang="zh-CN" sz="1800" b="1" kern="100" dirty="0">
                        <a:solidFill>
                          <a:schemeClr val="tx1"/>
                        </a:solidFill>
                        <a:effectLst/>
                        <a:latin typeface="+mj-lt"/>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79786">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0"/>
                        </a:spcAft>
                      </a:pPr>
                      <a:r>
                        <a:rPr lang="en-US" sz="1800" b="1" kern="100" dirty="0">
                          <a:solidFill>
                            <a:schemeClr val="tx1"/>
                          </a:solidFill>
                          <a:effectLst/>
                          <a:latin typeface="+mj-lt"/>
                          <a:ea typeface="宋体" panose="02010600030101010101" pitchFamily="2" charset="-122"/>
                        </a:rPr>
                        <a:t>text</a:t>
                      </a:r>
                      <a:endParaRPr lang="zh-CN" sz="2400" b="1" kern="100" dirty="0">
                        <a:solidFill>
                          <a:schemeClr val="tx1"/>
                        </a:solidFill>
                        <a:effectLst/>
                        <a:latin typeface="+mj-lt"/>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spcAft>
                          <a:spcPts val="0"/>
                        </a:spcAft>
                      </a:pPr>
                      <a:r>
                        <a:rPr lang="zh-CN" sz="1800" b="1" kern="100" dirty="0">
                          <a:solidFill>
                            <a:schemeClr val="tx1"/>
                          </a:solidFill>
                          <a:effectLst/>
                          <a:latin typeface="+mj-lt"/>
                          <a:ea typeface="宋体" panose="02010600030101010101" pitchFamily="2" charset="-122"/>
                        </a:rPr>
                        <a:t>可存储</a:t>
                      </a:r>
                      <a:r>
                        <a:rPr lang="en-US" sz="1800" b="1" kern="100" dirty="0">
                          <a:solidFill>
                            <a:schemeClr val="tx1"/>
                          </a:solidFill>
                          <a:effectLst/>
                          <a:latin typeface="+mj-lt"/>
                          <a:ea typeface="宋体" panose="02010600030101010101" pitchFamily="2" charset="-122"/>
                        </a:rPr>
                        <a:t>2</a:t>
                      </a:r>
                      <a:r>
                        <a:rPr lang="en-US" sz="1800" b="1" kern="100" baseline="30000" dirty="0">
                          <a:solidFill>
                            <a:schemeClr val="tx1"/>
                          </a:solidFill>
                          <a:effectLst/>
                          <a:latin typeface="+mj-lt"/>
                          <a:ea typeface="宋体" panose="02010600030101010101" pitchFamily="2" charset="-122"/>
                        </a:rPr>
                        <a:t>31</a:t>
                      </a:r>
                      <a:r>
                        <a:rPr lang="en-US" sz="1800" b="1" kern="100" dirty="0">
                          <a:solidFill>
                            <a:schemeClr val="tx1"/>
                          </a:solidFill>
                          <a:effectLst/>
                          <a:latin typeface="+mj-lt"/>
                          <a:ea typeface="宋体" panose="02010600030101010101" pitchFamily="2" charset="-122"/>
                        </a:rPr>
                        <a:t>-1 (2,147,483,647) </a:t>
                      </a:r>
                      <a:r>
                        <a:rPr lang="zh-CN" sz="1800" b="1" kern="100" dirty="0">
                          <a:solidFill>
                            <a:schemeClr val="tx1"/>
                          </a:solidFill>
                          <a:effectLst/>
                          <a:latin typeface="+mj-lt"/>
                          <a:ea typeface="宋体" panose="02010600030101010101" pitchFamily="2" charset="-122"/>
                        </a:rPr>
                        <a:t>个长度可变的字符数据</a:t>
                      </a:r>
                      <a:r>
                        <a:rPr lang="zh-CN" altLang="en-US" sz="1800" b="1" kern="100" dirty="0">
                          <a:solidFill>
                            <a:schemeClr val="tx1"/>
                          </a:solidFill>
                          <a:effectLst/>
                          <a:latin typeface="+mj-lt"/>
                          <a:ea typeface="宋体" panose="02010600030101010101" pitchFamily="2" charset="-122"/>
                        </a:rPr>
                        <a:t>，每个字符一个字节。</a:t>
                      </a:r>
                      <a:endParaRPr lang="zh-CN" sz="2400" b="1" kern="100" dirty="0">
                        <a:solidFill>
                          <a:schemeClr val="tx1"/>
                        </a:solidFill>
                        <a:effectLst/>
                        <a:latin typeface="+mj-lt"/>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spcAft>
                          <a:spcPts val="0"/>
                        </a:spcAft>
                      </a:pPr>
                      <a:r>
                        <a:rPr lang="en-US" sz="1800" b="1" kern="100" dirty="0">
                          <a:solidFill>
                            <a:schemeClr val="tx1"/>
                          </a:solidFill>
                          <a:effectLst/>
                          <a:latin typeface="+mj-lt"/>
                          <a:ea typeface="宋体" panose="02010600030101010101" pitchFamily="2" charset="-122"/>
                        </a:rPr>
                        <a:t> </a:t>
                      </a:r>
                      <a:endParaRPr lang="zh-CN" sz="2400" b="1" kern="100" dirty="0">
                        <a:solidFill>
                          <a:schemeClr val="tx1"/>
                        </a:solidFill>
                        <a:effectLst/>
                        <a:latin typeface="+mj-lt"/>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0896655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pPr eaLnBrk="1" hangingPunct="1"/>
            <a:r>
              <a:rPr lang="en-US" altLang="zh-CN" sz="4700" dirty="0">
                <a:latin typeface="+mj-lt"/>
              </a:rPr>
              <a:t>5.Unicode </a:t>
            </a:r>
            <a:r>
              <a:rPr lang="zh-CN" altLang="zh-CN" sz="4700" dirty="0">
                <a:latin typeface="+mj-lt"/>
              </a:rPr>
              <a:t>字符数据类型</a:t>
            </a:r>
            <a:endParaRPr lang="zh-CN" altLang="en-US" sz="4700" dirty="0">
              <a:latin typeface="+mj-lt"/>
            </a:endParaRPr>
          </a:p>
        </p:txBody>
      </p:sp>
      <p:graphicFrame>
        <p:nvGraphicFramePr>
          <p:cNvPr id="3" name="内容占位符 2">
            <a:extLst>
              <a:ext uri="{FF2B5EF4-FFF2-40B4-BE49-F238E27FC236}">
                <a16:creationId xmlns:a16="http://schemas.microsoft.com/office/drawing/2014/main" id="{18C45D4E-BB88-4282-9384-98C7E381D28A}"/>
              </a:ext>
            </a:extLst>
          </p:cNvPr>
          <p:cNvGraphicFramePr>
            <a:graphicFrameLocks noGrp="1"/>
          </p:cNvGraphicFramePr>
          <p:nvPr>
            <p:ph idx="1"/>
            <p:extLst>
              <p:ext uri="{D42A27DB-BD31-4B8C-83A1-F6EECF244321}">
                <p14:modId xmlns:p14="http://schemas.microsoft.com/office/powerpoint/2010/main" val="2996216794"/>
              </p:ext>
            </p:extLst>
          </p:nvPr>
        </p:nvGraphicFramePr>
        <p:xfrm>
          <a:off x="457200" y="1125538"/>
          <a:ext cx="8003232" cy="3392922"/>
        </p:xfrm>
        <a:graphic>
          <a:graphicData uri="http://schemas.openxmlformats.org/drawingml/2006/table">
            <a:tbl>
              <a:tblPr/>
              <a:tblGrid>
                <a:gridCol w="1450504">
                  <a:extLst>
                    <a:ext uri="{9D8B030D-6E8A-4147-A177-3AD203B41FA5}">
                      <a16:colId xmlns:a16="http://schemas.microsoft.com/office/drawing/2014/main" val="20000"/>
                    </a:ext>
                  </a:extLst>
                </a:gridCol>
                <a:gridCol w="5256584">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tblGrid>
              <a:tr h="343535">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0"/>
                        </a:spcAft>
                      </a:pPr>
                      <a:r>
                        <a:rPr lang="zh-CN" altLang="en-US" sz="2000" b="1" kern="100" dirty="0">
                          <a:solidFill>
                            <a:srgbClr val="FF0000"/>
                          </a:solidFill>
                          <a:latin typeface="Times New Roman" panose="02020603050405020304"/>
                          <a:ea typeface="宋体" panose="02010600030101010101" pitchFamily="2" charset="-122"/>
                          <a:cs typeface="Times New Roman" panose="02020603050405020304"/>
                        </a:rPr>
                        <a:t>数据</a:t>
                      </a:r>
                      <a:r>
                        <a:rPr lang="zh-CN" sz="2000" b="1" kern="100" dirty="0">
                          <a:solidFill>
                            <a:srgbClr val="FF0000"/>
                          </a:solidFill>
                          <a:latin typeface="Times New Roman" panose="02020603050405020304"/>
                          <a:ea typeface="宋体" panose="02010600030101010101" pitchFamily="2" charset="-122"/>
                          <a:cs typeface="Times New Roman" panose="02020603050405020304"/>
                        </a:rPr>
                        <a:t>类型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0"/>
                        </a:spcAft>
                      </a:pPr>
                      <a:r>
                        <a:rPr lang="zh-CN" sz="2000" b="1" kern="100" dirty="0">
                          <a:solidFill>
                            <a:srgbClr val="FF0000"/>
                          </a:solidFill>
                          <a:latin typeface="Times New Roman" panose="02020603050405020304"/>
                          <a:ea typeface="宋体" panose="02010600030101010101" pitchFamily="2" charset="-122"/>
                          <a:cs typeface="Times New Roman" panose="02020603050405020304"/>
                        </a:rPr>
                        <a:t>说明</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0"/>
                        </a:spcAft>
                      </a:pPr>
                      <a:r>
                        <a:rPr lang="zh-CN" sz="2000" b="1" kern="100" dirty="0">
                          <a:solidFill>
                            <a:srgbClr val="FF0000"/>
                          </a:solidFill>
                          <a:latin typeface="Times New Roman" panose="02020603050405020304"/>
                          <a:ea typeface="宋体" panose="02010600030101010101" pitchFamily="2" charset="-122"/>
                          <a:cs typeface="Times New Roman" panose="02020603050405020304"/>
                        </a:rPr>
                        <a:t>存储空间</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36104">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0"/>
                        </a:spcAft>
                      </a:pPr>
                      <a:r>
                        <a:rPr lang="en-US" sz="1800" b="1" kern="100" dirty="0" err="1">
                          <a:solidFill>
                            <a:schemeClr val="tx1"/>
                          </a:solidFill>
                          <a:effectLst/>
                          <a:latin typeface="宋体" panose="02010600030101010101" pitchFamily="2" charset="-122"/>
                          <a:ea typeface="宋体" panose="02010600030101010101" pitchFamily="2" charset="-122"/>
                        </a:rPr>
                        <a:t>nchar</a:t>
                      </a:r>
                      <a:r>
                        <a:rPr lang="en-US" sz="1800" b="1" kern="100" dirty="0">
                          <a:solidFill>
                            <a:schemeClr val="tx1"/>
                          </a:solidFill>
                          <a:effectLst/>
                          <a:latin typeface="宋体" panose="02010600030101010101" pitchFamily="2" charset="-122"/>
                          <a:ea typeface="宋体" panose="02010600030101010101" pitchFamily="2" charset="-122"/>
                        </a:rPr>
                        <a:t>(n)</a:t>
                      </a:r>
                      <a:endParaRPr lang="zh-CN" sz="1800" b="1"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ctr" defTabSz="914400" rtl="0" eaLnBrk="1" latinLnBrk="0" hangingPunct="1">
                        <a:spcAft>
                          <a:spcPts val="0"/>
                        </a:spcAft>
                      </a:pPr>
                      <a:r>
                        <a:rPr lang="zh-CN" sz="1800" b="1" kern="100" dirty="0">
                          <a:solidFill>
                            <a:schemeClr val="tx1"/>
                          </a:solidFill>
                          <a:effectLst/>
                          <a:latin typeface="宋体" panose="02010600030101010101" pitchFamily="2" charset="-122"/>
                          <a:ea typeface="宋体" panose="02010600030101010101" pitchFamily="2" charset="-122"/>
                          <a:cs typeface="+mn-cs"/>
                        </a:rPr>
                        <a:t>固定长度的</a:t>
                      </a:r>
                      <a:r>
                        <a:rPr lang="en-US" sz="1800" b="1" kern="100" dirty="0">
                          <a:solidFill>
                            <a:schemeClr val="tx1"/>
                          </a:solidFill>
                          <a:effectLst/>
                          <a:latin typeface="宋体" panose="02010600030101010101" pitchFamily="2" charset="-122"/>
                          <a:ea typeface="宋体" panose="02010600030101010101" pitchFamily="2" charset="-122"/>
                          <a:cs typeface="+mn-cs"/>
                        </a:rPr>
                        <a:t> Unicode </a:t>
                      </a:r>
                      <a:r>
                        <a:rPr lang="zh-CN" sz="1800" b="1" kern="100" dirty="0">
                          <a:solidFill>
                            <a:schemeClr val="tx1"/>
                          </a:solidFill>
                          <a:effectLst/>
                          <a:latin typeface="宋体" panose="02010600030101010101" pitchFamily="2" charset="-122"/>
                          <a:ea typeface="宋体" panose="02010600030101010101" pitchFamily="2" charset="-122"/>
                          <a:cs typeface="+mn-cs"/>
                        </a:rPr>
                        <a:t>字符串数据。</a:t>
                      </a:r>
                      <a:r>
                        <a:rPr lang="en-US" sz="1800" b="1" kern="100" dirty="0">
                          <a:solidFill>
                            <a:schemeClr val="tx1"/>
                          </a:solidFill>
                          <a:effectLst/>
                          <a:latin typeface="宋体" panose="02010600030101010101" pitchFamily="2" charset="-122"/>
                          <a:ea typeface="宋体" panose="02010600030101010101" pitchFamily="2" charset="-122"/>
                          <a:cs typeface="+mn-cs"/>
                        </a:rPr>
                        <a:t> n </a:t>
                      </a:r>
                      <a:r>
                        <a:rPr lang="zh-CN" sz="1800" b="1" kern="100" dirty="0">
                          <a:solidFill>
                            <a:schemeClr val="tx1"/>
                          </a:solidFill>
                          <a:effectLst/>
                          <a:latin typeface="宋体" panose="02010600030101010101" pitchFamily="2" charset="-122"/>
                          <a:ea typeface="宋体" panose="02010600030101010101" pitchFamily="2" charset="-122"/>
                          <a:cs typeface="+mn-cs"/>
                        </a:rPr>
                        <a:t>用于定义字符串长度，取值范围为</a:t>
                      </a:r>
                      <a:r>
                        <a:rPr lang="en-US" sz="1800" b="1" kern="100" dirty="0">
                          <a:solidFill>
                            <a:schemeClr val="tx1"/>
                          </a:solidFill>
                          <a:effectLst/>
                          <a:latin typeface="宋体" panose="02010600030101010101" pitchFamily="2" charset="-122"/>
                          <a:ea typeface="宋体" panose="02010600030101010101" pitchFamily="2" charset="-122"/>
                          <a:cs typeface="+mn-cs"/>
                        </a:rPr>
                        <a:t> 1 </a:t>
                      </a:r>
                      <a:r>
                        <a:rPr lang="zh-CN" sz="1800" b="1" kern="100" dirty="0">
                          <a:solidFill>
                            <a:schemeClr val="tx1"/>
                          </a:solidFill>
                          <a:effectLst/>
                          <a:latin typeface="宋体" panose="02010600030101010101" pitchFamily="2" charset="-122"/>
                          <a:ea typeface="宋体" panose="02010600030101010101" pitchFamily="2" charset="-122"/>
                          <a:cs typeface="+mn-cs"/>
                        </a:rPr>
                        <a:t>到</a:t>
                      </a:r>
                      <a:r>
                        <a:rPr lang="en-US" sz="1800" b="1" kern="100" dirty="0">
                          <a:solidFill>
                            <a:schemeClr val="tx1"/>
                          </a:solidFill>
                          <a:effectLst/>
                          <a:latin typeface="宋体" panose="02010600030101010101" pitchFamily="2" charset="-122"/>
                          <a:ea typeface="宋体" panose="02010600030101010101" pitchFamily="2" charset="-122"/>
                          <a:cs typeface="+mn-cs"/>
                        </a:rPr>
                        <a:t> 4000</a:t>
                      </a:r>
                      <a:r>
                        <a:rPr lang="zh-CN" sz="1800" b="1" kern="100" dirty="0">
                          <a:solidFill>
                            <a:schemeClr val="tx1"/>
                          </a:solidFill>
                          <a:effectLst/>
                          <a:latin typeface="宋体" panose="02010600030101010101" pitchFamily="2" charset="-122"/>
                          <a:ea typeface="宋体" panose="02010600030101010101" pitchFamily="2" charset="-122"/>
                          <a:cs typeface="+mn-cs"/>
                        </a:rPr>
                        <a:t>。</a:t>
                      </a:r>
                      <a:r>
                        <a:rPr lang="zh-CN" altLang="en-US" sz="1800" b="1" kern="100" dirty="0">
                          <a:solidFill>
                            <a:schemeClr val="tx1"/>
                          </a:solidFill>
                          <a:effectLst/>
                          <a:latin typeface="宋体" panose="02010600030101010101" pitchFamily="2" charset="-122"/>
                          <a:ea typeface="宋体" panose="02010600030101010101" pitchFamily="2" charset="-122"/>
                          <a:cs typeface="+mn-cs"/>
                        </a:rPr>
                        <a:t>每个字符占两个字节</a:t>
                      </a:r>
                      <a:endParaRPr lang="zh-CN" sz="1800" b="1" kern="100" dirty="0">
                        <a:solidFill>
                          <a:schemeClr val="tx1"/>
                        </a:solidFill>
                        <a:effectLst/>
                        <a:latin typeface="宋体" panose="02010600030101010101" pitchFamily="2" charset="-122"/>
                        <a:ea typeface="宋体" panose="02010600030101010101" pitchFamily="2" charset="-122"/>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ctr" defTabSz="914400" rtl="0" eaLnBrk="1" latinLnBrk="0" hangingPunct="1">
                        <a:spcAft>
                          <a:spcPts val="0"/>
                        </a:spcAft>
                      </a:pPr>
                      <a:r>
                        <a:rPr lang="en-US" sz="1800" b="1" kern="100" dirty="0">
                          <a:solidFill>
                            <a:schemeClr val="tx1"/>
                          </a:solidFill>
                          <a:effectLst/>
                          <a:latin typeface="宋体" panose="02010600030101010101" pitchFamily="2" charset="-122"/>
                          <a:ea typeface="宋体" panose="02010600030101010101" pitchFamily="2" charset="-122"/>
                          <a:cs typeface="+mn-cs"/>
                        </a:rPr>
                        <a:t>2*n </a:t>
                      </a:r>
                      <a:r>
                        <a:rPr lang="zh-CN" sz="1800" b="1" kern="100" dirty="0">
                          <a:solidFill>
                            <a:schemeClr val="tx1"/>
                          </a:solidFill>
                          <a:effectLst/>
                          <a:latin typeface="宋体" panose="02010600030101010101" pitchFamily="2" charset="-122"/>
                          <a:ea typeface="宋体" panose="02010600030101010101" pitchFamily="2" charset="-122"/>
                          <a:cs typeface="+mn-cs"/>
                        </a:rPr>
                        <a:t>字节</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16003">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0"/>
                        </a:spcAft>
                      </a:pPr>
                      <a:r>
                        <a:rPr lang="en-US" sz="1800" b="1" kern="100" dirty="0" err="1">
                          <a:solidFill>
                            <a:schemeClr val="tx1"/>
                          </a:solidFill>
                          <a:effectLst/>
                          <a:latin typeface="宋体" panose="02010600030101010101" pitchFamily="2" charset="-122"/>
                          <a:ea typeface="宋体" panose="02010600030101010101" pitchFamily="2" charset="-122"/>
                        </a:rPr>
                        <a:t>nvarchar</a:t>
                      </a:r>
                      <a:r>
                        <a:rPr lang="en-US" sz="1800" b="1" kern="100" dirty="0">
                          <a:solidFill>
                            <a:schemeClr val="tx1"/>
                          </a:solidFill>
                          <a:effectLst/>
                          <a:latin typeface="宋体" panose="02010600030101010101" pitchFamily="2" charset="-122"/>
                          <a:ea typeface="宋体" panose="02010600030101010101" pitchFamily="2" charset="-122"/>
                        </a:rPr>
                        <a:t>(n)</a:t>
                      </a:r>
                      <a:endParaRPr lang="zh-CN" sz="1800" b="1"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ctr" defTabSz="914400" rtl="0" eaLnBrk="1" latinLnBrk="0" hangingPunct="1">
                        <a:spcAft>
                          <a:spcPts val="0"/>
                        </a:spcAft>
                      </a:pPr>
                      <a:r>
                        <a:rPr lang="zh-CN" sz="1800" b="1" kern="100" dirty="0">
                          <a:solidFill>
                            <a:schemeClr val="tx1"/>
                          </a:solidFill>
                          <a:effectLst/>
                          <a:latin typeface="宋体" panose="02010600030101010101" pitchFamily="2" charset="-122"/>
                          <a:ea typeface="宋体" panose="02010600030101010101" pitchFamily="2" charset="-122"/>
                          <a:cs typeface="+mn-cs"/>
                        </a:rPr>
                        <a:t>可变长度的</a:t>
                      </a:r>
                      <a:r>
                        <a:rPr lang="en-US" sz="1800" b="1" kern="100" dirty="0">
                          <a:solidFill>
                            <a:schemeClr val="tx1"/>
                          </a:solidFill>
                          <a:effectLst/>
                          <a:latin typeface="宋体" panose="02010600030101010101" pitchFamily="2" charset="-122"/>
                          <a:ea typeface="宋体" panose="02010600030101010101" pitchFamily="2" charset="-122"/>
                          <a:cs typeface="+mn-cs"/>
                        </a:rPr>
                        <a:t>Unicode </a:t>
                      </a:r>
                      <a:r>
                        <a:rPr lang="zh-CN" sz="1800" b="1" kern="100" dirty="0">
                          <a:solidFill>
                            <a:schemeClr val="tx1"/>
                          </a:solidFill>
                          <a:effectLst/>
                          <a:latin typeface="宋体" panose="02010600030101010101" pitchFamily="2" charset="-122"/>
                          <a:ea typeface="宋体" panose="02010600030101010101" pitchFamily="2" charset="-122"/>
                          <a:cs typeface="+mn-cs"/>
                        </a:rPr>
                        <a:t>字符串数据。</a:t>
                      </a:r>
                      <a:r>
                        <a:rPr lang="en-US" sz="1800" b="1" kern="100" dirty="0">
                          <a:solidFill>
                            <a:schemeClr val="tx1"/>
                          </a:solidFill>
                          <a:effectLst/>
                          <a:latin typeface="宋体" panose="02010600030101010101" pitchFamily="2" charset="-122"/>
                          <a:ea typeface="宋体" panose="02010600030101010101" pitchFamily="2" charset="-122"/>
                          <a:cs typeface="+mn-cs"/>
                        </a:rPr>
                        <a:t>n </a:t>
                      </a:r>
                      <a:r>
                        <a:rPr lang="zh-CN" sz="1800" b="1" kern="100" dirty="0">
                          <a:solidFill>
                            <a:schemeClr val="tx1"/>
                          </a:solidFill>
                          <a:effectLst/>
                          <a:latin typeface="宋体" panose="02010600030101010101" pitchFamily="2" charset="-122"/>
                          <a:ea typeface="宋体" panose="02010600030101010101" pitchFamily="2" charset="-122"/>
                          <a:cs typeface="+mn-cs"/>
                        </a:rPr>
                        <a:t>用于定义字符串</a:t>
                      </a:r>
                      <a:r>
                        <a:rPr lang="zh-CN" altLang="en-US" sz="1800" b="1" kern="100" dirty="0">
                          <a:solidFill>
                            <a:schemeClr val="tx1"/>
                          </a:solidFill>
                          <a:effectLst/>
                          <a:latin typeface="宋体" panose="02010600030101010101" pitchFamily="2" charset="-122"/>
                          <a:ea typeface="宋体" panose="02010600030101010101" pitchFamily="2" charset="-122"/>
                          <a:cs typeface="+mn-cs"/>
                        </a:rPr>
                        <a:t>最大</a:t>
                      </a:r>
                      <a:r>
                        <a:rPr lang="zh-CN" sz="1800" b="1" kern="100" dirty="0">
                          <a:solidFill>
                            <a:schemeClr val="tx1"/>
                          </a:solidFill>
                          <a:effectLst/>
                          <a:latin typeface="宋体" panose="02010600030101010101" pitchFamily="2" charset="-122"/>
                          <a:ea typeface="宋体" panose="02010600030101010101" pitchFamily="2" charset="-122"/>
                          <a:cs typeface="+mn-cs"/>
                        </a:rPr>
                        <a:t>长度，取值范围为 为</a:t>
                      </a:r>
                      <a:r>
                        <a:rPr lang="en-US" sz="1800" b="1" kern="100" dirty="0">
                          <a:solidFill>
                            <a:schemeClr val="tx1"/>
                          </a:solidFill>
                          <a:effectLst/>
                          <a:latin typeface="宋体" panose="02010600030101010101" pitchFamily="2" charset="-122"/>
                          <a:ea typeface="宋体" panose="02010600030101010101" pitchFamily="2" charset="-122"/>
                          <a:cs typeface="+mn-cs"/>
                        </a:rPr>
                        <a:t>1 </a:t>
                      </a:r>
                      <a:r>
                        <a:rPr lang="zh-CN" sz="1800" b="1" kern="100" dirty="0">
                          <a:solidFill>
                            <a:schemeClr val="tx1"/>
                          </a:solidFill>
                          <a:effectLst/>
                          <a:latin typeface="宋体" panose="02010600030101010101" pitchFamily="2" charset="-122"/>
                          <a:ea typeface="宋体" panose="02010600030101010101" pitchFamily="2" charset="-122"/>
                          <a:cs typeface="+mn-cs"/>
                        </a:rPr>
                        <a:t>到</a:t>
                      </a:r>
                      <a:r>
                        <a:rPr lang="en-US" sz="1800" b="1" kern="100" dirty="0">
                          <a:solidFill>
                            <a:schemeClr val="tx1"/>
                          </a:solidFill>
                          <a:effectLst/>
                          <a:latin typeface="宋体" panose="02010600030101010101" pitchFamily="2" charset="-122"/>
                          <a:ea typeface="宋体" panose="02010600030101010101" pitchFamily="2" charset="-122"/>
                          <a:cs typeface="+mn-cs"/>
                        </a:rPr>
                        <a:t> 4000</a:t>
                      </a:r>
                      <a:r>
                        <a:rPr lang="zh-CN" sz="1800" b="1" kern="100" dirty="0">
                          <a:solidFill>
                            <a:schemeClr val="tx1"/>
                          </a:solidFill>
                          <a:effectLst/>
                          <a:latin typeface="宋体" panose="02010600030101010101" pitchFamily="2" charset="-122"/>
                          <a:ea typeface="宋体" panose="02010600030101010101" pitchFamily="2" charset="-122"/>
                          <a:cs typeface="+mn-cs"/>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ctr" defTabSz="914400" rtl="0" eaLnBrk="1" latinLnBrk="0" hangingPunct="1">
                        <a:spcAft>
                          <a:spcPts val="0"/>
                        </a:spcAft>
                      </a:pPr>
                      <a:r>
                        <a:rPr lang="en-US" sz="1800" b="1" kern="100" dirty="0">
                          <a:solidFill>
                            <a:schemeClr val="tx1"/>
                          </a:solidFill>
                          <a:effectLst/>
                          <a:latin typeface="宋体" panose="02010600030101010101" pitchFamily="2" charset="-122"/>
                          <a:ea typeface="宋体" panose="02010600030101010101" pitchFamily="2" charset="-122"/>
                          <a:cs typeface="+mn-cs"/>
                        </a:rPr>
                        <a:t>2*</a:t>
                      </a:r>
                      <a:r>
                        <a:rPr lang="en-US" altLang="zh-CN" sz="1800" b="1" kern="100" dirty="0" err="1">
                          <a:solidFill>
                            <a:schemeClr val="tx1"/>
                          </a:solidFill>
                          <a:effectLst/>
                          <a:latin typeface="宋体" panose="02010600030101010101" pitchFamily="2" charset="-122"/>
                          <a:ea typeface="宋体" panose="02010600030101010101" pitchFamily="2" charset="-122"/>
                          <a:cs typeface="+mn-cs"/>
                        </a:rPr>
                        <a:t>i</a:t>
                      </a:r>
                      <a:r>
                        <a:rPr lang="zh-CN" sz="1800" b="1" kern="100" dirty="0">
                          <a:solidFill>
                            <a:schemeClr val="tx1"/>
                          </a:solidFill>
                          <a:effectLst/>
                          <a:latin typeface="宋体" panose="02010600030101010101" pitchFamily="2" charset="-122"/>
                          <a:ea typeface="宋体" panose="02010600030101010101" pitchFamily="2" charset="-122"/>
                          <a:cs typeface="+mn-cs"/>
                        </a:rPr>
                        <a:t>字节</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16003">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0"/>
                        </a:spcAft>
                      </a:pPr>
                      <a:r>
                        <a:rPr lang="en-US" sz="1800" b="1" kern="100" dirty="0" err="1">
                          <a:solidFill>
                            <a:schemeClr val="tx1"/>
                          </a:solidFill>
                          <a:effectLst/>
                          <a:latin typeface="宋体" panose="02010600030101010101" pitchFamily="2" charset="-122"/>
                          <a:ea typeface="宋体" panose="02010600030101010101" pitchFamily="2" charset="-122"/>
                        </a:rPr>
                        <a:t>ntext</a:t>
                      </a:r>
                      <a:endParaRPr lang="zh-CN" sz="1800" b="1"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spcAft>
                          <a:spcPts val="0"/>
                        </a:spcAft>
                      </a:pPr>
                      <a:r>
                        <a:rPr lang="zh-CN" sz="1800" b="1" kern="100" dirty="0">
                          <a:solidFill>
                            <a:schemeClr val="tx1"/>
                          </a:solidFill>
                          <a:effectLst/>
                          <a:latin typeface="Times New Roman" panose="02020603050405020304" pitchFamily="18" charset="0"/>
                          <a:ea typeface="宋体" panose="02010600030101010101" pitchFamily="2" charset="-122"/>
                        </a:rPr>
                        <a:t>长度可变的</a:t>
                      </a:r>
                      <a:r>
                        <a:rPr lang="en-US" sz="1800" b="1" kern="100" dirty="0">
                          <a:solidFill>
                            <a:schemeClr val="tx1"/>
                          </a:solidFill>
                          <a:effectLst/>
                          <a:latin typeface="Times New Roman" panose="02020603050405020304" pitchFamily="18" charset="0"/>
                          <a:ea typeface="宋体" panose="02010600030101010101" pitchFamily="2" charset="-122"/>
                        </a:rPr>
                        <a:t>Unicode</a:t>
                      </a:r>
                      <a:r>
                        <a:rPr lang="zh-CN" sz="1800" b="1" kern="100" dirty="0">
                          <a:solidFill>
                            <a:schemeClr val="tx1"/>
                          </a:solidFill>
                          <a:effectLst/>
                          <a:latin typeface="Times New Roman" panose="02020603050405020304" pitchFamily="18" charset="0"/>
                          <a:ea typeface="宋体" panose="02010600030101010101" pitchFamily="2" charset="-122"/>
                        </a:rPr>
                        <a:t>字符串数据，字符串最大长度为</a:t>
                      </a:r>
                      <a:r>
                        <a:rPr lang="en-US" sz="1800" b="1" kern="100" dirty="0">
                          <a:solidFill>
                            <a:schemeClr val="tx1"/>
                          </a:solidFill>
                          <a:effectLst/>
                          <a:latin typeface="Times New Roman" panose="02020603050405020304" pitchFamily="18" charset="0"/>
                          <a:ea typeface="宋体" panose="02010600030101010101" pitchFamily="2" charset="-122"/>
                        </a:rPr>
                        <a:t> 2</a:t>
                      </a:r>
                      <a:r>
                        <a:rPr lang="en-US" sz="1800" b="1" kern="100" baseline="30000" dirty="0">
                          <a:solidFill>
                            <a:schemeClr val="tx1"/>
                          </a:solidFill>
                          <a:effectLst/>
                          <a:latin typeface="Times New Roman" panose="02020603050405020304" pitchFamily="18" charset="0"/>
                          <a:ea typeface="宋体" panose="02010600030101010101" pitchFamily="2" charset="-122"/>
                        </a:rPr>
                        <a:t>30</a:t>
                      </a:r>
                      <a:r>
                        <a:rPr lang="en-US" sz="1800" b="1" kern="100" dirty="0">
                          <a:solidFill>
                            <a:schemeClr val="tx1"/>
                          </a:solidFill>
                          <a:effectLst/>
                          <a:latin typeface="Times New Roman" panose="02020603050405020304" pitchFamily="18" charset="0"/>
                          <a:ea typeface="宋体" panose="02010600030101010101" pitchFamily="2" charset="-122"/>
                        </a:rPr>
                        <a:t>-1 (1,073,741,823) </a:t>
                      </a:r>
                      <a:r>
                        <a:rPr lang="zh-CN" sz="1800" b="1" kern="100" dirty="0">
                          <a:solidFill>
                            <a:schemeClr val="tx1"/>
                          </a:solidFill>
                          <a:effectLst/>
                          <a:latin typeface="Times New Roman" panose="02020603050405020304" pitchFamily="18" charset="0"/>
                          <a:ea typeface="宋体" panose="02010600030101010101" pitchFamily="2" charset="-122"/>
                        </a:rPr>
                        <a:t>个字节。</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spcAft>
                          <a:spcPts val="0"/>
                        </a:spcAft>
                      </a:pPr>
                      <a:r>
                        <a:rPr lang="zh-CN" sz="1800" b="1" kern="100" dirty="0">
                          <a:solidFill>
                            <a:schemeClr val="tx1"/>
                          </a:solidFill>
                          <a:effectLst/>
                          <a:latin typeface="Times New Roman" panose="02020603050405020304" pitchFamily="18" charset="0"/>
                          <a:ea typeface="宋体" panose="02010600030101010101" pitchFamily="2" charset="-122"/>
                        </a:rPr>
                        <a:t>所输入字符串长度的两倍（以字节为单位）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4" name="矩形 3">
            <a:extLst>
              <a:ext uri="{FF2B5EF4-FFF2-40B4-BE49-F238E27FC236}">
                <a16:creationId xmlns:a16="http://schemas.microsoft.com/office/drawing/2014/main" id="{BD86EA0A-9514-4987-9270-A62719BAB130}"/>
              </a:ext>
            </a:extLst>
          </p:cNvPr>
          <p:cNvSpPr/>
          <p:nvPr/>
        </p:nvSpPr>
        <p:spPr>
          <a:xfrm>
            <a:off x="395536" y="4725144"/>
            <a:ext cx="8529563" cy="830997"/>
          </a:xfrm>
          <a:prstGeom prst="rect">
            <a:avLst/>
          </a:prstGeom>
        </p:spPr>
        <p:txBody>
          <a:bodyPr wrap="square">
            <a:spAutoFit/>
          </a:bodyPr>
          <a:lstStyle/>
          <a:p>
            <a:pPr eaLnBrk="1" hangingPunct="1"/>
            <a:r>
              <a:rPr lang="zh-CN" altLang="en-US" sz="2400" dirty="0">
                <a:latin typeface="+mj-lt"/>
                <a:ea typeface="黑体" panose="02010609060101010101" pitchFamily="49" charset="-122"/>
              </a:rPr>
              <a:t>可以将全世界的语言文字都囊括在内，在一个数据列中就可以同时出现中文、英文、法文等，而不会出现编码冲突。 </a:t>
            </a:r>
          </a:p>
        </p:txBody>
      </p:sp>
    </p:spTree>
    <p:extLst>
      <p:ext uri="{BB962C8B-B14F-4D97-AF65-F5344CB8AC3E}">
        <p14:creationId xmlns:p14="http://schemas.microsoft.com/office/powerpoint/2010/main" val="701845959"/>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5">
            <a:extLst>
              <a:ext uri="{FF2B5EF4-FFF2-40B4-BE49-F238E27FC236}">
                <a16:creationId xmlns:a16="http://schemas.microsoft.com/office/drawing/2014/main" id="{DCDCB458-703D-4FD2-BACF-C04BB6B9559D}"/>
              </a:ext>
            </a:extLst>
          </p:cNvPr>
          <p:cNvSpPr txBox="1"/>
          <p:nvPr/>
        </p:nvSpPr>
        <p:spPr>
          <a:xfrm>
            <a:off x="655638" y="1268760"/>
            <a:ext cx="7112845" cy="2246769"/>
          </a:xfrm>
          <a:prstGeom prst="rect">
            <a:avLst/>
          </a:prstGeom>
          <a:noFill/>
          <a:ln w="9525">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 typeface="Wingdings" panose="05000000000000000000" pitchFamily="2" charset="2"/>
              <a:buChar char="Ø"/>
            </a:pPr>
            <a:r>
              <a:rPr lang="zh-CN" altLang="en-US" sz="2800" dirty="0">
                <a:ea typeface="+mj-ea"/>
              </a:rPr>
              <a:t>存储“数据库”字符串</a:t>
            </a:r>
            <a:r>
              <a:rPr lang="en-US" altLang="zh-CN" sz="2800" dirty="0">
                <a:ea typeface="+mj-ea"/>
              </a:rPr>
              <a:t>(</a:t>
            </a:r>
            <a:r>
              <a:rPr lang="zh-CN" altLang="en-US" sz="2800" dirty="0">
                <a:ea typeface="+mj-ea"/>
              </a:rPr>
              <a:t>一个汉字</a:t>
            </a:r>
            <a:r>
              <a:rPr lang="en-US" altLang="zh-CN" sz="2800" dirty="0">
                <a:ea typeface="+mj-ea"/>
              </a:rPr>
              <a:t>2</a:t>
            </a:r>
            <a:r>
              <a:rPr lang="zh-CN" altLang="en-US" sz="2800" dirty="0">
                <a:ea typeface="+mj-ea"/>
              </a:rPr>
              <a:t>个字节</a:t>
            </a:r>
            <a:r>
              <a:rPr lang="en-US" altLang="zh-CN" sz="2800" dirty="0">
                <a:ea typeface="+mj-ea"/>
              </a:rPr>
              <a:t>)</a:t>
            </a:r>
          </a:p>
          <a:p>
            <a:pPr>
              <a:buFont typeface="Wingdings" panose="05000000000000000000" pitchFamily="2" charset="2"/>
              <a:buChar char="Ø"/>
            </a:pPr>
            <a:r>
              <a:rPr lang="en-US" altLang="zh-CN" sz="2800" dirty="0">
                <a:ea typeface="+mj-ea"/>
              </a:rPr>
              <a:t>char(8): </a:t>
            </a:r>
          </a:p>
          <a:p>
            <a:pPr>
              <a:buFont typeface="Wingdings" panose="05000000000000000000" pitchFamily="2" charset="2"/>
              <a:buChar char="Ø"/>
            </a:pPr>
            <a:r>
              <a:rPr lang="en-US" altLang="zh-CN" sz="2800" dirty="0">
                <a:ea typeface="+mj-ea"/>
              </a:rPr>
              <a:t>nchar(8):</a:t>
            </a:r>
          </a:p>
          <a:p>
            <a:pPr>
              <a:buFont typeface="Wingdings" panose="05000000000000000000" pitchFamily="2" charset="2"/>
              <a:buChar char="Ø"/>
            </a:pPr>
            <a:r>
              <a:rPr lang="en-US" altLang="zh-CN" sz="2800" dirty="0">
                <a:ea typeface="+mj-ea"/>
              </a:rPr>
              <a:t>varchar(8):</a:t>
            </a:r>
          </a:p>
          <a:p>
            <a:pPr>
              <a:buFont typeface="Wingdings" panose="05000000000000000000" pitchFamily="2" charset="2"/>
              <a:buChar char="Ø"/>
            </a:pPr>
            <a:r>
              <a:rPr lang="en-US" altLang="zh-CN" sz="2800" dirty="0">
                <a:ea typeface="+mj-ea"/>
              </a:rPr>
              <a:t>nvarchar(8):</a:t>
            </a:r>
          </a:p>
        </p:txBody>
      </p:sp>
      <p:sp>
        <p:nvSpPr>
          <p:cNvPr id="17" name="TextBox 6">
            <a:extLst>
              <a:ext uri="{FF2B5EF4-FFF2-40B4-BE49-F238E27FC236}">
                <a16:creationId xmlns:a16="http://schemas.microsoft.com/office/drawing/2014/main" id="{4ABED0DA-9FC7-4EB2-B5B3-7A6E13E20208}"/>
              </a:ext>
            </a:extLst>
          </p:cNvPr>
          <p:cNvSpPr txBox="1"/>
          <p:nvPr/>
        </p:nvSpPr>
        <p:spPr>
          <a:xfrm>
            <a:off x="727075" y="3718272"/>
            <a:ext cx="4576894" cy="2246769"/>
          </a:xfrm>
          <a:prstGeom prst="rect">
            <a:avLst/>
          </a:prstGeom>
          <a:noFill/>
          <a:ln w="9525">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 typeface="Wingdings" panose="05000000000000000000" pitchFamily="2" charset="2"/>
              <a:buChar char="Ø"/>
            </a:pPr>
            <a:r>
              <a:rPr lang="zh-CN" altLang="en-US" sz="2800" dirty="0">
                <a:ea typeface="+mj-ea"/>
              </a:rPr>
              <a:t>存储“</a:t>
            </a:r>
            <a:r>
              <a:rPr lang="en-US" altLang="zh-CN" sz="2800" dirty="0">
                <a:ea typeface="+mj-ea"/>
              </a:rPr>
              <a:t>I am China</a:t>
            </a:r>
            <a:r>
              <a:rPr lang="zh-CN" altLang="en-US" sz="2800" dirty="0">
                <a:ea typeface="+mj-ea"/>
              </a:rPr>
              <a:t>”字符串</a:t>
            </a:r>
            <a:endParaRPr lang="en-US" altLang="zh-CN" sz="2800" dirty="0">
              <a:ea typeface="+mj-ea"/>
            </a:endParaRPr>
          </a:p>
          <a:p>
            <a:pPr>
              <a:buFont typeface="Wingdings" panose="05000000000000000000" pitchFamily="2" charset="2"/>
              <a:buChar char="Ø"/>
            </a:pPr>
            <a:r>
              <a:rPr lang="en-US" altLang="zh-CN" sz="2800" dirty="0">
                <a:ea typeface="+mj-ea"/>
              </a:rPr>
              <a:t>char(16):</a:t>
            </a:r>
          </a:p>
          <a:p>
            <a:pPr>
              <a:buFont typeface="Wingdings" panose="05000000000000000000" pitchFamily="2" charset="2"/>
              <a:buChar char="Ø"/>
            </a:pPr>
            <a:r>
              <a:rPr lang="en-US" altLang="zh-CN" sz="2800" dirty="0">
                <a:ea typeface="+mj-ea"/>
              </a:rPr>
              <a:t>nchar(16):</a:t>
            </a:r>
          </a:p>
          <a:p>
            <a:pPr>
              <a:buFont typeface="Wingdings" panose="05000000000000000000" pitchFamily="2" charset="2"/>
              <a:buChar char="Ø"/>
            </a:pPr>
            <a:r>
              <a:rPr lang="en-US" altLang="zh-CN" sz="2800" dirty="0">
                <a:ea typeface="+mj-ea"/>
              </a:rPr>
              <a:t>varchar(16):</a:t>
            </a:r>
          </a:p>
          <a:p>
            <a:pPr>
              <a:buFont typeface="Wingdings" panose="05000000000000000000" pitchFamily="2" charset="2"/>
              <a:buChar char="Ø"/>
            </a:pPr>
            <a:r>
              <a:rPr lang="en-US" altLang="zh-CN" sz="2800" dirty="0">
                <a:ea typeface="+mj-ea"/>
              </a:rPr>
              <a:t>nvarchar(16):</a:t>
            </a:r>
          </a:p>
        </p:txBody>
      </p:sp>
      <p:sp>
        <p:nvSpPr>
          <p:cNvPr id="18" name="矩形 17">
            <a:extLst>
              <a:ext uri="{FF2B5EF4-FFF2-40B4-BE49-F238E27FC236}">
                <a16:creationId xmlns:a16="http://schemas.microsoft.com/office/drawing/2014/main" id="{FE5E13B0-0414-487F-B429-D7327275DCD9}"/>
              </a:ext>
            </a:extLst>
          </p:cNvPr>
          <p:cNvSpPr/>
          <p:nvPr/>
        </p:nvSpPr>
        <p:spPr>
          <a:xfrm>
            <a:off x="2238375" y="1700808"/>
            <a:ext cx="6175375" cy="523220"/>
          </a:xfrm>
          <a:prstGeom prst="rect">
            <a:avLst/>
          </a:prstGeom>
          <a:noFill/>
          <a:ln w="9525">
            <a:noFill/>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ea typeface="+mj-ea"/>
              </a:rPr>
              <a:t>8</a:t>
            </a:r>
            <a:r>
              <a:rPr lang="zh-CN" altLang="en-US" sz="2800" dirty="0">
                <a:ea typeface="+mj-ea"/>
              </a:rPr>
              <a:t>字节        </a:t>
            </a:r>
            <a:r>
              <a:rPr lang="en-US" altLang="zh-CN" sz="2800" dirty="0">
                <a:ea typeface="+mj-ea"/>
              </a:rPr>
              <a:t>6</a:t>
            </a:r>
            <a:r>
              <a:rPr lang="zh-CN" altLang="en-US" sz="2800" dirty="0">
                <a:ea typeface="+mj-ea"/>
              </a:rPr>
              <a:t>字节存储数据</a:t>
            </a:r>
            <a:r>
              <a:rPr lang="en-US" altLang="zh-CN" sz="2800" dirty="0">
                <a:ea typeface="+mj-ea"/>
              </a:rPr>
              <a:t>+2</a:t>
            </a:r>
            <a:r>
              <a:rPr lang="zh-CN" altLang="en-US" sz="2800" dirty="0">
                <a:ea typeface="+mj-ea"/>
              </a:rPr>
              <a:t>字节空格</a:t>
            </a:r>
          </a:p>
        </p:txBody>
      </p:sp>
      <p:sp>
        <p:nvSpPr>
          <p:cNvPr id="19" name="矩形 18">
            <a:extLst>
              <a:ext uri="{FF2B5EF4-FFF2-40B4-BE49-F238E27FC236}">
                <a16:creationId xmlns:a16="http://schemas.microsoft.com/office/drawing/2014/main" id="{76D0536B-DEDE-48E2-9E1A-D9D1BAA98C78}"/>
              </a:ext>
            </a:extLst>
          </p:cNvPr>
          <p:cNvSpPr/>
          <p:nvPr/>
        </p:nvSpPr>
        <p:spPr>
          <a:xfrm>
            <a:off x="2382838" y="2132856"/>
            <a:ext cx="4695516" cy="523220"/>
          </a:xfrm>
          <a:prstGeom prst="rect">
            <a:avLst/>
          </a:prstGeom>
          <a:noFill/>
          <a:ln w="9525">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ea typeface="+mj-ea"/>
              </a:rPr>
              <a:t>16</a:t>
            </a:r>
            <a:r>
              <a:rPr lang="zh-CN" altLang="en-US" sz="2800" dirty="0">
                <a:ea typeface="+mj-ea"/>
              </a:rPr>
              <a:t>字节      </a:t>
            </a:r>
            <a:r>
              <a:rPr lang="en-US" altLang="zh-CN" sz="2800" dirty="0">
                <a:ea typeface="+mj-ea"/>
              </a:rPr>
              <a:t>6</a:t>
            </a:r>
            <a:r>
              <a:rPr lang="zh-CN" altLang="en-US" sz="2800" dirty="0">
                <a:ea typeface="+mj-ea"/>
              </a:rPr>
              <a:t>字节</a:t>
            </a:r>
            <a:r>
              <a:rPr lang="en-US" altLang="zh-CN" sz="2800" dirty="0">
                <a:ea typeface="+mj-ea"/>
              </a:rPr>
              <a:t>+10</a:t>
            </a:r>
            <a:r>
              <a:rPr lang="zh-CN" altLang="en-US" sz="2800" dirty="0">
                <a:ea typeface="+mj-ea"/>
              </a:rPr>
              <a:t>字节空格</a:t>
            </a:r>
          </a:p>
        </p:txBody>
      </p:sp>
      <p:sp>
        <p:nvSpPr>
          <p:cNvPr id="20" name="矩形 19">
            <a:extLst>
              <a:ext uri="{FF2B5EF4-FFF2-40B4-BE49-F238E27FC236}">
                <a16:creationId xmlns:a16="http://schemas.microsoft.com/office/drawing/2014/main" id="{1618C844-8FA4-420D-981D-8E640984E5DB}"/>
              </a:ext>
            </a:extLst>
          </p:cNvPr>
          <p:cNvSpPr/>
          <p:nvPr/>
        </p:nvSpPr>
        <p:spPr>
          <a:xfrm>
            <a:off x="2630488" y="2564904"/>
            <a:ext cx="1082348" cy="523220"/>
          </a:xfrm>
          <a:prstGeom prst="rect">
            <a:avLst/>
          </a:prstGeom>
          <a:noFill/>
          <a:ln w="9525">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ea typeface="+mj-ea"/>
              </a:rPr>
              <a:t>6</a:t>
            </a:r>
            <a:r>
              <a:rPr lang="zh-CN" altLang="en-US" sz="2800" dirty="0">
                <a:ea typeface="+mj-ea"/>
              </a:rPr>
              <a:t>字节</a:t>
            </a:r>
          </a:p>
        </p:txBody>
      </p:sp>
      <p:sp>
        <p:nvSpPr>
          <p:cNvPr id="21" name="矩形 20">
            <a:extLst>
              <a:ext uri="{FF2B5EF4-FFF2-40B4-BE49-F238E27FC236}">
                <a16:creationId xmlns:a16="http://schemas.microsoft.com/office/drawing/2014/main" id="{78F9AFC3-9AAA-4EE9-A124-FCF6E16F30F4}"/>
              </a:ext>
            </a:extLst>
          </p:cNvPr>
          <p:cNvSpPr/>
          <p:nvPr/>
        </p:nvSpPr>
        <p:spPr>
          <a:xfrm>
            <a:off x="2887663" y="2977788"/>
            <a:ext cx="1082348" cy="523220"/>
          </a:xfrm>
          <a:prstGeom prst="rect">
            <a:avLst/>
          </a:prstGeom>
          <a:noFill/>
          <a:ln w="9525">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ea typeface="+mj-ea"/>
              </a:rPr>
              <a:t>6</a:t>
            </a:r>
            <a:r>
              <a:rPr lang="zh-CN" altLang="en-US" sz="2800" dirty="0">
                <a:ea typeface="+mj-ea"/>
              </a:rPr>
              <a:t>字节</a:t>
            </a:r>
          </a:p>
        </p:txBody>
      </p:sp>
      <p:sp>
        <p:nvSpPr>
          <p:cNvPr id="22" name="矩形 21">
            <a:extLst>
              <a:ext uri="{FF2B5EF4-FFF2-40B4-BE49-F238E27FC236}">
                <a16:creationId xmlns:a16="http://schemas.microsoft.com/office/drawing/2014/main" id="{0ED02B2B-36C9-48C8-94BB-0E1B4ADC5DB9}"/>
              </a:ext>
            </a:extLst>
          </p:cNvPr>
          <p:cNvSpPr/>
          <p:nvPr/>
        </p:nvSpPr>
        <p:spPr>
          <a:xfrm>
            <a:off x="2382838" y="4129916"/>
            <a:ext cx="6509642" cy="523220"/>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ea typeface="+mj-ea"/>
              </a:rPr>
              <a:t>16</a:t>
            </a:r>
            <a:r>
              <a:rPr lang="zh-CN" altLang="en-US" sz="2800" dirty="0">
                <a:ea typeface="+mj-ea"/>
              </a:rPr>
              <a:t>字节        </a:t>
            </a:r>
            <a:r>
              <a:rPr lang="en-US" altLang="zh-CN" sz="2800" dirty="0">
                <a:ea typeface="+mj-ea"/>
              </a:rPr>
              <a:t>10</a:t>
            </a:r>
            <a:r>
              <a:rPr lang="zh-CN" altLang="en-US" sz="2800" dirty="0">
                <a:ea typeface="+mj-ea"/>
              </a:rPr>
              <a:t>字节存储数据</a:t>
            </a:r>
            <a:r>
              <a:rPr lang="en-US" altLang="zh-CN" sz="2800" dirty="0">
                <a:ea typeface="+mj-ea"/>
              </a:rPr>
              <a:t>+6</a:t>
            </a:r>
            <a:r>
              <a:rPr lang="zh-CN" altLang="en-US" sz="2800" dirty="0">
                <a:ea typeface="+mj-ea"/>
              </a:rPr>
              <a:t>字节空格</a:t>
            </a:r>
          </a:p>
        </p:txBody>
      </p:sp>
      <p:sp>
        <p:nvSpPr>
          <p:cNvPr id="23" name="矩形 22">
            <a:extLst>
              <a:ext uri="{FF2B5EF4-FFF2-40B4-BE49-F238E27FC236}">
                <a16:creationId xmlns:a16="http://schemas.microsoft.com/office/drawing/2014/main" id="{BF3C23C3-C69C-4016-AC9D-A276ACA9CFEF}"/>
              </a:ext>
            </a:extLst>
          </p:cNvPr>
          <p:cNvSpPr/>
          <p:nvPr/>
        </p:nvSpPr>
        <p:spPr>
          <a:xfrm>
            <a:off x="2598738" y="4581128"/>
            <a:ext cx="5429646" cy="523220"/>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ea typeface="+mj-ea"/>
              </a:rPr>
              <a:t>32</a:t>
            </a:r>
            <a:r>
              <a:rPr lang="zh-CN" altLang="en-US" sz="2800" dirty="0">
                <a:ea typeface="+mj-ea"/>
              </a:rPr>
              <a:t>字节     </a:t>
            </a:r>
            <a:r>
              <a:rPr lang="en-US" altLang="zh-CN" sz="2800" dirty="0">
                <a:ea typeface="+mj-ea"/>
              </a:rPr>
              <a:t>20</a:t>
            </a:r>
            <a:r>
              <a:rPr lang="zh-CN" altLang="en-US" sz="2800" dirty="0">
                <a:ea typeface="+mj-ea"/>
              </a:rPr>
              <a:t>字节</a:t>
            </a:r>
            <a:r>
              <a:rPr lang="en-US" altLang="zh-CN" sz="2800" dirty="0">
                <a:ea typeface="+mj-ea"/>
              </a:rPr>
              <a:t>+12</a:t>
            </a:r>
            <a:r>
              <a:rPr lang="zh-CN" altLang="en-US" sz="2800" dirty="0">
                <a:ea typeface="+mj-ea"/>
              </a:rPr>
              <a:t>字节空格</a:t>
            </a:r>
          </a:p>
        </p:txBody>
      </p:sp>
      <p:sp>
        <p:nvSpPr>
          <p:cNvPr id="24" name="矩形 23">
            <a:extLst>
              <a:ext uri="{FF2B5EF4-FFF2-40B4-BE49-F238E27FC236}">
                <a16:creationId xmlns:a16="http://schemas.microsoft.com/office/drawing/2014/main" id="{AB997414-6048-4125-B08E-4A8EFCB52F18}"/>
              </a:ext>
            </a:extLst>
          </p:cNvPr>
          <p:cNvSpPr/>
          <p:nvPr/>
        </p:nvSpPr>
        <p:spPr>
          <a:xfrm>
            <a:off x="2887663" y="4994012"/>
            <a:ext cx="1261884" cy="523220"/>
          </a:xfrm>
          <a:prstGeom prst="rect">
            <a:avLst/>
          </a:prstGeom>
          <a:noFill/>
          <a:ln w="9525">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ea typeface="+mj-ea"/>
              </a:rPr>
              <a:t>10</a:t>
            </a:r>
            <a:r>
              <a:rPr lang="zh-CN" altLang="en-US" sz="2800" dirty="0">
                <a:ea typeface="+mj-ea"/>
              </a:rPr>
              <a:t>字节</a:t>
            </a:r>
          </a:p>
        </p:txBody>
      </p:sp>
      <p:sp>
        <p:nvSpPr>
          <p:cNvPr id="25" name="矩形 24">
            <a:extLst>
              <a:ext uri="{FF2B5EF4-FFF2-40B4-BE49-F238E27FC236}">
                <a16:creationId xmlns:a16="http://schemas.microsoft.com/office/drawing/2014/main" id="{D581A3DB-5A62-400D-8693-B76FD8EC7B62}"/>
              </a:ext>
            </a:extLst>
          </p:cNvPr>
          <p:cNvSpPr/>
          <p:nvPr/>
        </p:nvSpPr>
        <p:spPr>
          <a:xfrm>
            <a:off x="3094092" y="5426060"/>
            <a:ext cx="1261884" cy="523220"/>
          </a:xfrm>
          <a:prstGeom prst="rect">
            <a:avLst/>
          </a:prstGeom>
          <a:noFill/>
          <a:ln w="9525">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ea typeface="+mj-ea"/>
              </a:rPr>
              <a:t>20</a:t>
            </a:r>
            <a:r>
              <a:rPr lang="zh-CN" altLang="en-US" sz="2800" dirty="0">
                <a:ea typeface="+mj-ea"/>
              </a:rPr>
              <a:t>字节</a:t>
            </a:r>
          </a:p>
        </p:txBody>
      </p:sp>
      <p:sp>
        <p:nvSpPr>
          <p:cNvPr id="26" name="Rectangle 4">
            <a:extLst>
              <a:ext uri="{FF2B5EF4-FFF2-40B4-BE49-F238E27FC236}">
                <a16:creationId xmlns:a16="http://schemas.microsoft.com/office/drawing/2014/main" id="{EF80843D-6655-4C96-9FC6-E9175823CC3D}"/>
              </a:ext>
            </a:extLst>
          </p:cNvPr>
          <p:cNvSpPr>
            <a:spLocks noGrp="1" noChangeArrowheads="1"/>
          </p:cNvSpPr>
          <p:nvPr>
            <p:ph type="title"/>
          </p:nvPr>
        </p:nvSpPr>
        <p:spPr>
          <a:xfrm>
            <a:off x="457200" y="277813"/>
            <a:ext cx="8229600" cy="703262"/>
          </a:xfrm>
        </p:spPr>
        <p:txBody>
          <a:bodyPr/>
          <a:lstStyle/>
          <a:p>
            <a:pPr eaLnBrk="1" hangingPunct="1"/>
            <a:r>
              <a:rPr lang="zh-CN" altLang="en-US" sz="4900" dirty="0">
                <a:latin typeface="+mn-lt"/>
              </a:rPr>
              <a:t>字符串类型空间</a:t>
            </a:r>
          </a:p>
        </p:txBody>
      </p:sp>
    </p:spTree>
    <p:extLst>
      <p:ext uri="{BB962C8B-B14F-4D97-AF65-F5344CB8AC3E}">
        <p14:creationId xmlns:p14="http://schemas.microsoft.com/office/powerpoint/2010/main" val="16401235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down)">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down)">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animEffect transition="in" filter="wipe(down)">
                                      <p:cBhvr>
                                        <p:cTn id="27" dur="500"/>
                                        <p:tgtEl>
                                          <p:spTgt spid="17">
                                            <p:txEl>
                                              <p:pRg st="0" end="0"/>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17">
                                            <p:txEl>
                                              <p:pRg st="1" end="1"/>
                                            </p:txEl>
                                          </p:spTgt>
                                        </p:tgtEl>
                                        <p:attrNameLst>
                                          <p:attrName>style.visibility</p:attrName>
                                        </p:attrNameLst>
                                      </p:cBhvr>
                                      <p:to>
                                        <p:strVal val="visible"/>
                                      </p:to>
                                    </p:set>
                                    <p:animEffect transition="in" filter="wipe(down)">
                                      <p:cBhvr>
                                        <p:cTn id="30" dur="500"/>
                                        <p:tgtEl>
                                          <p:spTgt spid="17">
                                            <p:txEl>
                                              <p:pRg st="1" end="1"/>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17">
                                            <p:txEl>
                                              <p:pRg st="2" end="2"/>
                                            </p:txEl>
                                          </p:spTgt>
                                        </p:tgtEl>
                                        <p:attrNameLst>
                                          <p:attrName>style.visibility</p:attrName>
                                        </p:attrNameLst>
                                      </p:cBhvr>
                                      <p:to>
                                        <p:strVal val="visible"/>
                                      </p:to>
                                    </p:set>
                                    <p:animEffect transition="in" filter="wipe(down)">
                                      <p:cBhvr>
                                        <p:cTn id="33" dur="500"/>
                                        <p:tgtEl>
                                          <p:spTgt spid="17">
                                            <p:txEl>
                                              <p:pRg st="2" end="2"/>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17">
                                            <p:txEl>
                                              <p:pRg st="3" end="3"/>
                                            </p:txEl>
                                          </p:spTgt>
                                        </p:tgtEl>
                                        <p:attrNameLst>
                                          <p:attrName>style.visibility</p:attrName>
                                        </p:attrNameLst>
                                      </p:cBhvr>
                                      <p:to>
                                        <p:strVal val="visible"/>
                                      </p:to>
                                    </p:set>
                                    <p:animEffect transition="in" filter="wipe(down)">
                                      <p:cBhvr>
                                        <p:cTn id="36" dur="500"/>
                                        <p:tgtEl>
                                          <p:spTgt spid="17">
                                            <p:txEl>
                                              <p:pRg st="3" end="3"/>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17">
                                            <p:txEl>
                                              <p:pRg st="4" end="4"/>
                                            </p:txEl>
                                          </p:spTgt>
                                        </p:tgtEl>
                                        <p:attrNameLst>
                                          <p:attrName>style.visibility</p:attrName>
                                        </p:attrNameLst>
                                      </p:cBhvr>
                                      <p:to>
                                        <p:strVal val="visible"/>
                                      </p:to>
                                    </p:set>
                                    <p:animEffect transition="in" filter="wipe(down)">
                                      <p:cBhvr>
                                        <p:cTn id="39" dur="500"/>
                                        <p:tgtEl>
                                          <p:spTgt spid="17">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down)">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down)">
                                      <p:cBhvr>
                                        <p:cTn id="49" dur="500"/>
                                        <p:tgtEl>
                                          <p:spTgt spid="2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wipe(down)">
                                      <p:cBhvr>
                                        <p:cTn id="54" dur="500"/>
                                        <p:tgtEl>
                                          <p:spTgt spid="2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wipe(down)">
                                      <p:cBhvr>
                                        <p:cTn id="5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P spid="23" grpId="0"/>
      <p:bldP spid="24" grpId="0"/>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p:txBody>
          <a:bodyPr/>
          <a:lstStyle/>
          <a:p>
            <a:pPr eaLnBrk="1" hangingPunct="1"/>
            <a:r>
              <a:rPr lang="en-US" altLang="zh-CN" sz="4700" dirty="0">
                <a:latin typeface="+mj-lt"/>
              </a:rPr>
              <a:t>6.</a:t>
            </a:r>
            <a:r>
              <a:rPr lang="zh-CN" altLang="zh-CN" sz="4700" dirty="0">
                <a:latin typeface="+mj-lt"/>
              </a:rPr>
              <a:t>用户自定义数据类型</a:t>
            </a:r>
            <a:endParaRPr lang="zh-CN" altLang="en-US" sz="4900" dirty="0">
              <a:latin typeface="+mj-lt"/>
            </a:endParaRPr>
          </a:p>
        </p:txBody>
      </p:sp>
      <p:sp>
        <p:nvSpPr>
          <p:cNvPr id="29699" name="内容占位符 1"/>
          <p:cNvSpPr>
            <a:spLocks noGrp="1"/>
          </p:cNvSpPr>
          <p:nvPr>
            <p:ph type="body" idx="1"/>
          </p:nvPr>
        </p:nvSpPr>
        <p:spPr/>
        <p:txBody>
          <a:bodyPr/>
          <a:lstStyle/>
          <a:p>
            <a:pPr marL="365125" indent="-255588" eaLnBrk="1" hangingPunct="1"/>
            <a:r>
              <a:rPr lang="en-US" altLang="zh-CN" dirty="0">
                <a:latin typeface="+mj-lt"/>
              </a:rPr>
              <a:t>SQL Server</a:t>
            </a:r>
            <a:r>
              <a:rPr lang="zh-CN" altLang="zh-CN" dirty="0">
                <a:latin typeface="+mj-lt"/>
              </a:rPr>
              <a:t>允许用户自定义数据类型，用户自定义数据类型是</a:t>
            </a:r>
            <a:r>
              <a:rPr lang="zh-CN" altLang="zh-CN" dirty="0">
                <a:solidFill>
                  <a:srgbClr val="FF0000"/>
                </a:solidFill>
                <a:latin typeface="+mj-lt"/>
              </a:rPr>
              <a:t>建立在</a:t>
            </a:r>
            <a:r>
              <a:rPr lang="en-US" altLang="zh-CN" dirty="0">
                <a:solidFill>
                  <a:srgbClr val="FF0000"/>
                </a:solidFill>
                <a:latin typeface="+mj-lt"/>
              </a:rPr>
              <a:t>SQL Server</a:t>
            </a:r>
            <a:r>
              <a:rPr lang="zh-CN" altLang="zh-CN" dirty="0">
                <a:solidFill>
                  <a:srgbClr val="FF0000"/>
                </a:solidFill>
                <a:latin typeface="+mj-lt"/>
              </a:rPr>
              <a:t>系统数据类型基础上</a:t>
            </a:r>
            <a:r>
              <a:rPr lang="zh-CN" altLang="zh-CN" dirty="0">
                <a:latin typeface="+mj-lt"/>
              </a:rPr>
              <a:t>的</a:t>
            </a:r>
            <a:endParaRPr lang="en-US" altLang="zh-CN" dirty="0">
              <a:latin typeface="+mj-lt"/>
            </a:endParaRPr>
          </a:p>
          <a:p>
            <a:pPr marL="365125" indent="-255588" eaLnBrk="1" hangingPunct="1"/>
            <a:r>
              <a:rPr lang="zh-CN" altLang="zh-CN" dirty="0">
                <a:latin typeface="+mj-lt"/>
              </a:rPr>
              <a:t>定义一种数据类型，需要指定该类型的名称、建立在其上的系统数据类型以及是否允许为空等。</a:t>
            </a:r>
            <a:r>
              <a:rPr lang="zh-CN" altLang="en-US" dirty="0">
                <a:latin typeface="+mj-lt"/>
              </a:rPr>
              <a:t> </a:t>
            </a:r>
            <a:endParaRPr lang="zh-CN" altLang="zh-CN" dirty="0">
              <a:latin typeface="+mj-lt"/>
            </a:endParaRPr>
          </a:p>
          <a:p>
            <a:pPr marL="365125" indent="-255588" eaLnBrk="1" hangingPunct="1"/>
            <a:r>
              <a:rPr lang="zh-CN" altLang="zh-CN" dirty="0">
                <a:latin typeface="+mj-lt"/>
              </a:rPr>
              <a:t>创建自定义数据类型</a:t>
            </a:r>
            <a:r>
              <a:rPr lang="zh-CN" altLang="en-US" dirty="0">
                <a:latin typeface="+mj-lt"/>
              </a:rPr>
              <a:t>的</a:t>
            </a:r>
            <a:r>
              <a:rPr lang="zh-CN" altLang="zh-CN" dirty="0">
                <a:latin typeface="+mj-lt"/>
              </a:rPr>
              <a:t>两种方法</a:t>
            </a:r>
            <a:r>
              <a:rPr lang="zh-CN" altLang="en-US" dirty="0">
                <a:latin typeface="+mj-lt"/>
              </a:rPr>
              <a:t>：</a:t>
            </a:r>
            <a:endParaRPr lang="en-US" altLang="zh-CN" dirty="0">
              <a:latin typeface="+mj-lt"/>
            </a:endParaRPr>
          </a:p>
          <a:p>
            <a:pPr marL="765175" lvl="1" indent="-255588" eaLnBrk="1" hangingPunct="1"/>
            <a:r>
              <a:rPr lang="zh-CN" altLang="zh-CN" dirty="0">
                <a:latin typeface="+mj-lt"/>
              </a:rPr>
              <a:t>使用</a:t>
            </a:r>
            <a:r>
              <a:rPr lang="en-US" altLang="zh-CN" dirty="0">
                <a:latin typeface="+mj-lt"/>
              </a:rPr>
              <a:t>SQL Server</a:t>
            </a:r>
            <a:r>
              <a:rPr lang="zh-CN" altLang="zh-CN" dirty="0">
                <a:latin typeface="+mj-lt"/>
              </a:rPr>
              <a:t>管理平台创建</a:t>
            </a:r>
            <a:endParaRPr lang="en-US" altLang="zh-CN" dirty="0">
              <a:latin typeface="+mj-lt"/>
            </a:endParaRPr>
          </a:p>
          <a:p>
            <a:pPr marL="765175" lvl="1" indent="-255588" eaLnBrk="1" hangingPunct="1"/>
            <a:r>
              <a:rPr lang="zh-CN" altLang="zh-CN" dirty="0">
                <a:latin typeface="+mj-lt"/>
              </a:rPr>
              <a:t>利用系统存储过程创建</a:t>
            </a:r>
            <a:endParaRPr lang="en-US" altLang="zh-CN" dirty="0">
              <a:latin typeface="+mj-lt"/>
            </a:endParaRPr>
          </a:p>
        </p:txBody>
      </p:sp>
    </p:spTree>
    <p:extLst>
      <p:ext uri="{BB962C8B-B14F-4D97-AF65-F5344CB8AC3E}">
        <p14:creationId xmlns:p14="http://schemas.microsoft.com/office/powerpoint/2010/main" val="3833269576"/>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p:txBody>
          <a:bodyPr/>
          <a:lstStyle/>
          <a:p>
            <a:pPr lvl="1" indent="-255588" eaLnBrk="1" hangingPunct="1"/>
            <a:r>
              <a:rPr lang="zh-CN" altLang="zh-CN" sz="3600" dirty="0">
                <a:latin typeface="+mj-lt"/>
              </a:rPr>
              <a:t>使用管理平台创建</a:t>
            </a:r>
          </a:p>
        </p:txBody>
      </p:sp>
      <p:sp>
        <p:nvSpPr>
          <p:cNvPr id="29699" name="内容占位符 1"/>
          <p:cNvSpPr>
            <a:spLocks noGrp="1"/>
          </p:cNvSpPr>
          <p:nvPr>
            <p:ph type="body" idx="1"/>
          </p:nvPr>
        </p:nvSpPr>
        <p:spPr/>
        <p:txBody>
          <a:bodyPr/>
          <a:lstStyle/>
          <a:p>
            <a:pPr marL="109537" indent="0" eaLnBrk="1" hangingPunct="1">
              <a:lnSpc>
                <a:spcPct val="90000"/>
              </a:lnSpc>
              <a:buNone/>
            </a:pPr>
            <a:r>
              <a:rPr lang="zh-CN" altLang="zh-CN" dirty="0">
                <a:latin typeface="+mj-lt"/>
              </a:rPr>
              <a:t>例</a:t>
            </a:r>
            <a:r>
              <a:rPr lang="en-US" altLang="zh-CN" dirty="0">
                <a:latin typeface="+mj-lt"/>
              </a:rPr>
              <a:t>13-1 </a:t>
            </a:r>
            <a:r>
              <a:rPr lang="zh-CN" altLang="zh-CN" dirty="0">
                <a:latin typeface="+mj-lt"/>
              </a:rPr>
              <a:t>自定义一个地址（</a:t>
            </a:r>
            <a:r>
              <a:rPr lang="en-US" altLang="zh-CN" dirty="0">
                <a:latin typeface="+mj-lt"/>
              </a:rPr>
              <a:t>address</a:t>
            </a:r>
            <a:r>
              <a:rPr lang="zh-CN" altLang="zh-CN" dirty="0">
                <a:latin typeface="+mj-lt"/>
              </a:rPr>
              <a:t>）数据类型。</a:t>
            </a:r>
            <a:endParaRPr lang="en-US" altLang="zh-CN" dirty="0">
              <a:latin typeface="+mj-lt"/>
            </a:endParaRPr>
          </a:p>
          <a:p>
            <a:pPr marL="109537" indent="0" eaLnBrk="1" hangingPunct="1">
              <a:lnSpc>
                <a:spcPct val="90000"/>
              </a:lnSpc>
              <a:buNone/>
            </a:pPr>
            <a:r>
              <a:rPr lang="zh-CN" altLang="en-US" dirty="0">
                <a:latin typeface="+mj-lt"/>
              </a:rPr>
              <a:t>启动</a:t>
            </a:r>
            <a:r>
              <a:rPr lang="en-US" altLang="zh-CN" dirty="0">
                <a:latin typeface="+mj-lt"/>
              </a:rPr>
              <a:t>SSMS</a:t>
            </a:r>
            <a:r>
              <a:rPr lang="en-US" altLang="zh-CN" dirty="0">
                <a:latin typeface="+mj-lt"/>
                <a:sym typeface="Wingdings" panose="05000000000000000000" pitchFamily="2" charset="2"/>
              </a:rPr>
              <a:t></a:t>
            </a:r>
            <a:r>
              <a:rPr lang="zh-CN" altLang="en-US" dirty="0">
                <a:latin typeface="+mj-lt"/>
                <a:sym typeface="Wingdings" panose="05000000000000000000" pitchFamily="2" charset="2"/>
              </a:rPr>
              <a:t>右击展开数据库可编程性</a:t>
            </a:r>
            <a:r>
              <a:rPr lang="en-US" altLang="zh-CN" dirty="0">
                <a:latin typeface="+mj-lt"/>
                <a:sym typeface="Wingdings" panose="05000000000000000000" pitchFamily="2" charset="2"/>
              </a:rPr>
              <a:t></a:t>
            </a:r>
            <a:r>
              <a:rPr lang="zh-CN" altLang="en-US" dirty="0">
                <a:latin typeface="+mj-lt"/>
                <a:sym typeface="Wingdings" panose="05000000000000000000" pitchFamily="2" charset="2"/>
              </a:rPr>
              <a:t>类型</a:t>
            </a:r>
            <a:r>
              <a:rPr lang="en-US" altLang="zh-CN" dirty="0">
                <a:latin typeface="+mj-lt"/>
                <a:sym typeface="Wingdings" panose="05000000000000000000" pitchFamily="2" charset="2"/>
              </a:rPr>
              <a:t></a:t>
            </a:r>
            <a:r>
              <a:rPr lang="zh-CN" altLang="en-US" dirty="0">
                <a:latin typeface="+mj-lt"/>
                <a:sym typeface="Wingdings" panose="05000000000000000000" pitchFamily="2" charset="2"/>
              </a:rPr>
              <a:t>用户自定义数据类型</a:t>
            </a:r>
            <a:endParaRPr lang="zh-CN" altLang="zh-CN" dirty="0">
              <a:latin typeface="+mj-l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708920"/>
            <a:ext cx="6984776" cy="31639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8278099"/>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pPr eaLnBrk="1" hangingPunct="1"/>
            <a:r>
              <a:rPr lang="en-US" altLang="zh-CN" sz="3600" dirty="0" err="1">
                <a:latin typeface="+mj-lt"/>
              </a:rPr>
              <a:t>sp_addtype</a:t>
            </a:r>
            <a:r>
              <a:rPr lang="zh-CN" altLang="zh-CN" sz="3600" dirty="0">
                <a:latin typeface="+mj-lt"/>
              </a:rPr>
              <a:t>创建用户自定义数据类型</a:t>
            </a:r>
            <a:endParaRPr lang="zh-CN" altLang="en-US" sz="3600" dirty="0">
              <a:latin typeface="+mj-lt"/>
            </a:endParaRPr>
          </a:p>
        </p:txBody>
      </p:sp>
      <p:sp>
        <p:nvSpPr>
          <p:cNvPr id="30723" name="内容占位符 1"/>
          <p:cNvSpPr>
            <a:spLocks noGrp="1"/>
          </p:cNvSpPr>
          <p:nvPr>
            <p:ph type="body" idx="1"/>
          </p:nvPr>
        </p:nvSpPr>
        <p:spPr/>
        <p:txBody>
          <a:bodyPr/>
          <a:lstStyle/>
          <a:p>
            <a:pPr marL="365125" indent="-255588" eaLnBrk="1" hangingPunct="1"/>
            <a:r>
              <a:rPr lang="en-US" altLang="zh-CN" dirty="0">
                <a:latin typeface="+mj-lt"/>
              </a:rPr>
              <a:t>Exec </a:t>
            </a:r>
            <a:r>
              <a:rPr lang="da-DK" altLang="zh-CN" dirty="0">
                <a:latin typeface="+mj-lt"/>
              </a:rPr>
              <a:t>sp_addtype type, system_data_type </a:t>
            </a:r>
            <a:r>
              <a:rPr lang="en-US" altLang="zh-CN" dirty="0">
                <a:latin typeface="+mj-lt"/>
              </a:rPr>
              <a:t>[,’</a:t>
            </a:r>
            <a:r>
              <a:rPr lang="en-US" altLang="zh-CN" dirty="0" err="1">
                <a:latin typeface="+mj-lt"/>
              </a:rPr>
              <a:t>null_type</a:t>
            </a:r>
            <a:r>
              <a:rPr lang="en-US" altLang="zh-CN" dirty="0">
                <a:latin typeface="+mj-lt"/>
              </a:rPr>
              <a:t>’]</a:t>
            </a:r>
          </a:p>
          <a:p>
            <a:pPr marL="365125" indent="-255588" eaLnBrk="1" hangingPunct="1"/>
            <a:endParaRPr lang="zh-CN" altLang="zh-CN" dirty="0">
              <a:latin typeface="+mj-lt"/>
            </a:endParaRPr>
          </a:p>
          <a:p>
            <a:pPr marL="109537" indent="0" eaLnBrk="1" hangingPunct="1">
              <a:buNone/>
            </a:pPr>
            <a:r>
              <a:rPr lang="zh-CN" altLang="zh-CN" dirty="0">
                <a:latin typeface="+mj-lt"/>
              </a:rPr>
              <a:t>例</a:t>
            </a:r>
            <a:r>
              <a:rPr lang="en-US" altLang="zh-CN" dirty="0">
                <a:latin typeface="+mj-lt"/>
              </a:rPr>
              <a:t>9-2</a:t>
            </a:r>
            <a:r>
              <a:rPr lang="zh-CN" altLang="zh-CN" dirty="0">
                <a:latin typeface="+mj-lt"/>
              </a:rPr>
              <a:t>　自定义一个地址（</a:t>
            </a:r>
            <a:r>
              <a:rPr lang="en-US" altLang="zh-CN" dirty="0">
                <a:latin typeface="+mj-lt"/>
              </a:rPr>
              <a:t>address</a:t>
            </a:r>
            <a:r>
              <a:rPr lang="zh-CN" altLang="zh-CN" dirty="0">
                <a:latin typeface="+mj-lt"/>
              </a:rPr>
              <a:t>）数据类型。</a:t>
            </a:r>
            <a:r>
              <a:rPr lang="zh-CN" altLang="en-US" dirty="0">
                <a:latin typeface="+mj-lt"/>
              </a:rPr>
              <a:t> </a:t>
            </a:r>
            <a:endParaRPr lang="zh-CN" altLang="zh-CN" dirty="0">
              <a:latin typeface="+mj-lt"/>
            </a:endParaRPr>
          </a:p>
          <a:p>
            <a:pPr marL="365125" indent="-255588" eaLnBrk="1" hangingPunct="1"/>
            <a:r>
              <a:rPr lang="en-US" altLang="zh-CN" noProof="1">
                <a:latin typeface="+mj-lt"/>
              </a:rPr>
              <a:t>Use XXX</a:t>
            </a:r>
          </a:p>
          <a:p>
            <a:pPr marL="365125" indent="-255588" eaLnBrk="1" hangingPunct="1"/>
            <a:r>
              <a:rPr lang="en-US" altLang="zh-CN" noProof="1"/>
              <a:t>go</a:t>
            </a:r>
            <a:endParaRPr lang="en-US" altLang="zh-CN" noProof="1">
              <a:latin typeface="+mj-lt"/>
            </a:endParaRPr>
          </a:p>
          <a:p>
            <a:pPr marL="365125" indent="-255588" eaLnBrk="1" hangingPunct="1"/>
            <a:r>
              <a:rPr lang="en-US" altLang="zh-CN" noProof="1">
                <a:latin typeface="+mj-lt"/>
              </a:rPr>
              <a:t>Exec sp_addtype addr,'nvarchar(10)','not null'</a:t>
            </a:r>
            <a:endParaRPr lang="en-US" altLang="zh-CN" dirty="0">
              <a:latin typeface="+mj-lt"/>
            </a:endParaRPr>
          </a:p>
        </p:txBody>
      </p:sp>
    </p:spTree>
    <p:extLst>
      <p:ext uri="{BB962C8B-B14F-4D97-AF65-F5344CB8AC3E}">
        <p14:creationId xmlns:p14="http://schemas.microsoft.com/office/powerpoint/2010/main" val="61588348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animEffect transition="in" filter="wipe(down)">
                                      <p:cBhvr>
                                        <p:cTn id="7" dur="500"/>
                                        <p:tgtEl>
                                          <p:spTgt spid="3072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0723">
                                            <p:txEl>
                                              <p:pRg st="3" end="3"/>
                                            </p:txEl>
                                          </p:spTgt>
                                        </p:tgtEl>
                                        <p:attrNameLst>
                                          <p:attrName>style.visibility</p:attrName>
                                        </p:attrNameLst>
                                      </p:cBhvr>
                                      <p:to>
                                        <p:strVal val="visible"/>
                                      </p:to>
                                    </p:set>
                                    <p:animEffect transition="in" filter="wipe(down)">
                                      <p:cBhvr>
                                        <p:cTn id="12" dur="500"/>
                                        <p:tgtEl>
                                          <p:spTgt spid="3072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0723">
                                            <p:txEl>
                                              <p:pRg st="4" end="4"/>
                                            </p:txEl>
                                          </p:spTgt>
                                        </p:tgtEl>
                                        <p:attrNameLst>
                                          <p:attrName>style.visibility</p:attrName>
                                        </p:attrNameLst>
                                      </p:cBhvr>
                                      <p:to>
                                        <p:strVal val="visible"/>
                                      </p:to>
                                    </p:set>
                                    <p:animEffect transition="in" filter="wipe(down)">
                                      <p:cBhvr>
                                        <p:cTn id="17" dur="500"/>
                                        <p:tgtEl>
                                          <p:spTgt spid="30723">
                                            <p:txEl>
                                              <p:pRg st="4" end="4"/>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0723">
                                            <p:txEl>
                                              <p:pRg st="5" end="5"/>
                                            </p:txEl>
                                          </p:spTgt>
                                        </p:tgtEl>
                                        <p:attrNameLst>
                                          <p:attrName>style.visibility</p:attrName>
                                        </p:attrNameLst>
                                      </p:cBhvr>
                                      <p:to>
                                        <p:strVal val="visible"/>
                                      </p:to>
                                    </p:set>
                                    <p:animEffect transition="in" filter="wipe(down)">
                                      <p:cBhvr>
                                        <p:cTn id="20" dur="500"/>
                                        <p:tgtEl>
                                          <p:spTgt spid="307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p>
            <a:pPr eaLnBrk="1" hangingPunct="1"/>
            <a:r>
              <a:rPr lang="en-US" altLang="zh-CN" sz="4700" dirty="0"/>
              <a:t>13.1.1 </a:t>
            </a:r>
            <a:r>
              <a:rPr lang="zh-CN" altLang="zh-CN" sz="4700" dirty="0"/>
              <a:t>表的</a:t>
            </a:r>
            <a:r>
              <a:rPr lang="zh-CN" altLang="en-US" sz="4700" dirty="0"/>
              <a:t>结构</a:t>
            </a:r>
            <a:endParaRPr lang="zh-CN" altLang="en-US" sz="4900" dirty="0"/>
          </a:p>
        </p:txBody>
      </p:sp>
      <p:pic>
        <p:nvPicPr>
          <p:cNvPr id="4" name="图片 5"/>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446856" y="1268760"/>
            <a:ext cx="8229600" cy="40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7733243"/>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title"/>
          </p:nvPr>
        </p:nvSpPr>
        <p:spPr/>
        <p:txBody>
          <a:bodyPr/>
          <a:lstStyle/>
          <a:p>
            <a:pPr eaLnBrk="1" hangingPunct="1"/>
            <a:r>
              <a:rPr lang="en-US" altLang="zh-CN" sz="4700" dirty="0">
                <a:latin typeface="+mj-lt"/>
              </a:rPr>
              <a:t>13.2.2 </a:t>
            </a:r>
            <a:r>
              <a:rPr lang="zh-CN" altLang="zh-CN" sz="4700" dirty="0">
                <a:latin typeface="+mj-lt"/>
              </a:rPr>
              <a:t>列的其他属性</a:t>
            </a:r>
            <a:endParaRPr lang="zh-CN" altLang="en-US" sz="4900" dirty="0">
              <a:latin typeface="+mj-lt"/>
            </a:endParaRPr>
          </a:p>
        </p:txBody>
      </p:sp>
      <p:sp>
        <p:nvSpPr>
          <p:cNvPr id="33795" name="内容占位符 1"/>
          <p:cNvSpPr>
            <a:spLocks noGrp="1"/>
          </p:cNvSpPr>
          <p:nvPr>
            <p:ph idx="4294967295"/>
          </p:nvPr>
        </p:nvSpPr>
        <p:spPr/>
        <p:txBody>
          <a:bodyPr/>
          <a:lstStyle/>
          <a:p>
            <a:pPr marL="0" lvl="1" eaLnBrk="1" hangingPunct="1"/>
            <a:r>
              <a:rPr lang="zh-CN" altLang="en-US" sz="2800" dirty="0">
                <a:latin typeface="+mj-lt"/>
                <a:ea typeface="+mj-ea"/>
                <a:cs typeface="Times New Roman" panose="02020603050405020304" pitchFamily="18" charset="0"/>
              </a:rPr>
              <a:t>空值约束</a:t>
            </a:r>
            <a:r>
              <a:rPr lang="zh-CN" altLang="en-US" sz="2800" dirty="0">
                <a:latin typeface="+mj-lt"/>
                <a:ea typeface="+mj-ea"/>
                <a:cs typeface="Times New Roman" panose="02020603050405020304" pitchFamily="18" charset="0"/>
                <a:sym typeface="+mn-ea"/>
              </a:rPr>
              <a:t>（</a:t>
            </a:r>
            <a:r>
              <a:rPr lang="en-US" altLang="zh-CN" sz="2800" dirty="0">
                <a:latin typeface="+mj-lt"/>
                <a:ea typeface="+mj-ea"/>
                <a:cs typeface="Times New Roman" panose="02020603050405020304" pitchFamily="18" charset="0"/>
                <a:sym typeface="+mn-ea"/>
              </a:rPr>
              <a:t>Null Constraint</a:t>
            </a:r>
            <a:r>
              <a:rPr lang="zh-CN" altLang="en-US" sz="2800" dirty="0">
                <a:latin typeface="+mj-lt"/>
                <a:ea typeface="+mj-ea"/>
                <a:cs typeface="Times New Roman" panose="02020603050405020304" pitchFamily="18" charset="0"/>
                <a:sym typeface="+mn-ea"/>
              </a:rPr>
              <a:t>）</a:t>
            </a:r>
            <a:endParaRPr lang="zh-CN" altLang="en-US" sz="2800" dirty="0">
              <a:latin typeface="+mj-lt"/>
              <a:ea typeface="+mj-ea"/>
              <a:cs typeface="Times New Roman" panose="02020603050405020304" pitchFamily="18" charset="0"/>
            </a:endParaRPr>
          </a:p>
          <a:p>
            <a:pPr marL="0" lvl="1" eaLnBrk="1" hangingPunct="1"/>
            <a:r>
              <a:rPr lang="zh-CN" altLang="en-US" sz="2800" dirty="0">
                <a:latin typeface="+mj-lt"/>
                <a:ea typeface="+mj-ea"/>
                <a:cs typeface="Times New Roman" panose="02020603050405020304" pitchFamily="18" charset="0"/>
              </a:rPr>
              <a:t>主键约束（</a:t>
            </a:r>
            <a:r>
              <a:rPr lang="en-US" altLang="zh-CN" sz="2800" dirty="0">
                <a:latin typeface="+mj-lt"/>
                <a:ea typeface="+mj-ea"/>
                <a:cs typeface="Times New Roman" panose="02020603050405020304" pitchFamily="18" charset="0"/>
              </a:rPr>
              <a:t>Primary Key Constraint</a:t>
            </a:r>
            <a:r>
              <a:rPr lang="zh-CN" altLang="en-US" sz="2800" dirty="0">
                <a:latin typeface="+mj-lt"/>
                <a:ea typeface="+mj-ea"/>
                <a:cs typeface="Times New Roman" panose="02020603050405020304" pitchFamily="18" charset="0"/>
              </a:rPr>
              <a:t>）</a:t>
            </a:r>
          </a:p>
          <a:p>
            <a:pPr marL="0" lvl="1" eaLnBrk="1" hangingPunct="1"/>
            <a:r>
              <a:rPr lang="zh-CN" altLang="en-US" sz="2800" dirty="0">
                <a:latin typeface="+mj-lt"/>
                <a:ea typeface="+mj-ea"/>
                <a:cs typeface="Times New Roman" panose="02020603050405020304" pitchFamily="18" charset="0"/>
              </a:rPr>
              <a:t>外键约束（</a:t>
            </a:r>
            <a:r>
              <a:rPr lang="en-US" altLang="zh-CN" sz="2800" dirty="0">
                <a:latin typeface="+mj-lt"/>
                <a:ea typeface="+mj-ea"/>
                <a:cs typeface="Times New Roman" panose="02020603050405020304" pitchFamily="18" charset="0"/>
              </a:rPr>
              <a:t>Foreign Key Constraint</a:t>
            </a:r>
            <a:r>
              <a:rPr lang="zh-CN" altLang="en-US" sz="2800" dirty="0">
                <a:latin typeface="+mj-lt"/>
                <a:ea typeface="+mj-ea"/>
                <a:cs typeface="Times New Roman" panose="02020603050405020304" pitchFamily="18" charset="0"/>
              </a:rPr>
              <a:t>）</a:t>
            </a:r>
          </a:p>
          <a:p>
            <a:pPr marL="0" lvl="1" eaLnBrk="1" hangingPunct="1"/>
            <a:r>
              <a:rPr lang="zh-CN" altLang="en-US" sz="2800" dirty="0">
                <a:latin typeface="+mj-lt"/>
                <a:ea typeface="+mj-ea"/>
                <a:cs typeface="Times New Roman" panose="02020603050405020304" pitchFamily="18" charset="0"/>
              </a:rPr>
              <a:t>唯一约束（</a:t>
            </a:r>
            <a:r>
              <a:rPr lang="en-US" altLang="zh-CN" sz="2800" dirty="0">
                <a:latin typeface="+mj-lt"/>
                <a:ea typeface="+mj-ea"/>
                <a:cs typeface="Times New Roman" panose="02020603050405020304" pitchFamily="18" charset="0"/>
              </a:rPr>
              <a:t>Unique Constraint</a:t>
            </a:r>
            <a:r>
              <a:rPr lang="zh-CN" altLang="en-US" sz="2800" dirty="0">
                <a:latin typeface="+mj-lt"/>
                <a:ea typeface="+mj-ea"/>
                <a:cs typeface="Times New Roman" panose="02020603050405020304" pitchFamily="18" charset="0"/>
              </a:rPr>
              <a:t>）</a:t>
            </a:r>
          </a:p>
          <a:p>
            <a:pPr marL="0" lvl="1" eaLnBrk="1" hangingPunct="1"/>
            <a:r>
              <a:rPr lang="zh-CN" altLang="en-US" sz="2800" dirty="0">
                <a:latin typeface="+mj-lt"/>
                <a:ea typeface="+mj-ea"/>
                <a:cs typeface="Times New Roman" panose="02020603050405020304" pitchFamily="18" charset="0"/>
              </a:rPr>
              <a:t>检查约束（</a:t>
            </a:r>
            <a:r>
              <a:rPr lang="en-US" altLang="zh-CN" sz="2800" dirty="0">
                <a:latin typeface="+mj-lt"/>
                <a:ea typeface="+mj-ea"/>
                <a:cs typeface="Times New Roman" panose="02020603050405020304" pitchFamily="18" charset="0"/>
              </a:rPr>
              <a:t>Check Constraint</a:t>
            </a:r>
            <a:r>
              <a:rPr lang="zh-CN" altLang="en-US" sz="2800" dirty="0">
                <a:latin typeface="+mj-lt"/>
                <a:ea typeface="+mj-ea"/>
                <a:cs typeface="Times New Roman" panose="02020603050405020304" pitchFamily="18" charset="0"/>
              </a:rPr>
              <a:t>）</a:t>
            </a:r>
          </a:p>
          <a:p>
            <a:pPr marL="0" lvl="1" eaLnBrk="1" hangingPunct="1"/>
            <a:r>
              <a:rPr lang="zh-CN" altLang="en-US" sz="2800" dirty="0">
                <a:latin typeface="+mj-lt"/>
                <a:ea typeface="+mj-ea"/>
                <a:cs typeface="Times New Roman" panose="02020603050405020304" pitchFamily="18" charset="0"/>
              </a:rPr>
              <a:t>缺省约束（</a:t>
            </a:r>
            <a:r>
              <a:rPr lang="en-US" altLang="zh-CN" sz="2800" dirty="0">
                <a:latin typeface="+mj-lt"/>
                <a:ea typeface="+mj-ea"/>
                <a:cs typeface="Times New Roman" panose="02020603050405020304" pitchFamily="18" charset="0"/>
              </a:rPr>
              <a:t>Default Constraint</a:t>
            </a:r>
            <a:r>
              <a:rPr lang="zh-CN" altLang="en-US" sz="2800" dirty="0">
                <a:latin typeface="+mj-lt"/>
                <a:ea typeface="+mj-ea"/>
                <a:cs typeface="Times New Roman" panose="02020603050405020304" pitchFamily="18" charset="0"/>
              </a:rPr>
              <a:t>）</a:t>
            </a:r>
          </a:p>
        </p:txBody>
      </p:sp>
    </p:spTree>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title"/>
          </p:nvPr>
        </p:nvSpPr>
        <p:spPr/>
        <p:txBody>
          <a:bodyPr/>
          <a:lstStyle/>
          <a:p>
            <a:pPr eaLnBrk="1" hangingPunct="1"/>
            <a:r>
              <a:rPr lang="en-US" altLang="zh-CN" sz="4700">
                <a:latin typeface="+mj-lt"/>
              </a:rPr>
              <a:t>13.2.2 </a:t>
            </a:r>
            <a:r>
              <a:rPr lang="zh-CN" altLang="zh-CN" sz="4700">
                <a:latin typeface="+mj-lt"/>
              </a:rPr>
              <a:t>列的其他属性</a:t>
            </a:r>
            <a:endParaRPr lang="zh-CN" altLang="en-US" sz="4900">
              <a:latin typeface="+mj-lt"/>
            </a:endParaRPr>
          </a:p>
        </p:txBody>
      </p:sp>
      <p:sp>
        <p:nvSpPr>
          <p:cNvPr id="33795" name="内容占位符 1"/>
          <p:cNvSpPr>
            <a:spLocks noGrp="1"/>
          </p:cNvSpPr>
          <p:nvPr>
            <p:ph idx="4294967295"/>
          </p:nvPr>
        </p:nvSpPr>
        <p:spPr/>
        <p:txBody>
          <a:bodyPr/>
          <a:lstStyle/>
          <a:p>
            <a:pPr marL="363538" indent="-254000" eaLnBrk="1" hangingPunct="1">
              <a:buFont typeface="Wingdings" panose="05000000000000000000" pitchFamily="2" charset="2"/>
              <a:buNone/>
            </a:pPr>
            <a:r>
              <a:rPr lang="en-US" altLang="zh-CN" dirty="0">
                <a:latin typeface="+mj-lt"/>
              </a:rPr>
              <a:t>IDENTITY</a:t>
            </a:r>
            <a:r>
              <a:rPr lang="zh-CN" altLang="zh-CN" dirty="0">
                <a:latin typeface="+mj-lt"/>
              </a:rPr>
              <a:t>属性</a:t>
            </a:r>
          </a:p>
          <a:p>
            <a:pPr marL="363538" indent="-254000" eaLnBrk="1" hangingPunct="1"/>
            <a:r>
              <a:rPr lang="zh-CN" altLang="zh-CN" sz="2400" dirty="0">
                <a:latin typeface="+mj-lt"/>
              </a:rPr>
              <a:t>开发人员</a:t>
            </a:r>
            <a:r>
              <a:rPr lang="zh-CN" altLang="en-US" sz="2400" dirty="0">
                <a:latin typeface="+mj-lt"/>
              </a:rPr>
              <a:t>只要指定</a:t>
            </a:r>
            <a:r>
              <a:rPr lang="en-US" altLang="zh-CN" sz="2400" dirty="0">
                <a:latin typeface="+mj-lt"/>
              </a:rPr>
              <a:t>Seed</a:t>
            </a:r>
            <a:r>
              <a:rPr lang="zh-CN" altLang="zh-CN" sz="2400" dirty="0">
                <a:latin typeface="+mj-lt"/>
              </a:rPr>
              <a:t>种子属性</a:t>
            </a:r>
            <a:r>
              <a:rPr lang="zh-CN" altLang="en-US" sz="2400" dirty="0">
                <a:latin typeface="+mj-lt"/>
              </a:rPr>
              <a:t>和</a:t>
            </a:r>
            <a:r>
              <a:rPr lang="zh-CN" altLang="zh-CN" sz="2400" dirty="0">
                <a:latin typeface="+mj-lt"/>
              </a:rPr>
              <a:t>增量（</a:t>
            </a:r>
            <a:r>
              <a:rPr lang="en-US" altLang="zh-CN" sz="2400" dirty="0">
                <a:latin typeface="+mj-lt"/>
              </a:rPr>
              <a:t>Increment </a:t>
            </a:r>
            <a:r>
              <a:rPr lang="zh-CN" altLang="zh-CN" sz="2400" dirty="0">
                <a:latin typeface="+mj-lt"/>
              </a:rPr>
              <a:t>属性）</a:t>
            </a:r>
            <a:r>
              <a:rPr lang="zh-CN" altLang="en-US" sz="2400" dirty="0">
                <a:latin typeface="+mj-lt"/>
              </a:rPr>
              <a:t>就可</a:t>
            </a:r>
            <a:r>
              <a:rPr lang="zh-CN" altLang="zh-CN" sz="2400" dirty="0">
                <a:latin typeface="+mj-lt"/>
              </a:rPr>
              <a:t>以确定</a:t>
            </a:r>
            <a:r>
              <a:rPr lang="zh-CN" altLang="en-US" sz="2400" dirty="0">
                <a:latin typeface="+mj-lt"/>
              </a:rPr>
              <a:t>自动产生</a:t>
            </a:r>
            <a:r>
              <a:rPr lang="zh-CN" altLang="zh-CN" sz="2400" dirty="0">
                <a:latin typeface="+mj-lt"/>
              </a:rPr>
              <a:t>标识号。</a:t>
            </a:r>
            <a:endParaRPr lang="zh-CN" altLang="en-US" sz="2400" dirty="0">
              <a:latin typeface="+mj-lt"/>
            </a:endParaRPr>
          </a:p>
          <a:p>
            <a:pPr marL="363538" indent="-254000" eaLnBrk="1" hangingPunct="1"/>
            <a:r>
              <a:rPr lang="zh-CN" altLang="zh-CN" sz="2400" dirty="0">
                <a:latin typeface="+mj-lt"/>
              </a:rPr>
              <a:t>将值插入到有标识符列的表中之后，</a:t>
            </a:r>
            <a:r>
              <a:rPr lang="en-US" altLang="zh-CN" sz="2400" dirty="0">
                <a:latin typeface="+mj-lt"/>
              </a:rPr>
              <a:t>SQL Server </a:t>
            </a:r>
            <a:r>
              <a:rPr lang="zh-CN" altLang="zh-CN" sz="2400" dirty="0">
                <a:latin typeface="+mj-lt"/>
              </a:rPr>
              <a:t>会通过向种子添加增量来自动生成下一个标识值。</a:t>
            </a:r>
            <a:endParaRPr lang="en-US" altLang="zh-CN" sz="2400" dirty="0">
              <a:latin typeface="+mj-lt"/>
            </a:endParaRPr>
          </a:p>
          <a:p>
            <a:pPr marL="363538" indent="-254000" eaLnBrk="1" hangingPunct="1"/>
            <a:endParaRPr lang="zh-CN" altLang="en-US" sz="2400" dirty="0">
              <a:latin typeface="+mj-lt"/>
            </a:endParaRPr>
          </a:p>
          <a:p>
            <a:pPr marL="363538" indent="-254000" eaLnBrk="1" hangingPunct="1">
              <a:lnSpc>
                <a:spcPct val="80000"/>
              </a:lnSpc>
              <a:buFont typeface="Wingdings" panose="05000000000000000000" pitchFamily="2" charset="2"/>
              <a:buNone/>
            </a:pPr>
            <a:r>
              <a:rPr lang="zh-CN" altLang="zh-CN" sz="3000" b="1" dirty="0">
                <a:latin typeface="+mj-lt"/>
              </a:rPr>
              <a:t>请注意下列几点：</a:t>
            </a:r>
            <a:r>
              <a:rPr lang="zh-CN" altLang="en-US" sz="3000" b="1" dirty="0">
                <a:latin typeface="+mj-lt"/>
              </a:rPr>
              <a:t> </a:t>
            </a:r>
            <a:endParaRPr lang="zh-CN" altLang="zh-CN" sz="3000" b="1" dirty="0">
              <a:latin typeface="+mj-lt"/>
            </a:endParaRPr>
          </a:p>
          <a:p>
            <a:pPr marL="363538" indent="-254000" eaLnBrk="1" hangingPunct="1"/>
            <a:r>
              <a:rPr lang="zh-CN" altLang="zh-CN" sz="2400" dirty="0">
                <a:latin typeface="+mj-lt"/>
              </a:rPr>
              <a:t>一个表只能有一个使用</a:t>
            </a:r>
            <a:r>
              <a:rPr lang="zh-CN" altLang="en-US" sz="2400" dirty="0">
                <a:latin typeface="+mj-lt"/>
              </a:rPr>
              <a:t> </a:t>
            </a:r>
            <a:r>
              <a:rPr lang="en-US" altLang="zh-CN" sz="2400" dirty="0">
                <a:latin typeface="+mj-lt"/>
              </a:rPr>
              <a:t>IDENTITY </a:t>
            </a:r>
            <a:r>
              <a:rPr lang="zh-CN" altLang="zh-CN" sz="2400" dirty="0">
                <a:latin typeface="+mj-lt"/>
              </a:rPr>
              <a:t>属性定义的列，且必须通过使用</a:t>
            </a:r>
            <a:r>
              <a:rPr lang="zh-CN" altLang="en-US" sz="2400" dirty="0">
                <a:latin typeface="+mj-lt"/>
              </a:rPr>
              <a:t> </a:t>
            </a:r>
            <a:r>
              <a:rPr lang="en-US" altLang="zh-CN" sz="2400" dirty="0">
                <a:latin typeface="+mj-lt"/>
              </a:rPr>
              <a:t>decimal</a:t>
            </a:r>
            <a:r>
              <a:rPr lang="zh-CN" altLang="zh-CN" sz="2400" dirty="0">
                <a:latin typeface="+mj-lt"/>
              </a:rPr>
              <a:t>、</a:t>
            </a:r>
            <a:r>
              <a:rPr lang="en-US" altLang="zh-CN" sz="2400" dirty="0">
                <a:latin typeface="+mj-lt"/>
              </a:rPr>
              <a:t>int</a:t>
            </a:r>
            <a:r>
              <a:rPr lang="zh-CN" altLang="zh-CN" sz="2400" dirty="0">
                <a:latin typeface="+mj-lt"/>
              </a:rPr>
              <a:t>、</a:t>
            </a:r>
            <a:r>
              <a:rPr lang="en-US" altLang="zh-CN" sz="2400" dirty="0">
                <a:latin typeface="+mj-lt"/>
              </a:rPr>
              <a:t>numeric</a:t>
            </a:r>
            <a:r>
              <a:rPr lang="zh-CN" altLang="zh-CN" sz="2400" dirty="0">
                <a:latin typeface="+mj-lt"/>
              </a:rPr>
              <a:t>、</a:t>
            </a:r>
            <a:r>
              <a:rPr lang="en-US" altLang="zh-CN" sz="2400" dirty="0" err="1">
                <a:latin typeface="+mj-lt"/>
              </a:rPr>
              <a:t>smallint</a:t>
            </a:r>
            <a:r>
              <a:rPr lang="zh-CN" altLang="zh-CN" sz="2400" dirty="0">
                <a:latin typeface="+mj-lt"/>
              </a:rPr>
              <a:t>、</a:t>
            </a:r>
            <a:r>
              <a:rPr lang="en-US" altLang="zh-CN" sz="2400" dirty="0" err="1">
                <a:latin typeface="+mj-lt"/>
              </a:rPr>
              <a:t>bigint</a:t>
            </a:r>
            <a:r>
              <a:rPr lang="en-US" altLang="zh-CN" sz="2400" dirty="0">
                <a:latin typeface="+mj-lt"/>
              </a:rPr>
              <a:t> </a:t>
            </a:r>
            <a:r>
              <a:rPr lang="zh-CN" altLang="zh-CN" sz="2400" dirty="0">
                <a:latin typeface="+mj-lt"/>
              </a:rPr>
              <a:t>或</a:t>
            </a:r>
            <a:r>
              <a:rPr lang="zh-CN" altLang="en-US" sz="2400" dirty="0">
                <a:latin typeface="+mj-lt"/>
              </a:rPr>
              <a:t> </a:t>
            </a:r>
            <a:r>
              <a:rPr lang="en-US" altLang="zh-CN" sz="2400" dirty="0" err="1">
                <a:latin typeface="+mj-lt"/>
              </a:rPr>
              <a:t>tinyint</a:t>
            </a:r>
            <a:r>
              <a:rPr lang="en-US" altLang="zh-CN" sz="2400" dirty="0">
                <a:latin typeface="+mj-lt"/>
              </a:rPr>
              <a:t> </a:t>
            </a:r>
            <a:r>
              <a:rPr lang="zh-CN" altLang="zh-CN" sz="2400" dirty="0">
                <a:latin typeface="+mj-lt"/>
              </a:rPr>
              <a:t>数据类型来定义该列。</a:t>
            </a:r>
          </a:p>
          <a:p>
            <a:pPr marL="363538" indent="-254000" eaLnBrk="1" hangingPunct="1"/>
            <a:r>
              <a:rPr lang="zh-CN" altLang="zh-CN" sz="2400" dirty="0">
                <a:latin typeface="+mj-lt"/>
              </a:rPr>
              <a:t>可指定种子和增量。二者的默认值均为</a:t>
            </a:r>
            <a:r>
              <a:rPr lang="zh-CN" altLang="en-US" sz="2400" dirty="0">
                <a:latin typeface="+mj-lt"/>
              </a:rPr>
              <a:t> </a:t>
            </a:r>
            <a:r>
              <a:rPr lang="en-US" altLang="zh-CN" sz="2400" dirty="0">
                <a:latin typeface="+mj-lt"/>
              </a:rPr>
              <a:t>1</a:t>
            </a:r>
            <a:r>
              <a:rPr lang="zh-CN" altLang="zh-CN" sz="2400" dirty="0">
                <a:latin typeface="+mj-lt"/>
              </a:rPr>
              <a:t>。</a:t>
            </a:r>
          </a:p>
          <a:p>
            <a:pPr marL="363538" indent="-254000" eaLnBrk="1" hangingPunct="1"/>
            <a:r>
              <a:rPr lang="zh-CN" altLang="zh-CN" sz="2400" dirty="0">
                <a:latin typeface="+mj-lt"/>
              </a:rPr>
              <a:t>标识符列不能允许为空值，也不能包含</a:t>
            </a:r>
            <a:r>
              <a:rPr lang="zh-CN" altLang="en-US" sz="2400" dirty="0">
                <a:latin typeface="+mj-lt"/>
              </a:rPr>
              <a:t> </a:t>
            </a:r>
            <a:r>
              <a:rPr lang="en-US" altLang="zh-CN" sz="2400" dirty="0">
                <a:latin typeface="+mj-lt"/>
              </a:rPr>
              <a:t>DEFAULT </a:t>
            </a:r>
            <a:r>
              <a:rPr lang="zh-CN" altLang="zh-CN" sz="2400" dirty="0">
                <a:latin typeface="+mj-lt"/>
              </a:rPr>
              <a:t>定义或对象。</a:t>
            </a:r>
          </a:p>
        </p:txBody>
      </p:sp>
    </p:spTree>
    <p:extLst>
      <p:ext uri="{BB962C8B-B14F-4D97-AF65-F5344CB8AC3E}">
        <p14:creationId xmlns:p14="http://schemas.microsoft.com/office/powerpoint/2010/main" val="308168721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animEffect transition="in" filter="wipe(down)">
                                      <p:cBhvr>
                                        <p:cTn id="7" dur="500"/>
                                        <p:tgtEl>
                                          <p:spTgt spid="33795">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3795">
                                            <p:txEl>
                                              <p:pRg st="2" end="2"/>
                                            </p:txEl>
                                          </p:spTgt>
                                        </p:tgtEl>
                                        <p:attrNameLst>
                                          <p:attrName>style.visibility</p:attrName>
                                        </p:attrNameLst>
                                      </p:cBhvr>
                                      <p:to>
                                        <p:strVal val="visible"/>
                                      </p:to>
                                    </p:set>
                                    <p:animEffect transition="in" filter="wipe(down)">
                                      <p:cBhvr>
                                        <p:cTn id="10" dur="500"/>
                                        <p:tgtEl>
                                          <p:spTgt spid="3379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3795">
                                            <p:txEl>
                                              <p:pRg st="4" end="4"/>
                                            </p:txEl>
                                          </p:spTgt>
                                        </p:tgtEl>
                                        <p:attrNameLst>
                                          <p:attrName>style.visibility</p:attrName>
                                        </p:attrNameLst>
                                      </p:cBhvr>
                                      <p:to>
                                        <p:strVal val="visible"/>
                                      </p:to>
                                    </p:set>
                                    <p:animEffect transition="in" filter="wipe(down)">
                                      <p:cBhvr>
                                        <p:cTn id="15" dur="500"/>
                                        <p:tgtEl>
                                          <p:spTgt spid="33795">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3795">
                                            <p:txEl>
                                              <p:pRg st="5" end="5"/>
                                            </p:txEl>
                                          </p:spTgt>
                                        </p:tgtEl>
                                        <p:attrNameLst>
                                          <p:attrName>style.visibility</p:attrName>
                                        </p:attrNameLst>
                                      </p:cBhvr>
                                      <p:to>
                                        <p:strVal val="visible"/>
                                      </p:to>
                                    </p:set>
                                    <p:animEffect transition="in" filter="wipe(down)">
                                      <p:cBhvr>
                                        <p:cTn id="20" dur="500"/>
                                        <p:tgtEl>
                                          <p:spTgt spid="33795">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3795">
                                            <p:txEl>
                                              <p:pRg st="6" end="6"/>
                                            </p:txEl>
                                          </p:spTgt>
                                        </p:tgtEl>
                                        <p:attrNameLst>
                                          <p:attrName>style.visibility</p:attrName>
                                        </p:attrNameLst>
                                      </p:cBhvr>
                                      <p:to>
                                        <p:strVal val="visible"/>
                                      </p:to>
                                    </p:set>
                                    <p:animEffect transition="in" filter="wipe(down)">
                                      <p:cBhvr>
                                        <p:cTn id="25" dur="500"/>
                                        <p:tgtEl>
                                          <p:spTgt spid="3379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3795">
                                            <p:txEl>
                                              <p:pRg st="7" end="7"/>
                                            </p:txEl>
                                          </p:spTgt>
                                        </p:tgtEl>
                                        <p:attrNameLst>
                                          <p:attrName>style.visibility</p:attrName>
                                        </p:attrNameLst>
                                      </p:cBhvr>
                                      <p:to>
                                        <p:strVal val="visible"/>
                                      </p:to>
                                    </p:set>
                                    <p:animEffect transition="in" filter="wipe(down)">
                                      <p:cBhvr>
                                        <p:cTn id="30" dur="500"/>
                                        <p:tgtEl>
                                          <p:spTgt spid="337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700" dirty="0"/>
              <a:t>13.2.3 </a:t>
            </a:r>
            <a:r>
              <a:rPr lang="zh-CN" altLang="en-US" sz="4700" dirty="0"/>
              <a:t>交互方式创建表</a:t>
            </a:r>
          </a:p>
        </p:txBody>
      </p:sp>
      <p:sp>
        <p:nvSpPr>
          <p:cNvPr id="3" name="内容占位符 2"/>
          <p:cNvSpPr>
            <a:spLocks noGrp="1"/>
          </p:cNvSpPr>
          <p:nvPr>
            <p:ph idx="1"/>
          </p:nvPr>
        </p:nvSpPr>
        <p:spPr/>
        <p:txBody>
          <a:bodyPr/>
          <a:lstStyle/>
          <a:p>
            <a:r>
              <a:rPr lang="en-US" altLang="zh-CN" sz="2400" dirty="0">
                <a:latin typeface="+mj-lt"/>
              </a:rPr>
              <a:t>(1) </a:t>
            </a:r>
            <a:r>
              <a:rPr lang="zh-CN" altLang="en-US" sz="2400" dirty="0">
                <a:latin typeface="+mj-lt"/>
              </a:rPr>
              <a:t>打开</a:t>
            </a:r>
            <a:r>
              <a:rPr lang="en-US" altLang="zh-CN" sz="2400" dirty="0" err="1">
                <a:latin typeface="+mj-lt"/>
              </a:rPr>
              <a:t>SSMS</a:t>
            </a:r>
            <a:r>
              <a:rPr lang="zh-CN" altLang="en-US" sz="2400" dirty="0">
                <a:latin typeface="+mj-lt"/>
              </a:rPr>
              <a:t>窗口，展开“数据库”选项。选择“</a:t>
            </a:r>
            <a:r>
              <a:rPr lang="en-US" altLang="zh-CN" sz="2400" dirty="0" err="1">
                <a:latin typeface="+mj-lt"/>
              </a:rPr>
              <a:t>Xsxk</a:t>
            </a:r>
            <a:r>
              <a:rPr lang="en-US" altLang="zh-CN" sz="2400" dirty="0">
                <a:latin typeface="+mj-lt"/>
              </a:rPr>
              <a:t>”</a:t>
            </a:r>
            <a:r>
              <a:rPr lang="zh-CN" altLang="en-US" sz="2400" dirty="0">
                <a:latin typeface="+mj-lt"/>
              </a:rPr>
              <a:t>数据库展开。</a:t>
            </a:r>
          </a:p>
          <a:p>
            <a:r>
              <a:rPr lang="en-US" altLang="zh-CN" sz="2400" dirty="0">
                <a:latin typeface="+mj-lt"/>
              </a:rPr>
              <a:t>(2) </a:t>
            </a:r>
            <a:r>
              <a:rPr lang="zh-CN" altLang="en-US" sz="2400" dirty="0">
                <a:latin typeface="+mj-lt"/>
              </a:rPr>
              <a:t>选中“表”对象。右击，在弹出的快捷菜单中选择“新建表”。</a:t>
            </a:r>
            <a:r>
              <a:rPr lang="en-US" altLang="zh-CN" sz="2400" dirty="0">
                <a:latin typeface="+mj-lt"/>
              </a:rPr>
              <a:t>（以</a:t>
            </a:r>
            <a:r>
              <a:rPr lang="zh-CN" altLang="en-US" sz="2400" dirty="0">
                <a:latin typeface="+mj-lt"/>
              </a:rPr>
              <a:t>创建课程表</a:t>
            </a:r>
            <a:r>
              <a:rPr lang="en-US" altLang="zh-CN" sz="2400" dirty="0" err="1">
                <a:latin typeface="+mj-lt"/>
              </a:rPr>
              <a:t>c为例</a:t>
            </a:r>
            <a:r>
              <a:rPr lang="zh-CN" altLang="en-US" sz="2400" dirty="0">
                <a:latin typeface="+mj-lt"/>
              </a:rPr>
              <a:t>）</a:t>
            </a:r>
          </a:p>
          <a:p>
            <a:r>
              <a:rPr lang="en-US" altLang="zh-CN" sz="2400" dirty="0">
                <a:latin typeface="+mj-lt"/>
              </a:rPr>
              <a:t>(3) </a:t>
            </a:r>
            <a:r>
              <a:rPr lang="zh-CN" altLang="en-US" sz="2400" dirty="0">
                <a:latin typeface="+mj-lt"/>
              </a:rPr>
              <a:t>打开了表设计器窗口，可创建列名、数据类型、设置列是否为空</a:t>
            </a:r>
            <a:endParaRPr lang="en-US" altLang="zh-CN" sz="2400" dirty="0">
              <a:latin typeface="+mj-lt"/>
            </a:endParaRPr>
          </a:p>
        </p:txBody>
      </p:sp>
    </p:spTree>
    <p:extLst>
      <p:ext uri="{BB962C8B-B14F-4D97-AF65-F5344CB8AC3E}">
        <p14:creationId xmlns:p14="http://schemas.microsoft.com/office/powerpoint/2010/main" val="2609896896"/>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p:txBody>
          <a:bodyPr/>
          <a:lstStyle/>
          <a:p>
            <a:pPr eaLnBrk="1" hangingPunct="1"/>
            <a:r>
              <a:rPr lang="en-US" altLang="zh-CN" sz="4700" dirty="0">
                <a:latin typeface="+mj-lt"/>
              </a:rPr>
              <a:t>13.2.4 </a:t>
            </a:r>
            <a:r>
              <a:rPr lang="en-US" altLang="zh-CN" sz="4700" dirty="0"/>
              <a:t>T-SQL</a:t>
            </a:r>
            <a:r>
              <a:rPr lang="zh-CN" altLang="en-US" sz="4700" dirty="0"/>
              <a:t>语句创建表</a:t>
            </a:r>
            <a:endParaRPr lang="zh-CN" altLang="en-US" sz="4900" dirty="0">
              <a:latin typeface="+mj-lt"/>
            </a:endParaRPr>
          </a:p>
        </p:txBody>
      </p:sp>
      <p:sp>
        <p:nvSpPr>
          <p:cNvPr id="4" name="Rectangle 3">
            <a:extLst>
              <a:ext uri="{FF2B5EF4-FFF2-40B4-BE49-F238E27FC236}">
                <a16:creationId xmlns:a16="http://schemas.microsoft.com/office/drawing/2014/main" id="{85641108-1A2D-40A5-B657-840DB14B9FA9}"/>
              </a:ext>
            </a:extLst>
          </p:cNvPr>
          <p:cNvSpPr>
            <a:spLocks noGrp="1"/>
          </p:cNvSpPr>
          <p:nvPr/>
        </p:nvSpPr>
        <p:spPr>
          <a:xfrm>
            <a:off x="302840" y="1131912"/>
            <a:ext cx="8383960" cy="5105400"/>
          </a:xfrm>
          <a:prstGeom prst="rect">
            <a:avLst/>
          </a:prstGeom>
          <a:noFill/>
          <a:ln w="9525">
            <a:noFill/>
          </a:ln>
        </p:spPr>
        <p:txBody>
          <a:bodyPr vert="horz" wrap="square" lIns="91440" tIns="45720" rIns="91440" bIns="45720" anchor="t"/>
          <a:lstStyle>
            <a:lvl1pPr marL="342900" indent="-342900" algn="l" rtl="0" eaLnBrk="0" fontAlgn="base" latinLnBrk="1" hangingPunct="0">
              <a:spcBef>
                <a:spcPct val="20000"/>
              </a:spcBef>
              <a:spcAft>
                <a:spcPct val="0"/>
              </a:spcAft>
              <a:buChar char="•"/>
              <a:defRPr kumimoji="1" sz="25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kumimoji="1" sz="22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Char char="•"/>
              <a:defRPr kumimoji="1" kern="1200">
                <a:solidFill>
                  <a:schemeClr val="tx1"/>
                </a:solidFill>
                <a:latin typeface="+mn-lt"/>
                <a:ea typeface="+mn-ea"/>
                <a:cs typeface="+mn-cs"/>
              </a:defRPr>
            </a:lvl3pPr>
            <a:lvl4pPr marL="1600200" indent="-228600" algn="l" rtl="0" eaLnBrk="0" fontAlgn="base" latinLnBrk="1" hangingPunct="0">
              <a:spcBef>
                <a:spcPct val="20000"/>
              </a:spcBef>
              <a:spcAft>
                <a:spcPct val="0"/>
              </a:spcAft>
              <a:buChar char="•"/>
              <a:defRPr kumimoji="1" sz="15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Char char="•"/>
              <a:defRPr kumimoji="1"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Clr>
                <a:schemeClr val="tx2"/>
              </a:buClr>
              <a:buFont typeface="Wingdings" panose="05000000000000000000" pitchFamily="2" charset="2"/>
              <a:buChar char="u"/>
            </a:pPr>
            <a:r>
              <a:rPr lang="zh-CN" altLang="en-US" sz="2600" dirty="0"/>
              <a:t>使用</a:t>
            </a:r>
            <a:r>
              <a:rPr lang="en-US" altLang="zh-CN" sz="2600" dirty="0"/>
              <a:t>SQL</a:t>
            </a:r>
            <a:r>
              <a:rPr lang="zh-CN" altLang="en-US" sz="2600" dirty="0"/>
              <a:t>语言中的</a:t>
            </a:r>
            <a:r>
              <a:rPr lang="en-US" altLang="zh-CN" sz="2600" dirty="0"/>
              <a:t>CREATE  TABLE</a:t>
            </a:r>
            <a:r>
              <a:rPr lang="zh-CN" altLang="en-US" sz="2600" dirty="0"/>
              <a:t>语句实现，其一般格式为：</a:t>
            </a:r>
          </a:p>
          <a:p>
            <a:pPr lvl="1" eaLnBrk="1" hangingPunct="1">
              <a:buNone/>
            </a:pPr>
            <a:r>
              <a:rPr lang="en-US" altLang="zh-CN" sz="2600" dirty="0">
                <a:solidFill>
                  <a:srgbClr val="D60093"/>
                </a:solidFill>
              </a:rPr>
              <a:t>CREATE  TABLE  &lt;</a:t>
            </a:r>
            <a:r>
              <a:rPr lang="zh-CN" altLang="en-US" sz="2600" dirty="0">
                <a:solidFill>
                  <a:srgbClr val="D60093"/>
                </a:solidFill>
              </a:rPr>
              <a:t>表名</a:t>
            </a:r>
            <a:r>
              <a:rPr lang="en-US" altLang="zh-CN" sz="2600" dirty="0">
                <a:solidFill>
                  <a:srgbClr val="D60093"/>
                </a:solidFill>
              </a:rPr>
              <a:t>&gt; (</a:t>
            </a:r>
          </a:p>
          <a:p>
            <a:pPr lvl="1" eaLnBrk="1" hangingPunct="1">
              <a:buNone/>
            </a:pPr>
            <a:r>
              <a:rPr lang="en-US" altLang="zh-CN" sz="2600" dirty="0">
                <a:solidFill>
                  <a:srgbClr val="D60093"/>
                </a:solidFill>
              </a:rPr>
              <a:t>  &lt;</a:t>
            </a:r>
            <a:r>
              <a:rPr lang="zh-CN" altLang="en-US" sz="2600" dirty="0">
                <a:solidFill>
                  <a:srgbClr val="D60093"/>
                </a:solidFill>
              </a:rPr>
              <a:t>列名</a:t>
            </a:r>
            <a:r>
              <a:rPr lang="en-US" altLang="zh-CN" sz="2600" dirty="0">
                <a:solidFill>
                  <a:srgbClr val="D60093"/>
                </a:solidFill>
              </a:rPr>
              <a:t>&gt;  &lt;</a:t>
            </a:r>
            <a:r>
              <a:rPr lang="zh-CN" altLang="en-US" sz="2600" dirty="0">
                <a:solidFill>
                  <a:srgbClr val="D60093"/>
                </a:solidFill>
              </a:rPr>
              <a:t>数据类型</a:t>
            </a:r>
            <a:r>
              <a:rPr lang="en-US" altLang="zh-CN" sz="2600" dirty="0">
                <a:solidFill>
                  <a:srgbClr val="D60093"/>
                </a:solidFill>
              </a:rPr>
              <a:t>&gt;  [</a:t>
            </a:r>
            <a:r>
              <a:rPr lang="zh-CN" altLang="en-US" sz="2600" dirty="0">
                <a:solidFill>
                  <a:srgbClr val="D60093"/>
                </a:solidFill>
              </a:rPr>
              <a:t>列级完整性约束定义</a:t>
            </a:r>
            <a:r>
              <a:rPr lang="en-US" altLang="zh-CN" sz="2600" dirty="0">
                <a:solidFill>
                  <a:srgbClr val="D60093"/>
                </a:solidFill>
              </a:rPr>
              <a:t>]</a:t>
            </a:r>
          </a:p>
          <a:p>
            <a:pPr lvl="1" eaLnBrk="1" hangingPunct="1">
              <a:buNone/>
            </a:pPr>
            <a:r>
              <a:rPr lang="en-US" altLang="zh-CN" sz="2600" dirty="0">
                <a:solidFill>
                  <a:srgbClr val="D60093"/>
                </a:solidFill>
              </a:rPr>
              <a:t>{, &lt;</a:t>
            </a:r>
            <a:r>
              <a:rPr lang="zh-CN" altLang="en-US" sz="2600" dirty="0">
                <a:solidFill>
                  <a:srgbClr val="D60093"/>
                </a:solidFill>
              </a:rPr>
              <a:t>列名</a:t>
            </a:r>
            <a:r>
              <a:rPr lang="en-US" altLang="zh-CN" sz="2600" dirty="0">
                <a:solidFill>
                  <a:srgbClr val="D60093"/>
                </a:solidFill>
              </a:rPr>
              <a:t>&gt;  &lt;</a:t>
            </a:r>
            <a:r>
              <a:rPr lang="zh-CN" altLang="en-US" sz="2600" dirty="0">
                <a:solidFill>
                  <a:srgbClr val="D60093"/>
                </a:solidFill>
              </a:rPr>
              <a:t>数据类型</a:t>
            </a:r>
            <a:r>
              <a:rPr lang="en-US" altLang="zh-CN" sz="2600" dirty="0">
                <a:solidFill>
                  <a:srgbClr val="D60093"/>
                </a:solidFill>
              </a:rPr>
              <a:t>&gt; </a:t>
            </a:r>
          </a:p>
          <a:p>
            <a:pPr lvl="1" eaLnBrk="1" hangingPunct="1">
              <a:buNone/>
            </a:pPr>
            <a:r>
              <a:rPr lang="en-US" altLang="zh-CN" sz="2600" dirty="0">
                <a:solidFill>
                  <a:srgbClr val="D60093"/>
                </a:solidFill>
              </a:rPr>
              <a:t>   [</a:t>
            </a:r>
            <a:r>
              <a:rPr lang="zh-CN" altLang="en-US" sz="2600" dirty="0">
                <a:solidFill>
                  <a:srgbClr val="D60093"/>
                </a:solidFill>
              </a:rPr>
              <a:t>列级完整性约束定义］ </a:t>
            </a:r>
            <a:r>
              <a:rPr lang="en-US" altLang="zh-CN" sz="2600" dirty="0">
                <a:solidFill>
                  <a:srgbClr val="D60093"/>
                </a:solidFill>
                <a:latin typeface="Times New Roman" panose="02020603050405020304" pitchFamily="18" charset="0"/>
              </a:rPr>
              <a:t>…</a:t>
            </a:r>
            <a:r>
              <a:rPr lang="en-US" altLang="zh-CN" sz="2600" dirty="0">
                <a:solidFill>
                  <a:srgbClr val="D60093"/>
                </a:solidFill>
              </a:rPr>
              <a:t> }</a:t>
            </a:r>
          </a:p>
          <a:p>
            <a:pPr lvl="1" eaLnBrk="1" hangingPunct="1">
              <a:buNone/>
            </a:pPr>
            <a:r>
              <a:rPr lang="en-US" altLang="zh-CN" sz="2600" dirty="0">
                <a:solidFill>
                  <a:srgbClr val="D60093"/>
                </a:solidFill>
              </a:rPr>
              <a:t>[, </a:t>
            </a:r>
            <a:r>
              <a:rPr lang="zh-CN" altLang="en-US" sz="2600" dirty="0">
                <a:solidFill>
                  <a:srgbClr val="D60093"/>
                </a:solidFill>
              </a:rPr>
              <a:t>表级完整性约束定义 </a:t>
            </a:r>
            <a:r>
              <a:rPr lang="en-US" altLang="zh-CN" sz="2600" dirty="0">
                <a:solidFill>
                  <a:srgbClr val="D60093"/>
                </a:solidFill>
              </a:rPr>
              <a:t>] )</a:t>
            </a:r>
            <a:r>
              <a:rPr lang="en-US" altLang="zh-CN" sz="2600" dirty="0"/>
              <a:t> </a:t>
            </a:r>
          </a:p>
        </p:txBody>
      </p:sp>
    </p:spTree>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p:txBody>
          <a:bodyPr/>
          <a:lstStyle/>
          <a:p>
            <a:pPr eaLnBrk="1" hangingPunct="1"/>
            <a:r>
              <a:rPr lang="en-US" altLang="zh-CN" sz="4700" dirty="0">
                <a:latin typeface="+mj-lt"/>
              </a:rPr>
              <a:t>13.2.4 </a:t>
            </a:r>
            <a:r>
              <a:rPr lang="en-US" altLang="zh-CN" sz="4700" dirty="0"/>
              <a:t>T-SQL</a:t>
            </a:r>
            <a:r>
              <a:rPr lang="zh-CN" altLang="en-US" sz="4700" dirty="0"/>
              <a:t>语句创建表</a:t>
            </a:r>
            <a:endParaRPr lang="zh-CN" altLang="en-US" sz="4900" dirty="0">
              <a:latin typeface="+mj-lt"/>
            </a:endParaRPr>
          </a:p>
        </p:txBody>
      </p:sp>
      <p:sp>
        <p:nvSpPr>
          <p:cNvPr id="4" name="Rectangle 3">
            <a:extLst>
              <a:ext uri="{FF2B5EF4-FFF2-40B4-BE49-F238E27FC236}">
                <a16:creationId xmlns:a16="http://schemas.microsoft.com/office/drawing/2014/main" id="{85641108-1A2D-40A5-B657-840DB14B9FA9}"/>
              </a:ext>
            </a:extLst>
          </p:cNvPr>
          <p:cNvSpPr>
            <a:spLocks noGrp="1"/>
          </p:cNvSpPr>
          <p:nvPr/>
        </p:nvSpPr>
        <p:spPr>
          <a:xfrm>
            <a:off x="302840" y="1131912"/>
            <a:ext cx="8383960" cy="5105400"/>
          </a:xfrm>
          <a:prstGeom prst="rect">
            <a:avLst/>
          </a:prstGeom>
          <a:noFill/>
          <a:ln w="9525">
            <a:noFill/>
          </a:ln>
        </p:spPr>
        <p:txBody>
          <a:bodyPr vert="horz" wrap="square" lIns="91440" tIns="45720" rIns="91440" bIns="45720" anchor="t"/>
          <a:lstStyle>
            <a:lvl1pPr marL="342900" indent="-342900" algn="l" rtl="0" eaLnBrk="0" fontAlgn="base" latinLnBrk="1" hangingPunct="0">
              <a:spcBef>
                <a:spcPct val="20000"/>
              </a:spcBef>
              <a:spcAft>
                <a:spcPct val="0"/>
              </a:spcAft>
              <a:buChar char="•"/>
              <a:defRPr kumimoji="1" sz="25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kumimoji="1" sz="22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Char char="•"/>
              <a:defRPr kumimoji="1" kern="1200">
                <a:solidFill>
                  <a:schemeClr val="tx1"/>
                </a:solidFill>
                <a:latin typeface="+mn-lt"/>
                <a:ea typeface="+mn-ea"/>
                <a:cs typeface="+mn-cs"/>
              </a:defRPr>
            </a:lvl3pPr>
            <a:lvl4pPr marL="1600200" indent="-228600" algn="l" rtl="0" eaLnBrk="0" fontAlgn="base" latinLnBrk="1" hangingPunct="0">
              <a:spcBef>
                <a:spcPct val="20000"/>
              </a:spcBef>
              <a:spcAft>
                <a:spcPct val="0"/>
              </a:spcAft>
              <a:buChar char="•"/>
              <a:defRPr kumimoji="1" sz="15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Char char="•"/>
              <a:defRPr kumimoji="1"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Clr>
                <a:schemeClr val="tx2"/>
              </a:buClr>
              <a:buFont typeface="Wingdings" panose="05000000000000000000" pitchFamily="2" charset="2"/>
              <a:buChar char="u"/>
            </a:pPr>
            <a:endParaRPr lang="en-US" altLang="zh-CN" sz="2600" dirty="0"/>
          </a:p>
        </p:txBody>
      </p:sp>
      <p:sp>
        <p:nvSpPr>
          <p:cNvPr id="7" name="Text Box 6">
            <a:extLst>
              <a:ext uri="{FF2B5EF4-FFF2-40B4-BE49-F238E27FC236}">
                <a16:creationId xmlns:a16="http://schemas.microsoft.com/office/drawing/2014/main" id="{633C3A5C-A11E-459B-9973-CCAD0B74BBB6}"/>
              </a:ext>
            </a:extLst>
          </p:cNvPr>
          <p:cNvSpPr txBox="1"/>
          <p:nvPr/>
        </p:nvSpPr>
        <p:spPr>
          <a:xfrm>
            <a:off x="493712" y="1268884"/>
            <a:ext cx="8229600" cy="2074862"/>
          </a:xfrm>
          <a:prstGeom prst="rect">
            <a:avLst/>
          </a:prstGeom>
          <a:noFill/>
          <a:ln w="9525">
            <a:noFill/>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eaLnBrk="1" hangingPunct="1">
              <a:spcBef>
                <a:spcPct val="20000"/>
              </a:spcBef>
            </a:pPr>
            <a:r>
              <a:rPr lang="en-US" altLang="zh-CN" sz="2800" dirty="0">
                <a:latin typeface="Times New Roman" panose="02020603050405020304" pitchFamily="18" charset="0"/>
                <a:ea typeface="宋体" panose="02010600030101010101" pitchFamily="2" charset="-122"/>
              </a:rPr>
              <a:t>[ FOREIGN KEY (&lt;</a:t>
            </a:r>
            <a:r>
              <a:rPr lang="zh-CN" altLang="en-US" sz="2800" dirty="0">
                <a:latin typeface="Times New Roman" panose="02020603050405020304" pitchFamily="18" charset="0"/>
                <a:ea typeface="宋体" panose="02010600030101010101" pitchFamily="2" charset="-122"/>
              </a:rPr>
              <a:t>本表列名</a:t>
            </a:r>
            <a:r>
              <a:rPr lang="en-US" altLang="zh-CN" sz="2800" dirty="0">
                <a:latin typeface="Times New Roman" panose="02020603050405020304" pitchFamily="18" charset="0"/>
                <a:ea typeface="宋体" panose="02010600030101010101" pitchFamily="2" charset="-122"/>
              </a:rPr>
              <a:t>&gt;)]</a:t>
            </a:r>
          </a:p>
          <a:p>
            <a:pPr algn="just" eaLnBrk="1" hangingPunct="1">
              <a:spcBef>
                <a:spcPct val="20000"/>
              </a:spcBef>
            </a:pPr>
            <a:r>
              <a:rPr lang="en-US" altLang="zh-CN" sz="2800" dirty="0">
                <a:latin typeface="Times New Roman" panose="02020603050405020304" pitchFamily="18" charset="0"/>
                <a:ea typeface="宋体" panose="02010600030101010101" pitchFamily="2" charset="-122"/>
              </a:rPr>
              <a:t>REFERENCES &lt;</a:t>
            </a:r>
            <a:r>
              <a:rPr lang="zh-CN" altLang="en-US" sz="2800" dirty="0">
                <a:latin typeface="Times New Roman" panose="02020603050405020304" pitchFamily="18" charset="0"/>
                <a:ea typeface="宋体" panose="02010600030101010101" pitchFamily="2" charset="-122"/>
              </a:rPr>
              <a:t>外表名</a:t>
            </a:r>
            <a:r>
              <a:rPr lang="en-US" altLang="zh-CN" sz="2800" dirty="0">
                <a:latin typeface="Times New Roman" panose="02020603050405020304" pitchFamily="18" charset="0"/>
                <a:ea typeface="宋体" panose="02010600030101010101" pitchFamily="2" charset="-122"/>
              </a:rPr>
              <a:t>&gt;(&lt;</a:t>
            </a:r>
            <a:r>
              <a:rPr lang="zh-CN" altLang="en-US" sz="2800" dirty="0">
                <a:latin typeface="Times New Roman" panose="02020603050405020304" pitchFamily="18" charset="0"/>
                <a:ea typeface="宋体" panose="02010600030101010101" pitchFamily="2" charset="-122"/>
              </a:rPr>
              <a:t>外表主码列名</a:t>
            </a:r>
            <a:r>
              <a:rPr lang="en-US" altLang="zh-CN" sz="2800" dirty="0">
                <a:latin typeface="Times New Roman" panose="02020603050405020304" pitchFamily="18" charset="0"/>
                <a:ea typeface="宋体" panose="02010600030101010101" pitchFamily="2" charset="-122"/>
              </a:rPr>
              <a:t>&gt;)</a:t>
            </a:r>
          </a:p>
          <a:p>
            <a:pPr algn="just" eaLnBrk="1" hangingPunct="1">
              <a:spcBef>
                <a:spcPct val="20000"/>
              </a:spcBef>
            </a:pPr>
            <a:r>
              <a:rPr lang="en-US" altLang="zh-CN" sz="2800" dirty="0">
                <a:latin typeface="Times New Roman" panose="02020603050405020304" pitchFamily="18" charset="0"/>
                <a:ea typeface="宋体" panose="02010600030101010101" pitchFamily="2" charset="-122"/>
              </a:rPr>
              <a:t>[ON DELETE {CASCADE | NO ACTION}]</a:t>
            </a:r>
          </a:p>
          <a:p>
            <a:pPr algn="just" eaLnBrk="1" hangingPunct="1">
              <a:spcBef>
                <a:spcPct val="20000"/>
              </a:spcBef>
            </a:pPr>
            <a:r>
              <a:rPr lang="en-US" altLang="zh-CN" sz="2800" dirty="0">
                <a:latin typeface="Times New Roman" panose="02020603050405020304" pitchFamily="18" charset="0"/>
                <a:ea typeface="宋体" panose="02010600030101010101" pitchFamily="2" charset="-122"/>
              </a:rPr>
              <a:t>[ON UPDATE {CASCADE | NO ACTION}]</a:t>
            </a:r>
          </a:p>
        </p:txBody>
      </p:sp>
      <p:sp>
        <p:nvSpPr>
          <p:cNvPr id="8" name="Text Box 7">
            <a:extLst>
              <a:ext uri="{FF2B5EF4-FFF2-40B4-BE49-F238E27FC236}">
                <a16:creationId xmlns:a16="http://schemas.microsoft.com/office/drawing/2014/main" id="{2DD89BA6-3DF2-42B3-8535-A3CA4BC8CA99}"/>
              </a:ext>
            </a:extLst>
          </p:cNvPr>
          <p:cNvSpPr txBox="1"/>
          <p:nvPr/>
        </p:nvSpPr>
        <p:spPr>
          <a:xfrm>
            <a:off x="420687" y="3500909"/>
            <a:ext cx="8229600" cy="2592387"/>
          </a:xfrm>
          <a:prstGeom prst="rect">
            <a:avLst/>
          </a:prstGeom>
          <a:noFill/>
          <a:ln w="9525">
            <a:noFill/>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eaLnBrk="1" hangingPunct="1">
              <a:spcBef>
                <a:spcPct val="20000"/>
              </a:spcBef>
            </a:pPr>
            <a:r>
              <a:rPr lang="en-US" altLang="zh-CN" sz="2800" dirty="0">
                <a:solidFill>
                  <a:srgbClr val="FF0000"/>
                </a:solidFill>
                <a:latin typeface="Times New Roman" panose="02020603050405020304" pitchFamily="18" charset="0"/>
                <a:ea typeface="宋体" panose="02010600030101010101" pitchFamily="2" charset="-122"/>
              </a:rPr>
              <a:t>ON DELETE CASECADE</a:t>
            </a:r>
            <a:r>
              <a:rPr lang="zh-CN" altLang="en-US" sz="2800" dirty="0">
                <a:solidFill>
                  <a:srgbClr val="FF0000"/>
                </a:solidFill>
                <a:latin typeface="Times New Roman" panose="02020603050405020304" pitchFamily="18" charset="0"/>
                <a:ea typeface="宋体" panose="02010600030101010101" pitchFamily="2" charset="-122"/>
              </a:rPr>
              <a:t>：级联删除</a:t>
            </a:r>
            <a:endParaRPr lang="en-US" altLang="zh-CN" sz="2800" dirty="0">
              <a:solidFill>
                <a:srgbClr val="FF0000"/>
              </a:solidFill>
              <a:latin typeface="Times New Roman" panose="02020603050405020304" pitchFamily="18" charset="0"/>
              <a:ea typeface="宋体" panose="02010600030101010101" pitchFamily="2" charset="-122"/>
            </a:endParaRPr>
          </a:p>
          <a:p>
            <a:pPr algn="just" eaLnBrk="1" hangingPunct="1">
              <a:spcBef>
                <a:spcPct val="20000"/>
              </a:spcBef>
            </a:pPr>
            <a:r>
              <a:rPr lang="en-US" altLang="zh-CN" sz="2800" dirty="0">
                <a:solidFill>
                  <a:srgbClr val="FF0000"/>
                </a:solidFill>
                <a:latin typeface="Times New Roman" panose="02020603050405020304" pitchFamily="18" charset="0"/>
                <a:ea typeface="宋体" panose="02010600030101010101" pitchFamily="2" charset="-122"/>
              </a:rPr>
              <a:t>ON DELETE NO ACTION</a:t>
            </a:r>
            <a:r>
              <a:rPr lang="zh-CN" altLang="en-US" sz="2800" dirty="0">
                <a:solidFill>
                  <a:srgbClr val="FF0000"/>
                </a:solidFill>
                <a:latin typeface="Times New Roman" panose="02020603050405020304" pitchFamily="18" charset="0"/>
                <a:ea typeface="宋体" panose="02010600030101010101" pitchFamily="2" charset="-122"/>
              </a:rPr>
              <a:t>：限制删除</a:t>
            </a:r>
            <a:endParaRPr lang="en-US" altLang="zh-CN" sz="2800" dirty="0">
              <a:solidFill>
                <a:srgbClr val="FF0000"/>
              </a:solidFill>
              <a:latin typeface="Times New Roman" panose="02020603050405020304" pitchFamily="18" charset="0"/>
              <a:ea typeface="宋体" panose="02010600030101010101" pitchFamily="2" charset="-122"/>
            </a:endParaRPr>
          </a:p>
          <a:p>
            <a:pPr algn="just" eaLnBrk="1" hangingPunct="1">
              <a:spcBef>
                <a:spcPct val="20000"/>
              </a:spcBef>
            </a:pPr>
            <a:r>
              <a:rPr lang="en-US" altLang="zh-CN" sz="2800" dirty="0">
                <a:solidFill>
                  <a:srgbClr val="D60093"/>
                </a:solidFill>
                <a:latin typeface="Times New Roman" panose="02020603050405020304" pitchFamily="18" charset="0"/>
                <a:ea typeface="宋体" panose="02010600030101010101" pitchFamily="2" charset="-122"/>
              </a:rPr>
              <a:t>ON UPDATE CASECADE</a:t>
            </a:r>
            <a:r>
              <a:rPr lang="zh-CN" altLang="en-US" sz="2800" dirty="0">
                <a:solidFill>
                  <a:srgbClr val="D60093"/>
                </a:solidFill>
                <a:latin typeface="Times New Roman" panose="02020603050405020304" pitchFamily="18" charset="0"/>
                <a:ea typeface="宋体" panose="02010600030101010101" pitchFamily="2" charset="-122"/>
              </a:rPr>
              <a:t>：级联更新</a:t>
            </a:r>
            <a:endParaRPr lang="en-US" altLang="zh-CN" sz="2800" dirty="0">
              <a:solidFill>
                <a:srgbClr val="D60093"/>
              </a:solidFill>
              <a:latin typeface="Times New Roman" panose="02020603050405020304" pitchFamily="18" charset="0"/>
              <a:ea typeface="宋体" panose="02010600030101010101" pitchFamily="2" charset="-122"/>
            </a:endParaRPr>
          </a:p>
          <a:p>
            <a:pPr algn="just" eaLnBrk="1" hangingPunct="1">
              <a:spcBef>
                <a:spcPct val="20000"/>
              </a:spcBef>
            </a:pPr>
            <a:r>
              <a:rPr lang="en-US" altLang="zh-CN" sz="2800" dirty="0">
                <a:solidFill>
                  <a:srgbClr val="D60093"/>
                </a:solidFill>
                <a:latin typeface="Times New Roman" panose="02020603050405020304" pitchFamily="18" charset="0"/>
                <a:ea typeface="宋体" panose="02010600030101010101" pitchFamily="2" charset="-122"/>
              </a:rPr>
              <a:t>ON UPDATE NO ACTION</a:t>
            </a:r>
            <a:r>
              <a:rPr lang="zh-CN" altLang="en-US" sz="2800" dirty="0">
                <a:solidFill>
                  <a:srgbClr val="D60093"/>
                </a:solidFill>
                <a:latin typeface="Times New Roman" panose="02020603050405020304" pitchFamily="18" charset="0"/>
                <a:ea typeface="宋体" panose="02010600030101010101" pitchFamily="2" charset="-122"/>
              </a:rPr>
              <a:t>：限制更新</a:t>
            </a:r>
            <a:endParaRPr lang="en-US" altLang="zh-CN" sz="2800" dirty="0">
              <a:solidFill>
                <a:srgbClr val="D60093"/>
              </a:solidFill>
              <a:latin typeface="Times New Roman" panose="02020603050405020304" pitchFamily="18" charset="0"/>
              <a:ea typeface="宋体" panose="02010600030101010101" pitchFamily="2" charset="-122"/>
            </a:endParaRPr>
          </a:p>
          <a:p>
            <a:pPr algn="just" eaLnBrk="1" hangingPunct="1">
              <a:spcBef>
                <a:spcPct val="20000"/>
              </a:spcBef>
            </a:pPr>
            <a:endParaRPr lang="en-US" altLang="zh-CN" sz="2800" dirty="0">
              <a:solidFill>
                <a:srgbClr val="D60093"/>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390159470"/>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p:txBody>
          <a:bodyPr/>
          <a:lstStyle/>
          <a:p>
            <a:pPr eaLnBrk="1" hangingPunct="1"/>
            <a:r>
              <a:rPr lang="en-US" altLang="zh-CN" sz="4700" dirty="0">
                <a:latin typeface="+mj-lt"/>
              </a:rPr>
              <a:t>13.2.4 </a:t>
            </a:r>
            <a:r>
              <a:rPr lang="en-US" altLang="zh-CN" sz="4700" dirty="0"/>
              <a:t>T-SQL</a:t>
            </a:r>
            <a:r>
              <a:rPr lang="zh-CN" altLang="en-US" sz="4700" dirty="0"/>
              <a:t>语句创建表</a:t>
            </a:r>
            <a:endParaRPr lang="zh-CN" altLang="en-US" sz="4900" dirty="0">
              <a:latin typeface="+mj-lt"/>
            </a:endParaRPr>
          </a:p>
        </p:txBody>
      </p:sp>
      <p:sp>
        <p:nvSpPr>
          <p:cNvPr id="4" name="Rectangle 3">
            <a:extLst>
              <a:ext uri="{FF2B5EF4-FFF2-40B4-BE49-F238E27FC236}">
                <a16:creationId xmlns:a16="http://schemas.microsoft.com/office/drawing/2014/main" id="{85641108-1A2D-40A5-B657-840DB14B9FA9}"/>
              </a:ext>
            </a:extLst>
          </p:cNvPr>
          <p:cNvSpPr>
            <a:spLocks noGrp="1"/>
          </p:cNvSpPr>
          <p:nvPr/>
        </p:nvSpPr>
        <p:spPr>
          <a:xfrm>
            <a:off x="302840" y="1131912"/>
            <a:ext cx="8383960" cy="5105400"/>
          </a:xfrm>
          <a:prstGeom prst="rect">
            <a:avLst/>
          </a:prstGeom>
          <a:noFill/>
          <a:ln w="9525">
            <a:noFill/>
          </a:ln>
        </p:spPr>
        <p:txBody>
          <a:bodyPr vert="horz" wrap="square" lIns="91440" tIns="45720" rIns="91440" bIns="45720" anchor="t"/>
          <a:lstStyle>
            <a:lvl1pPr marL="342900" indent="-342900" algn="l" rtl="0" eaLnBrk="0" fontAlgn="base" latinLnBrk="1" hangingPunct="0">
              <a:spcBef>
                <a:spcPct val="20000"/>
              </a:spcBef>
              <a:spcAft>
                <a:spcPct val="0"/>
              </a:spcAft>
              <a:buChar char="•"/>
              <a:defRPr kumimoji="1" sz="25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kumimoji="1" sz="22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Char char="•"/>
              <a:defRPr kumimoji="1" kern="1200">
                <a:solidFill>
                  <a:schemeClr val="tx1"/>
                </a:solidFill>
                <a:latin typeface="+mn-lt"/>
                <a:ea typeface="+mn-ea"/>
                <a:cs typeface="+mn-cs"/>
              </a:defRPr>
            </a:lvl3pPr>
            <a:lvl4pPr marL="1600200" indent="-228600" algn="l" rtl="0" eaLnBrk="0" fontAlgn="base" latinLnBrk="1" hangingPunct="0">
              <a:spcBef>
                <a:spcPct val="20000"/>
              </a:spcBef>
              <a:spcAft>
                <a:spcPct val="0"/>
              </a:spcAft>
              <a:buChar char="•"/>
              <a:defRPr kumimoji="1" sz="15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Char char="•"/>
              <a:defRPr kumimoji="1"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Clr>
                <a:schemeClr val="tx2"/>
              </a:buClr>
              <a:buFont typeface="Wingdings" panose="05000000000000000000" pitchFamily="2" charset="2"/>
              <a:buChar char="u"/>
            </a:pPr>
            <a:endParaRPr lang="en-US" altLang="zh-CN" sz="2600" dirty="0"/>
          </a:p>
        </p:txBody>
      </p:sp>
      <p:sp>
        <p:nvSpPr>
          <p:cNvPr id="6" name="Rectangle 3">
            <a:extLst>
              <a:ext uri="{FF2B5EF4-FFF2-40B4-BE49-F238E27FC236}">
                <a16:creationId xmlns:a16="http://schemas.microsoft.com/office/drawing/2014/main" id="{DEA1AA76-2A0C-45AF-BA22-BB3F13086B95}"/>
              </a:ext>
            </a:extLst>
          </p:cNvPr>
          <p:cNvSpPr txBox="1">
            <a:spLocks noChangeArrowheads="1"/>
          </p:cNvSpPr>
          <p:nvPr/>
        </p:nvSpPr>
        <p:spPr bwMode="auto">
          <a:xfrm>
            <a:off x="467544" y="1196752"/>
            <a:ext cx="7943850" cy="4083050"/>
          </a:xfrm>
          <a:prstGeom prst="rect">
            <a:avLst/>
          </a:prstGeom>
          <a:noFill/>
          <a:ln w="9525">
            <a:noFill/>
            <a:miter lim="800000"/>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marR="0" indent="-342900" defTabSz="914400" eaLnBrk="1" latinLnBrk="1" hangingPunct="1">
              <a:spcBef>
                <a:spcPct val="20000"/>
              </a:spcBef>
              <a:buClrTx/>
              <a:buSzTx/>
              <a:buFontTx/>
              <a:defRPr/>
            </a:pPr>
            <a:r>
              <a:rPr kumimoji="1" lang="en-US" altLang="zh-CN" sz="2400" kern="1200" cap="none" spc="0" normalizeH="0" baseline="0" noProof="0" dirty="0">
                <a:latin typeface="+mn-lt"/>
                <a:ea typeface="+mn-ea"/>
                <a:cs typeface="+mn-cs"/>
              </a:rPr>
              <a:t>CREATE TABLE </a:t>
            </a:r>
            <a:r>
              <a:rPr kumimoji="1" lang="en-US" altLang="zh-CN" sz="2400" kern="1200" cap="none" spc="0" normalizeH="0" baseline="0" noProof="0" dirty="0">
                <a:solidFill>
                  <a:srgbClr val="FF0000"/>
                </a:solidFill>
                <a:latin typeface="+mn-lt"/>
                <a:ea typeface="+mn-ea"/>
                <a:cs typeface="+mn-cs"/>
              </a:rPr>
              <a:t>SC</a:t>
            </a:r>
            <a:r>
              <a:rPr kumimoji="1" lang="en-US" altLang="zh-CN" sz="2400" kern="1200" cap="none" spc="0" normalizeH="0" baseline="0" noProof="0" dirty="0">
                <a:latin typeface="+mn-lt"/>
                <a:ea typeface="+mn-ea"/>
                <a:cs typeface="+mn-cs"/>
              </a:rPr>
              <a:t> (</a:t>
            </a:r>
          </a:p>
          <a:p>
            <a:pPr marL="342900" marR="0" indent="-342900" defTabSz="914400" eaLnBrk="1" latinLnBrk="1" hangingPunct="1">
              <a:spcBef>
                <a:spcPct val="20000"/>
              </a:spcBef>
              <a:buClrTx/>
              <a:buSzTx/>
              <a:buFontTx/>
              <a:defRPr/>
            </a:pPr>
            <a:r>
              <a:rPr kumimoji="1" lang="en-US" altLang="zh-CN" sz="2400" kern="1200" cap="none" spc="0" normalizeH="0" baseline="0" noProof="0" dirty="0">
                <a:latin typeface="+mn-lt"/>
                <a:ea typeface="+mn-ea"/>
                <a:cs typeface="+mn-cs"/>
              </a:rPr>
              <a:t>  </a:t>
            </a:r>
            <a:r>
              <a:rPr kumimoji="1" lang="en-US" altLang="zh-CN" sz="2400" kern="1200" cap="none" spc="0" normalizeH="0" baseline="0" noProof="0" dirty="0" err="1">
                <a:latin typeface="+mn-lt"/>
                <a:ea typeface="+mn-ea"/>
                <a:cs typeface="+mn-cs"/>
              </a:rPr>
              <a:t>Sno</a:t>
            </a:r>
            <a:r>
              <a:rPr kumimoji="1" lang="en-US" altLang="zh-CN" sz="2400" kern="1200" cap="none" spc="0" normalizeH="0" baseline="0" noProof="0" dirty="0">
                <a:latin typeface="+mn-lt"/>
                <a:ea typeface="+mn-ea"/>
                <a:cs typeface="+mn-cs"/>
              </a:rPr>
              <a:t> char(7)  NOT NULL,</a:t>
            </a:r>
          </a:p>
          <a:p>
            <a:pPr marL="342900" marR="0" indent="-342900" defTabSz="914400" eaLnBrk="1" latinLnBrk="1" hangingPunct="1">
              <a:spcBef>
                <a:spcPct val="20000"/>
              </a:spcBef>
              <a:buClrTx/>
              <a:buSzTx/>
              <a:buFontTx/>
              <a:defRPr/>
            </a:pPr>
            <a:r>
              <a:rPr kumimoji="1" lang="en-US" altLang="zh-CN" sz="2400" kern="1200" cap="none" spc="0" normalizeH="0" baseline="0" noProof="0" dirty="0">
                <a:latin typeface="+mn-lt"/>
                <a:ea typeface="+mn-ea"/>
                <a:cs typeface="+mn-cs"/>
              </a:rPr>
              <a:t>  </a:t>
            </a:r>
            <a:r>
              <a:rPr kumimoji="1" lang="en-US" altLang="zh-CN" sz="2400" kern="1200" cap="none" spc="0" normalizeH="0" baseline="0" noProof="0" dirty="0" err="1">
                <a:latin typeface="+mn-lt"/>
                <a:ea typeface="+mn-ea"/>
                <a:cs typeface="+mn-cs"/>
              </a:rPr>
              <a:t>Cno</a:t>
            </a:r>
            <a:r>
              <a:rPr kumimoji="1" lang="en-US" altLang="zh-CN" sz="2400" kern="1200" cap="none" spc="0" normalizeH="0" baseline="0" noProof="0" dirty="0">
                <a:latin typeface="+mn-lt"/>
                <a:ea typeface="+mn-ea"/>
                <a:cs typeface="+mn-cs"/>
              </a:rPr>
              <a:t> char(10)  NOT NULL,</a:t>
            </a:r>
          </a:p>
          <a:p>
            <a:pPr marL="342900" marR="0" indent="-342900" defTabSz="914400" eaLnBrk="1" latinLnBrk="1" hangingPunct="1">
              <a:spcBef>
                <a:spcPct val="20000"/>
              </a:spcBef>
              <a:buClrTx/>
              <a:buSzTx/>
              <a:buFontTx/>
              <a:defRPr/>
            </a:pPr>
            <a:r>
              <a:rPr kumimoji="1" lang="en-US" altLang="zh-CN" sz="2400" kern="1200" cap="none" spc="0" normalizeH="0" baseline="0" noProof="0" dirty="0">
                <a:latin typeface="+mn-lt"/>
                <a:ea typeface="+mn-ea"/>
                <a:cs typeface="+mn-cs"/>
              </a:rPr>
              <a:t>  Grade </a:t>
            </a:r>
            <a:r>
              <a:rPr kumimoji="1" lang="en-US" altLang="zh-CN" sz="2400" kern="1200" cap="none" spc="0" normalizeH="0" baseline="0" noProof="0" dirty="0" err="1">
                <a:latin typeface="+mn-lt"/>
                <a:ea typeface="+mn-ea"/>
                <a:cs typeface="+mn-cs"/>
              </a:rPr>
              <a:t>tinyint</a:t>
            </a:r>
            <a:r>
              <a:rPr kumimoji="1" lang="en-US" altLang="zh-CN" sz="2400" kern="1200" cap="none" spc="0" normalizeH="0" baseline="0" noProof="0" dirty="0">
                <a:latin typeface="+mn-lt"/>
                <a:ea typeface="+mn-ea"/>
                <a:cs typeface="+mn-cs"/>
              </a:rPr>
              <a:t>,</a:t>
            </a:r>
          </a:p>
          <a:p>
            <a:pPr marL="342900" marR="0" indent="-342900" defTabSz="914400" eaLnBrk="1" latinLnBrk="1" hangingPunct="1">
              <a:spcBef>
                <a:spcPct val="20000"/>
              </a:spcBef>
              <a:buClrTx/>
              <a:buSzTx/>
              <a:buFontTx/>
              <a:defRPr/>
            </a:pPr>
            <a:r>
              <a:rPr kumimoji="1" lang="en-US" altLang="zh-CN" sz="2400" kern="1200" cap="none" spc="0" normalizeH="0" baseline="0" noProof="0" dirty="0">
                <a:latin typeface="+mn-lt"/>
                <a:ea typeface="+mn-ea"/>
                <a:cs typeface="+mn-cs"/>
              </a:rPr>
              <a:t>  PRIMARY KEY ( </a:t>
            </a:r>
            <a:r>
              <a:rPr kumimoji="1" lang="en-US" altLang="zh-CN" sz="2400" kern="1200" cap="none" spc="0" normalizeH="0" baseline="0" noProof="0" dirty="0" err="1">
                <a:latin typeface="+mn-lt"/>
                <a:ea typeface="+mn-ea"/>
                <a:cs typeface="+mn-cs"/>
              </a:rPr>
              <a:t>Sno</a:t>
            </a:r>
            <a:r>
              <a:rPr kumimoji="1" lang="en-US" altLang="zh-CN" sz="2400" kern="1200" cap="none" spc="0" normalizeH="0" baseline="0" noProof="0" dirty="0">
                <a:latin typeface="+mn-lt"/>
                <a:ea typeface="+mn-ea"/>
                <a:cs typeface="+mn-cs"/>
              </a:rPr>
              <a:t>, </a:t>
            </a:r>
            <a:r>
              <a:rPr kumimoji="1" lang="en-US" altLang="zh-CN" sz="2400" kern="1200" cap="none" spc="0" normalizeH="0" baseline="0" noProof="0" dirty="0" err="1">
                <a:latin typeface="+mn-lt"/>
                <a:ea typeface="+mn-ea"/>
                <a:cs typeface="+mn-cs"/>
              </a:rPr>
              <a:t>Cno</a:t>
            </a:r>
            <a:r>
              <a:rPr kumimoji="1" lang="en-US" altLang="zh-CN" sz="2400" kern="1200" cap="none" spc="0" normalizeH="0" baseline="0" noProof="0" dirty="0">
                <a:latin typeface="+mn-lt"/>
                <a:ea typeface="+mn-ea"/>
                <a:cs typeface="+mn-cs"/>
              </a:rPr>
              <a:t> ),</a:t>
            </a:r>
          </a:p>
          <a:p>
            <a:pPr marL="342900" marR="0" indent="-342900" defTabSz="914400" eaLnBrk="1" latinLnBrk="1" hangingPunct="1">
              <a:spcBef>
                <a:spcPct val="20000"/>
              </a:spcBef>
              <a:buClrTx/>
              <a:buSzTx/>
              <a:buFontTx/>
              <a:defRPr/>
            </a:pPr>
            <a:r>
              <a:rPr kumimoji="1" lang="en-US" altLang="zh-CN" sz="2400" kern="1200" cap="none" spc="0" normalizeH="0" baseline="0" noProof="0" dirty="0">
                <a:latin typeface="+mn-lt"/>
                <a:ea typeface="+mn-ea"/>
                <a:cs typeface="+mn-cs"/>
              </a:rPr>
              <a:t>  FOREIGN KEY (</a:t>
            </a:r>
            <a:r>
              <a:rPr kumimoji="1" lang="en-US" altLang="zh-CN" sz="2400" kern="1200" cap="none" spc="0" normalizeH="0" baseline="0" noProof="0" dirty="0" err="1">
                <a:latin typeface="+mn-lt"/>
                <a:ea typeface="+mn-ea"/>
                <a:cs typeface="+mn-cs"/>
              </a:rPr>
              <a:t>Sno</a:t>
            </a:r>
            <a:r>
              <a:rPr kumimoji="1" lang="en-US" altLang="zh-CN" sz="2400" kern="1200" cap="none" spc="0" normalizeH="0" baseline="0" noProof="0" dirty="0">
                <a:latin typeface="+mn-lt"/>
                <a:ea typeface="+mn-ea"/>
                <a:cs typeface="+mn-cs"/>
              </a:rPr>
              <a:t>)  REFERENCES  Student (</a:t>
            </a:r>
            <a:r>
              <a:rPr kumimoji="1" lang="en-US" altLang="zh-CN" sz="2400" kern="1200" cap="none" spc="0" normalizeH="0" baseline="0" noProof="0" dirty="0" err="1">
                <a:latin typeface="+mn-lt"/>
                <a:ea typeface="+mn-ea"/>
                <a:cs typeface="+mn-cs"/>
              </a:rPr>
              <a:t>Sno</a:t>
            </a:r>
            <a:r>
              <a:rPr kumimoji="1" lang="en-US" altLang="zh-CN" sz="2400" kern="1200" cap="none" spc="0" normalizeH="0" baseline="0" noProof="0" dirty="0">
                <a:latin typeface="+mn-lt"/>
                <a:ea typeface="+mn-ea"/>
                <a:cs typeface="+mn-cs"/>
              </a:rPr>
              <a:t>)</a:t>
            </a:r>
          </a:p>
          <a:p>
            <a:pPr marL="342900" marR="0" indent="-342900" defTabSz="914400" eaLnBrk="1" latinLnBrk="1" hangingPunct="1">
              <a:spcBef>
                <a:spcPct val="20000"/>
              </a:spcBef>
              <a:buClrTx/>
              <a:buSzTx/>
              <a:buFontTx/>
              <a:defRPr/>
            </a:pPr>
            <a:r>
              <a:rPr kumimoji="1" lang="en-US" altLang="zh-CN" sz="2400" kern="1200" cap="none" spc="0" normalizeH="0" baseline="0" noProof="0" dirty="0">
                <a:latin typeface="+mn-lt"/>
                <a:ea typeface="+mn-ea"/>
                <a:cs typeface="+mn-cs"/>
              </a:rPr>
              <a:t>  ON DELETE CASCADE,</a:t>
            </a:r>
          </a:p>
          <a:p>
            <a:pPr marL="342900" marR="0" indent="-342900" defTabSz="914400" eaLnBrk="1" latinLnBrk="1" hangingPunct="1">
              <a:spcBef>
                <a:spcPct val="20000"/>
              </a:spcBef>
              <a:buClrTx/>
              <a:buSzTx/>
              <a:buFontTx/>
              <a:defRPr/>
            </a:pPr>
            <a:r>
              <a:rPr kumimoji="1" lang="en-US" altLang="zh-CN" sz="2400" kern="1200" cap="none" spc="0" normalizeH="0" baseline="0" noProof="0" dirty="0">
                <a:latin typeface="+mn-lt"/>
                <a:ea typeface="+mn-ea"/>
                <a:cs typeface="+mn-cs"/>
              </a:rPr>
              <a:t>  FOREIGN KEY (</a:t>
            </a:r>
            <a:r>
              <a:rPr kumimoji="1" lang="en-US" altLang="zh-CN" sz="2400" kern="1200" cap="none" spc="0" normalizeH="0" baseline="0" noProof="0" dirty="0" err="1">
                <a:latin typeface="+mn-lt"/>
                <a:ea typeface="+mn-ea"/>
                <a:cs typeface="+mn-cs"/>
              </a:rPr>
              <a:t>Cno</a:t>
            </a:r>
            <a:r>
              <a:rPr kumimoji="1" lang="en-US" altLang="zh-CN" sz="2400" kern="1200" cap="none" spc="0" normalizeH="0" baseline="0" noProof="0" dirty="0">
                <a:latin typeface="+mn-lt"/>
                <a:ea typeface="+mn-ea"/>
                <a:cs typeface="+mn-cs"/>
              </a:rPr>
              <a:t>)  REFERENCES  Course (</a:t>
            </a:r>
            <a:r>
              <a:rPr kumimoji="1" lang="en-US" altLang="zh-CN" sz="2400" kern="1200" cap="none" spc="0" normalizeH="0" baseline="0" noProof="0" dirty="0" err="1">
                <a:latin typeface="+mn-lt"/>
                <a:ea typeface="+mn-ea"/>
                <a:cs typeface="+mn-cs"/>
              </a:rPr>
              <a:t>Cno</a:t>
            </a:r>
            <a:r>
              <a:rPr kumimoji="1" lang="en-US" altLang="zh-CN" sz="2400" kern="1200" cap="none" spc="0" normalizeH="0" baseline="0" noProof="0" dirty="0">
                <a:latin typeface="+mn-lt"/>
                <a:ea typeface="+mn-ea"/>
                <a:cs typeface="+mn-cs"/>
              </a:rPr>
              <a:t>) </a:t>
            </a:r>
          </a:p>
          <a:p>
            <a:pPr marL="342900" marR="0" indent="-342900" defTabSz="914400" eaLnBrk="1" latinLnBrk="1" hangingPunct="1">
              <a:spcBef>
                <a:spcPct val="20000"/>
              </a:spcBef>
              <a:buClrTx/>
              <a:buSzTx/>
              <a:buFontTx/>
              <a:defRPr/>
            </a:pPr>
            <a:r>
              <a:rPr kumimoji="1" lang="en-US" altLang="zh-CN" sz="2400" kern="1200" cap="none" spc="0" normalizeH="0" baseline="0" noProof="0" dirty="0">
                <a:latin typeface="+mn-lt"/>
                <a:ea typeface="+mn-ea"/>
                <a:cs typeface="+mn-cs"/>
              </a:rPr>
              <a:t>  ON UPDATE NO ACTION</a:t>
            </a:r>
            <a:r>
              <a:rPr kumimoji="1" lang="zh-CN" altLang="en-US" sz="2400" kern="1200" cap="none" spc="0" normalizeH="0" baseline="0" noProof="0" dirty="0">
                <a:latin typeface="+mn-lt"/>
                <a:ea typeface="+mn-ea"/>
                <a:cs typeface="+mn-cs"/>
              </a:rPr>
              <a:t>）</a:t>
            </a:r>
          </a:p>
        </p:txBody>
      </p:sp>
    </p:spTree>
    <p:extLst>
      <p:ext uri="{BB962C8B-B14F-4D97-AF65-F5344CB8AC3E}">
        <p14:creationId xmlns:p14="http://schemas.microsoft.com/office/powerpoint/2010/main" val="1976271848"/>
      </p:ext>
    </p:extLst>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a:ln/>
        </p:spPr>
        <p:txBody>
          <a:bodyPr vert="horz" wrap="square" lIns="91440" tIns="45720" rIns="91440" bIns="45720" anchor="ctr"/>
          <a:lstStyle/>
          <a:p>
            <a:pPr eaLnBrk="1" hangingPunct="1"/>
            <a:r>
              <a:rPr lang="zh-CN" altLang="en-US" sz="4200" dirty="0">
                <a:solidFill>
                  <a:schemeClr val="tx2"/>
                </a:solidFill>
                <a:latin typeface="黑体" panose="02010609060101010101" pitchFamily="49" charset="-122"/>
                <a:ea typeface="黑体" panose="02010609060101010101" pitchFamily="49" charset="-122"/>
              </a:rPr>
              <a:t>创建学生表</a:t>
            </a:r>
          </a:p>
        </p:txBody>
      </p:sp>
      <p:sp>
        <p:nvSpPr>
          <p:cNvPr id="47107" name="Rectangle 3"/>
          <p:cNvSpPr>
            <a:spLocks noGrp="1"/>
          </p:cNvSpPr>
          <p:nvPr>
            <p:ph idx="1"/>
          </p:nvPr>
        </p:nvSpPr>
        <p:spPr>
          <a:xfrm>
            <a:off x="323850" y="1268413"/>
            <a:ext cx="8610600" cy="5105400"/>
          </a:xfrm>
          <a:ln/>
        </p:spPr>
        <p:txBody>
          <a:bodyPr vert="horz" wrap="square" lIns="91440" tIns="45720" rIns="91440" bIns="45720" anchor="t"/>
          <a:lstStyle/>
          <a:p>
            <a:pPr eaLnBrk="1" hangingPunct="1">
              <a:buNone/>
            </a:pPr>
            <a:r>
              <a:rPr lang="zh-CN" altLang="en-US" sz="3300" dirty="0"/>
              <a:t>创建学生表，结构如下：</a:t>
            </a:r>
            <a:endParaRPr lang="en-US" altLang="zh-CN" sz="3300" dirty="0"/>
          </a:p>
          <a:p>
            <a:pPr lvl="1" eaLnBrk="1" hangingPunct="1">
              <a:buNone/>
            </a:pPr>
            <a:r>
              <a:rPr lang="zh-CN" altLang="en-US" sz="3000" dirty="0"/>
              <a:t>学号</a:t>
            </a:r>
            <a:r>
              <a:rPr lang="en-US" altLang="zh-CN" sz="3000" dirty="0"/>
              <a:t>sid, </a:t>
            </a:r>
            <a:r>
              <a:rPr lang="zh-CN" altLang="en-US" sz="3000" dirty="0"/>
              <a:t>统一编码定长字符串，长度为</a:t>
            </a:r>
            <a:r>
              <a:rPr lang="en-US" altLang="zh-CN" sz="3000" dirty="0"/>
              <a:t>10</a:t>
            </a:r>
            <a:r>
              <a:rPr lang="zh-CN" altLang="en-US" sz="3000" dirty="0"/>
              <a:t>，主码</a:t>
            </a:r>
            <a:endParaRPr lang="en-US" altLang="zh-CN" sz="3000" dirty="0"/>
          </a:p>
          <a:p>
            <a:pPr lvl="1" eaLnBrk="1" hangingPunct="1">
              <a:buNone/>
            </a:pPr>
            <a:r>
              <a:rPr lang="zh-CN" altLang="en-US" sz="3000" dirty="0"/>
              <a:t>姓名</a:t>
            </a:r>
            <a:r>
              <a:rPr lang="en-US" altLang="zh-CN" sz="3000" dirty="0"/>
              <a:t>sname</a:t>
            </a:r>
            <a:r>
              <a:rPr lang="zh-CN" altLang="en-US" sz="3000" dirty="0"/>
              <a:t>，非空</a:t>
            </a:r>
            <a:endParaRPr lang="en-US" altLang="zh-CN" sz="3000" dirty="0"/>
          </a:p>
          <a:p>
            <a:pPr lvl="1" eaLnBrk="1" hangingPunct="1">
              <a:buNone/>
            </a:pPr>
            <a:r>
              <a:rPr lang="zh-CN" altLang="en-US" sz="3000" dirty="0"/>
              <a:t>密码</a:t>
            </a:r>
            <a:r>
              <a:rPr lang="en-US" altLang="zh-CN" sz="3000" dirty="0"/>
              <a:t>spassword</a:t>
            </a:r>
            <a:r>
              <a:rPr lang="zh-CN" altLang="en-US" sz="3000" dirty="0"/>
              <a:t>，非空</a:t>
            </a:r>
            <a:endParaRPr lang="en-US" altLang="zh-CN" sz="3000" dirty="0"/>
          </a:p>
          <a:p>
            <a:pPr lvl="1" eaLnBrk="1" hangingPunct="1">
              <a:buNone/>
            </a:pPr>
            <a:r>
              <a:rPr lang="zh-CN" altLang="en-US" sz="3000" dirty="0"/>
              <a:t>邮箱</a:t>
            </a:r>
            <a:r>
              <a:rPr lang="en-US" altLang="zh-CN" sz="3000" dirty="0"/>
              <a:t>smail</a:t>
            </a:r>
            <a:r>
              <a:rPr lang="zh-CN" altLang="en-US" sz="3000" dirty="0"/>
              <a:t>，取唯一值</a:t>
            </a:r>
            <a:endParaRPr lang="en-US" altLang="zh-CN" sz="3000" dirty="0"/>
          </a:p>
          <a:p>
            <a:pPr lvl="1" eaLnBrk="1" hangingPunct="1">
              <a:buNone/>
            </a:pPr>
            <a:r>
              <a:rPr lang="zh-CN" altLang="en-US" sz="3000" dirty="0"/>
              <a:t>性别</a:t>
            </a:r>
            <a:r>
              <a:rPr lang="en-US" altLang="zh-CN" sz="3000" dirty="0"/>
              <a:t>ssex</a:t>
            </a:r>
            <a:r>
              <a:rPr lang="zh-CN" altLang="en-US" sz="3000" dirty="0"/>
              <a:t>，取值为男或女，若不输入，默认为男</a:t>
            </a:r>
            <a:endParaRPr lang="en-US" altLang="zh-CN" sz="3000" dirty="0"/>
          </a:p>
          <a:p>
            <a:pPr lvl="1" eaLnBrk="1" hangingPunct="1">
              <a:buNone/>
            </a:pPr>
            <a:endParaRPr lang="en-US" altLang="zh-CN" sz="3000" dirty="0"/>
          </a:p>
          <a:p>
            <a:pPr lvl="1" eaLnBrk="1" hangingPunct="1">
              <a:buNone/>
            </a:pPr>
            <a:endParaRPr lang="en-US" altLang="zh-CN" sz="3000" dirty="0"/>
          </a:p>
          <a:p>
            <a:pPr eaLnBrk="1" hangingPunct="1">
              <a:buNone/>
            </a:pPr>
            <a:endParaRPr lang="zh-CN" altLang="en-US" sz="3300" dirty="0"/>
          </a:p>
        </p:txBody>
      </p:sp>
    </p:spTree>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a:ln/>
        </p:spPr>
        <p:txBody>
          <a:bodyPr vert="horz" wrap="square" lIns="91440" tIns="45720" rIns="91440" bIns="45720" anchor="ctr"/>
          <a:lstStyle/>
          <a:p>
            <a:pPr eaLnBrk="1" hangingPunct="1"/>
            <a:r>
              <a:rPr lang="zh-CN" altLang="en-US" sz="4200" dirty="0">
                <a:latin typeface="黑体" panose="02010609060101010101" pitchFamily="49" charset="-122"/>
                <a:ea typeface="黑体" panose="02010609060101010101" pitchFamily="49" charset="-122"/>
              </a:rPr>
              <a:t>创建成绩表</a:t>
            </a:r>
          </a:p>
        </p:txBody>
      </p:sp>
      <p:sp>
        <p:nvSpPr>
          <p:cNvPr id="48131" name="Rectangle 3"/>
          <p:cNvSpPr>
            <a:spLocks noGrp="1"/>
          </p:cNvSpPr>
          <p:nvPr>
            <p:ph idx="1"/>
          </p:nvPr>
        </p:nvSpPr>
        <p:spPr>
          <a:xfrm>
            <a:off x="228600" y="1219200"/>
            <a:ext cx="8520113" cy="5233988"/>
          </a:xfrm>
          <a:ln/>
        </p:spPr>
        <p:txBody>
          <a:bodyPr vert="horz" wrap="square" lIns="91440" tIns="45720" rIns="91440" bIns="45720" anchor="t"/>
          <a:lstStyle/>
          <a:p>
            <a:pPr eaLnBrk="1" hangingPunct="1">
              <a:buNone/>
            </a:pPr>
            <a:r>
              <a:rPr lang="zh-CN" altLang="en-US" sz="3300" dirty="0"/>
              <a:t>成绩表结构如下：</a:t>
            </a:r>
            <a:endParaRPr lang="en-US" altLang="zh-CN" sz="3300" dirty="0"/>
          </a:p>
          <a:p>
            <a:pPr lvl="1" eaLnBrk="1" hangingPunct="1">
              <a:buNone/>
            </a:pPr>
            <a:r>
              <a:rPr lang="zh-CN" altLang="en-US" sz="3000" dirty="0"/>
              <a:t>学号</a:t>
            </a:r>
            <a:r>
              <a:rPr lang="en-US" altLang="zh-CN" sz="3000" dirty="0"/>
              <a:t>sid</a:t>
            </a:r>
            <a:r>
              <a:rPr lang="zh-CN" altLang="en-US" sz="3000" dirty="0"/>
              <a:t>和课程号</a:t>
            </a:r>
            <a:r>
              <a:rPr lang="en-US" altLang="zh-CN" sz="3000" dirty="0"/>
              <a:t>cid</a:t>
            </a:r>
            <a:r>
              <a:rPr lang="zh-CN" altLang="en-US" sz="3000" dirty="0"/>
              <a:t>为主码</a:t>
            </a:r>
            <a:endParaRPr lang="en-US" altLang="zh-CN" sz="3000" dirty="0"/>
          </a:p>
          <a:p>
            <a:pPr lvl="1" eaLnBrk="1" hangingPunct="1">
              <a:buNone/>
            </a:pPr>
            <a:r>
              <a:rPr lang="zh-CN" altLang="en-US" sz="3000" dirty="0"/>
              <a:t>学号参照学生表的主码学号，课程号参照课程表的主码课程号</a:t>
            </a:r>
            <a:r>
              <a:rPr lang="en-US" altLang="zh-CN" sz="3000" dirty="0"/>
              <a:t>cid</a:t>
            </a:r>
          </a:p>
          <a:p>
            <a:pPr lvl="1" eaLnBrk="1" hangingPunct="1">
              <a:buNone/>
            </a:pPr>
            <a:r>
              <a:rPr lang="zh-CN" altLang="en-US" sz="3000" dirty="0"/>
              <a:t>当从学生表中删除一条学生记录时，级联删除该生的所有选课信息，当修改学生表中学号</a:t>
            </a:r>
            <a:r>
              <a:rPr lang="en-US" altLang="zh-CN" sz="3000" dirty="0"/>
              <a:t>sid</a:t>
            </a:r>
            <a:r>
              <a:rPr lang="zh-CN" altLang="en-US" sz="3000" dirty="0"/>
              <a:t>时，级联更新修改成绩表中所有学号</a:t>
            </a:r>
            <a:endParaRPr lang="en-US" altLang="zh-CN" sz="3000" dirty="0"/>
          </a:p>
          <a:p>
            <a:pPr lvl="1" eaLnBrk="1" hangingPunct="1">
              <a:buNone/>
            </a:pPr>
            <a:r>
              <a:rPr lang="zh-CN" altLang="en-US" sz="3000" dirty="0"/>
              <a:t>约定成绩取值范围为</a:t>
            </a:r>
            <a:r>
              <a:rPr lang="en-US" altLang="zh-CN" sz="3000" dirty="0"/>
              <a:t>[0,100]</a:t>
            </a:r>
            <a:endParaRPr lang="zh-CN" altLang="en-US" sz="3000" dirty="0"/>
          </a:p>
        </p:txBody>
      </p:sp>
    </p:spTree>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a:ln/>
        </p:spPr>
        <p:txBody>
          <a:bodyPr vert="horz" wrap="square" lIns="91440" tIns="45720" rIns="91440" bIns="45720" anchor="ctr"/>
          <a:lstStyle/>
          <a:p>
            <a:pPr eaLnBrk="1" hangingPunct="1"/>
            <a:r>
              <a:rPr lang="zh-CN" altLang="en-US" sz="4200" dirty="0">
                <a:latin typeface="黑体" panose="02010609060101010101" pitchFamily="49" charset="-122"/>
                <a:ea typeface="黑体" panose="02010609060101010101" pitchFamily="49" charset="-122"/>
              </a:rPr>
              <a:t>创建表练习</a:t>
            </a:r>
          </a:p>
        </p:txBody>
      </p:sp>
      <p:sp>
        <p:nvSpPr>
          <p:cNvPr id="49155" name="Rectangle 3"/>
          <p:cNvSpPr>
            <a:spLocks noGrp="1"/>
          </p:cNvSpPr>
          <p:nvPr>
            <p:ph idx="1"/>
          </p:nvPr>
        </p:nvSpPr>
        <p:spPr>
          <a:xfrm>
            <a:off x="228600" y="1219200"/>
            <a:ext cx="8664575" cy="5233988"/>
          </a:xfrm>
          <a:ln/>
        </p:spPr>
        <p:txBody>
          <a:bodyPr vert="horz" wrap="square" lIns="91440" tIns="45720" rIns="91440" bIns="45720" anchor="t"/>
          <a:lstStyle/>
          <a:p>
            <a:pPr eaLnBrk="1" hangingPunct="1">
              <a:buNone/>
            </a:pPr>
            <a:r>
              <a:rPr lang="en-US" altLang="zh-CN" sz="3200" dirty="0"/>
              <a:t>“</a:t>
            </a:r>
            <a:r>
              <a:rPr lang="zh-CN" altLang="en-US" sz="3200" dirty="0"/>
              <a:t>图书销售表</a:t>
            </a:r>
            <a:r>
              <a:rPr lang="en-US" altLang="zh-CN" sz="3200" dirty="0"/>
              <a:t>”</a:t>
            </a:r>
            <a:r>
              <a:rPr lang="zh-CN" altLang="en-US" sz="3200" dirty="0"/>
              <a:t>结构如下</a:t>
            </a:r>
            <a:r>
              <a:rPr lang="en-US" altLang="zh-CN" sz="3200" dirty="0"/>
              <a:t>:</a:t>
            </a:r>
          </a:p>
          <a:p>
            <a:pPr lvl="1" eaLnBrk="1" hangingPunct="1">
              <a:buNone/>
            </a:pPr>
            <a:r>
              <a:rPr lang="zh-CN" altLang="en-US" sz="2800" dirty="0"/>
              <a:t>书号</a:t>
            </a:r>
            <a:r>
              <a:rPr lang="en-US" altLang="zh-CN" sz="2800" dirty="0"/>
              <a:t>: </a:t>
            </a:r>
            <a:r>
              <a:rPr lang="zh-CN" altLang="en-US" sz="2800" dirty="0"/>
              <a:t>统一字符编码定长类型</a:t>
            </a:r>
            <a:r>
              <a:rPr lang="en-US" altLang="zh-CN" sz="2800" dirty="0"/>
              <a:t>, </a:t>
            </a:r>
            <a:r>
              <a:rPr lang="zh-CN" altLang="en-US" sz="2800" dirty="0"/>
              <a:t>长度为</a:t>
            </a:r>
            <a:r>
              <a:rPr lang="en-US" altLang="zh-CN" sz="2800" dirty="0"/>
              <a:t>6, </a:t>
            </a:r>
            <a:r>
              <a:rPr lang="zh-CN" altLang="en-US" sz="2800" dirty="0"/>
              <a:t>非空</a:t>
            </a:r>
            <a:r>
              <a:rPr lang="en-US" altLang="zh-CN" sz="2800" dirty="0"/>
              <a:t>;</a:t>
            </a:r>
          </a:p>
          <a:p>
            <a:pPr lvl="1" eaLnBrk="1" hangingPunct="1">
              <a:buNone/>
            </a:pPr>
            <a:r>
              <a:rPr lang="zh-CN" altLang="en-US" sz="2800" dirty="0"/>
              <a:t>书店编号</a:t>
            </a:r>
            <a:r>
              <a:rPr lang="en-US" altLang="zh-CN" sz="2800" dirty="0"/>
              <a:t>: </a:t>
            </a:r>
            <a:r>
              <a:rPr lang="zh-CN" altLang="en-US" sz="2800" dirty="0"/>
              <a:t>统一字符编码定长类型</a:t>
            </a:r>
            <a:r>
              <a:rPr lang="en-US" altLang="zh-CN" sz="2800" dirty="0"/>
              <a:t>, </a:t>
            </a:r>
            <a:r>
              <a:rPr lang="zh-CN" altLang="en-US" sz="2800" dirty="0"/>
              <a:t>长度为</a:t>
            </a:r>
            <a:r>
              <a:rPr lang="en-US" altLang="zh-CN" sz="2800" dirty="0"/>
              <a:t>6, </a:t>
            </a:r>
            <a:r>
              <a:rPr lang="zh-CN" altLang="en-US" sz="2800" dirty="0"/>
              <a:t>非空</a:t>
            </a:r>
            <a:r>
              <a:rPr lang="en-US" altLang="zh-CN" sz="2800" dirty="0"/>
              <a:t>;</a:t>
            </a:r>
          </a:p>
          <a:p>
            <a:pPr lvl="1" eaLnBrk="1" hangingPunct="1">
              <a:buNone/>
            </a:pPr>
            <a:r>
              <a:rPr lang="zh-CN" altLang="en-US" sz="2800" dirty="0"/>
              <a:t>销售日期</a:t>
            </a:r>
            <a:r>
              <a:rPr lang="en-US" altLang="zh-CN" sz="2800" dirty="0"/>
              <a:t>: </a:t>
            </a:r>
            <a:r>
              <a:rPr lang="zh-CN" altLang="en-US" sz="2800" dirty="0"/>
              <a:t>小日期时间型</a:t>
            </a:r>
            <a:r>
              <a:rPr lang="en-US" altLang="zh-CN" sz="2800" dirty="0"/>
              <a:t>, </a:t>
            </a:r>
            <a:r>
              <a:rPr lang="zh-CN" altLang="en-US" sz="2800" dirty="0"/>
              <a:t>非空</a:t>
            </a:r>
            <a:r>
              <a:rPr lang="en-US" altLang="zh-CN" sz="2800" dirty="0"/>
              <a:t>;</a:t>
            </a:r>
          </a:p>
          <a:p>
            <a:pPr lvl="1" eaLnBrk="1" hangingPunct="1">
              <a:buNone/>
            </a:pPr>
            <a:r>
              <a:rPr lang="zh-CN" altLang="en-US" sz="2800" dirty="0"/>
              <a:t>销售数量</a:t>
            </a:r>
            <a:r>
              <a:rPr lang="en-US" altLang="zh-CN" sz="2800" dirty="0"/>
              <a:t>: </a:t>
            </a:r>
            <a:r>
              <a:rPr lang="zh-CN" altLang="en-US" sz="2800" dirty="0"/>
              <a:t>微整型</a:t>
            </a:r>
            <a:r>
              <a:rPr lang="en-US" altLang="zh-CN" sz="2800" dirty="0"/>
              <a:t>, </a:t>
            </a:r>
            <a:r>
              <a:rPr lang="zh-CN" altLang="en-US" sz="2800" dirty="0"/>
              <a:t>大于等于</a:t>
            </a:r>
            <a:r>
              <a:rPr lang="en-US" altLang="zh-CN" sz="2800" dirty="0"/>
              <a:t>1;</a:t>
            </a:r>
          </a:p>
          <a:p>
            <a:pPr lvl="1" eaLnBrk="1" hangingPunct="1">
              <a:buNone/>
            </a:pPr>
            <a:r>
              <a:rPr lang="zh-CN" altLang="en-US" sz="2800" dirty="0"/>
              <a:t>主码为</a:t>
            </a:r>
            <a:r>
              <a:rPr lang="en-US" altLang="zh-CN" sz="2800" dirty="0"/>
              <a:t>(</a:t>
            </a:r>
            <a:r>
              <a:rPr lang="zh-CN" altLang="en-US" sz="2800" dirty="0"/>
              <a:t>书号</a:t>
            </a:r>
            <a:r>
              <a:rPr lang="en-US" altLang="zh-CN" sz="2800" dirty="0"/>
              <a:t>, </a:t>
            </a:r>
            <a:r>
              <a:rPr lang="zh-CN" altLang="en-US" sz="2800" dirty="0"/>
              <a:t>书店编号</a:t>
            </a:r>
            <a:r>
              <a:rPr lang="en-US" altLang="zh-CN" sz="2800" dirty="0"/>
              <a:t>, </a:t>
            </a:r>
            <a:r>
              <a:rPr lang="zh-CN" altLang="en-US" sz="2800" dirty="0"/>
              <a:t>销售日期</a:t>
            </a:r>
            <a:r>
              <a:rPr lang="en-US" altLang="zh-CN" sz="2800" dirty="0"/>
              <a:t>);</a:t>
            </a:r>
          </a:p>
          <a:p>
            <a:pPr lvl="1" eaLnBrk="1" hangingPunct="1">
              <a:buNone/>
            </a:pPr>
            <a:r>
              <a:rPr lang="zh-CN" altLang="en-US" sz="2800" dirty="0"/>
              <a:t>其中</a:t>
            </a:r>
            <a:r>
              <a:rPr lang="en-US" altLang="zh-CN" sz="2800" dirty="0"/>
              <a:t>”</a:t>
            </a:r>
            <a:r>
              <a:rPr lang="zh-CN" altLang="en-US" sz="2800" dirty="0"/>
              <a:t>书号</a:t>
            </a:r>
            <a:r>
              <a:rPr lang="en-US" altLang="zh-CN" sz="2800" dirty="0"/>
              <a:t>”</a:t>
            </a:r>
            <a:r>
              <a:rPr lang="zh-CN" altLang="en-US" sz="2800" dirty="0"/>
              <a:t>为引用</a:t>
            </a:r>
            <a:r>
              <a:rPr lang="en-US" altLang="zh-CN" sz="2800" dirty="0"/>
              <a:t>”</a:t>
            </a:r>
            <a:r>
              <a:rPr lang="zh-CN" altLang="en-US" sz="2800" dirty="0"/>
              <a:t>图书表</a:t>
            </a:r>
            <a:r>
              <a:rPr lang="en-US" altLang="zh-CN" sz="2800" dirty="0"/>
              <a:t>”</a:t>
            </a:r>
            <a:r>
              <a:rPr lang="zh-CN" altLang="en-US" sz="2800" dirty="0"/>
              <a:t>的</a:t>
            </a:r>
            <a:r>
              <a:rPr lang="en-US" altLang="zh-CN" sz="2800" dirty="0"/>
              <a:t>”</a:t>
            </a:r>
            <a:r>
              <a:rPr lang="zh-CN" altLang="en-US" sz="2800" dirty="0"/>
              <a:t>书号</a:t>
            </a:r>
            <a:r>
              <a:rPr lang="en-US" altLang="zh-CN" sz="2800" dirty="0"/>
              <a:t>”</a:t>
            </a:r>
            <a:r>
              <a:rPr lang="zh-CN" altLang="en-US" sz="2800" dirty="0"/>
              <a:t>的外码</a:t>
            </a:r>
            <a:r>
              <a:rPr lang="en-US" altLang="zh-CN" sz="2800" dirty="0"/>
              <a:t>;</a:t>
            </a:r>
          </a:p>
          <a:p>
            <a:pPr lvl="1" eaLnBrk="1" hangingPunct="1">
              <a:buNone/>
            </a:pPr>
            <a:r>
              <a:rPr lang="en-US" altLang="zh-CN" sz="2800" dirty="0"/>
              <a:t>“</a:t>
            </a:r>
            <a:r>
              <a:rPr lang="zh-CN" altLang="en-US" sz="2800" dirty="0"/>
              <a:t>书店编号</a:t>
            </a:r>
            <a:r>
              <a:rPr lang="en-US" altLang="zh-CN" sz="2800" dirty="0"/>
              <a:t>”</a:t>
            </a:r>
            <a:r>
              <a:rPr lang="zh-CN" altLang="en-US" sz="2800" dirty="0"/>
              <a:t>为引用</a:t>
            </a:r>
            <a:r>
              <a:rPr lang="en-US" altLang="zh-CN" sz="2800" dirty="0"/>
              <a:t>”</a:t>
            </a:r>
            <a:r>
              <a:rPr lang="zh-CN" altLang="en-US" sz="2800" dirty="0"/>
              <a:t>书店表</a:t>
            </a:r>
            <a:r>
              <a:rPr lang="en-US" altLang="zh-CN" sz="2800" dirty="0"/>
              <a:t>”</a:t>
            </a:r>
            <a:r>
              <a:rPr lang="zh-CN" altLang="en-US" sz="2800" dirty="0"/>
              <a:t>的</a:t>
            </a:r>
            <a:r>
              <a:rPr lang="en-US" altLang="zh-CN" sz="2800" dirty="0"/>
              <a:t>”</a:t>
            </a:r>
            <a:r>
              <a:rPr lang="zh-CN" altLang="en-US" sz="2800" dirty="0"/>
              <a:t>书店编号</a:t>
            </a:r>
            <a:r>
              <a:rPr lang="en-US" altLang="zh-CN" sz="2800" dirty="0"/>
              <a:t>”</a:t>
            </a:r>
            <a:r>
              <a:rPr lang="zh-CN" altLang="en-US" sz="2800" dirty="0"/>
              <a:t>的外码</a:t>
            </a:r>
            <a:r>
              <a:rPr lang="en-US" altLang="zh-CN" sz="2800" dirty="0"/>
              <a:t>.</a:t>
            </a:r>
            <a:endParaRPr lang="zh-CN" altLang="en-US" sz="2800" dirty="0"/>
          </a:p>
        </p:txBody>
      </p:sp>
    </p:spTree>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370A99-6487-48A3-B3C9-18DC659656C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B060030-1D12-475D-B44F-735E671E57B2}"/>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803121247"/>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p>
            <a:pPr eaLnBrk="1" hangingPunct="1"/>
            <a:r>
              <a:rPr lang="en-US" altLang="zh-CN" sz="4700" dirty="0"/>
              <a:t>13.1.2 </a:t>
            </a:r>
            <a:r>
              <a:rPr lang="zh-CN" altLang="zh-CN" sz="4700" dirty="0"/>
              <a:t>表的类型</a:t>
            </a:r>
            <a:endParaRPr lang="zh-CN" altLang="en-US" sz="4900" dirty="0"/>
          </a:p>
        </p:txBody>
      </p:sp>
      <p:sp>
        <p:nvSpPr>
          <p:cNvPr id="10243" name="内容占位符 1"/>
          <p:cNvSpPr>
            <a:spLocks noGrp="1"/>
          </p:cNvSpPr>
          <p:nvPr>
            <p:ph idx="4294967295"/>
          </p:nvPr>
        </p:nvSpPr>
        <p:spPr/>
        <p:txBody>
          <a:bodyPr/>
          <a:lstStyle/>
          <a:p>
            <a:pPr marL="365125" indent="-255588" eaLnBrk="1" hangingPunct="1"/>
            <a:r>
              <a:rPr lang="zh-CN" altLang="zh-CN" sz="2400" dirty="0">
                <a:latin typeface="+mj-lt"/>
              </a:rPr>
              <a:t>数据库中表按用途可分为用户表、系统表和临时表</a:t>
            </a:r>
            <a:endParaRPr lang="en-US" altLang="zh-CN" sz="2400" dirty="0">
              <a:latin typeface="+mj-lt"/>
            </a:endParaRPr>
          </a:p>
          <a:p>
            <a:pPr marL="365125" indent="-255588" eaLnBrk="1" hangingPunct="1"/>
            <a:r>
              <a:rPr lang="zh-CN" altLang="zh-CN" sz="2400" dirty="0">
                <a:latin typeface="+mj-lt"/>
              </a:rPr>
              <a:t>按存储模式可分基本表、分区表、宽表。</a:t>
            </a:r>
          </a:p>
          <a:p>
            <a:pPr marL="363538" indent="-254000" eaLnBrk="1" hangingPunct="1">
              <a:buFont typeface="Wingdings" panose="05000000000000000000" pitchFamily="2" charset="2"/>
              <a:buNone/>
            </a:pPr>
            <a:r>
              <a:rPr lang="en-US" altLang="zh-CN" sz="2400" dirty="0">
                <a:latin typeface="+mj-lt"/>
              </a:rPr>
              <a:t>1. </a:t>
            </a:r>
            <a:r>
              <a:rPr lang="zh-CN" altLang="zh-CN" sz="2400" dirty="0">
                <a:latin typeface="+mj-lt"/>
              </a:rPr>
              <a:t>用户表</a:t>
            </a:r>
            <a:r>
              <a:rPr lang="zh-CN" altLang="en-US" sz="2400" dirty="0">
                <a:latin typeface="+mj-lt"/>
              </a:rPr>
              <a:t>。</a:t>
            </a:r>
            <a:r>
              <a:rPr lang="zh-CN" altLang="zh-CN" sz="2400" dirty="0">
                <a:latin typeface="+mj-lt"/>
              </a:rPr>
              <a:t>用户自己创建的数据表和示例数据表，用来存储用户的信息，用户可以随意更改。</a:t>
            </a:r>
            <a:endParaRPr lang="en-US" altLang="zh-CN" sz="2400" dirty="0">
              <a:latin typeface="+mj-lt"/>
            </a:endParaRPr>
          </a:p>
          <a:p>
            <a:pPr marL="363538" indent="-254000" eaLnBrk="1" hangingPunct="1">
              <a:buNone/>
            </a:pPr>
            <a:r>
              <a:rPr lang="en-US" altLang="zh-CN" sz="2400" dirty="0">
                <a:latin typeface="+mj-lt"/>
              </a:rPr>
              <a:t>2. </a:t>
            </a:r>
            <a:r>
              <a:rPr lang="zh-CN" altLang="en-US" sz="2400" dirty="0">
                <a:latin typeface="+mj-lt"/>
              </a:rPr>
              <a:t>系统表。</a:t>
            </a:r>
            <a:r>
              <a:rPr lang="zh-CN" altLang="zh-CN" sz="2400" dirty="0">
                <a:latin typeface="+mj-lt"/>
              </a:rPr>
              <a:t>任何用户都不应直接更改系统表。</a:t>
            </a:r>
            <a:endParaRPr lang="en-US" altLang="zh-CN" sz="2400" dirty="0">
              <a:latin typeface="+mj-lt"/>
            </a:endParaRPr>
          </a:p>
          <a:p>
            <a:pPr marL="363538" indent="-254000" eaLnBrk="1" hangingPunct="1">
              <a:buNone/>
            </a:pPr>
            <a:r>
              <a:rPr lang="en-US" altLang="zh-CN" sz="2400" dirty="0">
                <a:latin typeface="+mj-lt"/>
              </a:rPr>
              <a:t>3. </a:t>
            </a:r>
            <a:r>
              <a:rPr lang="zh-CN" altLang="en-US" sz="2400" dirty="0">
                <a:latin typeface="+mj-lt"/>
              </a:rPr>
              <a:t>临时表。临时生成表，</a:t>
            </a:r>
            <a:r>
              <a:rPr lang="zh-CN" altLang="zh-CN" sz="2400" dirty="0">
                <a:latin typeface="+mj-lt"/>
              </a:rPr>
              <a:t>存储在</a:t>
            </a:r>
            <a:r>
              <a:rPr lang="zh-CN" altLang="en-US" sz="2400" dirty="0">
                <a:latin typeface="+mj-lt"/>
              </a:rPr>
              <a:t> </a:t>
            </a:r>
            <a:r>
              <a:rPr lang="en-US" altLang="zh-CN" sz="2400" dirty="0" err="1">
                <a:latin typeface="+mj-lt"/>
              </a:rPr>
              <a:t>tempdb</a:t>
            </a:r>
            <a:r>
              <a:rPr lang="en-US" altLang="zh-CN" sz="2400" dirty="0">
                <a:latin typeface="+mj-lt"/>
              </a:rPr>
              <a:t> </a:t>
            </a:r>
            <a:r>
              <a:rPr lang="zh-CN" altLang="zh-CN" sz="2400" dirty="0">
                <a:latin typeface="+mj-lt"/>
              </a:rPr>
              <a:t>，不再使用时会自动删除。</a:t>
            </a:r>
            <a:endParaRPr lang="zh-CN" altLang="en-US" sz="2400" dirty="0">
              <a:latin typeface="+mj-lt"/>
            </a:endParaRPr>
          </a:p>
        </p:txBody>
      </p:sp>
    </p:spTree>
    <p:extLst>
      <p:ext uri="{BB962C8B-B14F-4D97-AF65-F5344CB8AC3E}">
        <p14:creationId xmlns:p14="http://schemas.microsoft.com/office/powerpoint/2010/main" val="421361575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wipe(down)">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wipe(down)">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wipe(down)">
                                      <p:cBhvr>
                                        <p:cTn id="17" dur="5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wipe(down)">
                                      <p:cBhvr>
                                        <p:cTn id="22" dur="500"/>
                                        <p:tgtEl>
                                          <p:spTgt spid="102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Effect transition="in" filter="wipe(down)">
                                      <p:cBhvr>
                                        <p:cTn id="27" dur="500"/>
                                        <p:tgtEl>
                                          <p:spTgt spid="102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title"/>
          </p:nvPr>
        </p:nvSpPr>
        <p:spPr/>
        <p:txBody>
          <a:bodyPr/>
          <a:lstStyle/>
          <a:p>
            <a:pPr eaLnBrk="1" hangingPunct="1"/>
            <a:r>
              <a:rPr lang="en-US" altLang="zh-CN" sz="4700" dirty="0"/>
              <a:t>13.3 </a:t>
            </a:r>
            <a:r>
              <a:rPr lang="zh-CN" altLang="en-US" sz="4700" dirty="0"/>
              <a:t>修改</a:t>
            </a:r>
            <a:r>
              <a:rPr lang="zh-CN" altLang="zh-CN" sz="4700" dirty="0"/>
              <a:t>表</a:t>
            </a:r>
            <a:endParaRPr lang="zh-CN" altLang="en-US" sz="4900" dirty="0"/>
          </a:p>
        </p:txBody>
      </p:sp>
      <p:sp>
        <p:nvSpPr>
          <p:cNvPr id="37891" name="内容占位符 1"/>
          <p:cNvSpPr>
            <a:spLocks noGrp="1"/>
          </p:cNvSpPr>
          <p:nvPr>
            <p:ph idx="4294967295"/>
          </p:nvPr>
        </p:nvSpPr>
        <p:spPr/>
        <p:txBody>
          <a:bodyPr/>
          <a:lstStyle/>
          <a:p>
            <a:pPr marL="365125" indent="-255588" eaLnBrk="1" hangingPunct="1"/>
            <a:r>
              <a:rPr lang="zh-CN" altLang="zh-CN" dirty="0"/>
              <a:t>对于已创建好的表为使用方便及进行有效的管理，通常需要对表结构和表中的数据进行维护操作，如修改表、删除表、添加数据、更新数据、删除数据等</a:t>
            </a:r>
            <a:r>
              <a:rPr lang="zh-CN" altLang="zh-CN" sz="2400" dirty="0"/>
              <a:t>。</a:t>
            </a:r>
            <a:endParaRPr lang="en-US" altLang="zh-CN" sz="2400" dirty="0"/>
          </a:p>
          <a:p>
            <a:pPr marL="365125" indent="-255588" eaLnBrk="1" hangingPunct="1"/>
            <a:endParaRPr lang="zh-CN" altLang="zh-CN" sz="2400" dirty="0"/>
          </a:p>
          <a:p>
            <a:pPr marL="365125" indent="-255588" eaLnBrk="1" hangingPunct="1">
              <a:lnSpc>
                <a:spcPct val="85000"/>
              </a:lnSpc>
              <a:buFont typeface="Wingdings" panose="05000000000000000000" pitchFamily="2" charset="2"/>
              <a:buNone/>
            </a:pPr>
            <a:r>
              <a:rPr lang="en-US" altLang="zh-CN" dirty="0">
                <a:solidFill>
                  <a:srgbClr val="0070C0"/>
                </a:solidFill>
              </a:rPr>
              <a:t>13.3.1 </a:t>
            </a:r>
            <a:r>
              <a:rPr lang="en-US" altLang="zh-CN" dirty="0" err="1">
                <a:solidFill>
                  <a:srgbClr val="0070C0"/>
                </a:solidFill>
              </a:rPr>
              <a:t>交互方式</a:t>
            </a:r>
            <a:r>
              <a:rPr lang="zh-CN" altLang="zh-CN" dirty="0">
                <a:solidFill>
                  <a:srgbClr val="0070C0"/>
                </a:solidFill>
              </a:rPr>
              <a:t>修改表名与表结构</a:t>
            </a:r>
            <a:endParaRPr lang="en-US" altLang="zh-CN" dirty="0">
              <a:solidFill>
                <a:srgbClr val="0070C0"/>
              </a:solidFill>
            </a:endParaRPr>
          </a:p>
          <a:p>
            <a:pPr marL="365125" indent="-255588" eaLnBrk="1" hangingPunct="1">
              <a:lnSpc>
                <a:spcPct val="85000"/>
              </a:lnSpc>
              <a:buNone/>
            </a:pPr>
            <a:r>
              <a:rPr lang="en-US" altLang="zh-CN" dirty="0">
                <a:solidFill>
                  <a:srgbClr val="0070C0"/>
                </a:solidFill>
              </a:rPr>
              <a:t>13.3.2 </a:t>
            </a:r>
            <a:r>
              <a:rPr lang="en-US" altLang="zh-CN" dirty="0" err="1">
                <a:solidFill>
                  <a:srgbClr val="0070C0"/>
                </a:solidFill>
              </a:rPr>
              <a:t>命令方式</a:t>
            </a:r>
            <a:r>
              <a:rPr lang="zh-CN" altLang="zh-CN" dirty="0">
                <a:solidFill>
                  <a:srgbClr val="0070C0"/>
                </a:solidFill>
              </a:rPr>
              <a:t>修改表名与表结</a:t>
            </a:r>
            <a:r>
              <a:rPr lang="zh-CN" altLang="en-US" dirty="0">
                <a:solidFill>
                  <a:srgbClr val="0070C0"/>
                </a:solidFill>
              </a:rPr>
              <a:t>构</a:t>
            </a:r>
            <a:endParaRPr lang="en-US" altLang="zh-CN" dirty="0">
              <a:solidFill>
                <a:srgbClr val="0070C0"/>
              </a:solidFill>
            </a:endParaRPr>
          </a:p>
        </p:txBody>
      </p:sp>
    </p:spTree>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title"/>
          </p:nvPr>
        </p:nvSpPr>
        <p:spPr/>
        <p:txBody>
          <a:bodyPr/>
          <a:lstStyle/>
          <a:p>
            <a:pPr eaLnBrk="1" hangingPunct="1"/>
            <a:r>
              <a:rPr lang="en-US" altLang="zh-CN" sz="3600" dirty="0"/>
              <a:t>1. </a:t>
            </a:r>
            <a:r>
              <a:rPr lang="zh-CN" altLang="zh-CN" sz="3600" dirty="0"/>
              <a:t>命令</a:t>
            </a:r>
            <a:r>
              <a:rPr lang="zh-CN" altLang="en-US" sz="3600" dirty="0"/>
              <a:t>方式</a:t>
            </a:r>
            <a:r>
              <a:rPr lang="zh-CN" altLang="zh-CN" sz="3600" dirty="0"/>
              <a:t>修改</a:t>
            </a:r>
            <a:r>
              <a:rPr lang="zh-CN" altLang="en-US" sz="3600" dirty="0"/>
              <a:t>表名</a:t>
            </a:r>
          </a:p>
        </p:txBody>
      </p:sp>
      <p:sp>
        <p:nvSpPr>
          <p:cNvPr id="37891" name="内容占位符 1"/>
          <p:cNvSpPr>
            <a:spLocks noGrp="1"/>
          </p:cNvSpPr>
          <p:nvPr>
            <p:ph idx="4294967295"/>
          </p:nvPr>
        </p:nvSpPr>
        <p:spPr/>
        <p:txBody>
          <a:bodyPr/>
          <a:lstStyle/>
          <a:p>
            <a:pPr marL="365125" indent="-255588" eaLnBrk="1" hangingPunct="1">
              <a:buNone/>
            </a:pPr>
            <a:r>
              <a:rPr lang="en-US" altLang="zh-CN" sz="2400" dirty="0"/>
              <a:t>EXEC </a:t>
            </a:r>
            <a:r>
              <a:rPr lang="en-US" altLang="zh-CN" sz="2400" dirty="0" err="1"/>
              <a:t>sp_rename</a:t>
            </a:r>
            <a:r>
              <a:rPr lang="en-US" altLang="zh-CN" sz="2400" dirty="0"/>
              <a:t>   [@</a:t>
            </a:r>
            <a:r>
              <a:rPr lang="en-US" altLang="zh-CN" sz="2400" dirty="0" err="1"/>
              <a:t>oldname</a:t>
            </a:r>
            <a:r>
              <a:rPr lang="en-US" altLang="zh-CN" sz="2400" dirty="0"/>
              <a:t>=] ‘</a:t>
            </a:r>
            <a:r>
              <a:rPr lang="en-US" altLang="zh-CN" sz="2400" dirty="0" err="1"/>
              <a:t>old_name</a:t>
            </a:r>
            <a:r>
              <a:rPr lang="en-US" altLang="zh-CN" sz="2400" dirty="0"/>
              <a:t>’, </a:t>
            </a:r>
            <a:br>
              <a:rPr lang="en-US" altLang="zh-CN" sz="2400" dirty="0"/>
            </a:br>
            <a:r>
              <a:rPr lang="en-US" altLang="zh-CN" sz="2400" dirty="0"/>
              <a:t>                         [@newname=] '</a:t>
            </a:r>
            <a:r>
              <a:rPr lang="en-US" altLang="zh-CN" sz="2400" dirty="0" err="1"/>
              <a:t>new_name</a:t>
            </a:r>
            <a:r>
              <a:rPr lang="en-US" altLang="zh-CN" sz="2400" dirty="0"/>
              <a:t>'</a:t>
            </a:r>
            <a:endParaRPr lang="zh-CN" altLang="zh-CN" sz="2400" dirty="0"/>
          </a:p>
          <a:p>
            <a:pPr marL="365125" indent="-255588" eaLnBrk="1" hangingPunct="1"/>
            <a:r>
              <a:rPr lang="en-US" altLang="zh-CN" sz="2400" dirty="0" err="1"/>
              <a:t>new_name</a:t>
            </a:r>
            <a:r>
              <a:rPr lang="zh-CN" altLang="zh-CN" sz="2400" dirty="0"/>
              <a:t>且必须遵循标识符的规则。</a:t>
            </a:r>
            <a:endParaRPr lang="en-US" altLang="zh-CN" sz="2400" dirty="0"/>
          </a:p>
          <a:p>
            <a:pPr marL="365125" indent="-255588" eaLnBrk="1" hangingPunct="1"/>
            <a:r>
              <a:rPr lang="zh-CN" altLang="en-US" sz="2400" dirty="0"/>
              <a:t>不带架构名，修改默认架构下的表</a:t>
            </a:r>
            <a:endParaRPr lang="en-US" altLang="zh-CN" sz="2400" dirty="0"/>
          </a:p>
          <a:p>
            <a:pPr marL="365125" indent="-255588" eaLnBrk="1" hangingPunct="1"/>
            <a:endParaRPr lang="zh-CN" altLang="zh-CN" sz="2400" dirty="0"/>
          </a:p>
          <a:p>
            <a:pPr marL="365125" indent="-255588" eaLnBrk="1" hangingPunct="1"/>
            <a:r>
              <a:rPr lang="zh-CN" altLang="zh-CN" sz="2400" dirty="0"/>
              <a:t>例</a:t>
            </a:r>
            <a:r>
              <a:rPr lang="zh-CN" altLang="en-US" sz="2400" dirty="0"/>
              <a:t>：</a:t>
            </a:r>
            <a:r>
              <a:rPr lang="zh-CN" altLang="zh-CN" sz="2400" dirty="0"/>
              <a:t>将“</a:t>
            </a:r>
            <a:r>
              <a:rPr lang="en-US" altLang="zh-CN" sz="2400" dirty="0" err="1"/>
              <a:t>StudentDB</a:t>
            </a:r>
            <a:r>
              <a:rPr lang="zh-CN" altLang="zh-CN" sz="2400" dirty="0"/>
              <a:t>”数据库中</a:t>
            </a:r>
            <a:r>
              <a:rPr lang="en-US" altLang="zh-CN" sz="2400" dirty="0"/>
              <a:t>May</a:t>
            </a:r>
            <a:r>
              <a:rPr lang="zh-CN" altLang="en-US" sz="2400" dirty="0"/>
              <a:t>架构下</a:t>
            </a:r>
            <a:r>
              <a:rPr lang="zh-CN" altLang="zh-CN" sz="2400" dirty="0"/>
              <a:t>的“</a:t>
            </a:r>
            <a:r>
              <a:rPr lang="en-US" altLang="zh-CN" sz="2400" dirty="0"/>
              <a:t>dept</a:t>
            </a:r>
            <a:r>
              <a:rPr lang="zh-CN" altLang="zh-CN" sz="2400" dirty="0"/>
              <a:t>”的表名修改为“</a:t>
            </a:r>
            <a:r>
              <a:rPr lang="en-US" altLang="zh-CN" sz="2400" dirty="0"/>
              <a:t>dept1</a:t>
            </a:r>
            <a:r>
              <a:rPr lang="zh-CN" altLang="zh-CN" sz="2400" dirty="0"/>
              <a:t>”。</a:t>
            </a:r>
          </a:p>
          <a:p>
            <a:pPr marL="400050" lvl="1" indent="0">
              <a:spcBef>
                <a:spcPts val="0"/>
              </a:spcBef>
              <a:buNone/>
            </a:pPr>
            <a:r>
              <a:rPr lang="en-US" altLang="zh-CN" sz="2800" dirty="0"/>
              <a:t>use</a:t>
            </a:r>
            <a:r>
              <a:rPr lang="zh-CN" altLang="en-US" sz="2800" dirty="0"/>
              <a:t> </a:t>
            </a:r>
            <a:r>
              <a:rPr lang="en-US" altLang="zh-CN" sz="2800" dirty="0" err="1"/>
              <a:t>StudentDB</a:t>
            </a:r>
            <a:endParaRPr lang="zh-CN" altLang="en-US" sz="2800" dirty="0"/>
          </a:p>
          <a:p>
            <a:pPr marL="400050" lvl="1" indent="0">
              <a:spcBef>
                <a:spcPts val="0"/>
              </a:spcBef>
              <a:buNone/>
            </a:pPr>
            <a:r>
              <a:rPr lang="en-US" altLang="zh-CN" sz="2800" dirty="0"/>
              <a:t>go</a:t>
            </a:r>
            <a:endParaRPr lang="zh-CN" altLang="en-US" sz="2800" dirty="0"/>
          </a:p>
          <a:p>
            <a:pPr marL="400050" lvl="1" indent="0">
              <a:spcBef>
                <a:spcPts val="0"/>
              </a:spcBef>
              <a:buNone/>
            </a:pPr>
            <a:r>
              <a:rPr lang="en-US" altLang="zh-CN" sz="2800" dirty="0"/>
              <a:t>exec</a:t>
            </a:r>
            <a:r>
              <a:rPr lang="zh-CN" altLang="en-US" sz="2800" dirty="0"/>
              <a:t> </a:t>
            </a:r>
            <a:r>
              <a:rPr lang="en-US" altLang="zh-CN" sz="2800" dirty="0" err="1"/>
              <a:t>sp_rename</a:t>
            </a:r>
            <a:r>
              <a:rPr lang="zh-CN" altLang="en-US" sz="2800" dirty="0"/>
              <a:t> </a:t>
            </a:r>
            <a:r>
              <a:rPr lang="en-US" altLang="zh-CN" sz="2800" dirty="0"/>
              <a:t>'May.dept','dept1</a:t>
            </a:r>
            <a:r>
              <a:rPr lang="en-US" altLang="zh-CN" sz="2000" dirty="0"/>
              <a:t>'</a:t>
            </a:r>
            <a:endParaRPr lang="zh-CN" altLang="zh-CN" sz="2000" dirty="0"/>
          </a:p>
        </p:txBody>
      </p:sp>
    </p:spTree>
    <p:extLst>
      <p:ext uri="{BB962C8B-B14F-4D97-AF65-F5344CB8AC3E}">
        <p14:creationId xmlns:p14="http://schemas.microsoft.com/office/powerpoint/2010/main" val="428285672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7891">
                                            <p:txEl>
                                              <p:pRg st="4" end="4"/>
                                            </p:txEl>
                                          </p:spTgt>
                                        </p:tgtEl>
                                        <p:attrNameLst>
                                          <p:attrName>style.visibility</p:attrName>
                                        </p:attrNameLst>
                                      </p:cBhvr>
                                      <p:to>
                                        <p:strVal val="visible"/>
                                      </p:to>
                                    </p:set>
                                    <p:animEffect transition="in" filter="wipe(down)">
                                      <p:cBhvr>
                                        <p:cTn id="7" dur="500"/>
                                        <p:tgtEl>
                                          <p:spTgt spid="37891">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7891">
                                            <p:txEl>
                                              <p:pRg st="5" end="5"/>
                                            </p:txEl>
                                          </p:spTgt>
                                        </p:tgtEl>
                                        <p:attrNameLst>
                                          <p:attrName>style.visibility</p:attrName>
                                        </p:attrNameLst>
                                      </p:cBhvr>
                                      <p:to>
                                        <p:strVal val="visible"/>
                                      </p:to>
                                    </p:set>
                                    <p:animEffect transition="in" filter="wipe(down)">
                                      <p:cBhvr>
                                        <p:cTn id="12" dur="500"/>
                                        <p:tgtEl>
                                          <p:spTgt spid="37891">
                                            <p:txEl>
                                              <p:pRg st="5" end="5"/>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7891">
                                            <p:txEl>
                                              <p:pRg st="6" end="6"/>
                                            </p:txEl>
                                          </p:spTgt>
                                        </p:tgtEl>
                                        <p:attrNameLst>
                                          <p:attrName>style.visibility</p:attrName>
                                        </p:attrNameLst>
                                      </p:cBhvr>
                                      <p:to>
                                        <p:strVal val="visible"/>
                                      </p:to>
                                    </p:set>
                                    <p:animEffect transition="in" filter="wipe(down)">
                                      <p:cBhvr>
                                        <p:cTn id="15" dur="500"/>
                                        <p:tgtEl>
                                          <p:spTgt spid="37891">
                                            <p:txEl>
                                              <p:pRg st="6" end="6"/>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7891">
                                            <p:txEl>
                                              <p:pRg st="7" end="7"/>
                                            </p:txEl>
                                          </p:spTgt>
                                        </p:tgtEl>
                                        <p:attrNameLst>
                                          <p:attrName>style.visibility</p:attrName>
                                        </p:attrNameLst>
                                      </p:cBhvr>
                                      <p:to>
                                        <p:strVal val="visible"/>
                                      </p:to>
                                    </p:set>
                                    <p:animEffect transition="in" filter="wipe(down)">
                                      <p:cBhvr>
                                        <p:cTn id="18" dur="500"/>
                                        <p:tgtEl>
                                          <p:spTgt spid="378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p:txBody>
          <a:bodyPr/>
          <a:lstStyle/>
          <a:p>
            <a:pPr eaLnBrk="1" hangingPunct="1"/>
            <a:r>
              <a:rPr lang="en-US" altLang="zh-CN" sz="3600" dirty="0"/>
              <a:t>2. </a:t>
            </a:r>
            <a:r>
              <a:rPr lang="zh-CN" altLang="zh-CN" sz="3600" dirty="0"/>
              <a:t>命令</a:t>
            </a:r>
            <a:r>
              <a:rPr lang="zh-CN" altLang="en-US" sz="3600" dirty="0"/>
              <a:t>方式</a:t>
            </a:r>
            <a:r>
              <a:rPr lang="zh-CN" altLang="zh-CN" sz="3600" dirty="0"/>
              <a:t>修改表结构</a:t>
            </a:r>
            <a:endParaRPr lang="zh-CN" altLang="en-US" dirty="0"/>
          </a:p>
        </p:txBody>
      </p:sp>
      <p:sp>
        <p:nvSpPr>
          <p:cNvPr id="38915" name="内容占位符 1"/>
          <p:cNvSpPr>
            <a:spLocks noGrp="1"/>
          </p:cNvSpPr>
          <p:nvPr>
            <p:ph idx="4294967295"/>
          </p:nvPr>
        </p:nvSpPr>
        <p:spPr/>
        <p:txBody>
          <a:bodyPr/>
          <a:lstStyle/>
          <a:p>
            <a:pPr marL="109538" indent="0" eaLnBrk="1" hangingPunct="1">
              <a:lnSpc>
                <a:spcPct val="80000"/>
              </a:lnSpc>
              <a:buFont typeface="Wingdings" panose="05000000000000000000" pitchFamily="2" charset="2"/>
              <a:buNone/>
            </a:pPr>
            <a:r>
              <a:rPr lang="en-US" altLang="zh-CN" b="1" dirty="0">
                <a:solidFill>
                  <a:srgbClr val="474B78"/>
                </a:solidFill>
              </a:rPr>
              <a:t>(1) </a:t>
            </a:r>
            <a:r>
              <a:rPr lang="zh-CN" altLang="en-US" b="1" dirty="0">
                <a:solidFill>
                  <a:srgbClr val="474B78"/>
                </a:solidFill>
              </a:rPr>
              <a:t>添加列、修改列、添加约束</a:t>
            </a:r>
            <a:r>
              <a:rPr lang="en-US" altLang="zh-CN" b="1" dirty="0">
                <a:solidFill>
                  <a:srgbClr val="474B78"/>
                </a:solidFill>
              </a:rPr>
              <a:t>(</a:t>
            </a:r>
            <a:r>
              <a:rPr lang="zh-CN" altLang="en-US" b="1" dirty="0">
                <a:solidFill>
                  <a:srgbClr val="474B78"/>
                </a:solidFill>
              </a:rPr>
              <a:t>在第</a:t>
            </a:r>
            <a:r>
              <a:rPr lang="en-US" altLang="zh-CN" b="1" dirty="0" err="1">
                <a:solidFill>
                  <a:srgbClr val="474B78"/>
                </a:solidFill>
              </a:rPr>
              <a:t>16章</a:t>
            </a:r>
            <a:r>
              <a:rPr lang="zh-CN" altLang="en-US" b="1" dirty="0">
                <a:solidFill>
                  <a:srgbClr val="474B78"/>
                </a:solidFill>
              </a:rPr>
              <a:t>中讲解</a:t>
            </a:r>
            <a:r>
              <a:rPr lang="en-US" altLang="zh-CN" b="1" dirty="0">
                <a:solidFill>
                  <a:srgbClr val="474B78"/>
                </a:solidFill>
              </a:rPr>
              <a:t>)</a:t>
            </a:r>
          </a:p>
          <a:p>
            <a:pPr marL="109538" indent="0" eaLnBrk="1" hangingPunct="1">
              <a:lnSpc>
                <a:spcPct val="80000"/>
              </a:lnSpc>
              <a:buFont typeface="Wingdings" panose="05000000000000000000" pitchFamily="2" charset="2"/>
              <a:buNone/>
            </a:pPr>
            <a:r>
              <a:rPr lang="en-US" altLang="zh-CN" sz="2000" dirty="0"/>
              <a:t>ALTER TABLE </a:t>
            </a:r>
            <a:r>
              <a:rPr lang="en-US" altLang="zh-CN" sz="2000" dirty="0" err="1"/>
              <a:t>table_name</a:t>
            </a:r>
            <a:r>
              <a:rPr lang="en-US" altLang="zh-CN" sz="2000" dirty="0"/>
              <a:t> </a:t>
            </a:r>
            <a:endParaRPr lang="zh-CN" altLang="zh-CN" sz="2000" dirty="0"/>
          </a:p>
          <a:p>
            <a:pPr marL="109538" indent="0" eaLnBrk="1" hangingPunct="1">
              <a:lnSpc>
                <a:spcPct val="80000"/>
              </a:lnSpc>
              <a:buFont typeface="Wingdings" panose="05000000000000000000" pitchFamily="2" charset="2"/>
              <a:buNone/>
            </a:pPr>
            <a:r>
              <a:rPr lang="en-US" altLang="zh-CN" sz="2000" dirty="0"/>
              <a:t>{  ALTER COLUMN </a:t>
            </a:r>
            <a:r>
              <a:rPr lang="en-US" altLang="zh-CN" sz="2000" dirty="0" err="1"/>
              <a:t>column_name</a:t>
            </a:r>
            <a:r>
              <a:rPr lang="en-US" altLang="zh-CN" sz="2000" dirty="0"/>
              <a:t> </a:t>
            </a:r>
            <a:endParaRPr lang="zh-CN" altLang="zh-CN" sz="2000" dirty="0"/>
          </a:p>
          <a:p>
            <a:pPr marL="109538" indent="0" eaLnBrk="1" hangingPunct="1">
              <a:lnSpc>
                <a:spcPct val="80000"/>
              </a:lnSpc>
              <a:buFont typeface="Wingdings" panose="05000000000000000000" pitchFamily="2" charset="2"/>
              <a:buNone/>
            </a:pPr>
            <a:r>
              <a:rPr lang="en-US" altLang="zh-CN" sz="2000" dirty="0"/>
              <a:t>    { </a:t>
            </a:r>
            <a:endParaRPr lang="zh-CN" altLang="zh-CN" sz="2000" dirty="0"/>
          </a:p>
          <a:p>
            <a:pPr marL="109538" indent="0" eaLnBrk="1" hangingPunct="1">
              <a:lnSpc>
                <a:spcPct val="80000"/>
              </a:lnSpc>
              <a:buFont typeface="Wingdings" panose="05000000000000000000" pitchFamily="2" charset="2"/>
              <a:buNone/>
            </a:pPr>
            <a:r>
              <a:rPr lang="en-US" altLang="zh-CN" sz="2000" dirty="0"/>
              <a:t>        </a:t>
            </a:r>
            <a:r>
              <a:rPr lang="en-US" altLang="zh-CN" sz="2000" dirty="0" err="1"/>
              <a:t>type_name</a:t>
            </a:r>
            <a:r>
              <a:rPr lang="en-US" altLang="zh-CN" sz="2000" dirty="0"/>
              <a:t> [ ( { precision [ , scale ] | max } ) ] </a:t>
            </a:r>
            <a:endParaRPr lang="zh-CN" altLang="zh-CN" sz="2000" dirty="0"/>
          </a:p>
          <a:p>
            <a:pPr marL="109538" indent="0" eaLnBrk="1" hangingPunct="1">
              <a:lnSpc>
                <a:spcPct val="80000"/>
              </a:lnSpc>
              <a:buFont typeface="Wingdings" panose="05000000000000000000" pitchFamily="2" charset="2"/>
              <a:buNone/>
            </a:pPr>
            <a:r>
              <a:rPr lang="en-US" altLang="zh-CN" sz="2000" dirty="0"/>
              <a:t>        [ NULL | NOT NULL</a:t>
            </a:r>
            <a:endParaRPr lang="zh-CN" altLang="zh-CN" sz="2000" dirty="0"/>
          </a:p>
          <a:p>
            <a:pPr marL="109538" indent="0" eaLnBrk="1" hangingPunct="1">
              <a:lnSpc>
                <a:spcPct val="80000"/>
              </a:lnSpc>
              <a:buFont typeface="Wingdings" panose="05000000000000000000" pitchFamily="2" charset="2"/>
              <a:buNone/>
            </a:pPr>
            <a:r>
              <a:rPr lang="en-US" altLang="zh-CN" sz="2000" dirty="0"/>
              <a:t>    } </a:t>
            </a:r>
            <a:r>
              <a:rPr lang="en-US" altLang="zh-CN" sz="2000" dirty="0">
                <a:latin typeface="Arial" panose="020B0604020202020204" pitchFamily="34" charset="0"/>
              </a:rPr>
              <a:t>  </a:t>
            </a:r>
            <a:r>
              <a:rPr lang="en-US" altLang="zh-CN" sz="2000" dirty="0"/>
              <a:t>| [ WITH { CHECK | </a:t>
            </a:r>
            <a:r>
              <a:rPr lang="en-US" altLang="zh-CN" sz="2000" dirty="0" err="1"/>
              <a:t>NOCHECK</a:t>
            </a:r>
            <a:r>
              <a:rPr lang="en-US" altLang="zh-CN" sz="2000" dirty="0"/>
              <a:t> } ] </a:t>
            </a:r>
          </a:p>
          <a:p>
            <a:pPr marL="109538" indent="0" eaLnBrk="1" hangingPunct="1">
              <a:lnSpc>
                <a:spcPct val="80000"/>
              </a:lnSpc>
              <a:buFont typeface="Wingdings" panose="05000000000000000000" pitchFamily="2" charset="2"/>
              <a:buNone/>
            </a:pPr>
            <a:r>
              <a:rPr lang="en-US" altLang="zh-CN" sz="2000" dirty="0"/>
              <a:t>  ADD </a:t>
            </a:r>
            <a:endParaRPr lang="zh-CN" altLang="zh-CN" sz="2000" dirty="0"/>
          </a:p>
          <a:p>
            <a:pPr marL="109538" indent="0" eaLnBrk="1" hangingPunct="1">
              <a:lnSpc>
                <a:spcPct val="80000"/>
              </a:lnSpc>
              <a:buFont typeface="Wingdings" panose="05000000000000000000" pitchFamily="2" charset="2"/>
              <a:buNone/>
            </a:pPr>
            <a:r>
              <a:rPr lang="en-US" altLang="zh-CN" sz="2000" dirty="0">
                <a:latin typeface="Arial" panose="020B0604020202020204" pitchFamily="34" charset="0"/>
              </a:rPr>
              <a:t>  </a:t>
            </a:r>
            <a:r>
              <a:rPr lang="en-US" altLang="zh-CN" sz="2000" dirty="0"/>
              <a:t>  {  </a:t>
            </a:r>
          </a:p>
          <a:p>
            <a:pPr marL="109538" indent="0" eaLnBrk="1" hangingPunct="1">
              <a:lnSpc>
                <a:spcPct val="80000"/>
              </a:lnSpc>
              <a:buFont typeface="Wingdings" panose="05000000000000000000" pitchFamily="2" charset="2"/>
              <a:buNone/>
            </a:pPr>
            <a:r>
              <a:rPr lang="en-US" altLang="zh-CN" sz="2000" dirty="0"/>
              <a:t>       &lt;</a:t>
            </a:r>
            <a:r>
              <a:rPr lang="en-US" altLang="zh-CN" sz="2000" dirty="0" err="1"/>
              <a:t>column_definition</a:t>
            </a:r>
            <a:r>
              <a:rPr lang="en-US" altLang="zh-CN" sz="2000" dirty="0"/>
              <a:t>&gt;</a:t>
            </a:r>
            <a:endParaRPr lang="zh-CN" altLang="zh-CN" sz="2000" dirty="0"/>
          </a:p>
          <a:p>
            <a:pPr marL="109538" indent="0" eaLnBrk="1" hangingPunct="1">
              <a:lnSpc>
                <a:spcPct val="80000"/>
              </a:lnSpc>
              <a:buFont typeface="Wingdings" panose="05000000000000000000" pitchFamily="2" charset="2"/>
              <a:buNone/>
            </a:pPr>
            <a:r>
              <a:rPr lang="en-US" altLang="zh-CN" sz="2000" dirty="0">
                <a:latin typeface="Arial" panose="020B0604020202020204" pitchFamily="34" charset="0"/>
              </a:rPr>
              <a:t>  </a:t>
            </a:r>
            <a:r>
              <a:rPr lang="en-US" altLang="zh-CN" sz="2000" dirty="0"/>
              <a:t>    | &lt;</a:t>
            </a:r>
            <a:r>
              <a:rPr lang="en-US" altLang="zh-CN" sz="2000" dirty="0" err="1"/>
              <a:t>computed_column_definition</a:t>
            </a:r>
            <a:r>
              <a:rPr lang="en-US" altLang="zh-CN" sz="2000" dirty="0"/>
              <a:t>&gt;</a:t>
            </a:r>
            <a:endParaRPr lang="zh-CN" altLang="zh-CN" sz="2000" dirty="0"/>
          </a:p>
          <a:p>
            <a:pPr marL="109538" indent="0" eaLnBrk="1" hangingPunct="1">
              <a:lnSpc>
                <a:spcPct val="80000"/>
              </a:lnSpc>
              <a:buFont typeface="Wingdings" panose="05000000000000000000" pitchFamily="2" charset="2"/>
              <a:buNone/>
            </a:pPr>
            <a:r>
              <a:rPr lang="en-US" altLang="zh-CN" sz="2000" dirty="0">
                <a:latin typeface="Arial" panose="020B0604020202020204" pitchFamily="34" charset="0"/>
              </a:rPr>
              <a:t>  </a:t>
            </a:r>
            <a:r>
              <a:rPr lang="en-US" altLang="zh-CN" sz="2000" dirty="0"/>
              <a:t>    | &lt;</a:t>
            </a:r>
            <a:r>
              <a:rPr lang="en-US" altLang="zh-CN" sz="2000" dirty="0" err="1"/>
              <a:t>table_constraint</a:t>
            </a:r>
            <a:r>
              <a:rPr lang="en-US" altLang="zh-CN" sz="2000" dirty="0"/>
              <a:t>&gt; </a:t>
            </a:r>
            <a:endParaRPr lang="zh-CN" altLang="zh-CN" sz="2000" dirty="0"/>
          </a:p>
          <a:p>
            <a:pPr marL="109538" indent="0" eaLnBrk="1" hangingPunct="1">
              <a:lnSpc>
                <a:spcPct val="80000"/>
              </a:lnSpc>
              <a:buFont typeface="Wingdings" panose="05000000000000000000" pitchFamily="2" charset="2"/>
              <a:buNone/>
            </a:pPr>
            <a:r>
              <a:rPr lang="en-US" altLang="zh-CN" sz="2000" dirty="0">
                <a:latin typeface="Arial" panose="020B0604020202020204" pitchFamily="34" charset="0"/>
              </a:rPr>
              <a:t>  </a:t>
            </a:r>
            <a:r>
              <a:rPr lang="en-US" altLang="zh-CN" sz="2000" dirty="0"/>
              <a:t>  } [ ,...n ]</a:t>
            </a:r>
          </a:p>
          <a:p>
            <a:pPr marL="109538" indent="0" eaLnBrk="1" hangingPunct="1">
              <a:lnSpc>
                <a:spcPct val="80000"/>
              </a:lnSpc>
              <a:buFont typeface="Wingdings" panose="05000000000000000000" pitchFamily="2" charset="2"/>
              <a:buNone/>
            </a:pPr>
            <a:r>
              <a:rPr lang="en-US" altLang="zh-CN" sz="2000" dirty="0"/>
              <a:t>}</a:t>
            </a:r>
          </a:p>
          <a:p>
            <a:pPr marL="109538" indent="0" eaLnBrk="1" hangingPunct="1">
              <a:buFont typeface="Wingdings" panose="05000000000000000000" pitchFamily="2" charset="2"/>
              <a:buNone/>
            </a:pPr>
            <a:r>
              <a:rPr lang="en-US" altLang="zh-CN" sz="2400" dirty="0" err="1"/>
              <a:t>table_name</a:t>
            </a:r>
            <a:r>
              <a:rPr lang="zh-CN" altLang="zh-CN" sz="2400" dirty="0"/>
              <a:t>：要更改的表的名称。</a:t>
            </a:r>
            <a:r>
              <a:rPr lang="en-US" altLang="zh-CN" sz="2400" dirty="0"/>
              <a:t>ALTER COLUMN</a:t>
            </a:r>
            <a:r>
              <a:rPr lang="zh-CN" altLang="zh-CN" sz="2400" dirty="0"/>
              <a:t>子句用于修改原有的列属性，</a:t>
            </a:r>
            <a:r>
              <a:rPr lang="en-US" altLang="zh-CN" sz="2400" dirty="0"/>
              <a:t>ADD</a:t>
            </a:r>
            <a:r>
              <a:rPr lang="zh-CN" altLang="zh-CN" sz="2400" dirty="0"/>
              <a:t>子句用于增加新列和新列属性</a:t>
            </a:r>
            <a:endParaRPr lang="zh-CN" altLang="zh-CN" sz="2400" b="1" dirty="0"/>
          </a:p>
        </p:txBody>
      </p:sp>
    </p:spTree>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p:txBody>
          <a:bodyPr/>
          <a:lstStyle/>
          <a:p>
            <a:pPr eaLnBrk="1" hangingPunct="1"/>
            <a:r>
              <a:rPr lang="en-US" altLang="zh-CN" sz="3600" dirty="0"/>
              <a:t>2. </a:t>
            </a:r>
            <a:r>
              <a:rPr lang="zh-CN" altLang="zh-CN" sz="3600" dirty="0"/>
              <a:t>命令</a:t>
            </a:r>
            <a:r>
              <a:rPr lang="zh-CN" altLang="en-US" sz="3600" dirty="0"/>
              <a:t>方式</a:t>
            </a:r>
            <a:r>
              <a:rPr lang="zh-CN" altLang="zh-CN" sz="3600" dirty="0"/>
              <a:t>修改表结构</a:t>
            </a:r>
            <a:endParaRPr lang="zh-CN" altLang="en-US" dirty="0"/>
          </a:p>
        </p:txBody>
      </p:sp>
      <p:sp>
        <p:nvSpPr>
          <p:cNvPr id="38915" name="内容占位符 1"/>
          <p:cNvSpPr>
            <a:spLocks noGrp="1"/>
          </p:cNvSpPr>
          <p:nvPr>
            <p:ph idx="4294967295"/>
          </p:nvPr>
        </p:nvSpPr>
        <p:spPr>
          <a:xfrm>
            <a:off x="457200" y="1052736"/>
            <a:ext cx="8229600" cy="5005387"/>
          </a:xfrm>
        </p:spPr>
        <p:txBody>
          <a:bodyPr/>
          <a:lstStyle/>
          <a:p>
            <a:pPr marL="109537" indent="0" eaLnBrk="1" hangingPunct="1">
              <a:buNone/>
            </a:pPr>
            <a:r>
              <a:rPr lang="en-US" altLang="zh-CN" b="1" dirty="0">
                <a:solidFill>
                  <a:srgbClr val="474B78"/>
                </a:solidFill>
              </a:rPr>
              <a:t>(1) </a:t>
            </a:r>
            <a:r>
              <a:rPr lang="zh-CN" altLang="en-US" b="1" dirty="0">
                <a:solidFill>
                  <a:srgbClr val="474B78"/>
                </a:solidFill>
              </a:rPr>
              <a:t>添加列、修改列、添加约束</a:t>
            </a:r>
            <a:r>
              <a:rPr lang="en-US" altLang="zh-CN" b="1" dirty="0">
                <a:solidFill>
                  <a:srgbClr val="474B78"/>
                </a:solidFill>
              </a:rPr>
              <a:t>(</a:t>
            </a:r>
            <a:r>
              <a:rPr lang="zh-CN" altLang="en-US" b="1" dirty="0">
                <a:solidFill>
                  <a:srgbClr val="474B78"/>
                </a:solidFill>
              </a:rPr>
              <a:t>在第</a:t>
            </a:r>
            <a:r>
              <a:rPr lang="en-US" altLang="zh-CN" b="1" dirty="0" err="1">
                <a:solidFill>
                  <a:srgbClr val="474B78"/>
                </a:solidFill>
              </a:rPr>
              <a:t>16章</a:t>
            </a:r>
            <a:r>
              <a:rPr lang="zh-CN" altLang="en-US" b="1" dirty="0">
                <a:solidFill>
                  <a:srgbClr val="474B78"/>
                </a:solidFill>
              </a:rPr>
              <a:t>中讲解</a:t>
            </a:r>
            <a:r>
              <a:rPr lang="en-US" altLang="zh-CN" b="1" dirty="0">
                <a:solidFill>
                  <a:srgbClr val="474B78"/>
                </a:solidFill>
              </a:rPr>
              <a:t>)</a:t>
            </a:r>
          </a:p>
          <a:p>
            <a:pPr marL="365125" indent="-255588" eaLnBrk="1" hangingPunct="1"/>
            <a:r>
              <a:rPr lang="zh-CN" altLang="zh-CN" sz="2400" dirty="0"/>
              <a:t>例</a:t>
            </a:r>
            <a:r>
              <a:rPr lang="en-US" altLang="zh-CN" sz="2400" dirty="0"/>
              <a:t> </a:t>
            </a:r>
            <a:r>
              <a:rPr lang="zh-CN" altLang="zh-CN" sz="2400" dirty="0"/>
              <a:t>向</a:t>
            </a:r>
            <a:r>
              <a:rPr lang="en-US" altLang="zh-CN" sz="2400" dirty="0"/>
              <a:t>Student</a:t>
            </a:r>
            <a:r>
              <a:rPr lang="zh-CN" altLang="zh-CN" sz="2400" dirty="0"/>
              <a:t>表添加“</a:t>
            </a:r>
            <a:r>
              <a:rPr lang="en-US" altLang="zh-CN" sz="2400" dirty="0"/>
              <a:t>birthdate</a:t>
            </a:r>
            <a:r>
              <a:rPr lang="zh-CN" altLang="zh-CN" sz="2400" dirty="0"/>
              <a:t>”列，其数据类型为</a:t>
            </a:r>
            <a:r>
              <a:rPr lang="en-US" altLang="zh-CN" sz="2400" dirty="0"/>
              <a:t>date</a:t>
            </a:r>
            <a:r>
              <a:rPr lang="zh-CN" altLang="zh-CN" sz="2400" dirty="0"/>
              <a:t>。</a:t>
            </a:r>
          </a:p>
          <a:p>
            <a:pPr marL="400050" lvl="1" indent="0">
              <a:buNone/>
            </a:pPr>
            <a:r>
              <a:rPr lang="en-US" altLang="zh-CN" dirty="0"/>
              <a:t>alter</a:t>
            </a:r>
            <a:r>
              <a:rPr lang="zh-CN" altLang="en-US" dirty="0"/>
              <a:t> </a:t>
            </a:r>
            <a:r>
              <a:rPr lang="en-US" altLang="zh-CN" dirty="0"/>
              <a:t>table</a:t>
            </a:r>
            <a:r>
              <a:rPr lang="zh-CN" altLang="en-US" dirty="0"/>
              <a:t> </a:t>
            </a:r>
            <a:r>
              <a:rPr lang="en-US" altLang="zh-CN" dirty="0" err="1"/>
              <a:t>dbo.student</a:t>
            </a:r>
            <a:r>
              <a:rPr lang="zh-CN" altLang="en-US" dirty="0"/>
              <a:t> </a:t>
            </a:r>
            <a:r>
              <a:rPr lang="en-US" altLang="zh-CN" dirty="0"/>
              <a:t>add</a:t>
            </a:r>
            <a:r>
              <a:rPr lang="zh-CN" altLang="en-US" dirty="0"/>
              <a:t> </a:t>
            </a:r>
            <a:r>
              <a:rPr lang="en-US" altLang="zh-CN" dirty="0"/>
              <a:t>birthdate</a:t>
            </a:r>
            <a:r>
              <a:rPr lang="zh-CN" altLang="en-US" dirty="0"/>
              <a:t> </a:t>
            </a:r>
            <a:r>
              <a:rPr lang="en-US" altLang="zh-CN" dirty="0"/>
              <a:t>date</a:t>
            </a:r>
            <a:r>
              <a:rPr lang="zh-CN" altLang="en-US" dirty="0"/>
              <a:t> </a:t>
            </a:r>
            <a:r>
              <a:rPr lang="en-US" altLang="zh-CN" dirty="0"/>
              <a:t>null</a:t>
            </a:r>
          </a:p>
          <a:p>
            <a:pPr marL="400050" lvl="1" indent="0">
              <a:buNone/>
            </a:pPr>
            <a:endParaRPr lang="en-US" altLang="zh-CN" b="1" dirty="0">
              <a:solidFill>
                <a:srgbClr val="474B78"/>
              </a:solidFill>
            </a:endParaRPr>
          </a:p>
          <a:p>
            <a:pPr marL="365125" indent="-255588" eaLnBrk="1" hangingPunct="1"/>
            <a:r>
              <a:rPr lang="zh-CN" altLang="zh-CN" sz="2400" dirty="0"/>
              <a:t>例</a:t>
            </a:r>
            <a:r>
              <a:rPr lang="en-US" altLang="zh-CN" sz="2400" dirty="0"/>
              <a:t> </a:t>
            </a:r>
            <a:r>
              <a:rPr lang="zh-CN" altLang="en-US" sz="2400" dirty="0"/>
              <a:t>修改</a:t>
            </a:r>
            <a:r>
              <a:rPr lang="en-US" altLang="zh-CN" sz="2400" dirty="0"/>
              <a:t>Student</a:t>
            </a:r>
            <a:r>
              <a:rPr lang="zh-CN" altLang="zh-CN" sz="2400" dirty="0"/>
              <a:t>表“</a:t>
            </a:r>
            <a:r>
              <a:rPr lang="en-US" altLang="zh-CN" sz="2400" dirty="0" err="1"/>
              <a:t>Sname</a:t>
            </a:r>
            <a:r>
              <a:rPr lang="zh-CN" altLang="zh-CN" sz="2400" dirty="0"/>
              <a:t>”列，其数据类型为</a:t>
            </a:r>
            <a:r>
              <a:rPr lang="en-US" altLang="zh-CN" sz="2400" dirty="0" err="1"/>
              <a:t>nchar</a:t>
            </a:r>
            <a:r>
              <a:rPr lang="en-US" altLang="zh-CN" sz="2400" dirty="0"/>
              <a:t>(5)</a:t>
            </a:r>
            <a:r>
              <a:rPr lang="zh-CN" altLang="zh-CN" sz="2400" dirty="0"/>
              <a:t>。</a:t>
            </a:r>
          </a:p>
          <a:p>
            <a:pPr marL="400050" lvl="1" indent="0">
              <a:buNone/>
            </a:pPr>
            <a:r>
              <a:rPr lang="en-US" altLang="zh-CN" dirty="0"/>
              <a:t>alter</a:t>
            </a:r>
            <a:r>
              <a:rPr lang="zh-CN" altLang="en-US" dirty="0"/>
              <a:t> </a:t>
            </a:r>
            <a:r>
              <a:rPr lang="en-US" altLang="zh-CN" dirty="0"/>
              <a:t>table</a:t>
            </a:r>
            <a:r>
              <a:rPr lang="zh-CN" altLang="en-US" dirty="0"/>
              <a:t> </a:t>
            </a:r>
            <a:r>
              <a:rPr lang="en-US" altLang="zh-CN" dirty="0" err="1"/>
              <a:t>dbo.student</a:t>
            </a:r>
            <a:r>
              <a:rPr lang="zh-CN" altLang="en-US" dirty="0"/>
              <a:t> </a:t>
            </a:r>
            <a:r>
              <a:rPr lang="en-US" altLang="zh-CN" dirty="0"/>
              <a:t>alter column </a:t>
            </a:r>
            <a:r>
              <a:rPr lang="en-US" altLang="zh-CN" dirty="0" err="1"/>
              <a:t>Sname</a:t>
            </a:r>
            <a:r>
              <a:rPr lang="en-US" altLang="zh-CN" dirty="0"/>
              <a:t> </a:t>
            </a:r>
            <a:r>
              <a:rPr lang="en-US" altLang="zh-CN" dirty="0" err="1"/>
              <a:t>nchar</a:t>
            </a:r>
            <a:r>
              <a:rPr lang="en-US" altLang="zh-CN" dirty="0"/>
              <a:t>(5)</a:t>
            </a:r>
          </a:p>
          <a:p>
            <a:pPr marL="400050" lvl="1" indent="0">
              <a:buNone/>
            </a:pPr>
            <a:endParaRPr lang="en-US" altLang="zh-CN" b="1" dirty="0">
              <a:solidFill>
                <a:srgbClr val="474B78"/>
              </a:solidFill>
            </a:endParaRPr>
          </a:p>
          <a:p>
            <a:pPr marL="365125" lvl="1" indent="-255588" eaLnBrk="1" hangingPunct="1">
              <a:buClr>
                <a:schemeClr val="bg2"/>
              </a:buClr>
              <a:buFont typeface="Wingdings" panose="05000000000000000000" pitchFamily="2" charset="2"/>
              <a:buChar char="p"/>
            </a:pPr>
            <a:r>
              <a:rPr lang="zh-CN" altLang="zh-CN" dirty="0"/>
              <a:t>例</a:t>
            </a:r>
            <a:r>
              <a:rPr lang="en-US" altLang="zh-CN" dirty="0"/>
              <a:t> </a:t>
            </a:r>
            <a:r>
              <a:rPr lang="zh-CN" altLang="en-US" dirty="0">
                <a:cs typeface="+mn-cs"/>
              </a:rPr>
              <a:t>为</a:t>
            </a:r>
            <a:r>
              <a:rPr lang="en-US" altLang="zh-CN" dirty="0">
                <a:cs typeface="+mn-cs"/>
              </a:rPr>
              <a:t>Student</a:t>
            </a:r>
            <a:r>
              <a:rPr lang="zh-CN" altLang="en-US" dirty="0">
                <a:cs typeface="+mn-cs"/>
              </a:rPr>
              <a:t>表添加</a:t>
            </a:r>
            <a:r>
              <a:rPr lang="en-US" altLang="zh-CN" dirty="0">
                <a:cs typeface="+mn-cs"/>
              </a:rPr>
              <a:t>check</a:t>
            </a:r>
            <a:r>
              <a:rPr lang="zh-CN" altLang="en-US" dirty="0">
                <a:cs typeface="+mn-cs"/>
              </a:rPr>
              <a:t>约束</a:t>
            </a:r>
            <a:endParaRPr lang="en-US" altLang="zh-CN" dirty="0">
              <a:cs typeface="+mn-cs"/>
            </a:endParaRPr>
          </a:p>
          <a:p>
            <a:pPr marL="400050" lvl="1" indent="0">
              <a:buNone/>
            </a:pPr>
            <a:r>
              <a:rPr lang="en-US" altLang="zh-CN" dirty="0"/>
              <a:t>alter</a:t>
            </a:r>
            <a:r>
              <a:rPr lang="zh-CN" altLang="en-US" dirty="0"/>
              <a:t> </a:t>
            </a:r>
            <a:r>
              <a:rPr lang="en-US" altLang="zh-CN" dirty="0"/>
              <a:t>table</a:t>
            </a:r>
            <a:r>
              <a:rPr lang="zh-CN" altLang="en-US" dirty="0"/>
              <a:t> </a:t>
            </a:r>
            <a:r>
              <a:rPr lang="en-US" altLang="zh-CN" dirty="0" err="1"/>
              <a:t>dbo.Student</a:t>
            </a:r>
            <a:r>
              <a:rPr lang="zh-CN" altLang="en-US" dirty="0"/>
              <a:t> </a:t>
            </a:r>
          </a:p>
          <a:p>
            <a:pPr marL="400050" lvl="1" indent="0">
              <a:buNone/>
            </a:pPr>
            <a:r>
              <a:rPr lang="en-US" altLang="zh-CN" dirty="0"/>
              <a:t>add</a:t>
            </a:r>
            <a:r>
              <a:rPr lang="zh-CN" altLang="en-US" dirty="0"/>
              <a:t> </a:t>
            </a:r>
            <a:r>
              <a:rPr lang="en-US" altLang="zh-CN" dirty="0"/>
              <a:t>check(DATEDIFF(</a:t>
            </a:r>
            <a:r>
              <a:rPr lang="en-US" altLang="zh-CN" dirty="0" err="1"/>
              <a:t>year,birthdate,getdate</a:t>
            </a:r>
            <a:r>
              <a:rPr lang="en-US" altLang="zh-CN" dirty="0"/>
              <a:t>())=Sage)</a:t>
            </a:r>
            <a:endParaRPr lang="en-US" altLang="zh-CN" dirty="0">
              <a:cs typeface="+mn-cs"/>
            </a:endParaRPr>
          </a:p>
          <a:p>
            <a:pPr marL="400050" lvl="1" indent="0">
              <a:buNone/>
            </a:pPr>
            <a:endParaRPr lang="en-US" altLang="zh-CN" sz="2800" b="1" dirty="0">
              <a:solidFill>
                <a:srgbClr val="474B78"/>
              </a:solidFill>
            </a:endParaRPr>
          </a:p>
        </p:txBody>
      </p:sp>
    </p:spTree>
    <p:extLst>
      <p:ext uri="{BB962C8B-B14F-4D97-AF65-F5344CB8AC3E}">
        <p14:creationId xmlns:p14="http://schemas.microsoft.com/office/powerpoint/2010/main" val="202602865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8915">
                                            <p:txEl>
                                              <p:pRg st="1" end="1"/>
                                            </p:txEl>
                                          </p:spTgt>
                                        </p:tgtEl>
                                        <p:attrNameLst>
                                          <p:attrName>style.visibility</p:attrName>
                                        </p:attrNameLst>
                                      </p:cBhvr>
                                      <p:to>
                                        <p:strVal val="visible"/>
                                      </p:to>
                                    </p:set>
                                    <p:animEffect transition="in" filter="wipe(down)">
                                      <p:cBhvr>
                                        <p:cTn id="7" dur="500"/>
                                        <p:tgtEl>
                                          <p:spTgt spid="389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8915">
                                            <p:txEl>
                                              <p:pRg st="2" end="2"/>
                                            </p:txEl>
                                          </p:spTgt>
                                        </p:tgtEl>
                                        <p:attrNameLst>
                                          <p:attrName>style.visibility</p:attrName>
                                        </p:attrNameLst>
                                      </p:cBhvr>
                                      <p:to>
                                        <p:strVal val="visible"/>
                                      </p:to>
                                    </p:set>
                                    <p:animEffect transition="in" filter="wipe(down)">
                                      <p:cBhvr>
                                        <p:cTn id="12" dur="500"/>
                                        <p:tgtEl>
                                          <p:spTgt spid="389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8915">
                                            <p:txEl>
                                              <p:pRg st="4" end="4"/>
                                            </p:txEl>
                                          </p:spTgt>
                                        </p:tgtEl>
                                        <p:attrNameLst>
                                          <p:attrName>style.visibility</p:attrName>
                                        </p:attrNameLst>
                                      </p:cBhvr>
                                      <p:to>
                                        <p:strVal val="visible"/>
                                      </p:to>
                                    </p:set>
                                    <p:animEffect transition="in" filter="wipe(down)">
                                      <p:cBhvr>
                                        <p:cTn id="17" dur="500"/>
                                        <p:tgtEl>
                                          <p:spTgt spid="3891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8915">
                                            <p:txEl>
                                              <p:pRg st="5" end="5"/>
                                            </p:txEl>
                                          </p:spTgt>
                                        </p:tgtEl>
                                        <p:attrNameLst>
                                          <p:attrName>style.visibility</p:attrName>
                                        </p:attrNameLst>
                                      </p:cBhvr>
                                      <p:to>
                                        <p:strVal val="visible"/>
                                      </p:to>
                                    </p:set>
                                    <p:animEffect transition="in" filter="wipe(down)">
                                      <p:cBhvr>
                                        <p:cTn id="22" dur="500"/>
                                        <p:tgtEl>
                                          <p:spTgt spid="3891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8915">
                                            <p:txEl>
                                              <p:pRg st="7" end="7"/>
                                            </p:txEl>
                                          </p:spTgt>
                                        </p:tgtEl>
                                        <p:attrNameLst>
                                          <p:attrName>style.visibility</p:attrName>
                                        </p:attrNameLst>
                                      </p:cBhvr>
                                      <p:to>
                                        <p:strVal val="visible"/>
                                      </p:to>
                                    </p:set>
                                    <p:animEffect transition="in" filter="wipe(down)">
                                      <p:cBhvr>
                                        <p:cTn id="27" dur="500"/>
                                        <p:tgtEl>
                                          <p:spTgt spid="3891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8915">
                                            <p:txEl>
                                              <p:pRg st="8" end="8"/>
                                            </p:txEl>
                                          </p:spTgt>
                                        </p:tgtEl>
                                        <p:attrNameLst>
                                          <p:attrName>style.visibility</p:attrName>
                                        </p:attrNameLst>
                                      </p:cBhvr>
                                      <p:to>
                                        <p:strVal val="visible"/>
                                      </p:to>
                                    </p:set>
                                    <p:animEffect transition="in" filter="wipe(down)">
                                      <p:cBhvr>
                                        <p:cTn id="32" dur="500"/>
                                        <p:tgtEl>
                                          <p:spTgt spid="38915">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8915">
                                            <p:txEl>
                                              <p:pRg st="9" end="9"/>
                                            </p:txEl>
                                          </p:spTgt>
                                        </p:tgtEl>
                                        <p:attrNameLst>
                                          <p:attrName>style.visibility</p:attrName>
                                        </p:attrNameLst>
                                      </p:cBhvr>
                                      <p:to>
                                        <p:strVal val="visible"/>
                                      </p:to>
                                    </p:set>
                                    <p:animEffect transition="in" filter="wipe(down)">
                                      <p:cBhvr>
                                        <p:cTn id="37" dur="500"/>
                                        <p:tgtEl>
                                          <p:spTgt spid="389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p:txBody>
          <a:bodyPr/>
          <a:lstStyle/>
          <a:p>
            <a:pPr eaLnBrk="1" hangingPunct="1"/>
            <a:r>
              <a:rPr lang="en-US" altLang="zh-CN" sz="4700"/>
              <a:t>2. T-SQL</a:t>
            </a:r>
            <a:r>
              <a:rPr lang="zh-CN" altLang="zh-CN" sz="4700"/>
              <a:t>命令修改表结构</a:t>
            </a:r>
            <a:endParaRPr lang="zh-CN" altLang="en-US" sz="4900"/>
          </a:p>
        </p:txBody>
      </p:sp>
      <p:sp>
        <p:nvSpPr>
          <p:cNvPr id="39939" name="内容占位符 1"/>
          <p:cNvSpPr>
            <a:spLocks noGrp="1"/>
          </p:cNvSpPr>
          <p:nvPr>
            <p:ph idx="4294967295"/>
          </p:nvPr>
        </p:nvSpPr>
        <p:spPr>
          <a:xfrm>
            <a:off x="457200" y="1125538"/>
            <a:ext cx="8579296" cy="5005387"/>
          </a:xfrm>
        </p:spPr>
        <p:txBody>
          <a:bodyPr/>
          <a:lstStyle/>
          <a:p>
            <a:pPr marL="109538" indent="0" eaLnBrk="1" hangingPunct="1">
              <a:lnSpc>
                <a:spcPct val="90000"/>
              </a:lnSpc>
              <a:buFont typeface="Wingdings" panose="05000000000000000000" pitchFamily="2" charset="2"/>
              <a:buNone/>
            </a:pPr>
            <a:r>
              <a:rPr lang="en-US" altLang="zh-CN" b="1" dirty="0">
                <a:solidFill>
                  <a:srgbClr val="474B78"/>
                </a:solidFill>
              </a:rPr>
              <a:t>(2) </a:t>
            </a:r>
            <a:r>
              <a:rPr lang="zh-CN" altLang="en-US" b="1" dirty="0">
                <a:solidFill>
                  <a:srgbClr val="474B78"/>
                </a:solidFill>
              </a:rPr>
              <a:t>删除列、约束</a:t>
            </a:r>
          </a:p>
          <a:p>
            <a:pPr marL="109538" indent="0" eaLnBrk="1" hangingPunct="1">
              <a:lnSpc>
                <a:spcPct val="90000"/>
              </a:lnSpc>
              <a:buFont typeface="Wingdings" panose="05000000000000000000" pitchFamily="2" charset="2"/>
              <a:buNone/>
            </a:pPr>
            <a:r>
              <a:rPr lang="en-US" altLang="zh-CN" sz="2200" dirty="0"/>
              <a:t>ALTER TABLE </a:t>
            </a:r>
            <a:r>
              <a:rPr lang="en-US" altLang="zh-CN" sz="2200" dirty="0" err="1"/>
              <a:t>table_name</a:t>
            </a:r>
            <a:r>
              <a:rPr lang="en-US" altLang="zh-CN" sz="2200" dirty="0"/>
              <a:t> </a:t>
            </a:r>
            <a:endParaRPr lang="zh-CN" altLang="zh-CN" sz="2200" dirty="0"/>
          </a:p>
          <a:p>
            <a:pPr marL="109538" indent="0" eaLnBrk="1" hangingPunct="1">
              <a:lnSpc>
                <a:spcPct val="90000"/>
              </a:lnSpc>
              <a:buFont typeface="Wingdings" panose="05000000000000000000" pitchFamily="2" charset="2"/>
              <a:buNone/>
            </a:pPr>
            <a:r>
              <a:rPr lang="en-US" altLang="zh-CN" sz="2200" dirty="0"/>
              <a:t>{ </a:t>
            </a:r>
            <a:endParaRPr lang="zh-CN" altLang="zh-CN" sz="2200" dirty="0"/>
          </a:p>
          <a:p>
            <a:pPr marL="109538" indent="0" eaLnBrk="1" hangingPunct="1">
              <a:lnSpc>
                <a:spcPct val="90000"/>
              </a:lnSpc>
              <a:buFont typeface="Wingdings" panose="05000000000000000000" pitchFamily="2" charset="2"/>
              <a:buNone/>
            </a:pPr>
            <a:r>
              <a:rPr lang="en-US" altLang="zh-CN" sz="2200" dirty="0">
                <a:latin typeface="Arial" panose="020B0604020202020204" pitchFamily="34" charset="0"/>
              </a:rPr>
              <a:t>    </a:t>
            </a:r>
            <a:r>
              <a:rPr lang="en-US" altLang="zh-CN" sz="2200" dirty="0"/>
              <a:t>DROP </a:t>
            </a:r>
            <a:endParaRPr lang="zh-CN" altLang="zh-CN" sz="2200" dirty="0"/>
          </a:p>
          <a:p>
            <a:pPr marL="109538" indent="0" eaLnBrk="1" hangingPunct="1">
              <a:lnSpc>
                <a:spcPct val="90000"/>
              </a:lnSpc>
              <a:buFont typeface="Wingdings" panose="05000000000000000000" pitchFamily="2" charset="2"/>
              <a:buNone/>
            </a:pPr>
            <a:r>
              <a:rPr lang="en-US" altLang="zh-CN" sz="2200" dirty="0">
                <a:latin typeface="Arial" panose="020B0604020202020204" pitchFamily="34" charset="0"/>
              </a:rPr>
              <a:t>  </a:t>
            </a:r>
            <a:r>
              <a:rPr lang="en-US" altLang="zh-CN" sz="2200" dirty="0"/>
              <a:t>  {[CONSTRAINT] </a:t>
            </a:r>
            <a:r>
              <a:rPr lang="en-US" altLang="zh-CN" sz="2200" dirty="0" err="1"/>
              <a:t>constraint_name</a:t>
            </a:r>
            <a:r>
              <a:rPr lang="en-US" altLang="zh-CN" sz="2200" dirty="0"/>
              <a:t> | COLUMN </a:t>
            </a:r>
            <a:r>
              <a:rPr lang="en-US" altLang="zh-CN" sz="2200" dirty="0" err="1"/>
              <a:t>column_name</a:t>
            </a:r>
            <a:r>
              <a:rPr lang="en-US" altLang="zh-CN" sz="2200" dirty="0"/>
              <a:t> </a:t>
            </a:r>
            <a:endParaRPr lang="zh-CN" altLang="zh-CN" sz="2200" dirty="0"/>
          </a:p>
          <a:p>
            <a:pPr marL="109538" indent="0" eaLnBrk="1" hangingPunct="1">
              <a:lnSpc>
                <a:spcPct val="90000"/>
              </a:lnSpc>
              <a:buFont typeface="Wingdings" panose="05000000000000000000" pitchFamily="2" charset="2"/>
              <a:buNone/>
            </a:pPr>
            <a:r>
              <a:rPr lang="en-US" altLang="zh-CN" sz="2200" dirty="0"/>
              <a:t>    } [ ,...n ] </a:t>
            </a:r>
            <a:endParaRPr lang="zh-CN" altLang="zh-CN" sz="2200" dirty="0"/>
          </a:p>
          <a:p>
            <a:pPr marL="109538" indent="0" eaLnBrk="1" hangingPunct="1">
              <a:lnSpc>
                <a:spcPct val="90000"/>
              </a:lnSpc>
              <a:buFont typeface="Wingdings" panose="05000000000000000000" pitchFamily="2" charset="2"/>
              <a:buNone/>
            </a:pPr>
            <a:r>
              <a:rPr lang="en-US" altLang="zh-CN" sz="2200" dirty="0"/>
              <a:t>}</a:t>
            </a:r>
            <a:endParaRPr lang="zh-CN" altLang="zh-CN" sz="2200" dirty="0"/>
          </a:p>
          <a:p>
            <a:pPr marL="109538" indent="0" eaLnBrk="1" hangingPunct="1">
              <a:lnSpc>
                <a:spcPct val="90000"/>
              </a:lnSpc>
              <a:buFont typeface="Wingdings" panose="05000000000000000000" pitchFamily="2" charset="2"/>
              <a:buNone/>
            </a:pPr>
            <a:r>
              <a:rPr lang="en-US" altLang="zh-CN" sz="2200" dirty="0"/>
              <a:t>DROP</a:t>
            </a:r>
            <a:r>
              <a:rPr lang="zh-CN" altLang="zh-CN" sz="2200" dirty="0"/>
              <a:t>子句用于指定的列或原有的列属性。</a:t>
            </a:r>
            <a:endParaRPr lang="en-US" altLang="zh-CN" sz="2200" dirty="0"/>
          </a:p>
          <a:p>
            <a:pPr marL="109538" indent="0" eaLnBrk="1" hangingPunct="1">
              <a:lnSpc>
                <a:spcPct val="90000"/>
              </a:lnSpc>
              <a:buFont typeface="Wingdings" panose="05000000000000000000" pitchFamily="2" charset="2"/>
              <a:buNone/>
            </a:pPr>
            <a:endParaRPr lang="en-US" altLang="zh-CN" sz="2200" dirty="0"/>
          </a:p>
          <a:p>
            <a:pPr marL="365125" indent="-255588" eaLnBrk="1" hangingPunct="1"/>
            <a:r>
              <a:rPr lang="zh-CN" altLang="zh-CN" sz="2400" dirty="0"/>
              <a:t>例</a:t>
            </a:r>
            <a:r>
              <a:rPr lang="en-US" altLang="zh-CN" sz="2400" dirty="0"/>
              <a:t> </a:t>
            </a:r>
            <a:r>
              <a:rPr lang="zh-CN" altLang="zh-CN" sz="2400" dirty="0"/>
              <a:t>删除“</a:t>
            </a:r>
            <a:r>
              <a:rPr lang="en-US" altLang="zh-CN" sz="2400" dirty="0"/>
              <a:t>Student</a:t>
            </a:r>
            <a:r>
              <a:rPr lang="zh-CN" altLang="zh-CN" sz="2400" dirty="0"/>
              <a:t>”表“</a:t>
            </a:r>
            <a:r>
              <a:rPr lang="en-US" altLang="zh-CN" sz="2400" dirty="0" err="1"/>
              <a:t>Sdept</a:t>
            </a:r>
            <a:r>
              <a:rPr lang="zh-CN" altLang="zh-CN" sz="2400" dirty="0"/>
              <a:t>”列。</a:t>
            </a:r>
          </a:p>
          <a:p>
            <a:pPr marL="365125" indent="-255588" eaLnBrk="1" hangingPunct="1">
              <a:buNone/>
            </a:pPr>
            <a:r>
              <a:rPr lang="en-US" altLang="zh-CN" sz="2400" dirty="0"/>
              <a:t>Alter table Student drop COLUMN </a:t>
            </a:r>
            <a:r>
              <a:rPr lang="en-US" altLang="zh-CN" sz="2400" dirty="0" err="1"/>
              <a:t>Sdept</a:t>
            </a:r>
            <a:endParaRPr lang="en-US" altLang="zh-CN" sz="2400" dirty="0"/>
          </a:p>
          <a:p>
            <a:pPr marL="365125" indent="-255588" eaLnBrk="1" hangingPunct="1"/>
            <a:r>
              <a:rPr lang="zh-CN" altLang="zh-CN" sz="2400" dirty="0"/>
              <a:t>例</a:t>
            </a:r>
            <a:r>
              <a:rPr lang="en-US" altLang="zh-CN" sz="2400" dirty="0"/>
              <a:t> </a:t>
            </a:r>
            <a:r>
              <a:rPr lang="zh-CN" altLang="zh-CN" sz="2400" dirty="0"/>
              <a:t>删除“</a:t>
            </a:r>
            <a:r>
              <a:rPr lang="en-US" altLang="zh-CN" sz="2400" dirty="0"/>
              <a:t>Student</a:t>
            </a:r>
            <a:r>
              <a:rPr lang="zh-CN" altLang="zh-CN" sz="2400" dirty="0"/>
              <a:t>”表</a:t>
            </a:r>
            <a:r>
              <a:rPr lang="zh-CN" altLang="en-US" sz="2400" dirty="0"/>
              <a:t>约束</a:t>
            </a:r>
            <a:r>
              <a:rPr lang="zh-CN" altLang="zh-CN" sz="2400" dirty="0"/>
              <a:t>。</a:t>
            </a:r>
            <a:endParaRPr lang="en-US" altLang="zh-CN" sz="2400" dirty="0"/>
          </a:p>
          <a:p>
            <a:pPr marL="365125" indent="-255588" eaLnBrk="1" hangingPunct="1">
              <a:buNone/>
            </a:pPr>
            <a:r>
              <a:rPr lang="en-US" altLang="zh-CN" sz="2000" dirty="0"/>
              <a:t>alter</a:t>
            </a:r>
            <a:r>
              <a:rPr lang="zh-CN" altLang="en-US" sz="2000" dirty="0"/>
              <a:t> </a:t>
            </a:r>
            <a:r>
              <a:rPr lang="en-US" altLang="zh-CN" sz="2000" dirty="0"/>
              <a:t>table</a:t>
            </a:r>
            <a:r>
              <a:rPr lang="zh-CN" altLang="en-US" sz="2000" dirty="0"/>
              <a:t> </a:t>
            </a:r>
            <a:r>
              <a:rPr lang="en-US" altLang="zh-CN" sz="2000" dirty="0" err="1"/>
              <a:t>dbo.teacher</a:t>
            </a:r>
            <a:r>
              <a:rPr lang="zh-CN" altLang="en-US" sz="2000" dirty="0"/>
              <a:t> </a:t>
            </a:r>
            <a:r>
              <a:rPr lang="en-US" altLang="zh-CN" sz="2000" dirty="0"/>
              <a:t>drop</a:t>
            </a:r>
            <a:r>
              <a:rPr lang="zh-CN" altLang="en-US" sz="2000" dirty="0"/>
              <a:t> </a:t>
            </a:r>
            <a:r>
              <a:rPr lang="en-US" altLang="zh-CN" sz="2000" dirty="0"/>
              <a:t>constraint</a:t>
            </a:r>
            <a:r>
              <a:rPr lang="zh-CN" altLang="en-US" sz="2000" dirty="0"/>
              <a:t> </a:t>
            </a:r>
            <a:r>
              <a:rPr lang="en-US" altLang="zh-CN" sz="2000" dirty="0"/>
              <a:t>CK__teacher__title__4F7CD00D</a:t>
            </a:r>
            <a:endParaRPr lang="zh-CN" altLang="zh-CN" sz="2000" dirty="0"/>
          </a:p>
          <a:p>
            <a:pPr marL="109538" indent="0" eaLnBrk="1" hangingPunct="1">
              <a:lnSpc>
                <a:spcPct val="90000"/>
              </a:lnSpc>
              <a:buFont typeface="Wingdings" panose="05000000000000000000" pitchFamily="2" charset="2"/>
              <a:buNone/>
            </a:pPr>
            <a:endParaRPr lang="zh-CN" altLang="zh-CN" sz="2200"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9939">
                                            <p:txEl>
                                              <p:pRg st="9" end="9"/>
                                            </p:txEl>
                                          </p:spTgt>
                                        </p:tgtEl>
                                        <p:attrNameLst>
                                          <p:attrName>style.visibility</p:attrName>
                                        </p:attrNameLst>
                                      </p:cBhvr>
                                      <p:to>
                                        <p:strVal val="visible"/>
                                      </p:to>
                                    </p:set>
                                    <p:animEffect transition="in" filter="wipe(down)">
                                      <p:cBhvr>
                                        <p:cTn id="7" dur="500"/>
                                        <p:tgtEl>
                                          <p:spTgt spid="39939">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9939">
                                            <p:txEl>
                                              <p:pRg st="10" end="10"/>
                                            </p:txEl>
                                          </p:spTgt>
                                        </p:tgtEl>
                                        <p:attrNameLst>
                                          <p:attrName>style.visibility</p:attrName>
                                        </p:attrNameLst>
                                      </p:cBhvr>
                                      <p:to>
                                        <p:strVal val="visible"/>
                                      </p:to>
                                    </p:set>
                                    <p:animEffect transition="in" filter="wipe(down)">
                                      <p:cBhvr>
                                        <p:cTn id="12" dur="500"/>
                                        <p:tgtEl>
                                          <p:spTgt spid="39939">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9939">
                                            <p:txEl>
                                              <p:pRg st="11" end="11"/>
                                            </p:txEl>
                                          </p:spTgt>
                                        </p:tgtEl>
                                        <p:attrNameLst>
                                          <p:attrName>style.visibility</p:attrName>
                                        </p:attrNameLst>
                                      </p:cBhvr>
                                      <p:to>
                                        <p:strVal val="visible"/>
                                      </p:to>
                                    </p:set>
                                    <p:animEffect transition="in" filter="wipe(down)">
                                      <p:cBhvr>
                                        <p:cTn id="17" dur="500"/>
                                        <p:tgtEl>
                                          <p:spTgt spid="39939">
                                            <p:txEl>
                                              <p:pRg st="11"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9939">
                                            <p:txEl>
                                              <p:pRg st="12" end="12"/>
                                            </p:txEl>
                                          </p:spTgt>
                                        </p:tgtEl>
                                        <p:attrNameLst>
                                          <p:attrName>style.visibility</p:attrName>
                                        </p:attrNameLst>
                                      </p:cBhvr>
                                      <p:to>
                                        <p:strVal val="visible"/>
                                      </p:to>
                                    </p:set>
                                    <p:animEffect transition="in" filter="wipe(down)">
                                      <p:cBhvr>
                                        <p:cTn id="22" dur="500"/>
                                        <p:tgtEl>
                                          <p:spTgt spid="3993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p:txBody>
          <a:bodyPr/>
          <a:lstStyle/>
          <a:p>
            <a:pPr eaLnBrk="1" hangingPunct="1"/>
            <a:r>
              <a:rPr lang="en-US" altLang="zh-CN" sz="4700"/>
              <a:t>2. T-SQL</a:t>
            </a:r>
            <a:r>
              <a:rPr lang="zh-CN" altLang="zh-CN" sz="4700"/>
              <a:t>命令修改表结构</a:t>
            </a:r>
            <a:endParaRPr lang="zh-CN" altLang="en-US" sz="4900"/>
          </a:p>
        </p:txBody>
      </p:sp>
      <p:sp>
        <p:nvSpPr>
          <p:cNvPr id="40963" name="内容占位符 1"/>
          <p:cNvSpPr>
            <a:spLocks noGrp="1"/>
          </p:cNvSpPr>
          <p:nvPr>
            <p:ph idx="4294967295"/>
          </p:nvPr>
        </p:nvSpPr>
        <p:spPr/>
        <p:txBody>
          <a:bodyPr/>
          <a:lstStyle/>
          <a:p>
            <a:pPr marL="109538" indent="0" eaLnBrk="1" hangingPunct="1">
              <a:lnSpc>
                <a:spcPct val="80000"/>
              </a:lnSpc>
              <a:buFont typeface="Wingdings" panose="05000000000000000000" pitchFamily="2" charset="2"/>
              <a:buNone/>
            </a:pPr>
            <a:r>
              <a:rPr lang="en-US" altLang="zh-CN" b="1" dirty="0">
                <a:solidFill>
                  <a:srgbClr val="474B78"/>
                </a:solidFill>
              </a:rPr>
              <a:t>3.</a:t>
            </a:r>
            <a:r>
              <a:rPr lang="zh-CN" altLang="en-US" b="1" dirty="0">
                <a:solidFill>
                  <a:srgbClr val="474B78"/>
                </a:solidFill>
              </a:rPr>
              <a:t>禁用约束</a:t>
            </a:r>
          </a:p>
          <a:p>
            <a:pPr marL="109538" indent="0" eaLnBrk="1" hangingPunct="1">
              <a:lnSpc>
                <a:spcPct val="80000"/>
              </a:lnSpc>
              <a:buFont typeface="Wingdings" panose="05000000000000000000" pitchFamily="2" charset="2"/>
              <a:buNone/>
            </a:pPr>
            <a:r>
              <a:rPr lang="en-US" altLang="zh-CN" sz="2100" dirty="0"/>
              <a:t>ALTER TABLE </a:t>
            </a:r>
            <a:r>
              <a:rPr lang="en-US" altLang="zh-CN" sz="2100" dirty="0" err="1"/>
              <a:t>table_name</a:t>
            </a:r>
            <a:r>
              <a:rPr lang="en-US" altLang="zh-CN" sz="2100" dirty="0"/>
              <a:t> </a:t>
            </a:r>
            <a:endParaRPr lang="zh-CN" altLang="zh-CN" sz="2100" dirty="0"/>
          </a:p>
          <a:p>
            <a:pPr marL="109538" indent="0" eaLnBrk="1" hangingPunct="1">
              <a:lnSpc>
                <a:spcPct val="80000"/>
              </a:lnSpc>
              <a:buFont typeface="Wingdings" panose="05000000000000000000" pitchFamily="2" charset="2"/>
              <a:buNone/>
            </a:pPr>
            <a:r>
              <a:rPr lang="en-US" altLang="zh-CN" sz="2100" dirty="0"/>
              <a:t>{ </a:t>
            </a:r>
            <a:endParaRPr lang="zh-CN" altLang="zh-CN" sz="2100" dirty="0"/>
          </a:p>
          <a:p>
            <a:pPr marL="109538" indent="0" eaLnBrk="1" hangingPunct="1">
              <a:lnSpc>
                <a:spcPct val="80000"/>
              </a:lnSpc>
              <a:buFont typeface="Wingdings" panose="05000000000000000000" pitchFamily="2" charset="2"/>
              <a:buNone/>
            </a:pPr>
            <a:r>
              <a:rPr lang="en-US" altLang="zh-CN" sz="2100" dirty="0">
                <a:latin typeface="Arial" panose="020B0604020202020204" pitchFamily="34" charset="0"/>
              </a:rPr>
              <a:t>    </a:t>
            </a:r>
            <a:r>
              <a:rPr lang="en-US" altLang="zh-CN" sz="2100" dirty="0"/>
              <a:t>[ WITH { CHECK | NOCHECK } ] { CHECK |</a:t>
            </a:r>
            <a:br>
              <a:rPr lang="en-US" altLang="zh-CN" sz="2100" dirty="0"/>
            </a:br>
            <a:r>
              <a:rPr lang="en-US" altLang="zh-CN" sz="2100" dirty="0"/>
              <a:t>               NOCHECK } CONSTRAINT </a:t>
            </a:r>
            <a:endParaRPr lang="zh-CN" altLang="zh-CN" sz="2100" dirty="0"/>
          </a:p>
          <a:p>
            <a:pPr marL="109538" indent="0" eaLnBrk="1" hangingPunct="1">
              <a:lnSpc>
                <a:spcPct val="80000"/>
              </a:lnSpc>
              <a:buFont typeface="Wingdings" panose="05000000000000000000" pitchFamily="2" charset="2"/>
              <a:buNone/>
            </a:pPr>
            <a:r>
              <a:rPr lang="en-US" altLang="zh-CN" sz="2100" dirty="0">
                <a:latin typeface="Arial" panose="020B0604020202020204" pitchFamily="34" charset="0"/>
              </a:rPr>
              <a:t>  </a:t>
            </a:r>
            <a:r>
              <a:rPr lang="en-US" altLang="zh-CN" sz="2100" dirty="0"/>
              <a:t>      { ALL | </a:t>
            </a:r>
            <a:r>
              <a:rPr lang="en-US" altLang="zh-CN" sz="2100" dirty="0" err="1"/>
              <a:t>constraint_name</a:t>
            </a:r>
            <a:r>
              <a:rPr lang="en-US" altLang="zh-CN" sz="2100" dirty="0"/>
              <a:t> [ ,...n ] } </a:t>
            </a:r>
          </a:p>
          <a:p>
            <a:pPr marL="109538" indent="0" eaLnBrk="1" hangingPunct="1">
              <a:lnSpc>
                <a:spcPct val="80000"/>
              </a:lnSpc>
              <a:buFont typeface="Wingdings" panose="05000000000000000000" pitchFamily="2" charset="2"/>
              <a:buNone/>
            </a:pPr>
            <a:r>
              <a:rPr lang="en-US" altLang="zh-CN" sz="2100" dirty="0"/>
              <a:t>} </a:t>
            </a:r>
          </a:p>
          <a:p>
            <a:pPr marL="109538" indent="0" eaLnBrk="1" hangingPunct="1">
              <a:lnSpc>
                <a:spcPct val="80000"/>
              </a:lnSpc>
              <a:buFont typeface="Wingdings" panose="05000000000000000000" pitchFamily="2" charset="2"/>
              <a:buNone/>
            </a:pPr>
            <a:endParaRPr lang="en-US" altLang="zh-CN" sz="2100" dirty="0"/>
          </a:p>
          <a:p>
            <a:pPr marL="109538" indent="0" eaLnBrk="1" hangingPunct="1">
              <a:lnSpc>
                <a:spcPct val="80000"/>
              </a:lnSpc>
              <a:buFont typeface="Wingdings" panose="05000000000000000000" pitchFamily="2" charset="2"/>
              <a:buNone/>
            </a:pPr>
            <a:r>
              <a:rPr lang="en-US" altLang="zh-CN" b="1" dirty="0">
                <a:solidFill>
                  <a:srgbClr val="474B78"/>
                </a:solidFill>
              </a:rPr>
              <a:t>4.</a:t>
            </a:r>
            <a:r>
              <a:rPr lang="zh-CN" altLang="en-US" b="1" dirty="0">
                <a:solidFill>
                  <a:srgbClr val="474B78"/>
                </a:solidFill>
              </a:rPr>
              <a:t>触发器</a:t>
            </a:r>
            <a:endParaRPr lang="zh-CN" altLang="zh-CN" b="1" dirty="0">
              <a:solidFill>
                <a:srgbClr val="474B78"/>
              </a:solidFill>
            </a:endParaRPr>
          </a:p>
          <a:p>
            <a:pPr marL="109538" indent="0" eaLnBrk="1" hangingPunct="1">
              <a:lnSpc>
                <a:spcPct val="80000"/>
              </a:lnSpc>
              <a:buFont typeface="Wingdings" panose="05000000000000000000" pitchFamily="2" charset="2"/>
              <a:buNone/>
            </a:pPr>
            <a:r>
              <a:rPr lang="en-US" altLang="zh-CN" sz="2100" dirty="0"/>
              <a:t>ALTER TABLE </a:t>
            </a:r>
            <a:r>
              <a:rPr lang="en-US" altLang="zh-CN" sz="2100" dirty="0" err="1"/>
              <a:t>table_name</a:t>
            </a:r>
            <a:r>
              <a:rPr lang="en-US" altLang="zh-CN" sz="2100" dirty="0"/>
              <a:t> </a:t>
            </a:r>
            <a:endParaRPr lang="zh-CN" altLang="zh-CN" sz="2100" dirty="0"/>
          </a:p>
          <a:p>
            <a:pPr marL="109538" indent="0" eaLnBrk="1" hangingPunct="1">
              <a:lnSpc>
                <a:spcPct val="80000"/>
              </a:lnSpc>
              <a:buFont typeface="Wingdings" panose="05000000000000000000" pitchFamily="2" charset="2"/>
              <a:buNone/>
            </a:pPr>
            <a:r>
              <a:rPr lang="en-US" altLang="zh-CN" sz="2100" dirty="0"/>
              <a:t>{ </a:t>
            </a:r>
            <a:endParaRPr lang="zh-CN" altLang="zh-CN" sz="2100" dirty="0"/>
          </a:p>
          <a:p>
            <a:pPr marL="109538" indent="0" eaLnBrk="1" hangingPunct="1">
              <a:lnSpc>
                <a:spcPct val="80000"/>
              </a:lnSpc>
              <a:buFont typeface="Wingdings" panose="05000000000000000000" pitchFamily="2" charset="2"/>
              <a:buNone/>
            </a:pPr>
            <a:r>
              <a:rPr lang="en-US" altLang="zh-CN" sz="2100" dirty="0">
                <a:latin typeface="Arial" panose="020B0604020202020204" pitchFamily="34" charset="0"/>
              </a:rPr>
              <a:t>    </a:t>
            </a:r>
            <a:r>
              <a:rPr lang="en-US" altLang="zh-CN" sz="2100" dirty="0"/>
              <a:t>| { ENABLE | DISABLE } TRIGGER </a:t>
            </a:r>
            <a:endParaRPr lang="zh-CN" altLang="zh-CN" sz="2100" dirty="0"/>
          </a:p>
          <a:p>
            <a:pPr marL="109538" indent="0" eaLnBrk="1" hangingPunct="1">
              <a:lnSpc>
                <a:spcPct val="80000"/>
              </a:lnSpc>
              <a:buFont typeface="Wingdings" panose="05000000000000000000" pitchFamily="2" charset="2"/>
              <a:buNone/>
            </a:pPr>
            <a:r>
              <a:rPr lang="en-US" altLang="zh-CN" sz="2100" dirty="0">
                <a:latin typeface="Arial" panose="020B0604020202020204" pitchFamily="34" charset="0"/>
              </a:rPr>
              <a:t>  </a:t>
            </a:r>
            <a:r>
              <a:rPr lang="en-US" altLang="zh-CN" sz="2100" dirty="0"/>
              <a:t>      { ALL | </a:t>
            </a:r>
            <a:r>
              <a:rPr lang="en-US" altLang="zh-CN" sz="2100" dirty="0" err="1"/>
              <a:t>trigger_name</a:t>
            </a:r>
            <a:r>
              <a:rPr lang="en-US" altLang="zh-CN" sz="2100" dirty="0"/>
              <a:t> [ ,...n ] }</a:t>
            </a:r>
            <a:endParaRPr lang="zh-CN" altLang="zh-CN" sz="2100" dirty="0"/>
          </a:p>
          <a:p>
            <a:pPr marL="109538" indent="0" eaLnBrk="1" hangingPunct="1">
              <a:lnSpc>
                <a:spcPct val="80000"/>
              </a:lnSpc>
              <a:buFont typeface="Wingdings" panose="05000000000000000000" pitchFamily="2" charset="2"/>
              <a:buNone/>
            </a:pPr>
            <a:r>
              <a:rPr lang="en-US" altLang="zh-CN" sz="2100" dirty="0"/>
              <a:t>}</a:t>
            </a:r>
            <a:endParaRPr lang="zh-CN" altLang="zh-CN" sz="2100" dirty="0"/>
          </a:p>
        </p:txBody>
      </p:sp>
    </p:spTree>
  </p:cSld>
  <p:clrMapOvr>
    <a:masterClrMapping/>
  </p:clrMapOvr>
  <p:transition spd="slow">
    <p:randomBar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title"/>
          </p:nvPr>
        </p:nvSpPr>
        <p:spPr/>
        <p:txBody>
          <a:bodyPr/>
          <a:lstStyle/>
          <a:p>
            <a:pPr eaLnBrk="1" hangingPunct="1"/>
            <a:r>
              <a:rPr lang="en-US" altLang="zh-CN" sz="4700" dirty="0"/>
              <a:t>13.4 </a:t>
            </a:r>
            <a:r>
              <a:rPr lang="zh-CN" altLang="zh-CN" sz="4700" dirty="0"/>
              <a:t>删除表</a:t>
            </a:r>
            <a:endParaRPr lang="zh-CN" altLang="en-US" sz="4900" dirty="0"/>
          </a:p>
        </p:txBody>
      </p:sp>
      <p:sp>
        <p:nvSpPr>
          <p:cNvPr id="43011" name="内容占位符 1"/>
          <p:cNvSpPr>
            <a:spLocks noGrp="1"/>
          </p:cNvSpPr>
          <p:nvPr>
            <p:ph idx="4294967295"/>
          </p:nvPr>
        </p:nvSpPr>
        <p:spPr/>
        <p:txBody>
          <a:bodyPr/>
          <a:lstStyle/>
          <a:p>
            <a:pPr marL="109537" indent="0" eaLnBrk="1" hangingPunct="1">
              <a:buNone/>
            </a:pPr>
            <a:r>
              <a:rPr lang="en-US" altLang="zh-CN" dirty="0"/>
              <a:t>DROP TABLE &lt;</a:t>
            </a:r>
            <a:r>
              <a:rPr lang="en-US" altLang="zh-CN" dirty="0" err="1"/>
              <a:t>table_name</a:t>
            </a:r>
            <a:r>
              <a:rPr lang="en-US" altLang="zh-CN" dirty="0"/>
              <a:t>&gt;</a:t>
            </a:r>
          </a:p>
          <a:p>
            <a:pPr marL="365125" indent="-255588" eaLnBrk="1" hangingPunct="1"/>
            <a:r>
              <a:rPr lang="zh-CN" altLang="zh-CN" dirty="0"/>
              <a:t>例</a:t>
            </a:r>
            <a:r>
              <a:rPr lang="en-US" altLang="zh-CN" dirty="0"/>
              <a:t>9-10 </a:t>
            </a:r>
            <a:r>
              <a:rPr lang="zh-CN" altLang="zh-CN" dirty="0"/>
              <a:t>删除</a:t>
            </a:r>
            <a:r>
              <a:rPr lang="zh-CN" altLang="zh-CN" dirty="0">
                <a:latin typeface="Arial" panose="020B0604020202020204" pitchFamily="34" charset="0"/>
              </a:rPr>
              <a:t>“</a:t>
            </a:r>
            <a:r>
              <a:rPr lang="en-US" altLang="zh-CN" dirty="0"/>
              <a:t>c</a:t>
            </a:r>
            <a:r>
              <a:rPr lang="zh-CN" altLang="zh-CN" dirty="0">
                <a:latin typeface="Arial" panose="020B0604020202020204" pitchFamily="34" charset="0"/>
              </a:rPr>
              <a:t>”</a:t>
            </a:r>
            <a:r>
              <a:rPr lang="zh-CN" altLang="zh-CN" dirty="0"/>
              <a:t>表。</a:t>
            </a:r>
          </a:p>
          <a:p>
            <a:pPr marL="365125" indent="-255588" eaLnBrk="1" hangingPunct="1">
              <a:buFont typeface="Wingdings" panose="05000000000000000000" pitchFamily="2" charset="2"/>
              <a:buNone/>
            </a:pPr>
            <a:r>
              <a:rPr lang="en-US" altLang="zh-CN" dirty="0"/>
              <a:t>DROP TABLE c</a:t>
            </a:r>
            <a:endParaRPr lang="zh-CN" altLang="zh-CN" dirty="0"/>
          </a:p>
        </p:txBody>
      </p:sp>
    </p:spTree>
  </p:cSld>
  <p:clrMapOvr>
    <a:masterClrMapping/>
  </p:clrMapOvr>
  <p:transition spd="slow">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title"/>
          </p:nvPr>
        </p:nvSpPr>
        <p:spPr/>
        <p:txBody>
          <a:bodyPr/>
          <a:lstStyle/>
          <a:p>
            <a:pPr eaLnBrk="1" hangingPunct="1"/>
            <a:r>
              <a:rPr lang="en-US" altLang="zh-CN" sz="4700" dirty="0"/>
              <a:t>13.5</a:t>
            </a:r>
            <a:r>
              <a:rPr lang="zh-CN" altLang="zh-CN" sz="4700" dirty="0"/>
              <a:t>表数据</a:t>
            </a:r>
            <a:r>
              <a:rPr lang="zh-CN" altLang="en-US" sz="4700" dirty="0"/>
              <a:t>操作</a:t>
            </a:r>
            <a:endParaRPr lang="zh-CN" altLang="en-US" sz="4900" dirty="0"/>
          </a:p>
        </p:txBody>
      </p:sp>
      <p:sp>
        <p:nvSpPr>
          <p:cNvPr id="39939" name="内容占位符 1"/>
          <p:cNvSpPr>
            <a:spLocks noGrp="1"/>
          </p:cNvSpPr>
          <p:nvPr>
            <p:ph idx="4294967295"/>
          </p:nvPr>
        </p:nvSpPr>
        <p:spPr/>
        <p:txBody>
          <a:bodyPr/>
          <a:lstStyle/>
          <a:p>
            <a:pPr marL="365125" indent="-255588" eaLnBrk="1" hangingPunct="1">
              <a:defRPr/>
            </a:pPr>
            <a:r>
              <a:rPr lang="zh-CN" altLang="zh-CN" sz="2400" dirty="0"/>
              <a:t>数据表创建了后，需要对表中的数据进行操作。对表中的数据维护操作包括添加表数据、更新表数据和删除表数据。</a:t>
            </a:r>
            <a:endParaRPr lang="en-US" altLang="zh-CN" sz="2400" dirty="0"/>
          </a:p>
          <a:p>
            <a:pPr marL="0" indent="266700">
              <a:spcBef>
                <a:spcPct val="0"/>
              </a:spcBef>
              <a:buClrTx/>
              <a:buSzTx/>
              <a:buFont typeface="Wingdings" panose="05000000000000000000" pitchFamily="2" charset="2"/>
              <a:buNone/>
              <a:defRPr/>
            </a:pPr>
            <a:r>
              <a:rPr lang="zh-CN" altLang="zh-CN"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1</a:t>
            </a:r>
            <a:r>
              <a:rPr lang="zh-CN" altLang="en-US" sz="2400" dirty="0">
                <a:latin typeface="Times New Roman" pitchFamily="18" charset="0"/>
                <a:cs typeface="Times New Roman" pitchFamily="18" charset="0"/>
              </a:rPr>
              <a:t>）使用</a:t>
            </a:r>
            <a:r>
              <a:rPr lang="en-US" altLang="zh-CN" sz="2400" dirty="0">
                <a:latin typeface="Times New Roman" pitchFamily="18" charset="0"/>
                <a:cs typeface="Times New Roman" pitchFamily="18" charset="0"/>
              </a:rPr>
              <a:t>SQL Server</a:t>
            </a:r>
            <a:r>
              <a:rPr lang="zh-CN" altLang="en-US" sz="2400" dirty="0">
                <a:latin typeface="Times New Roman" pitchFamily="18" charset="0"/>
                <a:cs typeface="Times New Roman" pitchFamily="18" charset="0"/>
              </a:rPr>
              <a:t>管理工具添加表数据</a:t>
            </a:r>
            <a:endParaRPr lang="zh-CN" altLang="en-US" sz="2400" dirty="0"/>
          </a:p>
          <a:p>
            <a:pPr marL="0" indent="266700">
              <a:spcBef>
                <a:spcPct val="0"/>
              </a:spcBef>
              <a:buClrTx/>
              <a:buSzTx/>
              <a:buFont typeface="Wingdings" panose="05000000000000000000" pitchFamily="2" charset="2"/>
              <a:buNone/>
              <a:defRPr/>
            </a:pPr>
            <a:r>
              <a:rPr lang="zh-CN" altLang="en-US" sz="2400" dirty="0">
                <a:latin typeface="Times New Roman" pitchFamily="18" charset="0"/>
                <a:cs typeface="Times New Roman" pitchFamily="18" charset="0"/>
              </a:rPr>
              <a:t>例</a:t>
            </a:r>
            <a:r>
              <a:rPr lang="en-US" altLang="zh-CN"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给“</a:t>
            </a:r>
            <a:r>
              <a:rPr lang="en-US" altLang="zh-CN" sz="2400" dirty="0">
                <a:latin typeface="Times New Roman" pitchFamily="18" charset="0"/>
                <a:cs typeface="Times New Roman" pitchFamily="18" charset="0"/>
              </a:rPr>
              <a:t>s”</a:t>
            </a:r>
            <a:r>
              <a:rPr lang="zh-CN" altLang="en-US" sz="2400" dirty="0">
                <a:latin typeface="Times New Roman" pitchFamily="18" charset="0"/>
                <a:cs typeface="Times New Roman" pitchFamily="18" charset="0"/>
              </a:rPr>
              <a:t>表中添加表中的</a:t>
            </a:r>
            <a:r>
              <a:rPr lang="en-US" altLang="zh-CN" sz="2400" dirty="0">
                <a:latin typeface="Times New Roman" pitchFamily="18" charset="0"/>
                <a:cs typeface="Times New Roman" pitchFamily="18" charset="0"/>
              </a:rPr>
              <a:t>3</a:t>
            </a:r>
            <a:r>
              <a:rPr lang="zh-CN" altLang="en-US" sz="2400" dirty="0">
                <a:latin typeface="Times New Roman" pitchFamily="18" charset="0"/>
                <a:cs typeface="Times New Roman" pitchFamily="18" charset="0"/>
              </a:rPr>
              <a:t>条记录。</a:t>
            </a:r>
            <a:endParaRPr lang="zh-CN" altLang="en-US" sz="2400" dirty="0"/>
          </a:p>
          <a:p>
            <a:pPr marL="0" indent="266700">
              <a:spcBef>
                <a:spcPct val="0"/>
              </a:spcBef>
              <a:buClrTx/>
              <a:buSzTx/>
              <a:buFont typeface="Wingdings" panose="05000000000000000000" pitchFamily="2" charset="2"/>
              <a:buNone/>
              <a:defRPr/>
            </a:pPr>
            <a:r>
              <a:rPr lang="zh-CN" altLang="en-US" sz="2400" dirty="0">
                <a:latin typeface="Times New Roman" pitchFamily="18" charset="0"/>
                <a:cs typeface="Times New Roman" pitchFamily="18" charset="0"/>
              </a:rPr>
              <a:t>①启动在</a:t>
            </a:r>
            <a:r>
              <a:rPr lang="en-US" altLang="zh-CN" sz="2400" dirty="0">
                <a:latin typeface="Times New Roman" pitchFamily="18" charset="0"/>
                <a:cs typeface="Times New Roman" pitchFamily="18" charset="0"/>
              </a:rPr>
              <a:t>SQL Server</a:t>
            </a:r>
            <a:r>
              <a:rPr lang="zh-CN" altLang="en-US" sz="2400" dirty="0">
                <a:latin typeface="Times New Roman" pitchFamily="18" charset="0"/>
                <a:cs typeface="Times New Roman" pitchFamily="18" charset="0"/>
              </a:rPr>
              <a:t>管理向导。在“对象资源管理器”窗口中，展开“数据库”选项及展开“学生选课”数据库，再展开“表”对象。</a:t>
            </a:r>
          </a:p>
          <a:p>
            <a:pPr marL="0" indent="266700">
              <a:spcBef>
                <a:spcPct val="0"/>
              </a:spcBef>
              <a:buClrTx/>
              <a:buSzTx/>
              <a:buFont typeface="Wingdings" panose="05000000000000000000" pitchFamily="2" charset="2"/>
              <a:buNone/>
              <a:defRPr/>
            </a:pPr>
            <a:r>
              <a:rPr lang="zh-CN" altLang="en-US" sz="2400" dirty="0">
                <a:latin typeface="Times New Roman" pitchFamily="18" charset="0"/>
                <a:cs typeface="Times New Roman" pitchFamily="18" charset="0"/>
              </a:rPr>
              <a:t>②选中表“</a:t>
            </a:r>
            <a:r>
              <a:rPr lang="en-US" altLang="zh-CN" sz="2400" dirty="0">
                <a:latin typeface="Times New Roman" pitchFamily="18" charset="0"/>
                <a:cs typeface="Times New Roman" pitchFamily="18" charset="0"/>
              </a:rPr>
              <a:t>s”,</a:t>
            </a:r>
            <a:r>
              <a:rPr lang="zh-CN" altLang="en-US" sz="2400" dirty="0">
                <a:latin typeface="Times New Roman" pitchFamily="18" charset="0"/>
                <a:cs typeface="Times New Roman" pitchFamily="18" charset="0"/>
              </a:rPr>
              <a:t>右击，在出现的快捷菜单中选择“打开表”</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3768972348"/>
              </p:ext>
            </p:extLst>
          </p:nvPr>
        </p:nvGraphicFramePr>
        <p:xfrm>
          <a:off x="1043608" y="4213152"/>
          <a:ext cx="6834519" cy="2024160"/>
        </p:xfrm>
        <a:graphic>
          <a:graphicData uri="http://schemas.openxmlformats.org/drawingml/2006/table">
            <a:tbl>
              <a:tblPr firstRow="1" firstCol="1" lastRow="1" lastCol="1" bandRow="1" bandCol="1">
                <a:tableStyleId>{5C22544A-7EE6-4342-B048-85BDC9FD1C3A}</a:tableStyleId>
              </a:tblPr>
              <a:tblGrid>
                <a:gridCol w="1944588">
                  <a:extLst>
                    <a:ext uri="{9D8B030D-6E8A-4147-A177-3AD203B41FA5}">
                      <a16:colId xmlns:a16="http://schemas.microsoft.com/office/drawing/2014/main" val="20000"/>
                    </a:ext>
                  </a:extLst>
                </a:gridCol>
                <a:gridCol w="1137866">
                  <a:extLst>
                    <a:ext uri="{9D8B030D-6E8A-4147-A177-3AD203B41FA5}">
                      <a16:colId xmlns:a16="http://schemas.microsoft.com/office/drawing/2014/main" val="20001"/>
                    </a:ext>
                  </a:extLst>
                </a:gridCol>
                <a:gridCol w="1075845">
                  <a:extLst>
                    <a:ext uri="{9D8B030D-6E8A-4147-A177-3AD203B41FA5}">
                      <a16:colId xmlns:a16="http://schemas.microsoft.com/office/drawing/2014/main" val="20002"/>
                    </a:ext>
                  </a:extLst>
                </a:gridCol>
                <a:gridCol w="1338110">
                  <a:extLst>
                    <a:ext uri="{9D8B030D-6E8A-4147-A177-3AD203B41FA5}">
                      <a16:colId xmlns:a16="http://schemas.microsoft.com/office/drawing/2014/main" val="20003"/>
                    </a:ext>
                  </a:extLst>
                </a:gridCol>
                <a:gridCol w="1338110">
                  <a:extLst>
                    <a:ext uri="{9D8B030D-6E8A-4147-A177-3AD203B41FA5}">
                      <a16:colId xmlns:a16="http://schemas.microsoft.com/office/drawing/2014/main" val="20004"/>
                    </a:ext>
                  </a:extLst>
                </a:gridCol>
              </a:tblGrid>
              <a:tr h="506040">
                <a:tc>
                  <a:txBody>
                    <a:bodyPr/>
                    <a:lstStyle/>
                    <a:p>
                      <a:pPr algn="ctr">
                        <a:spcAft>
                          <a:spcPts val="0"/>
                        </a:spcAft>
                      </a:pPr>
                      <a:r>
                        <a:rPr lang="en-US" altLang="zh-CN" sz="2400" b="0" kern="100" dirty="0" err="1">
                          <a:solidFill>
                            <a:schemeClr val="accent4"/>
                          </a:solidFill>
                          <a:effectLst/>
                          <a:latin typeface="+mj-lt"/>
                          <a:ea typeface="+mj-ea"/>
                        </a:rPr>
                        <a:t>S</a:t>
                      </a:r>
                      <a:r>
                        <a:rPr lang="en-US" sz="2400" b="0" kern="100" dirty="0" err="1">
                          <a:solidFill>
                            <a:schemeClr val="accent4"/>
                          </a:solidFill>
                          <a:effectLst/>
                          <a:latin typeface="+mj-lt"/>
                          <a:ea typeface="+mj-ea"/>
                        </a:rPr>
                        <a:t>no</a:t>
                      </a:r>
                      <a:endParaRPr lang="zh-CN" sz="2400" b="0" kern="100" dirty="0">
                        <a:solidFill>
                          <a:schemeClr val="accent4"/>
                        </a:solidFill>
                        <a:effectLst/>
                        <a:latin typeface="+mj-lt"/>
                        <a:ea typeface="+mj-ea"/>
                      </a:endParaRPr>
                    </a:p>
                  </a:txBody>
                  <a:tcPr marL="68584" marR="68584" marT="0" marB="0"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a:txBody>
                    <a:bodyPr/>
                    <a:lstStyle/>
                    <a:p>
                      <a:pPr algn="ctr">
                        <a:spcAft>
                          <a:spcPts val="0"/>
                        </a:spcAft>
                      </a:pPr>
                      <a:r>
                        <a:rPr lang="en-US" sz="2400" b="0" kern="100" dirty="0" err="1">
                          <a:solidFill>
                            <a:schemeClr val="accent4"/>
                          </a:solidFill>
                          <a:effectLst/>
                          <a:latin typeface="+mj-lt"/>
                          <a:ea typeface="+mj-ea"/>
                        </a:rPr>
                        <a:t>Sname</a:t>
                      </a:r>
                      <a:endParaRPr lang="zh-CN" sz="2400" b="0" kern="100" dirty="0">
                        <a:solidFill>
                          <a:schemeClr val="accent4"/>
                        </a:solidFill>
                        <a:effectLst/>
                        <a:latin typeface="+mj-lt"/>
                        <a:ea typeface="+mj-ea"/>
                      </a:endParaRPr>
                    </a:p>
                  </a:txBody>
                  <a:tcPr marL="68584" marR="68584" marT="0" marB="0"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a:txBody>
                    <a:bodyPr/>
                    <a:lstStyle/>
                    <a:p>
                      <a:pPr algn="ctr">
                        <a:spcAft>
                          <a:spcPts val="0"/>
                        </a:spcAft>
                      </a:pPr>
                      <a:r>
                        <a:rPr lang="en-US" sz="2400" b="0" kern="100" dirty="0">
                          <a:solidFill>
                            <a:schemeClr val="accent4"/>
                          </a:solidFill>
                          <a:effectLst/>
                          <a:latin typeface="+mj-lt"/>
                          <a:ea typeface="+mj-ea"/>
                        </a:rPr>
                        <a:t>Sex</a:t>
                      </a:r>
                      <a:endParaRPr lang="zh-CN" sz="2400" b="0" kern="100" dirty="0">
                        <a:solidFill>
                          <a:schemeClr val="accent4"/>
                        </a:solidFill>
                        <a:effectLst/>
                        <a:latin typeface="+mj-lt"/>
                        <a:ea typeface="+mj-ea"/>
                      </a:endParaRPr>
                    </a:p>
                  </a:txBody>
                  <a:tcPr marL="68584" marR="68584" marT="0" marB="0"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a:txBody>
                    <a:bodyPr/>
                    <a:lstStyle/>
                    <a:p>
                      <a:pPr algn="ctr">
                        <a:spcAft>
                          <a:spcPts val="0"/>
                        </a:spcAft>
                      </a:pPr>
                      <a:r>
                        <a:rPr lang="en-US" sz="2400" b="0" kern="100" dirty="0">
                          <a:solidFill>
                            <a:schemeClr val="accent4"/>
                          </a:solidFill>
                          <a:effectLst/>
                          <a:latin typeface="+mj-lt"/>
                          <a:ea typeface="+mj-ea"/>
                        </a:rPr>
                        <a:t>Class</a:t>
                      </a:r>
                      <a:endParaRPr lang="zh-CN" sz="2400" b="0" kern="100" dirty="0">
                        <a:solidFill>
                          <a:schemeClr val="accent4"/>
                        </a:solidFill>
                        <a:effectLst/>
                        <a:latin typeface="+mj-lt"/>
                        <a:ea typeface="+mj-ea"/>
                      </a:endParaRPr>
                    </a:p>
                  </a:txBody>
                  <a:tcPr marL="68584" marR="68584" marT="0" marB="0"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a:txBody>
                    <a:bodyPr/>
                    <a:lstStyle/>
                    <a:p>
                      <a:pPr algn="ctr">
                        <a:spcAft>
                          <a:spcPts val="0"/>
                        </a:spcAft>
                      </a:pPr>
                      <a:r>
                        <a:rPr lang="en-US" sz="2400" b="0" kern="100">
                          <a:solidFill>
                            <a:schemeClr val="accent4"/>
                          </a:solidFill>
                          <a:effectLst/>
                          <a:latin typeface="+mj-lt"/>
                          <a:ea typeface="+mj-ea"/>
                        </a:rPr>
                        <a:t>Dept</a:t>
                      </a:r>
                      <a:endParaRPr lang="zh-CN" sz="2400" b="0" kern="100">
                        <a:solidFill>
                          <a:schemeClr val="accent4"/>
                        </a:solidFill>
                        <a:effectLst/>
                        <a:latin typeface="+mj-lt"/>
                        <a:ea typeface="+mj-ea"/>
                      </a:endParaRPr>
                    </a:p>
                  </a:txBody>
                  <a:tcPr marL="68584" marR="68584" marT="0" marB="0"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06040">
                <a:tc>
                  <a:txBody>
                    <a:bodyPr/>
                    <a:lstStyle/>
                    <a:p>
                      <a:pPr algn="ctr">
                        <a:spcAft>
                          <a:spcPts val="0"/>
                        </a:spcAft>
                      </a:pPr>
                      <a:r>
                        <a:rPr lang="en-US" sz="2400" b="0" kern="100" dirty="0">
                          <a:solidFill>
                            <a:schemeClr val="accent4"/>
                          </a:solidFill>
                          <a:effectLst/>
                          <a:latin typeface="+mj-lt"/>
                          <a:ea typeface="+mj-ea"/>
                        </a:rPr>
                        <a:t>2009010056</a:t>
                      </a:r>
                      <a:endParaRPr lang="zh-CN" sz="2400" b="0" kern="100" dirty="0">
                        <a:solidFill>
                          <a:schemeClr val="accent4"/>
                        </a:solidFill>
                        <a:effectLst/>
                        <a:latin typeface="+mj-lt"/>
                        <a:ea typeface="+mj-ea"/>
                      </a:endParaRPr>
                    </a:p>
                  </a:txBody>
                  <a:tcPr marL="68584" marR="68584" marT="0" marB="0"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a:txBody>
                    <a:bodyPr/>
                    <a:lstStyle/>
                    <a:p>
                      <a:pPr algn="ctr">
                        <a:spcAft>
                          <a:spcPts val="0"/>
                        </a:spcAft>
                      </a:pPr>
                      <a:r>
                        <a:rPr lang="zh-CN" sz="2400" b="0" kern="100" dirty="0">
                          <a:solidFill>
                            <a:schemeClr val="accent4"/>
                          </a:solidFill>
                          <a:effectLst/>
                          <a:latin typeface="+mj-lt"/>
                          <a:ea typeface="+mj-ea"/>
                        </a:rPr>
                        <a:t>李浩</a:t>
                      </a:r>
                    </a:p>
                  </a:txBody>
                  <a:tcPr marL="68584" marR="68584" marT="0" marB="0"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a:txBody>
                    <a:bodyPr/>
                    <a:lstStyle/>
                    <a:p>
                      <a:pPr algn="ctr">
                        <a:spcAft>
                          <a:spcPts val="0"/>
                        </a:spcAft>
                      </a:pPr>
                      <a:r>
                        <a:rPr lang="zh-CN" sz="2400" b="0" kern="100">
                          <a:solidFill>
                            <a:schemeClr val="accent4"/>
                          </a:solidFill>
                          <a:effectLst/>
                          <a:latin typeface="+mj-lt"/>
                          <a:ea typeface="+mj-ea"/>
                        </a:rPr>
                        <a:t>男</a:t>
                      </a:r>
                    </a:p>
                  </a:txBody>
                  <a:tcPr marL="68584" marR="68584" marT="0" marB="0"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a:txBody>
                    <a:bodyPr/>
                    <a:lstStyle/>
                    <a:p>
                      <a:pPr algn="ctr">
                        <a:spcAft>
                          <a:spcPts val="0"/>
                        </a:spcAft>
                      </a:pPr>
                      <a:r>
                        <a:rPr lang="en-US" sz="2400" b="0" kern="100">
                          <a:solidFill>
                            <a:schemeClr val="accent4"/>
                          </a:solidFill>
                          <a:effectLst/>
                          <a:latin typeface="+mj-lt"/>
                          <a:ea typeface="+mj-ea"/>
                        </a:rPr>
                        <a:t>09122</a:t>
                      </a:r>
                      <a:r>
                        <a:rPr lang="zh-CN" sz="2400" b="0" kern="100">
                          <a:solidFill>
                            <a:schemeClr val="accent4"/>
                          </a:solidFill>
                          <a:effectLst/>
                          <a:latin typeface="+mj-lt"/>
                          <a:ea typeface="+mj-ea"/>
                        </a:rPr>
                        <a:t>班</a:t>
                      </a:r>
                    </a:p>
                  </a:txBody>
                  <a:tcPr marL="68584" marR="68584" marT="0" marB="0"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a:txBody>
                    <a:bodyPr/>
                    <a:lstStyle/>
                    <a:p>
                      <a:pPr algn="ctr">
                        <a:spcAft>
                          <a:spcPts val="0"/>
                        </a:spcAft>
                      </a:pPr>
                      <a:r>
                        <a:rPr lang="zh-CN" sz="2400" b="0" kern="100">
                          <a:solidFill>
                            <a:schemeClr val="accent4"/>
                          </a:solidFill>
                          <a:effectLst/>
                          <a:latin typeface="+mj-lt"/>
                          <a:ea typeface="+mj-ea"/>
                        </a:rPr>
                        <a:t>汽车系</a:t>
                      </a:r>
                    </a:p>
                  </a:txBody>
                  <a:tcPr marL="68584" marR="68584" marT="0" marB="0"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506040">
                <a:tc>
                  <a:txBody>
                    <a:bodyPr/>
                    <a:lstStyle/>
                    <a:p>
                      <a:pPr algn="ctr">
                        <a:spcAft>
                          <a:spcPts val="0"/>
                        </a:spcAft>
                      </a:pPr>
                      <a:r>
                        <a:rPr lang="en-US" sz="2400" b="0" kern="100">
                          <a:solidFill>
                            <a:schemeClr val="accent4"/>
                          </a:solidFill>
                          <a:effectLst/>
                          <a:latin typeface="+mj-lt"/>
                          <a:ea typeface="+mj-ea"/>
                        </a:rPr>
                        <a:t>2009060158</a:t>
                      </a:r>
                      <a:endParaRPr lang="zh-CN" sz="2400" b="0" kern="100">
                        <a:solidFill>
                          <a:schemeClr val="accent4"/>
                        </a:solidFill>
                        <a:effectLst/>
                        <a:latin typeface="+mj-lt"/>
                        <a:ea typeface="+mj-ea"/>
                      </a:endParaRPr>
                    </a:p>
                  </a:txBody>
                  <a:tcPr marL="68584" marR="68584" marT="0" marB="0"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a:txBody>
                    <a:bodyPr/>
                    <a:lstStyle/>
                    <a:p>
                      <a:pPr algn="ctr">
                        <a:spcAft>
                          <a:spcPts val="0"/>
                        </a:spcAft>
                      </a:pPr>
                      <a:r>
                        <a:rPr lang="zh-CN" sz="2400" b="0" kern="100" dirty="0">
                          <a:solidFill>
                            <a:schemeClr val="accent4"/>
                          </a:solidFill>
                          <a:effectLst/>
                          <a:latin typeface="+mj-lt"/>
                          <a:ea typeface="+mj-ea"/>
                        </a:rPr>
                        <a:t>王姗姗</a:t>
                      </a:r>
                    </a:p>
                  </a:txBody>
                  <a:tcPr marL="68584" marR="68584" marT="0" marB="0"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a:txBody>
                    <a:bodyPr/>
                    <a:lstStyle/>
                    <a:p>
                      <a:pPr algn="ctr">
                        <a:spcAft>
                          <a:spcPts val="0"/>
                        </a:spcAft>
                      </a:pPr>
                      <a:r>
                        <a:rPr lang="zh-CN" sz="2400" b="0" kern="100" dirty="0">
                          <a:solidFill>
                            <a:schemeClr val="accent4"/>
                          </a:solidFill>
                          <a:effectLst/>
                          <a:latin typeface="+mj-lt"/>
                          <a:ea typeface="+mj-ea"/>
                        </a:rPr>
                        <a:t>女</a:t>
                      </a:r>
                    </a:p>
                  </a:txBody>
                  <a:tcPr marL="68584" marR="68584" marT="0" marB="0"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a:txBody>
                    <a:bodyPr/>
                    <a:lstStyle/>
                    <a:p>
                      <a:pPr algn="ctr">
                        <a:spcAft>
                          <a:spcPts val="0"/>
                        </a:spcAft>
                      </a:pPr>
                      <a:r>
                        <a:rPr lang="en-US" sz="2400" b="0" kern="100">
                          <a:solidFill>
                            <a:schemeClr val="accent4"/>
                          </a:solidFill>
                          <a:effectLst/>
                          <a:latin typeface="+mj-lt"/>
                          <a:ea typeface="+mj-ea"/>
                        </a:rPr>
                        <a:t>09103</a:t>
                      </a:r>
                      <a:r>
                        <a:rPr lang="zh-CN" sz="2400" b="0" kern="100">
                          <a:solidFill>
                            <a:schemeClr val="accent4"/>
                          </a:solidFill>
                          <a:effectLst/>
                          <a:latin typeface="+mj-lt"/>
                          <a:ea typeface="+mj-ea"/>
                        </a:rPr>
                        <a:t>班</a:t>
                      </a:r>
                    </a:p>
                  </a:txBody>
                  <a:tcPr marL="68584" marR="68584" marT="0" marB="0"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a:txBody>
                    <a:bodyPr/>
                    <a:lstStyle/>
                    <a:p>
                      <a:pPr algn="ctr">
                        <a:spcAft>
                          <a:spcPts val="0"/>
                        </a:spcAft>
                      </a:pPr>
                      <a:r>
                        <a:rPr lang="zh-CN" sz="2400" b="0" kern="100">
                          <a:solidFill>
                            <a:schemeClr val="accent4"/>
                          </a:solidFill>
                          <a:effectLst/>
                          <a:latin typeface="+mj-lt"/>
                          <a:ea typeface="+mj-ea"/>
                        </a:rPr>
                        <a:t>经管系</a:t>
                      </a:r>
                    </a:p>
                  </a:txBody>
                  <a:tcPr marL="68584" marR="68584" marT="0" marB="0"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506040">
                <a:tc>
                  <a:txBody>
                    <a:bodyPr/>
                    <a:lstStyle/>
                    <a:p>
                      <a:pPr algn="ctr">
                        <a:spcAft>
                          <a:spcPts val="0"/>
                        </a:spcAft>
                      </a:pPr>
                      <a:r>
                        <a:rPr lang="en-US" sz="2400" b="0" kern="100">
                          <a:solidFill>
                            <a:schemeClr val="accent4"/>
                          </a:solidFill>
                          <a:effectLst/>
                          <a:latin typeface="+mj-lt"/>
                          <a:ea typeface="+mj-ea"/>
                        </a:rPr>
                        <a:t>2009111325</a:t>
                      </a:r>
                      <a:endParaRPr lang="zh-CN" sz="2400" b="0" kern="100">
                        <a:solidFill>
                          <a:schemeClr val="accent4"/>
                        </a:solidFill>
                        <a:effectLst/>
                        <a:latin typeface="+mj-lt"/>
                        <a:ea typeface="+mj-ea"/>
                      </a:endParaRPr>
                    </a:p>
                  </a:txBody>
                  <a:tcPr marL="68584" marR="68584" marT="0" marB="0"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a:txBody>
                    <a:bodyPr/>
                    <a:lstStyle/>
                    <a:p>
                      <a:pPr algn="ctr">
                        <a:spcAft>
                          <a:spcPts val="0"/>
                        </a:spcAft>
                      </a:pPr>
                      <a:r>
                        <a:rPr lang="zh-CN" sz="2400" b="0" kern="100">
                          <a:solidFill>
                            <a:schemeClr val="accent4"/>
                          </a:solidFill>
                          <a:effectLst/>
                          <a:latin typeface="+mj-lt"/>
                          <a:ea typeface="+mj-ea"/>
                        </a:rPr>
                        <a:t>黄凤姣</a:t>
                      </a:r>
                    </a:p>
                  </a:txBody>
                  <a:tcPr marL="68584" marR="68584" marT="0" marB="0"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a:txBody>
                    <a:bodyPr/>
                    <a:lstStyle/>
                    <a:p>
                      <a:pPr algn="ctr">
                        <a:spcAft>
                          <a:spcPts val="0"/>
                        </a:spcAft>
                      </a:pPr>
                      <a:r>
                        <a:rPr lang="zh-CN" sz="2400" b="0" kern="100" dirty="0">
                          <a:solidFill>
                            <a:schemeClr val="accent4"/>
                          </a:solidFill>
                          <a:effectLst/>
                          <a:latin typeface="+mj-lt"/>
                          <a:ea typeface="+mj-ea"/>
                        </a:rPr>
                        <a:t>女</a:t>
                      </a:r>
                    </a:p>
                  </a:txBody>
                  <a:tcPr marL="68584" marR="68584" marT="0" marB="0"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a:txBody>
                    <a:bodyPr/>
                    <a:lstStyle/>
                    <a:p>
                      <a:pPr algn="ctr">
                        <a:spcAft>
                          <a:spcPts val="0"/>
                        </a:spcAft>
                      </a:pPr>
                      <a:r>
                        <a:rPr lang="en-US" sz="2400" b="0" kern="100" dirty="0">
                          <a:solidFill>
                            <a:schemeClr val="accent4"/>
                          </a:solidFill>
                          <a:effectLst/>
                          <a:latin typeface="+mj-lt"/>
                          <a:ea typeface="+mj-ea"/>
                        </a:rPr>
                        <a:t>09136</a:t>
                      </a:r>
                      <a:r>
                        <a:rPr lang="zh-CN" sz="2400" b="0" kern="100" dirty="0">
                          <a:solidFill>
                            <a:schemeClr val="accent4"/>
                          </a:solidFill>
                          <a:effectLst/>
                          <a:latin typeface="+mj-lt"/>
                          <a:ea typeface="+mj-ea"/>
                        </a:rPr>
                        <a:t>班</a:t>
                      </a:r>
                    </a:p>
                  </a:txBody>
                  <a:tcPr marL="68584" marR="68584" marT="0" marB="0"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a:txBody>
                    <a:bodyPr/>
                    <a:lstStyle/>
                    <a:p>
                      <a:pPr algn="ctr">
                        <a:spcAft>
                          <a:spcPts val="0"/>
                        </a:spcAft>
                      </a:pPr>
                      <a:r>
                        <a:rPr lang="zh-CN" sz="2400" b="0" kern="100" dirty="0">
                          <a:solidFill>
                            <a:schemeClr val="accent4"/>
                          </a:solidFill>
                          <a:effectLst/>
                          <a:latin typeface="+mj-lt"/>
                          <a:ea typeface="+mj-ea"/>
                        </a:rPr>
                        <a:t>生信系</a:t>
                      </a:r>
                    </a:p>
                  </a:txBody>
                  <a:tcPr marL="68584" marR="68584" marT="0" marB="0"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transition spd="slow">
    <p:randomBar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eaLnBrk="1" hangingPunct="1"/>
            <a:r>
              <a:rPr lang="en-US" altLang="zh-CN" sz="4700" dirty="0"/>
              <a:t>13.5</a:t>
            </a:r>
            <a:r>
              <a:rPr lang="zh-CN" altLang="zh-CN" sz="4700" dirty="0"/>
              <a:t>表数据</a:t>
            </a:r>
            <a:r>
              <a:rPr lang="zh-CN" altLang="en-US" sz="4700" dirty="0"/>
              <a:t>操作</a:t>
            </a:r>
            <a:endParaRPr lang="zh-CN" altLang="en-US" sz="4900" dirty="0"/>
          </a:p>
        </p:txBody>
      </p:sp>
      <p:sp>
        <p:nvSpPr>
          <p:cNvPr id="45059" name="内容占位符 1"/>
          <p:cNvSpPr>
            <a:spLocks noGrp="1"/>
          </p:cNvSpPr>
          <p:nvPr>
            <p:ph idx="4294967295"/>
          </p:nvPr>
        </p:nvSpPr>
        <p:spPr/>
        <p:txBody>
          <a:bodyPr/>
          <a:lstStyle/>
          <a:p>
            <a:pPr marL="365125" indent="-255588" eaLnBrk="1" hangingPunct="1"/>
            <a:r>
              <a:rPr lang="zh-CN" altLang="zh-CN" sz="2400" dirty="0"/>
              <a:t>数据表创建了后，需要对表中的数据进行操作。对表中的数据维护操作包括添加表数据、更新表数据和删除表数据。</a:t>
            </a:r>
            <a:endParaRPr lang="zh-CN" altLang="en-US" sz="2400" dirty="0"/>
          </a:p>
          <a:p>
            <a:pPr marL="109537" indent="0" eaLnBrk="1" hangingPunct="1">
              <a:buNone/>
            </a:pPr>
            <a:r>
              <a:rPr lang="en-US" altLang="zh-CN" sz="2400" b="1" dirty="0">
                <a:solidFill>
                  <a:srgbClr val="C00000"/>
                </a:solidFill>
              </a:rPr>
              <a:t>1.</a:t>
            </a:r>
            <a:r>
              <a:rPr lang="zh-CN" altLang="zh-CN" sz="2400" b="1" dirty="0">
                <a:solidFill>
                  <a:srgbClr val="C00000"/>
                </a:solidFill>
              </a:rPr>
              <a:t>用</a:t>
            </a:r>
            <a:r>
              <a:rPr lang="en-US" altLang="zh-CN" sz="2400" b="1" dirty="0">
                <a:solidFill>
                  <a:srgbClr val="C00000"/>
                </a:solidFill>
              </a:rPr>
              <a:t>INSERT</a:t>
            </a:r>
            <a:r>
              <a:rPr lang="zh-CN" altLang="zh-CN" sz="2400" b="1" dirty="0">
                <a:solidFill>
                  <a:srgbClr val="C00000"/>
                </a:solidFill>
              </a:rPr>
              <a:t>语句向表插入数据：</a:t>
            </a:r>
          </a:p>
          <a:p>
            <a:pPr marL="365125" indent="-255588" eaLnBrk="1" hangingPunct="1">
              <a:buNone/>
            </a:pPr>
            <a:r>
              <a:rPr lang="en-US" altLang="zh-CN" sz="2400" dirty="0"/>
              <a:t>INSERT INTO </a:t>
            </a:r>
            <a:r>
              <a:rPr lang="en-US" altLang="zh-CN" sz="2400" dirty="0" err="1"/>
              <a:t>table_name</a:t>
            </a:r>
            <a:r>
              <a:rPr lang="en-US" altLang="zh-CN" sz="2400" dirty="0"/>
              <a:t> [(</a:t>
            </a:r>
            <a:r>
              <a:rPr lang="en-US" altLang="zh-CN" sz="2400" dirty="0" err="1"/>
              <a:t>column_list</a:t>
            </a:r>
            <a:r>
              <a:rPr lang="en-US" altLang="zh-CN" sz="2400" dirty="0"/>
              <a:t>)] VALUES (</a:t>
            </a:r>
            <a:r>
              <a:rPr lang="en-US" altLang="zh-CN" sz="2400" dirty="0" err="1"/>
              <a:t>data_values</a:t>
            </a:r>
            <a:r>
              <a:rPr lang="en-US" altLang="zh-CN" sz="2400" dirty="0"/>
              <a:t>)[, (</a:t>
            </a:r>
            <a:r>
              <a:rPr lang="en-US" altLang="zh-CN" sz="2400" dirty="0" err="1"/>
              <a:t>data_values</a:t>
            </a:r>
            <a:r>
              <a:rPr lang="en-US" altLang="zh-CN" sz="2400" dirty="0"/>
              <a:t>), …]</a:t>
            </a:r>
            <a:endParaRPr lang="zh-CN" altLang="zh-CN" sz="2400" dirty="0"/>
          </a:p>
          <a:p>
            <a:pPr marL="365125" indent="-255588" eaLnBrk="1" hangingPunct="1">
              <a:buFont typeface="Lucida Sans Unicode" panose="020B0602030504020204" pitchFamily="34" charset="0"/>
              <a:buAutoNum type="arabicPeriod"/>
            </a:pPr>
            <a:r>
              <a:rPr lang="en-US" altLang="zh-CN" sz="2400" dirty="0" err="1"/>
              <a:t>table_name</a:t>
            </a:r>
            <a:r>
              <a:rPr lang="en-US" altLang="zh-CN" sz="2400" dirty="0"/>
              <a:t>	</a:t>
            </a:r>
            <a:r>
              <a:rPr lang="zh-CN" altLang="zh-CN" sz="2400" dirty="0"/>
              <a:t>要新增数据的表或者视图名称。</a:t>
            </a:r>
          </a:p>
          <a:p>
            <a:pPr marL="365125" indent="-255588" eaLnBrk="1" hangingPunct="1">
              <a:buFont typeface="Lucida Sans Unicode" panose="020B0602030504020204" pitchFamily="34" charset="0"/>
              <a:buAutoNum type="arabicPeriod"/>
            </a:pPr>
            <a:r>
              <a:rPr lang="en-US" altLang="zh-CN" sz="2400" dirty="0" err="1"/>
              <a:t>column_list</a:t>
            </a:r>
            <a:r>
              <a:rPr lang="en-US" altLang="zh-CN" sz="2400" dirty="0"/>
              <a:t>	</a:t>
            </a:r>
            <a:r>
              <a:rPr lang="zh-CN" altLang="zh-CN" sz="2400" dirty="0"/>
              <a:t>要新增数据的字段名称，若没有指定字段列表，则指全部字段。</a:t>
            </a:r>
          </a:p>
          <a:p>
            <a:pPr marL="365125" indent="-255588" eaLnBrk="1" hangingPunct="1">
              <a:buFont typeface="Lucida Sans Unicode" panose="020B0602030504020204" pitchFamily="34" charset="0"/>
              <a:buAutoNum type="arabicPeriod"/>
            </a:pPr>
            <a:r>
              <a:rPr lang="en-US" altLang="zh-CN" sz="2400" dirty="0" err="1"/>
              <a:t>data_values</a:t>
            </a:r>
            <a:r>
              <a:rPr lang="en-US" altLang="zh-CN" sz="2400" dirty="0"/>
              <a:t>	</a:t>
            </a:r>
            <a:r>
              <a:rPr lang="zh-CN" altLang="zh-CN" sz="2400" dirty="0"/>
              <a:t>新增记录的字段值，必须和</a:t>
            </a:r>
            <a:r>
              <a:rPr lang="en-US" altLang="zh-CN" sz="2400" dirty="0" err="1"/>
              <a:t>column_list</a:t>
            </a:r>
            <a:r>
              <a:rPr lang="zh-CN" altLang="zh-CN" sz="2400" dirty="0"/>
              <a:t>相对应，也就是说每一个字段必须对应到一个字段值。</a:t>
            </a:r>
            <a:endParaRPr lang="en-US" altLang="zh-CN" sz="2400" dirty="0"/>
          </a:p>
          <a:p>
            <a:pPr marL="365125" indent="-255588" eaLnBrk="1" hangingPunct="1">
              <a:buFont typeface="Lucida Sans Unicode" panose="020B0602030504020204" pitchFamily="34" charset="0"/>
              <a:buAutoNum type="arabicPeriod"/>
            </a:pPr>
            <a:endParaRPr lang="en-US" altLang="zh-CN" sz="2400" dirty="0"/>
          </a:p>
        </p:txBody>
      </p:sp>
    </p:spTree>
  </p:cSld>
  <p:clrMapOvr>
    <a:masterClrMapping/>
  </p:clrMapOvr>
  <p:transition spd="slow">
    <p:randomBar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title"/>
          </p:nvPr>
        </p:nvSpPr>
        <p:spPr/>
        <p:txBody>
          <a:bodyPr/>
          <a:lstStyle/>
          <a:p>
            <a:pPr eaLnBrk="1" hangingPunct="1"/>
            <a:r>
              <a:rPr lang="en-US" altLang="zh-CN" sz="4700" dirty="0"/>
              <a:t>13.5</a:t>
            </a:r>
            <a:r>
              <a:rPr lang="zh-CN" altLang="zh-CN" sz="4700" dirty="0"/>
              <a:t>表数据</a:t>
            </a:r>
            <a:r>
              <a:rPr lang="zh-CN" altLang="en-US" sz="4700" dirty="0"/>
              <a:t>操作</a:t>
            </a:r>
            <a:endParaRPr lang="zh-CN" altLang="en-US" sz="4900" dirty="0"/>
          </a:p>
        </p:txBody>
      </p:sp>
      <p:sp>
        <p:nvSpPr>
          <p:cNvPr id="46083" name="内容占位符 1"/>
          <p:cNvSpPr>
            <a:spLocks noGrp="1"/>
          </p:cNvSpPr>
          <p:nvPr>
            <p:ph idx="4294967295"/>
          </p:nvPr>
        </p:nvSpPr>
        <p:spPr/>
        <p:txBody>
          <a:bodyPr/>
          <a:lstStyle/>
          <a:p>
            <a:pPr marL="365125" indent="-255588" eaLnBrk="1" hangingPunct="1">
              <a:buNone/>
            </a:pPr>
            <a:r>
              <a:rPr lang="en-US" altLang="zh-CN" sz="2400" dirty="0"/>
              <a:t>INSERT INTO </a:t>
            </a:r>
            <a:r>
              <a:rPr lang="en-US" altLang="zh-CN" sz="2400" dirty="0" err="1"/>
              <a:t>table_name</a:t>
            </a:r>
            <a:r>
              <a:rPr lang="en-US" altLang="zh-CN" sz="2400" dirty="0"/>
              <a:t> [(</a:t>
            </a:r>
            <a:r>
              <a:rPr lang="en-US" altLang="zh-CN" sz="2400" dirty="0" err="1"/>
              <a:t>column_list</a:t>
            </a:r>
            <a:r>
              <a:rPr lang="en-US" altLang="zh-CN" sz="2400" dirty="0"/>
              <a:t>)] VALUES (</a:t>
            </a:r>
            <a:r>
              <a:rPr lang="en-US" altLang="zh-CN" sz="2400" dirty="0" err="1"/>
              <a:t>data_values</a:t>
            </a:r>
            <a:r>
              <a:rPr lang="en-US" altLang="zh-CN" sz="2400" dirty="0"/>
              <a:t>)[, (</a:t>
            </a:r>
            <a:r>
              <a:rPr lang="en-US" altLang="zh-CN" sz="2400" dirty="0" err="1"/>
              <a:t>data_values</a:t>
            </a:r>
            <a:r>
              <a:rPr lang="en-US" altLang="zh-CN" sz="2400" dirty="0"/>
              <a:t>), …]</a:t>
            </a:r>
            <a:endParaRPr lang="zh-CN" altLang="zh-CN" sz="2400" dirty="0"/>
          </a:p>
          <a:p>
            <a:pPr marL="452438" eaLnBrk="1" hangingPunct="1"/>
            <a:r>
              <a:rPr lang="en-US" altLang="zh-CN" sz="2400" dirty="0"/>
              <a:t>INSERT</a:t>
            </a:r>
            <a:r>
              <a:rPr lang="zh-CN" altLang="zh-CN" sz="2400" dirty="0"/>
              <a:t>语句每次能插入</a:t>
            </a:r>
            <a:r>
              <a:rPr lang="zh-CN" altLang="en-US" sz="2400" dirty="0"/>
              <a:t>多</a:t>
            </a:r>
            <a:r>
              <a:rPr lang="zh-CN" altLang="zh-CN" sz="2400" dirty="0"/>
              <a:t>条记录。</a:t>
            </a:r>
            <a:endParaRPr lang="zh-CN" altLang="en-US" sz="2400" dirty="0"/>
          </a:p>
          <a:p>
            <a:pPr marL="452438" eaLnBrk="1" hangingPunct="1"/>
            <a:r>
              <a:rPr lang="zh-CN" altLang="zh-CN" sz="2400" dirty="0"/>
              <a:t>常量作为列的赋值，顺序必须和属性列的顺序一致，且数据类型也要匹配。</a:t>
            </a:r>
            <a:endParaRPr lang="zh-CN" altLang="en-US" sz="2400" dirty="0"/>
          </a:p>
          <a:p>
            <a:pPr marL="452438" eaLnBrk="1" hangingPunct="1"/>
            <a:r>
              <a:rPr lang="zh-CN" altLang="zh-CN" sz="2400" dirty="0"/>
              <a:t>如果</a:t>
            </a:r>
            <a:r>
              <a:rPr lang="en-US" altLang="zh-CN" sz="2400" dirty="0"/>
              <a:t>INTO</a:t>
            </a:r>
            <a:r>
              <a:rPr lang="zh-CN" altLang="zh-CN" sz="2400" dirty="0"/>
              <a:t>子句没有指明任何列名，则新插入的记录必须在每个属性列上均</a:t>
            </a:r>
            <a:r>
              <a:rPr lang="zh-CN" altLang="en-US" sz="2400" dirty="0"/>
              <a:t>有</a:t>
            </a:r>
            <a:r>
              <a:rPr lang="zh-CN" altLang="zh-CN" sz="2400" dirty="0"/>
              <a:t>值。</a:t>
            </a:r>
            <a:endParaRPr lang="zh-CN" altLang="en-US" sz="2400" dirty="0"/>
          </a:p>
          <a:p>
            <a:pPr marL="452438" eaLnBrk="1" hangingPunct="1"/>
            <a:r>
              <a:rPr lang="zh-CN" altLang="zh-CN" sz="2400" dirty="0"/>
              <a:t>如果某些属性列在</a:t>
            </a:r>
            <a:r>
              <a:rPr lang="en-US" altLang="zh-CN" sz="2400" dirty="0"/>
              <a:t>INTO</a:t>
            </a:r>
            <a:r>
              <a:rPr lang="zh-CN" altLang="zh-CN" sz="2400" dirty="0"/>
              <a:t>子句中没有出现，</a:t>
            </a:r>
            <a:endParaRPr lang="en-US" altLang="zh-CN" sz="2400" dirty="0"/>
          </a:p>
          <a:p>
            <a:pPr marL="852488" lvl="1" indent="-342900" eaLnBrk="1" hangingPunct="1"/>
            <a:r>
              <a:rPr lang="zh-CN" altLang="zh-CN" sz="2000" dirty="0"/>
              <a:t>则新记录在这些列上将取空值。但是如果创建表时某列设置为不允许为空，则该列必须有值，否则会提示出错。</a:t>
            </a:r>
            <a:endParaRPr lang="en-US" altLang="zh-CN" sz="2000" dirty="0"/>
          </a:p>
          <a:p>
            <a:pPr marL="852488" lvl="1" indent="-342900" eaLnBrk="1" hangingPunct="1"/>
            <a:r>
              <a:rPr lang="zh-CN" altLang="en-US" sz="2000" dirty="0"/>
              <a:t>如果有默认值则取默认值</a:t>
            </a:r>
            <a:endParaRPr lang="en-US" altLang="zh-CN" sz="2000" dirty="0"/>
          </a:p>
          <a:p>
            <a:pPr marL="452438" lvl="1" indent="-342900" eaLnBrk="1" hangingPunct="1">
              <a:buClr>
                <a:schemeClr val="bg2"/>
              </a:buClr>
              <a:buFont typeface="Wingdings" panose="05000000000000000000" pitchFamily="2" charset="2"/>
              <a:buChar char="p"/>
            </a:pPr>
            <a:r>
              <a:rPr lang="en-US" altLang="zh-CN" dirty="0">
                <a:cs typeface="+mn-cs"/>
              </a:rPr>
              <a:t>Student(</a:t>
            </a:r>
            <a:r>
              <a:rPr lang="en-US" altLang="zh-CN" dirty="0" err="1">
                <a:cs typeface="+mn-cs"/>
              </a:rPr>
              <a:t>Sno</a:t>
            </a:r>
            <a:r>
              <a:rPr lang="en-US" altLang="zh-CN" dirty="0">
                <a:cs typeface="+mn-cs"/>
              </a:rPr>
              <a:t>, </a:t>
            </a:r>
            <a:r>
              <a:rPr lang="en-US" altLang="zh-CN" dirty="0" err="1">
                <a:cs typeface="+mn-cs"/>
              </a:rPr>
              <a:t>Sname</a:t>
            </a:r>
            <a:r>
              <a:rPr lang="en-US" altLang="zh-CN" dirty="0">
                <a:cs typeface="+mn-cs"/>
              </a:rPr>
              <a:t>, Sage, </a:t>
            </a:r>
            <a:r>
              <a:rPr lang="en-US" altLang="zh-CN" dirty="0" err="1">
                <a:cs typeface="+mn-cs"/>
              </a:rPr>
              <a:t>Ssex</a:t>
            </a:r>
            <a:r>
              <a:rPr lang="en-US" altLang="zh-CN" dirty="0">
                <a:cs typeface="+mn-cs"/>
              </a:rPr>
              <a:t>, </a:t>
            </a:r>
            <a:r>
              <a:rPr lang="en-US" altLang="zh-CN" dirty="0" err="1">
                <a:cs typeface="+mn-cs"/>
              </a:rPr>
              <a:t>Sdept</a:t>
            </a:r>
            <a:r>
              <a:rPr lang="en-US" altLang="zh-CN" dirty="0">
                <a:cs typeface="+mn-cs"/>
              </a:rPr>
              <a:t>, Class)</a:t>
            </a:r>
          </a:p>
          <a:p>
            <a:pPr marL="852488" lvl="1" indent="-342900" eaLnBrk="1" hangingPunct="1"/>
            <a:endParaRPr lang="en-US" altLang="zh-CN" sz="2000"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animEffect transition="in" filter="wipe(down)">
                                      <p:cBhvr>
                                        <p:cTn id="7" dur="500"/>
                                        <p:tgtEl>
                                          <p:spTgt spid="460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6083">
                                            <p:txEl>
                                              <p:pRg st="2" end="2"/>
                                            </p:txEl>
                                          </p:spTgt>
                                        </p:tgtEl>
                                        <p:attrNameLst>
                                          <p:attrName>style.visibility</p:attrName>
                                        </p:attrNameLst>
                                      </p:cBhvr>
                                      <p:to>
                                        <p:strVal val="visible"/>
                                      </p:to>
                                    </p:set>
                                    <p:animEffect transition="in" filter="wipe(down)">
                                      <p:cBhvr>
                                        <p:cTn id="12" dur="500"/>
                                        <p:tgtEl>
                                          <p:spTgt spid="4608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6083">
                                            <p:txEl>
                                              <p:pRg st="3" end="3"/>
                                            </p:txEl>
                                          </p:spTgt>
                                        </p:tgtEl>
                                        <p:attrNameLst>
                                          <p:attrName>style.visibility</p:attrName>
                                        </p:attrNameLst>
                                      </p:cBhvr>
                                      <p:to>
                                        <p:strVal val="visible"/>
                                      </p:to>
                                    </p:set>
                                    <p:animEffect transition="in" filter="wipe(down)">
                                      <p:cBhvr>
                                        <p:cTn id="17" dur="500"/>
                                        <p:tgtEl>
                                          <p:spTgt spid="4608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6083">
                                            <p:txEl>
                                              <p:pRg st="4" end="4"/>
                                            </p:txEl>
                                          </p:spTgt>
                                        </p:tgtEl>
                                        <p:attrNameLst>
                                          <p:attrName>style.visibility</p:attrName>
                                        </p:attrNameLst>
                                      </p:cBhvr>
                                      <p:to>
                                        <p:strVal val="visible"/>
                                      </p:to>
                                    </p:set>
                                    <p:animEffect transition="in" filter="wipe(down)">
                                      <p:cBhvr>
                                        <p:cTn id="22" dur="500"/>
                                        <p:tgtEl>
                                          <p:spTgt spid="4608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6083">
                                            <p:txEl>
                                              <p:pRg st="5" end="5"/>
                                            </p:txEl>
                                          </p:spTgt>
                                        </p:tgtEl>
                                        <p:attrNameLst>
                                          <p:attrName>style.visibility</p:attrName>
                                        </p:attrNameLst>
                                      </p:cBhvr>
                                      <p:to>
                                        <p:strVal val="visible"/>
                                      </p:to>
                                    </p:set>
                                    <p:animEffect transition="in" filter="wipe(down)">
                                      <p:cBhvr>
                                        <p:cTn id="27" dur="500"/>
                                        <p:tgtEl>
                                          <p:spTgt spid="4608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6083">
                                            <p:txEl>
                                              <p:pRg st="6" end="6"/>
                                            </p:txEl>
                                          </p:spTgt>
                                        </p:tgtEl>
                                        <p:attrNameLst>
                                          <p:attrName>style.visibility</p:attrName>
                                        </p:attrNameLst>
                                      </p:cBhvr>
                                      <p:to>
                                        <p:strVal val="visible"/>
                                      </p:to>
                                    </p:set>
                                    <p:animEffect transition="in" filter="wipe(down)">
                                      <p:cBhvr>
                                        <p:cTn id="32" dur="500"/>
                                        <p:tgtEl>
                                          <p:spTgt spid="4608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6083">
                                            <p:txEl>
                                              <p:pRg st="7" end="7"/>
                                            </p:txEl>
                                          </p:spTgt>
                                        </p:tgtEl>
                                        <p:attrNameLst>
                                          <p:attrName>style.visibility</p:attrName>
                                        </p:attrNameLst>
                                      </p:cBhvr>
                                      <p:to>
                                        <p:strVal val="visible"/>
                                      </p:to>
                                    </p:set>
                                    <p:animEffect transition="in" filter="wipe(down)">
                                      <p:cBhvr>
                                        <p:cTn id="37" dur="500"/>
                                        <p:tgtEl>
                                          <p:spTgt spid="460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p:txBody>
          <a:bodyPr/>
          <a:lstStyle/>
          <a:p>
            <a:pPr eaLnBrk="1" hangingPunct="1"/>
            <a:r>
              <a:rPr lang="en-US" altLang="zh-CN" sz="4900">
                <a:latin typeface="+mj-lt"/>
              </a:rPr>
              <a:t>13.2 </a:t>
            </a:r>
            <a:r>
              <a:rPr lang="zh-CN" altLang="zh-CN" sz="4900">
                <a:latin typeface="+mj-lt"/>
              </a:rPr>
              <a:t>创建表</a:t>
            </a:r>
            <a:endParaRPr lang="zh-CN" altLang="en-US" sz="4800">
              <a:latin typeface="+mj-lt"/>
            </a:endParaRPr>
          </a:p>
        </p:txBody>
      </p:sp>
      <p:sp>
        <p:nvSpPr>
          <p:cNvPr id="13315" name="副标题 3"/>
          <p:cNvSpPr>
            <a:spLocks noGrp="1"/>
          </p:cNvSpPr>
          <p:nvPr>
            <p:ph type="body" idx="1"/>
          </p:nvPr>
        </p:nvSpPr>
        <p:spPr/>
        <p:txBody>
          <a:bodyPr lIns="45720" rIns="45720"/>
          <a:lstStyle/>
          <a:p>
            <a:pPr eaLnBrk="1" hangingPunct="1">
              <a:spcBef>
                <a:spcPts val="300"/>
              </a:spcBef>
            </a:pPr>
            <a:r>
              <a:rPr lang="zh-CN" altLang="en-US" sz="2400" dirty="0">
                <a:latin typeface="+mj-lt"/>
              </a:rPr>
              <a:t>创建表时首先必须设计好表中应包含哪些列及为每个列指定数据类型等。每个表至多可定义 </a:t>
            </a:r>
            <a:r>
              <a:rPr lang="en-US" altLang="zh-CN" sz="2400" dirty="0">
                <a:latin typeface="+mj-lt"/>
              </a:rPr>
              <a:t>1024 </a:t>
            </a:r>
            <a:r>
              <a:rPr lang="zh-CN" altLang="en-US" sz="2400" dirty="0">
                <a:latin typeface="+mj-lt"/>
              </a:rPr>
              <a:t>列。</a:t>
            </a:r>
            <a:endParaRPr lang="en-US" altLang="zh-CN" sz="2400" dirty="0">
              <a:latin typeface="+mj-lt"/>
            </a:endParaRPr>
          </a:p>
          <a:p>
            <a:pPr eaLnBrk="1" hangingPunct="1">
              <a:spcBef>
                <a:spcPts val="300"/>
              </a:spcBef>
            </a:pPr>
            <a:endParaRPr lang="en-US" altLang="zh-CN" sz="2400" dirty="0"/>
          </a:p>
          <a:p>
            <a:pPr eaLnBrk="1" hangingPunct="1">
              <a:spcBef>
                <a:spcPts val="300"/>
              </a:spcBef>
            </a:pPr>
            <a:endParaRPr lang="en-US" altLang="zh-CN" sz="2400" dirty="0">
              <a:latin typeface="+mj-lt"/>
            </a:endParaRPr>
          </a:p>
          <a:p>
            <a:pPr eaLnBrk="1" hangingPunct="1">
              <a:spcBef>
                <a:spcPts val="300"/>
              </a:spcBef>
            </a:pPr>
            <a:endParaRPr lang="en-US" altLang="zh-CN" sz="2400" dirty="0"/>
          </a:p>
          <a:p>
            <a:pPr eaLnBrk="1" hangingPunct="1">
              <a:spcBef>
                <a:spcPts val="300"/>
              </a:spcBef>
            </a:pPr>
            <a:endParaRPr lang="en-US" altLang="zh-CN" sz="2400" dirty="0">
              <a:latin typeface="+mj-lt"/>
            </a:endParaRPr>
          </a:p>
          <a:p>
            <a:pPr eaLnBrk="1" hangingPunct="1">
              <a:spcBef>
                <a:spcPts val="300"/>
              </a:spcBef>
            </a:pPr>
            <a:endParaRPr lang="zh-CN" altLang="en-US" sz="2400" dirty="0">
              <a:latin typeface="+mj-lt"/>
            </a:endParaRPr>
          </a:p>
          <a:p>
            <a:pPr eaLnBrk="1" hangingPunct="1">
              <a:spcBef>
                <a:spcPts val="300"/>
              </a:spcBef>
            </a:pPr>
            <a:endParaRPr lang="en-US" altLang="zh-CN" sz="2400" dirty="0">
              <a:latin typeface="+mj-lt"/>
            </a:endParaRPr>
          </a:p>
          <a:p>
            <a:pPr eaLnBrk="1" hangingPunct="1">
              <a:spcBef>
                <a:spcPts val="300"/>
              </a:spcBef>
            </a:pPr>
            <a:endParaRPr lang="en-US" altLang="zh-CN" sz="2400" dirty="0"/>
          </a:p>
        </p:txBody>
      </p:sp>
      <p:graphicFrame>
        <p:nvGraphicFramePr>
          <p:cNvPr id="4" name="Group 1514"/>
          <p:cNvGraphicFramePr>
            <a:graphicFrameLocks noGrp="1"/>
          </p:cNvGraphicFramePr>
          <p:nvPr>
            <p:custDataLst>
              <p:tags r:id="rId1"/>
            </p:custDataLst>
            <p:extLst>
              <p:ext uri="{D42A27DB-BD31-4B8C-83A1-F6EECF244321}">
                <p14:modId xmlns:p14="http://schemas.microsoft.com/office/powerpoint/2010/main" val="202439172"/>
              </p:ext>
            </p:extLst>
          </p:nvPr>
        </p:nvGraphicFramePr>
        <p:xfrm>
          <a:off x="683568" y="1988840"/>
          <a:ext cx="7486650" cy="2792633"/>
        </p:xfrm>
        <a:graphic>
          <a:graphicData uri="http://schemas.openxmlformats.org/drawingml/2006/table">
            <a:tbl>
              <a:tblPr/>
              <a:tblGrid>
                <a:gridCol w="880110">
                  <a:extLst>
                    <a:ext uri="{9D8B030D-6E8A-4147-A177-3AD203B41FA5}">
                      <a16:colId xmlns:a16="http://schemas.microsoft.com/office/drawing/2014/main" val="20000"/>
                    </a:ext>
                  </a:extLst>
                </a:gridCol>
                <a:gridCol w="1141397">
                  <a:extLst>
                    <a:ext uri="{9D8B030D-6E8A-4147-A177-3AD203B41FA5}">
                      <a16:colId xmlns:a16="http://schemas.microsoft.com/office/drawing/2014/main" val="20001"/>
                    </a:ext>
                  </a:extLst>
                </a:gridCol>
                <a:gridCol w="825500">
                  <a:extLst>
                    <a:ext uri="{9D8B030D-6E8A-4147-A177-3AD203B41FA5}">
                      <a16:colId xmlns:a16="http://schemas.microsoft.com/office/drawing/2014/main" val="20002"/>
                    </a:ext>
                  </a:extLst>
                </a:gridCol>
                <a:gridCol w="821055">
                  <a:extLst>
                    <a:ext uri="{9D8B030D-6E8A-4147-A177-3AD203B41FA5}">
                      <a16:colId xmlns:a16="http://schemas.microsoft.com/office/drawing/2014/main" val="20003"/>
                    </a:ext>
                  </a:extLst>
                </a:gridCol>
                <a:gridCol w="1691005">
                  <a:extLst>
                    <a:ext uri="{9D8B030D-6E8A-4147-A177-3AD203B41FA5}">
                      <a16:colId xmlns:a16="http://schemas.microsoft.com/office/drawing/2014/main" val="20004"/>
                    </a:ext>
                  </a:extLst>
                </a:gridCol>
                <a:gridCol w="943610">
                  <a:extLst>
                    <a:ext uri="{9D8B030D-6E8A-4147-A177-3AD203B41FA5}">
                      <a16:colId xmlns:a16="http://schemas.microsoft.com/office/drawing/2014/main" val="20005"/>
                    </a:ext>
                  </a:extLst>
                </a:gridCol>
                <a:gridCol w="1183973">
                  <a:extLst>
                    <a:ext uri="{9D8B030D-6E8A-4147-A177-3AD203B41FA5}">
                      <a16:colId xmlns:a16="http://schemas.microsoft.com/office/drawing/2014/main" val="20006"/>
                    </a:ext>
                  </a:extLst>
                </a:gridCol>
              </a:tblGrid>
              <a:tr h="581660">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列名</a:t>
                      </a:r>
                    </a:p>
                  </a:txBody>
                  <a:tcPr marL="90000" marR="90000" marT="46807" marB="468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数据类型</a:t>
                      </a: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能否</a:t>
                      </a:r>
                    </a:p>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空值</a:t>
                      </a: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默认值</a:t>
                      </a: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键</a:t>
                      </a: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索引</a:t>
                      </a: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说明</a:t>
                      </a:r>
                    </a:p>
                  </a:txBody>
                  <a:tcPr marL="90000" marR="90000" marT="46807" marB="468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取值</a:t>
                      </a:r>
                    </a:p>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范围</a:t>
                      </a:r>
                    </a:p>
                  </a:txBody>
                  <a:tcPr marL="90000" marR="90000" marT="46807" marB="46807"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4810">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dirty="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SNO</a:t>
                      </a:r>
                    </a:p>
                  </a:txBody>
                  <a:tcPr marL="90000" marR="90000" marT="46807" marB="468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dirty="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CHAR(6)</a:t>
                      </a: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dirty="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否</a:t>
                      </a: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dirty="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主键、聚集索引</a:t>
                      </a: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学号</a:t>
                      </a:r>
                    </a:p>
                  </a:txBody>
                  <a:tcPr marL="90000" marR="90000" marT="46807" marB="468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0" lang="zh-CN" altLang="en-US" sz="1600" b="0" i="0" u="none" strike="noStrike" cap="none" normalizeH="0" baseline="0">
                        <a:ln>
                          <a:noFill/>
                        </a:ln>
                        <a:solidFill>
                          <a:schemeClr val="hlink"/>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07" marB="46807"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1795">
                <a:tc>
                  <a:txBody>
                    <a:bodyPr/>
                    <a:lstStyle/>
                    <a:p>
                      <a:pPr marR="0" lvl="0" indent="0" algn="l" defTabSz="914400" rtl="0" fontAlgn="base">
                        <a:lnSpc>
                          <a:spcPct val="100000"/>
                        </a:lnSpc>
                        <a:spcBef>
                          <a:spcPct val="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SNAME</a:t>
                      </a:r>
                    </a:p>
                  </a:txBody>
                  <a:tcPr marL="90000" marR="90000" marT="46807" marB="468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CHAR(8)</a:t>
                      </a: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否</a:t>
                      </a: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姓名</a:t>
                      </a:r>
                    </a:p>
                  </a:txBody>
                  <a:tcPr marL="90000" marR="90000" marT="46807" marB="468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0" lang="zh-CN" altLang="en-US"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07" marB="46807"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0360">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AGE</a:t>
                      </a:r>
                    </a:p>
                  </a:txBody>
                  <a:tcPr marL="90000" marR="90000" marT="46807" marB="468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tinyint</a:t>
                      </a: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否</a:t>
                      </a: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年龄</a:t>
                      </a:r>
                    </a:p>
                  </a:txBody>
                  <a:tcPr marL="90000" marR="90000" marT="46807" marB="468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a:t>
                      </a:r>
                      <a:r>
                        <a:rPr lang="en-US" altLang="zh-CN" sz="1600" b="0">
                          <a:ln>
                            <a:noFill/>
                          </a:ln>
                          <a:effectLst/>
                          <a:latin typeface="Times New Roman" panose="02020603050405020304" pitchFamily="18" charset="0"/>
                          <a:ea typeface="楷体_GB2312" pitchFamily="49" charset="-122"/>
                          <a:cs typeface="Times New Roman" panose="02020603050405020304" pitchFamily="18" charset="0"/>
                          <a:sym typeface="+mn-ea"/>
                        </a:rPr>
                        <a:t>~</a:t>
                      </a:r>
                      <a:r>
                        <a:rPr kumimoji="0" lang="en-US" altLang="zh-CN"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120</a:t>
                      </a:r>
                    </a:p>
                  </a:txBody>
                  <a:tcPr marL="90000" marR="90000" marT="46807" marB="46807"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3700">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SEX</a:t>
                      </a:r>
                    </a:p>
                  </a:txBody>
                  <a:tcPr marL="90000" marR="90000" marT="46807" marB="468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CHAR(2)</a:t>
                      </a: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否</a:t>
                      </a: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zh-CN" altLang="en-US"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男</a:t>
                      </a:r>
                      <a:r>
                        <a:rPr kumimoji="0" lang="en-US" altLang="zh-CN"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性别</a:t>
                      </a:r>
                    </a:p>
                  </a:txBody>
                  <a:tcPr marL="90000" marR="90000" marT="46807" marB="468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zh-CN" altLang="en-US"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男</a:t>
                      </a:r>
                      <a:r>
                        <a:rPr kumimoji="0" lang="en-US" altLang="zh-CN"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zh-CN" altLang="en-US"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zh-CN" altLang="en-US"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女</a:t>
                      </a:r>
                      <a:r>
                        <a:rPr kumimoji="0" lang="en-US" altLang="zh-CN"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L="90000" marR="90000" marT="46807" marB="46807"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8300">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DEPT</a:t>
                      </a:r>
                    </a:p>
                  </a:txBody>
                  <a:tcPr marL="90000" marR="90000" marT="46807" marB="468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CHAR(10)</a:t>
                      </a: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否</a:t>
                      </a: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所在系</a:t>
                      </a:r>
                    </a:p>
                  </a:txBody>
                  <a:tcPr marL="90000" marR="90000" marT="46807" marB="468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R="0" lvl="0" indent="0" algn="l" defTabSz="914400" rtl="0" fontAlgn="base">
                        <a:lnSpc>
                          <a:spcPct val="100000"/>
                        </a:lnSpc>
                        <a:spcBef>
                          <a:spcPct val="0"/>
                        </a:spcBef>
                        <a:spcAft>
                          <a:spcPct val="0"/>
                        </a:spcAft>
                        <a:buClr>
                          <a:schemeClr val="folHlink"/>
                        </a:buClr>
                        <a:buSzPct val="60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计算机系、软件工程系、通信工程系等</a:t>
                      </a:r>
                    </a:p>
                  </a:txBody>
                  <a:tcPr marL="90000" marR="90000" marT="46807" marB="46807"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1485841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wipe(down)">
                                      <p:cBhvr>
                                        <p:cTn id="7" dur="500"/>
                                        <p:tgtEl>
                                          <p:spTgt spid="13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p:txBody>
          <a:bodyPr/>
          <a:lstStyle/>
          <a:p>
            <a:pPr eaLnBrk="1" hangingPunct="1"/>
            <a:r>
              <a:rPr lang="en-US" altLang="zh-CN" sz="4700" dirty="0"/>
              <a:t>13.5</a:t>
            </a:r>
            <a:r>
              <a:rPr lang="zh-CN" altLang="zh-CN" sz="4700" dirty="0"/>
              <a:t>表数据</a:t>
            </a:r>
            <a:r>
              <a:rPr lang="zh-CN" altLang="en-US" sz="4700" dirty="0"/>
              <a:t>操作</a:t>
            </a:r>
            <a:endParaRPr lang="zh-CN" altLang="en-US" sz="4900" dirty="0"/>
          </a:p>
        </p:txBody>
      </p:sp>
      <p:sp>
        <p:nvSpPr>
          <p:cNvPr id="47107" name="内容占位符 1"/>
          <p:cNvSpPr>
            <a:spLocks noGrp="1"/>
          </p:cNvSpPr>
          <p:nvPr>
            <p:ph idx="4294967295"/>
          </p:nvPr>
        </p:nvSpPr>
        <p:spPr/>
        <p:txBody>
          <a:bodyPr/>
          <a:lstStyle/>
          <a:p>
            <a:pPr marL="365125" indent="-255588" eaLnBrk="1" hangingPunct="1"/>
            <a:r>
              <a:rPr lang="zh-CN" altLang="zh-CN" sz="2400" dirty="0"/>
              <a:t>例</a:t>
            </a:r>
            <a:r>
              <a:rPr lang="en-US" altLang="zh-CN" sz="2400" dirty="0"/>
              <a:t>： </a:t>
            </a:r>
            <a:r>
              <a:rPr lang="zh-CN" altLang="zh-CN" sz="2400" dirty="0"/>
              <a:t>将一条</a:t>
            </a:r>
            <a:r>
              <a:rPr lang="en-US" altLang="zh-CN" sz="2400" dirty="0" err="1"/>
              <a:t>cno</a:t>
            </a:r>
            <a:r>
              <a:rPr lang="zh-CN" altLang="zh-CN" sz="2400" dirty="0"/>
              <a:t>为</a:t>
            </a:r>
            <a:r>
              <a:rPr lang="en-US" altLang="zh-CN" sz="2400" dirty="0"/>
              <a:t>10015, </a:t>
            </a:r>
            <a:r>
              <a:rPr lang="en-US" altLang="zh-CN" sz="2400" dirty="0" err="1"/>
              <a:t>cname</a:t>
            </a:r>
            <a:r>
              <a:rPr lang="zh-CN" altLang="zh-CN" sz="2400" dirty="0"/>
              <a:t>为影视鉴赏，</a:t>
            </a:r>
            <a:r>
              <a:rPr lang="en-US" altLang="zh-CN" sz="2400" dirty="0"/>
              <a:t>teacher</a:t>
            </a:r>
            <a:r>
              <a:rPr lang="zh-CN" altLang="zh-CN" sz="2400" dirty="0"/>
              <a:t>为张三，</a:t>
            </a:r>
            <a:r>
              <a:rPr lang="en-US" altLang="zh-CN" sz="2400" dirty="0"/>
              <a:t>credit</a:t>
            </a:r>
            <a:r>
              <a:rPr lang="zh-CN" altLang="zh-CN" sz="2400" dirty="0"/>
              <a:t>为</a:t>
            </a:r>
            <a:r>
              <a:rPr lang="en-US" altLang="zh-CN" sz="2400" dirty="0"/>
              <a:t>2</a:t>
            </a:r>
            <a:r>
              <a:rPr lang="zh-CN" altLang="zh-CN" sz="2400" dirty="0"/>
              <a:t>，</a:t>
            </a:r>
            <a:r>
              <a:rPr lang="en-US" altLang="zh-CN" sz="2400" dirty="0" err="1"/>
              <a:t>pno</a:t>
            </a:r>
            <a:r>
              <a:rPr lang="zh-CN" altLang="zh-CN" sz="2400" dirty="0"/>
              <a:t>为无的课程记录插入</a:t>
            </a:r>
            <a:r>
              <a:rPr lang="zh-CN" altLang="zh-CN" sz="2400" dirty="0">
                <a:latin typeface="Arial" panose="020B0604020202020204" pitchFamily="34" charset="0"/>
              </a:rPr>
              <a:t>“</a:t>
            </a:r>
            <a:r>
              <a:rPr lang="en-US" altLang="zh-CN" sz="2400" dirty="0"/>
              <a:t>c</a:t>
            </a:r>
            <a:r>
              <a:rPr lang="zh-CN" altLang="zh-CN" sz="2400" dirty="0">
                <a:latin typeface="Arial" panose="020B0604020202020204" pitchFamily="34" charset="0"/>
              </a:rPr>
              <a:t>”</a:t>
            </a:r>
            <a:r>
              <a:rPr lang="zh-CN" altLang="zh-CN" sz="2400" dirty="0"/>
              <a:t>表中。</a:t>
            </a:r>
            <a:endParaRPr lang="en-US" altLang="zh-CN" sz="2400" dirty="0"/>
          </a:p>
          <a:p>
            <a:pPr marL="365125" indent="-255588" eaLnBrk="1" hangingPunct="1"/>
            <a:r>
              <a:rPr lang="en-US" altLang="zh-CN" sz="2400" dirty="0"/>
              <a:t>C(</a:t>
            </a:r>
            <a:r>
              <a:rPr lang="en-US" altLang="zh-CN" sz="2400" dirty="0" err="1"/>
              <a:t>cno</a:t>
            </a:r>
            <a:r>
              <a:rPr lang="en-US" altLang="zh-CN" sz="2400" dirty="0"/>
              <a:t>, </a:t>
            </a:r>
            <a:r>
              <a:rPr lang="en-US" altLang="zh-CN" sz="2400" dirty="0" err="1"/>
              <a:t>cname,teacher</a:t>
            </a:r>
            <a:r>
              <a:rPr lang="en-US" altLang="zh-CN" sz="2400" dirty="0"/>
              <a:t>, credit, </a:t>
            </a:r>
            <a:r>
              <a:rPr lang="en-US" altLang="zh-CN" sz="2400" dirty="0" err="1"/>
              <a:t>pno</a:t>
            </a:r>
            <a:r>
              <a:rPr lang="en-US" altLang="zh-CN" sz="2400" dirty="0"/>
              <a:t>)</a:t>
            </a:r>
            <a:endParaRPr lang="zh-CN" altLang="zh-CN" sz="2400" dirty="0"/>
          </a:p>
          <a:p>
            <a:pPr marL="365125" indent="-255588" eaLnBrk="1" hangingPunct="1">
              <a:buFont typeface="Wingdings" panose="05000000000000000000" pitchFamily="2" charset="2"/>
              <a:buNone/>
            </a:pPr>
            <a:r>
              <a:rPr lang="en-US" altLang="zh-CN" sz="2400" dirty="0"/>
              <a:t>INSERT INTO c VALUES('10015','</a:t>
            </a:r>
            <a:r>
              <a:rPr lang="zh-CN" altLang="zh-CN" sz="2400" dirty="0"/>
              <a:t>影视鉴赏</a:t>
            </a:r>
            <a:r>
              <a:rPr lang="en-US" altLang="zh-CN" sz="2400" dirty="0"/>
              <a:t>',' </a:t>
            </a:r>
            <a:r>
              <a:rPr lang="zh-CN" altLang="zh-CN" sz="2400" dirty="0"/>
              <a:t>张三</a:t>
            </a:r>
            <a:r>
              <a:rPr lang="en-US" altLang="zh-CN" sz="2400" dirty="0"/>
              <a:t>', 2, NULL)</a:t>
            </a:r>
            <a:endParaRPr lang="zh-CN" altLang="zh-CN" sz="2400" dirty="0"/>
          </a:p>
          <a:p>
            <a:pPr marL="365125" indent="-255588" eaLnBrk="1" hangingPunct="1"/>
            <a:r>
              <a:rPr lang="zh-CN" altLang="zh-CN" sz="2400" dirty="0"/>
              <a:t>上述语句还可以写成：</a:t>
            </a:r>
          </a:p>
          <a:p>
            <a:pPr marL="365125" indent="-255588" eaLnBrk="1" hangingPunct="1">
              <a:buFont typeface="Wingdings" panose="05000000000000000000" pitchFamily="2" charset="2"/>
              <a:buNone/>
            </a:pPr>
            <a:r>
              <a:rPr lang="en-US" altLang="zh-CN" sz="2400" dirty="0"/>
              <a:t>INSERT INTO c(</a:t>
            </a:r>
            <a:r>
              <a:rPr lang="en-US" altLang="zh-CN" sz="2400" dirty="0" err="1"/>
              <a:t>cno</a:t>
            </a:r>
            <a:r>
              <a:rPr lang="en-US" altLang="zh-CN" sz="2400" dirty="0"/>
              <a:t>, </a:t>
            </a:r>
            <a:r>
              <a:rPr lang="en-US" altLang="zh-CN" sz="2400" dirty="0" err="1"/>
              <a:t>cn</a:t>
            </a:r>
            <a:r>
              <a:rPr lang="en-US" altLang="zh-CN" sz="2400" dirty="0"/>
              <a:t>, teacher, credit) VALUES('10015','</a:t>
            </a:r>
            <a:r>
              <a:rPr lang="zh-CN" altLang="zh-CN" sz="2400" dirty="0"/>
              <a:t>影视鉴赏</a:t>
            </a:r>
            <a:r>
              <a:rPr lang="en-US" altLang="zh-CN" sz="2400" dirty="0"/>
              <a:t>',' </a:t>
            </a:r>
            <a:r>
              <a:rPr lang="zh-CN" altLang="zh-CN" sz="2400" dirty="0"/>
              <a:t>张三</a:t>
            </a:r>
            <a:r>
              <a:rPr lang="en-US" altLang="zh-CN" sz="2400" dirty="0"/>
              <a:t>', 2)</a:t>
            </a:r>
            <a:endParaRPr lang="zh-CN" altLang="zh-CN" sz="2400"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7107">
                                            <p:txEl>
                                              <p:pRg st="2" end="2"/>
                                            </p:txEl>
                                          </p:spTgt>
                                        </p:tgtEl>
                                        <p:attrNameLst>
                                          <p:attrName>style.visibility</p:attrName>
                                        </p:attrNameLst>
                                      </p:cBhvr>
                                      <p:to>
                                        <p:strVal val="visible"/>
                                      </p:to>
                                    </p:set>
                                    <p:animEffect transition="in" filter="wipe(down)">
                                      <p:cBhvr>
                                        <p:cTn id="7" dur="500"/>
                                        <p:tgtEl>
                                          <p:spTgt spid="4710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7107">
                                            <p:txEl>
                                              <p:pRg st="3" end="3"/>
                                            </p:txEl>
                                          </p:spTgt>
                                        </p:tgtEl>
                                        <p:attrNameLst>
                                          <p:attrName>style.visibility</p:attrName>
                                        </p:attrNameLst>
                                      </p:cBhvr>
                                      <p:to>
                                        <p:strVal val="visible"/>
                                      </p:to>
                                    </p:set>
                                    <p:animEffect transition="in" filter="wipe(down)">
                                      <p:cBhvr>
                                        <p:cTn id="12" dur="500"/>
                                        <p:tgtEl>
                                          <p:spTgt spid="47107">
                                            <p:txEl>
                                              <p:pRg st="3" end="3"/>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47107">
                                            <p:txEl>
                                              <p:pRg st="4" end="4"/>
                                            </p:txEl>
                                          </p:spTgt>
                                        </p:tgtEl>
                                        <p:attrNameLst>
                                          <p:attrName>style.visibility</p:attrName>
                                        </p:attrNameLst>
                                      </p:cBhvr>
                                      <p:to>
                                        <p:strVal val="visible"/>
                                      </p:to>
                                    </p:set>
                                    <p:animEffect transition="in" filter="wipe(down)">
                                      <p:cBhvr>
                                        <p:cTn id="15" dur="500"/>
                                        <p:tgtEl>
                                          <p:spTgt spid="471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title"/>
          </p:nvPr>
        </p:nvSpPr>
        <p:spPr/>
        <p:txBody>
          <a:bodyPr/>
          <a:lstStyle/>
          <a:p>
            <a:pPr eaLnBrk="1" hangingPunct="1"/>
            <a:r>
              <a:rPr lang="en-US" altLang="zh-CN" dirty="0"/>
              <a:t>2</a:t>
            </a:r>
            <a:r>
              <a:rPr lang="zh-CN" altLang="zh-CN" dirty="0"/>
              <a:t>．更新表数据</a:t>
            </a:r>
            <a:endParaRPr lang="zh-CN" altLang="en-US" sz="4400" dirty="0"/>
          </a:p>
        </p:txBody>
      </p:sp>
      <p:sp>
        <p:nvSpPr>
          <p:cNvPr id="48131" name="内容占位符 1"/>
          <p:cNvSpPr>
            <a:spLocks noGrp="1"/>
          </p:cNvSpPr>
          <p:nvPr>
            <p:ph idx="4294967295"/>
          </p:nvPr>
        </p:nvSpPr>
        <p:spPr/>
        <p:txBody>
          <a:bodyPr/>
          <a:lstStyle/>
          <a:p>
            <a:pPr marL="642938" indent="-533400" eaLnBrk="1" hangingPunct="1">
              <a:buFont typeface="Wingdings" panose="05000000000000000000" pitchFamily="2" charset="2"/>
              <a:buNone/>
            </a:pPr>
            <a:r>
              <a:rPr lang="en-US" altLang="zh-CN" sz="2400" dirty="0"/>
              <a:t>UPDATE </a:t>
            </a:r>
            <a:r>
              <a:rPr lang="en-US" altLang="zh-CN" sz="2400" dirty="0" err="1"/>
              <a:t>table_name</a:t>
            </a:r>
            <a:r>
              <a:rPr lang="en-US" altLang="zh-CN" sz="2400" dirty="0"/>
              <a:t> </a:t>
            </a:r>
            <a:endParaRPr lang="zh-CN" altLang="zh-CN" sz="2400" dirty="0"/>
          </a:p>
          <a:p>
            <a:pPr marL="642938" indent="-533400" eaLnBrk="1" hangingPunct="1">
              <a:buFont typeface="Wingdings" panose="05000000000000000000" pitchFamily="2" charset="2"/>
              <a:buNone/>
            </a:pPr>
            <a:r>
              <a:rPr lang="en-US" altLang="zh-CN" sz="2400" dirty="0"/>
              <a:t>SET  </a:t>
            </a:r>
            <a:r>
              <a:rPr lang="en-US" altLang="zh-CN" sz="2400" dirty="0" err="1"/>
              <a:t>column_name</a:t>
            </a:r>
            <a:r>
              <a:rPr lang="en-US" altLang="zh-CN" sz="2400" dirty="0"/>
              <a:t> = { expression | DEFAULT | NULL }</a:t>
            </a:r>
            <a:endParaRPr lang="zh-CN" altLang="zh-CN" sz="2400" dirty="0"/>
          </a:p>
          <a:p>
            <a:pPr marL="642938" indent="-533400" eaLnBrk="1" hangingPunct="1">
              <a:buFont typeface="Wingdings" panose="05000000000000000000" pitchFamily="2" charset="2"/>
              <a:buNone/>
            </a:pPr>
            <a:r>
              <a:rPr lang="en-US" altLang="zh-CN" sz="2400" dirty="0"/>
              <a:t>[WHERE &lt;</a:t>
            </a:r>
            <a:r>
              <a:rPr lang="en-US" altLang="zh-CN" sz="2400" dirty="0" err="1"/>
              <a:t>search_condition</a:t>
            </a:r>
            <a:r>
              <a:rPr lang="en-US" altLang="zh-CN" sz="2400" dirty="0"/>
              <a:t>&gt;]</a:t>
            </a:r>
            <a:endParaRPr lang="zh-CN" altLang="zh-CN" sz="2400" dirty="0"/>
          </a:p>
          <a:p>
            <a:pPr marL="642938" indent="-533400" eaLnBrk="1" hangingPunct="1">
              <a:buFont typeface="Wingdings" panose="05000000000000000000" pitchFamily="2" charset="2"/>
              <a:buAutoNum type="arabicPeriod"/>
            </a:pPr>
            <a:r>
              <a:rPr lang="en-US" altLang="zh-CN" sz="2400" dirty="0" err="1"/>
              <a:t>table_or</a:t>
            </a:r>
            <a:r>
              <a:rPr lang="en-US" altLang="zh-CN" sz="2400" dirty="0"/>
              <a:t> </a:t>
            </a:r>
            <a:r>
              <a:rPr lang="en-US" altLang="zh-CN" sz="2400" dirty="0" err="1"/>
              <a:t>view_name</a:t>
            </a:r>
            <a:r>
              <a:rPr lang="zh-CN" altLang="zh-CN" sz="2400" dirty="0"/>
              <a:t>：要更新行的表或视图的名称。</a:t>
            </a:r>
          </a:p>
          <a:p>
            <a:pPr marL="642938" indent="-533400" eaLnBrk="1" hangingPunct="1">
              <a:buFont typeface="Wingdings" panose="05000000000000000000" pitchFamily="2" charset="2"/>
              <a:buAutoNum type="arabicPeriod"/>
            </a:pPr>
            <a:r>
              <a:rPr lang="en-US" altLang="zh-CN" sz="2400" dirty="0" err="1"/>
              <a:t>column_name</a:t>
            </a:r>
            <a:r>
              <a:rPr lang="zh-CN" altLang="zh-CN" sz="2400" dirty="0"/>
              <a:t>：包含要更改的数据的列。</a:t>
            </a:r>
          </a:p>
          <a:p>
            <a:pPr marL="642938" indent="-533400" eaLnBrk="1" hangingPunct="1">
              <a:buFont typeface="Wingdings" panose="05000000000000000000" pitchFamily="2" charset="2"/>
              <a:buAutoNum type="arabicPeriod"/>
            </a:pPr>
            <a:r>
              <a:rPr lang="en-US" altLang="zh-CN" sz="2400" dirty="0"/>
              <a:t>Expression</a:t>
            </a:r>
            <a:r>
              <a:rPr lang="zh-CN" altLang="zh-CN" sz="2400" dirty="0"/>
              <a:t>：返回单个值的变量、文字值、表达式。</a:t>
            </a:r>
          </a:p>
          <a:p>
            <a:pPr marL="642938" indent="-533400" eaLnBrk="1" hangingPunct="1">
              <a:buFont typeface="Wingdings" panose="05000000000000000000" pitchFamily="2" charset="2"/>
              <a:buAutoNum type="arabicPeriod"/>
            </a:pPr>
            <a:r>
              <a:rPr lang="en-US" altLang="zh-CN" sz="2400" dirty="0"/>
              <a:t>DEFAULT</a:t>
            </a:r>
            <a:r>
              <a:rPr lang="zh-CN" altLang="zh-CN" sz="2400" dirty="0"/>
              <a:t>：用为列定义的默认值替换列中的现有值。如果该列没有默认值并且定义为允许空值，则该参数也可用于将列更改为</a:t>
            </a:r>
            <a:r>
              <a:rPr lang="zh-CN" altLang="en-US" sz="2400" dirty="0"/>
              <a:t> </a:t>
            </a:r>
            <a:r>
              <a:rPr lang="en-US" altLang="zh-CN" sz="2400" dirty="0"/>
              <a:t>NULL</a:t>
            </a:r>
            <a:r>
              <a:rPr lang="zh-CN" altLang="zh-CN" sz="2400" dirty="0"/>
              <a:t>。</a:t>
            </a:r>
          </a:p>
          <a:p>
            <a:pPr marL="642938" indent="-533400" eaLnBrk="1" hangingPunct="1">
              <a:buFont typeface="Wingdings" panose="05000000000000000000" pitchFamily="2" charset="2"/>
              <a:buAutoNum type="arabicPeriod"/>
            </a:pPr>
            <a:r>
              <a:rPr lang="en-US" altLang="zh-CN" sz="2400" dirty="0" err="1"/>
              <a:t>search_condition</a:t>
            </a:r>
            <a:r>
              <a:rPr lang="zh-CN" altLang="zh-CN" sz="2400" dirty="0"/>
              <a:t>：指定需满足的条件。</a:t>
            </a:r>
          </a:p>
        </p:txBody>
      </p:sp>
    </p:spTree>
  </p:cSld>
  <p:clrMapOvr>
    <a:masterClrMapping/>
  </p:clrMapOvr>
  <p:transition spd="slow">
    <p:randomBar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title"/>
          </p:nvPr>
        </p:nvSpPr>
        <p:spPr/>
        <p:txBody>
          <a:bodyPr/>
          <a:lstStyle/>
          <a:p>
            <a:pPr eaLnBrk="1" hangingPunct="1"/>
            <a:r>
              <a:rPr lang="en-US" altLang="zh-CN" dirty="0"/>
              <a:t>2</a:t>
            </a:r>
            <a:r>
              <a:rPr lang="zh-CN" altLang="zh-CN" dirty="0"/>
              <a:t>．更新表数据</a:t>
            </a:r>
            <a:endParaRPr lang="zh-CN" altLang="en-US" sz="4400" dirty="0"/>
          </a:p>
        </p:txBody>
      </p:sp>
      <p:sp>
        <p:nvSpPr>
          <p:cNvPr id="48131" name="内容占位符 1"/>
          <p:cNvSpPr>
            <a:spLocks noGrp="1"/>
          </p:cNvSpPr>
          <p:nvPr>
            <p:ph idx="4294967295"/>
          </p:nvPr>
        </p:nvSpPr>
        <p:spPr/>
        <p:txBody>
          <a:bodyPr/>
          <a:lstStyle/>
          <a:p>
            <a:pPr marL="642938" indent="-533400" eaLnBrk="1" hangingPunct="1">
              <a:buFont typeface="Wingdings" panose="05000000000000000000" pitchFamily="2" charset="2"/>
              <a:buNone/>
            </a:pPr>
            <a:r>
              <a:rPr lang="en-US" altLang="zh-CN" sz="2400" dirty="0"/>
              <a:t>UPDATE </a:t>
            </a:r>
            <a:r>
              <a:rPr lang="en-US" altLang="zh-CN" sz="2400" dirty="0" err="1"/>
              <a:t>table_name</a:t>
            </a:r>
            <a:r>
              <a:rPr lang="en-US" altLang="zh-CN" sz="2400" dirty="0"/>
              <a:t> </a:t>
            </a:r>
            <a:endParaRPr lang="zh-CN" altLang="zh-CN" sz="2400" dirty="0"/>
          </a:p>
          <a:p>
            <a:pPr marL="642938" indent="-533400" eaLnBrk="1" hangingPunct="1">
              <a:buFont typeface="Wingdings" panose="05000000000000000000" pitchFamily="2" charset="2"/>
              <a:buNone/>
            </a:pPr>
            <a:r>
              <a:rPr lang="en-US" altLang="zh-CN" sz="2400" dirty="0"/>
              <a:t>SET  </a:t>
            </a:r>
            <a:r>
              <a:rPr lang="en-US" altLang="zh-CN" sz="2400" dirty="0" err="1"/>
              <a:t>column_name</a:t>
            </a:r>
            <a:r>
              <a:rPr lang="en-US" altLang="zh-CN" sz="2400" dirty="0"/>
              <a:t> = { expression | DEFAULT | NULL }</a:t>
            </a:r>
            <a:endParaRPr lang="zh-CN" altLang="zh-CN" sz="2400" dirty="0"/>
          </a:p>
          <a:p>
            <a:pPr marL="642938" indent="-533400" eaLnBrk="1" hangingPunct="1">
              <a:buFont typeface="Wingdings" panose="05000000000000000000" pitchFamily="2" charset="2"/>
              <a:buNone/>
            </a:pPr>
            <a:r>
              <a:rPr lang="en-US" altLang="zh-CN" sz="2400" dirty="0"/>
              <a:t>[WHERE &lt;</a:t>
            </a:r>
            <a:r>
              <a:rPr lang="en-US" altLang="zh-CN" sz="2400" dirty="0" err="1"/>
              <a:t>search_condition</a:t>
            </a:r>
            <a:r>
              <a:rPr lang="en-US" altLang="zh-CN" sz="2400" dirty="0"/>
              <a:t>&gt;]</a:t>
            </a:r>
            <a:endParaRPr lang="zh-CN" altLang="zh-CN" sz="2400" dirty="0"/>
          </a:p>
          <a:p>
            <a:pPr marL="642938" indent="-533400" eaLnBrk="1" hangingPunct="1"/>
            <a:r>
              <a:rPr lang="zh-CN" altLang="zh-CN" sz="2400" dirty="0"/>
              <a:t>为修改指定表中满足</a:t>
            </a:r>
            <a:r>
              <a:rPr lang="en-US" altLang="zh-CN" sz="2400" dirty="0"/>
              <a:t>WHERE</a:t>
            </a:r>
            <a:r>
              <a:rPr lang="zh-CN" altLang="zh-CN" sz="2400" dirty="0"/>
              <a:t>子句条件的元组。</a:t>
            </a:r>
            <a:endParaRPr lang="zh-CN" altLang="en-US" sz="2400" dirty="0"/>
          </a:p>
          <a:p>
            <a:pPr marL="642938" indent="-533400" eaLnBrk="1" hangingPunct="1"/>
            <a:r>
              <a:rPr lang="zh-CN" altLang="zh-CN" sz="2400" dirty="0"/>
              <a:t>其中</a:t>
            </a:r>
            <a:r>
              <a:rPr lang="en-US" altLang="zh-CN" sz="2400" dirty="0"/>
              <a:t>SET</a:t>
            </a:r>
            <a:r>
              <a:rPr lang="zh-CN" altLang="zh-CN" sz="2400" dirty="0"/>
              <a:t>子句用于指定修改方法，即用</a:t>
            </a:r>
            <a:r>
              <a:rPr lang="en-US" altLang="zh-CN" sz="2400" dirty="0"/>
              <a:t>&lt;expression&gt;</a:t>
            </a:r>
            <a:r>
              <a:rPr lang="zh-CN" altLang="zh-CN" sz="2400" dirty="0"/>
              <a:t>的值取代相应的属性列值。</a:t>
            </a:r>
            <a:endParaRPr lang="zh-CN" altLang="en-US" sz="2400" dirty="0"/>
          </a:p>
          <a:p>
            <a:pPr marL="642938" indent="-533400" eaLnBrk="1" hangingPunct="1"/>
            <a:r>
              <a:rPr lang="zh-CN" altLang="zh-CN" sz="2400" dirty="0"/>
              <a:t>省略</a:t>
            </a:r>
            <a:r>
              <a:rPr lang="en-US" altLang="zh-CN" sz="2400" dirty="0"/>
              <a:t>WHERE</a:t>
            </a:r>
            <a:r>
              <a:rPr lang="zh-CN" altLang="zh-CN" sz="2400" dirty="0"/>
              <a:t>子句，则表示要修改表中的所有元组。</a:t>
            </a:r>
          </a:p>
        </p:txBody>
      </p:sp>
    </p:spTree>
    <p:extLst>
      <p:ext uri="{BB962C8B-B14F-4D97-AF65-F5344CB8AC3E}">
        <p14:creationId xmlns:p14="http://schemas.microsoft.com/office/powerpoint/2010/main" val="3188720814"/>
      </p:ext>
    </p:extLst>
  </p:cSld>
  <p:clrMapOvr>
    <a:masterClrMapping/>
  </p:clrMapOvr>
  <p:transition spd="slow">
    <p:randomBar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title"/>
          </p:nvPr>
        </p:nvSpPr>
        <p:spPr/>
        <p:txBody>
          <a:bodyPr/>
          <a:lstStyle/>
          <a:p>
            <a:pPr eaLnBrk="1" hangingPunct="1"/>
            <a:r>
              <a:rPr lang="en-US" altLang="zh-CN" sz="3600" dirty="0"/>
              <a:t>2</a:t>
            </a:r>
            <a:r>
              <a:rPr lang="zh-CN" altLang="zh-CN" sz="3600" dirty="0"/>
              <a:t>．更新表数据</a:t>
            </a:r>
            <a:endParaRPr lang="zh-CN" altLang="en-US" dirty="0"/>
          </a:p>
        </p:txBody>
      </p:sp>
      <p:sp>
        <p:nvSpPr>
          <p:cNvPr id="49155" name="内容占位符 1"/>
          <p:cNvSpPr>
            <a:spLocks noGrp="1"/>
          </p:cNvSpPr>
          <p:nvPr>
            <p:ph idx="4294967295"/>
          </p:nvPr>
        </p:nvSpPr>
        <p:spPr/>
        <p:txBody>
          <a:bodyPr/>
          <a:lstStyle/>
          <a:p>
            <a:pPr marL="365125" indent="-255588" eaLnBrk="1" hangingPunct="1"/>
            <a:r>
              <a:rPr lang="zh-CN" altLang="zh-CN" sz="2400" dirty="0"/>
              <a:t>例</a:t>
            </a:r>
            <a:r>
              <a:rPr lang="en-US" altLang="zh-CN" sz="2400" dirty="0"/>
              <a:t>13-15 </a:t>
            </a:r>
            <a:r>
              <a:rPr lang="zh-CN" altLang="zh-CN" sz="2400" dirty="0"/>
              <a:t>将</a:t>
            </a:r>
            <a:r>
              <a:rPr lang="zh-CN" altLang="zh-CN" sz="2400" dirty="0">
                <a:latin typeface="Arial" panose="020B0604020202020204" pitchFamily="34" charset="0"/>
              </a:rPr>
              <a:t>“</a:t>
            </a:r>
            <a:r>
              <a:rPr lang="en-US" altLang="zh-CN" sz="2400" dirty="0"/>
              <a:t>c</a:t>
            </a:r>
            <a:r>
              <a:rPr lang="zh-CN" altLang="zh-CN" sz="2400" dirty="0">
                <a:latin typeface="Arial" panose="020B0604020202020204" pitchFamily="34" charset="0"/>
              </a:rPr>
              <a:t>”</a:t>
            </a:r>
            <a:r>
              <a:rPr lang="zh-CN" altLang="zh-CN" sz="2400" dirty="0"/>
              <a:t>表中</a:t>
            </a:r>
            <a:r>
              <a:rPr lang="en-US" altLang="zh-CN" sz="2400" dirty="0" err="1"/>
              <a:t>cno</a:t>
            </a:r>
            <a:r>
              <a:rPr lang="zh-CN" altLang="zh-CN" sz="2400" dirty="0"/>
              <a:t>为</a:t>
            </a:r>
            <a:r>
              <a:rPr lang="en-US" altLang="zh-CN" sz="2400" dirty="0"/>
              <a:t>10015</a:t>
            </a:r>
            <a:r>
              <a:rPr lang="zh-CN" altLang="zh-CN" sz="2400" dirty="0"/>
              <a:t>的课程的</a:t>
            </a:r>
            <a:r>
              <a:rPr lang="en-US" altLang="zh-CN" sz="2400" dirty="0"/>
              <a:t>credit</a:t>
            </a:r>
            <a:r>
              <a:rPr lang="zh-CN" altLang="zh-CN" sz="2400" dirty="0"/>
              <a:t>改为</a:t>
            </a:r>
            <a:r>
              <a:rPr lang="en-US" altLang="zh-CN" sz="2400" dirty="0"/>
              <a:t>4</a:t>
            </a:r>
            <a:r>
              <a:rPr lang="zh-CN" altLang="zh-CN" sz="2400" dirty="0"/>
              <a:t>学分</a:t>
            </a:r>
            <a:r>
              <a:rPr lang="zh-CN" altLang="en-US" sz="2400" dirty="0"/>
              <a:t>，</a:t>
            </a:r>
            <a:r>
              <a:rPr lang="en-US" altLang="zh-CN" sz="2400" dirty="0"/>
              <a:t>teacher</a:t>
            </a:r>
            <a:r>
              <a:rPr lang="zh-CN" altLang="en-US" sz="2400" dirty="0"/>
              <a:t>改为“王五”</a:t>
            </a:r>
            <a:r>
              <a:rPr lang="zh-CN" altLang="zh-CN" sz="2400" dirty="0"/>
              <a:t>。</a:t>
            </a:r>
          </a:p>
          <a:p>
            <a:pPr marL="365125" indent="-255588" eaLnBrk="1" hangingPunct="1">
              <a:buFont typeface="Wingdings" panose="05000000000000000000" pitchFamily="2" charset="2"/>
              <a:buNone/>
            </a:pPr>
            <a:r>
              <a:rPr lang="en-US" altLang="zh-CN" sz="2400" dirty="0"/>
              <a:t>	UPDATE c SET credit =4,</a:t>
            </a:r>
            <a:r>
              <a:rPr lang="zh-CN" altLang="en-US" sz="2400" dirty="0"/>
              <a:t> </a:t>
            </a:r>
            <a:r>
              <a:rPr lang="en-US" altLang="zh-CN" sz="2400" dirty="0"/>
              <a:t>teacher=‘</a:t>
            </a:r>
            <a:r>
              <a:rPr lang="zh-CN" altLang="en-US" sz="2400" dirty="0"/>
              <a:t>王五</a:t>
            </a:r>
            <a:r>
              <a:rPr lang="en-US" altLang="zh-CN" sz="2400" dirty="0"/>
              <a:t>’ </a:t>
            </a:r>
            <a:endParaRPr lang="zh-CN" altLang="zh-CN" sz="2400" dirty="0"/>
          </a:p>
          <a:p>
            <a:pPr marL="365125" indent="-255588" eaLnBrk="1" hangingPunct="1">
              <a:buFont typeface="Wingdings" panose="05000000000000000000" pitchFamily="2" charset="2"/>
              <a:buNone/>
            </a:pPr>
            <a:r>
              <a:rPr lang="en-US" altLang="zh-CN" sz="2400" dirty="0"/>
              <a:t>	WHERE </a:t>
            </a:r>
            <a:r>
              <a:rPr lang="en-US" altLang="zh-CN" sz="2400" dirty="0" err="1"/>
              <a:t>cno</a:t>
            </a:r>
            <a:r>
              <a:rPr lang="en-US" altLang="zh-CN" sz="2400" dirty="0"/>
              <a:t>=‘10015’</a:t>
            </a:r>
          </a:p>
          <a:p>
            <a:pPr marL="365125" indent="-255588" eaLnBrk="1" hangingPunct="1">
              <a:buFont typeface="Wingdings" panose="05000000000000000000" pitchFamily="2" charset="2"/>
              <a:buNone/>
            </a:pPr>
            <a:endParaRPr lang="en-US" altLang="zh-CN" dirty="0"/>
          </a:p>
          <a:p>
            <a:pPr marL="365125" indent="-255588" eaLnBrk="1" hangingPunct="1"/>
            <a:r>
              <a:rPr lang="zh-CN" altLang="zh-CN" sz="2400" dirty="0"/>
              <a:t>例</a:t>
            </a:r>
            <a:r>
              <a:rPr lang="en-US" altLang="zh-CN" sz="2400" dirty="0"/>
              <a:t>13-17 </a:t>
            </a:r>
            <a:r>
              <a:rPr lang="zh-CN" altLang="en-US" sz="2400" dirty="0"/>
              <a:t>所有学生年龄</a:t>
            </a:r>
            <a:r>
              <a:rPr lang="en-US" altLang="zh-CN" sz="2400" dirty="0"/>
              <a:t>+1</a:t>
            </a:r>
          </a:p>
          <a:p>
            <a:pPr marL="109537" indent="0" eaLnBrk="1" hangingPunct="1">
              <a:buNone/>
            </a:pPr>
            <a:r>
              <a:rPr lang="en-US" altLang="zh-CN" dirty="0"/>
              <a:t>    </a:t>
            </a:r>
            <a:r>
              <a:rPr lang="en-US" altLang="zh-CN" sz="2400" dirty="0"/>
              <a:t>UPDATE Student SET Sage=Sage+1</a:t>
            </a:r>
            <a:endParaRPr lang="zh-CN" altLang="zh-CN" sz="2400" dirty="0"/>
          </a:p>
        </p:txBody>
      </p:sp>
    </p:spTree>
  </p:cSld>
  <p:clrMapOvr>
    <a:masterClrMapping/>
  </p:clrMapOvr>
  <p:transition spd="slow">
    <p:randomBar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title"/>
          </p:nvPr>
        </p:nvSpPr>
        <p:spPr/>
        <p:txBody>
          <a:bodyPr/>
          <a:lstStyle/>
          <a:p>
            <a:pPr eaLnBrk="1" hangingPunct="1"/>
            <a:r>
              <a:rPr lang="en-US" altLang="zh-CN" sz="3600" dirty="0"/>
              <a:t>2</a:t>
            </a:r>
            <a:r>
              <a:rPr lang="zh-CN" altLang="zh-CN" sz="3600" dirty="0"/>
              <a:t>．更新表数据</a:t>
            </a:r>
            <a:endParaRPr lang="zh-CN" altLang="en-US" dirty="0"/>
          </a:p>
        </p:txBody>
      </p:sp>
      <p:sp>
        <p:nvSpPr>
          <p:cNvPr id="49155" name="内容占位符 1"/>
          <p:cNvSpPr>
            <a:spLocks noGrp="1"/>
          </p:cNvSpPr>
          <p:nvPr>
            <p:ph idx="4294967295"/>
          </p:nvPr>
        </p:nvSpPr>
        <p:spPr/>
        <p:txBody>
          <a:bodyPr/>
          <a:lstStyle/>
          <a:p>
            <a:pPr marL="365125" indent="-255588" eaLnBrk="1" hangingPunct="1"/>
            <a:r>
              <a:rPr lang="zh-CN" altLang="zh-CN" sz="2400" dirty="0"/>
              <a:t>例</a:t>
            </a:r>
            <a:r>
              <a:rPr lang="en-US" altLang="zh-CN" sz="2400" dirty="0"/>
              <a:t>13-18 </a:t>
            </a:r>
            <a:r>
              <a:rPr lang="zh-CN" altLang="zh-CN" sz="2400" dirty="0"/>
              <a:t>将</a:t>
            </a:r>
            <a:r>
              <a:rPr lang="zh-CN" altLang="en-US" sz="2400" dirty="0"/>
              <a:t>选修了</a:t>
            </a:r>
            <a:r>
              <a:rPr lang="en-US" altLang="zh-CN" sz="2400" dirty="0"/>
              <a:t>C05</a:t>
            </a:r>
            <a:r>
              <a:rPr lang="zh-CN" altLang="en-US" sz="2400" dirty="0"/>
              <a:t>课程的学生成绩每人加上</a:t>
            </a:r>
            <a:r>
              <a:rPr lang="en-US" altLang="zh-CN" sz="2400" dirty="0"/>
              <a:t>5</a:t>
            </a:r>
            <a:r>
              <a:rPr lang="zh-CN" altLang="en-US" sz="2400" dirty="0"/>
              <a:t>分</a:t>
            </a:r>
            <a:endParaRPr lang="zh-CN" altLang="zh-CN" sz="2400" dirty="0"/>
          </a:p>
          <a:p>
            <a:pPr marL="365125" indent="-255588" eaLnBrk="1" hangingPunct="1">
              <a:buFont typeface="Wingdings" panose="05000000000000000000" pitchFamily="2" charset="2"/>
              <a:buNone/>
            </a:pPr>
            <a:r>
              <a:rPr lang="en-US" altLang="zh-CN" sz="2400" dirty="0"/>
              <a:t>	UPDATE SC SET score=score+5</a:t>
            </a:r>
            <a:endParaRPr lang="zh-CN" altLang="zh-CN" sz="2400" dirty="0"/>
          </a:p>
          <a:p>
            <a:pPr marL="365125" indent="-255588" eaLnBrk="1" hangingPunct="1">
              <a:buFont typeface="Wingdings" panose="05000000000000000000" pitchFamily="2" charset="2"/>
              <a:buNone/>
            </a:pPr>
            <a:r>
              <a:rPr lang="en-US" altLang="zh-CN" sz="2400" dirty="0"/>
              <a:t>	WHERE </a:t>
            </a:r>
            <a:r>
              <a:rPr lang="en-US" altLang="zh-CN" sz="2400" dirty="0" err="1"/>
              <a:t>Cno</a:t>
            </a:r>
            <a:r>
              <a:rPr lang="en-US" altLang="zh-CN" sz="2400" dirty="0"/>
              <a:t>=‘C05’</a:t>
            </a:r>
          </a:p>
          <a:p>
            <a:pPr marL="365125" indent="-255588" eaLnBrk="1" hangingPunct="1">
              <a:buFont typeface="Wingdings" panose="05000000000000000000" pitchFamily="2" charset="2"/>
              <a:buNone/>
            </a:pPr>
            <a:endParaRPr lang="en-US" altLang="zh-CN" dirty="0"/>
          </a:p>
        </p:txBody>
      </p:sp>
    </p:spTree>
    <p:extLst>
      <p:ext uri="{BB962C8B-B14F-4D97-AF65-F5344CB8AC3E}">
        <p14:creationId xmlns:p14="http://schemas.microsoft.com/office/powerpoint/2010/main" val="3619517260"/>
      </p:ext>
    </p:extLst>
  </p:cSld>
  <p:clrMapOvr>
    <a:masterClrMapping/>
  </p:clrMapOvr>
  <p:transition spd="slow">
    <p:randomBar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title"/>
          </p:nvPr>
        </p:nvSpPr>
        <p:spPr/>
        <p:txBody>
          <a:bodyPr/>
          <a:lstStyle/>
          <a:p>
            <a:pPr eaLnBrk="1" hangingPunct="1"/>
            <a:r>
              <a:rPr lang="en-US" altLang="zh-CN" dirty="0"/>
              <a:t>3.</a:t>
            </a:r>
            <a:r>
              <a:rPr lang="zh-CN" altLang="zh-CN" dirty="0"/>
              <a:t>删除表数据</a:t>
            </a:r>
            <a:endParaRPr lang="zh-CN" altLang="en-US" sz="4400" dirty="0"/>
          </a:p>
        </p:txBody>
      </p:sp>
      <p:sp>
        <p:nvSpPr>
          <p:cNvPr id="48131" name="内容占位符 1"/>
          <p:cNvSpPr>
            <a:spLocks noGrp="1"/>
          </p:cNvSpPr>
          <p:nvPr>
            <p:ph idx="4294967295"/>
          </p:nvPr>
        </p:nvSpPr>
        <p:spPr/>
        <p:txBody>
          <a:bodyPr/>
          <a:lstStyle/>
          <a:p>
            <a:pPr marL="363538" indent="-254000" eaLnBrk="1" hangingPunct="1">
              <a:buFont typeface="Wingdings" panose="05000000000000000000" pitchFamily="2" charset="2"/>
              <a:buNone/>
              <a:defRPr/>
            </a:pPr>
            <a:r>
              <a:rPr lang="en-US" altLang="zh-CN" sz="2400" dirty="0"/>
              <a:t>DELETE FROM </a:t>
            </a:r>
            <a:r>
              <a:rPr lang="en-US" altLang="zh-CN" sz="2400" dirty="0" err="1"/>
              <a:t>table_name</a:t>
            </a:r>
            <a:r>
              <a:rPr lang="en-US" altLang="zh-CN" sz="2400" dirty="0"/>
              <a:t> [WHERE &lt;</a:t>
            </a:r>
            <a:r>
              <a:rPr lang="en-US" altLang="zh-CN" sz="2400" dirty="0" err="1"/>
              <a:t>search_condition</a:t>
            </a:r>
            <a:r>
              <a:rPr lang="en-US" altLang="zh-CN" sz="2400" dirty="0"/>
              <a:t>&gt;]</a:t>
            </a:r>
            <a:endParaRPr lang="zh-CN" altLang="zh-CN" sz="2400" dirty="0"/>
          </a:p>
          <a:p>
            <a:pPr marL="363538" indent="-254000" eaLnBrk="1" hangingPunct="1">
              <a:defRPr/>
            </a:pPr>
            <a:r>
              <a:rPr lang="en-US" altLang="zh-CN" sz="2400" dirty="0"/>
              <a:t>FROM</a:t>
            </a:r>
            <a:r>
              <a:rPr lang="zh-CN" altLang="zh-CN" sz="2400" dirty="0"/>
              <a:t>子句用来指定要删除的表名。</a:t>
            </a:r>
          </a:p>
          <a:p>
            <a:pPr marL="363538" indent="-254000" eaLnBrk="1" hangingPunct="1">
              <a:defRPr/>
            </a:pPr>
            <a:r>
              <a:rPr lang="en-US" altLang="zh-CN" sz="2400" dirty="0"/>
              <a:t>WHERE</a:t>
            </a:r>
            <a:r>
              <a:rPr lang="zh-CN" altLang="zh-CN" sz="2400" dirty="0"/>
              <a:t>子句用来指定用于限制删除记录的条件。如果没有提供</a:t>
            </a:r>
            <a:r>
              <a:rPr lang="en-US" altLang="zh-CN" sz="2400" dirty="0"/>
              <a:t>WHERE </a:t>
            </a:r>
            <a:r>
              <a:rPr lang="zh-CN" altLang="zh-CN" sz="2400" dirty="0"/>
              <a:t>子句，则</a:t>
            </a:r>
            <a:r>
              <a:rPr lang="zh-CN" altLang="en-US" sz="2400" dirty="0"/>
              <a:t> </a:t>
            </a:r>
            <a:r>
              <a:rPr lang="en-US" altLang="zh-CN" sz="2400" dirty="0"/>
              <a:t>DELETE </a:t>
            </a:r>
            <a:r>
              <a:rPr lang="zh-CN" altLang="zh-CN" sz="2400" dirty="0"/>
              <a:t>删除表中的所有记录。</a:t>
            </a:r>
          </a:p>
          <a:p>
            <a:pPr marL="363538" indent="-254000" eaLnBrk="1" hangingPunct="1">
              <a:defRPr/>
            </a:pPr>
            <a:r>
              <a:rPr lang="zh-CN" altLang="zh-CN" sz="2400" dirty="0"/>
              <a:t>例</a:t>
            </a:r>
            <a:r>
              <a:rPr lang="en-US" altLang="zh-CN" sz="2400" dirty="0"/>
              <a:t>：</a:t>
            </a:r>
            <a:r>
              <a:rPr lang="zh-CN" altLang="zh-CN" sz="2400" dirty="0"/>
              <a:t>删除</a:t>
            </a:r>
            <a:r>
              <a:rPr lang="zh-CN" altLang="zh-CN" sz="2400" dirty="0">
                <a:latin typeface="Arial" panose="020B0604020202020204" pitchFamily="34" charset="0"/>
              </a:rPr>
              <a:t>“</a:t>
            </a:r>
            <a:r>
              <a:rPr lang="en-US" altLang="zh-CN" sz="2400" dirty="0"/>
              <a:t>s</a:t>
            </a:r>
            <a:r>
              <a:rPr lang="zh-CN" altLang="zh-CN" sz="2400" dirty="0">
                <a:latin typeface="Arial" panose="020B0604020202020204" pitchFamily="34" charset="0"/>
              </a:rPr>
              <a:t>”</a:t>
            </a:r>
            <a:r>
              <a:rPr lang="zh-CN" altLang="zh-CN" sz="2400" dirty="0"/>
              <a:t>表中</a:t>
            </a:r>
            <a:r>
              <a:rPr lang="en-US" altLang="zh-CN" sz="2400" dirty="0" err="1"/>
              <a:t>Sno</a:t>
            </a:r>
            <a:r>
              <a:rPr lang="zh-CN" altLang="zh-CN" sz="2400" dirty="0"/>
              <a:t>为</a:t>
            </a:r>
            <a:r>
              <a:rPr lang="en-US" altLang="zh-CN" sz="2400" dirty="0"/>
              <a:t>2009010056</a:t>
            </a:r>
            <a:r>
              <a:rPr lang="zh-CN" altLang="zh-CN" sz="2400" dirty="0"/>
              <a:t>的学生。</a:t>
            </a:r>
          </a:p>
          <a:p>
            <a:pPr marL="363538" indent="-254000" eaLnBrk="1" hangingPunct="1">
              <a:buFont typeface="Wingdings" panose="05000000000000000000" pitchFamily="2" charset="2"/>
              <a:buNone/>
              <a:defRPr/>
            </a:pPr>
            <a:r>
              <a:rPr lang="en-US" altLang="zh-CN" sz="2400" dirty="0"/>
              <a:t>DELETE FROM s</a:t>
            </a:r>
            <a:endParaRPr lang="zh-CN" altLang="zh-CN" sz="2400" dirty="0"/>
          </a:p>
          <a:p>
            <a:pPr marL="363538" indent="-254000" eaLnBrk="1" hangingPunct="1">
              <a:buFont typeface="Wingdings" panose="05000000000000000000" pitchFamily="2" charset="2"/>
              <a:buNone/>
              <a:defRPr/>
            </a:pPr>
            <a:r>
              <a:rPr lang="en-US" altLang="zh-CN" sz="2400" dirty="0"/>
              <a:t>WHERE </a:t>
            </a:r>
            <a:r>
              <a:rPr lang="en-US" altLang="zh-CN" sz="2400" dirty="0" err="1"/>
              <a:t>Sno</a:t>
            </a:r>
            <a:r>
              <a:rPr lang="en-US" altLang="zh-CN" sz="2400" dirty="0"/>
              <a:t>=2009010056</a:t>
            </a:r>
          </a:p>
          <a:p>
            <a:pPr>
              <a:defRPr/>
            </a:pPr>
            <a:endParaRPr lang="zh-CN" altLang="zh-CN" sz="2400" dirty="0"/>
          </a:p>
        </p:txBody>
      </p:sp>
    </p:spTree>
  </p:cSld>
  <p:clrMapOvr>
    <a:masterClrMapping/>
  </p:clrMapOvr>
  <p:transition spd="slow">
    <p:randomBar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484438" y="2852738"/>
            <a:ext cx="4824412" cy="1223962"/>
          </a:xfrm>
        </p:spPr>
        <p:txBody>
          <a:bodyPr/>
          <a:lstStyle/>
          <a:p>
            <a:pPr>
              <a:defRPr/>
            </a:pPr>
            <a:r>
              <a:rPr lang="zh-CN" altLang="en-US" sz="6600" dirty="0"/>
              <a:t>本章结束！</a:t>
            </a:r>
            <a:br>
              <a:rPr lang="zh-CN" altLang="en-US" sz="6600" dirty="0"/>
            </a:br>
            <a:endParaRPr lang="zh-CN" altLang="en-US" sz="6600" dirty="0"/>
          </a:p>
        </p:txBody>
      </p:sp>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p:txBody>
          <a:bodyPr/>
          <a:lstStyle/>
          <a:p>
            <a:pPr eaLnBrk="1" hangingPunct="1"/>
            <a:r>
              <a:rPr lang="en-US" altLang="zh-CN" sz="4900">
                <a:latin typeface="+mj-lt"/>
              </a:rPr>
              <a:t>13.2 </a:t>
            </a:r>
            <a:r>
              <a:rPr lang="zh-CN" altLang="zh-CN" sz="4900">
                <a:latin typeface="+mj-lt"/>
              </a:rPr>
              <a:t>创建表</a:t>
            </a:r>
            <a:endParaRPr lang="zh-CN" altLang="en-US" sz="4800">
              <a:latin typeface="+mj-lt"/>
            </a:endParaRPr>
          </a:p>
        </p:txBody>
      </p:sp>
      <p:sp>
        <p:nvSpPr>
          <p:cNvPr id="13315" name="副标题 3"/>
          <p:cNvSpPr>
            <a:spLocks noGrp="1"/>
          </p:cNvSpPr>
          <p:nvPr>
            <p:ph type="body" idx="1"/>
          </p:nvPr>
        </p:nvSpPr>
        <p:spPr/>
        <p:txBody>
          <a:bodyPr lIns="45720" rIns="45720"/>
          <a:lstStyle/>
          <a:p>
            <a:pPr eaLnBrk="1" hangingPunct="1">
              <a:spcBef>
                <a:spcPts val="300"/>
              </a:spcBef>
            </a:pPr>
            <a:r>
              <a:rPr lang="zh-CN" altLang="en-US" sz="2400" dirty="0">
                <a:latin typeface="+mj-lt"/>
              </a:rPr>
              <a:t>创建表时首先必须设计好表中应包含哪些列及为每个列指定数据类型等。每个表至多可定义 </a:t>
            </a:r>
            <a:r>
              <a:rPr lang="en-US" altLang="zh-CN" sz="2400" dirty="0">
                <a:latin typeface="+mj-lt"/>
              </a:rPr>
              <a:t>1024 </a:t>
            </a:r>
            <a:r>
              <a:rPr lang="zh-CN" altLang="en-US" sz="2400" dirty="0">
                <a:latin typeface="+mj-lt"/>
              </a:rPr>
              <a:t>列。</a:t>
            </a:r>
            <a:endParaRPr lang="en-US" altLang="zh-CN" sz="2400" dirty="0">
              <a:latin typeface="+mj-lt"/>
            </a:endParaRPr>
          </a:p>
          <a:p>
            <a:pPr eaLnBrk="1" hangingPunct="1">
              <a:spcBef>
                <a:spcPts val="300"/>
              </a:spcBef>
            </a:pPr>
            <a:r>
              <a:rPr lang="zh-CN" altLang="en-US" sz="2400" dirty="0">
                <a:latin typeface="+mj-lt"/>
              </a:rPr>
              <a:t>表和列的名称必须遵守标识符的规定</a:t>
            </a:r>
            <a:endParaRPr lang="en-US" altLang="zh-CN" sz="2400" dirty="0">
              <a:latin typeface="+mj-lt"/>
            </a:endParaRPr>
          </a:p>
          <a:p>
            <a:pPr eaLnBrk="1" hangingPunct="1">
              <a:spcBef>
                <a:spcPts val="300"/>
              </a:spcBef>
            </a:pPr>
            <a:r>
              <a:rPr lang="zh-CN" altLang="en-US" sz="2400" dirty="0">
                <a:latin typeface="+mj-lt"/>
              </a:rPr>
              <a:t>表的列名在同一个表中具有唯一性，但同一数据库的不同表中可使用相同的列名，同列的数据属于同一种数据类型。</a:t>
            </a:r>
          </a:p>
          <a:p>
            <a:pPr eaLnBrk="1" hangingPunct="1">
              <a:spcBef>
                <a:spcPts val="300"/>
              </a:spcBef>
            </a:pPr>
            <a:r>
              <a:rPr lang="zh-CN" altLang="en-US" sz="2400" dirty="0"/>
              <a:t>列属性包括：</a:t>
            </a:r>
            <a:r>
              <a:rPr lang="zh-CN" altLang="en-US" sz="2400" dirty="0">
                <a:latin typeface="+mj-lt"/>
              </a:rPr>
              <a:t>列名，数据类型，</a:t>
            </a:r>
            <a:r>
              <a:rPr lang="en-US" altLang="zh-CN" sz="2400" dirty="0">
                <a:latin typeface="+mj-lt"/>
              </a:rPr>
              <a:t>IDENTITY</a:t>
            </a:r>
            <a:r>
              <a:rPr lang="zh-CN" altLang="en-US" sz="2400" dirty="0">
                <a:latin typeface="+mj-lt"/>
              </a:rPr>
              <a:t>属性，六大约束</a:t>
            </a:r>
            <a:endParaRPr lang="en-US" altLang="zh-CN" sz="2400" dirty="0">
              <a:latin typeface="+mj-lt"/>
            </a:endParaRPr>
          </a:p>
          <a:p>
            <a:pPr marL="857250" lvl="3" eaLnBrk="1" hangingPunct="1"/>
            <a:r>
              <a:rPr lang="zh-CN" altLang="en-US" sz="2000" dirty="0"/>
              <a:t>空值约束</a:t>
            </a:r>
            <a:r>
              <a:rPr lang="zh-CN" altLang="en-US" sz="2000" dirty="0">
                <a:sym typeface="+mn-ea"/>
              </a:rPr>
              <a:t>（</a:t>
            </a:r>
            <a:r>
              <a:rPr lang="en-US" altLang="zh-CN" sz="2000" dirty="0">
                <a:sym typeface="+mn-ea"/>
              </a:rPr>
              <a:t>Null Constraint</a:t>
            </a:r>
            <a:r>
              <a:rPr lang="zh-CN" altLang="en-US" sz="2000" dirty="0">
                <a:sym typeface="+mn-ea"/>
              </a:rPr>
              <a:t>）</a:t>
            </a:r>
            <a:endParaRPr lang="zh-CN" altLang="en-US" sz="2000" dirty="0"/>
          </a:p>
          <a:p>
            <a:pPr marL="857250" lvl="3" eaLnBrk="1" hangingPunct="1"/>
            <a:r>
              <a:rPr lang="zh-CN" altLang="en-US" sz="2000" dirty="0"/>
              <a:t>主键约束（</a:t>
            </a:r>
            <a:r>
              <a:rPr lang="en-US" altLang="zh-CN" sz="2000" dirty="0"/>
              <a:t>Primary Key Constraint</a:t>
            </a:r>
            <a:r>
              <a:rPr lang="zh-CN" altLang="en-US" sz="2000" dirty="0"/>
              <a:t>）</a:t>
            </a:r>
          </a:p>
          <a:p>
            <a:pPr marL="857250" lvl="3" eaLnBrk="1" hangingPunct="1"/>
            <a:r>
              <a:rPr lang="zh-CN" altLang="en-US" sz="2000" dirty="0"/>
              <a:t>外键约束（</a:t>
            </a:r>
            <a:r>
              <a:rPr lang="en-US" altLang="zh-CN" sz="2000" dirty="0"/>
              <a:t>Foreign Key Constraint</a:t>
            </a:r>
            <a:r>
              <a:rPr lang="zh-CN" altLang="en-US" sz="2000" dirty="0"/>
              <a:t>）</a:t>
            </a:r>
          </a:p>
          <a:p>
            <a:pPr marL="857250" lvl="3" eaLnBrk="1" hangingPunct="1"/>
            <a:r>
              <a:rPr lang="zh-CN" altLang="en-US" sz="2000" dirty="0"/>
              <a:t>唯一约束（</a:t>
            </a:r>
            <a:r>
              <a:rPr lang="en-US" altLang="zh-CN" sz="2000" dirty="0"/>
              <a:t>Unique Constraint</a:t>
            </a:r>
            <a:r>
              <a:rPr lang="zh-CN" altLang="en-US" sz="2000" dirty="0"/>
              <a:t>）</a:t>
            </a:r>
          </a:p>
          <a:p>
            <a:pPr marL="857250" lvl="3" eaLnBrk="1" hangingPunct="1"/>
            <a:r>
              <a:rPr lang="zh-CN" altLang="en-US" sz="2000" dirty="0"/>
              <a:t>检查约束（</a:t>
            </a:r>
            <a:r>
              <a:rPr lang="en-US" altLang="zh-CN" sz="2000" dirty="0"/>
              <a:t>Check Constraint</a:t>
            </a:r>
            <a:r>
              <a:rPr lang="zh-CN" altLang="en-US" sz="2000" dirty="0"/>
              <a:t>）</a:t>
            </a:r>
          </a:p>
          <a:p>
            <a:pPr marL="857250" lvl="3" eaLnBrk="1" hangingPunct="1"/>
            <a:r>
              <a:rPr lang="zh-CN" altLang="en-US" sz="2000" dirty="0"/>
              <a:t>缺省约束（</a:t>
            </a:r>
            <a:r>
              <a:rPr lang="en-US" altLang="zh-CN" sz="2000" dirty="0"/>
              <a:t>Default Constraint</a:t>
            </a:r>
            <a:r>
              <a:rPr lang="zh-CN" altLang="en-US" sz="2000" dirty="0"/>
              <a:t>）</a:t>
            </a:r>
          </a:p>
          <a:p>
            <a:pPr lvl="2" eaLnBrk="1" hangingPunct="1">
              <a:spcBef>
                <a:spcPts val="300"/>
              </a:spcBef>
            </a:pPr>
            <a:endParaRPr lang="en-US" altLang="zh-CN" sz="1600" dirty="0"/>
          </a:p>
          <a:p>
            <a:pPr lvl="1" eaLnBrk="1" hangingPunct="1">
              <a:spcBef>
                <a:spcPts val="300"/>
              </a:spcBef>
            </a:pPr>
            <a:endParaRPr lang="zh-CN" altLang="en-US" sz="1600" dirty="0"/>
          </a:p>
        </p:txBody>
      </p:sp>
    </p:spTree>
    <p:extLst>
      <p:ext uri="{BB962C8B-B14F-4D97-AF65-F5344CB8AC3E}">
        <p14:creationId xmlns:p14="http://schemas.microsoft.com/office/powerpoint/2010/main" val="70198479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Effect transition="in" filter="wipe(down)">
                                      <p:cBhvr>
                                        <p:cTn id="7" dur="500"/>
                                        <p:tgtEl>
                                          <p:spTgt spid="133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315">
                                            <p:txEl>
                                              <p:pRg st="2" end="2"/>
                                            </p:txEl>
                                          </p:spTgt>
                                        </p:tgtEl>
                                        <p:attrNameLst>
                                          <p:attrName>style.visibility</p:attrName>
                                        </p:attrNameLst>
                                      </p:cBhvr>
                                      <p:to>
                                        <p:strVal val="visible"/>
                                      </p:to>
                                    </p:set>
                                    <p:animEffect transition="in" filter="wipe(down)">
                                      <p:cBhvr>
                                        <p:cTn id="12" dur="500"/>
                                        <p:tgtEl>
                                          <p:spTgt spid="133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315">
                                            <p:txEl>
                                              <p:pRg st="3" end="3"/>
                                            </p:txEl>
                                          </p:spTgt>
                                        </p:tgtEl>
                                        <p:attrNameLst>
                                          <p:attrName>style.visibility</p:attrName>
                                        </p:attrNameLst>
                                      </p:cBhvr>
                                      <p:to>
                                        <p:strVal val="visible"/>
                                      </p:to>
                                    </p:set>
                                    <p:animEffect transition="in" filter="wipe(down)">
                                      <p:cBhvr>
                                        <p:cTn id="17" dur="500"/>
                                        <p:tgtEl>
                                          <p:spTgt spid="1331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315">
                                            <p:txEl>
                                              <p:pRg st="4" end="4"/>
                                            </p:txEl>
                                          </p:spTgt>
                                        </p:tgtEl>
                                        <p:attrNameLst>
                                          <p:attrName>style.visibility</p:attrName>
                                        </p:attrNameLst>
                                      </p:cBhvr>
                                      <p:to>
                                        <p:strVal val="visible"/>
                                      </p:to>
                                    </p:set>
                                    <p:animEffect transition="in" filter="wipe(down)">
                                      <p:cBhvr>
                                        <p:cTn id="22" dur="500"/>
                                        <p:tgtEl>
                                          <p:spTgt spid="1331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315">
                                            <p:txEl>
                                              <p:pRg st="5" end="5"/>
                                            </p:txEl>
                                          </p:spTgt>
                                        </p:tgtEl>
                                        <p:attrNameLst>
                                          <p:attrName>style.visibility</p:attrName>
                                        </p:attrNameLst>
                                      </p:cBhvr>
                                      <p:to>
                                        <p:strVal val="visible"/>
                                      </p:to>
                                    </p:set>
                                    <p:animEffect transition="in" filter="wipe(down)">
                                      <p:cBhvr>
                                        <p:cTn id="27" dur="500"/>
                                        <p:tgtEl>
                                          <p:spTgt spid="1331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315">
                                            <p:txEl>
                                              <p:pRg st="6" end="6"/>
                                            </p:txEl>
                                          </p:spTgt>
                                        </p:tgtEl>
                                        <p:attrNameLst>
                                          <p:attrName>style.visibility</p:attrName>
                                        </p:attrNameLst>
                                      </p:cBhvr>
                                      <p:to>
                                        <p:strVal val="visible"/>
                                      </p:to>
                                    </p:set>
                                    <p:animEffect transition="in" filter="wipe(down)">
                                      <p:cBhvr>
                                        <p:cTn id="32" dur="500"/>
                                        <p:tgtEl>
                                          <p:spTgt spid="1331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3315">
                                            <p:txEl>
                                              <p:pRg st="7" end="7"/>
                                            </p:txEl>
                                          </p:spTgt>
                                        </p:tgtEl>
                                        <p:attrNameLst>
                                          <p:attrName>style.visibility</p:attrName>
                                        </p:attrNameLst>
                                      </p:cBhvr>
                                      <p:to>
                                        <p:strVal val="visible"/>
                                      </p:to>
                                    </p:set>
                                    <p:animEffect transition="in" filter="wipe(down)">
                                      <p:cBhvr>
                                        <p:cTn id="37" dur="500"/>
                                        <p:tgtEl>
                                          <p:spTgt spid="1331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3315">
                                            <p:txEl>
                                              <p:pRg st="8" end="8"/>
                                            </p:txEl>
                                          </p:spTgt>
                                        </p:tgtEl>
                                        <p:attrNameLst>
                                          <p:attrName>style.visibility</p:attrName>
                                        </p:attrNameLst>
                                      </p:cBhvr>
                                      <p:to>
                                        <p:strVal val="visible"/>
                                      </p:to>
                                    </p:set>
                                    <p:animEffect transition="in" filter="wipe(down)">
                                      <p:cBhvr>
                                        <p:cTn id="42" dur="500"/>
                                        <p:tgtEl>
                                          <p:spTgt spid="1331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3315">
                                            <p:txEl>
                                              <p:pRg st="9" end="9"/>
                                            </p:txEl>
                                          </p:spTgt>
                                        </p:tgtEl>
                                        <p:attrNameLst>
                                          <p:attrName>style.visibility</p:attrName>
                                        </p:attrNameLst>
                                      </p:cBhvr>
                                      <p:to>
                                        <p:strVal val="visible"/>
                                      </p:to>
                                    </p:set>
                                    <p:animEffect transition="in" filter="wipe(down)">
                                      <p:cBhvr>
                                        <p:cTn id="47" dur="500"/>
                                        <p:tgtEl>
                                          <p:spTgt spid="133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p:txBody>
          <a:bodyPr/>
          <a:lstStyle/>
          <a:p>
            <a:pPr eaLnBrk="1" hangingPunct="1"/>
            <a:r>
              <a:rPr lang="en-US" altLang="zh-CN" sz="4700" dirty="0">
                <a:latin typeface="+mj-lt"/>
              </a:rPr>
              <a:t>13.2.1 </a:t>
            </a:r>
            <a:r>
              <a:rPr lang="zh-CN" altLang="zh-CN" sz="4700" dirty="0">
                <a:latin typeface="+mj-lt"/>
              </a:rPr>
              <a:t>列的数据类型</a:t>
            </a:r>
            <a:endParaRPr lang="zh-CN" altLang="en-US" sz="4900" dirty="0">
              <a:latin typeface="+mj-lt"/>
            </a:endParaRPr>
          </a:p>
        </p:txBody>
      </p:sp>
      <p:sp>
        <p:nvSpPr>
          <p:cNvPr id="14339" name="内容占位符 1"/>
          <p:cNvSpPr>
            <a:spLocks noGrp="1"/>
          </p:cNvSpPr>
          <p:nvPr>
            <p:ph idx="4294967295"/>
          </p:nvPr>
        </p:nvSpPr>
        <p:spPr>
          <a:xfrm>
            <a:off x="457200" y="1125539"/>
            <a:ext cx="8229600" cy="1295350"/>
          </a:xfrm>
        </p:spPr>
        <p:txBody>
          <a:bodyPr/>
          <a:lstStyle/>
          <a:p>
            <a:pPr marL="365125" indent="-255588" eaLnBrk="1" hangingPunct="1"/>
            <a:r>
              <a:rPr lang="zh-CN" altLang="zh-CN" sz="2400" dirty="0">
                <a:latin typeface="+mj-lt"/>
              </a:rPr>
              <a:t>列的数据类型决定了数据的取值、数据的范围和存储格式。</a:t>
            </a:r>
            <a:endParaRPr lang="en-US" altLang="zh-CN" sz="2400" dirty="0">
              <a:latin typeface="+mj-lt"/>
            </a:endParaRPr>
          </a:p>
          <a:p>
            <a:pPr marL="365125" indent="-255588" eaLnBrk="1" hangingPunct="1"/>
            <a:r>
              <a:rPr lang="zh-CN" altLang="zh-CN" sz="2400" dirty="0">
                <a:latin typeface="+mj-lt"/>
              </a:rPr>
              <a:t>列的数据类型</a:t>
            </a:r>
            <a:endParaRPr lang="en-US" altLang="zh-CN" sz="2400" dirty="0">
              <a:latin typeface="+mj-lt"/>
            </a:endParaRPr>
          </a:p>
          <a:p>
            <a:pPr marL="765175" lvl="1" indent="-255588" eaLnBrk="1" hangingPunct="1"/>
            <a:r>
              <a:rPr lang="en-US" altLang="zh-CN" dirty="0">
                <a:latin typeface="+mj-lt"/>
              </a:rPr>
              <a:t>SQL Server</a:t>
            </a:r>
            <a:r>
              <a:rPr lang="zh-CN" altLang="zh-CN" dirty="0">
                <a:latin typeface="+mj-lt"/>
              </a:rPr>
              <a:t>提供的系统数据类型</a:t>
            </a:r>
            <a:endParaRPr lang="en-US" altLang="zh-CN" dirty="0">
              <a:latin typeface="+mj-lt"/>
            </a:endParaRPr>
          </a:p>
          <a:p>
            <a:pPr marL="765175" lvl="1" indent="-255588" eaLnBrk="1" hangingPunct="1"/>
            <a:r>
              <a:rPr lang="zh-CN" altLang="zh-CN" dirty="0">
                <a:latin typeface="+mj-lt"/>
              </a:rPr>
              <a:t>用户自定义的数据类型</a:t>
            </a:r>
          </a:p>
          <a:p>
            <a:pPr marL="365125" indent="-255588" eaLnBrk="1" hangingPunct="1">
              <a:lnSpc>
                <a:spcPct val="90000"/>
              </a:lnSpc>
              <a:buFont typeface="Wingdings" panose="05000000000000000000" pitchFamily="2" charset="2"/>
              <a:buNone/>
            </a:pPr>
            <a:endParaRPr lang="zh-CN" altLang="zh-CN" sz="2400" dirty="0">
              <a:latin typeface="+mj-lt"/>
            </a:endParaRPr>
          </a:p>
        </p:txBody>
      </p:sp>
      <p:graphicFrame>
        <p:nvGraphicFramePr>
          <p:cNvPr id="2" name="表格 1">
            <a:extLst>
              <a:ext uri="{FF2B5EF4-FFF2-40B4-BE49-F238E27FC236}">
                <a16:creationId xmlns:a16="http://schemas.microsoft.com/office/drawing/2014/main" id="{4CECB3AC-251B-4831-9EBA-2C488B467980}"/>
              </a:ext>
            </a:extLst>
          </p:cNvPr>
          <p:cNvGraphicFramePr>
            <a:graphicFrameLocks noGrp="1"/>
          </p:cNvGraphicFramePr>
          <p:nvPr>
            <p:extLst>
              <p:ext uri="{D42A27DB-BD31-4B8C-83A1-F6EECF244321}">
                <p14:modId xmlns:p14="http://schemas.microsoft.com/office/powerpoint/2010/main" val="931028323"/>
              </p:ext>
            </p:extLst>
          </p:nvPr>
        </p:nvGraphicFramePr>
        <p:xfrm>
          <a:off x="1583667" y="3140968"/>
          <a:ext cx="5976665" cy="2148526"/>
        </p:xfrm>
        <a:graphic>
          <a:graphicData uri="http://schemas.openxmlformats.org/drawingml/2006/table">
            <a:tbl>
              <a:tblPr firstRow="1" firstCol="1" bandRow="1">
                <a:tableStyleId>{08FB837D-C827-4EFA-A057-4D05807E0F7C}</a:tableStyleId>
              </a:tblPr>
              <a:tblGrid>
                <a:gridCol w="2808313">
                  <a:extLst>
                    <a:ext uri="{9D8B030D-6E8A-4147-A177-3AD203B41FA5}">
                      <a16:colId xmlns:a16="http://schemas.microsoft.com/office/drawing/2014/main" val="20000"/>
                    </a:ext>
                  </a:extLst>
                </a:gridCol>
                <a:gridCol w="3168352">
                  <a:extLst>
                    <a:ext uri="{9D8B030D-6E8A-4147-A177-3AD203B41FA5}">
                      <a16:colId xmlns:a16="http://schemas.microsoft.com/office/drawing/2014/main" val="20001"/>
                    </a:ext>
                  </a:extLst>
                </a:gridCol>
              </a:tblGrid>
              <a:tr h="575615">
                <a:tc gridSpan="2">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66700" algn="ctr">
                        <a:spcAft>
                          <a:spcPts val="0"/>
                        </a:spcAft>
                      </a:pPr>
                      <a:r>
                        <a:rPr lang="zh-CN" sz="2400" b="0" kern="100" dirty="0">
                          <a:effectLst/>
                        </a:rPr>
                        <a:t>数据类型类别名</a:t>
                      </a:r>
                      <a:endParaRPr lang="zh-CN" sz="3200" b="0"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79153">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66700" algn="just">
                        <a:spcAft>
                          <a:spcPts val="0"/>
                        </a:spcAft>
                      </a:pPr>
                      <a:r>
                        <a:rPr lang="zh-CN" altLang="en-US" sz="2400" b="0" kern="100" dirty="0">
                          <a:effectLst/>
                        </a:rPr>
                        <a:t>精确数值</a:t>
                      </a:r>
                      <a:r>
                        <a:rPr lang="zh-CN" sz="2400" b="0" kern="100" dirty="0">
                          <a:effectLst/>
                        </a:rPr>
                        <a:t>类型</a:t>
                      </a:r>
                      <a:endParaRPr lang="zh-CN" sz="2400" b="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400" b="0" kern="100" dirty="0">
                          <a:effectLst/>
                        </a:rPr>
                        <a:t>   普通</a:t>
                      </a:r>
                      <a:r>
                        <a:rPr lang="zh-CN" altLang="zh-CN" sz="2400" b="0" kern="100" dirty="0">
                          <a:effectLst/>
                        </a:rPr>
                        <a:t>字符串类型</a:t>
                      </a:r>
                      <a:endParaRPr lang="zh-CN" altLang="zh-CN" sz="2400" b="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tc>
                <a:extLst>
                  <a:ext uri="{0D108BD9-81ED-4DB2-BD59-A6C34878D82A}">
                    <a16:rowId xmlns:a16="http://schemas.microsoft.com/office/drawing/2014/main" val="10001"/>
                  </a:ext>
                </a:extLst>
              </a:tr>
              <a:tr h="504056">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66700" algn="just">
                        <a:spcAft>
                          <a:spcPts val="0"/>
                        </a:spcAft>
                      </a:pPr>
                      <a:r>
                        <a:rPr lang="zh-CN" sz="2400" b="0" kern="100" dirty="0">
                          <a:effectLst/>
                        </a:rPr>
                        <a:t>近似数</a:t>
                      </a:r>
                      <a:r>
                        <a:rPr lang="zh-CN" altLang="en-US" sz="2400" b="0" kern="100" dirty="0">
                          <a:effectLst/>
                        </a:rPr>
                        <a:t>值</a:t>
                      </a:r>
                      <a:r>
                        <a:rPr lang="zh-CN" sz="2400" b="0" kern="100" dirty="0">
                          <a:effectLst/>
                        </a:rPr>
                        <a:t>类型</a:t>
                      </a:r>
                      <a:endParaRPr lang="zh-CN" sz="2400" b="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66700" algn="just">
                        <a:spcAft>
                          <a:spcPts val="0"/>
                        </a:spcAft>
                      </a:pPr>
                      <a:r>
                        <a:rPr lang="en-US" sz="2400" b="0" kern="100" dirty="0">
                          <a:effectLst/>
                        </a:rPr>
                        <a:t>Unicode</a:t>
                      </a:r>
                      <a:r>
                        <a:rPr lang="zh-CN" sz="2400" b="0" kern="100" dirty="0">
                          <a:effectLst/>
                        </a:rPr>
                        <a:t>字符串类型</a:t>
                      </a:r>
                      <a:endParaRPr lang="zh-CN" sz="2400" b="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tc>
                <a:extLst>
                  <a:ext uri="{0D108BD9-81ED-4DB2-BD59-A6C34878D82A}">
                    <a16:rowId xmlns:a16="http://schemas.microsoft.com/office/drawing/2014/main" val="10002"/>
                  </a:ext>
                </a:extLst>
              </a:tr>
              <a:tr h="589702">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66700" algn="just">
                        <a:spcAft>
                          <a:spcPts val="0"/>
                        </a:spcAft>
                      </a:pPr>
                      <a:r>
                        <a:rPr lang="zh-CN" sz="2400" b="0" kern="100" dirty="0">
                          <a:effectLst/>
                        </a:rPr>
                        <a:t>日期和时间类型</a:t>
                      </a:r>
                      <a:endParaRPr lang="zh-CN" sz="2400" b="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66700" algn="just">
                        <a:spcAft>
                          <a:spcPts val="0"/>
                        </a:spcAft>
                      </a:pPr>
                      <a:r>
                        <a:rPr lang="zh-CN" sz="2400" b="0" kern="100" dirty="0">
                          <a:effectLst/>
                        </a:rPr>
                        <a:t>二进制字符串类型</a:t>
                      </a:r>
                      <a:endParaRPr lang="zh-CN" sz="2400" b="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6041991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p:txBody>
          <a:bodyPr/>
          <a:lstStyle/>
          <a:p>
            <a:pPr indent="266700" algn="just">
              <a:spcAft>
                <a:spcPts val="0"/>
              </a:spcAft>
            </a:pPr>
            <a:r>
              <a:rPr lang="en-US" altLang="zh-CN" sz="4800" kern="100" dirty="0"/>
              <a:t>1.</a:t>
            </a:r>
            <a:r>
              <a:rPr lang="zh-CN" altLang="en-US" sz="4800" kern="100" dirty="0"/>
              <a:t>精确数字</a:t>
            </a:r>
            <a:r>
              <a:rPr lang="zh-CN" altLang="zh-CN" sz="4800" kern="100" dirty="0"/>
              <a:t>类型</a:t>
            </a:r>
            <a:endParaRPr lang="zh-CN" altLang="zh-CN" sz="4800" kern="100" dirty="0">
              <a:solidFill>
                <a:schemeClr val="tx1"/>
              </a:solidFill>
            </a:endParaRPr>
          </a:p>
        </p:txBody>
      </p:sp>
      <p:graphicFrame>
        <p:nvGraphicFramePr>
          <p:cNvPr id="2" name="表格 1">
            <a:extLst>
              <a:ext uri="{FF2B5EF4-FFF2-40B4-BE49-F238E27FC236}">
                <a16:creationId xmlns:a16="http://schemas.microsoft.com/office/drawing/2014/main" id="{3A20C7FA-071A-43F1-B402-6385BCA90CBA}"/>
              </a:ext>
            </a:extLst>
          </p:cNvPr>
          <p:cNvGraphicFramePr>
            <a:graphicFrameLocks noGrp="1"/>
          </p:cNvGraphicFramePr>
          <p:nvPr>
            <p:extLst>
              <p:ext uri="{D42A27DB-BD31-4B8C-83A1-F6EECF244321}">
                <p14:modId xmlns:p14="http://schemas.microsoft.com/office/powerpoint/2010/main" val="1023362958"/>
              </p:ext>
            </p:extLst>
          </p:nvPr>
        </p:nvGraphicFramePr>
        <p:xfrm>
          <a:off x="827584" y="3377525"/>
          <a:ext cx="7488833" cy="2584041"/>
        </p:xfrm>
        <a:graphic>
          <a:graphicData uri="http://schemas.openxmlformats.org/drawingml/2006/table">
            <a:tbl>
              <a:tblPr/>
              <a:tblGrid>
                <a:gridCol w="1368152">
                  <a:extLst>
                    <a:ext uri="{9D8B030D-6E8A-4147-A177-3AD203B41FA5}">
                      <a16:colId xmlns:a16="http://schemas.microsoft.com/office/drawing/2014/main" val="20000"/>
                    </a:ext>
                  </a:extLst>
                </a:gridCol>
                <a:gridCol w="4680520">
                  <a:extLst>
                    <a:ext uri="{9D8B030D-6E8A-4147-A177-3AD203B41FA5}">
                      <a16:colId xmlns:a16="http://schemas.microsoft.com/office/drawing/2014/main" val="20001"/>
                    </a:ext>
                  </a:extLst>
                </a:gridCol>
                <a:gridCol w="1440161">
                  <a:extLst>
                    <a:ext uri="{9D8B030D-6E8A-4147-A177-3AD203B41FA5}">
                      <a16:colId xmlns:a16="http://schemas.microsoft.com/office/drawing/2014/main" val="20002"/>
                    </a:ext>
                  </a:extLst>
                </a:gridCol>
              </a:tblGrid>
              <a:tr h="555531">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0"/>
                        </a:spcAft>
                      </a:pPr>
                      <a:r>
                        <a:rPr lang="zh-CN" altLang="en-US" sz="2000" b="1" kern="100" dirty="0">
                          <a:solidFill>
                            <a:srgbClr val="FF0000"/>
                          </a:solidFill>
                          <a:latin typeface="Times New Roman" panose="02020603050405020304"/>
                          <a:ea typeface="宋体" panose="02010600030101010101" pitchFamily="2" charset="-122"/>
                          <a:cs typeface="Times New Roman" panose="02020603050405020304"/>
                        </a:rPr>
                        <a:t>整数类型</a:t>
                      </a:r>
                      <a:endParaRPr lang="zh-CN" sz="2000" b="1" kern="100" dirty="0">
                        <a:solidFill>
                          <a:srgbClr val="FF0000"/>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0"/>
                        </a:spcAft>
                      </a:pPr>
                      <a:r>
                        <a:rPr lang="zh-CN" sz="2000" b="1" kern="100" dirty="0">
                          <a:solidFill>
                            <a:srgbClr val="FF0000"/>
                          </a:solidFill>
                          <a:latin typeface="Times New Roman" panose="02020603050405020304"/>
                          <a:ea typeface="宋体" panose="02010600030101010101" pitchFamily="2" charset="-122"/>
                          <a:cs typeface="Times New Roman" panose="02020603050405020304"/>
                        </a:rPr>
                        <a:t>说明</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0"/>
                        </a:spcAft>
                      </a:pPr>
                      <a:r>
                        <a:rPr lang="zh-CN" sz="2000" b="1" kern="100" dirty="0">
                          <a:solidFill>
                            <a:srgbClr val="FF0000"/>
                          </a:solidFill>
                          <a:latin typeface="Times New Roman" panose="02020603050405020304"/>
                          <a:ea typeface="宋体" panose="02010600030101010101" pitchFamily="2" charset="-122"/>
                          <a:cs typeface="Times New Roman" panose="02020603050405020304"/>
                        </a:rPr>
                        <a:t>存储空间</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53250">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0"/>
                        </a:spcAft>
                      </a:pPr>
                      <a:r>
                        <a:rPr lang="en-US" sz="2000" b="1" kern="100">
                          <a:solidFill>
                            <a:schemeClr val="tx1"/>
                          </a:solidFill>
                          <a:latin typeface="Times New Roman" panose="02020603050405020304"/>
                          <a:ea typeface="宋体" panose="02010600030101010101" pitchFamily="2" charset="-122"/>
                          <a:cs typeface="Times New Roman" panose="02020603050405020304"/>
                        </a:rPr>
                        <a:t>bigint</a:t>
                      </a:r>
                      <a:endParaRPr lang="zh-CN" sz="2000" b="1" kern="10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0"/>
                        </a:spcAft>
                      </a:pPr>
                      <a:r>
                        <a:rPr lang="zh-CN" sz="1800" b="1" kern="100" dirty="0">
                          <a:solidFill>
                            <a:schemeClr val="tx1"/>
                          </a:solidFill>
                          <a:latin typeface="Times New Roman" panose="02020603050405020304"/>
                          <a:ea typeface="宋体" panose="02010600030101010101" pitchFamily="2" charset="-122"/>
                          <a:cs typeface="Times New Roman" panose="02020603050405020304"/>
                        </a:rPr>
                        <a:t>存储从</a:t>
                      </a:r>
                      <a:r>
                        <a:rPr lang="en-US" sz="1800" b="1" kern="100" dirty="0">
                          <a:solidFill>
                            <a:schemeClr val="tx1"/>
                          </a:solidFill>
                          <a:latin typeface="Times New Roman" panose="02020603050405020304"/>
                          <a:ea typeface="宋体" panose="02010600030101010101" pitchFamily="2" charset="-122"/>
                          <a:cs typeface="Times New Roman" panose="02020603050405020304"/>
                        </a:rPr>
                        <a:t>–2</a:t>
                      </a:r>
                      <a:r>
                        <a:rPr lang="en-US" sz="1800" b="1" kern="100" baseline="30000" dirty="0">
                          <a:solidFill>
                            <a:schemeClr val="tx1"/>
                          </a:solidFill>
                          <a:latin typeface="Times New Roman" panose="02020603050405020304"/>
                          <a:ea typeface="宋体" panose="02010600030101010101" pitchFamily="2" charset="-122"/>
                          <a:cs typeface="Times New Roman" panose="02020603050405020304"/>
                        </a:rPr>
                        <a:t>63</a:t>
                      </a:r>
                      <a:r>
                        <a:rPr lang="en-US" sz="1800" b="1" kern="100" dirty="0">
                          <a:solidFill>
                            <a:schemeClr val="tx1"/>
                          </a:solidFill>
                          <a:latin typeface="Times New Roman" panose="02020603050405020304"/>
                          <a:ea typeface="宋体" panose="02010600030101010101" pitchFamily="2" charset="-122"/>
                          <a:cs typeface="Times New Roman" panose="02020603050405020304"/>
                        </a:rPr>
                        <a:t> </a:t>
                      </a:r>
                      <a:r>
                        <a:rPr lang="zh-CN" sz="1800" b="1" kern="100" dirty="0">
                          <a:solidFill>
                            <a:schemeClr val="tx1"/>
                          </a:solidFill>
                          <a:latin typeface="Times New Roman" panose="02020603050405020304"/>
                          <a:ea typeface="宋体" panose="02010600030101010101" pitchFamily="2" charset="-122"/>
                          <a:cs typeface="Times New Roman" panose="02020603050405020304"/>
                        </a:rPr>
                        <a:t>到</a:t>
                      </a:r>
                      <a:r>
                        <a:rPr lang="en-US" sz="1800" b="1" kern="100" dirty="0">
                          <a:solidFill>
                            <a:schemeClr val="tx1"/>
                          </a:solidFill>
                          <a:latin typeface="Times New Roman" panose="02020603050405020304"/>
                          <a:ea typeface="宋体" panose="02010600030101010101" pitchFamily="2" charset="-122"/>
                          <a:cs typeface="Times New Roman" panose="02020603050405020304"/>
                        </a:rPr>
                        <a:t>2</a:t>
                      </a:r>
                      <a:r>
                        <a:rPr lang="en-US" sz="1800" b="1" kern="100" baseline="30000" dirty="0">
                          <a:solidFill>
                            <a:schemeClr val="tx1"/>
                          </a:solidFill>
                          <a:latin typeface="Times New Roman" panose="02020603050405020304"/>
                          <a:ea typeface="宋体" panose="02010600030101010101" pitchFamily="2" charset="-122"/>
                          <a:cs typeface="Times New Roman" panose="02020603050405020304"/>
                        </a:rPr>
                        <a:t>63</a:t>
                      </a:r>
                      <a:r>
                        <a:rPr lang="en-US" sz="1800" b="1" kern="100" dirty="0">
                          <a:solidFill>
                            <a:schemeClr val="tx1"/>
                          </a:solidFill>
                          <a:latin typeface="Times New Roman" panose="02020603050405020304"/>
                          <a:ea typeface="宋体" panose="02010600030101010101" pitchFamily="2" charset="-122"/>
                          <a:cs typeface="Times New Roman" panose="02020603050405020304"/>
                        </a:rPr>
                        <a:t>-1 </a:t>
                      </a:r>
                      <a:r>
                        <a:rPr lang="zh-CN" sz="1800" b="1" kern="100" dirty="0">
                          <a:solidFill>
                            <a:schemeClr val="tx1"/>
                          </a:solidFill>
                          <a:latin typeface="Times New Roman" panose="02020603050405020304"/>
                          <a:ea typeface="宋体" panose="02010600030101010101" pitchFamily="2" charset="-122"/>
                          <a:cs typeface="Times New Roman" panose="02020603050405020304"/>
                        </a:rPr>
                        <a:t>的整数</a:t>
                      </a:r>
                      <a:r>
                        <a:rPr lang="en-US" altLang="zh-CN" sz="1800" b="1" kern="100" dirty="0">
                          <a:solidFill>
                            <a:schemeClr val="tx1"/>
                          </a:solidFill>
                          <a:latin typeface="Times New Roman" panose="02020603050405020304"/>
                          <a:ea typeface="宋体" panose="02010600030101010101" pitchFamily="2" charset="-122"/>
                          <a:cs typeface="Times New Roman" panose="02020603050405020304"/>
                        </a:rPr>
                        <a:t>(</a:t>
                      </a:r>
                      <a:r>
                        <a:rPr lang="zh-CN" altLang="en-US" sz="1800" b="1" kern="100" dirty="0">
                          <a:solidFill>
                            <a:schemeClr val="tx1"/>
                          </a:solidFill>
                          <a:latin typeface="Times New Roman" panose="02020603050405020304"/>
                          <a:ea typeface="宋体" panose="02010600030101010101" pitchFamily="2" charset="-122"/>
                          <a:cs typeface="Times New Roman" panose="02020603050405020304"/>
                        </a:rPr>
                        <a:t>首字符为符号位</a:t>
                      </a:r>
                      <a:r>
                        <a:rPr lang="en-US" altLang="zh-CN" sz="1800" b="1" kern="100" dirty="0">
                          <a:solidFill>
                            <a:schemeClr val="tx1"/>
                          </a:solidFill>
                          <a:latin typeface="Times New Roman" panose="02020603050405020304"/>
                          <a:ea typeface="宋体" panose="02010600030101010101" pitchFamily="2" charset="-122"/>
                          <a:cs typeface="Times New Roman" panose="02020603050405020304"/>
                        </a:rPr>
                        <a:t>)</a:t>
                      </a:r>
                      <a:endParaRPr lang="zh-CN" sz="1800" b="1"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0"/>
                        </a:spcAft>
                      </a:pPr>
                      <a:r>
                        <a:rPr lang="en-US" sz="2000" b="1" kern="100">
                          <a:solidFill>
                            <a:schemeClr val="tx1"/>
                          </a:solidFill>
                          <a:latin typeface="Times New Roman" panose="02020603050405020304"/>
                          <a:ea typeface="宋体" panose="02010600030101010101" pitchFamily="2" charset="-122"/>
                          <a:cs typeface="Times New Roman" panose="02020603050405020304"/>
                        </a:rPr>
                        <a:t>8</a:t>
                      </a:r>
                      <a:r>
                        <a:rPr lang="zh-CN" sz="2000" b="1" kern="100">
                          <a:solidFill>
                            <a:schemeClr val="tx1"/>
                          </a:solidFill>
                          <a:latin typeface="Times New Roman" panose="02020603050405020304"/>
                          <a:ea typeface="宋体" panose="02010600030101010101" pitchFamily="2" charset="-122"/>
                          <a:cs typeface="Times New Roman" panose="02020603050405020304"/>
                        </a:rPr>
                        <a:t>字节</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04056">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0"/>
                        </a:spcAft>
                      </a:pPr>
                      <a:r>
                        <a:rPr lang="en-US" sz="2000" b="1" kern="100">
                          <a:solidFill>
                            <a:schemeClr val="tx1"/>
                          </a:solidFill>
                          <a:latin typeface="Times New Roman" panose="02020603050405020304"/>
                          <a:ea typeface="宋体" panose="02010600030101010101" pitchFamily="2" charset="-122"/>
                          <a:cs typeface="Times New Roman" panose="02020603050405020304"/>
                        </a:rPr>
                        <a:t>int</a:t>
                      </a:r>
                      <a:endParaRPr lang="zh-CN" sz="2000" b="1" kern="10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0"/>
                        </a:spcAft>
                      </a:pPr>
                      <a:r>
                        <a:rPr lang="zh-CN" sz="1800" b="1" kern="100" dirty="0">
                          <a:solidFill>
                            <a:schemeClr val="tx1"/>
                          </a:solidFill>
                          <a:latin typeface="Times New Roman" panose="02020603050405020304"/>
                          <a:ea typeface="宋体" panose="02010600030101010101" pitchFamily="2" charset="-122"/>
                          <a:cs typeface="Times New Roman" panose="02020603050405020304"/>
                        </a:rPr>
                        <a:t>存储从</a:t>
                      </a:r>
                      <a:r>
                        <a:rPr lang="en-US" sz="1800" b="1" kern="100" dirty="0">
                          <a:solidFill>
                            <a:schemeClr val="tx1"/>
                          </a:solidFill>
                          <a:latin typeface="Times New Roman" panose="02020603050405020304"/>
                          <a:ea typeface="宋体" panose="02010600030101010101" pitchFamily="2" charset="-122"/>
                          <a:cs typeface="Times New Roman" panose="02020603050405020304"/>
                        </a:rPr>
                        <a:t>–2</a:t>
                      </a:r>
                      <a:r>
                        <a:rPr lang="en-US" sz="1800" b="1" kern="100" baseline="30000" dirty="0">
                          <a:solidFill>
                            <a:schemeClr val="tx1"/>
                          </a:solidFill>
                          <a:latin typeface="Times New Roman" panose="02020603050405020304"/>
                          <a:ea typeface="宋体" panose="02010600030101010101" pitchFamily="2" charset="-122"/>
                          <a:cs typeface="Times New Roman" panose="02020603050405020304"/>
                        </a:rPr>
                        <a:t>31</a:t>
                      </a:r>
                      <a:r>
                        <a:rPr lang="en-US" sz="1800" b="1" kern="100" dirty="0">
                          <a:solidFill>
                            <a:schemeClr val="tx1"/>
                          </a:solidFill>
                          <a:latin typeface="Times New Roman" panose="02020603050405020304"/>
                          <a:ea typeface="宋体" panose="02010600030101010101" pitchFamily="2" charset="-122"/>
                          <a:cs typeface="Times New Roman" panose="02020603050405020304"/>
                        </a:rPr>
                        <a:t> </a:t>
                      </a:r>
                      <a:r>
                        <a:rPr lang="zh-CN" sz="1800" b="1" kern="100" dirty="0">
                          <a:solidFill>
                            <a:schemeClr val="tx1"/>
                          </a:solidFill>
                          <a:latin typeface="Times New Roman" panose="02020603050405020304"/>
                          <a:ea typeface="宋体" panose="02010600030101010101" pitchFamily="2" charset="-122"/>
                          <a:cs typeface="Times New Roman" panose="02020603050405020304"/>
                        </a:rPr>
                        <a:t>到</a:t>
                      </a:r>
                      <a:r>
                        <a:rPr lang="en-US" sz="1800" b="1" kern="100" dirty="0">
                          <a:solidFill>
                            <a:schemeClr val="tx1"/>
                          </a:solidFill>
                          <a:latin typeface="Times New Roman" panose="02020603050405020304"/>
                          <a:ea typeface="宋体" panose="02010600030101010101" pitchFamily="2" charset="-122"/>
                          <a:cs typeface="Times New Roman" panose="02020603050405020304"/>
                        </a:rPr>
                        <a:t> 2</a:t>
                      </a:r>
                      <a:r>
                        <a:rPr lang="en-US" sz="1800" b="1" kern="100" baseline="30000" dirty="0">
                          <a:solidFill>
                            <a:schemeClr val="tx1"/>
                          </a:solidFill>
                          <a:latin typeface="Times New Roman" panose="02020603050405020304"/>
                          <a:ea typeface="宋体" panose="02010600030101010101" pitchFamily="2" charset="-122"/>
                          <a:cs typeface="Times New Roman" panose="02020603050405020304"/>
                        </a:rPr>
                        <a:t>31</a:t>
                      </a:r>
                      <a:r>
                        <a:rPr lang="en-US" sz="1800" b="1" kern="100" dirty="0">
                          <a:solidFill>
                            <a:schemeClr val="tx1"/>
                          </a:solidFill>
                          <a:latin typeface="Times New Roman" panose="02020603050405020304"/>
                          <a:ea typeface="宋体" panose="02010600030101010101" pitchFamily="2" charset="-122"/>
                          <a:cs typeface="Times New Roman" panose="02020603050405020304"/>
                        </a:rPr>
                        <a:t>-1 </a:t>
                      </a:r>
                      <a:r>
                        <a:rPr lang="zh-CN" sz="1800" b="1" kern="100" dirty="0">
                          <a:solidFill>
                            <a:schemeClr val="tx1"/>
                          </a:solidFill>
                          <a:latin typeface="Times New Roman" panose="02020603050405020304"/>
                          <a:ea typeface="宋体" panose="02010600030101010101" pitchFamily="2" charset="-122"/>
                          <a:cs typeface="Times New Roman" panose="02020603050405020304"/>
                        </a:rPr>
                        <a:t>范围的整数。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0"/>
                        </a:spcAft>
                      </a:pPr>
                      <a:r>
                        <a:rPr lang="en-US" sz="2000" b="1" kern="100">
                          <a:solidFill>
                            <a:schemeClr val="tx1"/>
                          </a:solidFill>
                          <a:latin typeface="Times New Roman" panose="02020603050405020304"/>
                          <a:ea typeface="宋体" panose="02010600030101010101" pitchFamily="2" charset="-122"/>
                          <a:cs typeface="Times New Roman" panose="02020603050405020304"/>
                        </a:rPr>
                        <a:t>4</a:t>
                      </a:r>
                      <a:r>
                        <a:rPr lang="zh-CN" sz="2000" b="1" kern="100">
                          <a:solidFill>
                            <a:schemeClr val="tx1"/>
                          </a:solidFill>
                          <a:latin typeface="Times New Roman" panose="02020603050405020304"/>
                          <a:ea typeface="宋体" panose="02010600030101010101" pitchFamily="2" charset="-122"/>
                          <a:cs typeface="Times New Roman" panose="02020603050405020304"/>
                        </a:rPr>
                        <a:t>字节</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00781">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0"/>
                        </a:spcAft>
                      </a:pPr>
                      <a:r>
                        <a:rPr lang="en-US" sz="2000" b="1" kern="100" dirty="0" err="1">
                          <a:solidFill>
                            <a:schemeClr val="tx1"/>
                          </a:solidFill>
                          <a:latin typeface="Times New Roman" panose="02020603050405020304"/>
                          <a:ea typeface="宋体" panose="02010600030101010101" pitchFamily="2" charset="-122"/>
                          <a:cs typeface="Times New Roman" panose="02020603050405020304"/>
                        </a:rPr>
                        <a:t>smallint</a:t>
                      </a:r>
                      <a:endParaRPr lang="zh-CN" sz="2000" b="1"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0"/>
                        </a:spcAft>
                      </a:pPr>
                      <a:r>
                        <a:rPr lang="zh-CN" sz="1800" b="1" kern="100" dirty="0">
                          <a:solidFill>
                            <a:schemeClr val="tx1"/>
                          </a:solidFill>
                          <a:latin typeface="Times New Roman" panose="02020603050405020304"/>
                          <a:ea typeface="宋体" panose="02010600030101010101" pitchFamily="2" charset="-122"/>
                          <a:cs typeface="Times New Roman" panose="02020603050405020304"/>
                        </a:rPr>
                        <a:t>存储从</a:t>
                      </a:r>
                      <a:r>
                        <a:rPr lang="en-US" sz="1800" b="1" kern="100" dirty="0">
                          <a:solidFill>
                            <a:schemeClr val="tx1"/>
                          </a:solidFill>
                          <a:latin typeface="Times New Roman" panose="02020603050405020304"/>
                          <a:ea typeface="宋体" panose="02010600030101010101" pitchFamily="2" charset="-122"/>
                          <a:cs typeface="Times New Roman" panose="02020603050405020304"/>
                        </a:rPr>
                        <a:t>–2</a:t>
                      </a:r>
                      <a:r>
                        <a:rPr lang="en-US" sz="1800" b="1" kern="100" baseline="30000" dirty="0">
                          <a:solidFill>
                            <a:schemeClr val="tx1"/>
                          </a:solidFill>
                          <a:latin typeface="Times New Roman" panose="02020603050405020304"/>
                          <a:ea typeface="宋体" panose="02010600030101010101" pitchFamily="2" charset="-122"/>
                          <a:cs typeface="Times New Roman" panose="02020603050405020304"/>
                        </a:rPr>
                        <a:t>15</a:t>
                      </a:r>
                      <a:r>
                        <a:rPr lang="en-US" sz="1800" b="1" kern="100" dirty="0">
                          <a:solidFill>
                            <a:schemeClr val="tx1"/>
                          </a:solidFill>
                          <a:latin typeface="Times New Roman" panose="02020603050405020304"/>
                          <a:ea typeface="宋体" panose="02010600030101010101" pitchFamily="2" charset="-122"/>
                          <a:cs typeface="Times New Roman" panose="02020603050405020304"/>
                        </a:rPr>
                        <a:t> </a:t>
                      </a:r>
                      <a:r>
                        <a:rPr lang="zh-CN" sz="1800" b="1" kern="100" dirty="0">
                          <a:solidFill>
                            <a:schemeClr val="tx1"/>
                          </a:solidFill>
                          <a:latin typeface="Times New Roman" panose="02020603050405020304"/>
                          <a:ea typeface="宋体" panose="02010600030101010101" pitchFamily="2" charset="-122"/>
                          <a:cs typeface="Times New Roman" panose="02020603050405020304"/>
                        </a:rPr>
                        <a:t>到</a:t>
                      </a:r>
                      <a:r>
                        <a:rPr lang="en-US" sz="1800" b="1" kern="100" dirty="0">
                          <a:solidFill>
                            <a:schemeClr val="tx1"/>
                          </a:solidFill>
                          <a:latin typeface="Times New Roman" panose="02020603050405020304"/>
                          <a:ea typeface="宋体" panose="02010600030101010101" pitchFamily="2" charset="-122"/>
                          <a:cs typeface="Times New Roman" panose="02020603050405020304"/>
                        </a:rPr>
                        <a:t> 2</a:t>
                      </a:r>
                      <a:r>
                        <a:rPr lang="en-US" sz="1800" b="1" kern="100" baseline="30000" dirty="0">
                          <a:solidFill>
                            <a:schemeClr val="tx1"/>
                          </a:solidFill>
                          <a:latin typeface="Times New Roman" panose="02020603050405020304"/>
                          <a:ea typeface="宋体" panose="02010600030101010101" pitchFamily="2" charset="-122"/>
                          <a:cs typeface="Times New Roman" panose="02020603050405020304"/>
                        </a:rPr>
                        <a:t>15</a:t>
                      </a:r>
                      <a:r>
                        <a:rPr lang="en-US" sz="1800" b="1" kern="100" dirty="0">
                          <a:solidFill>
                            <a:schemeClr val="tx1"/>
                          </a:solidFill>
                          <a:latin typeface="Times New Roman" panose="02020603050405020304"/>
                          <a:ea typeface="宋体" panose="02010600030101010101" pitchFamily="2" charset="-122"/>
                          <a:cs typeface="Times New Roman" panose="02020603050405020304"/>
                        </a:rPr>
                        <a:t>-1 </a:t>
                      </a:r>
                      <a:r>
                        <a:rPr lang="zh-CN" sz="1800" b="1" kern="100" dirty="0">
                          <a:solidFill>
                            <a:schemeClr val="tx1"/>
                          </a:solidFill>
                          <a:latin typeface="Times New Roman" panose="02020603050405020304"/>
                          <a:ea typeface="宋体" panose="02010600030101010101" pitchFamily="2" charset="-122"/>
                          <a:cs typeface="Times New Roman" panose="02020603050405020304"/>
                        </a:rPr>
                        <a:t>范围的整数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0"/>
                        </a:spcAft>
                      </a:pPr>
                      <a:r>
                        <a:rPr lang="en-US" sz="2000" b="1" kern="100">
                          <a:solidFill>
                            <a:schemeClr val="tx1"/>
                          </a:solidFill>
                          <a:latin typeface="Times New Roman" panose="02020603050405020304"/>
                          <a:ea typeface="宋体" panose="02010600030101010101" pitchFamily="2" charset="-122"/>
                          <a:cs typeface="Times New Roman" panose="02020603050405020304"/>
                        </a:rPr>
                        <a:t>2</a:t>
                      </a:r>
                      <a:r>
                        <a:rPr lang="zh-CN" sz="2000" b="1" kern="100">
                          <a:solidFill>
                            <a:schemeClr val="tx1"/>
                          </a:solidFill>
                          <a:latin typeface="Times New Roman" panose="02020603050405020304"/>
                          <a:ea typeface="宋体" panose="02010600030101010101" pitchFamily="2" charset="-122"/>
                          <a:cs typeface="Times New Roman" panose="02020603050405020304"/>
                        </a:rPr>
                        <a:t>字节</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70423">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0"/>
                        </a:spcAft>
                      </a:pPr>
                      <a:r>
                        <a:rPr lang="en-US" sz="2000" b="1" kern="100" dirty="0" err="1">
                          <a:solidFill>
                            <a:schemeClr val="tx1"/>
                          </a:solidFill>
                          <a:latin typeface="Times New Roman" panose="02020603050405020304"/>
                          <a:ea typeface="宋体" panose="02010600030101010101" pitchFamily="2" charset="-122"/>
                          <a:cs typeface="Times New Roman" panose="02020603050405020304"/>
                        </a:rPr>
                        <a:t>tinyint</a:t>
                      </a:r>
                      <a:endParaRPr lang="zh-CN" sz="2000" b="1"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0"/>
                        </a:spcAft>
                      </a:pPr>
                      <a:r>
                        <a:rPr lang="zh-CN" sz="1800" b="1" kern="100" dirty="0">
                          <a:solidFill>
                            <a:schemeClr val="tx1"/>
                          </a:solidFill>
                          <a:latin typeface="Times New Roman" panose="02020603050405020304"/>
                          <a:ea typeface="宋体" panose="02010600030101010101" pitchFamily="2" charset="-122"/>
                          <a:cs typeface="Times New Roman" panose="02020603050405020304"/>
                        </a:rPr>
                        <a:t>存储从</a:t>
                      </a:r>
                      <a:r>
                        <a:rPr lang="en-US" sz="1800" b="1" kern="100" dirty="0">
                          <a:solidFill>
                            <a:schemeClr val="tx1"/>
                          </a:solidFill>
                          <a:latin typeface="Times New Roman" panose="02020603050405020304"/>
                          <a:ea typeface="宋体" panose="02010600030101010101" pitchFamily="2" charset="-122"/>
                          <a:cs typeface="Times New Roman" panose="02020603050405020304"/>
                        </a:rPr>
                        <a:t> 0 </a:t>
                      </a:r>
                      <a:r>
                        <a:rPr lang="zh-CN" sz="1800" b="1" kern="100" dirty="0">
                          <a:solidFill>
                            <a:schemeClr val="tx1"/>
                          </a:solidFill>
                          <a:latin typeface="Times New Roman" panose="02020603050405020304"/>
                          <a:ea typeface="宋体" panose="02010600030101010101" pitchFamily="2" charset="-122"/>
                          <a:cs typeface="Times New Roman" panose="02020603050405020304"/>
                        </a:rPr>
                        <a:t>到</a:t>
                      </a:r>
                      <a:r>
                        <a:rPr lang="en-US" sz="1800" b="1" kern="100" dirty="0">
                          <a:solidFill>
                            <a:schemeClr val="tx1"/>
                          </a:solidFill>
                          <a:latin typeface="Times New Roman" panose="02020603050405020304"/>
                          <a:ea typeface="宋体" panose="02010600030101010101" pitchFamily="2" charset="-122"/>
                          <a:cs typeface="Times New Roman" panose="02020603050405020304"/>
                        </a:rPr>
                        <a:t> 255 </a:t>
                      </a:r>
                      <a:r>
                        <a:rPr lang="zh-CN" sz="1800" b="1" kern="100" dirty="0">
                          <a:solidFill>
                            <a:schemeClr val="tx1"/>
                          </a:solidFill>
                          <a:latin typeface="Times New Roman" panose="02020603050405020304"/>
                          <a:ea typeface="宋体" panose="02010600030101010101" pitchFamily="2" charset="-122"/>
                          <a:cs typeface="Times New Roman" panose="02020603050405020304"/>
                        </a:rPr>
                        <a:t>之间的整数。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0"/>
                        </a:spcAft>
                      </a:pPr>
                      <a:r>
                        <a:rPr lang="en-US" sz="2000" b="1" kern="100" dirty="0">
                          <a:solidFill>
                            <a:schemeClr val="tx1"/>
                          </a:solidFill>
                          <a:latin typeface="Times New Roman" panose="02020603050405020304"/>
                          <a:ea typeface="宋体" panose="02010600030101010101" pitchFamily="2" charset="-122"/>
                          <a:cs typeface="Times New Roman" panose="02020603050405020304"/>
                        </a:rPr>
                        <a:t>1</a:t>
                      </a:r>
                      <a:r>
                        <a:rPr lang="zh-CN" sz="2000" b="1" kern="100" dirty="0">
                          <a:solidFill>
                            <a:schemeClr val="tx1"/>
                          </a:solidFill>
                          <a:latin typeface="Times New Roman" panose="02020603050405020304"/>
                          <a:ea typeface="宋体" panose="02010600030101010101" pitchFamily="2" charset="-122"/>
                          <a:cs typeface="Times New Roman" panose="02020603050405020304"/>
                        </a:rPr>
                        <a:t>字节</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矩形 2">
            <a:extLst>
              <a:ext uri="{FF2B5EF4-FFF2-40B4-BE49-F238E27FC236}">
                <a16:creationId xmlns:a16="http://schemas.microsoft.com/office/drawing/2014/main" id="{C121B548-24DE-47D3-BF38-EA4E702280DF}"/>
              </a:ext>
            </a:extLst>
          </p:cNvPr>
          <p:cNvSpPr/>
          <p:nvPr/>
        </p:nvSpPr>
        <p:spPr>
          <a:xfrm>
            <a:off x="457200" y="1155859"/>
            <a:ext cx="8003232" cy="2139047"/>
          </a:xfrm>
          <a:prstGeom prst="rect">
            <a:avLst/>
          </a:prstGeom>
        </p:spPr>
        <p:txBody>
          <a:bodyPr wrap="square">
            <a:spAutoFit/>
          </a:bodyPr>
          <a:lstStyle/>
          <a:p>
            <a:pPr marL="365125" indent="-255588" eaLnBrk="1" hangingPunct="1"/>
            <a:r>
              <a:rPr lang="en-US" altLang="zh-CN" sz="2800" b="1" dirty="0">
                <a:latin typeface="+mj-ea"/>
                <a:ea typeface="+mj-ea"/>
              </a:rPr>
              <a:t>1.</a:t>
            </a:r>
            <a:r>
              <a:rPr lang="zh-CN" altLang="zh-CN" sz="2800" dirty="0">
                <a:latin typeface="+mj-ea"/>
                <a:ea typeface="+mj-ea"/>
              </a:rPr>
              <a:t>精确数字类型包括整数类型、位类型、数值</a:t>
            </a:r>
            <a:r>
              <a:rPr lang="en-US" altLang="zh-CN" sz="2800" dirty="0">
                <a:latin typeface="+mj-ea"/>
                <a:ea typeface="+mj-ea"/>
              </a:rPr>
              <a:t>(</a:t>
            </a:r>
            <a:r>
              <a:rPr lang="zh-CN" altLang="en-US" sz="2800" dirty="0">
                <a:latin typeface="+mj-ea"/>
                <a:ea typeface="+mj-ea"/>
              </a:rPr>
              <a:t>小数</a:t>
            </a:r>
            <a:r>
              <a:rPr lang="en-US" altLang="zh-CN" sz="2800" dirty="0">
                <a:latin typeface="+mj-ea"/>
                <a:ea typeface="+mj-ea"/>
              </a:rPr>
              <a:t>)</a:t>
            </a:r>
            <a:r>
              <a:rPr lang="zh-CN" altLang="zh-CN" sz="2800" dirty="0">
                <a:latin typeface="+mj-ea"/>
                <a:ea typeface="+mj-ea"/>
              </a:rPr>
              <a:t>类型和货币类型。</a:t>
            </a:r>
            <a:endParaRPr lang="en-US" altLang="zh-CN" sz="2800" b="1" dirty="0">
              <a:latin typeface="+mj-ea"/>
              <a:ea typeface="+mj-ea"/>
            </a:endParaRPr>
          </a:p>
          <a:p>
            <a:pPr marL="109537" eaLnBrk="1" hangingPunct="1">
              <a:spcBef>
                <a:spcPts val="600"/>
              </a:spcBef>
              <a:buClr>
                <a:schemeClr val="tx2"/>
              </a:buClr>
            </a:pPr>
            <a:r>
              <a:rPr lang="en-US" altLang="zh-CN" sz="2400" dirty="0">
                <a:latin typeface="+mj-ea"/>
                <a:ea typeface="+mj-ea"/>
              </a:rPr>
              <a:t>(1)</a:t>
            </a:r>
            <a:r>
              <a:rPr lang="zh-CN" altLang="zh-CN" sz="2400" b="1" dirty="0">
                <a:latin typeface="+mj-ea"/>
                <a:ea typeface="+mj-ea"/>
              </a:rPr>
              <a:t>整数类型。</a:t>
            </a:r>
            <a:r>
              <a:rPr lang="zh-CN" altLang="zh-CN" sz="2400" dirty="0">
                <a:latin typeface="+mj-ea"/>
                <a:ea typeface="+mj-ea"/>
              </a:rPr>
              <a:t>整数类型是最常用的数据类型之一，它主要用来存储数值，可以直接进行数据运算，而不必使用函数转换。</a:t>
            </a:r>
            <a:endParaRPr lang="en-US" altLang="zh-CN" sz="2400" dirty="0">
              <a:latin typeface="+mj-ea"/>
              <a:ea typeface="+mj-ea"/>
            </a:endParaRPr>
          </a:p>
        </p:txBody>
      </p:sp>
    </p:spTree>
    <p:extLst>
      <p:ext uri="{BB962C8B-B14F-4D97-AF65-F5344CB8AC3E}">
        <p14:creationId xmlns:p14="http://schemas.microsoft.com/office/powerpoint/2010/main" val="137796062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p:txBody>
          <a:bodyPr/>
          <a:lstStyle/>
          <a:p>
            <a:pPr indent="266700" algn="just">
              <a:spcAft>
                <a:spcPts val="0"/>
              </a:spcAft>
            </a:pPr>
            <a:r>
              <a:rPr lang="en-US" altLang="zh-CN" sz="4800" kern="100" dirty="0">
                <a:latin typeface="+mj-lt"/>
              </a:rPr>
              <a:t>1.</a:t>
            </a:r>
            <a:r>
              <a:rPr lang="zh-CN" altLang="en-US" sz="4800" kern="100" dirty="0">
                <a:latin typeface="+mj-lt"/>
              </a:rPr>
              <a:t>精确数字</a:t>
            </a:r>
            <a:r>
              <a:rPr lang="zh-CN" altLang="zh-CN" sz="4800" kern="100" dirty="0">
                <a:latin typeface="+mj-lt"/>
              </a:rPr>
              <a:t>类型</a:t>
            </a:r>
            <a:endParaRPr lang="zh-CN" altLang="zh-CN" sz="4800" kern="100" dirty="0">
              <a:solidFill>
                <a:schemeClr val="tx1"/>
              </a:solidFill>
              <a:latin typeface="+mj-lt"/>
            </a:endParaRPr>
          </a:p>
        </p:txBody>
      </p:sp>
      <p:sp>
        <p:nvSpPr>
          <p:cNvPr id="3" name="矩形 2">
            <a:extLst>
              <a:ext uri="{FF2B5EF4-FFF2-40B4-BE49-F238E27FC236}">
                <a16:creationId xmlns:a16="http://schemas.microsoft.com/office/drawing/2014/main" id="{C121B548-24DE-47D3-BF38-EA4E702280DF}"/>
              </a:ext>
            </a:extLst>
          </p:cNvPr>
          <p:cNvSpPr/>
          <p:nvPr/>
        </p:nvSpPr>
        <p:spPr>
          <a:xfrm>
            <a:off x="457200" y="1155859"/>
            <a:ext cx="8003232" cy="2591479"/>
          </a:xfrm>
          <a:prstGeom prst="rect">
            <a:avLst/>
          </a:prstGeom>
        </p:spPr>
        <p:txBody>
          <a:bodyPr wrap="square">
            <a:spAutoFit/>
          </a:bodyPr>
          <a:lstStyle/>
          <a:p>
            <a:pPr eaLnBrk="1" hangingPunct="1">
              <a:buClr>
                <a:schemeClr val="tx2"/>
              </a:buClr>
            </a:pPr>
            <a:r>
              <a:rPr lang="en-US" altLang="zh-CN" sz="2800" dirty="0">
                <a:latin typeface="+mj-lt"/>
                <a:ea typeface="+mj-ea"/>
              </a:rPr>
              <a:t>(2)</a:t>
            </a:r>
            <a:r>
              <a:rPr lang="zh-CN" altLang="en-US" sz="2800" b="1" dirty="0">
                <a:latin typeface="+mj-lt"/>
                <a:ea typeface="+mj-ea"/>
              </a:rPr>
              <a:t>位数据类型。</a:t>
            </a:r>
            <a:endParaRPr lang="en-US" altLang="zh-CN" sz="2800" b="1" dirty="0">
              <a:latin typeface="+mj-lt"/>
              <a:ea typeface="+mj-ea"/>
            </a:endParaRPr>
          </a:p>
          <a:p>
            <a:pPr marL="342900" indent="-342900" eaLnBrk="1" hangingPunct="1">
              <a:spcBef>
                <a:spcPct val="20000"/>
              </a:spcBef>
              <a:buClr>
                <a:schemeClr val="bg2"/>
              </a:buClr>
              <a:buSzPct val="75000"/>
              <a:buFont typeface="Wingdings" panose="05000000000000000000" pitchFamily="2" charset="2"/>
              <a:buChar char="p"/>
            </a:pPr>
            <a:r>
              <a:rPr lang="en-US" altLang="zh-CN" sz="2400" dirty="0">
                <a:latin typeface="+mj-lt"/>
                <a:ea typeface="+mj-ea"/>
                <a:cs typeface="Times New Roman" panose="02020603050405020304" pitchFamily="18" charset="0"/>
              </a:rPr>
              <a:t>bit</a:t>
            </a:r>
            <a:r>
              <a:rPr lang="zh-CN" altLang="en-US" sz="2400" dirty="0">
                <a:latin typeface="+mj-lt"/>
                <a:ea typeface="+mj-ea"/>
                <a:cs typeface="Times New Roman" panose="02020603050405020304" pitchFamily="18" charset="0"/>
              </a:rPr>
              <a:t>称为位数据类型，其数据有两种取值：</a:t>
            </a:r>
            <a:r>
              <a:rPr lang="en-US" altLang="zh-CN" sz="2400" dirty="0">
                <a:latin typeface="+mj-lt"/>
                <a:ea typeface="+mj-ea"/>
                <a:cs typeface="Times New Roman" panose="02020603050405020304" pitchFamily="18" charset="0"/>
              </a:rPr>
              <a:t>0</a:t>
            </a:r>
            <a:r>
              <a:rPr lang="zh-CN" altLang="en-US" sz="2400" dirty="0">
                <a:latin typeface="+mj-lt"/>
                <a:ea typeface="+mj-ea"/>
                <a:cs typeface="Times New Roman" panose="02020603050405020304" pitchFamily="18" charset="0"/>
              </a:rPr>
              <a:t>和</a:t>
            </a:r>
            <a:r>
              <a:rPr lang="en-US" altLang="zh-CN" sz="2400" dirty="0">
                <a:latin typeface="+mj-lt"/>
                <a:ea typeface="+mj-ea"/>
                <a:cs typeface="Times New Roman" panose="02020603050405020304" pitchFamily="18" charset="0"/>
              </a:rPr>
              <a:t>1</a:t>
            </a:r>
            <a:r>
              <a:rPr lang="zh-CN" altLang="en-US" sz="2400" dirty="0">
                <a:latin typeface="+mj-lt"/>
                <a:ea typeface="+mj-ea"/>
                <a:cs typeface="Times New Roman" panose="02020603050405020304" pitchFamily="18" charset="0"/>
              </a:rPr>
              <a:t>，长度为</a:t>
            </a:r>
            <a:r>
              <a:rPr lang="en-US" altLang="zh-CN" sz="2400" dirty="0">
                <a:latin typeface="+mj-lt"/>
                <a:ea typeface="+mj-ea"/>
                <a:cs typeface="Times New Roman" panose="02020603050405020304" pitchFamily="18" charset="0"/>
              </a:rPr>
              <a:t>1</a:t>
            </a:r>
            <a:r>
              <a:rPr lang="zh-CN" altLang="en-US" sz="2400" dirty="0">
                <a:latin typeface="+mj-lt"/>
                <a:ea typeface="+mj-ea"/>
                <a:cs typeface="Times New Roman" panose="02020603050405020304" pitchFamily="18" charset="0"/>
              </a:rPr>
              <a:t>字节。</a:t>
            </a:r>
            <a:endParaRPr lang="en-US" altLang="zh-CN" sz="2400" dirty="0">
              <a:latin typeface="+mj-lt"/>
              <a:ea typeface="+mj-ea"/>
              <a:cs typeface="Times New Roman" panose="02020603050405020304" pitchFamily="18" charset="0"/>
            </a:endParaRPr>
          </a:p>
          <a:p>
            <a:pPr marL="342900" indent="-342900" eaLnBrk="1" hangingPunct="1">
              <a:spcBef>
                <a:spcPct val="20000"/>
              </a:spcBef>
              <a:buClr>
                <a:schemeClr val="bg2"/>
              </a:buClr>
              <a:buSzPct val="75000"/>
              <a:buFont typeface="Wingdings" panose="05000000000000000000" pitchFamily="2" charset="2"/>
              <a:buChar char="p"/>
            </a:pPr>
            <a:r>
              <a:rPr lang="zh-CN" altLang="en-US" sz="2400" dirty="0">
                <a:latin typeface="+mj-lt"/>
                <a:ea typeface="+mj-ea"/>
                <a:cs typeface="Times New Roman" panose="02020603050405020304" pitchFamily="18" charset="0"/>
              </a:rPr>
              <a:t>输入</a:t>
            </a:r>
            <a:r>
              <a:rPr lang="en-US" altLang="zh-CN" sz="2400" dirty="0">
                <a:latin typeface="+mj-lt"/>
                <a:ea typeface="+mj-ea"/>
                <a:cs typeface="Times New Roman" panose="02020603050405020304" pitchFamily="18" charset="0"/>
              </a:rPr>
              <a:t>0</a:t>
            </a:r>
            <a:r>
              <a:rPr lang="zh-CN" altLang="en-US" sz="2400" dirty="0">
                <a:latin typeface="+mj-lt"/>
                <a:ea typeface="+mj-ea"/>
                <a:cs typeface="Times New Roman" panose="02020603050405020304" pitchFamily="18" charset="0"/>
              </a:rPr>
              <a:t>以外的其他值时，系统均把它们当</a:t>
            </a:r>
            <a:r>
              <a:rPr lang="en-US" altLang="zh-CN" sz="2400" dirty="0">
                <a:latin typeface="+mj-lt"/>
                <a:ea typeface="+mj-ea"/>
                <a:cs typeface="Times New Roman" panose="02020603050405020304" pitchFamily="18" charset="0"/>
              </a:rPr>
              <a:t>1</a:t>
            </a:r>
            <a:r>
              <a:rPr lang="zh-CN" altLang="en-US" sz="2400" dirty="0">
                <a:latin typeface="+mj-lt"/>
                <a:ea typeface="+mj-ea"/>
                <a:cs typeface="Times New Roman" panose="02020603050405020304" pitchFamily="18" charset="0"/>
              </a:rPr>
              <a:t>看待。</a:t>
            </a:r>
            <a:endParaRPr lang="en-US" altLang="zh-CN" sz="2400" dirty="0">
              <a:latin typeface="+mj-lt"/>
              <a:ea typeface="+mj-ea"/>
              <a:cs typeface="Times New Roman" panose="02020603050405020304" pitchFamily="18" charset="0"/>
            </a:endParaRPr>
          </a:p>
          <a:p>
            <a:pPr marL="342900" indent="-342900" eaLnBrk="1" hangingPunct="1">
              <a:spcBef>
                <a:spcPct val="20000"/>
              </a:spcBef>
              <a:buClr>
                <a:schemeClr val="bg2"/>
              </a:buClr>
              <a:buSzPct val="75000"/>
              <a:buFont typeface="Wingdings" panose="05000000000000000000" pitchFamily="2" charset="2"/>
              <a:buChar char="p"/>
            </a:pPr>
            <a:r>
              <a:rPr lang="zh-CN" altLang="en-US" sz="2400" dirty="0">
                <a:latin typeface="+mj-lt"/>
                <a:ea typeface="+mj-ea"/>
                <a:cs typeface="Times New Roman" panose="02020603050405020304" pitchFamily="18" charset="0"/>
              </a:rPr>
              <a:t>这种数据类型常作为逻辑变量使用，用来表示真、假或是、否等二值选择。 </a:t>
            </a:r>
          </a:p>
        </p:txBody>
      </p:sp>
    </p:spTree>
    <p:extLst>
      <p:ext uri="{BB962C8B-B14F-4D97-AF65-F5344CB8AC3E}">
        <p14:creationId xmlns:p14="http://schemas.microsoft.com/office/powerpoint/2010/main" val="1985122816"/>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a:xfrm>
            <a:off x="662880" y="277813"/>
            <a:ext cx="8229600" cy="703262"/>
          </a:xfrm>
        </p:spPr>
        <p:txBody>
          <a:bodyPr/>
          <a:lstStyle/>
          <a:p>
            <a:pPr eaLnBrk="1" hangingPunct="1"/>
            <a:r>
              <a:rPr lang="en-US" altLang="zh-CN" sz="4900" dirty="0">
                <a:latin typeface="+mj-lt"/>
              </a:rPr>
              <a:t>1.</a:t>
            </a:r>
            <a:r>
              <a:rPr lang="zh-CN" altLang="zh-CN" sz="4900" dirty="0">
                <a:latin typeface="+mj-lt"/>
              </a:rPr>
              <a:t>精确数字类型</a:t>
            </a:r>
            <a:endParaRPr lang="zh-CN" altLang="en-US" sz="4800" dirty="0">
              <a:latin typeface="+mj-lt"/>
            </a:endParaRPr>
          </a:p>
        </p:txBody>
      </p:sp>
      <p:sp>
        <p:nvSpPr>
          <p:cNvPr id="17411" name="副标题 3"/>
          <p:cNvSpPr>
            <a:spLocks noGrp="1"/>
          </p:cNvSpPr>
          <p:nvPr>
            <p:ph type="body" idx="1"/>
          </p:nvPr>
        </p:nvSpPr>
        <p:spPr>
          <a:xfrm>
            <a:off x="457200" y="1231925"/>
            <a:ext cx="8229600" cy="5005387"/>
          </a:xfrm>
        </p:spPr>
        <p:txBody>
          <a:bodyPr lIns="45720" rIns="45720"/>
          <a:lstStyle/>
          <a:p>
            <a:pPr eaLnBrk="1" hangingPunct="1">
              <a:lnSpc>
                <a:spcPct val="80000"/>
              </a:lnSpc>
              <a:buFont typeface="Wingdings" panose="05000000000000000000" pitchFamily="2" charset="2"/>
              <a:buNone/>
            </a:pPr>
            <a:r>
              <a:rPr lang="en-US" altLang="zh-CN" sz="3000" b="1" dirty="0">
                <a:latin typeface="+mj-lt"/>
              </a:rPr>
              <a:t>(3)</a:t>
            </a:r>
            <a:r>
              <a:rPr lang="zh-CN" altLang="en-US" sz="3000" b="1" dirty="0">
                <a:latin typeface="+mj-lt"/>
              </a:rPr>
              <a:t>数值类型。</a:t>
            </a:r>
          </a:p>
          <a:p>
            <a:pPr eaLnBrk="1" hangingPunct="1"/>
            <a:r>
              <a:rPr lang="en-US" altLang="zh-CN" sz="2400" dirty="0">
                <a:latin typeface="+mj-lt"/>
              </a:rPr>
              <a:t>Decimal(</a:t>
            </a:r>
            <a:r>
              <a:rPr lang="en-US" altLang="zh-CN" sz="2400" dirty="0" err="1">
                <a:latin typeface="+mj-lt"/>
              </a:rPr>
              <a:t>p,s</a:t>
            </a:r>
            <a:r>
              <a:rPr lang="en-US" altLang="zh-CN" sz="2400" dirty="0">
                <a:latin typeface="+mj-lt"/>
              </a:rPr>
              <a:t>)</a:t>
            </a:r>
            <a:r>
              <a:rPr lang="zh-CN" altLang="en-US" sz="2400" dirty="0">
                <a:latin typeface="+mj-lt"/>
              </a:rPr>
              <a:t>和</a:t>
            </a:r>
            <a:r>
              <a:rPr lang="en-US" altLang="zh-CN" sz="2400" dirty="0">
                <a:latin typeface="+mj-lt"/>
              </a:rPr>
              <a:t>Numeric(</a:t>
            </a:r>
            <a:r>
              <a:rPr lang="en-US" altLang="zh-CN" sz="2400" dirty="0" err="1">
                <a:latin typeface="+mj-lt"/>
              </a:rPr>
              <a:t>p,s</a:t>
            </a:r>
            <a:r>
              <a:rPr lang="en-US" altLang="zh-CN" sz="2400" dirty="0">
                <a:latin typeface="+mj-lt"/>
              </a:rPr>
              <a:t>)</a:t>
            </a:r>
          </a:p>
          <a:p>
            <a:pPr eaLnBrk="1" hangingPunct="1"/>
            <a:r>
              <a:rPr lang="en-US" altLang="zh-CN" sz="2400" dirty="0">
                <a:latin typeface="+mj-lt"/>
              </a:rPr>
              <a:t>p</a:t>
            </a:r>
            <a:r>
              <a:rPr lang="zh-CN" altLang="en-US" sz="2400" dirty="0">
                <a:latin typeface="+mj-lt"/>
              </a:rPr>
              <a:t>和</a:t>
            </a:r>
            <a:r>
              <a:rPr lang="en-US" altLang="zh-CN" sz="2400" dirty="0">
                <a:latin typeface="+mj-lt"/>
              </a:rPr>
              <a:t>s</a:t>
            </a:r>
            <a:r>
              <a:rPr lang="zh-CN" altLang="en-US" sz="2400" dirty="0">
                <a:latin typeface="+mj-lt"/>
              </a:rPr>
              <a:t>确定了精确的总位数和小数位。其中</a:t>
            </a:r>
            <a:r>
              <a:rPr lang="en-US" altLang="zh-CN" sz="2400" dirty="0">
                <a:latin typeface="+mj-lt"/>
              </a:rPr>
              <a:t>p</a:t>
            </a:r>
            <a:r>
              <a:rPr lang="zh-CN" altLang="en-US" sz="2400" dirty="0">
                <a:latin typeface="+mj-lt"/>
              </a:rPr>
              <a:t>表示可供存储的值的总位数，默认设置为</a:t>
            </a:r>
            <a:r>
              <a:rPr lang="en-US" altLang="zh-CN" sz="2400" dirty="0">
                <a:latin typeface="+mj-lt"/>
              </a:rPr>
              <a:t>18</a:t>
            </a:r>
            <a:r>
              <a:rPr lang="zh-CN" altLang="en-US" sz="2400" dirty="0">
                <a:latin typeface="+mj-lt"/>
              </a:rPr>
              <a:t>；</a:t>
            </a:r>
            <a:r>
              <a:rPr lang="en-US" altLang="zh-CN" sz="2400" dirty="0">
                <a:latin typeface="+mj-lt"/>
              </a:rPr>
              <a:t>s</a:t>
            </a:r>
            <a:r>
              <a:rPr lang="zh-CN" altLang="en-US" sz="2400" dirty="0">
                <a:latin typeface="+mj-lt"/>
              </a:rPr>
              <a:t>表示小数点后的位数，默认设置为</a:t>
            </a:r>
            <a:r>
              <a:rPr lang="en-US" altLang="zh-CN" sz="2400" dirty="0">
                <a:latin typeface="+mj-lt"/>
              </a:rPr>
              <a:t>0</a:t>
            </a:r>
            <a:r>
              <a:rPr lang="zh-CN" altLang="en-US" sz="2400" dirty="0">
                <a:latin typeface="+mj-lt"/>
              </a:rPr>
              <a:t>。</a:t>
            </a:r>
          </a:p>
          <a:p>
            <a:pPr eaLnBrk="1" hangingPunct="1"/>
            <a:r>
              <a:rPr lang="zh-CN" altLang="en-US" sz="2400" dirty="0">
                <a:latin typeface="+mj-lt"/>
              </a:rPr>
              <a:t>例如：</a:t>
            </a:r>
            <a:r>
              <a:rPr lang="en-US" altLang="zh-CN" sz="2400" dirty="0">
                <a:latin typeface="+mj-lt"/>
              </a:rPr>
              <a:t>decimal(10</a:t>
            </a:r>
            <a:r>
              <a:rPr lang="zh-CN" altLang="en-US" sz="2400" dirty="0">
                <a:latin typeface="+mj-lt"/>
              </a:rPr>
              <a:t>，</a:t>
            </a:r>
            <a:r>
              <a:rPr lang="en-US" altLang="zh-CN" sz="2400" dirty="0">
                <a:latin typeface="+mj-lt"/>
              </a:rPr>
              <a:t>2)</a:t>
            </a:r>
            <a:r>
              <a:rPr lang="zh-CN" altLang="en-US" sz="2400" dirty="0">
                <a:latin typeface="+mj-lt"/>
              </a:rPr>
              <a:t>，表示共有</a:t>
            </a:r>
            <a:r>
              <a:rPr lang="en-US" altLang="zh-CN" sz="2400" dirty="0">
                <a:latin typeface="+mj-lt"/>
              </a:rPr>
              <a:t>10</a:t>
            </a:r>
            <a:r>
              <a:rPr lang="zh-CN" altLang="en-US" sz="2400" dirty="0">
                <a:latin typeface="+mj-lt"/>
              </a:rPr>
              <a:t>位数，其中整数</a:t>
            </a:r>
            <a:r>
              <a:rPr lang="en-US" altLang="zh-CN" sz="2400" dirty="0">
                <a:latin typeface="+mj-lt"/>
              </a:rPr>
              <a:t>8</a:t>
            </a:r>
            <a:r>
              <a:rPr lang="zh-CN" altLang="en-US" sz="2400" dirty="0">
                <a:latin typeface="+mj-lt"/>
              </a:rPr>
              <a:t>位，小数</a:t>
            </a:r>
            <a:r>
              <a:rPr lang="en-US" altLang="zh-CN" sz="2400" dirty="0">
                <a:latin typeface="+mj-lt"/>
              </a:rPr>
              <a:t>2</a:t>
            </a:r>
            <a:r>
              <a:rPr lang="zh-CN" altLang="en-US" sz="2400" dirty="0">
                <a:latin typeface="+mj-lt"/>
              </a:rPr>
              <a:t>位。 </a:t>
            </a:r>
          </a:p>
        </p:txBody>
      </p:sp>
    </p:spTree>
    <p:extLst>
      <p:ext uri="{BB962C8B-B14F-4D97-AF65-F5344CB8AC3E}">
        <p14:creationId xmlns:p14="http://schemas.microsoft.com/office/powerpoint/2010/main" val="318554752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Effect transition="in" filter="wipe(down)">
                                      <p:cBhvr>
                                        <p:cTn id="7" dur="500"/>
                                        <p:tgtEl>
                                          <p:spTgt spid="174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7411">
                                            <p:txEl>
                                              <p:pRg st="2" end="2"/>
                                            </p:txEl>
                                          </p:spTgt>
                                        </p:tgtEl>
                                        <p:attrNameLst>
                                          <p:attrName>style.visibility</p:attrName>
                                        </p:attrNameLst>
                                      </p:cBhvr>
                                      <p:to>
                                        <p:strVal val="visible"/>
                                      </p:to>
                                    </p:set>
                                    <p:animEffect transition="in" filter="wipe(down)">
                                      <p:cBhvr>
                                        <p:cTn id="12" dur="500"/>
                                        <p:tgtEl>
                                          <p:spTgt spid="174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7411">
                                            <p:txEl>
                                              <p:pRg st="3" end="3"/>
                                            </p:txEl>
                                          </p:spTgt>
                                        </p:tgtEl>
                                        <p:attrNameLst>
                                          <p:attrName>style.visibility</p:attrName>
                                        </p:attrNameLst>
                                      </p:cBhvr>
                                      <p:to>
                                        <p:strVal val="visible"/>
                                      </p:to>
                                    </p:set>
                                    <p:animEffect transition="in" filter="wipe(down)">
                                      <p:cBhvr>
                                        <p:cTn id="17" dur="500"/>
                                        <p:tgtEl>
                                          <p:spTgt spid="174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982ba69f-5d7b-4df8-ba87-3b806bca134d}"/>
</p:tagLst>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自定义 1">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Watermark</Template>
  <TotalTime>3139</TotalTime>
  <Words>3748</Words>
  <Application>Microsoft Office PowerPoint</Application>
  <PresentationFormat>全屏显示(4:3)</PresentationFormat>
  <Paragraphs>420</Paragraphs>
  <Slides>46</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46</vt:i4>
      </vt:variant>
    </vt:vector>
  </HeadingPairs>
  <TitlesOfParts>
    <vt:vector size="57" baseType="lpstr">
      <vt:lpstr>等线</vt:lpstr>
      <vt:lpstr>黑体</vt:lpstr>
      <vt:lpstr>楷体_GB2312</vt:lpstr>
      <vt:lpstr>宋体</vt:lpstr>
      <vt:lpstr>Arial</vt:lpstr>
      <vt:lpstr>Garamond</vt:lpstr>
      <vt:lpstr>Lucida Sans Unicode</vt:lpstr>
      <vt:lpstr>Times New Roman</vt:lpstr>
      <vt:lpstr>Verdana</vt:lpstr>
      <vt:lpstr>Wingdings</vt:lpstr>
      <vt:lpstr>Level</vt:lpstr>
      <vt:lpstr>第13章 表和表数据操作</vt:lpstr>
      <vt:lpstr>13.1.1 表的结构</vt:lpstr>
      <vt:lpstr>13.1.2 表的类型</vt:lpstr>
      <vt:lpstr>13.2 创建表</vt:lpstr>
      <vt:lpstr>13.2 创建表</vt:lpstr>
      <vt:lpstr>13.2.1 列的数据类型</vt:lpstr>
      <vt:lpstr>1.精确数字类型</vt:lpstr>
      <vt:lpstr>1.精确数字类型</vt:lpstr>
      <vt:lpstr>1.精确数字类型</vt:lpstr>
      <vt:lpstr>1.精确数字类型</vt:lpstr>
      <vt:lpstr>2.近似数字类型</vt:lpstr>
      <vt:lpstr>3.日期和时间数据类型</vt:lpstr>
      <vt:lpstr>3.日期和时间数据类型</vt:lpstr>
      <vt:lpstr>4. 字符数据类型</vt:lpstr>
      <vt:lpstr>5.Unicode 字符数据类型</vt:lpstr>
      <vt:lpstr>字符串类型空间</vt:lpstr>
      <vt:lpstr>6.用户自定义数据类型</vt:lpstr>
      <vt:lpstr>使用管理平台创建</vt:lpstr>
      <vt:lpstr>sp_addtype创建用户自定义数据类型</vt:lpstr>
      <vt:lpstr>13.2.2 列的其他属性</vt:lpstr>
      <vt:lpstr>13.2.2 列的其他属性</vt:lpstr>
      <vt:lpstr>13.2.3 交互方式创建表</vt:lpstr>
      <vt:lpstr>13.2.4 T-SQL语句创建表</vt:lpstr>
      <vt:lpstr>13.2.4 T-SQL语句创建表</vt:lpstr>
      <vt:lpstr>13.2.4 T-SQL语句创建表</vt:lpstr>
      <vt:lpstr>创建学生表</vt:lpstr>
      <vt:lpstr>创建成绩表</vt:lpstr>
      <vt:lpstr>创建表练习</vt:lpstr>
      <vt:lpstr>PowerPoint 演示文稿</vt:lpstr>
      <vt:lpstr>13.3 修改表</vt:lpstr>
      <vt:lpstr>1. 命令方式修改表名</vt:lpstr>
      <vt:lpstr>2. 命令方式修改表结构</vt:lpstr>
      <vt:lpstr>2. 命令方式修改表结构</vt:lpstr>
      <vt:lpstr>2. T-SQL命令修改表结构</vt:lpstr>
      <vt:lpstr>2. T-SQL命令修改表结构</vt:lpstr>
      <vt:lpstr>13.4 删除表</vt:lpstr>
      <vt:lpstr>13.5表数据操作</vt:lpstr>
      <vt:lpstr>13.5表数据操作</vt:lpstr>
      <vt:lpstr>13.5表数据操作</vt:lpstr>
      <vt:lpstr>13.5表数据操作</vt:lpstr>
      <vt:lpstr>2．更新表数据</vt:lpstr>
      <vt:lpstr>2．更新表数据</vt:lpstr>
      <vt:lpstr>2．更新表数据</vt:lpstr>
      <vt:lpstr>2．更新表数据</vt:lpstr>
      <vt:lpstr>3.删除表数据</vt:lpstr>
      <vt:lpstr>本章结束！ </vt:lpstr>
    </vt:vector>
  </TitlesOfParts>
  <Company>MC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xbany</cp:lastModifiedBy>
  <cp:revision>187</cp:revision>
  <dcterms:created xsi:type="dcterms:W3CDTF">2013-03-14T02:59:37Z</dcterms:created>
  <dcterms:modified xsi:type="dcterms:W3CDTF">2020-11-08T15:08:13Z</dcterms:modified>
</cp:coreProperties>
</file>