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49" r:id="rId4"/>
    <p:sldId id="350" r:id="rId5"/>
    <p:sldId id="351" r:id="rId6"/>
    <p:sldId id="460" r:id="rId7"/>
    <p:sldId id="352" r:id="rId8"/>
    <p:sldId id="353" r:id="rId9"/>
    <p:sldId id="397" r:id="rId10"/>
    <p:sldId id="398" r:id="rId11"/>
    <p:sldId id="461" r:id="rId12"/>
    <p:sldId id="354" r:id="rId13"/>
    <p:sldId id="462" r:id="rId14"/>
    <p:sldId id="400" r:id="rId15"/>
    <p:sldId id="463" r:id="rId16"/>
    <p:sldId id="399" r:id="rId17"/>
    <p:sldId id="355" r:id="rId18"/>
    <p:sldId id="356" r:id="rId19"/>
    <p:sldId id="602" r:id="rId20"/>
    <p:sldId id="358" r:id="rId21"/>
    <p:sldId id="357" r:id="rId22"/>
    <p:sldId id="465" r:id="rId23"/>
    <p:sldId id="359" r:id="rId24"/>
    <p:sldId id="360" r:id="rId25"/>
    <p:sldId id="534" r:id="rId26"/>
    <p:sldId id="535" r:id="rId27"/>
    <p:sldId id="401" r:id="rId28"/>
    <p:sldId id="537" r:id="rId29"/>
    <p:sldId id="404" r:id="rId30"/>
    <p:sldId id="403" r:id="rId31"/>
    <p:sldId id="405" r:id="rId32"/>
    <p:sldId id="406" r:id="rId33"/>
    <p:sldId id="407" r:id="rId34"/>
    <p:sldId id="371" r:id="rId35"/>
    <p:sldId id="372" r:id="rId36"/>
    <p:sldId id="536" r:id="rId37"/>
    <p:sldId id="391" r:id="rId38"/>
    <p:sldId id="538" r:id="rId39"/>
    <p:sldId id="409" r:id="rId40"/>
    <p:sldId id="539" r:id="rId41"/>
    <p:sldId id="410" r:id="rId42"/>
    <p:sldId id="540" r:id="rId43"/>
    <p:sldId id="542" r:id="rId44"/>
    <p:sldId id="411" r:id="rId45"/>
    <p:sldId id="543" r:id="rId46"/>
    <p:sldId id="413" r:id="rId47"/>
    <p:sldId id="414" r:id="rId48"/>
    <p:sldId id="361" r:id="rId49"/>
    <p:sldId id="362" r:id="rId50"/>
    <p:sldId id="363" r:id="rId51"/>
    <p:sldId id="544" r:id="rId52"/>
    <p:sldId id="364" r:id="rId53"/>
    <p:sldId id="545" r:id="rId54"/>
    <p:sldId id="385" r:id="rId55"/>
    <p:sldId id="596" r:id="rId56"/>
    <p:sldId id="367" r:id="rId57"/>
    <p:sldId id="386" r:id="rId58"/>
    <p:sldId id="368" r:id="rId59"/>
    <p:sldId id="597" r:id="rId60"/>
    <p:sldId id="388" r:id="rId61"/>
    <p:sldId id="598" r:id="rId62"/>
    <p:sldId id="387" r:id="rId63"/>
    <p:sldId id="379" r:id="rId64"/>
    <p:sldId id="381" r:id="rId65"/>
    <p:sldId id="605" r:id="rId66"/>
    <p:sldId id="599" r:id="rId67"/>
    <p:sldId id="382" r:id="rId68"/>
    <p:sldId id="383" r:id="rId69"/>
    <p:sldId id="673" r:id="rId70"/>
    <p:sldId id="606" r:id="rId71"/>
    <p:sldId id="600" r:id="rId72"/>
    <p:sldId id="384" r:id="rId73"/>
    <p:sldId id="601" r:id="rId74"/>
    <p:sldId id="416" r:id="rId75"/>
    <p:sldId id="415" r:id="rId76"/>
    <p:sldId id="674" r:id="rId77"/>
    <p:sldId id="417" r:id="rId78"/>
    <p:sldId id="395" r:id="rId79"/>
    <p:sldId id="419" r:id="rId80"/>
    <p:sldId id="396" r:id="rId81"/>
    <p:sldId id="420" r:id="rId82"/>
    <p:sldId id="421" r:id="rId83"/>
    <p:sldId id="422" r:id="rId84"/>
    <p:sldId id="423" r:id="rId85"/>
    <p:sldId id="424" r:id="rId86"/>
    <p:sldId id="425" r:id="rId87"/>
    <p:sldId id="426" r:id="rId88"/>
    <p:sldId id="348"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00" autoAdjust="0"/>
    <p:restoredTop sz="94280" autoAdjust="0"/>
  </p:normalViewPr>
  <p:slideViewPr>
    <p:cSldViewPr>
      <p:cViewPr varScale="1">
        <p:scale>
          <a:sx n="72" d="100"/>
          <a:sy n="72" d="100"/>
        </p:scale>
        <p:origin x="528" y="72"/>
      </p:cViewPr>
      <p:guideLst>
        <p:guide orient="horz" pos="2160"/>
        <p:guide pos="2880"/>
      </p:guideLst>
    </p:cSldViewPr>
  </p:slideViewPr>
  <p:outlineViewPr>
    <p:cViewPr>
      <p:scale>
        <a:sx n="33" d="100"/>
        <a:sy n="33" d="100"/>
      </p:scale>
      <p:origin x="0" y="-629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D291F24-C6AF-42F4-BA13-8C85D7B061F5}" type="slidenum">
              <a:rPr lang="en-US" altLang="zh-CN"/>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A6414FB-33A3-4D2D-A559-DFFD50F179D7}" type="slidenum">
              <a:rPr lang="en-US" altLang="zh-CN"/>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9713" y="981075"/>
            <a:ext cx="8885237" cy="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latin typeface="+mn-ea"/>
              <a:ea typeface="+mn-ea"/>
              <a:cs typeface="Times New Roman" panose="02020603050405020304" pitchFamily="18" charset="0"/>
            </a:endParaRPr>
          </a:p>
        </p:txBody>
      </p:sp>
      <p:sp>
        <p:nvSpPr>
          <p:cNvPr id="2" name="标题 1"/>
          <p:cNvSpPr>
            <a:spLocks noGrp="1"/>
          </p:cNvSpPr>
          <p:nvPr>
            <p:ph type="title"/>
          </p:nvPr>
        </p:nvSpPr>
        <p:spPr/>
        <p:txBody>
          <a:bodyPr/>
          <a:lstStyle>
            <a:lvl1pPr>
              <a:defRPr>
                <a:latin typeface="+mn-ea"/>
                <a:ea typeface="+mn-ea"/>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457200" y="1052736"/>
            <a:ext cx="8229600" cy="5184576"/>
          </a:xfrm>
        </p:spPr>
        <p:txBody>
          <a:bodyPr/>
          <a:lstStyle>
            <a:lvl1pPr>
              <a:defRPr>
                <a:latin typeface="+mn-ea"/>
                <a:ea typeface="+mn-ea"/>
                <a:cs typeface="Times New Roman" panose="02020603050405020304" pitchFamily="18" charset="0"/>
              </a:defRPr>
            </a:lvl1pPr>
            <a:lvl2pPr>
              <a:defRPr>
                <a:latin typeface="+mn-ea"/>
                <a:ea typeface="+mn-ea"/>
                <a:cs typeface="Times New Roman" panose="02020603050405020304" pitchFamily="18" charset="0"/>
              </a:defRPr>
            </a:lvl2pPr>
            <a:lvl3pPr>
              <a:defRPr>
                <a:latin typeface="+mn-ea"/>
                <a:ea typeface="+mn-ea"/>
                <a:cs typeface="Times New Roman" panose="02020603050405020304" pitchFamily="18" charset="0"/>
              </a:defRPr>
            </a:lvl3pPr>
            <a:lvl4pPr>
              <a:defRPr>
                <a:latin typeface="+mn-ea"/>
                <a:ea typeface="+mn-ea"/>
                <a:cs typeface="Times New Roman" panose="02020603050405020304" pitchFamily="18" charset="0"/>
              </a:defRPr>
            </a:lvl4pPr>
            <a:lvl5pPr>
              <a:defRPr>
                <a:latin typeface="+mn-ea"/>
                <a:ea typeface="+mn-ea"/>
                <a:cs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atin typeface="+mn-ea"/>
                <a:ea typeface="+mn-ea"/>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atin typeface="+mn-ea"/>
                <a:ea typeface="+mn-ea"/>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mn-ea"/>
                <a:ea typeface="+mn-ea"/>
                <a:cs typeface="Times New Roman" panose="02020603050405020304" pitchFamily="18" charset="0"/>
              </a:defRPr>
            </a:lvl1pPr>
          </a:lstStyle>
          <a:p>
            <a:fld id="{DB5E831C-3804-4CD7-809C-31B5B81B089D}" type="slidenum">
              <a:rPr lang="en-US" altLang="zh-CN" smtClean="0"/>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5867E71-CA08-4D18-96FF-2B0484B34CA4}" type="slidenum">
              <a:rPr lang="en-US" altLang="zh-CN" smtClean="0"/>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25538"/>
            <a:ext cx="4038600" cy="5005387"/>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38600" cy="5005387"/>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BE0EE5E5-AE03-4484-8E1E-0DD852DF2996}" type="slidenum">
              <a:rPr lang="en-US" altLang="zh-CN" smtClean="0"/>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E3E489F-A869-4040-91E2-B3F4D5F9E870}" type="slidenum">
              <a:rPr lang="en-US" altLang="zh-CN" smtClean="0"/>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1812CCD-637E-4815-A651-B97B1F9B397B}" type="slidenum">
              <a:rPr lang="en-US" altLang="zh-CN" smtClean="0"/>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23AB642-98A1-4716-AFBA-E1D8A4CEE78F}" type="slidenum">
              <a:rPr lang="en-US" altLang="zh-CN" smtClean="0"/>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3EFBC49-9E1D-4199-8E7D-0060D817CA75}" type="slidenum">
              <a:rPr lang="en-US" altLang="zh-CN" smtClean="0"/>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BB03ECE-6F3A-4D7C-8BD7-7DEA6DAC49D9}" type="slidenum">
              <a:rPr lang="en-US" altLang="zh-CN"/>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eaLnBrk="1" hangingPunct="1">
              <a:defRPr sz="1000"/>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000"/>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eaLnBrk="1" hangingPunct="1">
              <a:defRPr sz="1000"/>
            </a:lvl1pPr>
          </a:lstStyle>
          <a:p>
            <a:fld id="{607CEDE6-0338-41FC-9973-7DC449602150}" type="slidenum">
              <a:rPr lang="en-US" altLang="zh-CN"/>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900113" y="1341438"/>
            <a:ext cx="7772400" cy="1362075"/>
          </a:xfrm>
        </p:spPr>
        <p:txBody>
          <a:bodyPr anchor="b"/>
          <a:lstStyle/>
          <a:p>
            <a:pPr algn="r" eaLnBrk="1" hangingPunct="1">
              <a:defRPr/>
            </a:pPr>
            <a:r>
              <a:rPr lang="zh-CN" altLang="zh-CN" sz="5400" dirty="0"/>
              <a:t>第</a:t>
            </a:r>
            <a:r>
              <a:rPr lang="en-US" altLang="zh-CN" sz="5400" dirty="0"/>
              <a:t>14</a:t>
            </a:r>
            <a:r>
              <a:rPr lang="zh-CN" altLang="zh-CN" sz="5400" dirty="0"/>
              <a:t>章 </a:t>
            </a:r>
            <a:r>
              <a:rPr lang="zh-CN" altLang="en-US" sz="5400" dirty="0"/>
              <a:t>数据</a:t>
            </a:r>
            <a:r>
              <a:rPr lang="zh-CN" altLang="zh-CN" sz="5400" dirty="0"/>
              <a:t>查询</a:t>
            </a:r>
            <a:endParaRPr lang="zh-CN" altLang="en-US" sz="5200" dirty="0">
              <a:solidFill>
                <a:schemeClr val="tx1"/>
              </a:solidFill>
            </a:endParaRPr>
          </a:p>
        </p:txBody>
      </p:sp>
      <p:sp>
        <p:nvSpPr>
          <p:cNvPr id="4099" name="副标题 2"/>
          <p:cNvSpPr>
            <a:spLocks noGrp="1"/>
          </p:cNvSpPr>
          <p:nvPr>
            <p:ph type="body" idx="1"/>
          </p:nvPr>
        </p:nvSpPr>
        <p:spPr>
          <a:solidFill>
            <a:srgbClr val="FFFFFF"/>
          </a:solidFill>
        </p:spPr>
        <p:txBody>
          <a:bodyPr lIns="45720" rIns="45720"/>
          <a:lstStyle/>
          <a:p>
            <a:pPr algn="r" eaLnBrk="1" hangingPunct="1"/>
            <a:r>
              <a:rPr lang="zh-CN" altLang="en-US" sz="3000" b="1">
                <a:solidFill>
                  <a:schemeClr val="tx2"/>
                </a:solidFill>
              </a:rPr>
              <a:t>主讲：梅晶</a:t>
            </a:r>
            <a:endParaRPr lang="zh-CN" altLang="en-US" sz="3000" b="1">
              <a:solidFill>
                <a:schemeClr val="tx2"/>
              </a:solidFill>
            </a:endParaRPr>
          </a:p>
          <a:p>
            <a:pPr algn="r" eaLnBrk="1" hangingPunct="1"/>
            <a:r>
              <a:rPr lang="zh-CN" altLang="en-US" sz="3200">
                <a:solidFill>
                  <a:schemeClr val="tx2"/>
                </a:solidFill>
              </a:rPr>
              <a:t>湖南师范大学信息科学与工程学院</a:t>
            </a:r>
            <a:endParaRPr lang="zh-CN" altLang="en-US" sz="3000" b="1">
              <a:solidFill>
                <a:schemeClr val="tx2"/>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14.1.1</a:t>
            </a:r>
            <a:r>
              <a:rPr lang="zh-CN" altLang="en-US" b="1" dirty="0">
                <a:latin typeface="Times New Roman" panose="02020603050405020304" pitchFamily="18" charset="0"/>
                <a:cs typeface="Times New Roman" panose="02020603050405020304" pitchFamily="18" charset="0"/>
              </a:rPr>
              <a:t>投影列</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14‑6 </a:t>
            </a:r>
            <a:r>
              <a:rPr lang="zh-CN" altLang="zh-CN" sz="2400" dirty="0">
                <a:latin typeface="Times New Roman" panose="02020603050405020304" pitchFamily="18" charset="0"/>
                <a:cs typeface="Times New Roman" panose="02020603050405020304" pitchFamily="18" charset="0"/>
              </a:rPr>
              <a:t>查询选课表</a:t>
            </a:r>
            <a:r>
              <a:rPr lang="en-US" altLang="zh-CN" sz="2400" dirty="0">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中的成绩，课程号</a:t>
            </a:r>
            <a:r>
              <a:rPr lang="en-US" altLang="zh-CN" sz="2400" dirty="0">
                <a:latin typeface="Times New Roman" panose="02020603050405020304" pitchFamily="18" charset="0"/>
                <a:cs typeface="Times New Roman" panose="02020603050405020304" pitchFamily="18" charset="0"/>
              </a:rPr>
              <a:t>C</a:t>
            </a:r>
            <a:r>
              <a:rPr lang="zh-CN" altLang="zh-CN" sz="2400" dirty="0">
                <a:latin typeface="Times New Roman" panose="02020603050405020304" pitchFamily="18" charset="0"/>
                <a:cs typeface="Times New Roman" panose="02020603050405020304" pitchFamily="18" charset="0"/>
              </a:rPr>
              <a:t>开头的加</a:t>
            </a:r>
            <a:r>
              <a:rPr lang="en-US" altLang="zh-CN" sz="2400" dirty="0">
                <a:latin typeface="Times New Roman" panose="02020603050405020304" pitchFamily="18" charset="0"/>
                <a:cs typeface="Times New Roman" panose="02020603050405020304" pitchFamily="18" charset="0"/>
              </a:rPr>
              <a:t>10%</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开头的加</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，其它原值输出。</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学号</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CASE substring(Cno,1,1)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WHEN ‘C’ THEN score*1.1</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WHEN ‘D’ THEN score*1.05</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ELSE score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END as </a:t>
            </a:r>
            <a:r>
              <a:rPr lang="zh-CN" altLang="zh-CN" sz="2400" dirty="0">
                <a:latin typeface="Times New Roman" panose="02020603050405020304" pitchFamily="18" charset="0"/>
                <a:cs typeface="Times New Roman" panose="02020603050405020304" pitchFamily="18" charset="0"/>
              </a:rPr>
              <a:t>折算成绩</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FROM SC </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14.1.2 </a:t>
            </a:r>
            <a:r>
              <a:rPr lang="en-US" altLang="zh-CN" b="1" dirty="0" err="1">
                <a:latin typeface="Times New Roman" panose="02020603050405020304" pitchFamily="18" charset="0"/>
                <a:cs typeface="Times New Roman" panose="02020603050405020304" pitchFamily="18" charset="0"/>
              </a:rPr>
              <a:t>选择行</a:t>
            </a:r>
            <a:endParaRPr lang="zh-CN" altLang="en-US" dirty="0">
              <a:latin typeface="Times New Roman" panose="02020603050405020304" pitchFamily="18" charset="0"/>
              <a:cs typeface="Times New Roman" panose="02020603050405020304" pitchFamily="18" charset="0"/>
            </a:endParaRPr>
          </a:p>
        </p:txBody>
      </p:sp>
      <p:sp>
        <p:nvSpPr>
          <p:cNvPr id="10243" name="内容占位符 2"/>
          <p:cNvSpPr>
            <a:spLocks noGrp="1"/>
          </p:cNvSpPr>
          <p:nvPr>
            <p:ph idx="1"/>
          </p:nvPr>
        </p:nvSpPr>
        <p:spPr>
          <a:xfrm>
            <a:off x="457200" y="1052513"/>
            <a:ext cx="8229600" cy="5184775"/>
          </a:xfrm>
        </p:spPr>
        <p:txBody>
          <a:bodyPr/>
          <a:lstStyle/>
          <a:p>
            <a:r>
              <a:rPr lang="zh-CN" altLang="zh-CN" sz="2400" dirty="0">
                <a:latin typeface="Times New Roman" panose="02020603050405020304" pitchFamily="18" charset="0"/>
                <a:cs typeface="Times New Roman" panose="02020603050405020304" pitchFamily="18" charset="0"/>
              </a:rPr>
              <a:t>选择行是指通过限定返回结果的行组成结果集，选择行可以和投影列一起使用。</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rPr>
              <a:t>DISTINCT|TOP</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消除结果</a:t>
            </a:r>
            <a:r>
              <a:rPr lang="zh-CN" altLang="en-US" sz="2400" b="1" dirty="0">
                <a:latin typeface="Times New Roman" panose="02020603050405020304" pitchFamily="18" charset="0"/>
                <a:cs typeface="Times New Roman" panose="02020603050405020304" pitchFamily="18" charset="0"/>
              </a:rPr>
              <a:t>集 </a:t>
            </a:r>
            <a:r>
              <a:rPr lang="zh-CN" altLang="zh-CN" sz="2400" b="1" dirty="0">
                <a:latin typeface="Times New Roman" panose="02020603050405020304" pitchFamily="18" charset="0"/>
                <a:cs typeface="Times New Roman" panose="02020603050405020304" pitchFamily="18" charset="0"/>
              </a:rPr>
              <a:t>的重复行</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即使原始表中没有完全相同的记录，但通过投影后，结果表完全有可能出现重复记录。</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通过</a:t>
            </a:r>
            <a:r>
              <a:rPr lang="en-US" altLang="zh-CN" sz="2400" dirty="0">
                <a:latin typeface="Times New Roman" panose="02020603050405020304" pitchFamily="18" charset="0"/>
                <a:cs typeface="Times New Roman" panose="02020603050405020304" pitchFamily="18" charset="0"/>
              </a:rPr>
              <a:t>DISTINCT</a:t>
            </a:r>
            <a:r>
              <a:rPr lang="zh-CN" altLang="zh-CN" sz="2400" dirty="0">
                <a:latin typeface="Times New Roman" panose="02020603050405020304" pitchFamily="18" charset="0"/>
                <a:cs typeface="Times New Roman" panose="02020603050405020304" pitchFamily="18" charset="0"/>
              </a:rPr>
              <a:t>来去除重复的记录。</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14‑7 </a:t>
            </a:r>
            <a:r>
              <a:rPr lang="zh-CN" altLang="zh-CN" sz="2400" dirty="0">
                <a:latin typeface="Times New Roman" panose="02020603050405020304" pitchFamily="18" charset="0"/>
                <a:cs typeface="Times New Roman" panose="02020603050405020304" pitchFamily="18" charset="0"/>
              </a:rPr>
              <a:t>查询选修了课程的学生号（查询有哪些学生有选课记录，输出他们的学号）。</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DISTINCT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FROM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注意：应用</a:t>
            </a:r>
            <a:r>
              <a:rPr lang="en-US" altLang="zh-CN" sz="2400" dirty="0">
                <a:latin typeface="Times New Roman" panose="02020603050405020304" pitchFamily="18" charset="0"/>
                <a:cs typeface="Times New Roman" panose="02020603050405020304" pitchFamily="18" charset="0"/>
              </a:rPr>
              <a:t>DISTINCT</a:t>
            </a:r>
            <a:r>
              <a:rPr lang="zh-CN" altLang="zh-CN" sz="2400" dirty="0">
                <a:latin typeface="Times New Roman" panose="02020603050405020304" pitchFamily="18" charset="0"/>
                <a:cs typeface="Times New Roman" panose="02020603050405020304" pitchFamily="18" charset="0"/>
              </a:rPr>
              <a:t>消除查询结果中所有列为依据的重复行（不是</a:t>
            </a:r>
            <a:r>
              <a:rPr lang="en-US" altLang="zh-CN" sz="2400" dirty="0">
                <a:latin typeface="Times New Roman" panose="02020603050405020304" pitchFamily="18" charset="0"/>
                <a:cs typeface="Times New Roman" panose="02020603050405020304" pitchFamily="18" charset="0"/>
              </a:rPr>
              <a:t>DISTINCT</a:t>
            </a:r>
            <a:r>
              <a:rPr lang="zh-CN" altLang="zh-CN" sz="2400" dirty="0">
                <a:latin typeface="Times New Roman" panose="02020603050405020304" pitchFamily="18" charset="0"/>
                <a:cs typeface="Times New Roman" panose="02020603050405020304" pitchFamily="18" charset="0"/>
              </a:rPr>
              <a:t>后面的这一列）。</a:t>
            </a: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wipe(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wipe(down)">
                                      <p:cBhvr>
                                        <p:cTn id="12" dur="500"/>
                                        <p:tgtEl>
                                          <p:spTgt spid="1024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wipe(down)">
                                      <p:cBhvr>
                                        <p:cTn id="15" dur="500"/>
                                        <p:tgtEl>
                                          <p:spTgt spid="1024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43">
                                            <p:txEl>
                                              <p:pRg st="4" end="4"/>
                                            </p:txEl>
                                          </p:spTgt>
                                        </p:tgtEl>
                                        <p:attrNameLst>
                                          <p:attrName>style.visibility</p:attrName>
                                        </p:attrNameLst>
                                      </p:cBhvr>
                                      <p:to>
                                        <p:strVal val="visible"/>
                                      </p:to>
                                    </p:set>
                                    <p:animEffect transition="in" filter="wipe(down)">
                                      <p:cBhvr>
                                        <p:cTn id="18" dur="500"/>
                                        <p:tgtEl>
                                          <p:spTgt spid="1024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animEffect transition="in" filter="wipe(down)">
                                      <p:cBhvr>
                                        <p:cTn id="23" dur="500"/>
                                        <p:tgtEl>
                                          <p:spTgt spid="102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243">
                                            <p:txEl>
                                              <p:pRg st="6" end="6"/>
                                            </p:txEl>
                                          </p:spTgt>
                                        </p:tgtEl>
                                        <p:attrNameLst>
                                          <p:attrName>style.visibility</p:attrName>
                                        </p:attrNameLst>
                                      </p:cBhvr>
                                      <p:to>
                                        <p:strVal val="visible"/>
                                      </p:to>
                                    </p:set>
                                    <p:animEffect transition="in" filter="wipe(down)">
                                      <p:cBhvr>
                                        <p:cTn id="28" dur="500"/>
                                        <p:tgtEl>
                                          <p:spTgt spid="1024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animEffect transition="in" filter="wipe(down)">
                                      <p:cBhvr>
                                        <p:cTn id="33"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14.1.2 </a:t>
            </a:r>
            <a:r>
              <a:rPr lang="en-US" altLang="zh-CN" b="1" dirty="0" err="1">
                <a:latin typeface="Times New Roman" panose="02020603050405020304" pitchFamily="18" charset="0"/>
                <a:cs typeface="Times New Roman" panose="02020603050405020304" pitchFamily="18" charset="0"/>
              </a:rPr>
              <a:t>选择行</a:t>
            </a:r>
            <a:endParaRPr lang="zh-CN" altLang="en-US" dirty="0">
              <a:latin typeface="Times New Roman" panose="02020603050405020304" pitchFamily="18" charset="0"/>
              <a:cs typeface="Times New Roman" panose="02020603050405020304" pitchFamily="18" charset="0"/>
            </a:endParaRPr>
          </a:p>
        </p:txBody>
      </p:sp>
      <p:sp>
        <p:nvSpPr>
          <p:cNvPr id="10243" name="内容占位符 2"/>
          <p:cNvSpPr>
            <a:spLocks noGrp="1"/>
          </p:cNvSpPr>
          <p:nvPr>
            <p:ph idx="1"/>
          </p:nvPr>
        </p:nvSpPr>
        <p:spPr>
          <a:xfrm>
            <a:off x="457200" y="1052513"/>
            <a:ext cx="8229600" cy="5184775"/>
          </a:xfrm>
        </p:spPr>
        <p:txBody>
          <a:bodyPr/>
          <a:lstStyle/>
          <a:p>
            <a:r>
              <a:rPr lang="zh-CN" altLang="zh-CN" sz="2400" dirty="0">
                <a:latin typeface="Times New Roman" panose="02020603050405020304" pitchFamily="18" charset="0"/>
                <a:cs typeface="Times New Roman" panose="02020603050405020304" pitchFamily="18" charset="0"/>
              </a:rPr>
              <a:t>选择行是指通过限定返回结果的行组成结果集，选择行可以和投影列一起使用。</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消除结果</a:t>
            </a:r>
            <a:r>
              <a:rPr lang="zh-CN" altLang="en-US" sz="2400" b="1" dirty="0">
                <a:latin typeface="Times New Roman" panose="02020603050405020304" pitchFamily="18" charset="0"/>
                <a:cs typeface="Times New Roman" panose="02020603050405020304" pitchFamily="18" charset="0"/>
              </a:rPr>
              <a:t>集 </a:t>
            </a:r>
            <a:r>
              <a:rPr lang="zh-CN" altLang="zh-CN" sz="2400" b="1" dirty="0">
                <a:latin typeface="Times New Roman" panose="02020603050405020304" pitchFamily="18" charset="0"/>
                <a:cs typeface="Times New Roman" panose="02020603050405020304" pitchFamily="18" charset="0"/>
              </a:rPr>
              <a:t>的重复行</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14‑8</a:t>
            </a:r>
            <a:r>
              <a:rPr lang="en-US" altLang="zh-CN" sz="2400" b="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a:t>
            </a:r>
            <a:r>
              <a:rPr lang="en-US" altLang="zh-CN" sz="2400" dirty="0" err="1">
                <a:latin typeface="Times New Roman" panose="02020603050405020304" pitchFamily="18" charset="0"/>
                <a:cs typeface="Times New Roman" panose="02020603050405020304" pitchFamily="18" charset="0"/>
              </a:rPr>
              <a:t>xsxk</a:t>
            </a:r>
            <a:r>
              <a:rPr lang="zh-CN" altLang="zh-CN" sz="2400" dirty="0">
                <a:latin typeface="Times New Roman" panose="02020603050405020304" pitchFamily="18" charset="0"/>
                <a:cs typeface="Times New Roman" panose="02020603050405020304" pitchFamily="18" charset="0"/>
              </a:rPr>
              <a:t>系统中有哪些班级，它们分别属于哪个系</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Student(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 Class,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cap="all" dirty="0">
                <a:latin typeface="Times New Roman" panose="02020603050405020304" pitchFamily="18" charset="0"/>
                <a:cs typeface="Times New Roman" panose="02020603050405020304" pitchFamily="18" charset="0"/>
              </a:rPr>
              <a:t>    select</a:t>
            </a:r>
            <a:r>
              <a:rPr lang="en-US" altLang="zh-CN" sz="2400" dirty="0">
                <a:latin typeface="Times New Roman" panose="02020603050405020304" pitchFamily="18" charset="0"/>
                <a:cs typeface="Times New Roman" panose="02020603050405020304" pitchFamily="18" charset="0"/>
              </a:rPr>
              <a:t> </a:t>
            </a:r>
            <a:r>
              <a:rPr lang="en-US" altLang="zh-CN" sz="2400" cap="all" dirty="0">
                <a:latin typeface="Times New Roman" panose="02020603050405020304" pitchFamily="18" charset="0"/>
                <a:cs typeface="Times New Roman" panose="02020603050405020304" pitchFamily="18" charset="0"/>
              </a:rPr>
              <a:t>distinct </a:t>
            </a:r>
            <a:r>
              <a:rPr lang="en-US" altLang="zh-CN" sz="2400" cap="all" dirty="0" err="1">
                <a:latin typeface="Times New Roman" panose="02020603050405020304" pitchFamily="18" charset="0"/>
                <a:cs typeface="Times New Roman" panose="02020603050405020304" pitchFamily="18" charset="0"/>
              </a:rPr>
              <a:t>S</a:t>
            </a:r>
            <a:r>
              <a:rPr lang="en-US" altLang="zh-CN" sz="2400" dirty="0" err="1">
                <a:latin typeface="Times New Roman" panose="02020603050405020304" pitchFamily="18" charset="0"/>
                <a:cs typeface="Times New Roman" panose="02020603050405020304" pitchFamily="18" charset="0"/>
              </a:rPr>
              <a:t>dept</a:t>
            </a:r>
            <a:r>
              <a:rPr lang="en-US" altLang="zh-CN" sz="2400" dirty="0">
                <a:latin typeface="Times New Roman" panose="02020603050405020304" pitchFamily="18" charset="0"/>
                <a:cs typeface="Times New Roman" panose="02020603050405020304" pitchFamily="18" charset="0"/>
              </a:rPr>
              <a:t>, Class</a:t>
            </a:r>
            <a:r>
              <a:rPr lang="en-US" altLang="zh-CN" sz="2400" cap="all" dirty="0">
                <a:latin typeface="Times New Roman" panose="02020603050405020304" pitchFamily="18" charset="0"/>
                <a:cs typeface="Times New Roman" panose="02020603050405020304" pitchFamily="18" charset="0"/>
              </a:rPr>
              <a:t> from</a:t>
            </a:r>
            <a:r>
              <a:rPr lang="en-US" altLang="zh-CN" sz="2400" dirty="0">
                <a:latin typeface="Times New Roman" panose="02020603050405020304" pitchFamily="18" charset="0"/>
                <a:cs typeface="Times New Roman" panose="02020603050405020304" pitchFamily="18" charset="0"/>
              </a:rPr>
              <a:t> Student</a:t>
            </a:r>
            <a:endParaRPr lang="zh-CN"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wipe(down)">
                                      <p:cBhvr>
                                        <p:cTn id="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14.1.2 </a:t>
            </a:r>
            <a:r>
              <a:rPr lang="en-US" altLang="zh-CN" b="1" dirty="0" err="1">
                <a:latin typeface="Times New Roman" panose="02020603050405020304" pitchFamily="18" charset="0"/>
                <a:cs typeface="Times New Roman" panose="02020603050405020304" pitchFamily="18" charset="0"/>
              </a:rPr>
              <a:t>选择行</a:t>
            </a:r>
            <a:endParaRPr lang="zh-CN" altLang="en-US" dirty="0">
              <a:latin typeface="Times New Roman" panose="02020603050405020304" pitchFamily="18" charset="0"/>
              <a:cs typeface="Times New Roman" panose="02020603050405020304" pitchFamily="18" charset="0"/>
            </a:endParaRPr>
          </a:p>
        </p:txBody>
      </p:sp>
      <p:sp>
        <p:nvSpPr>
          <p:cNvPr id="10243" name="内容占位符 2"/>
          <p:cNvSpPr>
            <a:spLocks noGrp="1"/>
          </p:cNvSpPr>
          <p:nvPr>
            <p:ph idx="1"/>
          </p:nvPr>
        </p:nvSpPr>
        <p:spPr>
          <a:xfrm>
            <a:off x="457200" y="1052513"/>
            <a:ext cx="8229600" cy="5184775"/>
          </a:xfrm>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2. </a:t>
            </a:r>
            <a:r>
              <a:rPr lang="zh-CN" altLang="zh-CN" sz="2400" b="1" dirty="0">
                <a:latin typeface="Times New Roman" panose="02020603050405020304" pitchFamily="18" charset="0"/>
                <a:cs typeface="Times New Roman" panose="02020603050405020304" pitchFamily="18" charset="0"/>
              </a:rPr>
              <a:t>限制结果返回的行数</a:t>
            </a:r>
            <a:endParaRPr lang="zh-CN" altLang="zh-CN" sz="2400" b="1"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在实际应用中，如果</a:t>
            </a:r>
            <a:r>
              <a:rPr lang="en-US" altLang="zh-CN" sz="2400" dirty="0">
                <a:latin typeface="Times New Roman" panose="02020603050405020304" pitchFamily="18" charset="0"/>
                <a:cs typeface="Times New Roman" panose="02020603050405020304" pitchFamily="18" charset="0"/>
              </a:rPr>
              <a:t>SELECT</a:t>
            </a:r>
            <a:r>
              <a:rPr lang="zh-CN" altLang="zh-CN" sz="2400" dirty="0">
                <a:latin typeface="Times New Roman" panose="02020603050405020304" pitchFamily="18" charset="0"/>
                <a:cs typeface="Times New Roman" panose="02020603050405020304" pitchFamily="18" charset="0"/>
              </a:rPr>
              <a:t>语句返回结果有很多行，可能要花较长时间来传输数据到客户端，可以使用</a:t>
            </a:r>
            <a:r>
              <a:rPr lang="en-US" altLang="zh-CN" sz="2400" dirty="0">
                <a:latin typeface="Times New Roman" panose="02020603050405020304" pitchFamily="18" charset="0"/>
                <a:cs typeface="Times New Roman" panose="02020603050405020304" pitchFamily="18" charset="0"/>
              </a:rPr>
              <a:t>TOP</a:t>
            </a:r>
            <a:r>
              <a:rPr lang="zh-CN" altLang="zh-CN" sz="2400" dirty="0">
                <a:latin typeface="Times New Roman" panose="02020603050405020304" pitchFamily="18" charset="0"/>
                <a:cs typeface="Times New Roman" panose="02020603050405020304" pitchFamily="18" charset="0"/>
              </a:rPr>
              <a:t>关键字限定返回的行数。其语法格式如下：</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TOP n[PERCENT]</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表示返回结果的前</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行，</a:t>
            </a:r>
            <a:r>
              <a:rPr lang="en-US" altLang="zh-CN" sz="2400" dirty="0">
                <a:latin typeface="Times New Roman" panose="02020603050405020304" pitchFamily="18" charset="0"/>
                <a:cs typeface="Times New Roman" panose="02020603050405020304" pitchFamily="18" charset="0"/>
              </a:rPr>
              <a:t>n PERCENT</a:t>
            </a:r>
            <a:r>
              <a:rPr lang="zh-CN" altLang="zh-CN" sz="2400" dirty="0">
                <a:latin typeface="Times New Roman" panose="02020603050405020304" pitchFamily="18" charset="0"/>
                <a:cs typeface="Times New Roman" panose="02020603050405020304" pitchFamily="18" charset="0"/>
              </a:rPr>
              <a:t>则表示返回结果的前</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行。</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可以是常数，也可以是常量、变量或数值表达式。</a:t>
            </a:r>
            <a:endParaRPr lang="en-US"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14‑9 </a:t>
            </a:r>
            <a:r>
              <a:rPr lang="zh-CN" altLang="zh-CN" sz="2400" dirty="0">
                <a:latin typeface="Times New Roman" panose="02020603050405020304" pitchFamily="18" charset="0"/>
                <a:cs typeface="Times New Roman" panose="02020603050405020304" pitchFamily="18" charset="0"/>
              </a:rPr>
              <a:t>查询选课表</a:t>
            </a:r>
            <a:r>
              <a:rPr lang="en-US" altLang="zh-CN" sz="2400" dirty="0">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中分数最高的前</a:t>
            </a:r>
            <a:r>
              <a:rPr lang="en-US" altLang="zh-CN" sz="2400" dirty="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条记录（按成绩排名）</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TOP 5 * FROM SC </a:t>
            </a:r>
            <a:r>
              <a:rPr lang="en-US" altLang="zh-CN" sz="2400" cap="all" dirty="0">
                <a:latin typeface="Times New Roman" panose="02020603050405020304" pitchFamily="18" charset="0"/>
                <a:cs typeface="Times New Roman" panose="02020603050405020304" pitchFamily="18" charset="0"/>
              </a:rPr>
              <a:t>order by </a:t>
            </a:r>
            <a:r>
              <a:rPr lang="en-US" altLang="zh-CN" sz="2400" dirty="0">
                <a:latin typeface="Times New Roman" panose="02020603050405020304" pitchFamily="18" charset="0"/>
                <a:cs typeface="Times New Roman" panose="02020603050405020304" pitchFamily="18" charset="0"/>
              </a:rPr>
              <a:t>score</a:t>
            </a:r>
            <a:r>
              <a:rPr lang="en-US" altLang="zh-CN" sz="2400" cap="all" dirty="0">
                <a:latin typeface="Times New Roman" panose="02020603050405020304" pitchFamily="18" charset="0"/>
                <a:cs typeface="Times New Roman" panose="02020603050405020304" pitchFamily="18" charset="0"/>
              </a:rPr>
              <a:t> desc</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wipe(down)">
                                      <p:cBhvr>
                                        <p:cTn id="7" dur="500"/>
                                        <p:tgtEl>
                                          <p:spTgt spid="1024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wipe(down)">
                                      <p:cBhvr>
                                        <p:cTn id="10" dur="500"/>
                                        <p:tgtEl>
                                          <p:spTgt spid="102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wipe(down)">
                                      <p:cBhvr>
                                        <p:cTn id="15" dur="500"/>
                                        <p:tgtEl>
                                          <p:spTgt spid="102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243">
                                            <p:txEl>
                                              <p:pRg st="5" end="5"/>
                                            </p:txEl>
                                          </p:spTgt>
                                        </p:tgtEl>
                                        <p:attrNameLst>
                                          <p:attrName>style.visibility</p:attrName>
                                        </p:attrNameLst>
                                      </p:cBhvr>
                                      <p:to>
                                        <p:strVal val="visible"/>
                                      </p:to>
                                    </p:set>
                                    <p:animEffect transition="in" filter="wipe(down)">
                                      <p:cBhvr>
                                        <p:cTn id="20" dur="500"/>
                                        <p:tgtEl>
                                          <p:spTgt spid="1024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wipe(down)">
                                      <p:cBhvr>
                                        <p:cTn id="25"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14.1.2 </a:t>
            </a:r>
            <a:r>
              <a:rPr lang="en-US" altLang="zh-CN" b="1" dirty="0" err="1">
                <a:latin typeface="Times New Roman" panose="02020603050405020304" pitchFamily="18" charset="0"/>
                <a:cs typeface="Times New Roman" panose="02020603050405020304" pitchFamily="18" charset="0"/>
              </a:rPr>
              <a:t>选择行</a:t>
            </a:r>
            <a:endParaRPr lang="zh-CN" altLang="en-US" dirty="0">
              <a:latin typeface="Times New Roman" panose="02020603050405020304" pitchFamily="18" charset="0"/>
              <a:cs typeface="Times New Roman" panose="02020603050405020304" pitchFamily="18" charset="0"/>
            </a:endParaRPr>
          </a:p>
        </p:txBody>
      </p:sp>
      <p:sp>
        <p:nvSpPr>
          <p:cNvPr id="10243" name="内容占位符 2"/>
          <p:cNvSpPr>
            <a:spLocks noGrp="1"/>
          </p:cNvSpPr>
          <p:nvPr>
            <p:ph idx="1"/>
          </p:nvPr>
        </p:nvSpPr>
        <p:spPr>
          <a:xfrm>
            <a:off x="457200" y="1052513"/>
            <a:ext cx="8229600" cy="5184775"/>
          </a:xfrm>
        </p:spPr>
        <p:txBody>
          <a:bodyPr/>
          <a:lstStyle/>
          <a:p>
            <a:pPr marL="0" indent="0">
              <a:buNone/>
            </a:pPr>
            <a:r>
              <a:rPr lang="en-US" altLang="zh-CN" b="1" dirty="0">
                <a:latin typeface="Times New Roman" panose="02020603050405020304" pitchFamily="18" charset="0"/>
                <a:cs typeface="Times New Roman" panose="02020603050405020304" pitchFamily="18" charset="0"/>
              </a:rPr>
              <a:t>3. </a:t>
            </a:r>
            <a:r>
              <a:rPr lang="zh-CN" altLang="zh-CN" b="1" dirty="0">
                <a:latin typeface="Times New Roman" panose="02020603050405020304" pitchFamily="18" charset="0"/>
                <a:cs typeface="Times New Roman" panose="02020603050405020304" pitchFamily="18" charset="0"/>
              </a:rPr>
              <a:t>指定查询的条件</a:t>
            </a:r>
            <a:endParaRPr lang="zh-CN" altLang="zh-CN"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当要在表中找出满足某些条件的行时，只需使用</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子句指定查询条件即可。</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子句中，条件</a:t>
            </a:r>
            <a:r>
              <a:rPr lang="zh-CN" altLang="en-US" sz="2400" dirty="0">
                <a:latin typeface="Times New Roman" panose="02020603050405020304" pitchFamily="18" charset="0"/>
                <a:cs typeface="Times New Roman" panose="02020603050405020304" pitchFamily="18" charset="0"/>
              </a:rPr>
              <a:t>可以是任意的逻辑表达式。</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逻辑表达式</a:t>
            </a:r>
            <a:r>
              <a:rPr lang="zh-CN" altLang="zh-CN" sz="2400" dirty="0">
                <a:latin typeface="Times New Roman" panose="02020603050405020304" pitchFamily="18" charset="0"/>
                <a:cs typeface="Times New Roman" panose="02020603050405020304" pitchFamily="18" charset="0"/>
              </a:rPr>
              <a:t>通常</a:t>
            </a:r>
            <a:r>
              <a:rPr lang="zh-CN" altLang="en-US" sz="2400" dirty="0">
                <a:latin typeface="Times New Roman" panose="02020603050405020304" pitchFamily="18" charset="0"/>
                <a:cs typeface="Times New Roman" panose="02020603050405020304" pitchFamily="18" charset="0"/>
              </a:rPr>
              <a:t>是关系表达式，关系表达式由</a:t>
            </a:r>
            <a:r>
              <a:rPr lang="zh-CN" altLang="zh-CN" sz="2400" dirty="0">
                <a:latin typeface="Times New Roman" panose="02020603050405020304" pitchFamily="18" charset="0"/>
                <a:cs typeface="Times New Roman" panose="02020603050405020304" pitchFamily="18" charset="0"/>
              </a:rPr>
              <a:t>三部分来描述：</a:t>
            </a:r>
            <a:r>
              <a:rPr lang="en-US" altLang="zh-CN" sz="2400" dirty="0">
                <a:latin typeface="Times New Roman" panose="02020603050405020304" pitchFamily="18" charset="0"/>
                <a:cs typeface="Times New Roman" panose="02020603050405020304" pitchFamily="18" charset="0"/>
              </a:rPr>
              <a:t>&lt;</a:t>
            </a:r>
            <a:r>
              <a:rPr lang="zh-CN" altLang="zh-CN" sz="2400" dirty="0">
                <a:latin typeface="Times New Roman" panose="02020603050405020304" pitchFamily="18" charset="0"/>
                <a:cs typeface="Times New Roman" panose="02020603050405020304" pitchFamily="18" charset="0"/>
              </a:rPr>
              <a:t>列名</a:t>
            </a:r>
            <a:r>
              <a:rPr lang="en-US" altLang="zh-CN" sz="2400" dirty="0">
                <a:latin typeface="Times New Roman" panose="02020603050405020304" pitchFamily="18" charset="0"/>
                <a:cs typeface="Times New Roman" panose="02020603050405020304" pitchFamily="18" charset="0"/>
              </a:rPr>
              <a:t>&gt;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&lt;</a:t>
            </a:r>
            <a:r>
              <a:rPr lang="zh-CN" altLang="zh-CN" sz="2400" dirty="0">
                <a:latin typeface="Times New Roman" panose="02020603050405020304" pitchFamily="18" charset="0"/>
                <a:cs typeface="Times New Roman" panose="02020603050405020304" pitchFamily="18" charset="0"/>
              </a:rPr>
              <a:t>比较运算符</a:t>
            </a:r>
            <a:r>
              <a:rPr lang="en-US" altLang="zh-CN" sz="2400" dirty="0">
                <a:latin typeface="Times New Roman" panose="02020603050405020304" pitchFamily="18" charset="0"/>
                <a:cs typeface="Times New Roman" panose="02020603050405020304" pitchFamily="18" charset="0"/>
              </a:rPr>
              <a:t>&gt;</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&lt;</a:t>
            </a:r>
            <a:r>
              <a:rPr lang="zh-CN" altLang="zh-CN" sz="2400" dirty="0">
                <a:latin typeface="Times New Roman" panose="02020603050405020304" pitchFamily="18" charset="0"/>
                <a:cs typeface="Times New Roman" panose="02020603050405020304" pitchFamily="18" charset="0"/>
              </a:rPr>
              <a:t>列名、常数</a:t>
            </a:r>
            <a:r>
              <a:rPr lang="en-US" altLang="zh-CN" sz="2400" dirty="0">
                <a:latin typeface="Times New Roman" panose="02020603050405020304" pitchFamily="18" charset="0"/>
                <a:cs typeface="Times New Roman" panose="02020603050405020304" pitchFamily="18" charset="0"/>
              </a:rPr>
              <a:t>&gt;</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通过</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子句指定查询的条件。其语法格式如下：</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WHERE &lt;condition1&gt; [AND|OR &lt;condition2&gt;…]</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wipe(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wipe(down)">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wipe(down)">
                                      <p:cBhvr>
                                        <p:cTn id="17" dur="500"/>
                                        <p:tgtEl>
                                          <p:spTgt spid="10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wipe(down)">
                                      <p:cBhvr>
                                        <p:cTn id="22" dur="500"/>
                                        <p:tgtEl>
                                          <p:spTgt spid="1024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animEffect transition="in" filter="wipe(down)">
                                      <p:cBhvr>
                                        <p:cTn id="25"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a:latin typeface="Times New Roman" panose="02020603050405020304" pitchFamily="18" charset="0"/>
              </a:rPr>
              <a:t>14.1.2 </a:t>
            </a:r>
            <a:r>
              <a:rPr lang="en-US" altLang="zh-CN" b="1" dirty="0" err="1">
                <a:latin typeface="Times New Roman" panose="02020603050405020304" pitchFamily="18" charset="0"/>
              </a:rPr>
              <a:t>选择行</a:t>
            </a:r>
            <a:endParaRPr lang="zh-CN" altLang="en-US" b="1" dirty="0">
              <a:latin typeface="Times New Roman" panose="02020603050405020304" pitchFamily="18" charset="0"/>
            </a:endParaRPr>
          </a:p>
        </p:txBody>
      </p:sp>
      <p:sp>
        <p:nvSpPr>
          <p:cNvPr id="10243" name="内容占位符 2"/>
          <p:cNvSpPr>
            <a:spLocks noGrp="1"/>
          </p:cNvSpPr>
          <p:nvPr>
            <p:ph idx="1"/>
          </p:nvPr>
        </p:nvSpPr>
        <p:spPr>
          <a:xfrm>
            <a:off x="457200" y="1052513"/>
            <a:ext cx="8229600" cy="5184775"/>
          </a:xfrm>
        </p:spPr>
        <p:txBody>
          <a:bodyPr/>
          <a:lstStyle/>
          <a:p>
            <a:r>
              <a:rPr lang="en-US" altLang="zh-CN" b="1" dirty="0">
                <a:latin typeface="Times New Roman" panose="02020603050405020304" pitchFamily="18" charset="0"/>
              </a:rPr>
              <a:t>3. </a:t>
            </a:r>
            <a:r>
              <a:rPr lang="zh-CN" altLang="zh-CN" b="1" dirty="0">
                <a:latin typeface="Times New Roman" panose="02020603050405020304" pitchFamily="18" charset="0"/>
              </a:rPr>
              <a:t>指定查询的条件</a:t>
            </a:r>
            <a:endParaRPr lang="zh-CN" altLang="zh-CN" dirty="0">
              <a:latin typeface="Times New Roman" panose="02020603050405020304" pitchFamily="18" charset="0"/>
            </a:endParaRPr>
          </a:p>
        </p:txBody>
      </p:sp>
      <p:graphicFrame>
        <p:nvGraphicFramePr>
          <p:cNvPr id="2" name="表格 1"/>
          <p:cNvGraphicFramePr>
            <a:graphicFrameLocks noGrp="1"/>
          </p:cNvGraphicFramePr>
          <p:nvPr/>
        </p:nvGraphicFramePr>
        <p:xfrm>
          <a:off x="971600" y="1708141"/>
          <a:ext cx="7200800" cy="3939303"/>
        </p:xfrm>
        <a:graphic>
          <a:graphicData uri="http://schemas.openxmlformats.org/drawingml/2006/table">
            <a:tbl>
              <a:tblPr/>
              <a:tblGrid>
                <a:gridCol w="2520280"/>
                <a:gridCol w="4680520"/>
              </a:tblGrid>
              <a:tr h="493285">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查询条件</a:t>
                      </a:r>
                      <a:endParaRPr kumimoji="1" lang="zh-CN" altLang="en-US"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谓     词</a:t>
                      </a:r>
                      <a:endParaRPr kumimoji="1" lang="zh-CN" altLang="en-US" sz="48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7494">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比较运算符</a:t>
                      </a:r>
                      <a:endParaRPr kumimoji="1" lang="zh-CN" altLang="en-US"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762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&gt;, &gt;=, &lt;, &lt;=, &lt;&gt;</a:t>
                      </a: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（或</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3989">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确定范围</a:t>
                      </a:r>
                      <a:endParaRPr kumimoji="1" lang="zh-CN" altLang="en-US" sz="48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BETWEEN…AND,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NOT BETWEEN…AND</a:t>
                      </a:r>
                      <a:endParaRPr kumimoji="1" lang="en-US" altLang="zh-CN"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63">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确定集合</a:t>
                      </a:r>
                      <a:endParaRPr kumimoji="1" lang="zh-CN" altLang="en-US"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IN, NOT IN</a:t>
                      </a:r>
                      <a:endParaRPr kumimoji="1" lang="en-US" altLang="zh-CN"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4614">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mn-cs"/>
                        </a:rPr>
                        <a:t>字符匹配</a:t>
                      </a:r>
                      <a:endParaRPr kumimoji="1" lang="zh-CN" altLang="en-US" sz="24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mn-cs"/>
                        </a:rPr>
                        <a:t>LIKE, NOT LIKE </a:t>
                      </a:r>
                      <a:endParaRPr kumimoji="1" lang="en-US" altLang="zh-CN" sz="24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601">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空值</a:t>
                      </a:r>
                      <a:endParaRPr kumimoji="1" lang="zh-CN" altLang="en-US" sz="4800" b="0" i="0" u="none" strike="noStrike" cap="none" normalizeH="0" baseline="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IS NULL, IS NOT NULL</a:t>
                      </a:r>
                      <a:endParaRPr kumimoji="1" lang="en-US" altLang="zh-CN"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686">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逻辑谓词</a:t>
                      </a:r>
                      <a:endParaRPr kumimoji="1" lang="zh-CN" altLang="en-US"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100">
                          <a:solidFill>
                            <a:schemeClr val="tx1"/>
                          </a:solidFill>
                          <a:latin typeface="-소망L" pitchFamily="18" charset="-127"/>
                          <a:ea typeface="-소망L" pitchFamily="18" charset="-127"/>
                        </a:defRPr>
                      </a:lvl1pPr>
                      <a:lvl2pPr marL="742950" indent="-285750">
                        <a:spcBef>
                          <a:spcPct val="20000"/>
                        </a:spcBef>
                        <a:defRPr kumimoji="1" sz="2000">
                          <a:solidFill>
                            <a:schemeClr val="tx1"/>
                          </a:solidFill>
                          <a:latin typeface="-소망L" pitchFamily="18" charset="-127"/>
                          <a:ea typeface="-소망L" pitchFamily="18" charset="-127"/>
                        </a:defRPr>
                      </a:lvl2pPr>
                      <a:lvl3pPr marL="1143000" indent="-228600">
                        <a:spcBef>
                          <a:spcPct val="20000"/>
                        </a:spcBef>
                        <a:defRPr kumimoji="1" sz="1600">
                          <a:solidFill>
                            <a:schemeClr val="tx1"/>
                          </a:solidFill>
                          <a:latin typeface="-소망L" pitchFamily="18" charset="-127"/>
                          <a:ea typeface="-소망L" pitchFamily="18" charset="-127"/>
                        </a:defRPr>
                      </a:lvl3pPr>
                      <a:lvl4pPr marL="1600200" indent="-228600">
                        <a:spcBef>
                          <a:spcPct val="20000"/>
                        </a:spcBef>
                        <a:defRPr kumimoji="1" sz="1300">
                          <a:solidFill>
                            <a:schemeClr val="tx1"/>
                          </a:solidFill>
                          <a:latin typeface="-소망L" pitchFamily="18" charset="-127"/>
                          <a:ea typeface="-소망L" pitchFamily="18" charset="-127"/>
                        </a:defRPr>
                      </a:lvl4pPr>
                      <a:lvl5pPr marL="2057400" indent="-228600">
                        <a:spcBef>
                          <a:spcPct val="20000"/>
                        </a:spcBef>
                        <a:defRPr kumimoji="1" sz="10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10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10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10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AND, OR</a:t>
                      </a:r>
                      <a:endParaRPr kumimoji="1" lang="en-US" altLang="zh-CN" sz="4800" b="0" i="0" u="none" strike="noStrike" cap="none" normalizeH="0" baseline="0" dirty="0">
                        <a:ln>
                          <a:noFill/>
                        </a:ln>
                        <a:solidFill>
                          <a:schemeClr val="tx1"/>
                        </a:solidFill>
                        <a:effectLst/>
                        <a:latin typeface="Gulim" panose="020B0600000101010101" pitchFamily="34" charset="-127"/>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比较大小和确定范围</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zh-CN" altLang="zh-CN" sz="2600" b="1" dirty="0">
                <a:latin typeface="Times New Roman" panose="02020603050405020304" pitchFamily="18" charset="0"/>
                <a:cs typeface="Times New Roman" panose="02020603050405020304" pitchFamily="18" charset="0"/>
              </a:rPr>
              <a:t>例</a:t>
            </a:r>
            <a:r>
              <a:rPr lang="en-US" altLang="zh-CN" sz="2600" b="1" dirty="0">
                <a:latin typeface="Times New Roman" panose="02020603050405020304" pitchFamily="18" charset="0"/>
                <a:cs typeface="Times New Roman" panose="02020603050405020304" pitchFamily="18" charset="0"/>
              </a:rPr>
              <a:t>14-10</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查询选修课程号为</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C1</a:t>
            </a:r>
            <a:r>
              <a:rPr lang="en-US"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的学生学号和成绩。</a:t>
            </a:r>
            <a:endParaRPr lang="zh-CN" altLang="zh-CN"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600" dirty="0">
                <a:latin typeface="Times New Roman" panose="02020603050405020304" pitchFamily="18" charset="0"/>
                <a:cs typeface="Times New Roman" panose="02020603050405020304" pitchFamily="18" charset="0"/>
              </a:rPr>
              <a:t>    SELECT </a:t>
            </a:r>
            <a:r>
              <a:rPr lang="en-US" altLang="zh-CN" sz="2600" dirty="0" err="1">
                <a:latin typeface="Times New Roman" panose="02020603050405020304" pitchFamily="18" charset="0"/>
                <a:cs typeface="Times New Roman" panose="02020603050405020304" pitchFamily="18" charset="0"/>
              </a:rPr>
              <a:t>Sno,Score</a:t>
            </a:r>
            <a:r>
              <a:rPr lang="en-US" altLang="zh-CN" sz="2600" dirty="0">
                <a:latin typeface="Times New Roman" panose="02020603050405020304" pitchFamily="18" charset="0"/>
                <a:cs typeface="Times New Roman" panose="02020603050405020304" pitchFamily="18" charset="0"/>
              </a:rPr>
              <a:t> FROM SC WHERE </a:t>
            </a:r>
            <a:r>
              <a:rPr lang="en-US" altLang="zh-CN" sz="2600" dirty="0" err="1">
                <a:latin typeface="Times New Roman" panose="02020603050405020304" pitchFamily="18" charset="0"/>
                <a:cs typeface="Times New Roman" panose="02020603050405020304" pitchFamily="18" charset="0"/>
              </a:rPr>
              <a:t>Cno</a:t>
            </a:r>
            <a:r>
              <a:rPr lang="en-US" altLang="zh-CN" sz="2600" dirty="0">
                <a:latin typeface="Times New Roman" panose="02020603050405020304" pitchFamily="18" charset="0"/>
                <a:cs typeface="Times New Roman" panose="02020603050405020304" pitchFamily="18" charset="0"/>
              </a:rPr>
              <a:t>=’C1’</a:t>
            </a:r>
            <a:endParaRPr lang="en-US" altLang="zh-CN"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zh-CN" sz="2600" dirty="0">
              <a:latin typeface="Times New Roman" panose="02020603050405020304" pitchFamily="18" charset="0"/>
              <a:cs typeface="Times New Roman" panose="02020603050405020304" pitchFamily="18" charset="0"/>
            </a:endParaRPr>
          </a:p>
          <a:p>
            <a:pPr>
              <a:defRPr/>
            </a:pPr>
            <a:r>
              <a:rPr lang="zh-CN" altLang="zh-CN" sz="2600" b="1" dirty="0">
                <a:latin typeface="Times New Roman" panose="02020603050405020304" pitchFamily="18" charset="0"/>
                <a:cs typeface="Times New Roman" panose="02020603050405020304" pitchFamily="18" charset="0"/>
              </a:rPr>
              <a:t>例</a:t>
            </a:r>
            <a:r>
              <a:rPr lang="en-US" altLang="zh-CN" sz="2600" b="1" dirty="0">
                <a:latin typeface="Times New Roman" panose="02020603050405020304" pitchFamily="18" charset="0"/>
                <a:cs typeface="Times New Roman" panose="02020603050405020304" pitchFamily="18" charset="0"/>
              </a:rPr>
              <a:t>14-11</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查询成绩高于</a:t>
            </a:r>
            <a:r>
              <a:rPr lang="en-US" altLang="zh-CN" sz="2600" dirty="0">
                <a:latin typeface="Times New Roman" panose="02020603050405020304" pitchFamily="18" charset="0"/>
                <a:cs typeface="Times New Roman" panose="02020603050405020304" pitchFamily="18" charset="0"/>
              </a:rPr>
              <a:t>85</a:t>
            </a:r>
            <a:r>
              <a:rPr lang="zh-CN" altLang="zh-CN" sz="2600" dirty="0">
                <a:latin typeface="Times New Roman" panose="02020603050405020304" pitchFamily="18" charset="0"/>
                <a:cs typeface="Times New Roman" panose="02020603050405020304" pitchFamily="18" charset="0"/>
              </a:rPr>
              <a:t>分的学生学号、课程号和成绩。</a:t>
            </a:r>
            <a:endParaRPr lang="zh-CN" altLang="zh-CN"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600" dirty="0">
                <a:latin typeface="Times New Roman" panose="02020603050405020304" pitchFamily="18" charset="0"/>
                <a:cs typeface="Times New Roman" panose="02020603050405020304" pitchFamily="18" charset="0"/>
              </a:rPr>
              <a:t>     SELECT </a:t>
            </a:r>
            <a:r>
              <a:rPr lang="en-US" altLang="zh-CN" sz="2600" dirty="0" err="1">
                <a:latin typeface="Times New Roman" panose="02020603050405020304" pitchFamily="18" charset="0"/>
                <a:cs typeface="Times New Roman" panose="02020603050405020304" pitchFamily="18" charset="0"/>
              </a:rPr>
              <a:t>Sno,Cno,Score</a:t>
            </a:r>
            <a:r>
              <a:rPr lang="en-US" altLang="zh-CN" sz="2600" dirty="0">
                <a:latin typeface="Times New Roman" panose="02020603050405020304" pitchFamily="18" charset="0"/>
                <a:cs typeface="Times New Roman" panose="02020603050405020304" pitchFamily="18" charset="0"/>
              </a:rPr>
              <a:t> FROM SC </a:t>
            </a:r>
            <a:endParaRPr lang="zh-CN" altLang="zh-CN" sz="26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600" dirty="0">
                <a:latin typeface="Times New Roman" panose="02020603050405020304" pitchFamily="18" charset="0"/>
                <a:cs typeface="Times New Roman" panose="02020603050405020304" pitchFamily="18" charset="0"/>
              </a:rPr>
              <a:t>     WHERE Score&gt;85</a:t>
            </a:r>
            <a:endParaRPr lang="zh-CN" altLang="zh-CN" sz="2600" dirty="0">
              <a:latin typeface="Times New Roman" panose="02020603050405020304" pitchFamily="18" charset="0"/>
              <a:cs typeface="Times New Roman" panose="02020603050405020304" pitchFamily="18" charset="0"/>
            </a:endParaRPr>
          </a:p>
          <a:p>
            <a:pPr>
              <a:defRPr/>
            </a:pPr>
            <a:r>
              <a:rPr lang="zh-CN" altLang="zh-CN" sz="2600" dirty="0">
                <a:latin typeface="Times New Roman" panose="02020603050405020304" pitchFamily="18" charset="0"/>
                <a:cs typeface="Times New Roman" panose="02020603050405020304" pitchFamily="18" charset="0"/>
              </a:rPr>
              <a:t>当</a:t>
            </a:r>
            <a:r>
              <a:rPr lang="en-US" altLang="zh-CN" sz="2600" dirty="0">
                <a:latin typeface="Times New Roman" panose="02020603050405020304" pitchFamily="18" charset="0"/>
                <a:cs typeface="Times New Roman" panose="02020603050405020304" pitchFamily="18" charset="0"/>
              </a:rPr>
              <a:t>WHERE</a:t>
            </a:r>
            <a:r>
              <a:rPr lang="zh-CN" altLang="zh-CN" sz="2600" dirty="0">
                <a:latin typeface="Times New Roman" panose="02020603050405020304" pitchFamily="18" charset="0"/>
                <a:cs typeface="Times New Roman" panose="02020603050405020304" pitchFamily="18" charset="0"/>
              </a:rPr>
              <a:t>子句需要指定一个以上的查询条件时，则需要使用逻辑运算符</a:t>
            </a:r>
            <a:r>
              <a:rPr lang="en-US" altLang="zh-CN" sz="2600" dirty="0">
                <a:latin typeface="Times New Roman" panose="02020603050405020304" pitchFamily="18" charset="0"/>
                <a:cs typeface="Times New Roman" panose="02020603050405020304" pitchFamily="18" charset="0"/>
              </a:rPr>
              <a:t>AND</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OR</a:t>
            </a:r>
            <a:r>
              <a:rPr lang="zh-CN" altLang="zh-CN" sz="2600" dirty="0">
                <a:latin typeface="Times New Roman" panose="02020603050405020304" pitchFamily="18" charset="0"/>
                <a:cs typeface="Times New Roman" panose="02020603050405020304" pitchFamily="18" charset="0"/>
              </a:rPr>
              <a:t>和</a:t>
            </a:r>
            <a:r>
              <a:rPr lang="en-US" altLang="zh-CN" sz="2600" dirty="0">
                <a:latin typeface="Times New Roman" panose="02020603050405020304" pitchFamily="18" charset="0"/>
                <a:cs typeface="Times New Roman" panose="02020603050405020304" pitchFamily="18" charset="0"/>
              </a:rPr>
              <a:t>NOT</a:t>
            </a:r>
            <a:r>
              <a:rPr lang="zh-CN" altLang="zh-CN" sz="2600" dirty="0">
                <a:latin typeface="Times New Roman" panose="02020603050405020304" pitchFamily="18" charset="0"/>
                <a:cs typeface="Times New Roman" panose="02020603050405020304" pitchFamily="18" charset="0"/>
              </a:rPr>
              <a:t>将其连结成复合的逻辑表达式。</a:t>
            </a:r>
            <a:r>
              <a:rPr lang="zh-CN" altLang="zh-CN" sz="2600" b="1" dirty="0">
                <a:latin typeface="Times New Roman" panose="02020603050405020304" pitchFamily="18" charset="0"/>
                <a:cs typeface="Times New Roman" panose="02020603050405020304" pitchFamily="18" charset="0"/>
              </a:rPr>
              <a:t>其优先级由高到低为：</a:t>
            </a:r>
            <a:r>
              <a:rPr lang="en-US" altLang="zh-CN" sz="2600" b="1" dirty="0">
                <a:latin typeface="Times New Roman" panose="02020603050405020304" pitchFamily="18" charset="0"/>
                <a:cs typeface="Times New Roman" panose="02020603050405020304" pitchFamily="18" charset="0"/>
              </a:rPr>
              <a:t>NOT</a:t>
            </a:r>
            <a:r>
              <a:rPr lang="zh-CN"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AND</a:t>
            </a:r>
            <a:r>
              <a:rPr lang="zh-CN"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OR</a:t>
            </a:r>
            <a:r>
              <a:rPr lang="zh-CN" altLang="zh-CN" sz="2600" dirty="0">
                <a:latin typeface="Times New Roman" panose="02020603050405020304" pitchFamily="18" charset="0"/>
                <a:cs typeface="Times New Roman" panose="02020603050405020304" pitchFamily="18" charset="0"/>
              </a:rPr>
              <a:t>，用户可以使用括号改变优先级。</a:t>
            </a:r>
            <a:endParaRPr lang="zh-CN" altLang="zh-CN" sz="26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比较大小和确定范围</a:t>
            </a:r>
            <a:endParaRPr lang="zh-CN" altLang="en-US" dirty="0">
              <a:latin typeface="Times New Roman" panose="02020603050405020304" pitchFamily="18" charset="0"/>
              <a:cs typeface="Times New Roman" panose="02020603050405020304" pitchFamily="18" charset="0"/>
            </a:endParaRPr>
          </a:p>
        </p:txBody>
      </p:sp>
      <p:sp>
        <p:nvSpPr>
          <p:cNvPr id="12291" name="内容占位符 2"/>
          <p:cNvSpPr>
            <a:spLocks noGrp="1"/>
          </p:cNvSpPr>
          <p:nvPr>
            <p:ph idx="1"/>
          </p:nvPr>
        </p:nvSpPr>
        <p:spPr>
          <a:xfrm>
            <a:off x="457200" y="1052513"/>
            <a:ext cx="8229600" cy="5184775"/>
          </a:xfrm>
        </p:spPr>
        <p:txBody>
          <a:bodyPr/>
          <a:lstStyle/>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14-12</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查询选修</a:t>
            </a:r>
            <a:r>
              <a:rPr lang="zh-CN" altLang="en-US" sz="2400" dirty="0">
                <a:latin typeface="Times New Roman" panose="02020603050405020304" pitchFamily="18" charset="0"/>
                <a:cs typeface="Times New Roman" panose="02020603050405020304" pitchFamily="18" charset="0"/>
              </a:rPr>
              <a:t>了</a:t>
            </a:r>
            <a:r>
              <a:rPr lang="en-US" altLang="zh-CN" sz="2400" dirty="0">
                <a:latin typeface="Times New Roman" panose="02020603050405020304" pitchFamily="18" charset="0"/>
                <a:cs typeface="Times New Roman" panose="02020603050405020304" pitchFamily="18" charset="0"/>
              </a:rPr>
              <a:t>C1</a:t>
            </a:r>
            <a:r>
              <a:rPr lang="zh-CN" altLang="zh-CN"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C2</a:t>
            </a:r>
            <a:r>
              <a:rPr lang="zh-CN" altLang="en-US" sz="2400" dirty="0">
                <a:latin typeface="Times New Roman" panose="02020603050405020304" pitchFamily="18" charset="0"/>
                <a:cs typeface="Times New Roman" panose="02020603050405020304" pitchFamily="18" charset="0"/>
              </a:rPr>
              <a:t>课程</a:t>
            </a:r>
            <a:r>
              <a:rPr lang="zh-CN" altLang="zh-CN" sz="2400" dirty="0">
                <a:latin typeface="Times New Roman" panose="02020603050405020304" pitchFamily="18" charset="0"/>
                <a:cs typeface="Times New Roman" panose="02020603050405020304" pitchFamily="18" charset="0"/>
              </a:rPr>
              <a:t>且分数大于等于</a:t>
            </a:r>
            <a:r>
              <a:rPr lang="en-US" altLang="zh-CN" sz="2400" dirty="0">
                <a:latin typeface="Times New Roman" panose="02020603050405020304" pitchFamily="18" charset="0"/>
                <a:cs typeface="Times New Roman" panose="02020603050405020304" pitchFamily="18" charset="0"/>
              </a:rPr>
              <a:t>85</a:t>
            </a:r>
            <a:r>
              <a:rPr lang="zh-CN" altLang="zh-CN" sz="2400" dirty="0">
                <a:latin typeface="Times New Roman" panose="02020603050405020304" pitchFamily="18" charset="0"/>
                <a:cs typeface="Times New Roman" panose="02020603050405020304" pitchFamily="18" charset="0"/>
              </a:rPr>
              <a:t>分学生的学号、课程号和成绩。</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zh-CN"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Score FROM SC</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WHERE</a:t>
            </a:r>
            <a:r>
              <a:rPr lang="zh-CN"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=’C1’ OR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AND Score&gt;=85 </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00"/>
                                        <p:tgtEl>
                                          <p:spTgt spid="1229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wipe(down)">
                                      <p:cBhvr>
                                        <p:cTn id="10"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比较大小和确定范围</a:t>
            </a:r>
            <a:endParaRPr lang="zh-CN" altLang="en-US" dirty="0">
              <a:latin typeface="Times New Roman" panose="02020603050405020304" pitchFamily="18" charset="0"/>
              <a:cs typeface="Times New Roman" panose="02020603050405020304" pitchFamily="18" charset="0"/>
            </a:endParaRPr>
          </a:p>
        </p:txBody>
      </p:sp>
      <p:sp>
        <p:nvSpPr>
          <p:cNvPr id="12291" name="内容占位符 2"/>
          <p:cNvSpPr>
            <a:spLocks noGrp="1"/>
          </p:cNvSpPr>
          <p:nvPr>
            <p:ph idx="1"/>
          </p:nvPr>
        </p:nvSpPr>
        <p:spPr>
          <a:xfrm>
            <a:off x="457200" y="1052513"/>
            <a:ext cx="8229600" cy="5184775"/>
          </a:xfrm>
        </p:spPr>
        <p:txBody>
          <a:bodyPr/>
          <a:lstStyle/>
          <a:p>
            <a:r>
              <a:rPr lang="en-US" altLang="zh-CN" b="1" dirty="0">
                <a:latin typeface="Times New Roman" panose="02020603050405020304" pitchFamily="18" charset="0"/>
              </a:rPr>
              <a:t>(NOT) BETWEEN…AND</a:t>
            </a:r>
            <a:endParaRPr lang="en-US" altLang="zh-CN" b="1" dirty="0">
              <a:latin typeface="Times New Roman" panose="02020603050405020304" pitchFamily="18" charset="0"/>
            </a:endParaRPr>
          </a:p>
          <a:p>
            <a:r>
              <a:rPr lang="zh-CN" altLang="en-US" sz="2400" dirty="0">
                <a:latin typeface="Times New Roman" panose="02020603050405020304" pitchFamily="18" charset="0"/>
              </a:rPr>
              <a:t>作用：</a:t>
            </a:r>
            <a:r>
              <a:rPr lang="zh-CN" altLang="zh-CN" sz="2400" dirty="0">
                <a:latin typeface="Times New Roman" panose="02020603050405020304" pitchFamily="18" charset="0"/>
                <a:cs typeface="Times New Roman" panose="02020603050405020304" pitchFamily="18" charset="0"/>
              </a:rPr>
              <a:t>检查某值是否在两个值之间</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包括等于两端的值</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14-13</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查询年龄在</a:t>
            </a:r>
            <a:r>
              <a:rPr lang="en-US" altLang="zh-CN" sz="2400" dirty="0">
                <a:latin typeface="Times New Roman" panose="02020603050405020304" pitchFamily="18" charset="0"/>
                <a:cs typeface="Times New Roman" panose="02020603050405020304" pitchFamily="18" charset="0"/>
              </a:rPr>
              <a:t>18</a:t>
            </a:r>
            <a:r>
              <a:rPr lang="zh-CN" altLang="zh-CN"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20</a:t>
            </a:r>
            <a:r>
              <a:rPr lang="zh-CN" altLang="zh-CN" sz="2400" dirty="0">
                <a:latin typeface="Times New Roman" panose="02020603050405020304" pitchFamily="18" charset="0"/>
                <a:cs typeface="Times New Roman" panose="02020603050405020304" pitchFamily="18" charset="0"/>
              </a:rPr>
              <a:t>之间的学生学号、姓名。</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Sno,Sname</a:t>
            </a:r>
            <a:r>
              <a:rPr lang="en-US" altLang="zh-CN" sz="2400" dirty="0">
                <a:latin typeface="Times New Roman" panose="02020603050405020304" pitchFamily="18" charset="0"/>
                <a:cs typeface="Times New Roman" panose="02020603050405020304" pitchFamily="18" charset="0"/>
              </a:rPr>
              <a:t> FROM Student</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WHERE Age BETWEEN 18 AND 20</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也可用</a:t>
            </a:r>
            <a:r>
              <a:rPr lang="en-US" altLang="zh-CN" sz="2400" dirty="0">
                <a:latin typeface="Times New Roman" panose="02020603050405020304" pitchFamily="18" charset="0"/>
                <a:cs typeface="Times New Roman" panose="02020603050405020304" pitchFamily="18" charset="0"/>
              </a:rPr>
              <a:t>AND</a:t>
            </a:r>
            <a:r>
              <a:rPr lang="zh-CN" altLang="zh-CN" sz="2400" dirty="0">
                <a:latin typeface="Times New Roman" panose="02020603050405020304" pitchFamily="18" charset="0"/>
                <a:cs typeface="Times New Roman" panose="02020603050405020304" pitchFamily="18" charset="0"/>
              </a:rPr>
              <a:t>实现：</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Sno,Sname</a:t>
            </a:r>
            <a:r>
              <a:rPr lang="en-US" altLang="zh-CN" sz="2400" dirty="0">
                <a:latin typeface="Times New Roman" panose="02020603050405020304" pitchFamily="18" charset="0"/>
                <a:cs typeface="Times New Roman" panose="02020603050405020304" pitchFamily="18" charset="0"/>
              </a:rPr>
              <a:t> FROM Student</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WHERE Age&gt;=18 AND Age&lt;=20</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wipe(down)">
                                      <p:cBhvr>
                                        <p:cTn id="25" dur="500"/>
                                        <p:tgtEl>
                                          <p:spTgt spid="122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291">
                                            <p:txEl>
                                              <p:pRg st="5" end="5"/>
                                            </p:txEl>
                                          </p:spTgt>
                                        </p:tgtEl>
                                        <p:attrNameLst>
                                          <p:attrName>style.visibility</p:attrName>
                                        </p:attrNameLst>
                                      </p:cBhvr>
                                      <p:to>
                                        <p:strVal val="visible"/>
                                      </p:to>
                                    </p:set>
                                    <p:animEffect transition="in" filter="wipe(down)">
                                      <p:cBhvr>
                                        <p:cTn id="30" dur="500"/>
                                        <p:tgtEl>
                                          <p:spTgt spid="12291">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2291">
                                            <p:txEl>
                                              <p:pRg st="6" end="6"/>
                                            </p:txEl>
                                          </p:spTgt>
                                        </p:tgtEl>
                                        <p:attrNameLst>
                                          <p:attrName>style.visibility</p:attrName>
                                        </p:attrNameLst>
                                      </p:cBhvr>
                                      <p:to>
                                        <p:strVal val="visible"/>
                                      </p:to>
                                    </p:set>
                                    <p:animEffect transition="in" filter="wipe(down)">
                                      <p:cBhvr>
                                        <p:cTn id="33" dur="500"/>
                                        <p:tgtEl>
                                          <p:spTgt spid="12291">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2291">
                                            <p:txEl>
                                              <p:pRg st="7" end="7"/>
                                            </p:txEl>
                                          </p:spTgt>
                                        </p:tgtEl>
                                        <p:attrNameLst>
                                          <p:attrName>style.visibility</p:attrName>
                                        </p:attrNameLst>
                                      </p:cBhvr>
                                      <p:to>
                                        <p:strVal val="visible"/>
                                      </p:to>
                                    </p:set>
                                    <p:animEffect transition="in" filter="wipe(down)">
                                      <p:cBhvr>
                                        <p:cTn id="36"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比较大小和确定范围</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en-US" altLang="zh-CN" b="1" dirty="0">
                <a:latin typeface="Times New Roman" panose="02020603050405020304" pitchFamily="18" charset="0"/>
                <a:cs typeface="Times New Roman" panose="02020603050405020304" pitchFamily="18" charset="0"/>
              </a:rPr>
              <a:t>IS NULL&amp;IS NOT NULL</a:t>
            </a:r>
            <a:endParaRPr lang="en-US" altLang="zh-CN" b="1" dirty="0">
              <a:latin typeface="Times New Roman" panose="02020603050405020304" pitchFamily="18" charset="0"/>
              <a:cs typeface="Times New Roman" panose="02020603050405020304" pitchFamily="18" charset="0"/>
            </a:endParaRPr>
          </a:p>
          <a:p>
            <a:pPr>
              <a:defRPr/>
            </a:pPr>
            <a:r>
              <a:rPr lang="zh-CN" altLang="zh-CN" sz="2400" b="1" dirty="0">
                <a:latin typeface="Times New Roman" panose="02020603050405020304" pitchFamily="18" charset="0"/>
                <a:cs typeface="Times New Roman" panose="02020603050405020304" pitchFamily="18" charset="0"/>
              </a:rPr>
              <a:t>某字段没有值称之为具有空值（</a:t>
            </a:r>
            <a:r>
              <a:rPr lang="en-US" altLang="zh-CN" sz="2400" b="1" dirty="0">
                <a:latin typeface="Times New Roman" panose="02020603050405020304" pitchFamily="18" charset="0"/>
                <a:cs typeface="Times New Roman" panose="02020603050405020304" pitchFamily="18" charset="0"/>
              </a:rPr>
              <a:t>NULL</a:t>
            </a:r>
            <a:r>
              <a:rPr lang="zh-CN" altLang="zh-CN" sz="2400" b="1" dirty="0">
                <a:latin typeface="Times New Roman" panose="02020603050405020304" pitchFamily="18" charset="0"/>
                <a:cs typeface="Times New Roman" panose="02020603050405020304" pitchFamily="18" charset="0"/>
              </a:rPr>
              <a:t>）。通常没有为一个列输入值时，该列的值就是空值。</a:t>
            </a:r>
            <a:r>
              <a:rPr lang="zh-CN" altLang="en-US" sz="2400" b="1" dirty="0">
                <a:latin typeface="Times New Roman" panose="02020603050405020304" pitchFamily="18" charset="0"/>
                <a:cs typeface="Times New Roman" panose="02020603050405020304" pitchFamily="18" charset="0"/>
              </a:rPr>
              <a:t>将一个列的值置为空值用：</a:t>
            </a:r>
            <a:r>
              <a:rPr lang="en-US" altLang="zh-CN" sz="2400" b="1" dirty="0" err="1">
                <a:latin typeface="Times New Roman" panose="02020603050405020304" pitchFamily="18" charset="0"/>
                <a:cs typeface="Times New Roman" panose="02020603050405020304" pitchFamily="18" charset="0"/>
              </a:rPr>
              <a:t>ctrl+0</a:t>
            </a:r>
            <a:endParaRPr lang="en-US" altLang="zh-CN" sz="2400" b="1" dirty="0">
              <a:latin typeface="Times New Roman" panose="02020603050405020304" pitchFamily="18" charset="0"/>
              <a:cs typeface="Times New Roman" panose="02020603050405020304" pitchFamily="18" charset="0"/>
            </a:endParaRPr>
          </a:p>
          <a:p>
            <a:pPr>
              <a:defRPr/>
            </a:pPr>
            <a:r>
              <a:rPr lang="zh-CN" altLang="zh-CN" sz="2400" b="1" dirty="0">
                <a:latin typeface="Times New Roman" panose="02020603050405020304" pitchFamily="18" charset="0"/>
                <a:cs typeface="Times New Roman" panose="02020603050405020304" pitchFamily="18" charset="0"/>
              </a:rPr>
              <a:t>空值不同于零和空格，它不占任何存储空间。</a:t>
            </a:r>
            <a:endParaRPr lang="en-US" altLang="zh-CN" sz="2400" b="1" dirty="0">
              <a:latin typeface="Times New Roman" panose="02020603050405020304" pitchFamily="18" charset="0"/>
              <a:cs typeface="Times New Roman" panose="02020603050405020304" pitchFamily="18" charset="0"/>
            </a:endParaRPr>
          </a:p>
          <a:p>
            <a:pPr>
              <a:defRPr/>
            </a:pPr>
            <a:r>
              <a:rPr lang="zh-CN" altLang="zh-CN" sz="2400" b="1" dirty="0">
                <a:latin typeface="Times New Roman" panose="02020603050405020304" pitchFamily="18" charset="0"/>
                <a:cs typeface="Times New Roman" panose="02020603050405020304" pitchFamily="18" charset="0"/>
              </a:rPr>
              <a:t>查询值为空的元组时，</a:t>
            </a:r>
            <a:r>
              <a:rPr lang="zh-CN" altLang="en-US" sz="2400" b="1" dirty="0">
                <a:latin typeface="Times New Roman" panose="02020603050405020304" pitchFamily="18" charset="0"/>
                <a:cs typeface="Times New Roman" panose="02020603050405020304" pitchFamily="18" charset="0"/>
              </a:rPr>
              <a:t>用 </a:t>
            </a:r>
            <a:r>
              <a:rPr lang="en-US" altLang="zh-CN" sz="2400" b="1" dirty="0">
                <a:latin typeface="Times New Roman" panose="02020603050405020304" pitchFamily="18" charset="0"/>
                <a:cs typeface="Times New Roman" panose="02020603050405020304" pitchFamily="18" charset="0"/>
              </a:rPr>
              <a:t>is </a:t>
            </a:r>
            <a:r>
              <a:rPr lang="en-US" altLang="zh-CN" sz="2400" b="1" dirty="0" err="1">
                <a:latin typeface="Times New Roman" panose="02020603050405020304" pitchFamily="18" charset="0"/>
                <a:cs typeface="Times New Roman" panose="02020603050405020304" pitchFamily="18" charset="0"/>
              </a:rPr>
              <a:t>null判断</a:t>
            </a:r>
            <a:r>
              <a:rPr lang="en-US" altLang="zh-CN"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其中的</a:t>
            </a:r>
            <a:r>
              <a:rPr lang="en-US" altLang="zh-CN" sz="2400" b="1" dirty="0">
                <a:latin typeface="Times New Roman" panose="02020603050405020304" pitchFamily="18" charset="0"/>
                <a:cs typeface="Times New Roman" panose="02020603050405020304" pitchFamily="18" charset="0"/>
              </a:rPr>
              <a:t>”IS”</a:t>
            </a:r>
            <a:r>
              <a:rPr lang="zh-CN" altLang="zh-CN" sz="2400" b="1" dirty="0">
                <a:latin typeface="Times New Roman" panose="02020603050405020304" pitchFamily="18" charset="0"/>
                <a:cs typeface="Times New Roman" panose="02020603050405020304" pitchFamily="18" charset="0"/>
              </a:rPr>
              <a:t>不能用</a:t>
            </a:r>
            <a:r>
              <a:rPr lang="en-US" altLang="zh-CN"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代替。</a:t>
            </a:r>
            <a:endParaRPr lang="en-US" altLang="zh-CN" sz="2400" b="1" dirty="0">
              <a:latin typeface="Times New Roman" panose="02020603050405020304" pitchFamily="18" charset="0"/>
              <a:cs typeface="Times New Roman" panose="02020603050405020304" pitchFamily="18" charset="0"/>
            </a:endParaRPr>
          </a:p>
          <a:p>
            <a:pPr>
              <a:defRPr/>
            </a:pPr>
            <a:endParaRPr lang="zh-CN" altLang="zh-CN" sz="2400" b="1" dirty="0">
              <a:latin typeface="Times New Roman" panose="02020603050405020304" pitchFamily="18" charset="0"/>
              <a:cs typeface="Times New Roman" panose="02020603050405020304" pitchFamily="18" charset="0"/>
            </a:endParaRPr>
          </a:p>
          <a:p>
            <a:pPr>
              <a:defRPr/>
            </a:pPr>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14-14 </a:t>
            </a:r>
            <a:r>
              <a:rPr lang="zh-CN" altLang="zh-CN" sz="2400" dirty="0">
                <a:latin typeface="Times New Roman" panose="02020603050405020304" pitchFamily="18" charset="0"/>
                <a:cs typeface="Times New Roman" panose="02020603050405020304" pitchFamily="18" charset="0"/>
              </a:rPr>
              <a:t>查询分数为空的学生的学号、课程号。</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Sno,Cno</a:t>
            </a:r>
            <a:r>
              <a:rPr lang="en-US" altLang="zh-CN" sz="2400" dirty="0">
                <a:latin typeface="Times New Roman" panose="02020603050405020304" pitchFamily="18" charset="0"/>
                <a:cs typeface="Times New Roman" panose="02020603050405020304" pitchFamily="18" charset="0"/>
              </a:rPr>
              <a:t> FROM S</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WHERE Score IS NULL;</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title"/>
          </p:nvPr>
        </p:nvSpPr>
        <p:spPr/>
        <p:txBody>
          <a:bodyPr/>
          <a:lstStyle/>
          <a:p>
            <a:r>
              <a:rPr lang="en-US" altLang="zh-CN" b="1"/>
              <a:t>[</a:t>
            </a:r>
            <a:r>
              <a:rPr lang="zh-CN" altLang="zh-CN" b="1"/>
              <a:t>学习目的与要求</a:t>
            </a:r>
            <a:r>
              <a:rPr lang="en-US" altLang="zh-CN" b="1"/>
              <a:t>]</a:t>
            </a:r>
            <a:endParaRPr lang="zh-CN" altLang="en-US"/>
          </a:p>
        </p:txBody>
      </p:sp>
      <p:sp>
        <p:nvSpPr>
          <p:cNvPr id="5123" name="内容占位符 4"/>
          <p:cNvSpPr>
            <a:spLocks noGrp="1"/>
          </p:cNvSpPr>
          <p:nvPr>
            <p:ph idx="1"/>
          </p:nvPr>
        </p:nvSpPr>
        <p:spPr>
          <a:xfrm>
            <a:off x="457200" y="1052513"/>
            <a:ext cx="8229600" cy="5184775"/>
          </a:xfrm>
        </p:spPr>
        <p:txBody>
          <a:bodyPr/>
          <a:lstStyle/>
          <a:p>
            <a:r>
              <a:rPr lang="zh-CN" altLang="zh-CN" dirty="0"/>
              <a:t>数据查询的定义</a:t>
            </a:r>
            <a:r>
              <a:rPr lang="en-US" altLang="zh-CN" dirty="0"/>
              <a:t>--</a:t>
            </a:r>
            <a:r>
              <a:rPr lang="zh-CN" altLang="zh-CN" dirty="0"/>
              <a:t>根据给定的条件，从数据库的表中筛选出符合条件的记录，构成一个数据集合</a:t>
            </a:r>
            <a:endParaRPr lang="en-US" altLang="zh-CN" dirty="0"/>
          </a:p>
          <a:p>
            <a:r>
              <a:rPr lang="zh-CN" altLang="en-US" dirty="0"/>
              <a:t>学习内容</a:t>
            </a:r>
            <a:endParaRPr lang="en-US" altLang="zh-CN" dirty="0"/>
          </a:p>
          <a:p>
            <a:pPr lvl="1" algn="just" eaLnBrk="1" hangingPunct="1"/>
            <a:r>
              <a:rPr kumimoji="1" lang="zh-CN" altLang="en-US" kern="1200" dirty="0">
                <a:latin typeface="宋体" panose="02010600030101010101" pitchFamily="2" charset="-122"/>
                <a:ea typeface="宋体" panose="02010600030101010101" pitchFamily="2" charset="-122"/>
                <a:sym typeface="+mn-ea"/>
              </a:rPr>
              <a:t>查询语句的基本结构</a:t>
            </a:r>
            <a:endParaRPr kumimoji="1" lang="zh-CN" altLang="en-US" kern="1200" dirty="0">
              <a:latin typeface="宋体" panose="02010600030101010101" pitchFamily="2" charset="-122"/>
              <a:ea typeface="宋体" panose="02010600030101010101" pitchFamily="2" charset="-122"/>
            </a:endParaRPr>
          </a:p>
          <a:p>
            <a:pPr lvl="1" algn="just" eaLnBrk="1" hangingPunct="1"/>
            <a:r>
              <a:rPr kumimoji="1" lang="zh-CN" altLang="en-US" kern="1200" dirty="0">
                <a:latin typeface="宋体" panose="02010600030101010101" pitchFamily="2" charset="-122"/>
                <a:ea typeface="宋体" panose="02010600030101010101" pitchFamily="2" charset="-122"/>
                <a:sym typeface="+mn-ea"/>
              </a:rPr>
              <a:t>单表查询</a:t>
            </a:r>
            <a:endParaRPr kumimoji="1" lang="zh-CN" altLang="en-US" kern="1200" dirty="0">
              <a:latin typeface="宋体" panose="02010600030101010101" pitchFamily="2" charset="-122"/>
              <a:ea typeface="宋体" panose="02010600030101010101" pitchFamily="2" charset="-122"/>
            </a:endParaRPr>
          </a:p>
          <a:p>
            <a:pPr lvl="1" algn="just" eaLnBrk="1" hangingPunct="1"/>
            <a:r>
              <a:rPr kumimoji="1" lang="zh-CN" altLang="en-US" kern="1200" dirty="0">
                <a:latin typeface="宋体" panose="02010600030101010101" pitchFamily="2" charset="-122"/>
                <a:ea typeface="宋体" panose="02010600030101010101" pitchFamily="2" charset="-122"/>
                <a:sym typeface="+mn-ea"/>
              </a:rPr>
              <a:t>多表连接查询：内连接，外连接</a:t>
            </a:r>
            <a:endParaRPr kumimoji="1" lang="zh-CN" altLang="en-US" kern="1200" dirty="0">
              <a:latin typeface="宋体" panose="02010600030101010101" pitchFamily="2" charset="-122"/>
              <a:ea typeface="宋体" panose="02010600030101010101" pitchFamily="2" charset="-122"/>
            </a:endParaRPr>
          </a:p>
          <a:p>
            <a:pPr lvl="1" eaLnBrk="1" hangingPunct="1"/>
            <a:r>
              <a:rPr kumimoji="1" lang="zh-CN" altLang="en-US" kern="1200" dirty="0">
                <a:latin typeface="宋体" panose="02010600030101010101" pitchFamily="2" charset="-122"/>
                <a:ea typeface="宋体" panose="02010600030101010101" pitchFamily="2" charset="-122"/>
                <a:sym typeface="+mn-ea"/>
              </a:rPr>
              <a:t>子查询 </a:t>
            </a:r>
            <a:endParaRPr lang="en-US" altLang="zh-CN" dirty="0"/>
          </a:p>
          <a:p>
            <a:pPr marL="0" indent="0">
              <a:buNone/>
            </a:pPr>
            <a:endParaRPr lang="zh-CN" alt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比较大小和确定范围</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en-US" altLang="zh-CN" b="1" dirty="0">
                <a:latin typeface="Times New Roman" panose="02020603050405020304" pitchFamily="18" charset="0"/>
                <a:cs typeface="Times New Roman" panose="02020603050405020304" pitchFamily="18" charset="0"/>
              </a:rPr>
              <a:t>IN&amp;NOT IN</a:t>
            </a:r>
            <a:endParaRPr lang="en-US" altLang="zh-CN" b="1" dirty="0">
              <a:latin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cs typeface="Times New Roman" panose="02020603050405020304" pitchFamily="18" charset="0"/>
              </a:rPr>
              <a:t>SELECT</a:t>
            </a:r>
            <a:r>
              <a:rPr lang="zh-CN" altLang="zh-CN" sz="2400" b="1" dirty="0">
                <a:latin typeface="Times New Roman" panose="02020603050405020304" pitchFamily="18" charset="0"/>
                <a:cs typeface="Times New Roman" panose="02020603050405020304" pitchFamily="18" charset="0"/>
              </a:rPr>
              <a:t>语句中可利用</a:t>
            </a:r>
            <a:r>
              <a:rPr lang="en-US" altLang="zh-CN" sz="2400" b="1" dirty="0">
                <a:latin typeface="Times New Roman" panose="02020603050405020304" pitchFamily="18" charset="0"/>
                <a:cs typeface="Times New Roman" panose="02020603050405020304" pitchFamily="18" charset="0"/>
              </a:rPr>
              <a:t>“IN”</a:t>
            </a:r>
            <a:r>
              <a:rPr lang="zh-CN" altLang="zh-CN" sz="2400" b="1" dirty="0">
                <a:latin typeface="Times New Roman" panose="02020603050405020304" pitchFamily="18" charset="0"/>
                <a:cs typeface="Times New Roman" panose="02020603050405020304" pitchFamily="18" charset="0"/>
              </a:rPr>
              <a:t>操作来查询属性值属于指定集合的元组。利用</a:t>
            </a:r>
            <a:r>
              <a:rPr lang="en-US" altLang="zh-CN" sz="2400" b="1" dirty="0">
                <a:latin typeface="Times New Roman" panose="02020603050405020304" pitchFamily="18" charset="0"/>
                <a:cs typeface="Times New Roman" panose="02020603050405020304" pitchFamily="18" charset="0"/>
              </a:rPr>
              <a:t>“NOT IN”</a:t>
            </a:r>
            <a:r>
              <a:rPr lang="zh-CN" altLang="zh-CN" sz="2400" b="1" dirty="0">
                <a:latin typeface="Times New Roman" panose="02020603050405020304" pitchFamily="18" charset="0"/>
                <a:cs typeface="Times New Roman" panose="02020603050405020304" pitchFamily="18" charset="0"/>
              </a:rPr>
              <a:t>可以查询指定集合外的元组</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14-15</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查询选修</a:t>
            </a:r>
            <a:r>
              <a:rPr lang="en-US" altLang="zh-CN" sz="2400" dirty="0" err="1">
                <a:latin typeface="Times New Roman" panose="02020603050405020304" pitchFamily="18" charset="0"/>
                <a:cs typeface="Times New Roman" panose="02020603050405020304" pitchFamily="18" charset="0"/>
              </a:rPr>
              <a:t>C1</a:t>
            </a:r>
            <a:r>
              <a:rPr lang="zh-CN" altLang="zh-CN" sz="2400" dirty="0">
                <a:latin typeface="Times New Roman" panose="02020603050405020304" pitchFamily="18" charset="0"/>
                <a:cs typeface="Times New Roman" panose="02020603050405020304" pitchFamily="18" charset="0"/>
              </a:rPr>
              <a:t>或</a:t>
            </a:r>
            <a:r>
              <a:rPr lang="en-US" altLang="zh-CN" sz="2400" dirty="0" err="1">
                <a:latin typeface="Times New Roman" panose="02020603050405020304" pitchFamily="18" charset="0"/>
                <a:cs typeface="Times New Roman" panose="02020603050405020304" pitchFamily="18" charset="0"/>
              </a:rPr>
              <a:t>C2</a:t>
            </a:r>
            <a:r>
              <a:rPr lang="zh-CN" altLang="zh-CN" sz="2400" dirty="0">
                <a:latin typeface="Times New Roman" panose="02020603050405020304" pitchFamily="18" charset="0"/>
                <a:cs typeface="Times New Roman" panose="02020603050405020304" pitchFamily="18" charset="0"/>
              </a:rPr>
              <a:t>的学生的学号、课程号和成绩。</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Score </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FROM SC </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IN(’</a:t>
            </a:r>
            <a:r>
              <a:rPr lang="en-US" altLang="zh-CN" sz="2400" dirty="0" err="1">
                <a:latin typeface="Times New Roman" panose="02020603050405020304" pitchFamily="18" charset="0"/>
                <a:cs typeface="Times New Roman" panose="02020603050405020304" pitchFamily="18" charset="0"/>
              </a:rPr>
              <a:t>C1</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C2</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此语句也可以使用逻辑运算符</a:t>
            </a:r>
            <a:r>
              <a:rPr lang="en-US" altLang="zh-CN" sz="2400" dirty="0">
                <a:latin typeface="Times New Roman" panose="02020603050405020304" pitchFamily="18" charset="0"/>
                <a:cs typeface="Times New Roman" panose="02020603050405020304" pitchFamily="18" charset="0"/>
              </a:rPr>
              <a:t>“OR”</a:t>
            </a:r>
            <a:r>
              <a:rPr lang="zh-CN" altLang="zh-CN" sz="2400" dirty="0">
                <a:latin typeface="Times New Roman" panose="02020603050405020304" pitchFamily="18" charset="0"/>
                <a:cs typeface="Times New Roman" panose="02020603050405020304" pitchFamily="18" charset="0"/>
              </a:rPr>
              <a:t>实现。</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Score </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FROM SC </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C1</a:t>
            </a:r>
            <a:r>
              <a:rPr lang="en-US" altLang="zh-CN" sz="2400" dirty="0">
                <a:latin typeface="Times New Roman" panose="02020603050405020304" pitchFamily="18" charset="0"/>
                <a:cs typeface="Times New Roman" panose="02020603050405020304" pitchFamily="18" charset="0"/>
              </a:rPr>
              <a:t>’ OR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C2</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kern="1200" dirty="0">
                <a:latin typeface="宋体" panose="02010600030101010101" pitchFamily="2" charset="-122"/>
                <a:ea typeface="宋体" panose="02010600030101010101" pitchFamily="2" charset="-122"/>
              </a:rPr>
              <a:t>①比较大小练习</a:t>
            </a:r>
            <a:endParaRPr lang="zh-CN" altLang="en-US" dirty="0"/>
          </a:p>
        </p:txBody>
      </p:sp>
      <p:sp>
        <p:nvSpPr>
          <p:cNvPr id="3" name="内容占位符 2"/>
          <p:cNvSpPr>
            <a:spLocks noGrp="1"/>
          </p:cNvSpPr>
          <p:nvPr>
            <p:ph idx="1"/>
          </p:nvPr>
        </p:nvSpPr>
        <p:spPr/>
        <p:txBody>
          <a:bodyPr/>
          <a:lstStyle/>
          <a:p>
            <a:pPr eaLnBrk="1" hangingPunct="1"/>
            <a:r>
              <a:rPr kumimoji="1" lang="zh-CN" altLang="en-US" kern="1200" dirty="0">
                <a:latin typeface="Times New Roman" panose="02020603050405020304" pitchFamily="18" charset="0"/>
                <a:ea typeface="宋体" panose="02010600030101010101" pitchFamily="2" charset="-122"/>
              </a:rPr>
              <a:t>练习</a:t>
            </a:r>
            <a:r>
              <a:rPr kumimoji="1" lang="en-US" altLang="zh-CN" kern="1200" dirty="0">
                <a:latin typeface="Times New Roman" panose="02020603050405020304" pitchFamily="18" charset="0"/>
                <a:ea typeface="宋体" panose="02010600030101010101" pitchFamily="2" charset="-122"/>
              </a:rPr>
              <a:t>1</a:t>
            </a:r>
            <a:r>
              <a:rPr kumimoji="1" lang="zh-CN" altLang="en-US" kern="1200" dirty="0">
                <a:latin typeface="Times New Roman" panose="02020603050405020304" pitchFamily="18" charset="0"/>
                <a:ea typeface="宋体" panose="02010600030101010101" pitchFamily="2" charset="-122"/>
              </a:rPr>
              <a:t>．查询全体女学生的姓名和年龄。</a:t>
            </a:r>
            <a:endParaRPr kumimoji="1" lang="zh-CN" altLang="en-US" kern="1200" dirty="0">
              <a:latin typeface="Times New Roman" panose="02020603050405020304" pitchFamily="18" charset="0"/>
              <a:ea typeface="宋体" panose="02010600030101010101" pitchFamily="2" charset="-122"/>
            </a:endParaRPr>
          </a:p>
          <a:p>
            <a:pPr eaLnBrk="1" hangingPunct="1">
              <a:buNone/>
            </a:pPr>
            <a:endParaRPr kumimoji="1" lang="en-US" altLang="zh-CN" kern="1200" dirty="0">
              <a:latin typeface="Times New Roman" panose="02020603050405020304" pitchFamily="18" charset="0"/>
              <a:ea typeface="宋体" panose="02010600030101010101" pitchFamily="2" charset="-122"/>
            </a:endParaRPr>
          </a:p>
          <a:p>
            <a:pPr eaLnBrk="1" hangingPunct="1"/>
            <a:r>
              <a:rPr kumimoji="1" lang="zh-CN" altLang="en-US" kern="1200" dirty="0">
                <a:latin typeface="Times New Roman" panose="02020603050405020304" pitchFamily="18" charset="0"/>
                <a:ea typeface="宋体" panose="02010600030101010101" pitchFamily="2" charset="-122"/>
              </a:rPr>
              <a:t>练习</a:t>
            </a:r>
            <a:r>
              <a:rPr kumimoji="1" lang="en-US" altLang="zh-CN" kern="1200" dirty="0">
                <a:latin typeface="Times New Roman" panose="02020603050405020304" pitchFamily="18" charset="0"/>
                <a:ea typeface="宋体" panose="02010600030101010101" pitchFamily="2" charset="-122"/>
              </a:rPr>
              <a:t>2</a:t>
            </a:r>
            <a:r>
              <a:rPr kumimoji="1" lang="zh-CN" altLang="en-US" kern="1200" dirty="0">
                <a:latin typeface="Times New Roman" panose="02020603050405020304" pitchFamily="18" charset="0"/>
                <a:ea typeface="宋体" panose="02010600030101010101" pitchFamily="2" charset="-122"/>
              </a:rPr>
              <a:t>．查询选修了</a:t>
            </a:r>
            <a:r>
              <a:rPr kumimoji="1" lang="en-US" altLang="zh-CN" kern="1200" dirty="0">
                <a:latin typeface="Times New Roman" panose="02020603050405020304" pitchFamily="18" charset="0"/>
                <a:ea typeface="宋体" panose="02010600030101010101" pitchFamily="2" charset="-122"/>
              </a:rPr>
              <a:t>C01</a:t>
            </a:r>
            <a:r>
              <a:rPr kumimoji="1" lang="zh-CN" altLang="en-US" kern="1200" dirty="0">
                <a:latin typeface="Times New Roman" panose="02020603050405020304" pitchFamily="18" charset="0"/>
                <a:ea typeface="宋体" panose="02010600030101010101" pitchFamily="2" charset="-122"/>
              </a:rPr>
              <a:t>课程的学生学号和成绩</a:t>
            </a:r>
            <a:r>
              <a:rPr kumimoji="1" lang="en-US" altLang="zh-CN" kern="1200" dirty="0">
                <a:solidFill>
                  <a:srgbClr val="009900"/>
                </a:solidFill>
                <a:latin typeface="Times New Roman" panose="02020603050405020304" pitchFamily="18" charset="0"/>
                <a:ea typeface="宋体" panose="02010600030101010101" pitchFamily="2" charset="-122"/>
              </a:rPr>
              <a:t> </a:t>
            </a:r>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r>
              <a:rPr kumimoji="1" lang="zh-CN" altLang="en-US" kern="1200" dirty="0">
                <a:latin typeface="Times New Roman" panose="02020603050405020304" pitchFamily="18" charset="0"/>
                <a:ea typeface="宋体" panose="02010600030101010101" pitchFamily="2" charset="-122"/>
              </a:rPr>
              <a:t>练习</a:t>
            </a:r>
            <a:r>
              <a:rPr kumimoji="1" lang="en-US" altLang="zh-CN" kern="1200" dirty="0">
                <a:latin typeface="Times New Roman" panose="02020603050405020304" pitchFamily="18" charset="0"/>
                <a:ea typeface="宋体" panose="02010600030101010101" pitchFamily="2" charset="-122"/>
              </a:rPr>
              <a:t>3</a:t>
            </a:r>
            <a:r>
              <a:rPr kumimoji="1" lang="zh-CN" altLang="en-US" kern="1200" dirty="0">
                <a:latin typeface="Times New Roman" panose="02020603050405020304" pitchFamily="18" charset="0"/>
                <a:ea typeface="宋体" panose="02010600030101010101" pitchFamily="2" charset="-122"/>
              </a:rPr>
              <a:t>．查询学分大于</a:t>
            </a:r>
            <a:r>
              <a:rPr kumimoji="1" lang="en-US" altLang="zh-CN" kern="1200" dirty="0">
                <a:latin typeface="Times New Roman" panose="02020603050405020304" pitchFamily="18" charset="0"/>
                <a:ea typeface="宋体" panose="02010600030101010101" pitchFamily="2" charset="-122"/>
              </a:rPr>
              <a:t>3</a:t>
            </a:r>
            <a:r>
              <a:rPr kumimoji="1" lang="zh-CN" altLang="en-US" kern="1200" dirty="0">
                <a:latin typeface="Times New Roman" panose="02020603050405020304" pitchFamily="18" charset="0"/>
                <a:ea typeface="宋体" panose="02010600030101010101" pitchFamily="2" charset="-122"/>
              </a:rPr>
              <a:t>的课程名和开课学期</a:t>
            </a:r>
            <a:endParaRPr kumimoji="1" lang="zh-CN" altLang="en-US" kern="12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b="1" dirty="0">
                <a:latin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部分匹配查询 </a:t>
            </a:r>
            <a:endParaRPr lang="zh-CN" altLang="en-US" dirty="0">
              <a:latin typeface="Times New Roman" panose="02020603050405020304" pitchFamily="18" charset="0"/>
              <a:cs typeface="Times New Roman" panose="02020603050405020304" pitchFamily="18" charset="0"/>
            </a:endParaRPr>
          </a:p>
        </p:txBody>
      </p:sp>
      <p:sp>
        <p:nvSpPr>
          <p:cNvPr id="15363" name="内容占位符 2"/>
          <p:cNvSpPr>
            <a:spLocks noGrp="1"/>
          </p:cNvSpPr>
          <p:nvPr>
            <p:ph idx="1"/>
          </p:nvPr>
        </p:nvSpPr>
        <p:spPr>
          <a:xfrm>
            <a:off x="457200" y="1052513"/>
            <a:ext cx="8229600" cy="2016447"/>
          </a:xfrm>
        </p:spPr>
        <p:txBody>
          <a:bodyPr/>
          <a:lstStyle/>
          <a:p>
            <a:r>
              <a:rPr lang="zh-CN" altLang="zh-CN" sz="2400" dirty="0">
                <a:latin typeface="Times New Roman" panose="02020603050405020304" pitchFamily="18" charset="0"/>
                <a:cs typeface="Times New Roman" panose="02020603050405020304" pitchFamily="18" charset="0"/>
              </a:rPr>
              <a:t>当要查询的值不完全精确时，用户可以使用</a:t>
            </a:r>
            <a:r>
              <a:rPr lang="en-US" altLang="zh-CN" sz="2400" dirty="0">
                <a:latin typeface="Times New Roman" panose="02020603050405020304" pitchFamily="18" charset="0"/>
                <a:cs typeface="Times New Roman" panose="02020603050405020304" pitchFamily="18" charset="0"/>
              </a:rPr>
              <a:t>LIKE</a:t>
            </a:r>
            <a:r>
              <a:rPr lang="zh-CN" altLang="zh-CN"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NOT LIKE</a:t>
            </a:r>
            <a:r>
              <a:rPr lang="zh-CN" altLang="zh-CN" sz="2400" dirty="0">
                <a:latin typeface="Times New Roman" panose="02020603050405020304" pitchFamily="18" charset="0"/>
                <a:cs typeface="Times New Roman" panose="02020603050405020304" pitchFamily="18" charset="0"/>
              </a:rPr>
              <a:t>进行部分匹配查询（也称模糊查询）。</a:t>
            </a:r>
            <a:r>
              <a:rPr lang="en-US" altLang="zh-CN" sz="2400" dirty="0">
                <a:latin typeface="Times New Roman" panose="02020603050405020304" pitchFamily="18" charset="0"/>
                <a:cs typeface="Times New Roman" panose="02020603050405020304" pitchFamily="18" charset="0"/>
              </a:rPr>
              <a:t>LIKE</a:t>
            </a:r>
            <a:r>
              <a:rPr lang="zh-CN" altLang="zh-CN" sz="2400" dirty="0">
                <a:latin typeface="Times New Roman" panose="02020603050405020304" pitchFamily="18" charset="0"/>
                <a:cs typeface="Times New Roman" panose="02020603050405020304" pitchFamily="18" charset="0"/>
              </a:rPr>
              <a:t>运算使我们可以使用通配符来执行基本的模式匹配。</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&lt;</a:t>
            </a:r>
            <a:r>
              <a:rPr lang="zh-CN" altLang="zh-CN" sz="2400" b="1" dirty="0">
                <a:latin typeface="Times New Roman" panose="02020603050405020304" pitchFamily="18" charset="0"/>
                <a:cs typeface="Times New Roman" panose="02020603050405020304" pitchFamily="18" charset="0"/>
              </a:rPr>
              <a:t>属性名</a:t>
            </a:r>
            <a:r>
              <a:rPr lang="en-US" altLang="zh-CN" sz="2400" b="1" dirty="0">
                <a:latin typeface="Times New Roman" panose="02020603050405020304" pitchFamily="18" charset="0"/>
                <a:cs typeface="Times New Roman" panose="02020603050405020304" pitchFamily="18" charset="0"/>
              </a:rPr>
              <a:t>&gt; LIKE &lt;</a:t>
            </a:r>
            <a:r>
              <a:rPr lang="zh-CN" altLang="zh-CN" sz="2400" b="1" dirty="0">
                <a:latin typeface="Times New Roman" panose="02020603050405020304" pitchFamily="18" charset="0"/>
                <a:cs typeface="Times New Roman" panose="02020603050405020304" pitchFamily="18" charset="0"/>
              </a:rPr>
              <a:t>字符串常量</a:t>
            </a:r>
            <a:r>
              <a:rPr lang="en-US" altLang="zh-CN" sz="2400" b="1"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字符串常量的字符可以包含通配符。</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684213" y="3201661"/>
          <a:ext cx="7775575" cy="3185263"/>
        </p:xfrm>
        <a:graphic>
          <a:graphicData uri="http://schemas.openxmlformats.org/drawingml/2006/table">
            <a:tbl>
              <a:tblPr>
                <a:tableStyleId>{5C22544A-7EE6-4342-B048-85BDC9FD1C3A}</a:tableStyleId>
              </a:tblPr>
              <a:tblGrid>
                <a:gridCol w="1007945"/>
                <a:gridCol w="6767630"/>
              </a:tblGrid>
              <a:tr h="443363">
                <a:tc>
                  <a:txBody>
                    <a:bodyPr/>
                    <a:lstStyle/>
                    <a:p>
                      <a:pPr algn="l">
                        <a:spcAft>
                          <a:spcPts val="0"/>
                        </a:spcAft>
                      </a:pPr>
                      <a:r>
                        <a:rPr lang="zh-CN" sz="2400" kern="100">
                          <a:effectLst/>
                          <a:latin typeface="Times New Roman" panose="02020603050405020304" pitchFamily="18" charset="0"/>
                          <a:cs typeface="Times New Roman" panose="02020603050405020304" pitchFamily="18" charset="0"/>
                        </a:rPr>
                        <a:t>通配符</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l">
                        <a:spcAft>
                          <a:spcPts val="0"/>
                        </a:spcAft>
                      </a:pPr>
                      <a:r>
                        <a:rPr lang="zh-CN" sz="2400" kern="100">
                          <a:effectLst/>
                          <a:latin typeface="Times New Roman" panose="02020603050405020304" pitchFamily="18" charset="0"/>
                          <a:cs typeface="Times New Roman" panose="02020603050405020304" pitchFamily="18" charset="0"/>
                        </a:rPr>
                        <a:t>说明</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426204">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_</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l">
                        <a:spcAft>
                          <a:spcPts val="0"/>
                        </a:spcAft>
                      </a:pPr>
                      <a:r>
                        <a:rPr lang="zh-CN" sz="2400" kern="100" dirty="0">
                          <a:effectLst/>
                          <a:latin typeface="Times New Roman" panose="02020603050405020304" pitchFamily="18" charset="0"/>
                          <a:cs typeface="Times New Roman" panose="02020603050405020304" pitchFamily="18" charset="0"/>
                        </a:rPr>
                        <a:t>表示任意单个字符</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792088">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l">
                        <a:spcAft>
                          <a:spcPts val="0"/>
                        </a:spcAft>
                      </a:pPr>
                      <a:r>
                        <a:rPr lang="zh-CN" sz="2400" kern="100" dirty="0">
                          <a:effectLst/>
                          <a:latin typeface="Times New Roman" panose="02020603050405020304" pitchFamily="18" charset="0"/>
                          <a:cs typeface="Times New Roman" panose="02020603050405020304" pitchFamily="18" charset="0"/>
                        </a:rPr>
                        <a:t>表示任意长度的字符串</a:t>
                      </a:r>
                      <a:r>
                        <a:rPr lang="en-US" sz="2400" kern="100" dirty="0">
                          <a:effectLst/>
                          <a:latin typeface="Times New Roman" panose="02020603050405020304" pitchFamily="18" charset="0"/>
                          <a:cs typeface="Times New Roman" panose="02020603050405020304" pitchFamily="18" charset="0"/>
                        </a:rPr>
                        <a:t>(</a:t>
                      </a:r>
                      <a:r>
                        <a:rPr lang="en-US" sz="2400" kern="100" dirty="0" err="1">
                          <a:effectLst/>
                          <a:latin typeface="Times New Roman" panose="02020603050405020304" pitchFamily="18" charset="0"/>
                          <a:cs typeface="Times New Roman" panose="02020603050405020304" pitchFamily="18" charset="0"/>
                        </a:rPr>
                        <a:t>a%b</a:t>
                      </a:r>
                      <a:r>
                        <a:rPr lang="zh-CN" sz="2400" kern="100" dirty="0">
                          <a:effectLst/>
                          <a:latin typeface="Times New Roman" panose="02020603050405020304" pitchFamily="18" charset="0"/>
                          <a:cs typeface="Times New Roman" panose="02020603050405020304" pitchFamily="18" charset="0"/>
                        </a:rPr>
                        <a:t>表示以</a:t>
                      </a:r>
                      <a:r>
                        <a:rPr lang="en-US" sz="2400" kern="100" dirty="0">
                          <a:effectLst/>
                          <a:latin typeface="Times New Roman" panose="02020603050405020304" pitchFamily="18" charset="0"/>
                          <a:cs typeface="Times New Roman" panose="02020603050405020304" pitchFamily="18" charset="0"/>
                        </a:rPr>
                        <a:t>a</a:t>
                      </a:r>
                      <a:r>
                        <a:rPr lang="zh-CN" sz="2400" kern="100" dirty="0">
                          <a:effectLst/>
                          <a:latin typeface="Times New Roman" panose="02020603050405020304" pitchFamily="18" charset="0"/>
                          <a:cs typeface="Times New Roman" panose="02020603050405020304" pitchFamily="18" charset="0"/>
                        </a:rPr>
                        <a:t>开头</a:t>
                      </a:r>
                      <a:r>
                        <a:rPr lang="en-US" sz="2400" kern="100" dirty="0">
                          <a:effectLst/>
                          <a:latin typeface="Times New Roman" panose="02020603050405020304" pitchFamily="18" charset="0"/>
                          <a:cs typeface="Times New Roman" panose="02020603050405020304" pitchFamily="18" charset="0"/>
                        </a:rPr>
                        <a:t>b</a:t>
                      </a:r>
                      <a:r>
                        <a:rPr lang="zh-CN" sz="2400" kern="100" dirty="0">
                          <a:effectLst/>
                          <a:latin typeface="Times New Roman" panose="02020603050405020304" pitchFamily="18" charset="0"/>
                          <a:cs typeface="Times New Roman" panose="02020603050405020304" pitchFamily="18" charset="0"/>
                        </a:rPr>
                        <a:t>结尾的任意长度字符串</a:t>
                      </a:r>
                      <a:r>
                        <a:rPr lang="en-US" sz="2400" kern="100" dirty="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792088">
                <a:tc>
                  <a:txBody>
                    <a:bodyPr/>
                    <a:lstStyle/>
                    <a:p>
                      <a:pPr algn="ctr">
                        <a:spcAft>
                          <a:spcPts val="0"/>
                        </a:spcAft>
                      </a:pPr>
                      <a:r>
                        <a:rPr lang="en-US" sz="2400" kern="100">
                          <a:effectLst/>
                          <a:latin typeface="Times New Roman" panose="02020603050405020304" pitchFamily="18" charset="0"/>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l">
                        <a:spcAft>
                          <a:spcPts val="0"/>
                        </a:spcAft>
                      </a:pPr>
                      <a:r>
                        <a:rPr lang="zh-CN" sz="2400" kern="100" dirty="0">
                          <a:effectLst/>
                          <a:latin typeface="Times New Roman" panose="02020603050405020304" pitchFamily="18" charset="0"/>
                          <a:cs typeface="Times New Roman" panose="02020603050405020304" pitchFamily="18" charset="0"/>
                        </a:rPr>
                        <a:t>与特定范围（例如，</a:t>
                      </a:r>
                      <a:r>
                        <a:rPr lang="en-US" sz="2400" kern="100" dirty="0">
                          <a:effectLst/>
                          <a:latin typeface="Times New Roman" panose="02020603050405020304" pitchFamily="18" charset="0"/>
                          <a:cs typeface="Times New Roman" panose="02020603050405020304" pitchFamily="18" charset="0"/>
                        </a:rPr>
                        <a:t>[a-f]</a:t>
                      </a:r>
                      <a:r>
                        <a:rPr lang="zh-CN" sz="2400" kern="100" dirty="0">
                          <a:effectLst/>
                          <a:latin typeface="Times New Roman" panose="02020603050405020304" pitchFamily="18" charset="0"/>
                          <a:cs typeface="Times New Roman" panose="02020603050405020304" pitchFamily="18" charset="0"/>
                        </a:rPr>
                        <a:t>）或特定集中的任意单字符匹配。</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720080">
                <a:tc>
                  <a:txBody>
                    <a:bodyPr/>
                    <a:lstStyle/>
                    <a:p>
                      <a:pPr algn="ctr">
                        <a:spcAft>
                          <a:spcPts val="0"/>
                        </a:spcAft>
                      </a:pPr>
                      <a:r>
                        <a:rPr lang="en-US" sz="2400" kern="100" dirty="0">
                          <a:effectLst/>
                          <a:latin typeface="Times New Roman" panose="02020603050405020304" pitchFamily="18" charset="0"/>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l">
                        <a:spcAft>
                          <a:spcPts val="0"/>
                        </a:spcAft>
                      </a:pPr>
                      <a:r>
                        <a:rPr lang="zh-CN" sz="2400" kern="100" dirty="0">
                          <a:effectLst/>
                          <a:latin typeface="Times New Roman" panose="02020603050405020304" pitchFamily="18" charset="0"/>
                          <a:cs typeface="Times New Roman" panose="02020603050405020304" pitchFamily="18" charset="0"/>
                        </a:rPr>
                        <a:t>与特定范围（例如，</a:t>
                      </a:r>
                      <a:r>
                        <a:rPr lang="en-US" sz="2400" kern="100" dirty="0">
                          <a:effectLst/>
                          <a:latin typeface="Times New Roman" panose="02020603050405020304" pitchFamily="18" charset="0"/>
                          <a:cs typeface="Times New Roman" panose="02020603050405020304" pitchFamily="18" charset="0"/>
                        </a:rPr>
                        <a:t>[^a-f]</a:t>
                      </a:r>
                      <a:r>
                        <a:rPr lang="zh-CN" sz="2400" kern="100" dirty="0">
                          <a:effectLst/>
                          <a:latin typeface="Times New Roman" panose="02020603050405020304" pitchFamily="18" charset="0"/>
                          <a:cs typeface="Times New Roman" panose="02020603050405020304" pitchFamily="18" charset="0"/>
                        </a:rPr>
                        <a:t>）或特定集之外的任意单字符匹配。</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wipe(down)">
                                      <p:cBhvr>
                                        <p:cTn id="7" dur="500"/>
                                        <p:tgtEl>
                                          <p:spTgt spid="15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部分匹配查询 </a:t>
            </a:r>
            <a:endParaRPr lang="zh-CN" altLang="en-US" dirty="0">
              <a:latin typeface="Times New Roman" panose="02020603050405020304" pitchFamily="18" charset="0"/>
              <a:cs typeface="Times New Roman" panose="02020603050405020304" pitchFamily="18" charset="0"/>
            </a:endParaRPr>
          </a:p>
        </p:txBody>
      </p:sp>
      <p:sp>
        <p:nvSpPr>
          <p:cNvPr id="16387" name="内容占位符 2"/>
          <p:cNvSpPr>
            <a:spLocks noGrp="1"/>
          </p:cNvSpPr>
          <p:nvPr>
            <p:ph idx="1"/>
          </p:nvPr>
        </p:nvSpPr>
        <p:spPr>
          <a:xfrm>
            <a:off x="457200" y="1052513"/>
            <a:ext cx="8229600" cy="5184775"/>
          </a:xfrm>
        </p:spPr>
        <p:txBody>
          <a:bodyPr/>
          <a:lstStyle/>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14-16</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查询所有姓李的学生的学号和姓名。</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FROM S</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LIKE ‘</a:t>
            </a:r>
            <a:r>
              <a:rPr lang="zh-CN" altLang="zh-CN" sz="2400" dirty="0">
                <a:latin typeface="Times New Roman" panose="02020603050405020304" pitchFamily="18" charset="0"/>
                <a:cs typeface="Times New Roman" panose="02020603050405020304" pitchFamily="18" charset="0"/>
              </a:rPr>
              <a:t>李</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14-17</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查询姓名中第二个汉字是</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倩</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的学生学号和姓名</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FROM S</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LIKE ‘_</a:t>
            </a:r>
            <a:r>
              <a:rPr lang="zh-CN" altLang="zh-CN" sz="2400" dirty="0">
                <a:latin typeface="Times New Roman" panose="02020603050405020304" pitchFamily="18" charset="0"/>
                <a:cs typeface="Times New Roman" panose="02020603050405020304" pitchFamily="18" charset="0"/>
              </a:rPr>
              <a:t>倩</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a:latin typeface="Times New Roman" panose="02020603050405020304" pitchFamily="18" charset="0"/>
            </a:endParaRPr>
          </a:p>
          <a:p>
            <a:pP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注意</a:t>
            </a:r>
            <a:r>
              <a:rPr lang="en-US" altLang="zh-CN" sz="2400" dirty="0">
                <a:latin typeface="Times New Roman" panose="02020603050405020304" pitchFamily="18" charset="0"/>
                <a:cs typeface="Times New Roman" panose="02020603050405020304" pitchFamily="18" charset="0"/>
              </a:rPr>
              <a:t>char(n)</a:t>
            </a:r>
            <a:r>
              <a:rPr lang="zh-CN" altLang="en-US" sz="2400" dirty="0">
                <a:latin typeface="Times New Roman" panose="02020603050405020304" pitchFamily="18" charset="0"/>
                <a:cs typeface="Times New Roman" panose="02020603050405020304" pitchFamily="18" charset="0"/>
              </a:rPr>
              <a:t>和</a:t>
            </a:r>
            <a:r>
              <a:rPr lang="en-US" altLang="zh-CN" sz="2400" dirty="0" err="1">
                <a:latin typeface="Times New Roman" panose="02020603050405020304" pitchFamily="18" charset="0"/>
                <a:cs typeface="Times New Roman" panose="02020603050405020304" pitchFamily="18" charset="0"/>
              </a:rPr>
              <a:t>nchar</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的区别</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wipe(down)">
                                      <p:cBhvr>
                                        <p:cTn id="15" dur="5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387">
                                            <p:txEl>
                                              <p:pRg st="4" end="4"/>
                                            </p:txEl>
                                          </p:spTgt>
                                        </p:tgtEl>
                                        <p:attrNameLst>
                                          <p:attrName>style.visibility</p:attrName>
                                        </p:attrNameLst>
                                      </p:cBhvr>
                                      <p:to>
                                        <p:strVal val="visible"/>
                                      </p:to>
                                    </p:set>
                                    <p:animEffect transition="in" filter="wipe(down)">
                                      <p:cBhvr>
                                        <p:cTn id="20" dur="500"/>
                                        <p:tgtEl>
                                          <p:spTgt spid="163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Effect transition="in" filter="circle(in)">
                                      <p:cBhvr>
                                        <p:cTn id="25" dur="2000"/>
                                        <p:tgtEl>
                                          <p:spTgt spid="16387">
                                            <p:txEl>
                                              <p:pRg st="5" end="5"/>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6387">
                                            <p:txEl>
                                              <p:pRg st="6" end="6"/>
                                            </p:txEl>
                                          </p:spTgt>
                                        </p:tgtEl>
                                        <p:attrNameLst>
                                          <p:attrName>style.visibility</p:attrName>
                                        </p:attrNameLst>
                                      </p:cBhvr>
                                      <p:to>
                                        <p:strVal val="visible"/>
                                      </p:to>
                                    </p:set>
                                    <p:animEffect transition="in" filter="circle(in)">
                                      <p:cBhvr>
                                        <p:cTn id="28" dur="2000"/>
                                        <p:tgtEl>
                                          <p:spTgt spid="1638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6387">
                                            <p:txEl>
                                              <p:pRg st="8" end="8"/>
                                            </p:txEl>
                                          </p:spTgt>
                                        </p:tgtEl>
                                        <p:attrNameLst>
                                          <p:attrName>style.visibility</p:attrName>
                                        </p:attrNameLst>
                                      </p:cBhvr>
                                      <p:to>
                                        <p:strVal val="visible"/>
                                      </p:to>
                                    </p:set>
                                    <p:animEffect transition="in" filter="circle(in)">
                                      <p:cBhvr>
                                        <p:cTn id="33" dur="20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部分匹配查询 </a:t>
            </a:r>
            <a:endParaRPr lang="zh-CN" altLang="en-US" dirty="0">
              <a:latin typeface="Times New Roman" panose="02020603050405020304" pitchFamily="18" charset="0"/>
              <a:cs typeface="Times New Roman" panose="02020603050405020304" pitchFamily="18" charset="0"/>
            </a:endParaRPr>
          </a:p>
        </p:txBody>
      </p:sp>
      <p:sp>
        <p:nvSpPr>
          <p:cNvPr id="16387" name="内容占位符 2"/>
          <p:cNvSpPr>
            <a:spLocks noGrp="1"/>
          </p:cNvSpPr>
          <p:nvPr>
            <p:ph idx="1"/>
          </p:nvPr>
        </p:nvSpPr>
        <p:spPr>
          <a:xfrm>
            <a:off x="457200" y="1124744"/>
            <a:ext cx="8229600" cy="5184775"/>
          </a:xfrm>
        </p:spPr>
        <p:txBody>
          <a:bodyPr/>
          <a:lstStyle/>
          <a:p>
            <a:pPr eaLnBrk="1" hangingPunct="1"/>
            <a:r>
              <a:rPr lang="zh-CN" altLang="en-US" sz="2400" b="1" dirty="0">
                <a:latin typeface="Times New Roman" panose="02020603050405020304" pitchFamily="18" charset="0"/>
                <a:cs typeface="Times New Roman" panose="02020603050405020304" pitchFamily="18" charset="0"/>
              </a:rPr>
              <a:t>例</a:t>
            </a:r>
            <a:r>
              <a:rPr lang="zh-CN" altLang="en-US" sz="2400" dirty="0">
                <a:latin typeface="Times New Roman" panose="02020603050405020304" pitchFamily="18" charset="0"/>
                <a:cs typeface="Times New Roman" panose="02020603050405020304" pitchFamily="18" charset="0"/>
              </a:rPr>
              <a:t>．查询学生表中姓‘张’、‘李’和‘刘’的学生的情况。</a:t>
            </a:r>
            <a:endParaRPr lang="zh-CN" altLang="en-US" sz="2400" dirty="0">
              <a:latin typeface="Times New Roman" panose="02020603050405020304" pitchFamily="18" charset="0"/>
              <a:cs typeface="Times New Roman" panose="02020603050405020304" pitchFamily="18" charset="0"/>
            </a:endParaRPr>
          </a:p>
          <a:p>
            <a:pPr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SELECT * FROM Student </a:t>
            </a:r>
            <a:endParaRPr lang="en-US" altLang="zh-CN" sz="2400" dirty="0">
              <a:latin typeface="Times New Roman" panose="02020603050405020304" pitchFamily="18" charset="0"/>
              <a:cs typeface="Times New Roman" panose="02020603050405020304" pitchFamily="18" charset="0"/>
            </a:endParaRPr>
          </a:p>
          <a:p>
            <a:pPr eaLnBrk="1" hangingPunct="1">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LIKE '[</a:t>
            </a:r>
            <a:r>
              <a:rPr lang="zh-CN" altLang="en-US" sz="2400" dirty="0">
                <a:latin typeface="Times New Roman" panose="02020603050405020304" pitchFamily="18" charset="0"/>
                <a:cs typeface="Times New Roman" panose="02020603050405020304" pitchFamily="18" charset="0"/>
              </a:rPr>
              <a:t>张李刘</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b="1" dirty="0">
                <a:latin typeface="Times New Roman" panose="02020603050405020304" pitchFamily="18" charset="0"/>
                <a:cs typeface="Times New Roman" panose="02020603050405020304" pitchFamily="18" charset="0"/>
              </a:rPr>
              <a:t>例</a:t>
            </a:r>
            <a:r>
              <a:rPr lang="zh-CN" altLang="en-US" sz="2400" dirty="0">
                <a:latin typeface="Times New Roman" panose="02020603050405020304" pitchFamily="18" charset="0"/>
                <a:cs typeface="Times New Roman" panose="02020603050405020304" pitchFamily="18" charset="0"/>
              </a:rPr>
              <a:t>．查询名字中第</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个字为‘小’或‘大’的学生的姓名和学号。</a:t>
            </a:r>
            <a:endParaRPr lang="zh-CN" altLang="en-US" sz="2400" dirty="0">
              <a:latin typeface="Times New Roman" panose="02020603050405020304" pitchFamily="18" charset="0"/>
              <a:cs typeface="Times New Roman" panose="02020603050405020304" pitchFamily="18" charset="0"/>
            </a:endParaRPr>
          </a:p>
          <a:p>
            <a:pPr eaLnBrk="1" hangingPunct="1">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FROM Student </a:t>
            </a:r>
            <a:endParaRPr lang="en-US" altLang="zh-CN" sz="2400" dirty="0">
              <a:latin typeface="Times New Roman" panose="02020603050405020304" pitchFamily="18" charset="0"/>
              <a:cs typeface="Times New Roman" panose="02020603050405020304" pitchFamily="18" charset="0"/>
            </a:endParaRPr>
          </a:p>
          <a:p>
            <a:pPr eaLnBrk="1" hangingPunct="1">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LIKE '_[</a:t>
            </a:r>
            <a:r>
              <a:rPr lang="zh-CN" altLang="en-US" sz="2400" dirty="0">
                <a:latin typeface="Times New Roman" panose="02020603050405020304" pitchFamily="18" charset="0"/>
                <a:cs typeface="Times New Roman" panose="02020603050405020304" pitchFamily="18" charset="0"/>
              </a:rPr>
              <a:t>小大</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wipe(down)">
                                      <p:cBhvr>
                                        <p:cTn id="12" dur="500"/>
                                        <p:tgtEl>
                                          <p:spTgt spid="163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wipe(down)">
                                      <p:cBhvr>
                                        <p:cTn id="17" dur="500"/>
                                        <p:tgtEl>
                                          <p:spTgt spid="16387">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6387">
                                            <p:txEl>
                                              <p:pRg st="2" end="2"/>
                                            </p:txEl>
                                          </p:spTgt>
                                        </p:tgtEl>
                                        <p:attrNameLst>
                                          <p:attrName>style.visibility</p:attrName>
                                        </p:attrNameLst>
                                      </p:cBhvr>
                                      <p:to>
                                        <p:strVal val="visible"/>
                                      </p:to>
                                    </p:set>
                                    <p:animEffect transition="in" filter="wipe(down)">
                                      <p:cBhvr>
                                        <p:cTn id="20" dur="500"/>
                                        <p:tgtEl>
                                          <p:spTgt spid="163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Effect transition="in" filter="wipe(down)">
                                      <p:cBhvr>
                                        <p:cTn id="25" dur="500"/>
                                        <p:tgtEl>
                                          <p:spTgt spid="1638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387">
                                            <p:txEl>
                                              <p:pRg st="5" end="5"/>
                                            </p:txEl>
                                          </p:spTgt>
                                        </p:tgtEl>
                                        <p:attrNameLst>
                                          <p:attrName>style.visibility</p:attrName>
                                        </p:attrNameLst>
                                      </p:cBhvr>
                                      <p:to>
                                        <p:strVal val="visible"/>
                                      </p:to>
                                    </p:set>
                                    <p:animEffect transition="in" filter="wipe(down)">
                                      <p:cBhvr>
                                        <p:cTn id="28"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部分匹配查询 </a:t>
            </a:r>
            <a:endParaRPr lang="zh-CN" altLang="en-US" dirty="0"/>
          </a:p>
        </p:txBody>
      </p:sp>
      <p:sp>
        <p:nvSpPr>
          <p:cNvPr id="3" name="内容占位符 2"/>
          <p:cNvSpPr>
            <a:spLocks noGrp="1"/>
          </p:cNvSpPr>
          <p:nvPr>
            <p:ph idx="1"/>
          </p:nvPr>
        </p:nvSpPr>
        <p:spPr>
          <a:xfrm>
            <a:off x="457200" y="1052736"/>
            <a:ext cx="8229600" cy="1507743"/>
          </a:xfrm>
        </p:spPr>
        <p:txBody>
          <a:bodyPr/>
          <a:lstStyle/>
          <a:p>
            <a:pPr eaLnBrk="1" hangingPunct="1"/>
            <a:r>
              <a:rPr kumimoji="1" lang="zh-CN" altLang="en-US" sz="3200" kern="1200" dirty="0">
                <a:latin typeface="宋体" panose="02010600030101010101" pitchFamily="2" charset="-122"/>
                <a:ea typeface="宋体" panose="02010600030101010101" pitchFamily="2" charset="-122"/>
              </a:rPr>
              <a:t>例．查询姓王且名字是</a:t>
            </a:r>
            <a:r>
              <a:rPr kumimoji="1" lang="en-US" altLang="zh-CN" sz="3200" kern="1200" dirty="0">
                <a:latin typeface="宋体" panose="02010600030101010101" pitchFamily="2" charset="-122"/>
                <a:ea typeface="宋体" panose="02010600030101010101" pitchFamily="2" charset="-122"/>
              </a:rPr>
              <a:t>3</a:t>
            </a:r>
            <a:r>
              <a:rPr kumimoji="1" lang="zh-CN" altLang="en-US" sz="3200" kern="1200" dirty="0">
                <a:latin typeface="宋体" panose="02010600030101010101" pitchFamily="2" charset="-122"/>
                <a:ea typeface="宋体" panose="02010600030101010101" pitchFamily="2" charset="-122"/>
              </a:rPr>
              <a:t>个字的学生姓名。</a:t>
            </a:r>
            <a:endParaRPr kumimoji="1" lang="zh-CN" altLang="en-US" sz="3200" kern="1200" dirty="0">
              <a:latin typeface="宋体" panose="02010600030101010101" pitchFamily="2" charset="-122"/>
              <a:ea typeface="宋体" panose="02010600030101010101" pitchFamily="2" charset="-122"/>
            </a:endParaRPr>
          </a:p>
          <a:p>
            <a:pPr eaLnBrk="1" hangingPunct="1">
              <a:buNone/>
            </a:pPr>
            <a:r>
              <a:rPr kumimoji="1" lang="zh-CN" altLang="en-US" kern="1200" dirty="0">
                <a:solidFill>
                  <a:srgbClr val="009900"/>
                </a:solidFill>
                <a:latin typeface="宋体" panose="02010600030101010101" pitchFamily="2" charset="-122"/>
                <a:ea typeface="宋体" panose="02010600030101010101" pitchFamily="2" charset="-122"/>
              </a:rPr>
              <a:t>	</a:t>
            </a:r>
            <a:r>
              <a:rPr kumimoji="1" lang="en-US" altLang="zh-CN" kern="1200" dirty="0">
                <a:solidFill>
                  <a:srgbClr val="009900"/>
                </a:solidFill>
                <a:latin typeface="Times New Roman" panose="02020603050405020304" pitchFamily="18" charset="0"/>
                <a:ea typeface="宋体" panose="02010600030101010101" pitchFamily="2" charset="-122"/>
              </a:rPr>
              <a:t>SELECT </a:t>
            </a:r>
            <a:r>
              <a:rPr kumimoji="1" lang="en-US" altLang="zh-CN" kern="1200" dirty="0" err="1">
                <a:solidFill>
                  <a:srgbClr val="009900"/>
                </a:solidFill>
                <a:latin typeface="Times New Roman" panose="02020603050405020304" pitchFamily="18" charset="0"/>
                <a:ea typeface="宋体" panose="02010600030101010101" pitchFamily="2" charset="-122"/>
              </a:rPr>
              <a:t>Sname</a:t>
            </a:r>
            <a:r>
              <a:rPr kumimoji="1" lang="en-US" altLang="zh-CN" kern="1200" dirty="0">
                <a:solidFill>
                  <a:srgbClr val="009900"/>
                </a:solidFill>
                <a:latin typeface="Times New Roman" panose="02020603050405020304" pitchFamily="18" charset="0"/>
                <a:ea typeface="宋体" panose="02010600030101010101" pitchFamily="2" charset="-122"/>
              </a:rPr>
              <a:t> FROM Student </a:t>
            </a:r>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buNone/>
            </a:pPr>
            <a:r>
              <a:rPr kumimoji="1" lang="en-US" altLang="zh-CN" kern="1200" dirty="0">
                <a:solidFill>
                  <a:srgbClr val="009900"/>
                </a:solidFill>
                <a:latin typeface="Times New Roman" panose="02020603050405020304" pitchFamily="18" charset="0"/>
                <a:ea typeface="宋体" panose="02010600030101010101" pitchFamily="2" charset="-122"/>
              </a:rPr>
              <a:t>    WHERE </a:t>
            </a:r>
            <a:r>
              <a:rPr kumimoji="1" lang="en-US" altLang="zh-CN" kern="1200" dirty="0" err="1">
                <a:solidFill>
                  <a:srgbClr val="009900"/>
                </a:solidFill>
                <a:latin typeface="Times New Roman" panose="02020603050405020304" pitchFamily="18" charset="0"/>
                <a:ea typeface="宋体" panose="02010600030101010101" pitchFamily="2" charset="-122"/>
              </a:rPr>
              <a:t>Sname</a:t>
            </a:r>
            <a:r>
              <a:rPr kumimoji="1" lang="en-US" altLang="zh-CN" kern="1200" dirty="0">
                <a:solidFill>
                  <a:srgbClr val="009900"/>
                </a:solidFill>
                <a:latin typeface="Times New Roman" panose="02020603050405020304" pitchFamily="18" charset="0"/>
                <a:ea typeface="宋体" panose="02010600030101010101" pitchFamily="2" charset="-122"/>
              </a:rPr>
              <a:t> LIKE '</a:t>
            </a:r>
            <a:r>
              <a:rPr kumimoji="1" lang="zh-CN" altLang="en-US" kern="1200" dirty="0">
                <a:solidFill>
                  <a:srgbClr val="009900"/>
                </a:solidFill>
                <a:latin typeface="Times New Roman" panose="02020603050405020304" pitchFamily="18" charset="0"/>
                <a:ea typeface="宋体" panose="02010600030101010101" pitchFamily="2" charset="-122"/>
              </a:rPr>
              <a:t>王</a:t>
            </a:r>
            <a:r>
              <a:rPr kumimoji="1" lang="en-US" altLang="zh-CN" kern="1200" dirty="0">
                <a:solidFill>
                  <a:srgbClr val="009900"/>
                </a:solidFill>
                <a:latin typeface="Times New Roman" panose="02020603050405020304" pitchFamily="18" charset="0"/>
                <a:ea typeface="宋体" panose="02010600030101010101" pitchFamily="2" charset="-122"/>
              </a:rPr>
              <a:t>_ _'</a:t>
            </a:r>
            <a:endParaRPr lang="zh-CN" altLang="en-US" dirty="0"/>
          </a:p>
        </p:txBody>
      </p:sp>
      <p:pic>
        <p:nvPicPr>
          <p:cNvPr id="5" name="Picture 8"/>
          <p:cNvPicPr>
            <a:picLocks noChangeAspect="1"/>
          </p:cNvPicPr>
          <p:nvPr/>
        </p:nvPicPr>
        <p:blipFill>
          <a:blip r:embed="rId1"/>
          <a:stretch>
            <a:fillRect/>
          </a:stretch>
        </p:blipFill>
        <p:spPr>
          <a:xfrm>
            <a:off x="4413572" y="2753201"/>
            <a:ext cx="3974852" cy="2499969"/>
          </a:xfrm>
          <a:prstGeom prst="rect">
            <a:avLst/>
          </a:prstGeom>
          <a:noFill/>
          <a:ln w="9525">
            <a:noFill/>
          </a:ln>
        </p:spPr>
      </p:pic>
      <p:pic>
        <p:nvPicPr>
          <p:cNvPr id="6" name="Picture 5"/>
          <p:cNvPicPr>
            <a:picLocks noChangeAspect="1"/>
          </p:cNvPicPr>
          <p:nvPr/>
        </p:nvPicPr>
        <p:blipFill>
          <a:blip r:embed="rId2"/>
          <a:stretch>
            <a:fillRect/>
          </a:stretch>
        </p:blipFill>
        <p:spPr>
          <a:xfrm>
            <a:off x="1328738" y="3186589"/>
            <a:ext cx="1800225" cy="1136650"/>
          </a:xfrm>
          <a:prstGeom prst="rect">
            <a:avLst/>
          </a:prstGeom>
          <a:noFill/>
          <a:ln w="9525">
            <a:noFill/>
          </a:ln>
        </p:spPr>
      </p:pic>
      <p:sp>
        <p:nvSpPr>
          <p:cNvPr id="7" name="Rectangle 6"/>
          <p:cNvSpPr/>
          <p:nvPr/>
        </p:nvSpPr>
        <p:spPr>
          <a:xfrm>
            <a:off x="212725" y="5203030"/>
            <a:ext cx="8610600" cy="1322313"/>
          </a:xfrm>
          <a:prstGeom prst="rect">
            <a:avLst/>
          </a:prstGeom>
          <a:no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eaLnBrk="1" latinLnBrk="1" hangingPunct="1"/>
            <a:r>
              <a:rPr lang="en-US" altLang="zh-CN" sz="2900" b="1" dirty="0">
                <a:solidFill>
                  <a:srgbClr val="FF0000"/>
                </a:solidFill>
                <a:latin typeface="-소망L" pitchFamily="18" charset="-127"/>
                <a:ea typeface="宋体" panose="02010600030101010101" pitchFamily="2" charset="-122"/>
              </a:rPr>
              <a:t> </a:t>
            </a:r>
            <a:r>
              <a:rPr lang="zh-CN" altLang="en-US" sz="2900" b="1" dirty="0">
                <a:solidFill>
                  <a:srgbClr val="FF0000"/>
                </a:solidFill>
                <a:latin typeface="-소망L" pitchFamily="18" charset="-127"/>
                <a:ea typeface="宋体" panose="02010600030101010101" pitchFamily="2" charset="-122"/>
              </a:rPr>
              <a:t>注意：尾随空格的处理。</a:t>
            </a:r>
            <a:endParaRPr lang="zh-CN" altLang="en-US" sz="2900" b="1" dirty="0">
              <a:solidFill>
                <a:srgbClr val="FF0000"/>
              </a:solidFill>
              <a:latin typeface="-소망L" pitchFamily="18" charset="-127"/>
              <a:ea typeface="宋体" panose="02010600030101010101" pitchFamily="2" charset="-122"/>
            </a:endParaRPr>
          </a:p>
          <a:p>
            <a:pPr marL="342900" indent="-342900" eaLnBrk="1" latinLnBrk="1" hangingPunct="1"/>
            <a:r>
              <a:rPr lang="en-US" altLang="zh-CN" sz="28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  SELECT Sname FROM Student </a:t>
            </a:r>
            <a:endParaRPr lang="en-US" altLang="zh-CN" sz="28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1" hangingPunct="1"/>
            <a:r>
              <a:rPr lang="en-US" altLang="zh-CN" sz="28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  WHERE rtrim(Sname) LIKE '</a:t>
            </a:r>
            <a:r>
              <a:rPr lang="zh-CN" altLang="en-US" sz="28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王</a:t>
            </a:r>
            <a:r>
              <a:rPr lang="en-US" altLang="zh-CN" sz="28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_ _'</a:t>
            </a:r>
            <a:endParaRPr lang="zh-CN" altLang="en-US" sz="29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AutoShape 7"/>
          <p:cNvSpPr/>
          <p:nvPr/>
        </p:nvSpPr>
        <p:spPr>
          <a:xfrm>
            <a:off x="3271838" y="3545364"/>
            <a:ext cx="865187" cy="504825"/>
          </a:xfrm>
          <a:prstGeom prst="leftArrow">
            <a:avLst>
              <a:gd name="adj1" fmla="val 50000"/>
              <a:gd name="adj2" fmla="val 42845"/>
            </a:avLst>
          </a:prstGeom>
          <a:solidFill>
            <a:schemeClr val="accent1"/>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latinLnBrk="1" hangingPunct="1"/>
            <a:endParaRPr lang="zh-CN" altLang="en-US" dirty="0">
              <a:latin typeface="Gulim" panose="020B0600000101010101" pitchFamily="34" charset="-127"/>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down)">
                                      <p:cBhvr>
                                        <p:cTn id="26" dur="500"/>
                                        <p:tgtEl>
                                          <p:spTgt spid="7">
                                            <p:txEl>
                                              <p:pRg st="0" end="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down)">
                                      <p:cBhvr>
                                        <p:cTn id="29" dur="500"/>
                                        <p:tgtEl>
                                          <p:spTgt spid="7">
                                            <p:txEl>
                                              <p:pRg st="1" end="1"/>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en-US" altLang="zh-CN" sz="4400" b="1" dirty="0">
                <a:latin typeface="Times New Roman" panose="02020603050405020304" pitchFamily="18" charset="0"/>
                <a:cs typeface="Times New Roman" panose="02020603050405020304" pitchFamily="18" charset="0"/>
              </a:rPr>
              <a:t>14.1.3 </a:t>
            </a:r>
            <a:r>
              <a:rPr lang="zh-CN" altLang="zh-CN" sz="4400" b="1" dirty="0">
                <a:latin typeface="Times New Roman" panose="02020603050405020304" pitchFamily="18" charset="0"/>
                <a:cs typeface="Times New Roman" panose="02020603050405020304" pitchFamily="18" charset="0"/>
              </a:rPr>
              <a:t>连接</a:t>
            </a:r>
            <a:endParaRPr lang="zh-CN" altLang="en-US" sz="4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查询的数据涉及多</a:t>
            </a:r>
            <a:r>
              <a:rPr lang="zh-CN" altLang="zh-CN" sz="2400" dirty="0">
                <a:latin typeface="Times New Roman" panose="02020603050405020304" pitchFamily="18" charset="0"/>
                <a:cs typeface="Times New Roman" panose="02020603050405020304" pitchFamily="18" charset="0"/>
              </a:rPr>
              <a:t>个</a:t>
            </a:r>
            <a:r>
              <a:rPr lang="zh-CN" altLang="en-US" sz="2400" dirty="0">
                <a:latin typeface="Times New Roman" panose="02020603050405020304" pitchFamily="18" charset="0"/>
                <a:cs typeface="Times New Roman" panose="02020603050405020304" pitchFamily="18" charset="0"/>
              </a:rPr>
              <a:t>表时，需</a:t>
            </a:r>
            <a:r>
              <a:rPr lang="zh-CN" altLang="zh-CN" sz="2400" dirty="0">
                <a:latin typeface="Times New Roman" panose="02020603050405020304" pitchFamily="18" charset="0"/>
                <a:cs typeface="Times New Roman" panose="02020603050405020304" pitchFamily="18" charset="0"/>
              </a:rPr>
              <a:t>将多个表连接在一起，进行组合查询数据。在一些特殊情况下，一个表还可以与自身连接。当查询同时涉及两个以上的表时，称为连接查询。</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连接指的多个表按记录横向拼接成一个宽表，再通过条件筛选并返回结果，将多个表的数据组成结果表，即用一个</a:t>
            </a:r>
            <a:r>
              <a:rPr lang="en-US" altLang="zh-CN" sz="2400" dirty="0">
                <a:latin typeface="Times New Roman" panose="02020603050405020304" pitchFamily="18" charset="0"/>
                <a:cs typeface="Times New Roman" panose="02020603050405020304" pitchFamily="18" charset="0"/>
              </a:rPr>
              <a:t>SELECT</a:t>
            </a:r>
            <a:r>
              <a:rPr lang="zh-CN" altLang="zh-CN" sz="2400" dirty="0">
                <a:latin typeface="Times New Roman" panose="02020603050405020304" pitchFamily="18" charset="0"/>
                <a:cs typeface="Times New Roman" panose="02020603050405020304" pitchFamily="18" charset="0"/>
              </a:rPr>
              <a:t>语句可以完成从多个表中查询的数据。</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数据库中表与表之间的联系是通过表的字段值来体现的，这种字段称为连接字段。连接操作的目的就是通过加在连接字段的条件将多个表连接起来，以便从多个表中查询数据。</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en-US" altLang="zh-CN" sz="4400" b="1" dirty="0">
                <a:latin typeface="Times New Roman" panose="02020603050405020304" pitchFamily="18" charset="0"/>
                <a:cs typeface="Times New Roman" panose="02020603050405020304" pitchFamily="18" charset="0"/>
              </a:rPr>
              <a:t>14.1.3 </a:t>
            </a:r>
            <a:r>
              <a:rPr lang="zh-CN" altLang="zh-CN" sz="4400" b="1" dirty="0">
                <a:latin typeface="Times New Roman" panose="02020603050405020304" pitchFamily="18" charset="0"/>
                <a:cs typeface="Times New Roman" panose="02020603050405020304" pitchFamily="18" charset="0"/>
              </a:rPr>
              <a:t>连接</a:t>
            </a:r>
            <a:endParaRPr lang="zh-CN" altLang="en-US" sz="4400" dirty="0">
              <a:latin typeface="Times New Roman" panose="02020603050405020304" pitchFamily="18" charset="0"/>
              <a:cs typeface="Times New Roman" panose="02020603050405020304" pitchFamily="18" charset="0"/>
            </a:endParaRPr>
          </a:p>
        </p:txBody>
      </p:sp>
      <p:sp>
        <p:nvSpPr>
          <p:cNvPr id="4" name="Rectangle 3"/>
          <p:cNvSpPr>
            <a:spLocks noGrp="1"/>
          </p:cNvSpPr>
          <p:nvPr/>
        </p:nvSpPr>
        <p:spPr>
          <a:xfrm>
            <a:off x="518864" y="1196752"/>
            <a:ext cx="8229600" cy="2663825"/>
          </a:xfrm>
          <a:prstGeom prst="rect">
            <a:avLst/>
          </a:prstGeom>
          <a:noFill/>
          <a:ln w="9525">
            <a:noFill/>
          </a:ln>
        </p:spPr>
        <p:txBody>
          <a:bodyPr vert="horz" wrap="square" lIns="91440" tIns="45720" rIns="91440" bIns="45720" anchor="t"/>
          <a:lstStyle>
            <a:lvl1pPr marL="342900" indent="-342900" algn="l" rtl="0" eaLnBrk="0" fontAlgn="base" latinLnBrk="1" hangingPunct="0">
              <a:lnSpc>
                <a:spcPct val="105000"/>
              </a:lnSpc>
              <a:spcBef>
                <a:spcPct val="20000"/>
              </a:spcBef>
              <a:spcAft>
                <a:spcPct val="0"/>
              </a:spcAft>
              <a:buChar char="•"/>
              <a:defRPr kumimoji="1" sz="2800" b="1" kern="1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latinLnBrk="1" hangingPunct="0">
              <a:lnSpc>
                <a:spcPct val="105000"/>
              </a:lnSpc>
              <a:spcBef>
                <a:spcPct val="20000"/>
              </a:spcBef>
              <a:spcAft>
                <a:spcPct val="0"/>
              </a:spcAft>
              <a:buChar char="•"/>
              <a:defRPr kumimoji="1" sz="2400" b="1" kern="1200">
                <a:solidFill>
                  <a:schemeClr val="tx1"/>
                </a:solidFill>
                <a:latin typeface="宋体" panose="02010600030101010101" pitchFamily="2" charset="-122"/>
                <a:ea typeface="宋体" panose="02010600030101010101" pitchFamily="2" charset="-122"/>
                <a:cs typeface="+mn-cs"/>
              </a:defRPr>
            </a:lvl2pPr>
            <a:lvl3pPr marL="1143000" indent="-228600" algn="l" rtl="0" eaLnBrk="0" fontAlgn="base" latinLnBrk="1" hangingPunct="0">
              <a:lnSpc>
                <a:spcPct val="105000"/>
              </a:lnSpc>
              <a:spcBef>
                <a:spcPct val="20000"/>
              </a:spcBef>
              <a:spcAft>
                <a:spcPct val="0"/>
              </a:spcAft>
              <a:buChar char="•"/>
              <a:defRPr kumimoji="1" sz="2000" b="1" kern="1200">
                <a:solidFill>
                  <a:schemeClr val="tx1"/>
                </a:solidFill>
                <a:latin typeface="宋体" panose="02010600030101010101" pitchFamily="2" charset="-122"/>
                <a:ea typeface="宋体" panose="02010600030101010101" pitchFamily="2" charset="-122"/>
                <a:cs typeface="+mn-cs"/>
              </a:defRPr>
            </a:lvl3pPr>
            <a:lvl4pPr marL="1600200" indent="-228600" algn="l" rtl="0" eaLnBrk="0" fontAlgn="base" latinLnBrk="1" hangingPunct="0">
              <a:lnSpc>
                <a:spcPct val="105000"/>
              </a:lnSpc>
              <a:spcBef>
                <a:spcPct val="20000"/>
              </a:spcBef>
              <a:spcAft>
                <a:spcPct val="0"/>
              </a:spcAft>
              <a:buChar char="•"/>
              <a:defRPr kumimoji="1" sz="1600" b="1" kern="1200">
                <a:solidFill>
                  <a:schemeClr val="tx1"/>
                </a:solidFill>
                <a:latin typeface="宋体" panose="02010600030101010101" pitchFamily="2" charset="-122"/>
                <a:ea typeface="宋体" panose="02010600030101010101" pitchFamily="2" charset="-122"/>
                <a:cs typeface="+mn-cs"/>
              </a:defRPr>
            </a:lvl4pPr>
            <a:lvl5pPr marL="2057400" indent="-228600" algn="l" rtl="0" eaLnBrk="0" fontAlgn="base" latinLnBrk="1" hangingPunct="0">
              <a:lnSpc>
                <a:spcPct val="105000"/>
              </a:lnSpc>
              <a:spcBef>
                <a:spcPct val="20000"/>
              </a:spcBef>
              <a:spcAft>
                <a:spcPct val="0"/>
              </a:spcAft>
              <a:buChar char="•"/>
              <a:defRPr kumimoji="1" sz="1400" b="1"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kumimoji="1" lang="zh-CN" altLang="en-US" sz="2400" kern="1200" dirty="0">
                <a:latin typeface="宋体" panose="02010600030101010101" pitchFamily="2" charset="-122"/>
                <a:ea typeface="宋体" panose="02010600030101010101" pitchFamily="2" charset="-122"/>
                <a:cs typeface="+mn-cs"/>
              </a:rPr>
              <a:t>连接查询中用于连接两个表的条件称为连接条件或连接谓词。 </a:t>
            </a:r>
            <a:endParaRPr kumimoji="1" lang="zh-CN" altLang="en-US" sz="2400" kern="1200" dirty="0">
              <a:latin typeface="宋体" panose="02010600030101010101" pitchFamily="2" charset="-122"/>
              <a:ea typeface="宋体" panose="02010600030101010101" pitchFamily="2" charset="-122"/>
              <a:cs typeface="+mn-cs"/>
            </a:endParaRPr>
          </a:p>
          <a:p>
            <a:pPr eaLnBrk="1" hangingPunct="1"/>
            <a:r>
              <a:rPr kumimoji="1" lang="zh-CN" altLang="en-US" sz="2400" kern="1200" dirty="0">
                <a:latin typeface="宋体" panose="02010600030101010101" pitchFamily="2" charset="-122"/>
                <a:ea typeface="宋体" panose="02010600030101010101" pitchFamily="2" charset="-122"/>
                <a:cs typeface="+mn-cs"/>
              </a:rPr>
              <a:t>一般格式为：</a:t>
            </a:r>
            <a:endParaRPr kumimoji="1" lang="zh-CN" altLang="en-US" sz="2400" kern="1200" dirty="0">
              <a:latin typeface="宋体" panose="02010600030101010101" pitchFamily="2" charset="-122"/>
              <a:ea typeface="宋体" panose="02010600030101010101" pitchFamily="2" charset="-122"/>
              <a:cs typeface="+mn-cs"/>
            </a:endParaRPr>
          </a:p>
          <a:p>
            <a:pPr eaLnBrk="1" hangingPunct="1">
              <a:buNone/>
            </a:pPr>
            <a:r>
              <a:rPr kumimoji="1" lang="en-US" altLang="zh-CN" sz="2400" kern="1200" dirty="0">
                <a:solidFill>
                  <a:srgbClr val="FF0000"/>
                </a:solidFill>
                <a:latin typeface="宋体" panose="02010600030101010101" pitchFamily="2" charset="-122"/>
                <a:ea typeface="宋体" panose="02010600030101010101" pitchFamily="2" charset="-122"/>
                <a:cs typeface="+mn-cs"/>
              </a:rPr>
              <a:t> [&lt;</a:t>
            </a:r>
            <a:r>
              <a:rPr kumimoji="1" lang="zh-CN" altLang="en-US" sz="2400" kern="1200" dirty="0">
                <a:solidFill>
                  <a:srgbClr val="FF0000"/>
                </a:solidFill>
                <a:latin typeface="宋体" panose="02010600030101010101" pitchFamily="2" charset="-122"/>
                <a:ea typeface="宋体" panose="02010600030101010101" pitchFamily="2" charset="-122"/>
                <a:cs typeface="+mn-cs"/>
              </a:rPr>
              <a:t>表名</a:t>
            </a:r>
            <a:r>
              <a:rPr kumimoji="1" lang="en-US" altLang="zh-CN" sz="2400" kern="1200" dirty="0">
                <a:solidFill>
                  <a:srgbClr val="FF0000"/>
                </a:solidFill>
                <a:latin typeface="宋体" panose="02010600030101010101" pitchFamily="2" charset="-122"/>
                <a:ea typeface="宋体" panose="02010600030101010101" pitchFamily="2" charset="-122"/>
                <a:cs typeface="+mn-cs"/>
              </a:rPr>
              <a:t>1.&gt;][&lt;</a:t>
            </a:r>
            <a:r>
              <a:rPr kumimoji="1" lang="zh-CN" altLang="en-US" sz="2400" kern="1200" dirty="0">
                <a:solidFill>
                  <a:srgbClr val="FF0000"/>
                </a:solidFill>
                <a:latin typeface="宋体" panose="02010600030101010101" pitchFamily="2" charset="-122"/>
                <a:ea typeface="宋体" panose="02010600030101010101" pitchFamily="2" charset="-122"/>
                <a:cs typeface="+mn-cs"/>
              </a:rPr>
              <a:t>列名</a:t>
            </a:r>
            <a:r>
              <a:rPr kumimoji="1" lang="en-US" altLang="zh-CN" sz="2400" kern="1200" dirty="0">
                <a:solidFill>
                  <a:srgbClr val="FF0000"/>
                </a:solidFill>
                <a:latin typeface="宋体" panose="02010600030101010101" pitchFamily="2" charset="-122"/>
                <a:ea typeface="宋体" panose="02010600030101010101" pitchFamily="2" charset="-122"/>
                <a:cs typeface="+mn-cs"/>
              </a:rPr>
              <a:t>1&gt;] &lt;</a:t>
            </a:r>
            <a:r>
              <a:rPr kumimoji="1" lang="zh-CN" altLang="en-US" sz="2400" kern="1200" dirty="0">
                <a:solidFill>
                  <a:srgbClr val="FF0000"/>
                </a:solidFill>
                <a:latin typeface="宋体" panose="02010600030101010101" pitchFamily="2" charset="-122"/>
                <a:ea typeface="宋体" panose="02010600030101010101" pitchFamily="2" charset="-122"/>
                <a:cs typeface="+mn-cs"/>
              </a:rPr>
              <a:t>比较运算符</a:t>
            </a:r>
            <a:r>
              <a:rPr kumimoji="1" lang="en-US" altLang="zh-CN" sz="2400" kern="1200" dirty="0">
                <a:solidFill>
                  <a:srgbClr val="FF0000"/>
                </a:solidFill>
                <a:latin typeface="宋体" panose="02010600030101010101" pitchFamily="2" charset="-122"/>
                <a:ea typeface="宋体" panose="02010600030101010101" pitchFamily="2" charset="-122"/>
                <a:cs typeface="+mn-cs"/>
              </a:rPr>
              <a:t>&gt; [&lt;</a:t>
            </a:r>
            <a:r>
              <a:rPr kumimoji="1" lang="zh-CN" altLang="en-US" sz="2400" kern="1200" dirty="0">
                <a:solidFill>
                  <a:srgbClr val="FF0000"/>
                </a:solidFill>
                <a:latin typeface="宋体" panose="02010600030101010101" pitchFamily="2" charset="-122"/>
                <a:ea typeface="宋体" panose="02010600030101010101" pitchFamily="2" charset="-122"/>
                <a:cs typeface="+mn-cs"/>
              </a:rPr>
              <a:t>表名</a:t>
            </a:r>
            <a:r>
              <a:rPr kumimoji="1" lang="en-US" altLang="zh-CN" sz="2400" kern="1200" dirty="0">
                <a:solidFill>
                  <a:srgbClr val="FF0000"/>
                </a:solidFill>
                <a:latin typeface="宋体" panose="02010600030101010101" pitchFamily="2" charset="-122"/>
                <a:ea typeface="宋体" panose="02010600030101010101" pitchFamily="2" charset="-122"/>
                <a:cs typeface="+mn-cs"/>
              </a:rPr>
              <a:t>2.&gt;][&lt;</a:t>
            </a:r>
            <a:r>
              <a:rPr kumimoji="1" lang="zh-CN" altLang="en-US" sz="2400" kern="1200" dirty="0">
                <a:solidFill>
                  <a:srgbClr val="FF0000"/>
                </a:solidFill>
                <a:latin typeface="宋体" panose="02010600030101010101" pitchFamily="2" charset="-122"/>
                <a:ea typeface="宋体" panose="02010600030101010101" pitchFamily="2" charset="-122"/>
                <a:cs typeface="+mn-cs"/>
              </a:rPr>
              <a:t>列名</a:t>
            </a:r>
            <a:r>
              <a:rPr kumimoji="1" lang="en-US" altLang="zh-CN" sz="2400" kern="1200" dirty="0">
                <a:solidFill>
                  <a:srgbClr val="FF0000"/>
                </a:solidFill>
                <a:latin typeface="宋体" panose="02010600030101010101" pitchFamily="2" charset="-122"/>
                <a:ea typeface="宋体" panose="02010600030101010101" pitchFamily="2" charset="-122"/>
                <a:cs typeface="+mn-cs"/>
              </a:rPr>
              <a:t>2&gt;]</a:t>
            </a:r>
            <a:endParaRPr kumimoji="1" lang="zh-CN" altLang="en-US" sz="2400" kern="1200" dirty="0">
              <a:solidFill>
                <a:srgbClr val="FF0000"/>
              </a:solidFill>
              <a:latin typeface="宋体" panose="02010600030101010101" pitchFamily="2" charset="-122"/>
              <a:ea typeface="宋体" panose="02010600030101010101" pitchFamily="2" charset="-122"/>
              <a:cs typeface="+mn-cs"/>
            </a:endParaRPr>
          </a:p>
        </p:txBody>
      </p:sp>
      <p:sp>
        <p:nvSpPr>
          <p:cNvPr id="5" name="AutoShape 4"/>
          <p:cNvSpPr/>
          <p:nvPr/>
        </p:nvSpPr>
        <p:spPr>
          <a:xfrm>
            <a:off x="3151584" y="3610744"/>
            <a:ext cx="4114800" cy="1447800"/>
          </a:xfrm>
          <a:prstGeom prst="irregularSeal1">
            <a:avLst/>
          </a:prstGeom>
          <a:solidFill>
            <a:srgbClr val="FFFFCC"/>
          </a:solidFill>
          <a:ln w="9525" cap="flat" cmpd="sng">
            <a:solidFill>
              <a:schemeClr val="tx1"/>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a:solidFill>
                  <a:srgbClr val="FF0000"/>
                </a:solidFill>
                <a:latin typeface="Times New Roman" panose="02020603050405020304" pitchFamily="18" charset="0"/>
                <a:ea typeface="宋体" panose="02010600030101010101" pitchFamily="2" charset="-122"/>
              </a:rPr>
              <a:t>必须是可比的</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6" name="Line 5"/>
          <p:cNvSpPr/>
          <p:nvPr/>
        </p:nvSpPr>
        <p:spPr>
          <a:xfrm flipH="1" flipV="1">
            <a:off x="2832814" y="2924944"/>
            <a:ext cx="1447800" cy="914400"/>
          </a:xfrm>
          <a:prstGeom prst="line">
            <a:avLst/>
          </a:prstGeom>
          <a:ln w="57150" cap="flat" cmpd="sng">
            <a:solidFill>
              <a:srgbClr val="00CC00"/>
            </a:solidFill>
            <a:prstDash val="solid"/>
            <a:headEnd type="none" w="med" len="med"/>
            <a:tailEnd type="triangle" w="med" len="med"/>
          </a:ln>
        </p:spPr>
      </p:sp>
      <p:sp>
        <p:nvSpPr>
          <p:cNvPr id="7" name="Line 6"/>
          <p:cNvSpPr/>
          <p:nvPr/>
        </p:nvSpPr>
        <p:spPr>
          <a:xfrm flipV="1">
            <a:off x="6580584" y="2924944"/>
            <a:ext cx="1447800" cy="838200"/>
          </a:xfrm>
          <a:prstGeom prst="line">
            <a:avLst/>
          </a:prstGeom>
          <a:ln w="57150" cap="flat" cmpd="sng">
            <a:solidFill>
              <a:srgbClr val="00CC00"/>
            </a:solidFill>
            <a:prstDash val="solid"/>
            <a:headEnd type="none" w="med" len="med"/>
            <a:tailEnd type="triangle" w="med" len="med"/>
          </a:ln>
        </p:spPr>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en-US" altLang="zh-CN" sz="4400" b="1" dirty="0">
                <a:latin typeface="Times New Roman" panose="02020603050405020304" pitchFamily="18" charset="0"/>
                <a:cs typeface="Times New Roman" panose="02020603050405020304" pitchFamily="18" charset="0"/>
              </a:rPr>
              <a:t>14.1.3 </a:t>
            </a:r>
            <a:r>
              <a:rPr lang="zh-CN" altLang="zh-CN" sz="4400" b="1" dirty="0">
                <a:latin typeface="Times New Roman" panose="02020603050405020304" pitchFamily="18" charset="0"/>
                <a:cs typeface="Times New Roman" panose="02020603050405020304" pitchFamily="18" charset="0"/>
              </a:rPr>
              <a:t>连接</a:t>
            </a:r>
            <a:endParaRPr lang="zh-CN" altLang="en-US" sz="4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连接查询是关系数据库中最主要的查询</a:t>
            </a:r>
            <a:endParaRPr lang="en-US" altLang="zh-CN" sz="2400" dirty="0">
              <a:latin typeface="Times New Roman" panose="02020603050405020304" pitchFamily="18" charset="0"/>
              <a:cs typeface="Times New Roman" panose="02020603050405020304" pitchFamily="18" charset="0"/>
            </a:endParaRPr>
          </a:p>
          <a:p>
            <a:pPr lvl="1"/>
            <a:r>
              <a:rPr lang="zh-CN" altLang="zh-CN" b="1" dirty="0">
                <a:latin typeface="Times New Roman" panose="02020603050405020304" pitchFamily="18" charset="0"/>
                <a:cs typeface="Times New Roman" panose="02020603050405020304" pitchFamily="18" charset="0"/>
              </a:rPr>
              <a:t>内连接</a:t>
            </a:r>
            <a:endParaRPr lang="en-US" altLang="zh-CN" b="1" dirty="0">
              <a:latin typeface="Times New Roman" panose="02020603050405020304" pitchFamily="18" charset="0"/>
              <a:cs typeface="Times New Roman" panose="02020603050405020304" pitchFamily="18" charset="0"/>
            </a:endParaRPr>
          </a:p>
          <a:p>
            <a:pPr lvl="1"/>
            <a:r>
              <a:rPr lang="zh-CN" altLang="zh-CN" b="1" dirty="0">
                <a:latin typeface="Times New Roman" panose="02020603050405020304" pitchFamily="18" charset="0"/>
                <a:cs typeface="Times New Roman" panose="02020603050405020304" pitchFamily="18" charset="0"/>
              </a:rPr>
              <a:t>外连接</a:t>
            </a:r>
            <a:endParaRPr lang="en-US" altLang="zh-CN" b="1" dirty="0">
              <a:latin typeface="Times New Roman" panose="02020603050405020304" pitchFamily="18" charset="0"/>
              <a:cs typeface="Times New Roman" panose="02020603050405020304" pitchFamily="18" charset="0"/>
            </a:endParaRPr>
          </a:p>
          <a:p>
            <a:pPr lvl="1"/>
            <a:r>
              <a:rPr lang="zh-CN" altLang="zh-CN" b="1" dirty="0">
                <a:latin typeface="Times New Roman" panose="02020603050405020304" pitchFamily="18" charset="0"/>
                <a:cs typeface="Times New Roman" panose="02020603050405020304" pitchFamily="18" charset="0"/>
              </a:rPr>
              <a:t>交叉连接</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en-US" altLang="zh-CN" sz="4400" b="1" dirty="0">
                <a:latin typeface="Times New Roman" panose="02020603050405020304" pitchFamily="18" charset="0"/>
                <a:cs typeface="Times New Roman" panose="02020603050405020304" pitchFamily="18" charset="0"/>
              </a:rPr>
              <a:t>14.1.3 </a:t>
            </a:r>
            <a:r>
              <a:rPr lang="zh-CN" altLang="zh-CN" sz="4400" b="1" dirty="0">
                <a:latin typeface="Times New Roman" panose="02020603050405020304" pitchFamily="18" charset="0"/>
                <a:cs typeface="Times New Roman" panose="02020603050405020304" pitchFamily="18" charset="0"/>
              </a:rPr>
              <a:t>连接</a:t>
            </a:r>
            <a:endParaRPr lang="zh-CN" altLang="en-US" sz="4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提供了两种连接方式：</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连接方式和</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连接方式。</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b="1" dirty="0">
                <a:latin typeface="Times New Roman" panose="02020603050405020304" pitchFamily="18" charset="0"/>
                <a:cs typeface="Times New Roman" panose="02020603050405020304" pitchFamily="18" charset="0"/>
              </a:rPr>
              <a:t>1</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WHERE</a:t>
            </a:r>
            <a:r>
              <a:rPr lang="zh-CN" altLang="zh-CN" sz="2400" b="1" dirty="0">
                <a:latin typeface="Times New Roman" panose="02020603050405020304" pitchFamily="18" charset="0"/>
                <a:cs typeface="Times New Roman" panose="02020603050405020304" pitchFamily="18" charset="0"/>
              </a:rPr>
              <a:t>连接方式</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连接方式是指使用</a:t>
            </a:r>
            <a:r>
              <a:rPr lang="en-US" altLang="zh-CN" sz="2400" dirty="0">
                <a:latin typeface="Times New Roman" panose="02020603050405020304" pitchFamily="18" charset="0"/>
                <a:cs typeface="Times New Roman" panose="02020603050405020304" pitchFamily="18" charset="0"/>
              </a:rPr>
              <a:t>FROM</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连接多表。</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select_list</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FROM </a:t>
            </a:r>
            <a:r>
              <a:rPr lang="en-US" altLang="zh-CN" sz="2400" dirty="0" err="1">
                <a:latin typeface="Times New Roman" panose="02020603050405020304" pitchFamily="18" charset="0"/>
                <a:cs typeface="Times New Roman" panose="02020603050405020304" pitchFamily="18" charset="0"/>
              </a:rPr>
              <a:t>table_name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table_name</a:t>
            </a:r>
            <a:r>
              <a:rPr lang="en-US" altLang="zh-CN" sz="2400" dirty="0">
                <a:latin typeface="Times New Roman" panose="02020603050405020304" pitchFamily="18" charset="0"/>
                <a:cs typeface="Times New Roman" panose="02020603050405020304" pitchFamily="18" charset="0"/>
              </a:rPr>
              <a:t>,. . .]</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WHERE condition</a:t>
            </a:r>
            <a:endParaRPr lang="zh-CN" altLang="zh-CN" sz="2400" dirty="0">
              <a:latin typeface="Times New Roman" panose="02020603050405020304" pitchFamily="18" charset="0"/>
              <a:cs typeface="Times New Roman" panose="02020603050405020304" pitchFamily="18" charset="0"/>
            </a:endParaRPr>
          </a:p>
          <a:p>
            <a:pPr marL="0" indent="0">
              <a:buNone/>
            </a:pP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连接方式时，必须将连接的所有表或视图名放在</a:t>
            </a:r>
            <a:r>
              <a:rPr lang="en-US" altLang="zh-CN" sz="2400" dirty="0">
                <a:latin typeface="Times New Roman" panose="02020603050405020304" pitchFamily="18" charset="0"/>
                <a:cs typeface="Times New Roman" panose="02020603050405020304" pitchFamily="18" charset="0"/>
              </a:rPr>
              <a:t>FROM</a:t>
            </a:r>
            <a:r>
              <a:rPr lang="zh-CN" altLang="zh-CN" sz="2400" dirty="0">
                <a:latin typeface="Times New Roman" panose="02020603050405020304" pitchFamily="18" charset="0"/>
                <a:cs typeface="Times New Roman" panose="02020603050405020304" pitchFamily="18" charset="0"/>
              </a:rPr>
              <a:t>后，而连接条件或选择条件都放在</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后。</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latin typeface="Times New Roman" panose="02020603050405020304" pitchFamily="18" charset="0"/>
              </a:rPr>
              <a:t>14.1</a:t>
            </a:r>
            <a:r>
              <a:rPr lang="zh-CN" altLang="en-US" dirty="0">
                <a:latin typeface="Times New Roman" panose="02020603050405020304" pitchFamily="18" charset="0"/>
              </a:rPr>
              <a:t>查询语句格式</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en-US" altLang="zh-CN" dirty="0">
                <a:latin typeface="Times New Roman" panose="02020603050405020304" pitchFamily="18" charset="0"/>
                <a:cs typeface="Times New Roman" panose="02020603050405020304" pitchFamily="18" charset="0"/>
              </a:rPr>
              <a:t>SELECT</a:t>
            </a:r>
            <a:r>
              <a:rPr lang="zh-CN" altLang="zh-CN" dirty="0">
                <a:latin typeface="Times New Roman" panose="02020603050405020304" pitchFamily="18" charset="0"/>
                <a:cs typeface="Times New Roman" panose="02020603050405020304" pitchFamily="18" charset="0"/>
              </a:rPr>
              <a:t>的语法形式：</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SELECT [ALL|DISTINCT|TOP] </a:t>
            </a:r>
            <a:r>
              <a:rPr lang="en-US" altLang="zh-CN" dirty="0" err="1">
                <a:latin typeface="Times New Roman" panose="02020603050405020304" pitchFamily="18" charset="0"/>
                <a:cs typeface="Times New Roman" panose="02020603050405020304" pitchFamily="18" charset="0"/>
              </a:rPr>
              <a:t>select_list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指定所检索的列名</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[INTO </a:t>
            </a:r>
            <a:r>
              <a:rPr lang="en-US" altLang="zh-CN" dirty="0" err="1">
                <a:latin typeface="Times New Roman" panose="02020603050405020304" pitchFamily="18" charset="0"/>
                <a:cs typeface="Times New Roman" panose="02020603050405020304" pitchFamily="18" charset="0"/>
              </a:rPr>
              <a:t>new_table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生成新表的名称</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FROM </a:t>
            </a:r>
            <a:r>
              <a:rPr lang="en-US" altLang="zh-CN" dirty="0" err="1">
                <a:latin typeface="Times New Roman" panose="02020603050405020304" pitchFamily="18" charset="0"/>
                <a:cs typeface="Times New Roman" panose="02020603050405020304" pitchFamily="18" charset="0"/>
              </a:rPr>
              <a:t>table_source</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要检索的表名</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search_conditon</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指定所检索的行</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[GROUP BY </a:t>
            </a:r>
            <a:r>
              <a:rPr lang="en-US" altLang="zh-CN" dirty="0" err="1">
                <a:latin typeface="Times New Roman" panose="02020603050405020304" pitchFamily="18" charset="0"/>
                <a:cs typeface="Times New Roman" panose="02020603050405020304" pitchFamily="18" charset="0"/>
              </a:rPr>
              <a:t>group_by_express</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分组检索</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[HAVING </a:t>
            </a:r>
            <a:r>
              <a:rPr lang="en-US" altLang="zh-CN" dirty="0" err="1">
                <a:latin typeface="Times New Roman" panose="02020603050405020304" pitchFamily="18" charset="0"/>
                <a:cs typeface="Times New Roman" panose="02020603050405020304" pitchFamily="18" charset="0"/>
              </a:rPr>
              <a:t>search_condition</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指定分组条件</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[ORDER BY </a:t>
            </a:r>
            <a:r>
              <a:rPr lang="en-US" altLang="zh-CN" dirty="0" err="1">
                <a:latin typeface="Times New Roman" panose="02020603050405020304" pitchFamily="18" charset="0"/>
                <a:cs typeface="Times New Roman" panose="02020603050405020304" pitchFamily="18" charset="0"/>
              </a:rPr>
              <a:t>order_expression</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ASC|DESC</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排序子句，升序</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ASC</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，降序</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DESC</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lvl="1">
              <a:defRPr/>
            </a:pP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en-US" altLang="zh-CN" sz="4400" b="1" dirty="0">
                <a:latin typeface="Times New Roman" panose="02020603050405020304" pitchFamily="18" charset="0"/>
                <a:cs typeface="Times New Roman" panose="02020603050405020304" pitchFamily="18" charset="0"/>
              </a:rPr>
              <a:t>14.1.3 </a:t>
            </a:r>
            <a:r>
              <a:rPr lang="zh-CN" altLang="zh-CN" sz="4400" b="1" dirty="0">
                <a:latin typeface="Times New Roman" panose="02020603050405020304" pitchFamily="18" charset="0"/>
                <a:cs typeface="Times New Roman" panose="02020603050405020304" pitchFamily="18" charset="0"/>
              </a:rPr>
              <a:t>连接</a:t>
            </a:r>
            <a:endParaRPr lang="zh-CN" altLang="en-US" sz="4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14‑19</a:t>
            </a:r>
            <a:r>
              <a:rPr lang="en-US" altLang="zh-CN" sz="2400" b="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查询所有男同学的姓名、所在学院的名称和</a:t>
            </a:r>
            <a:r>
              <a:rPr lang="zh-CN" altLang="en-US" sz="2400" dirty="0">
                <a:latin typeface="Times New Roman" panose="02020603050405020304" pitchFamily="18" charset="0"/>
                <a:cs typeface="Times New Roman" panose="02020603050405020304" pitchFamily="18" charset="0"/>
              </a:rPr>
              <a:t>各科</a:t>
            </a:r>
            <a:r>
              <a:rPr lang="zh-CN" altLang="zh-CN" sz="2400" dirty="0">
                <a:latin typeface="Times New Roman" panose="02020603050405020304" pitchFamily="18" charset="0"/>
                <a:cs typeface="Times New Roman" panose="02020603050405020304" pitchFamily="18" charset="0"/>
              </a:rPr>
              <a:t>成绩。</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Sname,Sdept,Cno,Score</a:t>
            </a:r>
            <a:r>
              <a:rPr lang="en-US" altLang="zh-CN" sz="2400" dirty="0">
                <a:latin typeface="Times New Roman" panose="02020603050405020304" pitchFamily="18" charset="0"/>
                <a:cs typeface="Times New Roman" panose="02020603050405020304" pitchFamily="18" charset="0"/>
              </a:rPr>
              <a:t> FROM S, SC</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SC.Sno</a:t>
            </a:r>
            <a:r>
              <a:rPr lang="en-US" altLang="zh-CN" sz="2400" dirty="0">
                <a:latin typeface="Times New Roman" panose="02020603050405020304" pitchFamily="18" charset="0"/>
                <a:cs typeface="Times New Roman" panose="02020603050405020304" pitchFamily="18" charset="0"/>
              </a:rPr>
              <a:t> AND Sex=' </a:t>
            </a:r>
            <a:r>
              <a:rPr lang="zh-CN" altLang="zh-CN" sz="2400" dirty="0">
                <a:latin typeface="Times New Roman" panose="02020603050405020304" pitchFamily="18" charset="0"/>
                <a:cs typeface="Times New Roman" panose="02020603050405020304" pitchFamily="18" charset="0"/>
              </a:rPr>
              <a:t>男</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本例查询使用</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连接方式，连接时在</a:t>
            </a:r>
            <a:r>
              <a:rPr lang="en-US" altLang="zh-CN" sz="2400" dirty="0">
                <a:latin typeface="Times New Roman" panose="02020603050405020304" pitchFamily="18" charset="0"/>
                <a:cs typeface="Times New Roman" panose="02020603050405020304" pitchFamily="18" charset="0"/>
              </a:rPr>
              <a:t>FROM</a:t>
            </a:r>
            <a:r>
              <a:rPr lang="zh-CN" altLang="zh-CN" sz="2400" dirty="0">
                <a:latin typeface="Times New Roman" panose="02020603050405020304" pitchFamily="18" charset="0"/>
                <a:cs typeface="Times New Roman" panose="02020603050405020304" pitchFamily="18" charset="0"/>
              </a:rPr>
              <a:t>子句中将所有表写出，</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子句中写出连接条件和查询条件</a:t>
            </a:r>
            <a:endParaRPr lang="en-US"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14‑20  </a:t>
            </a:r>
            <a:r>
              <a:rPr lang="zh-CN" altLang="zh-CN" sz="2400" dirty="0">
                <a:latin typeface="Times New Roman" panose="02020603050405020304" pitchFamily="18" charset="0"/>
                <a:cs typeface="Times New Roman" panose="02020603050405020304" pitchFamily="18" charset="0"/>
              </a:rPr>
              <a:t>查询计算机学院的学生选修课程信息。</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Sname,Sdept,Cno,Score</a:t>
            </a:r>
            <a:r>
              <a:rPr lang="en-US" altLang="zh-CN" sz="2400" dirty="0">
                <a:latin typeface="Times New Roman" panose="02020603050405020304" pitchFamily="18" charset="0"/>
                <a:cs typeface="Times New Roman" panose="02020603050405020304" pitchFamily="18" charset="0"/>
              </a:rPr>
              <a:t> FROM S, SC	WHERE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SC.Sno</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计算机</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14.1.3 </a:t>
            </a:r>
            <a:r>
              <a:rPr lang="zh-CN" altLang="zh-CN" b="1" dirty="0">
                <a:latin typeface="Times New Roman" panose="02020603050405020304" pitchFamily="18" charset="0"/>
                <a:cs typeface="Times New Roman" panose="02020603050405020304" pitchFamily="18" charset="0"/>
              </a:rPr>
              <a:t>连接</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2. JOIN</a:t>
            </a:r>
            <a:r>
              <a:rPr lang="zh-CN" altLang="zh-CN" sz="2400" b="1" dirty="0">
                <a:latin typeface="Times New Roman" panose="02020603050405020304" pitchFamily="18" charset="0"/>
                <a:cs typeface="Times New Roman" panose="02020603050405020304" pitchFamily="18" charset="0"/>
              </a:rPr>
              <a:t>连接方式</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SQL-92</a:t>
            </a:r>
            <a:r>
              <a:rPr lang="zh-CN" altLang="zh-CN" sz="2400" dirty="0">
                <a:latin typeface="Times New Roman" panose="02020603050405020304" pitchFamily="18" charset="0"/>
                <a:cs typeface="Times New Roman" panose="02020603050405020304" pitchFamily="18" charset="0"/>
              </a:rPr>
              <a:t>版在原来</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表示连接的语法基础上增加了</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连接，其语法格式：</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select_list</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FROM </a:t>
            </a:r>
            <a:r>
              <a:rPr lang="en-US" altLang="zh-CN" sz="2400" dirty="0" err="1">
                <a:latin typeface="Times New Roman" panose="02020603050405020304" pitchFamily="18" charset="0"/>
                <a:cs typeface="Times New Roman" panose="02020603050405020304" pitchFamily="18" charset="0"/>
              </a:rPr>
              <a:t>table1</a:t>
            </a:r>
            <a:r>
              <a:rPr lang="en-US" altLang="zh-CN" sz="2400" dirty="0">
                <a:latin typeface="Times New Roman" panose="02020603050405020304" pitchFamily="18" charset="0"/>
                <a:cs typeface="Times New Roman" panose="02020603050405020304" pitchFamily="18" charset="0"/>
              </a:rPr>
              <a:t> JOIN </a:t>
            </a:r>
            <a:r>
              <a:rPr lang="en-US" altLang="zh-CN" sz="2400" dirty="0" err="1">
                <a:latin typeface="Times New Roman" panose="02020603050405020304" pitchFamily="18" charset="0"/>
                <a:cs typeface="Times New Roman" panose="02020603050405020304" pitchFamily="18" charset="0"/>
              </a:rPr>
              <a:t>table2</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ON </a:t>
            </a:r>
            <a:r>
              <a:rPr lang="en-US" altLang="zh-CN" sz="2400" dirty="0" err="1">
                <a:solidFill>
                  <a:srgbClr val="FF0000"/>
                </a:solidFill>
                <a:latin typeface="Times New Roman" panose="02020603050405020304" pitchFamily="18" charset="0"/>
                <a:cs typeface="Times New Roman" panose="02020603050405020304" pitchFamily="18" charset="0"/>
              </a:rPr>
              <a:t>condition1</a:t>
            </a:r>
            <a:endParaRPr lang="zh-CN" altLang="zh-CN"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 JOIN </a:t>
            </a:r>
            <a:r>
              <a:rPr lang="en-US" altLang="zh-CN" sz="2400" dirty="0" err="1">
                <a:latin typeface="Times New Roman" panose="02020603050405020304" pitchFamily="18" charset="0"/>
                <a:cs typeface="Times New Roman" panose="02020603050405020304" pitchFamily="18" charset="0"/>
              </a:rPr>
              <a:t>table3</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ON </a:t>
            </a:r>
            <a:r>
              <a:rPr lang="en-US" altLang="zh-CN" sz="2400" dirty="0" err="1">
                <a:solidFill>
                  <a:srgbClr val="FF0000"/>
                </a:solidFill>
                <a:latin typeface="Times New Roman" panose="02020603050405020304" pitchFamily="18" charset="0"/>
                <a:cs typeface="Times New Roman" panose="02020603050405020304" pitchFamily="18" charset="0"/>
              </a:rPr>
              <a:t>condition2</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 .]</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condition3</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连接方式时，必须所有将连接的表或视图逐一通过</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添加到</a:t>
            </a:r>
            <a:r>
              <a:rPr lang="en-US" altLang="zh-CN" sz="2400" dirty="0">
                <a:latin typeface="Times New Roman" panose="02020603050405020304" pitchFamily="18" charset="0"/>
                <a:cs typeface="Times New Roman" panose="02020603050405020304" pitchFamily="18" charset="0"/>
              </a:rPr>
              <a:t>FROM</a:t>
            </a:r>
            <a:r>
              <a:rPr lang="zh-CN" altLang="zh-CN" sz="2400" dirty="0">
                <a:latin typeface="Times New Roman" panose="02020603050405020304" pitchFamily="18" charset="0"/>
                <a:cs typeface="Times New Roman" panose="02020603050405020304" pitchFamily="18" charset="0"/>
              </a:rPr>
              <a:t>后面，且每个</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都必须配备一个</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短语。大多数情况下，</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是紧跟在相应的</a:t>
            </a:r>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后面的。一般而言，</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是专门用来指定连接的条件的，而其它附加条件都放在</a:t>
            </a:r>
            <a:r>
              <a:rPr lang="en-US" altLang="zh-CN" sz="2400" dirty="0">
                <a:latin typeface="Times New Roman" panose="02020603050405020304" pitchFamily="18" charset="0"/>
                <a:cs typeface="Times New Roman" panose="02020603050405020304" pitchFamily="18" charset="0"/>
              </a:rPr>
              <a:t>WHERE</a:t>
            </a:r>
            <a:r>
              <a:rPr lang="zh-CN" altLang="zh-CN" sz="2400" dirty="0">
                <a:latin typeface="Times New Roman" panose="02020603050405020304" pitchFamily="18" charset="0"/>
                <a:cs typeface="Times New Roman" panose="02020603050405020304" pitchFamily="18" charset="0"/>
              </a:rPr>
              <a:t>后面。</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14.1.3 </a:t>
            </a:r>
            <a:r>
              <a:rPr lang="zh-CN" altLang="zh-CN" b="1" dirty="0">
                <a:latin typeface="Times New Roman" panose="02020603050405020304" pitchFamily="18" charset="0"/>
                <a:cs typeface="Times New Roman" panose="02020603050405020304" pitchFamily="18" charset="0"/>
              </a:rPr>
              <a:t>连接</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2. JOIN</a:t>
            </a:r>
            <a:r>
              <a:rPr lang="zh-CN" altLang="zh-CN" sz="2400" b="1" dirty="0">
                <a:latin typeface="Times New Roman" panose="02020603050405020304" pitchFamily="18" charset="0"/>
                <a:cs typeface="Times New Roman" panose="02020603050405020304" pitchFamily="18" charset="0"/>
              </a:rPr>
              <a:t>连接方式</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14‑21 </a:t>
            </a:r>
            <a:r>
              <a:rPr lang="zh-CN" altLang="zh-CN" sz="2400" dirty="0">
                <a:latin typeface="Times New Roman" panose="02020603050405020304" pitchFamily="18" charset="0"/>
                <a:cs typeface="Times New Roman" panose="02020603050405020304" pitchFamily="18" charset="0"/>
              </a:rPr>
              <a:t>查询所有学生选</a:t>
            </a:r>
            <a:r>
              <a:rPr lang="zh-CN" altLang="en-US" sz="2400" dirty="0">
                <a:latin typeface="Times New Roman" panose="02020603050405020304" pitchFamily="18" charset="0"/>
                <a:cs typeface="Times New Roman" panose="02020603050405020304" pitchFamily="18" charset="0"/>
              </a:rPr>
              <a:t>修的课程名</a:t>
            </a:r>
            <a:r>
              <a:rPr lang="zh-CN" altLang="zh-CN" sz="2400" dirty="0">
                <a:latin typeface="Times New Roman" panose="02020603050405020304" pitchFamily="18" charset="0"/>
                <a:cs typeface="Times New Roman" panose="02020603050405020304" pitchFamily="18" charset="0"/>
              </a:rPr>
              <a:t>及成绩，不及格的除外</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Cname</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Grade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FROM SC JOIN C ON </a:t>
            </a:r>
            <a:r>
              <a:rPr lang="en-US" altLang="zh-CN" sz="2400" dirty="0" err="1">
                <a:latin typeface="Times New Roman" panose="02020603050405020304" pitchFamily="18" charset="0"/>
                <a:cs typeface="Times New Roman" panose="02020603050405020304" pitchFamily="18" charset="0"/>
              </a:rPr>
              <a:t>SC.</a:t>
            </a:r>
            <a:r>
              <a:rPr lang="en-US" altLang="zh-CN" sz="2400" dirty="0" err="1">
                <a:latin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no</a:t>
            </a:r>
            <a:endParaRPr lang="zh-C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rPr>
              <a:t>SC</a:t>
            </a:r>
            <a:r>
              <a:rPr lang="en-US" altLang="zh-CN" sz="2400" dirty="0" err="1">
                <a:latin typeface="Times New Roman" panose="02020603050405020304" pitchFamily="18" charset="0"/>
                <a:cs typeface="Times New Roman" panose="02020603050405020304" pitchFamily="18" charset="0"/>
              </a:rPr>
              <a:t>.Grade</a:t>
            </a:r>
            <a:r>
              <a:rPr lang="en-US" altLang="zh-CN" sz="2400" dirty="0">
                <a:latin typeface="Times New Roman" panose="02020603050405020304" pitchFamily="18" charset="0"/>
                <a:cs typeface="Times New Roman" panose="02020603050405020304" pitchFamily="18" charset="0"/>
              </a:rPr>
              <a:t>&gt;=60</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多表连接时，实际上是两两连接，前面的连接结果可以看作一个表，再和新的表两两连接。</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连接条件只写</a:t>
            </a:r>
            <a:r>
              <a:rPr lang="en-US" altLang="zh-CN" sz="2400" dirty="0">
                <a:latin typeface="Times New Roman" panose="02020603050405020304" pitchFamily="18" charset="0"/>
                <a:cs typeface="Times New Roman" panose="02020603050405020304" pitchFamily="18" charset="0"/>
              </a:rPr>
              <a:t>ON</a:t>
            </a:r>
            <a:r>
              <a:rPr lang="zh-CN" altLang="zh-CN" sz="2400" dirty="0">
                <a:latin typeface="Times New Roman" panose="02020603050405020304" pitchFamily="18" charset="0"/>
                <a:cs typeface="Times New Roman" panose="02020603050405020304" pitchFamily="18" charset="0"/>
              </a:rPr>
              <a:t>之前出现过的表名及字段，否则将出现“无法绑定由多个部分组成的标识符</a:t>
            </a:r>
            <a:r>
              <a:rPr lang="en-US" altLang="zh-CN" sz="2400" dirty="0">
                <a:latin typeface="Times New Roman" panose="02020603050405020304" pitchFamily="18" charset="0"/>
                <a:cs typeface="Times New Roman" panose="02020603050405020304" pitchFamily="18" charset="0"/>
              </a:rPr>
              <a:t>xxx</a:t>
            </a:r>
            <a:r>
              <a:rPr lang="zh-CN" altLang="zh-CN" sz="2400" dirty="0">
                <a:latin typeface="Times New Roman" panose="02020603050405020304" pitchFamily="18" charset="0"/>
                <a:cs typeface="Times New Roman" panose="02020603050405020304" pitchFamily="18" charset="0"/>
              </a:rPr>
              <a:t>”的错误。</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JOIN</a:t>
            </a:r>
            <a:r>
              <a:rPr lang="zh-CN" altLang="zh-CN" sz="2400" dirty="0">
                <a:latin typeface="Times New Roman" panose="02020603050405020304" pitchFamily="18" charset="0"/>
                <a:cs typeface="Times New Roman" panose="02020603050405020304" pitchFamily="18" charset="0"/>
              </a:rPr>
              <a:t>连接方式</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内连接、外连接和交叉连接，其语法：</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[INNER | {LEFT | RIGHT | FULL} [OUTER] | [CROSS] ] JOIN</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t>1.</a:t>
            </a:r>
            <a:r>
              <a:rPr lang="zh-CN" altLang="zh-CN"/>
              <a:t>内连接查询</a:t>
            </a:r>
            <a:endParaRPr lang="zh-CN" altLang="en-US"/>
          </a:p>
        </p:txBody>
      </p:sp>
      <p:sp>
        <p:nvSpPr>
          <p:cNvPr id="32771" name="内容占位符 2"/>
          <p:cNvSpPr>
            <a:spLocks noGrp="1"/>
          </p:cNvSpPr>
          <p:nvPr>
            <p:ph idx="1"/>
          </p:nvPr>
        </p:nvSpPr>
        <p:spPr>
          <a:xfrm>
            <a:off x="457200" y="1052513"/>
            <a:ext cx="8229600" cy="5328815"/>
          </a:xfrm>
        </p:spPr>
        <p:txBody>
          <a:bodyPr/>
          <a:lstStyle/>
          <a:p>
            <a:r>
              <a:rPr lang="zh-CN" altLang="zh-CN" sz="2400" dirty="0">
                <a:latin typeface="Times New Roman" panose="02020603050405020304" pitchFamily="18" charset="0"/>
                <a:cs typeface="Times New Roman" panose="02020603050405020304" pitchFamily="18" charset="0"/>
              </a:rPr>
              <a:t>内连接是一种最常用的连接类型。内连接查询实际上是一种任意条件的查询。</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如果两个表的相关字段</a:t>
            </a:r>
            <a:r>
              <a:rPr lang="zh-CN" altLang="zh-CN" sz="2400" dirty="0">
                <a:solidFill>
                  <a:srgbClr val="FF0000"/>
                </a:solidFill>
                <a:latin typeface="Times New Roman" panose="02020603050405020304" pitchFamily="18" charset="0"/>
                <a:cs typeface="Times New Roman" panose="02020603050405020304" pitchFamily="18" charset="0"/>
              </a:rPr>
              <a:t>满足连接条件，则从这两个表中提取数据并组合成新的记录</a:t>
            </a:r>
            <a:r>
              <a:rPr lang="zh-CN" altLang="zh-CN" sz="2400" dirty="0">
                <a:latin typeface="Times New Roman" panose="02020603050405020304" pitchFamily="18" charset="0"/>
                <a:cs typeface="Times New Roman" panose="02020603050405020304" pitchFamily="18" charset="0"/>
              </a:rPr>
              <a:t>，也就是说，在内连接查询中，只有满足条件的元组才能出现在结果关系中。</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14-22 </a:t>
            </a:r>
            <a:r>
              <a:rPr lang="zh-CN" altLang="zh-CN" sz="2400" dirty="0">
                <a:latin typeface="Times New Roman" panose="02020603050405020304" pitchFamily="18" charset="0"/>
                <a:cs typeface="Times New Roman" panose="02020603050405020304" pitchFamily="18" charset="0"/>
              </a:rPr>
              <a:t>查询每个选</a:t>
            </a:r>
            <a:r>
              <a:rPr lang="zh-CN" altLang="en-US" sz="2400" dirty="0">
                <a:latin typeface="Times New Roman" panose="02020603050405020304" pitchFamily="18" charset="0"/>
                <a:cs typeface="Times New Roman" panose="02020603050405020304" pitchFamily="18" charset="0"/>
              </a:rPr>
              <a:t>了</a:t>
            </a:r>
            <a:r>
              <a:rPr lang="zh-CN" altLang="zh-CN" sz="2400" dirty="0">
                <a:latin typeface="Times New Roman" panose="02020603050405020304" pitchFamily="18" charset="0"/>
                <a:cs typeface="Times New Roman" panose="02020603050405020304" pitchFamily="18" charset="0"/>
              </a:rPr>
              <a:t>课的学生的情况。</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from SC</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inner join S on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SC.Sno</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结果集中仅包含满足条件的行，内连接是</a:t>
            </a:r>
            <a:r>
              <a:rPr lang="en-US" altLang="zh-CN" sz="2400" dirty="0">
                <a:latin typeface="Times New Roman" panose="02020603050405020304" pitchFamily="18" charset="0"/>
                <a:cs typeface="Times New Roman" panose="02020603050405020304" pitchFamily="18" charset="0"/>
              </a:rPr>
              <a:t>SQL Server</a:t>
            </a:r>
            <a:r>
              <a:rPr lang="zh-CN" altLang="zh-CN" sz="2400" dirty="0">
                <a:latin typeface="Times New Roman" panose="02020603050405020304" pitchFamily="18" charset="0"/>
                <a:cs typeface="Times New Roman" panose="02020603050405020304" pitchFamily="18" charset="0"/>
              </a:rPr>
              <a:t>缺省的连接方式，可以把</a:t>
            </a:r>
            <a:r>
              <a:rPr lang="en-US" altLang="zh-CN" sz="2400" dirty="0">
                <a:latin typeface="Times New Roman" panose="02020603050405020304" pitchFamily="18" charset="0"/>
                <a:cs typeface="Times New Roman" panose="02020603050405020304" pitchFamily="18" charset="0"/>
              </a:rPr>
              <a:t>INNER JOIN</a:t>
            </a:r>
            <a:r>
              <a:rPr lang="zh-CN" altLang="zh-CN" sz="2400" dirty="0">
                <a:latin typeface="Times New Roman" panose="02020603050405020304" pitchFamily="18" charset="0"/>
                <a:cs typeface="Times New Roman" panose="02020603050405020304" pitchFamily="18" charset="0"/>
              </a:rPr>
              <a:t>简写成</a:t>
            </a:r>
            <a:r>
              <a:rPr lang="en-US" altLang="zh-CN" sz="2400" dirty="0">
                <a:latin typeface="Times New Roman" panose="02020603050405020304" pitchFamily="18" charset="0"/>
                <a:cs typeface="Times New Roman" panose="02020603050405020304" pitchFamily="18" charset="0"/>
              </a:rPr>
              <a:t>JOIN</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dow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down)">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wipe(down)">
                                      <p:cBhvr>
                                        <p:cTn id="17" dur="500"/>
                                        <p:tgtEl>
                                          <p:spTgt spid="327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771">
                                            <p:txEl>
                                              <p:pRg st="4" end="4"/>
                                            </p:txEl>
                                          </p:spTgt>
                                        </p:tgtEl>
                                        <p:attrNameLst>
                                          <p:attrName>style.visibility</p:attrName>
                                        </p:attrNameLst>
                                      </p:cBhvr>
                                      <p:to>
                                        <p:strVal val="visible"/>
                                      </p:to>
                                    </p:set>
                                    <p:animEffect transition="in" filter="wipe(down)">
                                      <p:cBhvr>
                                        <p:cTn id="22" dur="500"/>
                                        <p:tgtEl>
                                          <p:spTgt spid="327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animEffect transition="in" filter="wipe(down)">
                                      <p:cBhvr>
                                        <p:cTn id="27"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latin typeface="Times New Roman" panose="02020603050405020304" pitchFamily="18" charset="0"/>
              </a:rPr>
              <a:t>1.</a:t>
            </a:r>
            <a:r>
              <a:rPr lang="zh-CN" altLang="zh-CN">
                <a:latin typeface="Times New Roman" panose="02020603050405020304" pitchFamily="18" charset="0"/>
              </a:rPr>
              <a:t>内连接查询</a:t>
            </a:r>
            <a:endParaRPr lang="zh-CN" altLang="en-US">
              <a:latin typeface="Times New Roman" panose="02020603050405020304" pitchFamily="18" charset="0"/>
            </a:endParaRPr>
          </a:p>
        </p:txBody>
      </p:sp>
      <p:sp>
        <p:nvSpPr>
          <p:cNvPr id="30723" name="内容占位符 2"/>
          <p:cNvSpPr>
            <a:spLocks noGrp="1"/>
          </p:cNvSpPr>
          <p:nvPr>
            <p:ph idx="1"/>
          </p:nvPr>
        </p:nvSpPr>
        <p:spPr>
          <a:xfrm>
            <a:off x="457200" y="1052513"/>
            <a:ext cx="8229600" cy="5184775"/>
          </a:xfrm>
        </p:spPr>
        <p:txBody>
          <a:bodyPr/>
          <a:lstStyle/>
          <a:p>
            <a:pPr>
              <a:defRPr/>
            </a:pPr>
            <a:r>
              <a:rPr lang="zh-CN" altLang="zh-CN" sz="2400" dirty="0">
                <a:latin typeface="Times New Roman" panose="02020603050405020304" pitchFamily="18" charset="0"/>
              </a:rPr>
              <a:t>根据比较方式不同，分为</a:t>
            </a:r>
            <a:endParaRPr lang="en-US" altLang="zh-CN" sz="2400" dirty="0">
              <a:latin typeface="Times New Roman" panose="02020603050405020304" pitchFamily="18" charset="0"/>
            </a:endParaRPr>
          </a:p>
          <a:p>
            <a:pPr lvl="1">
              <a:defRPr/>
            </a:pPr>
            <a:r>
              <a:rPr lang="zh-CN" altLang="zh-CN" dirty="0">
                <a:latin typeface="Times New Roman" panose="02020603050405020304" pitchFamily="18" charset="0"/>
              </a:rPr>
              <a:t>等值连接</a:t>
            </a:r>
            <a:endParaRPr lang="en-US" altLang="zh-CN" dirty="0">
              <a:latin typeface="Times New Roman" panose="02020603050405020304" pitchFamily="18" charset="0"/>
            </a:endParaRPr>
          </a:p>
          <a:p>
            <a:pPr lvl="1">
              <a:defRPr/>
            </a:pPr>
            <a:r>
              <a:rPr lang="zh-CN" altLang="zh-CN" dirty="0">
                <a:latin typeface="Times New Roman" panose="02020603050405020304" pitchFamily="18" charset="0"/>
              </a:rPr>
              <a:t>自然连接</a:t>
            </a:r>
            <a:endParaRPr lang="en-US" altLang="zh-CN" dirty="0">
              <a:latin typeface="Times New Roman" panose="02020603050405020304" pitchFamily="18" charset="0"/>
            </a:endParaRPr>
          </a:p>
          <a:p>
            <a:pPr lvl="1">
              <a:defRPr/>
            </a:pPr>
            <a:r>
              <a:rPr lang="zh-CN" altLang="zh-CN" dirty="0">
                <a:latin typeface="Times New Roman" panose="02020603050405020304" pitchFamily="18" charset="0"/>
              </a:rPr>
              <a:t>不等连接</a:t>
            </a:r>
            <a:endParaRPr lang="en-US" altLang="zh-CN" dirty="0">
              <a:latin typeface="Times New Roman" panose="02020603050405020304" pitchFamily="18" charset="0"/>
            </a:endParaRP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latin typeface="Times New Roman" panose="02020603050405020304" pitchFamily="18" charset="0"/>
              </a:rPr>
              <a:t>1.</a:t>
            </a:r>
            <a:r>
              <a:rPr lang="zh-CN" altLang="zh-CN">
                <a:latin typeface="Times New Roman" panose="02020603050405020304" pitchFamily="18" charset="0"/>
              </a:rPr>
              <a:t>内连接查询</a:t>
            </a:r>
            <a:endParaRPr lang="zh-CN" altLang="en-US">
              <a:latin typeface="Times New Roman" panose="02020603050405020304" pitchFamily="18" charset="0"/>
            </a:endParaRPr>
          </a:p>
        </p:txBody>
      </p:sp>
      <p:sp>
        <p:nvSpPr>
          <p:cNvPr id="30723" name="内容占位符 2"/>
          <p:cNvSpPr>
            <a:spLocks noGrp="1"/>
          </p:cNvSpPr>
          <p:nvPr>
            <p:ph idx="1"/>
          </p:nvPr>
        </p:nvSpPr>
        <p:spPr>
          <a:xfrm>
            <a:off x="457200" y="1052513"/>
            <a:ext cx="8229600" cy="5184775"/>
          </a:xfrm>
        </p:spPr>
        <p:txBody>
          <a:bodyPr/>
          <a:lstStyle/>
          <a:p>
            <a:pPr>
              <a:defRPr/>
            </a:pP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zh-CN" altLang="zh-CN" sz="2400" dirty="0">
                <a:latin typeface="Times New Roman" panose="02020603050405020304" pitchFamily="18" charset="0"/>
              </a:rPr>
              <a:t>等值连接：在连接条件中使用等于号</a:t>
            </a:r>
            <a:r>
              <a:rPr lang="en-US" altLang="zh-CN" sz="2400" dirty="0">
                <a:latin typeface="Times New Roman" panose="02020603050405020304" pitchFamily="18" charset="0"/>
              </a:rPr>
              <a:t>(=)</a:t>
            </a:r>
            <a:r>
              <a:rPr lang="zh-CN" altLang="zh-CN" sz="2400" dirty="0">
                <a:latin typeface="Times New Roman" panose="02020603050405020304" pitchFamily="18" charset="0"/>
              </a:rPr>
              <a:t>运算符比较被连接列的列值，其查询结果中列出被连接表中的所有列，包括其中的重复列。</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defRPr/>
            </a:pPr>
            <a:r>
              <a:rPr lang="en-US" altLang="zh-CN" sz="2400" dirty="0">
                <a:latin typeface="Times New Roman" panose="02020603050405020304" pitchFamily="18" charset="0"/>
              </a:rPr>
              <a:t>2) </a:t>
            </a:r>
            <a:r>
              <a:rPr lang="zh-CN" altLang="en-US" sz="2400" dirty="0">
                <a:latin typeface="Times New Roman" panose="02020603050405020304" pitchFamily="18" charset="0"/>
              </a:rPr>
              <a:t>自然连接：在连接条件中使用等号</a:t>
            </a:r>
            <a:r>
              <a:rPr lang="en-US" altLang="zh-CN" sz="2400" dirty="0">
                <a:latin typeface="Times New Roman" panose="02020603050405020304" pitchFamily="18" charset="0"/>
              </a:rPr>
              <a:t>(=)</a:t>
            </a:r>
            <a:r>
              <a:rPr lang="zh-CN" altLang="en-US" sz="2400" dirty="0">
                <a:latin typeface="Times New Roman" panose="02020603050405020304" pitchFamily="18" charset="0"/>
              </a:rPr>
              <a:t>运算符连接，但是删除连接表中的重复列。</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pPr>
              <a:defRPr/>
            </a:pPr>
            <a:r>
              <a:rPr lang="en-US" altLang="zh-CN" sz="2400" dirty="0">
                <a:latin typeface="Times New Roman" panose="02020603050405020304" pitchFamily="18" charset="0"/>
              </a:rPr>
              <a:t>3) </a:t>
            </a:r>
            <a:r>
              <a:rPr lang="zh-CN" altLang="zh-CN" sz="2400" dirty="0">
                <a:latin typeface="Times New Roman" panose="02020603050405020304" pitchFamily="18" charset="0"/>
              </a:rPr>
              <a:t>不等连接：在连接条件使用除等于运算符以外的其它比较运算符比较被连接的列的列值。包括</a:t>
            </a:r>
            <a:r>
              <a:rPr lang="en-US" altLang="zh-CN" sz="2400" dirty="0">
                <a:latin typeface="Times New Roman" panose="02020603050405020304" pitchFamily="18" charset="0"/>
              </a:rPr>
              <a:t>&gt;</a:t>
            </a:r>
            <a:r>
              <a:rPr lang="zh-CN" altLang="zh-CN" sz="2400" dirty="0">
                <a:latin typeface="Times New Roman" panose="02020603050405020304" pitchFamily="18" charset="0"/>
              </a:rPr>
              <a:t>、</a:t>
            </a:r>
            <a:r>
              <a:rPr lang="en-US" altLang="zh-CN" sz="2400" dirty="0">
                <a:latin typeface="Times New Roman" panose="02020603050405020304" pitchFamily="18" charset="0"/>
              </a:rPr>
              <a:t>&gt;=</a:t>
            </a:r>
            <a:r>
              <a:rPr lang="zh-CN" altLang="zh-CN" sz="2400" dirty="0">
                <a:latin typeface="Times New Roman" panose="02020603050405020304" pitchFamily="18" charset="0"/>
              </a:rPr>
              <a:t>、</a:t>
            </a:r>
            <a:r>
              <a:rPr lang="en-US" altLang="zh-CN" sz="2400" dirty="0">
                <a:latin typeface="Times New Roman" panose="02020603050405020304" pitchFamily="18" charset="0"/>
              </a:rPr>
              <a:t>&lt;=</a:t>
            </a:r>
            <a:r>
              <a:rPr lang="zh-CN" altLang="zh-CN" sz="2400" dirty="0">
                <a:latin typeface="Times New Roman" panose="02020603050405020304" pitchFamily="18" charset="0"/>
              </a:rPr>
              <a:t>、</a:t>
            </a:r>
            <a:r>
              <a:rPr lang="en-US" altLang="zh-CN" sz="2400" dirty="0">
                <a:latin typeface="Times New Roman" panose="02020603050405020304" pitchFamily="18" charset="0"/>
              </a:rPr>
              <a:t>&lt;</a:t>
            </a:r>
            <a:r>
              <a:rPr lang="zh-CN" altLang="zh-CN" sz="2400" dirty="0">
                <a:latin typeface="Times New Roman" panose="02020603050405020304" pitchFamily="18" charset="0"/>
              </a:rPr>
              <a:t>、</a:t>
            </a:r>
            <a:r>
              <a:rPr lang="en-US" altLang="zh-CN" sz="2400" dirty="0">
                <a:latin typeface="Times New Roman" panose="02020603050405020304" pitchFamily="18" charset="0"/>
              </a:rPr>
              <a:t>!&gt;</a:t>
            </a:r>
            <a:r>
              <a:rPr lang="zh-CN" altLang="zh-CN" sz="2400" dirty="0">
                <a:latin typeface="Times New Roman" panose="02020603050405020304" pitchFamily="18" charset="0"/>
              </a:rPr>
              <a:t>、</a:t>
            </a:r>
            <a:r>
              <a:rPr lang="en-US" altLang="zh-CN" sz="2400" dirty="0">
                <a:latin typeface="Times New Roman" panose="02020603050405020304" pitchFamily="18" charset="0"/>
              </a:rPr>
              <a:t>!&lt;</a:t>
            </a:r>
            <a:r>
              <a:rPr lang="zh-CN" altLang="zh-CN" sz="2400" dirty="0">
                <a:latin typeface="Times New Roman" panose="02020603050405020304" pitchFamily="18" charset="0"/>
              </a:rPr>
              <a:t>和</a:t>
            </a:r>
            <a:r>
              <a:rPr lang="en-US" altLang="zh-CN" sz="2400" dirty="0">
                <a:latin typeface="Times New Roman" panose="02020603050405020304" pitchFamily="18" charset="0"/>
              </a:rPr>
              <a:t>&lt;&gt;</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down)">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down)">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down)">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a:t>1.</a:t>
            </a:r>
            <a:r>
              <a:rPr lang="zh-CN" altLang="zh-CN" dirty="0"/>
              <a:t>内连接查询</a:t>
            </a:r>
            <a:endParaRPr lang="zh-CN" altLang="en-US" dirty="0"/>
          </a:p>
        </p:txBody>
      </p:sp>
      <p:sp>
        <p:nvSpPr>
          <p:cNvPr id="30723" name="内容占位符 2"/>
          <p:cNvSpPr>
            <a:spLocks noGrp="1"/>
          </p:cNvSpPr>
          <p:nvPr>
            <p:ph idx="1"/>
          </p:nvPr>
        </p:nvSpPr>
        <p:spPr>
          <a:xfrm>
            <a:off x="457200" y="1052513"/>
            <a:ext cx="8229600" cy="5184775"/>
          </a:xfrm>
        </p:spPr>
        <p:txBody>
          <a:bodyPr/>
          <a:lstStyle/>
          <a:p>
            <a:pPr>
              <a:defRPr/>
            </a:pPr>
            <a:r>
              <a:rPr lang="zh-CN" altLang="en-US" sz="2400" dirty="0">
                <a:latin typeface="Times New Roman" panose="02020603050405020304" pitchFamily="18" charset="0"/>
              </a:rPr>
              <a:t>通常采用等值连接，再用</a:t>
            </a:r>
            <a:r>
              <a:rPr lang="en-US" altLang="zh-CN" sz="2400" dirty="0">
                <a:latin typeface="Times New Roman" panose="02020603050405020304" pitchFamily="18" charset="0"/>
              </a:rPr>
              <a:t>where</a:t>
            </a:r>
            <a:r>
              <a:rPr lang="zh-CN" altLang="en-US" sz="2400" dirty="0">
                <a:latin typeface="Times New Roman" panose="02020603050405020304" pitchFamily="18" charset="0"/>
              </a:rPr>
              <a:t>条件对连接生成的结果集进行筛选。</a:t>
            </a:r>
            <a:endParaRPr lang="zh-CN" altLang="en-US"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s.sname</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grade</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0" indent="0">
              <a:buNone/>
            </a:pPr>
            <a:r>
              <a:rPr lang="en-US" altLang="zh-CN" sz="2400" dirty="0">
                <a:latin typeface="Times New Roman" panose="02020603050405020304" pitchFamily="18" charset="0"/>
              </a:rPr>
              <a:t>	from</a:t>
            </a:r>
            <a:r>
              <a:rPr lang="zh-CN" altLang="en-US" sz="2400" dirty="0">
                <a:latin typeface="Times New Roman" panose="02020603050405020304" pitchFamily="18" charset="0"/>
              </a:rPr>
              <a:t> </a:t>
            </a:r>
            <a:r>
              <a:rPr lang="en-US" altLang="zh-CN" sz="2400" dirty="0">
                <a:latin typeface="Times New Roman" panose="02020603050405020304" pitchFamily="18" charset="0"/>
              </a:rPr>
              <a:t>Student</a:t>
            </a:r>
            <a:r>
              <a:rPr lang="zh-CN" altLang="en-US" sz="2400" dirty="0">
                <a:latin typeface="Times New Roman" panose="02020603050405020304" pitchFamily="18" charset="0"/>
              </a:rPr>
              <a:t> </a:t>
            </a:r>
            <a:r>
              <a:rPr lang="en-US" altLang="zh-CN" sz="2400" dirty="0">
                <a:latin typeface="Times New Roman" panose="02020603050405020304" pitchFamily="18" charset="0"/>
              </a:rPr>
              <a:t>S</a:t>
            </a:r>
            <a:r>
              <a:rPr lang="zh-CN" altLang="en-US" sz="2400" dirty="0">
                <a:latin typeface="Times New Roman" panose="02020603050405020304" pitchFamily="18" charset="0"/>
              </a:rPr>
              <a:t> </a:t>
            </a:r>
            <a:r>
              <a:rPr lang="en-US" altLang="zh-CN" sz="2400" dirty="0">
                <a:latin typeface="Times New Roman" panose="02020603050405020304" pitchFamily="18" charset="0"/>
              </a:rPr>
              <a:t>join</a:t>
            </a:r>
            <a:r>
              <a:rPr lang="zh-CN" altLang="en-US" sz="2400" dirty="0">
                <a:latin typeface="Times New Roman" panose="02020603050405020304" pitchFamily="18" charset="0"/>
              </a:rPr>
              <a:t> </a:t>
            </a:r>
            <a:r>
              <a:rPr lang="en-US" altLang="zh-CN" sz="2400" dirty="0">
                <a:latin typeface="Times New Roman" panose="02020603050405020304" pitchFamily="18" charset="0"/>
              </a:rPr>
              <a:t>SC</a:t>
            </a:r>
            <a:r>
              <a:rPr lang="zh-CN" altLang="en-US" sz="2400" dirty="0">
                <a:latin typeface="Times New Roman" panose="02020603050405020304" pitchFamily="18" charset="0"/>
              </a:rPr>
              <a:t> </a:t>
            </a:r>
            <a:r>
              <a:rPr lang="en-US" altLang="zh-CN" sz="2400" dirty="0">
                <a:latin typeface="Times New Roman" panose="02020603050405020304" pitchFamily="18" charset="0"/>
              </a:rPr>
              <a:t>on</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sc.sno</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a:t>
            </a:r>
            <a:r>
              <a:rPr lang="zh-CN" altLang="en-US" sz="2400" dirty="0">
                <a:latin typeface="Times New Roman" panose="02020603050405020304" pitchFamily="18" charset="0"/>
              </a:rPr>
              <a:t> </a:t>
            </a:r>
            <a:r>
              <a:rPr lang="en-US" altLang="zh-CN" sz="2400" dirty="0">
                <a:latin typeface="Times New Roman" panose="02020603050405020304" pitchFamily="18" charset="0"/>
              </a:rPr>
              <a:t>grade&gt;=85</a:t>
            </a:r>
            <a:endParaRPr lang="en-US" altLang="zh-CN" sz="2400" dirty="0">
              <a:latin typeface="Times New Roman" panose="02020603050405020304" pitchFamily="18" charset="0"/>
            </a:endParaRPr>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a:t>1.</a:t>
            </a:r>
            <a:r>
              <a:rPr lang="zh-CN" altLang="zh-CN" dirty="0"/>
              <a:t>内连接查询</a:t>
            </a:r>
            <a:r>
              <a:rPr lang="en-US" altLang="zh-CN" dirty="0"/>
              <a:t>--</a:t>
            </a:r>
            <a:r>
              <a:rPr lang="zh-CN" altLang="zh-CN" dirty="0"/>
              <a:t>自连接查询</a:t>
            </a:r>
            <a:endParaRPr lang="zh-CN" altLang="en-US" dirty="0"/>
          </a:p>
        </p:txBody>
      </p:sp>
      <p:sp>
        <p:nvSpPr>
          <p:cNvPr id="3" name="内容占位符 2"/>
          <p:cNvSpPr>
            <a:spLocks noGrp="1"/>
          </p:cNvSpPr>
          <p:nvPr>
            <p:ph idx="1"/>
          </p:nvPr>
        </p:nvSpPr>
        <p:spPr>
          <a:xfrm>
            <a:off x="457200" y="1052513"/>
            <a:ext cx="8229600" cy="5616847"/>
          </a:xfrm>
        </p:spPr>
        <p:txBody>
          <a:bodyPr/>
          <a:lstStyle/>
          <a:p>
            <a:pPr>
              <a:defRPr/>
            </a:pPr>
            <a:r>
              <a:rPr lang="zh-CN" altLang="zh-CN" sz="2400" dirty="0">
                <a:latin typeface="Times New Roman" panose="02020603050405020304" pitchFamily="18" charset="0"/>
              </a:rPr>
              <a:t>连接查询中，</a:t>
            </a:r>
            <a:r>
              <a:rPr lang="zh-CN" altLang="en-US" sz="2400" dirty="0">
                <a:latin typeface="Times New Roman" panose="02020603050405020304" pitchFamily="18" charset="0"/>
              </a:rPr>
              <a:t>连接</a:t>
            </a:r>
            <a:r>
              <a:rPr lang="zh-CN" altLang="zh-CN" sz="2400" dirty="0">
                <a:latin typeface="Times New Roman" panose="02020603050405020304" pitchFamily="18" charset="0"/>
              </a:rPr>
              <a:t>的两个表是同一表，称为自连接查询。</a:t>
            </a:r>
            <a:endParaRPr lang="en-US" altLang="zh-CN" sz="2400" dirty="0">
              <a:latin typeface="Times New Roman" panose="02020603050405020304" pitchFamily="18" charset="0"/>
            </a:endParaRPr>
          </a:p>
          <a:p>
            <a:pPr>
              <a:defRPr/>
            </a:pPr>
            <a:r>
              <a:rPr lang="zh-CN" altLang="zh-CN" sz="2400" dirty="0">
                <a:latin typeface="Times New Roman" panose="02020603050405020304" pitchFamily="18" charset="0"/>
              </a:rPr>
              <a:t>同一张表在</a:t>
            </a:r>
            <a:r>
              <a:rPr lang="en-US" altLang="zh-CN" sz="2400" dirty="0">
                <a:latin typeface="Times New Roman" panose="02020603050405020304" pitchFamily="18" charset="0"/>
              </a:rPr>
              <a:t>FROM</a:t>
            </a:r>
            <a:r>
              <a:rPr lang="zh-CN" altLang="zh-CN" sz="2400" dirty="0">
                <a:latin typeface="Times New Roman" panose="02020603050405020304" pitchFamily="18" charset="0"/>
              </a:rPr>
              <a:t>字句中多次出现，为了区别该表的每一次出现，需要为表定义一个别名。</a:t>
            </a:r>
            <a:endParaRPr lang="en-US" altLang="zh-CN" sz="2400" dirty="0">
              <a:latin typeface="Times New Roman" panose="02020603050405020304" pitchFamily="18" charset="0"/>
            </a:endParaRPr>
          </a:p>
          <a:p>
            <a:pPr>
              <a:defRPr/>
            </a:pPr>
            <a:r>
              <a:rPr lang="zh-CN" altLang="zh-CN" sz="2400" dirty="0">
                <a:latin typeface="Times New Roman" panose="02020603050405020304" pitchFamily="18" charset="0"/>
              </a:rPr>
              <a:t>相互连接的表在物理上为同一张表，但可以在逻辑上分为两张表。</a:t>
            </a:r>
            <a:endParaRPr lang="en-US" altLang="zh-CN" sz="2400" dirty="0">
              <a:latin typeface="Times New Roman" panose="02020603050405020304" pitchFamily="18" charset="0"/>
            </a:endParaRPr>
          </a:p>
          <a:p>
            <a:pPr marL="0" indent="0">
              <a:buNone/>
              <a:defRPr/>
            </a:pPr>
            <a:endParaRPr lang="zh-CN" altLang="zh-CN" sz="2400" dirty="0">
              <a:latin typeface="Times New Roman" panose="02020603050405020304" pitchFamily="18" charset="0"/>
            </a:endParaRPr>
          </a:p>
          <a:p>
            <a:pPr>
              <a:defRPr/>
            </a:pPr>
            <a:r>
              <a:rPr lang="zh-CN" altLang="zh-CN" sz="2400" dirty="0">
                <a:latin typeface="Times New Roman" panose="02020603050405020304" pitchFamily="18" charset="0"/>
              </a:rPr>
              <a:t>例</a:t>
            </a:r>
            <a:r>
              <a:rPr lang="en-US" altLang="zh-CN" sz="2400" dirty="0">
                <a:latin typeface="Times New Roman" panose="02020603050405020304" pitchFamily="18" charset="0"/>
              </a:rPr>
              <a:t>14-23</a:t>
            </a:r>
            <a:r>
              <a:rPr lang="zh-CN" altLang="zh-CN" sz="2400" dirty="0">
                <a:latin typeface="Times New Roman" panose="02020603050405020304" pitchFamily="18" charset="0"/>
              </a:rPr>
              <a:t>：检索出学号为</a:t>
            </a:r>
            <a:r>
              <a:rPr lang="en-US" altLang="zh-CN" sz="2400" noProof="1">
                <a:latin typeface="Times New Roman" panose="02020603050405020304" pitchFamily="18" charset="0"/>
              </a:rPr>
              <a:t>5120101</a:t>
            </a:r>
            <a:r>
              <a:rPr lang="zh-CN" altLang="zh-CN" sz="2400" dirty="0">
                <a:latin typeface="Times New Roman" panose="02020603050405020304" pitchFamily="18" charset="0"/>
              </a:rPr>
              <a:t>的学生的同班同学的信息</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pPr>
              <a:lnSpc>
                <a:spcPct val="80000"/>
              </a:lnSpc>
              <a:buFont typeface="Wingdings" panose="05000000000000000000" pitchFamily="2" charset="2"/>
              <a:buNone/>
              <a:defRPr/>
            </a:pPr>
            <a:r>
              <a:rPr lang="en-US" altLang="zh-CN" sz="2400" noProof="1">
                <a:latin typeface="Times New Roman" panose="02020603050405020304" pitchFamily="18" charset="0"/>
              </a:rPr>
              <a:t>	select * from s s1 join s s2 on s1.class=s2.class</a:t>
            </a:r>
            <a:endParaRPr lang="en-US" altLang="zh-CN" sz="2400" noProof="1">
              <a:latin typeface="Times New Roman" panose="02020603050405020304" pitchFamily="18" charset="0"/>
            </a:endParaRPr>
          </a:p>
          <a:p>
            <a:pPr>
              <a:lnSpc>
                <a:spcPct val="80000"/>
              </a:lnSpc>
              <a:buFont typeface="Wingdings" panose="05000000000000000000" pitchFamily="2" charset="2"/>
              <a:buNone/>
              <a:defRPr/>
            </a:pPr>
            <a:r>
              <a:rPr lang="en-US" altLang="zh-CN" sz="2400" noProof="1">
                <a:latin typeface="Times New Roman" panose="02020603050405020304" pitchFamily="18" charset="0"/>
              </a:rPr>
              <a:t>	where s1.sno=5120101</a:t>
            </a:r>
            <a:endParaRPr lang="en-US" altLang="zh-CN" sz="2400" noProof="1">
              <a:latin typeface="Times New Roman" panose="02020603050405020304" pitchFamily="18" charset="0"/>
            </a:endParaRPr>
          </a:p>
          <a:p>
            <a:pPr>
              <a:lnSpc>
                <a:spcPct val="80000"/>
              </a:lnSpc>
              <a:buFont typeface="Wingdings" panose="05000000000000000000" pitchFamily="2" charset="2"/>
              <a:buNone/>
              <a:defRPr/>
            </a:pPr>
            <a:endParaRPr lang="en-US" altLang="zh-CN" sz="2400" noProof="1">
              <a:latin typeface="Times New Roman" panose="02020603050405020304" pitchFamily="18" charset="0"/>
            </a:endParaRPr>
          </a:p>
          <a:p>
            <a:pPr>
              <a:defRPr/>
            </a:pPr>
            <a:r>
              <a:rPr lang="zh-CN" altLang="zh-CN" sz="2400" dirty="0">
                <a:latin typeface="Times New Roman" panose="02020603050405020304" pitchFamily="18" charset="0"/>
              </a:rPr>
              <a:t>例</a:t>
            </a:r>
            <a:r>
              <a:rPr lang="en-US" altLang="zh-CN" sz="2400" dirty="0">
                <a:latin typeface="Times New Roman" panose="02020603050405020304" pitchFamily="18" charset="0"/>
              </a:rPr>
              <a:t>14-24</a:t>
            </a:r>
            <a:r>
              <a:rPr lang="zh-CN" altLang="zh-CN" sz="2400" dirty="0">
                <a:latin typeface="Times New Roman" panose="02020603050405020304" pitchFamily="18" charset="0"/>
              </a:rPr>
              <a:t>：检索出</a:t>
            </a:r>
            <a:r>
              <a:rPr lang="zh-CN" altLang="en-US" sz="2400" dirty="0">
                <a:latin typeface="Times New Roman" panose="02020603050405020304" pitchFamily="18" charset="0"/>
              </a:rPr>
              <a:t>各门课程及其先行课的名称</a:t>
            </a:r>
            <a:endParaRPr lang="zh-CN" altLang="zh-CN" sz="2400" dirty="0">
              <a:latin typeface="Times New Roman" panose="02020603050405020304" pitchFamily="18" charset="0"/>
            </a:endParaRPr>
          </a:p>
          <a:p>
            <a:pPr>
              <a:lnSpc>
                <a:spcPct val="80000"/>
              </a:lnSpc>
              <a:buNone/>
              <a:defRPr/>
            </a:pPr>
            <a:r>
              <a:rPr lang="en-US" altLang="zh-CN" sz="2400" noProof="1">
                <a:latin typeface="Times New Roman" panose="02020603050405020304" pitchFamily="18" charset="0"/>
              </a:rPr>
              <a:t>	select c1.cname as </a:t>
            </a:r>
            <a:r>
              <a:rPr lang="zh-CN" altLang="en-US" sz="2400" noProof="1">
                <a:latin typeface="Times New Roman" panose="02020603050405020304" pitchFamily="18" charset="0"/>
              </a:rPr>
              <a:t>课程</a:t>
            </a:r>
            <a:r>
              <a:rPr lang="en-US" altLang="zh-CN" sz="2400" noProof="1">
                <a:latin typeface="Times New Roman" panose="02020603050405020304" pitchFamily="18" charset="0"/>
              </a:rPr>
              <a:t>, c2.cname as </a:t>
            </a:r>
            <a:r>
              <a:rPr lang="zh-CN" altLang="en-US" sz="2400" noProof="1">
                <a:latin typeface="Times New Roman" panose="02020603050405020304" pitchFamily="18" charset="0"/>
              </a:rPr>
              <a:t>先行课 </a:t>
            </a:r>
            <a:r>
              <a:rPr lang="en-US" altLang="zh-CN" sz="2400" noProof="1">
                <a:latin typeface="Times New Roman" panose="02020603050405020304" pitchFamily="18" charset="0"/>
              </a:rPr>
              <a:t>from c c1 join c c2 on c1.pno=c2.cno</a:t>
            </a:r>
            <a:endParaRPr lang="en-US" altLang="zh-CN" sz="2400" noProof="1">
              <a:latin typeface="Times New Roman" panose="02020603050405020304" pitchFamily="18" charset="0"/>
            </a:endParaRPr>
          </a:p>
          <a:p>
            <a:pPr>
              <a:lnSpc>
                <a:spcPct val="80000"/>
              </a:lnSpc>
              <a:buFont typeface="Wingdings" panose="05000000000000000000" pitchFamily="2" charset="2"/>
              <a:buNone/>
              <a:defRPr/>
            </a:pPr>
            <a:endParaRPr lang="en-US" altLang="zh-CN" sz="18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zh-CN" altLang="zh-CN" sz="2400" dirty="0">
                <a:latin typeface="Times New Roman" panose="02020603050405020304" pitchFamily="18" charset="0"/>
              </a:rPr>
              <a:t>内连接的查询结果都是满足连接条件的元组。</a:t>
            </a:r>
            <a:endParaRPr lang="en-US" altLang="zh-CN" sz="2400" dirty="0">
              <a:latin typeface="Times New Roman" panose="02020603050405020304" pitchFamily="18" charset="0"/>
            </a:endParaRPr>
          </a:p>
          <a:p>
            <a:pPr>
              <a:defRPr/>
            </a:pPr>
            <a:r>
              <a:rPr lang="zh-CN" altLang="zh-CN" sz="2400" dirty="0">
                <a:latin typeface="Times New Roman" panose="02020603050405020304" pitchFamily="18" charset="0"/>
              </a:rPr>
              <a:t>有时我们也希望输出那些不满足连接条件的元组的信息</a:t>
            </a: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endParaRPr lang="en-US" altLang="zh-CN" sz="2400" dirty="0">
              <a:latin typeface="Times New Roman" panose="02020603050405020304" pitchFamily="18" charset="0"/>
            </a:endParaRPr>
          </a:p>
          <a:p>
            <a:pPr>
              <a:defRPr/>
            </a:pPr>
            <a:r>
              <a:rPr lang="zh-CN" altLang="zh-CN" sz="2400" dirty="0">
                <a:latin typeface="Times New Roman" panose="02020603050405020304" pitchFamily="18" charset="0"/>
              </a:rPr>
              <a:t>外连接是只限制一张表中的数据必须满足连接条件，而另一张表中的数据可以不满足连接条件的连接方式。</a:t>
            </a:r>
            <a:endParaRPr lang="en-US" altLang="zh-CN" sz="2400"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968662" y="2060848"/>
            <a:ext cx="3800000" cy="235238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2"/>
          <a:stretch>
            <a:fillRect/>
          </a:stretch>
        </p:blipFill>
        <p:spPr>
          <a:xfrm>
            <a:off x="5313796" y="2066798"/>
            <a:ext cx="2295238" cy="321904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down)">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en-US" altLang="zh-CN" dirty="0">
                <a:latin typeface="Times New Roman" panose="02020603050405020304" pitchFamily="18" charset="0"/>
              </a:rPr>
              <a:t>3</a:t>
            </a:r>
            <a:r>
              <a:rPr lang="zh-CN" altLang="zh-CN" dirty="0">
                <a:latin typeface="Times New Roman" panose="02020603050405020304" pitchFamily="18" charset="0"/>
              </a:rPr>
              <a:t>种外连接：</a:t>
            </a:r>
            <a:r>
              <a:rPr lang="en-US" altLang="zh-CN" dirty="0">
                <a:latin typeface="Times New Roman" panose="02020603050405020304" pitchFamily="18" charset="0"/>
              </a:rPr>
              <a:t> </a:t>
            </a:r>
            <a:endParaRPr lang="zh-CN" altLang="zh-CN"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1) </a:t>
            </a:r>
            <a:r>
              <a:rPr lang="zh-CN" altLang="zh-CN" sz="2400" dirty="0">
                <a:latin typeface="Times New Roman" panose="02020603050405020304" pitchFamily="18" charset="0"/>
              </a:rPr>
              <a:t>左外连接（</a:t>
            </a:r>
            <a:r>
              <a:rPr lang="en-US" altLang="zh-CN" sz="2400" dirty="0">
                <a:latin typeface="Times New Roman" panose="02020603050405020304" pitchFamily="18" charset="0"/>
              </a:rPr>
              <a:t>LEFT OUTER JOIN</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2)</a:t>
            </a:r>
            <a:r>
              <a:rPr lang="zh-CN" altLang="en-US" sz="2400" dirty="0">
                <a:latin typeface="Times New Roman" panose="02020603050405020304" pitchFamily="18" charset="0"/>
              </a:rPr>
              <a:t> </a:t>
            </a:r>
            <a:r>
              <a:rPr lang="zh-CN" altLang="zh-CN" sz="2400" dirty="0">
                <a:latin typeface="Times New Roman" panose="02020603050405020304" pitchFamily="18" charset="0"/>
              </a:rPr>
              <a:t>右外连接（</a:t>
            </a:r>
            <a:r>
              <a:rPr lang="en-US" altLang="zh-CN" sz="2400" dirty="0">
                <a:latin typeface="Times New Roman" panose="02020603050405020304" pitchFamily="18" charset="0"/>
              </a:rPr>
              <a:t>RIGHT OUTER JOIN</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3) </a:t>
            </a:r>
            <a:r>
              <a:rPr lang="zh-CN" altLang="zh-CN" sz="2400" dirty="0">
                <a:latin typeface="Times New Roman" panose="02020603050405020304" pitchFamily="18" charset="0"/>
              </a:rPr>
              <a:t>全外连接（</a:t>
            </a:r>
            <a:r>
              <a:rPr lang="en-US" altLang="zh-CN" sz="2400" dirty="0">
                <a:latin typeface="Times New Roman" panose="02020603050405020304" pitchFamily="18" charset="0"/>
              </a:rPr>
              <a:t>FULL OUTER JOIN</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14.1.1</a:t>
            </a:r>
            <a:r>
              <a:rPr lang="zh-CN" altLang="en-US" sz="3600" b="1" dirty="0">
                <a:latin typeface="Times New Roman" panose="02020603050405020304" pitchFamily="18" charset="0"/>
                <a:cs typeface="Times New Roman" panose="02020603050405020304" pitchFamily="18" charset="0"/>
              </a:rPr>
              <a:t>投影列</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513"/>
            <a:ext cx="8229600" cy="1584399"/>
          </a:xfrm>
        </p:spPr>
        <p:txBody>
          <a:bodyPr/>
          <a:lstStyle/>
          <a:p>
            <a:pPr marL="0" indent="0">
              <a:buNone/>
              <a:defRPr/>
            </a:pPr>
            <a:r>
              <a:rPr lang="en-US" altLang="zh-CN" b="1" dirty="0">
                <a:latin typeface="Times New Roman" panose="02020603050405020304" pitchFamily="18" charset="0"/>
                <a:cs typeface="Times New Roman" panose="02020603050405020304" pitchFamily="18" charset="0"/>
              </a:rPr>
              <a:t>1. </a:t>
            </a:r>
            <a:r>
              <a:rPr lang="en-US" altLang="zh-CN" b="1" dirty="0" err="1">
                <a:latin typeface="Times New Roman" panose="02020603050405020304" pitchFamily="18" charset="0"/>
                <a:cs typeface="Times New Roman" panose="02020603050405020304" pitchFamily="18" charset="0"/>
              </a:rPr>
              <a:t>投影指定列</a:t>
            </a:r>
            <a:r>
              <a:rPr lang="zh-CN" altLang="en-US" b="1" dirty="0">
                <a:latin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a:defRPr/>
            </a:pPr>
            <a:r>
              <a:rPr lang="zh-CN" altLang="zh-CN"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14-1</a:t>
            </a:r>
            <a:r>
              <a:rPr lang="zh-CN" altLang="zh-CN" dirty="0">
                <a:latin typeface="Times New Roman" panose="02020603050405020304" pitchFamily="18" charset="0"/>
                <a:cs typeface="Times New Roman" panose="02020603050405020304" pitchFamily="18" charset="0"/>
              </a:rPr>
              <a:t>查询全体学生的学号、姓名。</a:t>
            </a:r>
            <a:endParaRPr lang="en-US" altLang="zh-CN" dirty="0">
              <a:latin typeface="Times New Roman" panose="02020603050405020304" pitchFamily="18" charset="0"/>
            </a:endParaRPr>
          </a:p>
          <a:p>
            <a:pPr>
              <a:defRPr/>
            </a:pPr>
            <a:r>
              <a:rPr lang="en-US" altLang="zh-CN" dirty="0">
                <a:latin typeface="Times New Roman" panose="02020603050405020304" pitchFamily="18" charset="0"/>
                <a:cs typeface="Times New Roman" panose="02020603050405020304" pitchFamily="18" charset="0"/>
              </a:rPr>
              <a:t>Student(</a:t>
            </a:r>
            <a:r>
              <a:rPr lang="en-US" altLang="zh-CN" dirty="0" err="1">
                <a:latin typeface="Times New Roman" panose="02020603050405020304" pitchFamily="18" charset="0"/>
                <a:cs typeface="Times New Roman" panose="02020603050405020304" pitchFamily="18" charset="0"/>
              </a:rPr>
              <a:t>Sno,Sname,Ssex,Sage,Sdept</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SELECT </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Sname</a:t>
            </a:r>
            <a:r>
              <a:rPr lang="en-US" altLang="zh-CN" dirty="0">
                <a:latin typeface="Times New Roman" panose="02020603050405020304" pitchFamily="18" charset="0"/>
                <a:cs typeface="Times New Roman" panose="02020603050405020304" pitchFamily="18" charset="0"/>
              </a:rPr>
              <a:t> FROM Student</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endParaRPr>
          </a:p>
          <a:p>
            <a:pPr marL="0" indent="0">
              <a:buNone/>
              <a:defRPr/>
            </a:pPr>
            <a:endParaRPr lang="zh-CN" altLang="en-US" dirty="0">
              <a:latin typeface="Times New Roman" panose="02020603050405020304" pitchFamily="18" charset="0"/>
              <a:cs typeface="Times New Roman" panose="02020603050405020304" pitchFamily="18" charset="0"/>
            </a:endParaRPr>
          </a:p>
        </p:txBody>
      </p:sp>
      <p:pic>
        <p:nvPicPr>
          <p:cNvPr id="4" name="Picture 8"/>
          <p:cNvPicPr>
            <a:picLocks noChangeAspect="1"/>
          </p:cNvPicPr>
          <p:nvPr/>
        </p:nvPicPr>
        <p:blipFill>
          <a:blip r:embed="rId1"/>
          <a:stretch>
            <a:fillRect/>
          </a:stretch>
        </p:blipFill>
        <p:spPr>
          <a:xfrm>
            <a:off x="622697" y="3214142"/>
            <a:ext cx="4692650" cy="2951162"/>
          </a:xfrm>
          <a:prstGeom prst="rect">
            <a:avLst/>
          </a:prstGeom>
          <a:noFill/>
          <a:ln w="9525">
            <a:noFill/>
          </a:ln>
        </p:spPr>
      </p:pic>
      <p:pic>
        <p:nvPicPr>
          <p:cNvPr id="5" name="Picture 7"/>
          <p:cNvPicPr>
            <a:picLocks noChangeAspect="1"/>
          </p:cNvPicPr>
          <p:nvPr/>
        </p:nvPicPr>
        <p:blipFill>
          <a:blip r:embed="rId2"/>
          <a:stretch>
            <a:fillRect/>
          </a:stretch>
        </p:blipFill>
        <p:spPr>
          <a:xfrm>
            <a:off x="5724128" y="3199999"/>
            <a:ext cx="2797175" cy="2879725"/>
          </a:xfrm>
          <a:prstGeom prst="rect">
            <a:avLst/>
          </a:prstGeom>
          <a:noFill/>
          <a:ln w="9525">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r>
              <a:rPr lang="en-US" altLang="zh-CN" dirty="0">
                <a:latin typeface="Times New Roman" panose="02020603050405020304" pitchFamily="18" charset="0"/>
              </a:rPr>
              <a:t>—</a:t>
            </a:r>
            <a:r>
              <a:rPr lang="zh-CN" altLang="en-US" dirty="0">
                <a:latin typeface="Times New Roman" panose="02020603050405020304" pitchFamily="18" charset="0"/>
              </a:rPr>
              <a:t>左外连接</a:t>
            </a:r>
            <a:endParaRPr lang="zh-CN" altLang="en-US" dirty="0">
              <a:latin typeface="Times New Roman" panose="02020603050405020304" pitchFamily="18" charset="0"/>
            </a:endParaRPr>
          </a:p>
        </p:txBody>
      </p:sp>
      <p:sp>
        <p:nvSpPr>
          <p:cNvPr id="40963" name="内容占位符 2"/>
          <p:cNvSpPr>
            <a:spLocks noGrp="1"/>
          </p:cNvSpPr>
          <p:nvPr>
            <p:ph idx="1"/>
          </p:nvPr>
        </p:nvSpPr>
        <p:spPr>
          <a:xfrm>
            <a:off x="457200" y="1052513"/>
            <a:ext cx="8229600" cy="3600623"/>
          </a:xfrm>
        </p:spPr>
        <p:txBody>
          <a:bodyPr/>
          <a:lstStyle/>
          <a:p>
            <a:pPr marL="0" indent="0">
              <a:buFont typeface="Wingdings" panose="05000000000000000000" pitchFamily="2" charset="2"/>
              <a:buNone/>
            </a:pPr>
            <a:r>
              <a:rPr lang="en-US" altLang="zh-CN" sz="2400" dirty="0">
                <a:latin typeface="Times New Roman" panose="02020603050405020304" pitchFamily="18" charset="0"/>
              </a:rPr>
              <a:t>1) </a:t>
            </a:r>
            <a:r>
              <a:rPr lang="zh-CN" altLang="zh-CN" sz="2400" dirty="0">
                <a:latin typeface="Times New Roman" panose="02020603050405020304" pitchFamily="18" charset="0"/>
              </a:rPr>
              <a:t>左外连接（</a:t>
            </a:r>
            <a:r>
              <a:rPr lang="en-US" altLang="zh-CN" sz="2400" dirty="0">
                <a:latin typeface="Times New Roman" panose="02020603050405020304" pitchFamily="18" charset="0"/>
              </a:rPr>
              <a:t>LEFT OUTER JOIN</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r>
              <a:rPr lang="zh-CN" altLang="en-US" sz="2400" dirty="0">
                <a:latin typeface="Times New Roman" panose="02020603050405020304" pitchFamily="18" charset="0"/>
              </a:rPr>
              <a:t>连接方式</a:t>
            </a:r>
            <a:endParaRPr lang="en-US" altLang="zh-CN" sz="2400" dirty="0">
              <a:latin typeface="Times New Roman" panose="02020603050405020304" pitchFamily="18" charset="0"/>
            </a:endParaRPr>
          </a:p>
          <a:p>
            <a:pPr lvl="1"/>
            <a:r>
              <a:rPr lang="zh-CN" altLang="zh-CN" sz="2200" dirty="0">
                <a:latin typeface="Times New Roman" panose="02020603050405020304" pitchFamily="18" charset="0"/>
              </a:rPr>
              <a:t>在连接查询中，连接</a:t>
            </a:r>
            <a:r>
              <a:rPr lang="zh-CN" altLang="en-US" sz="2200" dirty="0">
                <a:latin typeface="Times New Roman" panose="02020603050405020304" pitchFamily="18" charset="0"/>
              </a:rPr>
              <a:t>符号</a:t>
            </a:r>
            <a:r>
              <a:rPr lang="zh-CN" altLang="zh-CN" sz="2200" dirty="0">
                <a:latin typeface="Times New Roman" panose="02020603050405020304" pitchFamily="18" charset="0"/>
              </a:rPr>
              <a:t>左端的表中所有的元组都列出来，并且在右端的表中找到匹配的元组，那么连接成功。</a:t>
            </a:r>
            <a:endParaRPr lang="en-US" altLang="zh-CN" sz="2200" dirty="0">
              <a:latin typeface="Times New Roman" panose="02020603050405020304" pitchFamily="18" charset="0"/>
            </a:endParaRPr>
          </a:p>
          <a:p>
            <a:pPr lvl="1"/>
            <a:r>
              <a:rPr lang="zh-CN" altLang="zh-CN" sz="2200" dirty="0">
                <a:latin typeface="Times New Roman" panose="02020603050405020304" pitchFamily="18" charset="0"/>
              </a:rPr>
              <a:t>如果在右端的表中，没能找到匹配元组，那么对应元组是空值</a:t>
            </a:r>
            <a:r>
              <a:rPr lang="en-US" altLang="zh-CN" sz="2200" dirty="0">
                <a:latin typeface="Times New Roman" panose="02020603050405020304" pitchFamily="18" charset="0"/>
              </a:rPr>
              <a:t>NULL</a:t>
            </a:r>
            <a:r>
              <a:rPr lang="zh-CN" altLang="en-US" sz="2200" dirty="0">
                <a:latin typeface="Times New Roman" panose="02020603050405020304" pitchFamily="18" charset="0"/>
              </a:rPr>
              <a:t>。</a:t>
            </a:r>
            <a:endParaRPr lang="en-US" altLang="zh-CN" sz="2200" dirty="0">
              <a:latin typeface="Times New Roman" panose="02020603050405020304" pitchFamily="18" charset="0"/>
            </a:endParaRPr>
          </a:p>
          <a:p>
            <a:r>
              <a:rPr lang="zh-CN" altLang="zh-CN" sz="2400" dirty="0">
                <a:latin typeface="Times New Roman" panose="02020603050405020304" pitchFamily="18" charset="0"/>
              </a:rPr>
              <a:t>左外连接的含义是限制连接关键字右端的表中的数据必须满足连接条件，而不</a:t>
            </a:r>
            <a:r>
              <a:rPr lang="zh-CN" altLang="en-US" sz="2400" dirty="0">
                <a:latin typeface="Times New Roman" panose="02020603050405020304" pitchFamily="18" charset="0"/>
              </a:rPr>
              <a:t>管</a:t>
            </a:r>
            <a:r>
              <a:rPr lang="zh-CN" altLang="zh-CN" sz="2400" dirty="0">
                <a:latin typeface="Times New Roman" panose="02020603050405020304" pitchFamily="18" charset="0"/>
              </a:rPr>
              <a:t>左端的表中的数据是否满足连接条件，均输出左端表中的内容。</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11560" y="4663403"/>
            <a:ext cx="3096344" cy="191678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2"/>
          <a:stretch>
            <a:fillRect/>
          </a:stretch>
        </p:blipFill>
        <p:spPr>
          <a:xfrm>
            <a:off x="3995936" y="4243821"/>
            <a:ext cx="1665870" cy="23363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图片 1"/>
          <p:cNvPicPr>
            <a:picLocks noChangeAspect="1"/>
          </p:cNvPicPr>
          <p:nvPr/>
        </p:nvPicPr>
        <p:blipFill>
          <a:blip r:embed="rId3"/>
          <a:stretch>
            <a:fillRect/>
          </a:stretch>
        </p:blipFill>
        <p:spPr>
          <a:xfrm>
            <a:off x="6017668" y="4165366"/>
            <a:ext cx="2457943" cy="2414821"/>
          </a:xfrm>
          <a:prstGeom prst="rect">
            <a:avLst/>
          </a:prstGeom>
        </p:spPr>
      </p:pic>
      <p:pic>
        <p:nvPicPr>
          <p:cNvPr id="3" name="图片 2"/>
          <p:cNvPicPr>
            <a:picLocks noChangeAspect="1"/>
          </p:cNvPicPr>
          <p:nvPr/>
        </p:nvPicPr>
        <p:blipFill>
          <a:blip r:embed="rId4"/>
          <a:stretch>
            <a:fillRect/>
          </a:stretch>
        </p:blipFill>
        <p:spPr>
          <a:xfrm>
            <a:off x="5960657" y="4178957"/>
            <a:ext cx="2660289" cy="253068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wipe(down)">
                                      <p:cBhvr>
                                        <p:cTn id="7" dur="500"/>
                                        <p:tgtEl>
                                          <p:spTgt spid="4096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wipe(down)">
                                      <p:cBhvr>
                                        <p:cTn id="10" dur="500"/>
                                        <p:tgtEl>
                                          <p:spTgt spid="4096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animEffect transition="in" filter="wipe(down)">
                                      <p:cBhvr>
                                        <p:cTn id="13" dur="500"/>
                                        <p:tgtEl>
                                          <p:spTgt spid="409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nodeType="clickEffect">
                                  <p:stCondLst>
                                    <p:cond delay="0"/>
                                  </p:stCondLst>
                                  <p:childTnLst>
                                    <p:animEffect transition="out" filter="randombar(horizontal)">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4" presetClass="exit" presetSubtype="10" fill="hold" nodeType="withEffect">
                                  <p:stCondLst>
                                    <p:cond delay="0"/>
                                  </p:stCondLst>
                                  <p:childTnLst>
                                    <p:animEffect transition="out" filter="randombar(horizontal)">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4" presetClass="exit" presetSubtype="10" fill="hold" nodeType="withEffect">
                                  <p:stCondLst>
                                    <p:cond delay="0"/>
                                  </p:stCondLst>
                                  <p:childTnLst>
                                    <p:animEffect transition="out" filter="randombar(horizontal)">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par>
                                <p:cTn id="43" presetID="14" presetClass="exit" presetSubtype="10" fill="hold" nodeType="withEffect">
                                  <p:stCondLst>
                                    <p:cond delay="0"/>
                                  </p:stCondLst>
                                  <p:childTnLst>
                                    <p:animEffect transition="out" filter="randombar(horizontal)">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0963">
                                            <p:txEl>
                                              <p:pRg st="4" end="4"/>
                                            </p:txEl>
                                          </p:spTgt>
                                        </p:tgtEl>
                                        <p:attrNameLst>
                                          <p:attrName>style.visibility</p:attrName>
                                        </p:attrNameLst>
                                      </p:cBhvr>
                                      <p:to>
                                        <p:strVal val="visible"/>
                                      </p:to>
                                    </p:set>
                                    <p:animEffect transition="in" filter="wipe(down)">
                                      <p:cBhvr>
                                        <p:cTn id="50"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r>
              <a:rPr lang="en-US" altLang="zh-CN" dirty="0">
                <a:latin typeface="Times New Roman" panose="02020603050405020304" pitchFamily="18" charset="0"/>
              </a:rPr>
              <a:t>—</a:t>
            </a:r>
            <a:r>
              <a:rPr lang="zh-CN" altLang="en-US" dirty="0">
                <a:latin typeface="Times New Roman" panose="02020603050405020304" pitchFamily="18" charset="0"/>
              </a:rPr>
              <a:t>左外连接</a:t>
            </a:r>
            <a:endParaRPr lang="zh-CN" altLang="en-US" dirty="0">
              <a:latin typeface="Times New Roman" panose="02020603050405020304" pitchFamily="18" charset="0"/>
            </a:endParaRPr>
          </a:p>
        </p:txBody>
      </p:sp>
      <p:sp>
        <p:nvSpPr>
          <p:cNvPr id="40963" name="内容占位符 2"/>
          <p:cNvSpPr>
            <a:spLocks noGrp="1"/>
          </p:cNvSpPr>
          <p:nvPr>
            <p:ph idx="1"/>
          </p:nvPr>
        </p:nvSpPr>
        <p:spPr>
          <a:xfrm>
            <a:off x="457200" y="1052513"/>
            <a:ext cx="8229600" cy="5184775"/>
          </a:xfrm>
        </p:spPr>
        <p:txBody>
          <a:bodyPr/>
          <a:lstStyle/>
          <a:p>
            <a:pPr marL="0" indent="0"/>
            <a:r>
              <a:rPr lang="zh-CN" altLang="zh-CN" b="1" dirty="0">
                <a:latin typeface="Times New Roman" panose="02020603050405020304" pitchFamily="18" charset="0"/>
              </a:rPr>
              <a:t>例</a:t>
            </a:r>
            <a:r>
              <a:rPr lang="en-US" altLang="zh-CN" b="1" dirty="0">
                <a:latin typeface="Times New Roman" panose="02020603050405020304" pitchFamily="18" charset="0"/>
              </a:rPr>
              <a:t>14-25 </a:t>
            </a:r>
            <a:r>
              <a:rPr lang="zh-CN" altLang="zh-CN" dirty="0">
                <a:latin typeface="Times New Roman" panose="02020603050405020304" pitchFamily="18" charset="0"/>
              </a:rPr>
              <a:t>要查询所有学生的选课情况，包括已经选课的和还没有选课的学生。　　</a:t>
            </a:r>
            <a:endParaRPr lang="zh-CN" altLang="zh-CN" dirty="0">
              <a:latin typeface="Times New Roman" panose="02020603050405020304" pitchFamily="18" charset="0"/>
            </a:endParaRPr>
          </a:p>
          <a:p>
            <a:pPr marL="0" indent="0">
              <a:buFont typeface="Wingdings" panose="05000000000000000000" pitchFamily="2" charset="2"/>
              <a:buNone/>
            </a:pPr>
            <a:r>
              <a:rPr lang="en-US" altLang="zh-CN" dirty="0">
                <a:latin typeface="Times New Roman" panose="02020603050405020304" pitchFamily="18" charset="0"/>
              </a:rPr>
              <a:t>	SELECT </a:t>
            </a:r>
            <a:r>
              <a:rPr lang="en-US" altLang="zh-CN" dirty="0" err="1">
                <a:latin typeface="Times New Roman" panose="02020603050405020304" pitchFamily="18" charset="0"/>
              </a:rPr>
              <a:t>s.sno</a:t>
            </a:r>
            <a:r>
              <a:rPr lang="zh-CN" altLang="zh-CN" dirty="0">
                <a:latin typeface="Times New Roman" panose="02020603050405020304" pitchFamily="18" charset="0"/>
              </a:rPr>
              <a:t>，</a:t>
            </a:r>
            <a:r>
              <a:rPr lang="en-US" altLang="zh-CN" dirty="0" err="1">
                <a:latin typeface="Times New Roman" panose="02020603050405020304" pitchFamily="18" charset="0"/>
              </a:rPr>
              <a:t>sname</a:t>
            </a:r>
            <a:r>
              <a:rPr lang="zh-CN" altLang="zh-CN" dirty="0">
                <a:latin typeface="Times New Roman" panose="02020603050405020304" pitchFamily="18" charset="0"/>
              </a:rPr>
              <a:t>，</a:t>
            </a:r>
            <a:r>
              <a:rPr lang="en-US" altLang="zh-CN" dirty="0">
                <a:latin typeface="Times New Roman" panose="02020603050405020304" pitchFamily="18" charset="0"/>
              </a:rPr>
              <a:t>class</a:t>
            </a:r>
            <a:r>
              <a:rPr lang="zh-CN" altLang="zh-CN" dirty="0">
                <a:latin typeface="Times New Roman" panose="02020603050405020304" pitchFamily="18" charset="0"/>
              </a:rPr>
              <a:t>，</a:t>
            </a:r>
            <a:r>
              <a:rPr lang="en-US" altLang="zh-CN" dirty="0" err="1">
                <a:latin typeface="Times New Roman" panose="02020603050405020304" pitchFamily="18" charset="0"/>
              </a:rPr>
              <a:t>cno</a:t>
            </a:r>
            <a:r>
              <a:rPr lang="zh-CN" altLang="zh-CN" dirty="0">
                <a:latin typeface="Times New Roman" panose="02020603050405020304" pitchFamily="18" charset="0"/>
              </a:rPr>
              <a:t>，</a:t>
            </a:r>
            <a:r>
              <a:rPr lang="en-US" altLang="zh-CN" dirty="0">
                <a:latin typeface="Times New Roman" panose="02020603050405020304" pitchFamily="18" charset="0"/>
              </a:rPr>
              <a:t>score </a:t>
            </a:r>
            <a:endParaRPr lang="zh-CN" altLang="zh-CN" dirty="0">
              <a:latin typeface="Times New Roman" panose="02020603050405020304" pitchFamily="18" charset="0"/>
            </a:endParaRPr>
          </a:p>
          <a:p>
            <a:pPr marL="0" indent="0">
              <a:buFont typeface="Wingdings" panose="05000000000000000000" pitchFamily="2" charset="2"/>
              <a:buNone/>
            </a:pPr>
            <a:r>
              <a:rPr lang="zh-CN" altLang="zh-CN" dirty="0">
                <a:latin typeface="Times New Roman" panose="02020603050405020304" pitchFamily="18" charset="0"/>
              </a:rPr>
              <a:t>　　</a:t>
            </a:r>
            <a:r>
              <a:rPr lang="en-US" altLang="zh-CN" dirty="0">
                <a:latin typeface="Times New Roman" panose="02020603050405020304" pitchFamily="18" charset="0"/>
              </a:rPr>
              <a:t>	FROM s LEFT JOIN </a:t>
            </a:r>
            <a:r>
              <a:rPr lang="en-US" altLang="zh-CN" dirty="0" err="1">
                <a:latin typeface="Times New Roman" panose="02020603050405020304" pitchFamily="18" charset="0"/>
              </a:rPr>
              <a:t>sc</a:t>
            </a:r>
            <a:r>
              <a:rPr lang="en-US" altLang="zh-CN" dirty="0">
                <a:latin typeface="Times New Roman" panose="02020603050405020304" pitchFamily="18" charset="0"/>
              </a:rPr>
              <a:t> ON </a:t>
            </a:r>
            <a:r>
              <a:rPr lang="en-US" altLang="zh-CN" dirty="0" err="1">
                <a:latin typeface="Times New Roman" panose="02020603050405020304" pitchFamily="18" charset="0"/>
              </a:rPr>
              <a:t>s.sno</a:t>
            </a:r>
            <a:r>
              <a:rPr lang="zh-CN" altLang="zh-CN" dirty="0">
                <a:latin typeface="Times New Roman" panose="02020603050405020304" pitchFamily="18" charset="0"/>
              </a:rPr>
              <a:t> </a:t>
            </a:r>
            <a:r>
              <a:rPr lang="en-US" altLang="zh-CN" dirty="0">
                <a:latin typeface="Times New Roman" panose="02020603050405020304" pitchFamily="18" charset="0"/>
              </a:rPr>
              <a:t>= </a:t>
            </a:r>
            <a:r>
              <a:rPr lang="en-US" altLang="zh-CN" dirty="0" err="1">
                <a:latin typeface="Times New Roman" panose="02020603050405020304" pitchFamily="18" charset="0"/>
              </a:rPr>
              <a:t>sc.sno</a:t>
            </a:r>
            <a:endParaRPr lang="zh-CN" altLang="zh-CN" dirty="0">
              <a:latin typeface="Times New Roman" panose="02020603050405020304" pitchFamily="18" charset="0"/>
            </a:endParaRPr>
          </a:p>
          <a:p>
            <a:pPr marL="0" indent="0"/>
            <a:r>
              <a:rPr lang="en-US" altLang="zh-CN" b="1" dirty="0">
                <a:latin typeface="Times New Roman" panose="02020603050405020304" pitchFamily="18" charset="0"/>
              </a:rPr>
              <a:t> </a:t>
            </a:r>
            <a:r>
              <a:rPr lang="zh-CN" altLang="zh-CN" b="1" dirty="0">
                <a:latin typeface="Times New Roman" panose="02020603050405020304" pitchFamily="18" charset="0"/>
              </a:rPr>
              <a:t>注</a:t>
            </a:r>
            <a:r>
              <a:rPr lang="zh-CN" altLang="zh-CN" dirty="0">
                <a:latin typeface="Times New Roman" panose="02020603050405020304" pitchFamily="18" charset="0"/>
              </a:rPr>
              <a:t>：</a:t>
            </a:r>
            <a:r>
              <a:rPr lang="zh-CN" altLang="zh-CN" b="1" dirty="0">
                <a:latin typeface="Times New Roman" panose="02020603050405020304" pitchFamily="18" charset="0"/>
              </a:rPr>
              <a:t>左外连接查询中左端表中的所有元组的信息都得到了保留</a:t>
            </a:r>
            <a:endParaRPr lang="en-US" altLang="zh-CN" b="1" dirty="0">
              <a:latin typeface="Times New Roman" panose="02020603050405020304" pitchFamily="18" charset="0"/>
            </a:endParaRPr>
          </a:p>
          <a:p>
            <a:pPr marL="0" indent="0"/>
            <a:endParaRPr lang="en-US" altLang="zh-CN" sz="2400" b="1" dirty="0">
              <a:latin typeface="Times New Roman" panose="02020603050405020304" pitchFamily="18" charset="0"/>
            </a:endParaRPr>
          </a:p>
          <a:p>
            <a:pPr marL="0" indent="0"/>
            <a:endParaRPr lang="zh-CN" altLang="zh-CN" sz="2400" b="1"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wipe(down)">
                                      <p:cBhvr>
                                        <p:cTn id="7" dur="500"/>
                                        <p:tgtEl>
                                          <p:spTgt spid="4096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wipe(down)">
                                      <p:cBhvr>
                                        <p:cTn id="10" dur="500"/>
                                        <p:tgtEl>
                                          <p:spTgt spid="409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Effect transition="in" filter="wipe(down)">
                                      <p:cBhvr>
                                        <p:cTn id="15"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r>
              <a:rPr lang="en-US" altLang="zh-CN" dirty="0">
                <a:latin typeface="Times New Roman" panose="02020603050405020304" pitchFamily="18" charset="0"/>
              </a:rPr>
              <a:t>—</a:t>
            </a:r>
            <a:r>
              <a:rPr lang="zh-CN" altLang="en-US" dirty="0">
                <a:latin typeface="Times New Roman" panose="02020603050405020304" pitchFamily="18" charset="0"/>
              </a:rPr>
              <a:t>左外连接</a:t>
            </a:r>
            <a:endParaRPr lang="zh-CN" altLang="en-US" dirty="0">
              <a:latin typeface="Times New Roman" panose="02020603050405020304" pitchFamily="18" charset="0"/>
            </a:endParaRPr>
          </a:p>
        </p:txBody>
      </p:sp>
      <p:sp>
        <p:nvSpPr>
          <p:cNvPr id="40963" name="内容占位符 2"/>
          <p:cNvSpPr>
            <a:spLocks noGrp="1"/>
          </p:cNvSpPr>
          <p:nvPr>
            <p:ph idx="1"/>
          </p:nvPr>
        </p:nvSpPr>
        <p:spPr>
          <a:xfrm>
            <a:off x="457200" y="1052513"/>
            <a:ext cx="8229600" cy="5184775"/>
          </a:xfrm>
        </p:spPr>
        <p:txBody>
          <a:bodyPr/>
          <a:lstStyle/>
          <a:p>
            <a:pPr eaLnBrk="1" hangingPunct="1"/>
            <a:r>
              <a:rPr lang="zh-CN" altLang="zh-CN" b="1" dirty="0">
                <a:latin typeface="Times New Roman" panose="02020603050405020304" pitchFamily="18" charset="0"/>
              </a:rPr>
              <a:t>例</a:t>
            </a:r>
            <a:r>
              <a:rPr lang="en-US" altLang="zh-CN" b="1" dirty="0">
                <a:latin typeface="Times New Roman" panose="02020603050405020304" pitchFamily="18" charset="0"/>
              </a:rPr>
              <a:t> </a:t>
            </a:r>
            <a:r>
              <a:rPr kumimoji="1" lang="zh-CN" altLang="en-US" kern="1200" dirty="0">
                <a:latin typeface="Times New Roman" panose="02020603050405020304" pitchFamily="18" charset="0"/>
                <a:ea typeface="宋体" panose="02010600030101010101" pitchFamily="2" charset="-122"/>
              </a:rPr>
              <a:t>查询哪些课程没有人选，列出其课程名。</a:t>
            </a:r>
            <a:endParaRPr kumimoji="1" lang="zh-CN" altLang="en-US" kern="1200" dirty="0">
              <a:latin typeface="Times New Roman" panose="02020603050405020304" pitchFamily="18" charset="0"/>
              <a:ea typeface="宋体" panose="02010600030101010101" pitchFamily="2" charset="-122"/>
            </a:endParaRPr>
          </a:p>
          <a:p>
            <a:pPr eaLnBrk="1" hangingPunct="1">
              <a:buNone/>
            </a:pPr>
            <a:r>
              <a:rPr kumimoji="1" lang="zh-CN" altLang="en-US" kern="1200" dirty="0">
                <a:solidFill>
                  <a:srgbClr val="009900"/>
                </a:solidFill>
                <a:latin typeface="Times New Roman" panose="02020603050405020304" pitchFamily="18" charset="0"/>
                <a:ea typeface="宋体" panose="02010600030101010101" pitchFamily="2" charset="-122"/>
              </a:rPr>
              <a:t>	</a:t>
            </a:r>
            <a:r>
              <a:rPr kumimoji="1" lang="en-US" altLang="zh-CN" kern="1200" dirty="0">
                <a:solidFill>
                  <a:srgbClr val="009900"/>
                </a:solidFill>
                <a:latin typeface="Times New Roman" panose="02020603050405020304" pitchFamily="18" charset="0"/>
                <a:ea typeface="宋体" panose="02010600030101010101" pitchFamily="2" charset="-122"/>
              </a:rPr>
              <a:t>SELECT </a:t>
            </a:r>
            <a:r>
              <a:rPr kumimoji="1" lang="en-US" altLang="zh-CN" kern="1200" dirty="0" err="1">
                <a:solidFill>
                  <a:srgbClr val="009900"/>
                </a:solidFill>
                <a:latin typeface="Times New Roman" panose="02020603050405020304" pitchFamily="18" charset="0"/>
                <a:ea typeface="宋体" panose="02010600030101010101" pitchFamily="2" charset="-122"/>
              </a:rPr>
              <a:t>Cname</a:t>
            </a:r>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buNone/>
            </a:pPr>
            <a:r>
              <a:rPr kumimoji="1" lang="en-US" altLang="zh-CN" kern="1200" dirty="0">
                <a:solidFill>
                  <a:srgbClr val="009900"/>
                </a:solidFill>
                <a:latin typeface="Times New Roman" panose="02020603050405020304" pitchFamily="18" charset="0"/>
                <a:ea typeface="宋体" panose="02010600030101010101" pitchFamily="2" charset="-122"/>
              </a:rPr>
              <a:t>		FROM Course </a:t>
            </a:r>
            <a:r>
              <a:rPr kumimoji="1" lang="en-US" altLang="zh-CN" kern="1200" dirty="0">
                <a:solidFill>
                  <a:srgbClr val="FF0000"/>
                </a:solidFill>
                <a:latin typeface="Times New Roman" panose="02020603050405020304" pitchFamily="18" charset="0"/>
                <a:ea typeface="宋体" panose="02010600030101010101" pitchFamily="2" charset="-122"/>
              </a:rPr>
              <a:t>LEFT OUTER</a:t>
            </a:r>
            <a:r>
              <a:rPr kumimoji="1" lang="en-US" altLang="zh-CN" kern="1200" dirty="0">
                <a:solidFill>
                  <a:srgbClr val="009900"/>
                </a:solidFill>
                <a:latin typeface="Times New Roman" panose="02020603050405020304" pitchFamily="18" charset="0"/>
                <a:ea typeface="宋体" panose="02010600030101010101" pitchFamily="2" charset="-122"/>
              </a:rPr>
              <a:t> JOIN SC</a:t>
            </a:r>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buNone/>
            </a:pPr>
            <a:r>
              <a:rPr kumimoji="1" lang="en-US" altLang="zh-CN" kern="1200" dirty="0">
                <a:solidFill>
                  <a:srgbClr val="009900"/>
                </a:solidFill>
                <a:latin typeface="Times New Roman" panose="02020603050405020304" pitchFamily="18" charset="0"/>
                <a:ea typeface="宋体" panose="02010600030101010101" pitchFamily="2" charset="-122"/>
              </a:rPr>
              <a:t>		ON </a:t>
            </a:r>
            <a:r>
              <a:rPr kumimoji="1" lang="en-US" altLang="zh-CN" kern="1200" dirty="0" err="1">
                <a:solidFill>
                  <a:srgbClr val="009900"/>
                </a:solidFill>
                <a:latin typeface="Times New Roman" panose="02020603050405020304" pitchFamily="18" charset="0"/>
                <a:ea typeface="宋体" panose="02010600030101010101" pitchFamily="2" charset="-122"/>
              </a:rPr>
              <a:t>Course.Cno</a:t>
            </a:r>
            <a:r>
              <a:rPr kumimoji="1" lang="en-US" altLang="zh-CN" kern="1200" dirty="0">
                <a:solidFill>
                  <a:srgbClr val="009900"/>
                </a:solidFill>
                <a:latin typeface="Times New Roman" panose="02020603050405020304" pitchFamily="18" charset="0"/>
                <a:ea typeface="宋体" panose="02010600030101010101" pitchFamily="2" charset="-122"/>
              </a:rPr>
              <a:t> = </a:t>
            </a:r>
            <a:r>
              <a:rPr kumimoji="1" lang="en-US" altLang="zh-CN" kern="1200" dirty="0" err="1">
                <a:solidFill>
                  <a:srgbClr val="009900"/>
                </a:solidFill>
                <a:latin typeface="Times New Roman" panose="02020603050405020304" pitchFamily="18" charset="0"/>
                <a:ea typeface="宋体" panose="02010600030101010101" pitchFamily="2" charset="-122"/>
              </a:rPr>
              <a:t>SC.Cno</a:t>
            </a:r>
            <a:endParaRPr kumimoji="1" lang="en-US" altLang="zh-CN" kern="1200" dirty="0">
              <a:solidFill>
                <a:srgbClr val="009900"/>
              </a:solidFill>
              <a:latin typeface="Times New Roman" panose="02020603050405020304" pitchFamily="18" charset="0"/>
              <a:ea typeface="宋体" panose="02010600030101010101" pitchFamily="2" charset="-122"/>
            </a:endParaRPr>
          </a:p>
          <a:p>
            <a:pPr eaLnBrk="1" hangingPunct="1">
              <a:buNone/>
            </a:pPr>
            <a:r>
              <a:rPr kumimoji="1" lang="en-US" altLang="zh-CN" kern="1200" dirty="0">
                <a:solidFill>
                  <a:srgbClr val="009900"/>
                </a:solidFill>
                <a:latin typeface="Times New Roman" panose="02020603050405020304" pitchFamily="18" charset="0"/>
                <a:ea typeface="宋体" panose="02010600030101010101" pitchFamily="2" charset="-122"/>
              </a:rPr>
              <a:t>          WHERE </a:t>
            </a:r>
            <a:r>
              <a:rPr kumimoji="1" lang="en-US" altLang="zh-CN" kern="1200" dirty="0" err="1">
                <a:solidFill>
                  <a:srgbClr val="009900"/>
                </a:solidFill>
                <a:latin typeface="Times New Roman" panose="02020603050405020304" pitchFamily="18" charset="0"/>
                <a:ea typeface="宋体" panose="02010600030101010101" pitchFamily="2" charset="-122"/>
              </a:rPr>
              <a:t>SC.Sno</a:t>
            </a:r>
            <a:r>
              <a:rPr kumimoji="1" lang="en-US" altLang="zh-CN" kern="1200" dirty="0">
                <a:solidFill>
                  <a:srgbClr val="009900"/>
                </a:solidFill>
                <a:latin typeface="Times New Roman" panose="02020603050405020304" pitchFamily="18" charset="0"/>
                <a:ea typeface="宋体" panose="02010600030101010101" pitchFamily="2" charset="-122"/>
              </a:rPr>
              <a:t> is null </a:t>
            </a:r>
            <a:endParaRPr kumimoji="1" lang="zh-CN" altLang="en-US" kern="1200" dirty="0">
              <a:solidFill>
                <a:srgbClr val="009900"/>
              </a:solidFill>
              <a:latin typeface="Times New Roman" panose="02020603050405020304" pitchFamily="18" charset="0"/>
              <a:ea typeface="宋体" panose="02010600030101010101" pitchFamily="2" charset="-122"/>
            </a:endParaRPr>
          </a:p>
          <a:p>
            <a:pPr marL="0" indent="0"/>
            <a:endParaRPr lang="zh-CN" altLang="zh-CN" sz="2400" b="1" dirty="0">
              <a:latin typeface="Times New Roman" panose="02020603050405020304" pitchFamily="18" charset="0"/>
            </a:endParaRPr>
          </a:p>
        </p:txBody>
      </p:sp>
      <p:pic>
        <p:nvPicPr>
          <p:cNvPr id="4" name="table"/>
          <p:cNvPicPr>
            <a:picLocks noGrp="1"/>
          </p:cNvPicPr>
          <p:nvPr/>
        </p:nvPicPr>
        <p:blipFill>
          <a:blip r:embed="rId1"/>
          <a:stretch>
            <a:fillRect/>
          </a:stretch>
        </p:blipFill>
        <p:spPr>
          <a:xfrm>
            <a:off x="5436096" y="2993715"/>
            <a:ext cx="3108820" cy="3600400"/>
          </a:xfrm>
          <a:prstGeom prst="rect">
            <a:avLst/>
          </a:prstGeom>
        </p:spPr>
      </p:pic>
      <p:pic>
        <p:nvPicPr>
          <p:cNvPr id="5" name="table"/>
          <p:cNvPicPr>
            <a:picLocks noGrp="1"/>
          </p:cNvPicPr>
          <p:nvPr/>
        </p:nvPicPr>
        <p:blipFill>
          <a:blip r:embed="rId2"/>
          <a:stretch>
            <a:fillRect/>
          </a:stretch>
        </p:blipFill>
        <p:spPr>
          <a:xfrm>
            <a:off x="1547664" y="3879887"/>
            <a:ext cx="2542756" cy="2700300"/>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0963">
                                            <p:txEl>
                                              <p:pRg st="1" end="1"/>
                                            </p:txEl>
                                          </p:spTgt>
                                        </p:tgtEl>
                                        <p:attrNameLst>
                                          <p:attrName>style.visibility</p:attrName>
                                        </p:attrNameLst>
                                      </p:cBhvr>
                                      <p:to>
                                        <p:strVal val="visible"/>
                                      </p:to>
                                    </p:set>
                                    <p:animEffect transition="in" filter="wipe(down)">
                                      <p:cBhvr>
                                        <p:cTn id="15" dur="500"/>
                                        <p:tgtEl>
                                          <p:spTgt spid="4096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63">
                                            <p:txEl>
                                              <p:pRg st="2" end="2"/>
                                            </p:txEl>
                                          </p:spTgt>
                                        </p:tgtEl>
                                        <p:attrNameLst>
                                          <p:attrName>style.visibility</p:attrName>
                                        </p:attrNameLst>
                                      </p:cBhvr>
                                      <p:to>
                                        <p:strVal val="visible"/>
                                      </p:to>
                                    </p:set>
                                    <p:animEffect transition="in" filter="wipe(down)">
                                      <p:cBhvr>
                                        <p:cTn id="18" dur="500"/>
                                        <p:tgtEl>
                                          <p:spTgt spid="4096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wipe(down)">
                                      <p:cBhvr>
                                        <p:cTn id="21" dur="500"/>
                                        <p:tgtEl>
                                          <p:spTgt spid="4096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0963">
                                            <p:txEl>
                                              <p:pRg st="4" end="4"/>
                                            </p:txEl>
                                          </p:spTgt>
                                        </p:tgtEl>
                                        <p:attrNameLst>
                                          <p:attrName>style.visibility</p:attrName>
                                        </p:attrNameLst>
                                      </p:cBhvr>
                                      <p:to>
                                        <p:strVal val="visible"/>
                                      </p:to>
                                    </p:set>
                                    <p:animEffect transition="in" filter="wipe(down)">
                                      <p:cBhvr>
                                        <p:cTn id="24"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a:latin typeface="Times New Roman" panose="02020603050405020304" pitchFamily="18" charset="0"/>
              </a:rPr>
              <a:t>2.</a:t>
            </a:r>
            <a:r>
              <a:rPr lang="zh-CN" altLang="zh-CN" dirty="0">
                <a:latin typeface="Times New Roman" panose="02020603050405020304" pitchFamily="18" charset="0"/>
              </a:rPr>
              <a:t>外连接查询</a:t>
            </a:r>
            <a:endParaRPr lang="zh-CN" altLang="en-US" dirty="0">
              <a:latin typeface="Times New Roman" panose="02020603050405020304" pitchFamily="18" charset="0"/>
            </a:endParaRPr>
          </a:p>
        </p:txBody>
      </p:sp>
      <p:sp>
        <p:nvSpPr>
          <p:cNvPr id="41987"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pPr>
            <a:r>
              <a:rPr lang="en-US" altLang="zh-CN" sz="2400" dirty="0">
                <a:latin typeface="Times New Roman" panose="02020603050405020304" pitchFamily="18" charset="0"/>
              </a:rPr>
              <a:t>2</a:t>
            </a:r>
            <a:r>
              <a:rPr lang="zh-CN" altLang="zh-CN" sz="2400" dirty="0">
                <a:latin typeface="Times New Roman" panose="02020603050405020304" pitchFamily="18" charset="0"/>
              </a:rPr>
              <a:t>）右外连接（</a:t>
            </a:r>
            <a:r>
              <a:rPr lang="en-US" altLang="zh-CN" sz="2400" dirty="0">
                <a:latin typeface="Times New Roman" panose="02020603050405020304" pitchFamily="18" charset="0"/>
              </a:rPr>
              <a:t>RIGHT OUTER JOIN</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右外连接与左外连接类似，只是右端表中的所有元组都列出，限制左端表的数据必须满足连接条件，而不管右端表中的数据是否满足连接条件，均输出表中的内容。</a:t>
            </a:r>
            <a:endParaRPr lang="en-US" altLang="zh-CN" sz="2400" dirty="0">
              <a:latin typeface="Times New Roman" panose="02020603050405020304" pitchFamily="18" charset="0"/>
            </a:endParaRPr>
          </a:p>
          <a:p>
            <a:pPr marL="0" indent="0"/>
            <a:endParaRPr lang="zh-CN" altLang="zh-CN" sz="2400" dirty="0">
              <a:latin typeface="Times New Roman" panose="02020603050405020304" pitchFamily="18" charset="0"/>
            </a:endParaRPr>
          </a:p>
          <a:p>
            <a:pPr marL="0" indent="0"/>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14-26 </a:t>
            </a:r>
            <a:r>
              <a:rPr lang="zh-CN" altLang="en-US" sz="2400" b="1" dirty="0">
                <a:latin typeface="Times New Roman" panose="02020603050405020304" pitchFamily="18" charset="0"/>
              </a:rPr>
              <a:t>查询所有课程的选课情况，没有人选的课也要列举</a:t>
            </a:r>
            <a:r>
              <a:rPr lang="en-US" altLang="zh-CN" sz="2400" b="1" dirty="0">
                <a:latin typeface="Times New Roman" panose="02020603050405020304" pitchFamily="18" charset="0"/>
              </a:rPr>
              <a:t> 	</a:t>
            </a: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c.cno</a:t>
            </a:r>
            <a:r>
              <a:rPr lang="zh-CN" altLang="zh-CN" sz="2400" dirty="0">
                <a:latin typeface="Times New Roman" panose="02020603050405020304" pitchFamily="18" charset="0"/>
              </a:rPr>
              <a:t>，</a:t>
            </a:r>
            <a:r>
              <a:rPr lang="en-US" altLang="zh-CN" sz="2400" dirty="0" err="1">
                <a:latin typeface="Times New Roman" panose="02020603050405020304" pitchFamily="18" charset="0"/>
              </a:rPr>
              <a:t>cname</a:t>
            </a:r>
            <a:r>
              <a:rPr lang="zh-CN" altLang="zh-CN" sz="2400" dirty="0">
                <a:latin typeface="Times New Roman" panose="02020603050405020304" pitchFamily="18" charset="0"/>
              </a:rPr>
              <a:t>，</a:t>
            </a:r>
            <a:r>
              <a:rPr lang="en-US" altLang="zh-CN" sz="2400" dirty="0" err="1">
                <a:latin typeface="Times New Roman" panose="02020603050405020304" pitchFamily="18" charset="0"/>
              </a:rPr>
              <a:t>sno</a:t>
            </a:r>
            <a:r>
              <a:rPr lang="zh-CN" altLang="zh-CN" sz="2400" dirty="0">
                <a:latin typeface="Times New Roman" panose="02020603050405020304" pitchFamily="18" charset="0"/>
              </a:rPr>
              <a:t>，</a:t>
            </a:r>
            <a:r>
              <a:rPr lang="en-US" altLang="zh-CN" sz="2400" dirty="0">
                <a:latin typeface="Times New Roman" panose="02020603050405020304" pitchFamily="18" charset="0"/>
              </a:rPr>
              <a:t>score </a:t>
            </a:r>
            <a:endParaRPr lang="zh-CN" altLang="zh-CN" sz="2400" dirty="0">
              <a:latin typeface="Times New Roman" panose="02020603050405020304" pitchFamily="18" charset="0"/>
            </a:endParaRPr>
          </a:p>
          <a:p>
            <a:pPr marL="0" indent="0">
              <a:buFont typeface="Wingdings" panose="05000000000000000000" pitchFamily="2" charset="2"/>
              <a:buNone/>
            </a:pPr>
            <a:r>
              <a:rPr lang="zh-CN" altLang="zh-CN" sz="2400" dirty="0">
                <a:latin typeface="Times New Roman" panose="02020603050405020304" pitchFamily="18" charset="0"/>
              </a:rPr>
              <a:t>　　</a:t>
            </a:r>
            <a:r>
              <a:rPr lang="en-US" altLang="zh-CN" sz="2400" dirty="0">
                <a:latin typeface="Times New Roman" panose="02020603050405020304" pitchFamily="18" charset="0"/>
              </a:rPr>
              <a:t>	FROM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RIGHT OUTER JOIN c</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ON </a:t>
            </a:r>
            <a:r>
              <a:rPr lang="en-US" altLang="zh-CN" sz="2400" dirty="0" err="1">
                <a:latin typeface="Times New Roman" panose="02020603050405020304" pitchFamily="18" charset="0"/>
              </a:rPr>
              <a:t>sc.cno</a:t>
            </a:r>
            <a:r>
              <a:rPr lang="zh-CN" altLang="zh-CN" sz="2400" dirty="0">
                <a:latin typeface="Times New Roman" panose="02020603050405020304" pitchFamily="18" charset="0"/>
              </a:rPr>
              <a:t>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c.cno</a:t>
            </a:r>
            <a:endParaRPr lang="en-US" altLang="zh-CN" sz="2400" dirty="0">
              <a:latin typeface="Times New Roman" panose="02020603050405020304" pitchFamily="18" charset="0"/>
            </a:endParaRPr>
          </a:p>
          <a:p>
            <a:pPr marL="0" indent="0">
              <a:buFont typeface="Wingdings" panose="05000000000000000000" pitchFamily="2" charset="2"/>
              <a:buNone/>
            </a:pPr>
            <a:r>
              <a:rPr lang="zh-CN" altLang="zh-CN" sz="2400" b="1" dirty="0">
                <a:latin typeface="Times New Roman" panose="02020603050405020304" pitchFamily="18" charset="0"/>
              </a:rPr>
              <a:t>注意：右外连接查询中右端表中的所有元组的信息都得到了保留。</a:t>
            </a:r>
            <a:r>
              <a:rPr lang="en-US" altLang="zh-CN" sz="2400" b="1" dirty="0">
                <a:latin typeface="Times New Roman" panose="02020603050405020304" pitchFamily="18" charset="0"/>
              </a:rPr>
              <a:t> </a:t>
            </a:r>
            <a:endParaRPr lang="zh-CN" altLang="zh-CN" sz="2400" b="1"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wipe(down)">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barn(inVertical)">
                                      <p:cBhvr>
                                        <p:cTn id="12" dur="500"/>
                                        <p:tgtEl>
                                          <p:spTgt spid="419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barn(inVertical)">
                                      <p:cBhvr>
                                        <p:cTn id="17" dur="500"/>
                                        <p:tgtEl>
                                          <p:spTgt spid="41987">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1987">
                                            <p:txEl>
                                              <p:pRg st="5" end="5"/>
                                            </p:txEl>
                                          </p:spTgt>
                                        </p:tgtEl>
                                        <p:attrNameLst>
                                          <p:attrName>style.visibility</p:attrName>
                                        </p:attrNameLst>
                                      </p:cBhvr>
                                      <p:to>
                                        <p:strVal val="visible"/>
                                      </p:to>
                                    </p:set>
                                    <p:animEffect transition="in" filter="barn(inVertical)">
                                      <p:cBhvr>
                                        <p:cTn id="20" dur="500"/>
                                        <p:tgtEl>
                                          <p:spTgt spid="4198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1987">
                                            <p:txEl>
                                              <p:pRg st="6" end="6"/>
                                            </p:txEl>
                                          </p:spTgt>
                                        </p:tgtEl>
                                        <p:attrNameLst>
                                          <p:attrName>style.visibility</p:attrName>
                                        </p:attrNameLst>
                                      </p:cBhvr>
                                      <p:to>
                                        <p:strVal val="visible"/>
                                      </p:to>
                                    </p:set>
                                    <p:animEffect transition="in" filter="wipe(down)">
                                      <p:cBhvr>
                                        <p:cTn id="25"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4" name="Rectangle 3"/>
          <p:cNvSpPr>
            <a:spLocks noGrp="1"/>
          </p:cNvSpPr>
          <p:nvPr>
            <p:ph idx="1"/>
          </p:nvPr>
        </p:nvSpPr>
        <p:spPr>
          <a:prstGeom prst="rect">
            <a:avLst/>
          </a:prstGeom>
          <a:noFill/>
          <a:ln w="9525">
            <a:noFill/>
          </a:ln>
        </p:spPr>
        <p:txBody>
          <a:bodyPr vert="horz" wrap="square" lIns="91440" tIns="45720" rIns="91440" bIns="45720" anchor="t"/>
          <a:lstStyle>
            <a:lvl1pPr marL="342900" indent="-342900" algn="l" rtl="0" eaLnBrk="0" fontAlgn="base" latinLnBrk="1" hangingPunct="0">
              <a:lnSpc>
                <a:spcPct val="105000"/>
              </a:lnSpc>
              <a:spcBef>
                <a:spcPct val="20000"/>
              </a:spcBef>
              <a:spcAft>
                <a:spcPct val="0"/>
              </a:spcAft>
              <a:buChar char="•"/>
              <a:defRPr kumimoji="1" sz="2800" b="1" kern="1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latinLnBrk="1" hangingPunct="0">
              <a:lnSpc>
                <a:spcPct val="105000"/>
              </a:lnSpc>
              <a:spcBef>
                <a:spcPct val="20000"/>
              </a:spcBef>
              <a:spcAft>
                <a:spcPct val="0"/>
              </a:spcAft>
              <a:buChar char="•"/>
              <a:defRPr kumimoji="1" sz="2400" b="1" kern="1200">
                <a:solidFill>
                  <a:schemeClr val="tx1"/>
                </a:solidFill>
                <a:latin typeface="宋体" panose="02010600030101010101" pitchFamily="2" charset="-122"/>
                <a:ea typeface="宋体" panose="02010600030101010101" pitchFamily="2" charset="-122"/>
                <a:cs typeface="+mn-cs"/>
              </a:defRPr>
            </a:lvl2pPr>
            <a:lvl3pPr marL="1143000" indent="-228600" algn="l" rtl="0" eaLnBrk="0" fontAlgn="base" latinLnBrk="1" hangingPunct="0">
              <a:lnSpc>
                <a:spcPct val="105000"/>
              </a:lnSpc>
              <a:spcBef>
                <a:spcPct val="20000"/>
              </a:spcBef>
              <a:spcAft>
                <a:spcPct val="0"/>
              </a:spcAft>
              <a:buChar char="•"/>
              <a:defRPr kumimoji="1" sz="2000" b="1" kern="1200">
                <a:solidFill>
                  <a:schemeClr val="tx1"/>
                </a:solidFill>
                <a:latin typeface="宋体" panose="02010600030101010101" pitchFamily="2" charset="-122"/>
                <a:ea typeface="宋体" panose="02010600030101010101" pitchFamily="2" charset="-122"/>
                <a:cs typeface="+mn-cs"/>
              </a:defRPr>
            </a:lvl3pPr>
            <a:lvl4pPr marL="1600200" indent="-228600" algn="l" rtl="0" eaLnBrk="0" fontAlgn="base" latinLnBrk="1" hangingPunct="0">
              <a:lnSpc>
                <a:spcPct val="105000"/>
              </a:lnSpc>
              <a:spcBef>
                <a:spcPct val="20000"/>
              </a:spcBef>
              <a:spcAft>
                <a:spcPct val="0"/>
              </a:spcAft>
              <a:buChar char="•"/>
              <a:defRPr kumimoji="1" sz="1600" b="1" kern="1200">
                <a:solidFill>
                  <a:schemeClr val="tx1"/>
                </a:solidFill>
                <a:latin typeface="宋体" panose="02010600030101010101" pitchFamily="2" charset="-122"/>
                <a:ea typeface="宋体" panose="02010600030101010101" pitchFamily="2" charset="-122"/>
                <a:cs typeface="+mn-cs"/>
              </a:defRPr>
            </a:lvl4pPr>
            <a:lvl5pPr marL="2057400" indent="-228600" algn="l" rtl="0" eaLnBrk="0" fontAlgn="base" latinLnBrk="1" hangingPunct="0">
              <a:lnSpc>
                <a:spcPct val="105000"/>
              </a:lnSpc>
              <a:spcBef>
                <a:spcPct val="20000"/>
              </a:spcBef>
              <a:spcAft>
                <a:spcPct val="0"/>
              </a:spcAft>
              <a:buChar char="•"/>
              <a:defRPr kumimoji="1" sz="1400" b="1"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kumimoji="1" lang="zh-CN" altLang="en-US" sz="2400" kern="1200" dirty="0">
                <a:latin typeface="Times New Roman" panose="02020603050405020304" pitchFamily="18" charset="0"/>
              </a:rPr>
              <a:t>查询计算机系没有选课的学生，列出学生姓名和系别。</a:t>
            </a:r>
            <a:endParaRPr kumimoji="1" lang="zh-CN" altLang="en-US" sz="2400" kern="1200" dirty="0">
              <a:latin typeface="Times New Roman" panose="02020603050405020304" pitchFamily="18" charset="0"/>
            </a:endParaRPr>
          </a:p>
          <a:p>
            <a:pPr eaLnBrk="1" hangingPunct="1">
              <a:buNone/>
            </a:pPr>
            <a:r>
              <a:rPr kumimoji="1" lang="zh-CN" altLang="en-US" sz="2400" kern="1200" dirty="0">
                <a:solidFill>
                  <a:srgbClr val="009900"/>
                </a:solidFill>
                <a:latin typeface="Times New Roman" panose="02020603050405020304" pitchFamily="18" charset="0"/>
              </a:rPr>
              <a:t>	</a:t>
            </a:r>
            <a:r>
              <a:rPr kumimoji="1" lang="en-US" altLang="zh-CN" sz="2400" kern="1200" dirty="0">
                <a:solidFill>
                  <a:srgbClr val="009900"/>
                </a:solidFill>
                <a:latin typeface="Times New Roman" panose="02020603050405020304" pitchFamily="18" charset="0"/>
              </a:rPr>
              <a:t>SELECT Sname, Sdept</a:t>
            </a:r>
            <a:endParaRPr kumimoji="1" lang="en-US" altLang="zh-CN" sz="2400" kern="1200" dirty="0">
              <a:solidFill>
                <a:srgbClr val="009900"/>
              </a:solidFill>
              <a:latin typeface="Times New Roman" panose="02020603050405020304" pitchFamily="18" charset="0"/>
            </a:endParaRPr>
          </a:p>
          <a:p>
            <a:pPr eaLnBrk="1" hangingPunct="1">
              <a:buNone/>
            </a:pPr>
            <a:r>
              <a:rPr kumimoji="1" lang="en-US" altLang="zh-CN" sz="2400" kern="1200" dirty="0">
                <a:solidFill>
                  <a:srgbClr val="009900"/>
                </a:solidFill>
                <a:latin typeface="Times New Roman" panose="02020603050405020304" pitchFamily="18" charset="0"/>
              </a:rPr>
              <a:t>		FROM Student </a:t>
            </a:r>
            <a:r>
              <a:rPr kumimoji="1" lang="en-US" altLang="zh-CN" sz="2400" kern="1200" dirty="0">
                <a:solidFill>
                  <a:srgbClr val="FF0000"/>
                </a:solidFill>
                <a:latin typeface="Times New Roman" panose="02020603050405020304" pitchFamily="18" charset="0"/>
              </a:rPr>
              <a:t>LEFT OUTER</a:t>
            </a:r>
            <a:r>
              <a:rPr kumimoji="1" lang="en-US" altLang="zh-CN" sz="2400" kern="1200" dirty="0">
                <a:solidFill>
                  <a:srgbClr val="009900"/>
                </a:solidFill>
                <a:latin typeface="Times New Roman" panose="02020603050405020304" pitchFamily="18" charset="0"/>
              </a:rPr>
              <a:t> JOIN SC</a:t>
            </a:r>
            <a:endParaRPr kumimoji="1" lang="en-US" altLang="zh-CN" sz="2400" kern="1200" dirty="0">
              <a:solidFill>
                <a:srgbClr val="009900"/>
              </a:solidFill>
              <a:latin typeface="Times New Roman" panose="02020603050405020304" pitchFamily="18" charset="0"/>
            </a:endParaRPr>
          </a:p>
          <a:p>
            <a:pPr eaLnBrk="1" hangingPunct="1">
              <a:buNone/>
            </a:pPr>
            <a:r>
              <a:rPr kumimoji="1" lang="en-US" altLang="zh-CN" sz="2400" kern="1200" dirty="0">
                <a:solidFill>
                  <a:srgbClr val="009900"/>
                </a:solidFill>
                <a:latin typeface="Times New Roman" panose="02020603050405020304" pitchFamily="18" charset="0"/>
              </a:rPr>
              <a:t>		ON Student.Sno = SC.Sno</a:t>
            </a:r>
            <a:endParaRPr kumimoji="1" lang="en-US" altLang="zh-CN" sz="2400" kern="1200" dirty="0">
              <a:solidFill>
                <a:srgbClr val="009900"/>
              </a:solidFill>
              <a:latin typeface="Times New Roman" panose="02020603050405020304" pitchFamily="18" charset="0"/>
            </a:endParaRPr>
          </a:p>
          <a:p>
            <a:pPr eaLnBrk="1" hangingPunct="1">
              <a:buNone/>
            </a:pPr>
            <a:r>
              <a:rPr kumimoji="1" lang="en-US" altLang="zh-CN" sz="2400" kern="1200" dirty="0">
                <a:solidFill>
                  <a:srgbClr val="009900"/>
                </a:solidFill>
                <a:latin typeface="Times New Roman" panose="02020603050405020304" pitchFamily="18" charset="0"/>
              </a:rPr>
              <a:t>          WHERE </a:t>
            </a:r>
            <a:r>
              <a:rPr kumimoji="1" lang="en-US" altLang="zh-CN" sz="2400" kern="1200" dirty="0" err="1">
                <a:solidFill>
                  <a:srgbClr val="009900"/>
                </a:solidFill>
                <a:latin typeface="Times New Roman" panose="02020603050405020304" pitchFamily="18" charset="0"/>
              </a:rPr>
              <a:t>Student.Sdept</a:t>
            </a:r>
            <a:r>
              <a:rPr kumimoji="1" lang="en-US" altLang="zh-CN" sz="2400" kern="1200" dirty="0">
                <a:solidFill>
                  <a:srgbClr val="009900"/>
                </a:solidFill>
                <a:latin typeface="Times New Roman" panose="02020603050405020304" pitchFamily="18" charset="0"/>
              </a:rPr>
              <a:t>=‘</a:t>
            </a:r>
            <a:r>
              <a:rPr kumimoji="1" lang="zh-CN" altLang="en-US" sz="2400" kern="1200" dirty="0">
                <a:solidFill>
                  <a:srgbClr val="009900"/>
                </a:solidFill>
                <a:latin typeface="Times New Roman" panose="02020603050405020304" pitchFamily="18" charset="0"/>
              </a:rPr>
              <a:t>计算机系</a:t>
            </a:r>
            <a:r>
              <a:rPr kumimoji="1" lang="en-US" altLang="zh-CN" sz="2400" kern="1200" dirty="0">
                <a:solidFill>
                  <a:srgbClr val="009900"/>
                </a:solidFill>
                <a:latin typeface="Times New Roman" panose="02020603050405020304" pitchFamily="18" charset="0"/>
              </a:rPr>
              <a:t>’ and </a:t>
            </a:r>
            <a:r>
              <a:rPr kumimoji="1" lang="en-US" altLang="zh-CN" sz="2400" kern="1200" dirty="0" err="1">
                <a:solidFill>
                  <a:srgbClr val="009900"/>
                </a:solidFill>
                <a:latin typeface="Times New Roman" panose="02020603050405020304" pitchFamily="18" charset="0"/>
              </a:rPr>
              <a:t>SC.Cno</a:t>
            </a:r>
            <a:r>
              <a:rPr kumimoji="1" lang="en-US" altLang="zh-CN" sz="2400" kern="1200" dirty="0">
                <a:solidFill>
                  <a:srgbClr val="009900"/>
                </a:solidFill>
                <a:latin typeface="Times New Roman" panose="02020603050405020304" pitchFamily="18" charset="0"/>
              </a:rPr>
              <a:t> is null </a:t>
            </a:r>
            <a:endParaRPr kumimoji="1" lang="zh-CN" altLang="en-US" sz="2400" kern="1200" dirty="0">
              <a:solidFill>
                <a:srgbClr val="009900"/>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down)">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latin typeface="Times New Roman" panose="02020603050405020304" pitchFamily="18" charset="0"/>
              </a:rPr>
              <a:t>3.</a:t>
            </a:r>
            <a:r>
              <a:rPr lang="zh-CN" altLang="zh-CN" dirty="0">
                <a:latin typeface="Times New Roman" panose="02020603050405020304" pitchFamily="18" charset="0"/>
              </a:rPr>
              <a:t>交叉连接</a:t>
            </a:r>
            <a:endParaRPr lang="zh-CN" altLang="en-US" dirty="0">
              <a:latin typeface="Times New Roman" panose="02020603050405020304" pitchFamily="18" charset="0"/>
            </a:endParaRPr>
          </a:p>
        </p:txBody>
      </p:sp>
      <p:sp>
        <p:nvSpPr>
          <p:cNvPr id="38915" name="内容占位符 2"/>
          <p:cNvSpPr>
            <a:spLocks noGrp="1"/>
          </p:cNvSpPr>
          <p:nvPr>
            <p:ph idx="1"/>
          </p:nvPr>
        </p:nvSpPr>
        <p:spPr>
          <a:xfrm>
            <a:off x="457200" y="1052513"/>
            <a:ext cx="8229600" cy="5184775"/>
          </a:xfrm>
        </p:spPr>
        <p:txBody>
          <a:bodyPr/>
          <a:lstStyle/>
          <a:p>
            <a:r>
              <a:rPr lang="zh-CN" altLang="zh-CN" sz="2400" dirty="0">
                <a:latin typeface="Times New Roman" panose="02020603050405020304" pitchFamily="18" charset="0"/>
              </a:rPr>
              <a:t>交叉连接即</a:t>
            </a:r>
            <a:r>
              <a:rPr lang="en-US" altLang="zh-CN" sz="2400" dirty="0" err="1">
                <a:latin typeface="Times New Roman" panose="02020603050405020304" pitchFamily="18" charset="0"/>
              </a:rPr>
              <a:t>笛卡儿乘积</a:t>
            </a:r>
            <a:r>
              <a:rPr lang="zh-CN" altLang="zh-CN" sz="2400" dirty="0">
                <a:latin typeface="Times New Roman" panose="02020603050405020304" pitchFamily="18" charset="0"/>
              </a:rPr>
              <a:t>，是指两个关系中所有</a:t>
            </a:r>
            <a:r>
              <a:rPr lang="en-US" altLang="zh-CN" sz="2400" dirty="0" err="1">
                <a:latin typeface="Times New Roman" panose="02020603050405020304" pitchFamily="18" charset="0"/>
              </a:rPr>
              <a:t>元组</a:t>
            </a:r>
            <a:r>
              <a:rPr lang="zh-CN" altLang="zh-CN" sz="2400" dirty="0">
                <a:latin typeface="Times New Roman" panose="02020603050405020304" pitchFamily="18" charset="0"/>
              </a:rPr>
              <a:t>的任意组合。一般情况下，交叉查询是没有实际意义的。</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r>
              <a:rPr lang="zh-CN" altLang="zh-CN" sz="2400" dirty="0">
                <a:latin typeface="Times New Roman" panose="02020603050405020304" pitchFamily="18" charset="0"/>
              </a:rPr>
              <a:t>注意：</a:t>
            </a:r>
            <a:r>
              <a:rPr lang="en-US" altLang="zh-CN" sz="2400" dirty="0">
                <a:latin typeface="Times New Roman" panose="02020603050405020304" pitchFamily="18" charset="0"/>
              </a:rPr>
              <a:t>CROSS JOIN</a:t>
            </a:r>
            <a:r>
              <a:rPr lang="zh-CN" altLang="zh-CN" sz="2400" dirty="0">
                <a:latin typeface="Times New Roman" panose="02020603050405020304" pitchFamily="18" charset="0"/>
              </a:rPr>
              <a:t>是没有</a:t>
            </a:r>
            <a:r>
              <a:rPr lang="en-US" altLang="zh-CN" sz="2400" dirty="0">
                <a:latin typeface="Times New Roman" panose="02020603050405020304" pitchFamily="18" charset="0"/>
              </a:rPr>
              <a:t>ON</a:t>
            </a:r>
            <a:r>
              <a:rPr lang="zh-CN" altLang="zh-CN" sz="2400" dirty="0">
                <a:latin typeface="Times New Roman" panose="02020603050405020304" pitchFamily="18" charset="0"/>
              </a:rPr>
              <a:t>指定连接条件的，而其它</a:t>
            </a:r>
            <a:r>
              <a:rPr lang="en-US" altLang="zh-CN" sz="2400" dirty="0">
                <a:latin typeface="Times New Roman" panose="02020603050405020304" pitchFamily="18" charset="0"/>
              </a:rPr>
              <a:t>JOIN</a:t>
            </a:r>
            <a:r>
              <a:rPr lang="zh-CN" altLang="zh-CN" sz="2400" dirty="0">
                <a:latin typeface="Times New Roman" panose="02020603050405020304" pitchFamily="18" charset="0"/>
              </a:rPr>
              <a:t>都必须有对应的</a:t>
            </a:r>
            <a:r>
              <a:rPr lang="en-US" altLang="zh-CN" sz="2400" dirty="0">
                <a:latin typeface="Times New Roman" panose="02020603050405020304" pitchFamily="18" charset="0"/>
              </a:rPr>
              <a:t>ON</a:t>
            </a:r>
            <a:r>
              <a:rPr lang="zh-CN" altLang="zh-CN" sz="2400" dirty="0">
                <a:latin typeface="Times New Roman" panose="02020603050405020304" pitchFamily="18" charset="0"/>
              </a:rPr>
              <a:t>指定连接条件</a:t>
            </a:r>
            <a:endParaRPr lang="zh-CN" altLang="zh-CN" sz="2400" dirty="0">
              <a:latin typeface="Times New Roman" panose="02020603050405020304" pitchFamily="18" charset="0"/>
            </a:endParaRPr>
          </a:p>
        </p:txBody>
      </p:sp>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WHERE</a:t>
            </a:r>
            <a:r>
              <a:rPr lang="zh-CN" altLang="zh-CN" dirty="0">
                <a:latin typeface="Times New Roman" panose="02020603050405020304" pitchFamily="18" charset="0"/>
              </a:rPr>
              <a:t>连接与</a:t>
            </a:r>
            <a:r>
              <a:rPr lang="en-US" altLang="zh-CN" dirty="0">
                <a:latin typeface="Times New Roman" panose="02020603050405020304" pitchFamily="18" charset="0"/>
              </a:rPr>
              <a:t>JOIN</a:t>
            </a:r>
            <a:r>
              <a:rPr lang="zh-CN" altLang="zh-CN" dirty="0">
                <a:latin typeface="Times New Roman" panose="02020603050405020304" pitchFamily="18" charset="0"/>
              </a:rPr>
              <a:t>连接相比</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latin typeface="Times New Roman" panose="02020603050405020304" pitchFamily="18" charset="0"/>
              </a:rPr>
              <a:t>虽然，</a:t>
            </a:r>
            <a:r>
              <a:rPr lang="en-US" altLang="zh-CN" dirty="0">
                <a:latin typeface="Times New Roman" panose="02020603050405020304" pitchFamily="18" charset="0"/>
              </a:rPr>
              <a:t>JOIN</a:t>
            </a:r>
            <a:r>
              <a:rPr lang="zh-CN" altLang="zh-CN" dirty="0">
                <a:latin typeface="Times New Roman" panose="02020603050405020304" pitchFamily="18" charset="0"/>
              </a:rPr>
              <a:t>连接方式语法更复杂了，但如果用于连接原本就有参照关系的表之间连接或者至少其中一个表按连接字段排序过的情形，显然</a:t>
            </a:r>
            <a:r>
              <a:rPr lang="en-US" altLang="zh-CN" dirty="0">
                <a:latin typeface="Times New Roman" panose="02020603050405020304" pitchFamily="18" charset="0"/>
              </a:rPr>
              <a:t>JOIN</a:t>
            </a:r>
            <a:r>
              <a:rPr lang="zh-CN" altLang="zh-CN" dirty="0">
                <a:latin typeface="Times New Roman" panose="02020603050405020304" pitchFamily="18" charset="0"/>
              </a:rPr>
              <a:t>效率要高，需要的内存更少。</a:t>
            </a:r>
            <a:endParaRPr lang="en-US" altLang="zh-CN" dirty="0">
              <a:latin typeface="Times New Roman" panose="02020603050405020304" pitchFamily="18" charset="0"/>
            </a:endParaRPr>
          </a:p>
          <a:p>
            <a:r>
              <a:rPr lang="zh-CN" altLang="zh-CN" dirty="0">
                <a:latin typeface="Times New Roman" panose="02020603050405020304" pitchFamily="18" charset="0"/>
              </a:rPr>
              <a:t>而</a:t>
            </a:r>
            <a:r>
              <a:rPr lang="en-US" altLang="zh-CN" dirty="0">
                <a:latin typeface="Times New Roman" panose="02020603050405020304" pitchFamily="18" charset="0"/>
              </a:rPr>
              <a:t>WHERE</a:t>
            </a:r>
            <a:r>
              <a:rPr lang="zh-CN" altLang="zh-CN" dirty="0">
                <a:latin typeface="Times New Roman" panose="02020603050405020304" pitchFamily="18" charset="0"/>
              </a:rPr>
              <a:t>连接的原理是，先将所有待连接的表全部交叉连接起来，再按</a:t>
            </a:r>
            <a:r>
              <a:rPr lang="en-US" altLang="zh-CN" dirty="0">
                <a:latin typeface="Times New Roman" panose="02020603050405020304" pitchFamily="18" charset="0"/>
              </a:rPr>
              <a:t>WHERE</a:t>
            </a:r>
            <a:r>
              <a:rPr lang="zh-CN" altLang="zh-CN" dirty="0">
                <a:latin typeface="Times New Roman" panose="02020603050405020304" pitchFamily="18" charset="0"/>
              </a:rPr>
              <a:t>条件进行筛选。</a:t>
            </a:r>
            <a:endParaRPr lang="zh-CN" altLang="zh-CN"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b="1" dirty="0">
                <a:latin typeface="Times New Roman" panose="02020603050405020304" pitchFamily="18" charset="0"/>
              </a:rPr>
              <a:t>14.2 </a:t>
            </a:r>
            <a:r>
              <a:rPr lang="zh-CN" altLang="zh-CN" b="1" dirty="0">
                <a:latin typeface="Times New Roman" panose="02020603050405020304" pitchFamily="18" charset="0"/>
              </a:rPr>
              <a:t>查询的排序</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eaLnBrk="1" hangingPunct="1"/>
            <a:r>
              <a:rPr kumimoji="1" lang="zh-CN" altLang="en-US" kern="1200" dirty="0">
                <a:solidFill>
                  <a:srgbClr val="0000FF"/>
                </a:solidFill>
                <a:latin typeface="Times New Roman" panose="02020603050405020304" pitchFamily="18" charset="0"/>
                <a:ea typeface="宋体" panose="02010600030101010101" pitchFamily="2" charset="-122"/>
              </a:rPr>
              <a:t>可对查询结果进行排序。 </a:t>
            </a:r>
            <a:endParaRPr kumimoji="1" lang="zh-CN" altLang="en-US" kern="1200" dirty="0">
              <a:solidFill>
                <a:srgbClr val="0000FF"/>
              </a:solidFill>
              <a:latin typeface="Times New Roman" panose="02020603050405020304" pitchFamily="18" charset="0"/>
              <a:ea typeface="宋体" panose="02010600030101010101" pitchFamily="2" charset="-122"/>
            </a:endParaRPr>
          </a:p>
          <a:p>
            <a:pPr eaLnBrk="1" hangingPunct="1"/>
            <a:r>
              <a:rPr kumimoji="1" lang="zh-CN" altLang="en-US" kern="1200" dirty="0">
                <a:solidFill>
                  <a:srgbClr val="0000FF"/>
                </a:solidFill>
                <a:latin typeface="Times New Roman" panose="02020603050405020304" pitchFamily="18" charset="0"/>
                <a:ea typeface="宋体" panose="02010600030101010101" pitchFamily="2" charset="-122"/>
              </a:rPr>
              <a:t>排序子句为：</a:t>
            </a:r>
            <a:endParaRPr kumimoji="1" lang="zh-CN" altLang="en-US" kern="1200" dirty="0">
              <a:solidFill>
                <a:srgbClr val="0000FF"/>
              </a:solidFill>
              <a:latin typeface="Times New Roman" panose="02020603050405020304" pitchFamily="18" charset="0"/>
              <a:ea typeface="宋体" panose="02010600030101010101" pitchFamily="2" charset="-122"/>
            </a:endParaRPr>
          </a:p>
          <a:p>
            <a:pPr algn="just" eaLnBrk="1" hangingPunct="1">
              <a:buNone/>
            </a:pPr>
            <a:r>
              <a:rPr kumimoji="1" lang="zh-CN" altLang="en-US" kern="1200" dirty="0">
                <a:solidFill>
                  <a:srgbClr val="FF0000"/>
                </a:solidFill>
                <a:latin typeface="Times New Roman" panose="02020603050405020304" pitchFamily="18" charset="0"/>
                <a:ea typeface="宋体" panose="02010600030101010101" pitchFamily="2" charset="-122"/>
              </a:rPr>
              <a:t>	</a:t>
            </a:r>
            <a:r>
              <a:rPr kumimoji="1" lang="en-US" altLang="zh-CN" kern="1200" dirty="0">
                <a:solidFill>
                  <a:srgbClr val="FF0000"/>
                </a:solidFill>
                <a:latin typeface="Times New Roman" panose="02020603050405020304" pitchFamily="18" charset="0"/>
                <a:ea typeface="宋体" panose="02010600030101010101" pitchFamily="2" charset="-122"/>
              </a:rPr>
              <a:t>ORDER BY &lt;</a:t>
            </a:r>
            <a:r>
              <a:rPr kumimoji="1" lang="zh-CN" altLang="en-US" kern="1200" dirty="0">
                <a:solidFill>
                  <a:srgbClr val="FF0000"/>
                </a:solidFill>
                <a:latin typeface="Times New Roman" panose="02020603050405020304" pitchFamily="18" charset="0"/>
                <a:ea typeface="宋体" panose="02010600030101010101" pitchFamily="2" charset="-122"/>
              </a:rPr>
              <a:t>列名</a:t>
            </a:r>
            <a:r>
              <a:rPr kumimoji="1" lang="en-US" altLang="zh-CN" kern="1200" dirty="0">
                <a:solidFill>
                  <a:srgbClr val="FF0000"/>
                </a:solidFill>
                <a:latin typeface="Times New Roman" panose="02020603050405020304" pitchFamily="18" charset="0"/>
                <a:ea typeface="宋体" panose="02010600030101010101" pitchFamily="2" charset="-122"/>
              </a:rPr>
              <a:t>&gt; [ASC | DESC ] [,&lt;</a:t>
            </a:r>
            <a:r>
              <a:rPr kumimoji="1" lang="zh-CN" altLang="en-US" kern="1200" dirty="0">
                <a:solidFill>
                  <a:srgbClr val="FF0000"/>
                </a:solidFill>
                <a:latin typeface="Times New Roman" panose="02020603050405020304" pitchFamily="18" charset="0"/>
                <a:ea typeface="宋体" panose="02010600030101010101" pitchFamily="2" charset="-122"/>
              </a:rPr>
              <a:t>列名</a:t>
            </a:r>
            <a:r>
              <a:rPr kumimoji="1" lang="en-US" altLang="zh-CN" kern="1200" dirty="0">
                <a:solidFill>
                  <a:srgbClr val="FF0000"/>
                </a:solidFill>
                <a:latin typeface="Times New Roman" panose="02020603050405020304" pitchFamily="18" charset="0"/>
                <a:ea typeface="宋体" panose="02010600030101010101" pitchFamily="2" charset="-122"/>
              </a:rPr>
              <a:t>&gt; … ]</a:t>
            </a:r>
            <a:endParaRPr kumimoji="1" lang="en-US" altLang="zh-CN" kern="1200" dirty="0">
              <a:solidFill>
                <a:srgbClr val="FF0000"/>
              </a:solidFill>
              <a:latin typeface="Times New Roman" panose="02020603050405020304" pitchFamily="18" charset="0"/>
              <a:ea typeface="宋体" panose="02010600030101010101" pitchFamily="2" charset="-122"/>
            </a:endParaRPr>
          </a:p>
          <a:p>
            <a:pPr eaLnBrk="1" hangingPunct="1"/>
            <a:r>
              <a:rPr kumimoji="1" lang="zh-CN" altLang="en-US" kern="1200" dirty="0">
                <a:solidFill>
                  <a:srgbClr val="0000FF"/>
                </a:solidFill>
                <a:latin typeface="Times New Roman" panose="02020603050405020304" pitchFamily="18" charset="0"/>
                <a:ea typeface="宋体" panose="02010600030101010101" pitchFamily="2" charset="-122"/>
              </a:rPr>
              <a:t>说明：按</a:t>
            </a:r>
            <a:r>
              <a:rPr kumimoji="1" lang="en-US" altLang="zh-CN" kern="1200" dirty="0">
                <a:solidFill>
                  <a:srgbClr val="0000FF"/>
                </a:solidFill>
                <a:latin typeface="Times New Roman" panose="02020603050405020304" pitchFamily="18" charset="0"/>
                <a:ea typeface="宋体" panose="02010600030101010101" pitchFamily="2" charset="-122"/>
              </a:rPr>
              <a:t>&lt;</a:t>
            </a:r>
            <a:r>
              <a:rPr kumimoji="1" lang="zh-CN" altLang="en-US" kern="1200" dirty="0">
                <a:solidFill>
                  <a:srgbClr val="0000FF"/>
                </a:solidFill>
                <a:latin typeface="Times New Roman" panose="02020603050405020304" pitchFamily="18" charset="0"/>
                <a:ea typeface="宋体" panose="02010600030101010101" pitchFamily="2" charset="-122"/>
              </a:rPr>
              <a:t>列名</a:t>
            </a:r>
            <a:r>
              <a:rPr kumimoji="1" lang="en-US" altLang="zh-CN" kern="1200" dirty="0">
                <a:solidFill>
                  <a:srgbClr val="0000FF"/>
                </a:solidFill>
                <a:latin typeface="Times New Roman" panose="02020603050405020304" pitchFamily="18" charset="0"/>
                <a:ea typeface="宋体" panose="02010600030101010101" pitchFamily="2" charset="-122"/>
              </a:rPr>
              <a:t>&gt;</a:t>
            </a:r>
            <a:r>
              <a:rPr kumimoji="1" lang="zh-CN" altLang="en-US" kern="1200" dirty="0">
                <a:solidFill>
                  <a:srgbClr val="0000FF"/>
                </a:solidFill>
                <a:latin typeface="Times New Roman" panose="02020603050405020304" pitchFamily="18" charset="0"/>
                <a:ea typeface="宋体" panose="02010600030101010101" pitchFamily="2" charset="-122"/>
              </a:rPr>
              <a:t>进行升序（</a:t>
            </a:r>
            <a:r>
              <a:rPr kumimoji="1" lang="en-US" altLang="zh-CN" kern="1200" dirty="0">
                <a:solidFill>
                  <a:srgbClr val="0000FF"/>
                </a:solidFill>
                <a:latin typeface="Times New Roman" panose="02020603050405020304" pitchFamily="18" charset="0"/>
                <a:ea typeface="宋体" panose="02010600030101010101" pitchFamily="2" charset="-122"/>
              </a:rPr>
              <a:t>ASC</a:t>
            </a:r>
            <a:r>
              <a:rPr kumimoji="1" lang="zh-CN" altLang="en-US" kern="1200" dirty="0">
                <a:solidFill>
                  <a:srgbClr val="0000FF"/>
                </a:solidFill>
                <a:latin typeface="Times New Roman" panose="02020603050405020304" pitchFamily="18" charset="0"/>
                <a:ea typeface="宋体" panose="02010600030101010101" pitchFamily="2" charset="-122"/>
              </a:rPr>
              <a:t>）或降序（</a:t>
            </a:r>
            <a:r>
              <a:rPr kumimoji="1" lang="en-US" altLang="zh-CN" kern="1200" dirty="0">
                <a:solidFill>
                  <a:srgbClr val="0000FF"/>
                </a:solidFill>
                <a:latin typeface="Times New Roman" panose="02020603050405020304" pitchFamily="18" charset="0"/>
                <a:ea typeface="宋体" panose="02010600030101010101" pitchFamily="2" charset="-122"/>
              </a:rPr>
              <a:t>DESC</a:t>
            </a:r>
            <a:r>
              <a:rPr kumimoji="1" lang="zh-CN" altLang="en-US" kern="1200" dirty="0">
                <a:solidFill>
                  <a:srgbClr val="0000FF"/>
                </a:solidFill>
                <a:latin typeface="Times New Roman" panose="02020603050405020304" pitchFamily="18" charset="0"/>
                <a:ea typeface="宋体" panose="02010600030101010101" pitchFamily="2" charset="-122"/>
              </a:rPr>
              <a:t>）排序。</a:t>
            </a:r>
            <a:r>
              <a:rPr kumimoji="1" lang="zh-CN" altLang="zh-CN" kern="1200" dirty="0">
                <a:solidFill>
                  <a:srgbClr val="0000FF"/>
                </a:solidFill>
                <a:latin typeface="Times New Roman" panose="02020603050405020304" pitchFamily="18" charset="0"/>
                <a:ea typeface="宋体" panose="02010600030101010101" pitchFamily="2" charset="-122"/>
              </a:rPr>
              <a:t>缺省时为默认为升序。</a:t>
            </a:r>
            <a:endParaRPr kumimoji="1" lang="zh-CN" altLang="zh-CN" kern="1200" dirty="0">
              <a:solidFill>
                <a:srgbClr val="0000FF"/>
              </a:solidFill>
              <a:latin typeface="Times New Roman" panose="02020603050405020304" pitchFamily="18" charset="0"/>
              <a:ea typeface="宋体" panose="02010600030101010101" pitchFamily="2" charset="-122"/>
            </a:endParaRPr>
          </a:p>
          <a:p>
            <a:pPr>
              <a:defRPr/>
            </a:pPr>
            <a:r>
              <a:rPr lang="zh-CN" altLang="zh-CN" dirty="0">
                <a:latin typeface="Times New Roman" panose="02020603050405020304" pitchFamily="18" charset="0"/>
              </a:rPr>
              <a:t>支持使用多列</a:t>
            </a:r>
            <a:r>
              <a:rPr lang="zh-CN" altLang="en-US" dirty="0">
                <a:latin typeface="Times New Roman" panose="02020603050405020304" pitchFamily="18" charset="0"/>
              </a:rPr>
              <a:t>，</a:t>
            </a:r>
            <a:r>
              <a:rPr lang="zh-CN" altLang="zh-CN" dirty="0">
                <a:latin typeface="Times New Roman" panose="02020603050405020304" pitchFamily="18" charset="0"/>
              </a:rPr>
              <a:t>以逗号分隔多列：查询结果将先按指定的第一列进行排序，然后再按指定的下一列进行排序。</a:t>
            </a:r>
            <a:endParaRPr lang="en-US" altLang="zh-CN" dirty="0">
              <a:latin typeface="Times New Roman" panose="02020603050405020304" pitchFamily="18" charset="0"/>
            </a:endParaRPr>
          </a:p>
          <a:p>
            <a:pPr>
              <a:defRPr/>
            </a:pPr>
            <a:r>
              <a:rPr lang="zh-CN" altLang="zh-CN" b="1" dirty="0">
                <a:latin typeface="Times New Roman" panose="02020603050405020304" pitchFamily="18" charset="0"/>
              </a:rPr>
              <a:t>注：</a:t>
            </a:r>
            <a:r>
              <a:rPr lang="en-US" altLang="zh-CN" b="1" dirty="0">
                <a:latin typeface="Times New Roman" panose="02020603050405020304" pitchFamily="18" charset="0"/>
              </a:rPr>
              <a:t>ORDER BY</a:t>
            </a:r>
            <a:r>
              <a:rPr lang="zh-CN" altLang="zh-CN" b="1" dirty="0">
                <a:latin typeface="Times New Roman" panose="02020603050405020304" pitchFamily="18" charset="0"/>
              </a:rPr>
              <a:t>子句必须出现在</a:t>
            </a:r>
            <a:r>
              <a:rPr lang="en-US" altLang="zh-CN" b="1" dirty="0">
                <a:latin typeface="Times New Roman" panose="02020603050405020304" pitchFamily="18" charset="0"/>
              </a:rPr>
              <a:t>WHERE</a:t>
            </a:r>
            <a:r>
              <a:rPr lang="zh-CN" altLang="zh-CN" b="1" dirty="0">
                <a:latin typeface="Times New Roman" panose="02020603050405020304" pitchFamily="18" charset="0"/>
              </a:rPr>
              <a:t>子句之后</a:t>
            </a:r>
            <a:endParaRPr lang="zh-CN" altLang="zh-CN" dirty="0">
              <a:latin typeface="Times New Roman" panose="02020603050405020304" pitchFamily="18" charset="0"/>
            </a:endParaRPr>
          </a:p>
          <a:p>
            <a:pPr>
              <a:defRPr/>
            </a:pPr>
            <a:endParaRPr lang="zh-CN" altLang="zh-CN" dirty="0">
              <a:latin typeface="Times New Roman" panose="02020603050405020304" pitchFamily="18" charset="0"/>
            </a:endParaRPr>
          </a:p>
          <a:p>
            <a:pPr marL="0" indent="0">
              <a:buFont typeface="Wingdings" panose="05000000000000000000" pitchFamily="2" charset="2"/>
              <a:buNone/>
              <a:defRPr/>
            </a:pPr>
            <a:endParaRPr lang="zh-CN" altLang="en-US" dirty="0">
              <a:latin typeface="Times New Roman" panose="02020603050405020304" pitchFamily="18" charset="0"/>
            </a:endParaRPr>
          </a:p>
        </p:txBody>
      </p:sp>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b="1" dirty="0">
                <a:latin typeface="Times New Roman" panose="02020603050405020304" pitchFamily="18" charset="0"/>
              </a:rPr>
              <a:t>14.2 </a:t>
            </a:r>
            <a:r>
              <a:rPr lang="zh-CN" altLang="zh-CN" b="1" dirty="0">
                <a:latin typeface="Times New Roman" panose="02020603050405020304" pitchFamily="18" charset="0"/>
              </a:rPr>
              <a:t>查询的排序</a:t>
            </a:r>
            <a:endParaRPr lang="zh-CN" altLang="en-US" dirty="0">
              <a:latin typeface="Times New Roman" panose="02020603050405020304" pitchFamily="18" charset="0"/>
            </a:endParaRPr>
          </a:p>
        </p:txBody>
      </p:sp>
      <p:sp>
        <p:nvSpPr>
          <p:cNvPr id="18435" name="内容占位符 2"/>
          <p:cNvSpPr>
            <a:spLocks noGrp="1"/>
          </p:cNvSpPr>
          <p:nvPr>
            <p:ph idx="1"/>
          </p:nvPr>
        </p:nvSpPr>
        <p:spPr>
          <a:xfrm>
            <a:off x="457200" y="1052513"/>
            <a:ext cx="8229600" cy="5184775"/>
          </a:xfrm>
        </p:spPr>
        <p:txBody>
          <a:bodyPr/>
          <a:lstStyle/>
          <a:p>
            <a:r>
              <a:rPr lang="zh-CN" altLang="zh-CN" b="1" dirty="0">
                <a:latin typeface="Times New Roman" panose="02020603050405020304" pitchFamily="18" charset="0"/>
              </a:rPr>
              <a:t>例</a:t>
            </a:r>
            <a:r>
              <a:rPr lang="en-US" altLang="zh-CN" b="1" dirty="0">
                <a:latin typeface="Times New Roman" panose="02020603050405020304" pitchFamily="18" charset="0"/>
              </a:rPr>
              <a:t>14-29</a:t>
            </a:r>
            <a:r>
              <a:rPr lang="en-US" altLang="zh-CN" dirty="0">
                <a:latin typeface="Times New Roman" panose="02020603050405020304" pitchFamily="18" charset="0"/>
              </a:rPr>
              <a:t> </a:t>
            </a:r>
            <a:r>
              <a:rPr lang="zh-CN" altLang="zh-CN" dirty="0">
                <a:latin typeface="Times New Roman" panose="02020603050405020304" pitchFamily="18" charset="0"/>
              </a:rPr>
              <a:t>查询选修</a:t>
            </a:r>
            <a:r>
              <a:rPr lang="en-US" altLang="zh-CN" dirty="0" err="1">
                <a:latin typeface="Times New Roman" panose="02020603050405020304" pitchFamily="18" charset="0"/>
              </a:rPr>
              <a:t>C1</a:t>
            </a:r>
            <a:r>
              <a:rPr lang="en-US" altLang="zh-CN" dirty="0">
                <a:latin typeface="Times New Roman" panose="02020603050405020304" pitchFamily="18" charset="0"/>
              </a:rPr>
              <a:t> </a:t>
            </a:r>
            <a:r>
              <a:rPr lang="zh-CN" altLang="zh-CN" dirty="0">
                <a:latin typeface="Times New Roman" panose="02020603050405020304" pitchFamily="18" charset="0"/>
              </a:rPr>
              <a:t>的学生学号</a:t>
            </a:r>
            <a:r>
              <a:rPr lang="zh-CN" altLang="en-US" dirty="0">
                <a:latin typeface="Times New Roman" panose="02020603050405020304" pitchFamily="18" charset="0"/>
              </a:rPr>
              <a:t>、课程号</a:t>
            </a:r>
            <a:r>
              <a:rPr lang="zh-CN" altLang="zh-CN" dirty="0">
                <a:latin typeface="Times New Roman" panose="02020603050405020304" pitchFamily="18" charset="0"/>
              </a:rPr>
              <a:t>和成绩，并按成绩降序排列。</a:t>
            </a:r>
            <a:endParaRPr lang="zh-CN" altLang="zh-CN"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	SELECT </a:t>
            </a:r>
            <a:r>
              <a:rPr lang="en-US" altLang="zh-CN" dirty="0" err="1">
                <a:latin typeface="Times New Roman" panose="02020603050405020304" pitchFamily="18" charset="0"/>
              </a:rPr>
              <a:t>Sno</a:t>
            </a:r>
            <a:r>
              <a:rPr lang="en-US" altLang="zh-CN" dirty="0">
                <a:latin typeface="Times New Roman" panose="02020603050405020304" pitchFamily="18" charset="0"/>
              </a:rPr>
              <a:t>, </a:t>
            </a:r>
            <a:r>
              <a:rPr lang="en-US" altLang="zh-CN" dirty="0" err="1">
                <a:latin typeface="Times New Roman" panose="02020603050405020304" pitchFamily="18" charset="0"/>
              </a:rPr>
              <a:t>Cno</a:t>
            </a:r>
            <a:r>
              <a:rPr lang="en-US" altLang="zh-CN" dirty="0">
                <a:latin typeface="Times New Roman" panose="02020603050405020304" pitchFamily="18" charset="0"/>
              </a:rPr>
              <a:t>, Score FROM SC</a:t>
            </a:r>
            <a:endParaRPr lang="zh-CN" altLang="zh-CN"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='C1'</a:t>
            </a:r>
            <a:endParaRPr lang="zh-CN" altLang="zh-CN"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    ORDER BY Score DESC </a:t>
            </a:r>
            <a:endParaRPr lang="en-US" altLang="zh-CN"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先按课程号排序，再按成绩排序</a:t>
            </a:r>
            <a:endParaRPr lang="en-US" altLang="zh-CN"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	SELECT </a:t>
            </a:r>
            <a:r>
              <a:rPr lang="en-US" altLang="zh-CN" dirty="0" err="1">
                <a:latin typeface="Times New Roman" panose="02020603050405020304" pitchFamily="18" charset="0"/>
              </a:rPr>
              <a:t>Cno</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err="1">
                <a:latin typeface="Times New Roman" panose="02020603050405020304" pitchFamily="18" charset="0"/>
              </a:rPr>
              <a:t>Sno</a:t>
            </a:r>
            <a:r>
              <a:rPr lang="en-US" altLang="zh-CN" dirty="0">
                <a:latin typeface="Times New Roman" panose="02020603050405020304" pitchFamily="18" charset="0"/>
              </a:rPr>
              <a:t>, Score FROM Sc</a:t>
            </a:r>
            <a:endParaRPr lang="zh-CN" altLang="zh-CN" dirty="0">
              <a:latin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	ORDER BY </a:t>
            </a:r>
            <a:r>
              <a:rPr lang="en-US" altLang="zh-CN" dirty="0" err="1">
                <a:latin typeface="Times New Roman" panose="02020603050405020304" pitchFamily="18" charset="0"/>
              </a:rPr>
              <a:t>Cno</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Score DESC </a:t>
            </a:r>
            <a:endParaRPr lang="en-US" altLang="zh-CN"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wipe(down)">
                                      <p:cBhvr>
                                        <p:cTn id="7" dur="500"/>
                                        <p:tgtEl>
                                          <p:spTgt spid="1843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wipe(down)">
                                      <p:cBhvr>
                                        <p:cTn id="10" dur="500"/>
                                        <p:tgtEl>
                                          <p:spTgt spid="1843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wipe(down)">
                                      <p:cBhvr>
                                        <p:cTn id="13" dur="500"/>
                                        <p:tgtEl>
                                          <p:spTgt spid="184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8435">
                                            <p:txEl>
                                              <p:pRg st="5" end="5"/>
                                            </p:txEl>
                                          </p:spTgt>
                                        </p:tgtEl>
                                        <p:attrNameLst>
                                          <p:attrName>style.visibility</p:attrName>
                                        </p:attrNameLst>
                                      </p:cBhvr>
                                      <p:to>
                                        <p:strVal val="visible"/>
                                      </p:to>
                                    </p:set>
                                    <p:animEffect transition="in" filter="wipe(down)">
                                      <p:cBhvr>
                                        <p:cTn id="18" dur="500"/>
                                        <p:tgtEl>
                                          <p:spTgt spid="18435">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animEffect transition="in" filter="wipe(down)">
                                      <p:cBhvr>
                                        <p:cTn id="21" dur="500"/>
                                        <p:tgtEl>
                                          <p:spTgt spid="18435">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animEffect transition="in" filter="wipe(down)">
                                      <p:cBhvr>
                                        <p:cTn id="24"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b="1" dirty="0">
                <a:latin typeface="Times New Roman" panose="02020603050405020304" pitchFamily="18" charset="0"/>
              </a:rPr>
              <a:t>14.3 </a:t>
            </a:r>
            <a:r>
              <a:rPr lang="zh-CN" altLang="en-US" b="1" dirty="0">
                <a:latin typeface="Times New Roman" panose="02020603050405020304" pitchFamily="18" charset="0"/>
              </a:rPr>
              <a:t>简单统计查询</a:t>
            </a:r>
            <a:endParaRPr lang="zh-CN" altLang="en-US" dirty="0">
              <a:latin typeface="Times New Roman" panose="02020603050405020304" pitchFamily="18" charset="0"/>
            </a:endParaRPr>
          </a:p>
        </p:txBody>
      </p:sp>
      <p:sp>
        <p:nvSpPr>
          <p:cNvPr id="18435" name="内容占位符 2"/>
          <p:cNvSpPr>
            <a:spLocks noGrp="1"/>
          </p:cNvSpPr>
          <p:nvPr>
            <p:ph idx="1"/>
          </p:nvPr>
        </p:nvSpPr>
        <p:spPr>
          <a:xfrm>
            <a:off x="457200" y="1052513"/>
            <a:ext cx="8229600" cy="5184775"/>
          </a:xfrm>
        </p:spPr>
        <p:txBody>
          <a:bodyPr/>
          <a:lstStyle/>
          <a:p>
            <a:pPr>
              <a:defRPr/>
            </a:pPr>
            <a:r>
              <a:rPr lang="zh-CN" altLang="en-US" b="1" dirty="0">
                <a:latin typeface="Times New Roman" panose="02020603050405020304" pitchFamily="18" charset="0"/>
              </a:rPr>
              <a:t>统计查询</a:t>
            </a:r>
            <a:r>
              <a:rPr lang="en-US" altLang="zh-CN" dirty="0">
                <a:latin typeface="Times New Roman" panose="02020603050405020304" pitchFamily="18" charset="0"/>
              </a:rPr>
              <a:t>：</a:t>
            </a:r>
            <a:r>
              <a:rPr lang="zh-CN" altLang="en-US" dirty="0">
                <a:latin typeface="Times New Roman" panose="02020603050405020304" pitchFamily="18" charset="0"/>
              </a:rPr>
              <a:t>查询语句中使用了聚合函数的查询。</a:t>
            </a:r>
            <a:endParaRPr lang="en-US" altLang="zh-CN" dirty="0">
              <a:latin typeface="Times New Roman" panose="02020603050405020304" pitchFamily="18" charset="0"/>
            </a:endParaRPr>
          </a:p>
          <a:p>
            <a:pPr>
              <a:defRPr/>
            </a:pPr>
            <a:r>
              <a:rPr lang="zh-CN" altLang="en-US" dirty="0">
                <a:latin typeface="Times New Roman" panose="02020603050405020304" pitchFamily="18" charset="0"/>
              </a:rPr>
              <a:t>格式：聚合函数</a:t>
            </a:r>
            <a:r>
              <a:rPr lang="en-US" altLang="zh-CN" dirty="0">
                <a:latin typeface="Times New Roman" panose="02020603050405020304" pitchFamily="18" charset="0"/>
              </a:rPr>
              <a:t>(</a:t>
            </a:r>
            <a:r>
              <a:rPr lang="en-US" altLang="zh-CN" dirty="0" err="1">
                <a:latin typeface="Times New Roman" panose="02020603050405020304" pitchFamily="18" charset="0"/>
              </a:rPr>
              <a:t>表达式</a:t>
            </a:r>
            <a:r>
              <a:rPr lang="en-US" altLang="zh-CN" dirty="0">
                <a:latin typeface="Times New Roman" panose="02020603050405020304" pitchFamily="18" charset="0"/>
              </a:rPr>
              <a:t>)，如: Sum(distinct score)</a:t>
            </a:r>
            <a:endParaRPr lang="en-US" altLang="zh-CN" dirty="0">
              <a:latin typeface="Times New Roman" panose="02020603050405020304" pitchFamily="18" charset="0"/>
            </a:endParaRPr>
          </a:p>
          <a:p>
            <a:pPr>
              <a:defRPr/>
            </a:pPr>
            <a:r>
              <a:rPr lang="zh-CN" altLang="zh-CN" dirty="0">
                <a:latin typeface="Times New Roman" panose="02020603050405020304" pitchFamily="18" charset="0"/>
              </a:rPr>
              <a:t>常用聚合函数及含义</a:t>
            </a:r>
            <a:endParaRPr lang="en-US" altLang="zh-CN" dirty="0">
              <a:latin typeface="Times New Roman" panose="02020603050405020304" pitchFamily="18" charset="0"/>
            </a:endParaRPr>
          </a:p>
          <a:p>
            <a:pPr>
              <a:defRPr/>
            </a:pPr>
            <a:endParaRPr lang="en-US" altLang="zh-CN" dirty="0">
              <a:latin typeface="Times New Roman" panose="02020603050405020304" pitchFamily="18" charset="0"/>
            </a:endParaRPr>
          </a:p>
          <a:p>
            <a:pPr>
              <a:defRPr/>
            </a:pPr>
            <a:endParaRPr lang="en-US" altLang="zh-CN" dirty="0">
              <a:latin typeface="Times New Roman" panose="02020603050405020304" pitchFamily="18" charset="0"/>
            </a:endParaRPr>
          </a:p>
          <a:p>
            <a:pPr>
              <a:defRPr/>
            </a:pPr>
            <a:endParaRPr lang="en-US" altLang="zh-CN" dirty="0">
              <a:latin typeface="Times New Roman" panose="02020603050405020304" pitchFamily="18" charset="0"/>
            </a:endParaRPr>
          </a:p>
          <a:p>
            <a:pPr eaLnBrk="1" hangingPunct="1"/>
            <a:r>
              <a:rPr kumimoji="1" lang="zh-CN" altLang="en-US" kern="1200" dirty="0">
                <a:solidFill>
                  <a:srgbClr val="009900"/>
                </a:solidFill>
                <a:latin typeface="Times New Roman" panose="02020603050405020304" pitchFamily="18" charset="0"/>
                <a:ea typeface="宋体" panose="02010600030101010101" pitchFamily="2" charset="-122"/>
              </a:rPr>
              <a:t>上述函数除</a:t>
            </a:r>
            <a:r>
              <a:rPr kumimoji="1" lang="en-US" altLang="zh-CN" kern="1200" dirty="0">
                <a:solidFill>
                  <a:srgbClr val="009900"/>
                </a:solidFill>
                <a:latin typeface="Times New Roman" panose="02020603050405020304" pitchFamily="18" charset="0"/>
                <a:ea typeface="宋体" panose="02010600030101010101" pitchFamily="2" charset="-122"/>
              </a:rPr>
              <a:t>COUNT(</a:t>
            </a:r>
            <a:r>
              <a:rPr kumimoji="1" lang="zh-CN" altLang="en-US" kern="1200" dirty="0">
                <a:solidFill>
                  <a:srgbClr val="009900"/>
                </a:solidFill>
                <a:latin typeface="Times New Roman" panose="02020603050405020304" pitchFamily="18" charset="0"/>
                <a:ea typeface="宋体" panose="02010600030101010101" pitchFamily="2" charset="-122"/>
              </a:rPr>
              <a:t>*</a:t>
            </a:r>
            <a:r>
              <a:rPr kumimoji="1" lang="en-US" altLang="zh-CN" kern="1200" dirty="0">
                <a:solidFill>
                  <a:srgbClr val="009900"/>
                </a:solidFill>
                <a:latin typeface="Times New Roman" panose="02020603050405020304" pitchFamily="18" charset="0"/>
                <a:ea typeface="宋体" panose="02010600030101010101" pitchFamily="2" charset="-122"/>
              </a:rPr>
              <a:t>)</a:t>
            </a:r>
            <a:r>
              <a:rPr kumimoji="1" lang="zh-CN" altLang="en-US" kern="1200" dirty="0">
                <a:solidFill>
                  <a:srgbClr val="009900"/>
                </a:solidFill>
                <a:latin typeface="Times New Roman" panose="02020603050405020304" pitchFamily="18" charset="0"/>
                <a:ea typeface="宋体" panose="02010600030101010101" pitchFamily="2" charset="-122"/>
              </a:rPr>
              <a:t>外，其他函数在计算过程中均忽略</a:t>
            </a:r>
            <a:r>
              <a:rPr kumimoji="1" lang="en-US" altLang="zh-CN" kern="1200" dirty="0">
                <a:solidFill>
                  <a:srgbClr val="009900"/>
                </a:solidFill>
                <a:latin typeface="Times New Roman" panose="02020603050405020304" pitchFamily="18" charset="0"/>
                <a:ea typeface="宋体" panose="02010600030101010101" pitchFamily="2" charset="-122"/>
              </a:rPr>
              <a:t>NULL</a:t>
            </a:r>
            <a:r>
              <a:rPr kumimoji="1" lang="zh-CN" altLang="en-US" kern="1200" dirty="0">
                <a:solidFill>
                  <a:srgbClr val="009900"/>
                </a:solidFill>
                <a:latin typeface="Times New Roman" panose="02020603050405020304" pitchFamily="18" charset="0"/>
                <a:ea typeface="宋体" panose="02010600030101010101" pitchFamily="2" charset="-122"/>
              </a:rPr>
              <a:t>值</a:t>
            </a:r>
            <a:r>
              <a:rPr kumimoji="1" lang="en-US" altLang="zh-CN" kern="1200" dirty="0">
                <a:solidFill>
                  <a:srgbClr val="009900"/>
                </a:solidFill>
                <a:latin typeface="Times New Roman" panose="02020603050405020304" pitchFamily="18" charset="0"/>
                <a:ea typeface="宋体" panose="02010600030101010101" pitchFamily="2" charset="-122"/>
              </a:rPr>
              <a:t>(COUNT(</a:t>
            </a:r>
            <a:r>
              <a:rPr kumimoji="1" lang="zh-CN" altLang="en-US" kern="1200" dirty="0">
                <a:solidFill>
                  <a:srgbClr val="009900"/>
                </a:solidFill>
                <a:latin typeface="Times New Roman" panose="02020603050405020304" pitchFamily="18" charset="0"/>
                <a:ea typeface="宋体" panose="02010600030101010101" pitchFamily="2" charset="-122"/>
              </a:rPr>
              <a:t>列名</a:t>
            </a:r>
            <a:r>
              <a:rPr kumimoji="1" lang="en-US" altLang="zh-CN" kern="1200" dirty="0">
                <a:solidFill>
                  <a:srgbClr val="009900"/>
                </a:solidFill>
                <a:latin typeface="Times New Roman" panose="02020603050405020304" pitchFamily="18" charset="0"/>
                <a:ea typeface="宋体" panose="02010600030101010101" pitchFamily="2" charset="-122"/>
              </a:rPr>
              <a:t>)</a:t>
            </a:r>
            <a:r>
              <a:rPr kumimoji="1" lang="zh-CN" altLang="en-US" kern="1200" dirty="0">
                <a:solidFill>
                  <a:srgbClr val="009900"/>
                </a:solidFill>
                <a:latin typeface="Times New Roman" panose="02020603050405020304" pitchFamily="18" charset="0"/>
                <a:ea typeface="宋体" panose="02010600030101010101" pitchFamily="2" charset="-122"/>
              </a:rPr>
              <a:t>也忽视</a:t>
            </a:r>
            <a:r>
              <a:rPr kumimoji="1" lang="en-US" altLang="zh-CN" kern="1200" dirty="0">
                <a:solidFill>
                  <a:srgbClr val="009900"/>
                </a:solidFill>
                <a:latin typeface="Times New Roman" panose="02020603050405020304" pitchFamily="18" charset="0"/>
                <a:ea typeface="宋体" panose="02010600030101010101" pitchFamily="2" charset="-122"/>
              </a:rPr>
              <a:t>NULL)</a:t>
            </a:r>
            <a:r>
              <a:rPr kumimoji="1" lang="zh-CN" altLang="en-US" kern="1200" dirty="0">
                <a:solidFill>
                  <a:srgbClr val="009900"/>
                </a:solidFill>
                <a:latin typeface="Times New Roman" panose="02020603050405020304" pitchFamily="18" charset="0"/>
                <a:ea typeface="宋体" panose="02010600030101010101" pitchFamily="2" charset="-122"/>
              </a:rPr>
              <a:t>。</a:t>
            </a:r>
            <a:endParaRPr kumimoji="1" lang="zh-CN" altLang="en-US" kern="1200" dirty="0">
              <a:solidFill>
                <a:srgbClr val="009900"/>
              </a:solidFill>
              <a:latin typeface="Times New Roman" panose="02020603050405020304" pitchFamily="18" charset="0"/>
              <a:ea typeface="宋体" panose="02010600030101010101" pitchFamily="2" charset="-122"/>
            </a:endParaRPr>
          </a:p>
          <a:p>
            <a:pPr>
              <a:defRPr/>
            </a:pPr>
            <a:endParaRPr lang="zh-CN" altLang="en-US" dirty="0">
              <a:latin typeface="Times New Roman" panose="02020603050405020304" pitchFamily="18" charset="0"/>
            </a:endParaRPr>
          </a:p>
        </p:txBody>
      </p:sp>
      <p:graphicFrame>
        <p:nvGraphicFramePr>
          <p:cNvPr id="4" name="表格 3"/>
          <p:cNvGraphicFramePr>
            <a:graphicFrameLocks noGrp="1"/>
          </p:cNvGraphicFramePr>
          <p:nvPr/>
        </p:nvGraphicFramePr>
        <p:xfrm>
          <a:off x="467296" y="2708970"/>
          <a:ext cx="8425184" cy="1008062"/>
        </p:xfrm>
        <a:graphic>
          <a:graphicData uri="http://schemas.openxmlformats.org/drawingml/2006/table">
            <a:tbl>
              <a:tblPr>
                <a:tableStyleId>{5C22544A-7EE6-4342-B048-85BDC9FD1C3A}</a:tableStyleId>
              </a:tblPr>
              <a:tblGrid>
                <a:gridCol w="1029758"/>
                <a:gridCol w="1184729"/>
                <a:gridCol w="1183860"/>
                <a:gridCol w="1184729"/>
                <a:gridCol w="1183860"/>
                <a:gridCol w="1184729"/>
                <a:gridCol w="1473519"/>
              </a:tblGrid>
              <a:tr h="374422">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函数名称</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cs typeface="Times New Roman" panose="02020603050405020304" pitchFamily="18" charset="0"/>
                        </a:rPr>
                        <a:t>MIN</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cs typeface="Times New Roman" panose="02020603050405020304" pitchFamily="18" charset="0"/>
                        </a:rPr>
                        <a:t>MAX</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cs typeface="Times New Roman" panose="02020603050405020304" pitchFamily="18" charset="0"/>
                        </a:rPr>
                        <a:t>SUM</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err="1">
                          <a:effectLst/>
                          <a:latin typeface="Times New Roman" panose="02020603050405020304" pitchFamily="18" charset="0"/>
                          <a:cs typeface="Times New Roman" panose="02020603050405020304" pitchFamily="18" charset="0"/>
                        </a:rPr>
                        <a:t>AVG</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cs typeface="Times New Roman" panose="02020603050405020304" pitchFamily="18" charset="0"/>
                        </a:rPr>
                        <a:t>COUNT</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cs typeface="Times New Roman" panose="02020603050405020304" pitchFamily="18" charset="0"/>
                        </a:rPr>
                        <a:t>COUNT(*)</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r h="633640">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功能</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求一列中的最小值</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求一列中的最大值</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按列计算值的总和</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按列计算平均值</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按列值计个数</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algn="ctr">
                        <a:spcAft>
                          <a:spcPts val="0"/>
                        </a:spcAft>
                      </a:pPr>
                      <a:r>
                        <a:rPr lang="zh-CN" sz="2000" b="1" kern="100" dirty="0">
                          <a:effectLst/>
                          <a:latin typeface="Times New Roman" panose="02020603050405020304" pitchFamily="18" charset="0"/>
                          <a:cs typeface="Times New Roman" panose="02020603050405020304" pitchFamily="18" charset="0"/>
                        </a:rPr>
                        <a:t>返回表中的所用行数</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r>
            </a:tbl>
          </a:graphicData>
        </a:graphic>
      </p:graphicFrame>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14.1.1</a:t>
            </a:r>
            <a:r>
              <a:rPr lang="zh-CN" altLang="en-US" sz="3600" b="1" dirty="0">
                <a:latin typeface="Times New Roman" panose="02020603050405020304" pitchFamily="18" charset="0"/>
                <a:cs typeface="Times New Roman" panose="02020603050405020304" pitchFamily="18" charset="0"/>
              </a:rPr>
              <a:t>投影列</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marL="0" indent="0">
              <a:buNone/>
              <a:defRPr/>
            </a:pPr>
            <a:r>
              <a:rPr lang="en-US" altLang="zh-CN" b="1" dirty="0">
                <a:latin typeface="Times New Roman" panose="02020603050405020304" pitchFamily="18" charset="0"/>
                <a:cs typeface="Times New Roman" panose="02020603050405020304" pitchFamily="18" charset="0"/>
              </a:rPr>
              <a:t>2. </a:t>
            </a:r>
            <a:r>
              <a:rPr lang="en-US" altLang="zh-CN" b="1" dirty="0" err="1">
                <a:latin typeface="Times New Roman" panose="02020603050405020304" pitchFamily="18" charset="0"/>
                <a:cs typeface="Times New Roman" panose="02020603050405020304" pitchFamily="18" charset="0"/>
              </a:rPr>
              <a:t>投影所有列</a:t>
            </a:r>
            <a:endParaRPr lang="zh-CN" altLang="zh-CN" b="1" dirty="0">
              <a:latin typeface="Times New Roman" panose="02020603050405020304" pitchFamily="18" charset="0"/>
              <a:cs typeface="Times New Roman" panose="02020603050405020304" pitchFamily="18" charset="0"/>
            </a:endParaRPr>
          </a:p>
          <a:p>
            <a:pPr>
              <a:defRPr/>
            </a:pPr>
            <a:r>
              <a:rPr lang="zh-CN" altLang="zh-CN"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14-2</a:t>
            </a:r>
            <a:r>
              <a:rPr lang="zh-CN" altLang="zh-CN" dirty="0">
                <a:latin typeface="Times New Roman" panose="02020603050405020304" pitchFamily="18" charset="0"/>
                <a:cs typeface="Times New Roman" panose="02020603050405020304" pitchFamily="18" charset="0"/>
              </a:rPr>
              <a:t>查询学生的全部信息。</a:t>
            </a:r>
            <a:endParaRPr lang="zh-CN"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SELECT * FROM Student</a:t>
            </a:r>
            <a:endParaRPr lang="zh-CN" altLang="zh-CN" dirty="0">
              <a:latin typeface="Times New Roman" panose="02020603050405020304" pitchFamily="18" charset="0"/>
              <a:cs typeface="Times New Roman" panose="02020603050405020304" pitchFamily="18" charset="0"/>
            </a:endParaRPr>
          </a:p>
          <a:p>
            <a:pPr>
              <a:defRPr/>
            </a:pPr>
            <a:r>
              <a:rPr lang="zh-CN" altLang="zh-CN" b="1" dirty="0">
                <a:latin typeface="Times New Roman" panose="02020603050405020304" pitchFamily="18" charset="0"/>
                <a:cs typeface="Times New Roman" panose="02020603050405020304" pitchFamily="18" charset="0"/>
              </a:rPr>
              <a:t>注意：使用</a:t>
            </a:r>
            <a:r>
              <a:rPr lang="en-US" altLang="zh-CN" b="1" dirty="0">
                <a:latin typeface="Times New Roman" panose="02020603050405020304" pitchFamily="18" charset="0"/>
                <a:cs typeface="Times New Roman" panose="02020603050405020304" pitchFamily="18" charset="0"/>
              </a:rPr>
              <a:t>‘ * ’</a:t>
            </a:r>
            <a:r>
              <a:rPr lang="zh-CN" altLang="zh-CN" b="1" dirty="0">
                <a:latin typeface="Times New Roman" panose="02020603050405020304" pitchFamily="18" charset="0"/>
                <a:cs typeface="Times New Roman" panose="02020603050405020304" pitchFamily="18" charset="0"/>
              </a:rPr>
              <a:t>表示表的全部列名，显示顺序与建表时的列的顺序一致，而不必逐一列出列名来查询。</a:t>
            </a:r>
            <a:r>
              <a:rPr lang="en-US" altLang="zh-CN" b="1"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a:defRP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b="1" dirty="0">
                <a:latin typeface="Times New Roman" panose="02020603050405020304" pitchFamily="18" charset="0"/>
              </a:rPr>
              <a:t>14.3 </a:t>
            </a:r>
            <a:r>
              <a:rPr lang="zh-CN" altLang="en-US" b="1" dirty="0">
                <a:latin typeface="Times New Roman" panose="02020603050405020304" pitchFamily="18" charset="0"/>
              </a:rPr>
              <a:t>简单统计查询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527674"/>
          </a:xfrm>
        </p:spPr>
        <p:txBody>
          <a:bodyPr/>
          <a:lstStyle/>
          <a:p>
            <a:pPr>
              <a:defRPr/>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14-31</a:t>
            </a:r>
            <a:r>
              <a:rPr lang="zh-CN" altLang="zh-CN" sz="2400" b="1" dirty="0">
                <a:latin typeface="Times New Roman" panose="02020603050405020304" pitchFamily="18" charset="0"/>
              </a:rPr>
              <a:t>　</a:t>
            </a:r>
            <a:r>
              <a:rPr lang="zh-CN" altLang="zh-CN" sz="2400" dirty="0">
                <a:latin typeface="Times New Roman" panose="02020603050405020304" pitchFamily="18" charset="0"/>
              </a:rPr>
              <a:t>通过查询求学号为</a:t>
            </a:r>
            <a:r>
              <a:rPr lang="en-US" altLang="zh-CN" sz="2400" dirty="0" err="1">
                <a:latin typeface="Times New Roman" panose="02020603050405020304" pitchFamily="18" charset="0"/>
              </a:rPr>
              <a:t>S1</a:t>
            </a:r>
            <a:r>
              <a:rPr lang="zh-CN" altLang="zh-CN" sz="2400" dirty="0">
                <a:latin typeface="Times New Roman" panose="02020603050405020304" pitchFamily="18" charset="0"/>
              </a:rPr>
              <a:t>学生的总分和平均分。</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Sno,SUM</a:t>
            </a:r>
            <a:r>
              <a:rPr lang="en-US" altLang="zh-CN" sz="2400" dirty="0">
                <a:latin typeface="Times New Roman" panose="02020603050405020304" pitchFamily="18" charset="0"/>
              </a:rPr>
              <a:t>(Score)  AS </a:t>
            </a:r>
            <a:r>
              <a:rPr lang="en-US" altLang="zh-CN" sz="2400" dirty="0" err="1">
                <a:latin typeface="Times New Roman" panose="02020603050405020304" pitchFamily="18" charset="0"/>
              </a:rPr>
              <a:t>TotalScore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AVG(Score) AS </a:t>
            </a:r>
            <a:r>
              <a:rPr lang="en-US" altLang="zh-CN" sz="2400" dirty="0" err="1">
                <a:latin typeface="Times New Roman" panose="02020603050405020304" pitchFamily="18" charset="0"/>
              </a:rPr>
              <a:t>AvgScore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FROM SC WHERE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 'S1' </a:t>
            </a:r>
            <a:endParaRPr lang="zh-CN" altLang="zh-CN" sz="2400" dirty="0">
              <a:latin typeface="Times New Roman" panose="02020603050405020304" pitchFamily="18" charset="0"/>
            </a:endParaRPr>
          </a:p>
          <a:p>
            <a:pPr>
              <a:defRPr/>
            </a:pPr>
            <a:r>
              <a:rPr lang="zh-CN" altLang="zh-CN" sz="2400" b="1" dirty="0">
                <a:latin typeface="Times New Roman" panose="02020603050405020304" pitchFamily="18" charset="0"/>
              </a:rPr>
              <a:t>注意：函数</a:t>
            </a:r>
            <a:r>
              <a:rPr lang="en-US" altLang="zh-CN" sz="2400" b="1" dirty="0">
                <a:latin typeface="Times New Roman" panose="02020603050405020304" pitchFamily="18" charset="0"/>
              </a:rPr>
              <a:t>SUM</a:t>
            </a:r>
            <a:r>
              <a:rPr lang="zh-CN" altLang="zh-CN" sz="2400" b="1" dirty="0">
                <a:latin typeface="Times New Roman" panose="02020603050405020304" pitchFamily="18" charset="0"/>
              </a:rPr>
              <a:t>和</a:t>
            </a:r>
            <a:r>
              <a:rPr lang="en-US" altLang="zh-CN" sz="2400" b="1" dirty="0" err="1">
                <a:latin typeface="Times New Roman" panose="02020603050405020304" pitchFamily="18" charset="0"/>
              </a:rPr>
              <a:t>AVG</a:t>
            </a:r>
            <a:r>
              <a:rPr lang="zh-CN" altLang="zh-CN" sz="2400" b="1" dirty="0">
                <a:latin typeface="Times New Roman" panose="02020603050405020304" pitchFamily="18" charset="0"/>
              </a:rPr>
              <a:t>只能对数值型字段进行计算，否则会出现这个数值类型对运算符无效。</a:t>
            </a:r>
            <a:endParaRPr lang="en-US" altLang="zh-CN" sz="2400" b="1" dirty="0">
              <a:latin typeface="Times New Roman" panose="02020603050405020304" pitchFamily="18" charset="0"/>
            </a:endParaRPr>
          </a:p>
          <a:p>
            <a:pPr>
              <a:defRPr/>
            </a:pPr>
            <a:endParaRPr lang="zh-CN" altLang="zh-CN" sz="2400" dirty="0">
              <a:latin typeface="Times New Roman" panose="02020603050405020304" pitchFamily="18" charset="0"/>
            </a:endParaRPr>
          </a:p>
          <a:p>
            <a:pPr>
              <a:defRPr/>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14-32</a:t>
            </a:r>
            <a:r>
              <a:rPr lang="en-US" altLang="zh-CN" sz="2400" dirty="0">
                <a:latin typeface="Times New Roman" panose="02020603050405020304" pitchFamily="18" charset="0"/>
              </a:rPr>
              <a:t>  </a:t>
            </a:r>
            <a:r>
              <a:rPr lang="zh-CN" altLang="zh-CN" sz="2400" dirty="0">
                <a:latin typeface="Times New Roman" panose="02020603050405020304" pitchFamily="18" charset="0"/>
              </a:rPr>
              <a:t>通过查询求选修</a:t>
            </a:r>
            <a:r>
              <a:rPr lang="en-US" altLang="zh-CN" sz="2400" dirty="0" err="1">
                <a:latin typeface="Times New Roman" panose="02020603050405020304" pitchFamily="18" charset="0"/>
              </a:rPr>
              <a:t>C1</a:t>
            </a:r>
            <a:r>
              <a:rPr lang="zh-CN" altLang="zh-CN" sz="2400" dirty="0">
                <a:latin typeface="Times New Roman" panose="02020603050405020304" pitchFamily="18" charset="0"/>
              </a:rPr>
              <a:t>号课程的最高分、最低分及之间相差的分数</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SELECT MAX(Score) AS </a:t>
            </a:r>
            <a:r>
              <a:rPr lang="en-US" altLang="zh-CN" sz="2400" dirty="0" err="1">
                <a:latin typeface="Times New Roman" panose="02020603050405020304" pitchFamily="18" charset="0"/>
              </a:rPr>
              <a:t>MaxScore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MIN(Score) AS </a:t>
            </a:r>
            <a:r>
              <a:rPr lang="en-US" altLang="zh-CN" sz="2400" dirty="0" err="1">
                <a:latin typeface="Times New Roman" panose="02020603050405020304" pitchFamily="18" charset="0"/>
              </a:rPr>
              <a:t>MinScore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MAX(Score)- MIN(Score) AS Diff</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FROM SC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 = 'C1' </a:t>
            </a: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b="1" dirty="0">
                <a:latin typeface="Times New Roman" panose="02020603050405020304" pitchFamily="18" charset="0"/>
              </a:rPr>
              <a:t>14.3 </a:t>
            </a:r>
            <a:r>
              <a:rPr lang="zh-CN" altLang="en-US" b="1" dirty="0">
                <a:latin typeface="Times New Roman" panose="02020603050405020304" pitchFamily="18" charset="0"/>
              </a:rPr>
              <a:t>简单统计查询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14-33 </a:t>
            </a:r>
            <a:r>
              <a:rPr lang="zh-CN" altLang="en-US" sz="2400" b="1" dirty="0">
                <a:latin typeface="Times New Roman" panose="02020603050405020304" pitchFamily="18" charset="0"/>
              </a:rPr>
              <a:t>统计计算机系的学生人数</a:t>
            </a:r>
            <a:r>
              <a:rPr lang="zh-CN" altLang="zh-CN" sz="2400" dirty="0">
                <a:latin typeface="Times New Roman" panose="02020603050405020304" pitchFamily="18" charset="0"/>
              </a:rPr>
              <a:t>。</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SELECT count(*)  AS </a:t>
            </a:r>
            <a:r>
              <a:rPr lang="zh-CN" altLang="en-US" sz="2400" dirty="0">
                <a:latin typeface="Times New Roman" panose="02020603050405020304" pitchFamily="18" charset="0"/>
              </a:rPr>
              <a:t>总人数</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FROM S WHERE </a:t>
            </a:r>
            <a:r>
              <a:rPr lang="en-US" altLang="zh-CN" sz="2400" dirty="0" err="1">
                <a:latin typeface="Times New Roman" panose="02020603050405020304" pitchFamily="18" charset="0"/>
              </a:rPr>
              <a:t>Sdept</a:t>
            </a:r>
            <a:r>
              <a:rPr lang="en-US" altLang="zh-CN" sz="2400" dirty="0">
                <a:latin typeface="Times New Roman" panose="02020603050405020304" pitchFamily="18" charset="0"/>
              </a:rPr>
              <a:t> = ‘</a:t>
            </a:r>
            <a:r>
              <a:rPr lang="zh-CN" altLang="en-US" sz="2400" dirty="0">
                <a:latin typeface="Times New Roman" panose="02020603050405020304" pitchFamily="18" charset="0"/>
              </a:rPr>
              <a:t>计算机系</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None/>
              <a:defRPr/>
            </a:pPr>
            <a:r>
              <a:rPr lang="zh-CN" altLang="zh-CN" sz="2400" b="1" dirty="0">
                <a:latin typeface="Times New Roman" panose="02020603050405020304" pitchFamily="18" charset="0"/>
              </a:rPr>
              <a:t>注意：上例中，</a:t>
            </a:r>
            <a:r>
              <a:rPr lang="en-US" altLang="zh-CN" sz="2400" b="1" dirty="0">
                <a:latin typeface="Times New Roman" panose="02020603050405020304" pitchFamily="18" charset="0"/>
              </a:rPr>
              <a:t>COUNT</a:t>
            </a:r>
            <a:r>
              <a:rPr lang="zh-CN" altLang="zh-CN" sz="2400" b="1" dirty="0">
                <a:latin typeface="Times New Roman" panose="02020603050405020304" pitchFamily="18" charset="0"/>
              </a:rPr>
              <a:t>（</a:t>
            </a:r>
            <a:r>
              <a:rPr lang="en-US" altLang="zh-CN" sz="2400" b="1" dirty="0">
                <a:latin typeface="Times New Roman" panose="02020603050405020304" pitchFamily="18" charset="0"/>
              </a:rPr>
              <a:t>*</a:t>
            </a:r>
            <a:r>
              <a:rPr lang="zh-CN" altLang="zh-CN" sz="2400" b="1" dirty="0">
                <a:latin typeface="Times New Roman" panose="02020603050405020304" pitchFamily="18" charset="0"/>
              </a:rPr>
              <a:t>）用来统计元组的个数。此函数不消除重复行，也不允许使用</a:t>
            </a:r>
            <a:r>
              <a:rPr lang="en-US" altLang="zh-CN" sz="2400" b="1" dirty="0">
                <a:latin typeface="Times New Roman" panose="02020603050405020304" pitchFamily="18" charset="0"/>
              </a:rPr>
              <a:t>DISTINCT</a:t>
            </a:r>
            <a:r>
              <a:rPr lang="zh-CN" altLang="zh-CN" sz="2400" b="1" dirty="0">
                <a:latin typeface="Times New Roman" panose="02020603050405020304" pitchFamily="18" charset="0"/>
              </a:rPr>
              <a:t>关键字。</a:t>
            </a:r>
            <a:endParaRPr lang="zh-CN" altLang="zh-CN" sz="2400" dirty="0">
              <a:latin typeface="Times New Roman" panose="02020603050405020304" pitchFamily="18" charset="0"/>
            </a:endParaRPr>
          </a:p>
          <a:p>
            <a:pPr>
              <a:defRPr/>
            </a:pPr>
            <a:endParaRPr lang="zh-CN" altLang="zh-CN" sz="2400" dirty="0">
              <a:latin typeface="Times New Roman" panose="02020603050405020304" pitchFamily="18" charset="0"/>
            </a:endParaRPr>
          </a:p>
          <a:p>
            <a:pPr>
              <a:defRPr/>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14-34</a:t>
            </a:r>
            <a:r>
              <a:rPr lang="en-US" altLang="zh-CN" sz="2400" dirty="0">
                <a:latin typeface="Times New Roman" panose="02020603050405020304" pitchFamily="18" charset="0"/>
              </a:rPr>
              <a:t> </a:t>
            </a:r>
            <a:r>
              <a:rPr lang="zh-CN" altLang="zh-CN" sz="2400" dirty="0">
                <a:latin typeface="Times New Roman" panose="02020603050405020304" pitchFamily="18" charset="0"/>
              </a:rPr>
              <a:t>通过查询求学校中共有多少个系。</a:t>
            </a:r>
            <a:endParaRPr lang="zh-CN" altLang="zh-CN" sz="2400" dirty="0">
              <a:latin typeface="Times New Roman" panose="02020603050405020304" pitchFamily="18" charset="0"/>
            </a:endParaRPr>
          </a:p>
          <a:p>
            <a:pPr marL="0" indent="0">
              <a:buNone/>
              <a:defRPr/>
            </a:pPr>
            <a:r>
              <a:rPr lang="en-US" altLang="zh-CN" sz="2400" dirty="0">
                <a:latin typeface="Times New Roman" panose="02020603050405020304" pitchFamily="18" charset="0"/>
              </a:rPr>
              <a:t>     SELECT COUNT(DISTINCT DEPT) AS </a:t>
            </a:r>
            <a:r>
              <a:rPr lang="en-US" altLang="zh-CN" sz="2400" dirty="0" err="1">
                <a:latin typeface="Times New Roman" panose="02020603050405020304" pitchFamily="18" charset="0"/>
              </a:rPr>
              <a:t>DeptNum</a:t>
            </a:r>
            <a:r>
              <a:rPr lang="en-US" altLang="zh-CN" sz="2400" dirty="0">
                <a:latin typeface="Times New Roman" panose="02020603050405020304" pitchFamily="18" charset="0"/>
              </a:rPr>
              <a:t> FROM S</a:t>
            </a:r>
            <a:endParaRPr lang="zh-CN" altLang="zh-CN" sz="2400" dirty="0">
              <a:latin typeface="Times New Roman" panose="02020603050405020304" pitchFamily="18" charset="0"/>
            </a:endParaRPr>
          </a:p>
          <a:p>
            <a:pPr marL="0" indent="0">
              <a:buNone/>
              <a:defRPr/>
            </a:pPr>
            <a:r>
              <a:rPr lang="zh-CN" altLang="zh-CN" sz="2400" b="1" dirty="0">
                <a:latin typeface="Times New Roman" panose="02020603050405020304" pitchFamily="18" charset="0"/>
              </a:rPr>
              <a:t>注意：加入关键字</a:t>
            </a:r>
            <a:r>
              <a:rPr lang="en-US" altLang="zh-CN" sz="2400" b="1" dirty="0">
                <a:latin typeface="Times New Roman" panose="02020603050405020304" pitchFamily="18" charset="0"/>
              </a:rPr>
              <a:t>DISTINCT</a:t>
            </a:r>
            <a:r>
              <a:rPr lang="zh-CN" altLang="zh-CN" sz="2400" b="1" dirty="0">
                <a:latin typeface="Times New Roman" panose="02020603050405020304" pitchFamily="18" charset="0"/>
              </a:rPr>
              <a:t>后表示消去重复行，可计算字段</a:t>
            </a:r>
            <a:r>
              <a:rPr lang="en-US" altLang="zh-CN" sz="2400" b="1" dirty="0">
                <a:latin typeface="Times New Roman" panose="02020603050405020304" pitchFamily="18" charset="0"/>
              </a:rPr>
              <a:t>“DEPT“</a:t>
            </a:r>
            <a:r>
              <a:rPr lang="zh-CN" altLang="zh-CN" sz="2400" b="1" dirty="0">
                <a:latin typeface="Times New Roman" panose="02020603050405020304" pitchFamily="18" charset="0"/>
              </a:rPr>
              <a:t>不同值的数目。</a:t>
            </a:r>
            <a:r>
              <a:rPr lang="en-US" altLang="zh-CN" sz="2400" b="1" dirty="0">
                <a:latin typeface="Times New Roman" panose="02020603050405020304" pitchFamily="18" charset="0"/>
              </a:rPr>
              <a:t>COUNT</a:t>
            </a:r>
            <a:r>
              <a:rPr lang="zh-CN" altLang="zh-CN" sz="2400" b="1" dirty="0">
                <a:latin typeface="Times New Roman" panose="02020603050405020304" pitchFamily="18" charset="0"/>
              </a:rPr>
              <a:t>函数对空值不计算，但对零进行计算。</a:t>
            </a:r>
            <a:endParaRPr lang="zh-CN" altLang="zh-CN" sz="2400" dirty="0">
              <a:latin typeface="Times New Roman" panose="02020603050405020304" pitchFamily="18" charset="0"/>
            </a:endParaRPr>
          </a:p>
          <a:p>
            <a:pPr marL="0" indent="0">
              <a:buFont typeface="Wingdings" panose="05000000000000000000" pitchFamily="2" charset="2"/>
              <a:buNone/>
              <a:defRPr/>
            </a:pP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b="1" dirty="0">
                <a:latin typeface="Times New Roman" panose="02020603050405020304" pitchFamily="18" charset="0"/>
              </a:rPr>
              <a:t>14.3 </a:t>
            </a:r>
            <a:r>
              <a:rPr lang="zh-CN" altLang="en-US" b="1" dirty="0">
                <a:latin typeface="Times New Roman" panose="02020603050405020304" pitchFamily="18" charset="0"/>
              </a:rPr>
              <a:t>简单统计查询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zh-CN" altLang="en-US" dirty="0">
                <a:latin typeface="Times New Roman" panose="02020603050405020304" pitchFamily="18" charset="0"/>
              </a:rPr>
              <a:t>练习：</a:t>
            </a:r>
            <a:r>
              <a:rPr lang="zh-CN" altLang="en-US" sz="2400" b="1" dirty="0">
                <a:latin typeface="Times New Roman" panose="02020603050405020304" pitchFamily="18" charset="0"/>
              </a:rPr>
              <a:t>统计计算机系选了课的学生人数</a:t>
            </a:r>
            <a:r>
              <a:rPr lang="zh-CN" altLang="zh-CN" sz="2400" dirty="0">
                <a:latin typeface="Times New Roman" panose="02020603050405020304" pitchFamily="18" charset="0"/>
              </a:rPr>
              <a:t>。</a:t>
            </a:r>
            <a:endParaRPr lang="zh-CN" altLang="zh-CN" sz="2400" dirty="0">
              <a:latin typeface="Times New Roman" panose="02020603050405020304" pitchFamily="18" charset="0"/>
            </a:endParaRPr>
          </a:p>
          <a:p>
            <a:pPr marL="0" indent="0">
              <a:buNone/>
              <a:defRPr/>
            </a:pPr>
            <a:r>
              <a:rPr lang="en-US" altLang="zh-CN" sz="2400" dirty="0">
                <a:latin typeface="Times New Roman" panose="02020603050405020304" pitchFamily="18" charset="0"/>
              </a:rPr>
              <a:t>	SELECT count(distinct </a:t>
            </a:r>
            <a:r>
              <a:rPr lang="en-US" altLang="zh-CN" sz="2400" dirty="0" err="1">
                <a:latin typeface="Times New Roman" panose="02020603050405020304" pitchFamily="18" charset="0"/>
              </a:rPr>
              <a:t>SC.Sno</a:t>
            </a:r>
            <a:r>
              <a:rPr lang="en-US" altLang="zh-CN" sz="2400" dirty="0">
                <a:latin typeface="Times New Roman" panose="02020603050405020304" pitchFamily="18" charset="0"/>
              </a:rPr>
              <a:t>)  AS </a:t>
            </a:r>
            <a:r>
              <a:rPr lang="zh-CN" altLang="en-US" sz="2400" dirty="0">
                <a:latin typeface="Times New Roman" panose="02020603050405020304" pitchFamily="18" charset="0"/>
              </a:rPr>
              <a:t>总人数</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None/>
              <a:defRPr/>
            </a:pPr>
            <a:r>
              <a:rPr lang="en-US" altLang="zh-CN" sz="2400" dirty="0">
                <a:latin typeface="Times New Roman" panose="02020603050405020304" pitchFamily="18" charset="0"/>
              </a:rPr>
              <a:t>	FROM S join SC on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SC.Sno</a:t>
            </a:r>
            <a:endParaRPr lang="en-US" altLang="zh-CN" sz="2400" dirty="0">
              <a:latin typeface="Times New Roman" panose="02020603050405020304" pitchFamily="18" charset="0"/>
            </a:endParaRPr>
          </a:p>
          <a:p>
            <a:pPr marL="0" indent="0">
              <a:buNone/>
              <a:defRPr/>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Sdept</a:t>
            </a:r>
            <a:r>
              <a:rPr lang="en-US" altLang="zh-CN" sz="2400" dirty="0">
                <a:latin typeface="Times New Roman" panose="02020603050405020304" pitchFamily="18" charset="0"/>
              </a:rPr>
              <a:t> = ‘</a:t>
            </a:r>
            <a:r>
              <a:rPr lang="zh-CN" altLang="en-US" sz="2400" dirty="0">
                <a:latin typeface="Times New Roman" panose="02020603050405020304" pitchFamily="18" charset="0"/>
              </a:rPr>
              <a:t>计算机</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pPr marL="0" indent="0">
              <a:buFont typeface="Wingdings" panose="05000000000000000000" pitchFamily="2" charset="2"/>
              <a:buNone/>
              <a:defRPr/>
            </a:pP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b="1" dirty="0">
                <a:latin typeface="Times New Roman" panose="02020603050405020304" pitchFamily="18" charset="0"/>
              </a:rPr>
              <a:t>14.4 </a:t>
            </a:r>
            <a:r>
              <a:rPr lang="zh-CN" altLang="en-US" b="1" dirty="0">
                <a:latin typeface="Times New Roman" panose="02020603050405020304" pitchFamily="18" charset="0"/>
              </a:rPr>
              <a:t>分组统计</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513"/>
            <a:ext cx="8229600" cy="5184775"/>
          </a:xfrm>
        </p:spPr>
        <p:txBody>
          <a:bodyPr/>
          <a:lstStyle/>
          <a:p>
            <a:pPr>
              <a:defRPr/>
            </a:pPr>
            <a:r>
              <a:rPr lang="en-US" altLang="zh-CN" sz="2400" dirty="0">
                <a:latin typeface="Times New Roman" panose="02020603050405020304" pitchFamily="18" charset="0"/>
              </a:rPr>
              <a:t>GROUP BY</a:t>
            </a:r>
            <a:r>
              <a:rPr lang="zh-CN" altLang="zh-CN" sz="2400" dirty="0">
                <a:latin typeface="Times New Roman" panose="02020603050405020304" pitchFamily="18" charset="0"/>
              </a:rPr>
              <a:t>子句可以将查询结果按属性列或属性列组合在行的方向上进行分组，每组在属性列或属性列组合上具有相同的聚合值。</a:t>
            </a:r>
            <a:endParaRPr lang="en-US" altLang="zh-CN" sz="2400" dirty="0">
              <a:latin typeface="Times New Roman" panose="02020603050405020304" pitchFamily="18" charset="0"/>
            </a:endParaRPr>
          </a:p>
          <a:p>
            <a:pPr>
              <a:defRPr/>
            </a:pPr>
            <a:r>
              <a:rPr lang="zh-CN" altLang="zh-CN" sz="2400" dirty="0">
                <a:latin typeface="Times New Roman" panose="02020603050405020304" pitchFamily="18" charset="0"/>
              </a:rPr>
              <a:t>如果聚合函数没有使用</a:t>
            </a:r>
            <a:r>
              <a:rPr lang="en-US" altLang="zh-CN" sz="2400" dirty="0">
                <a:latin typeface="Times New Roman" panose="02020603050405020304" pitchFamily="18" charset="0"/>
              </a:rPr>
              <a:t> GROUP BY </a:t>
            </a:r>
            <a:r>
              <a:rPr lang="zh-CN" altLang="zh-CN" sz="2400" dirty="0">
                <a:latin typeface="Times New Roman" panose="02020603050405020304" pitchFamily="18" charset="0"/>
              </a:rPr>
              <a:t>子句，则只为</a:t>
            </a:r>
            <a:r>
              <a:rPr lang="en-US" altLang="zh-CN" sz="2400" dirty="0">
                <a:latin typeface="Times New Roman" panose="02020603050405020304" pitchFamily="18" charset="0"/>
              </a:rPr>
              <a:t>SELECT</a:t>
            </a:r>
            <a:r>
              <a:rPr lang="zh-CN" altLang="zh-CN" sz="2400" dirty="0">
                <a:latin typeface="Times New Roman" panose="02020603050405020304" pitchFamily="18" charset="0"/>
              </a:rPr>
              <a:t>语句报告一个聚合值。</a:t>
            </a:r>
            <a:endParaRPr lang="en-US" altLang="zh-CN" sz="2400" dirty="0">
              <a:latin typeface="Times New Roman" panose="02020603050405020304" pitchFamily="18" charset="0"/>
            </a:endParaRPr>
          </a:p>
          <a:p>
            <a:pPr>
              <a:defRPr/>
            </a:pPr>
            <a:endParaRPr lang="zh-CN" altLang="zh-CN" sz="2400" dirty="0">
              <a:latin typeface="Times New Roman" panose="02020603050405020304" pitchFamily="18" charset="0"/>
            </a:endParaRPr>
          </a:p>
          <a:p>
            <a:pPr>
              <a:defRPr/>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14-39</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查询每门课程的选课人数。</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SELECT C</a:t>
            </a:r>
            <a:r>
              <a:rPr lang="en-US" altLang="zh-CN" sz="2400" dirty="0" err="1">
                <a:latin typeface="Times New Roman" panose="02020603050405020304" pitchFamily="18" charset="0"/>
              </a:rPr>
              <a:t>no,COUNT</a:t>
            </a:r>
            <a:r>
              <a:rPr lang="en-US" altLang="zh-CN" sz="2400" dirty="0">
                <a:latin typeface="Times New Roman" panose="02020603050405020304" pitchFamily="18" charset="0"/>
              </a:rPr>
              <a:t>(*) AS S_NUM  FROM SC </a:t>
            </a:r>
            <a:endParaRPr lang="zh-CN"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GROUP BY C</a:t>
            </a:r>
            <a:r>
              <a:rPr lang="en-US" altLang="zh-CN" sz="2400" dirty="0" err="1">
                <a:latin typeface="Times New Roman" panose="02020603050405020304" pitchFamily="18" charset="0"/>
              </a:rPr>
              <a:t>no</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a:p>
            <a:pPr>
              <a:defRPr/>
            </a:pPr>
            <a:r>
              <a:rPr lang="en-US" altLang="zh-CN" sz="2400" dirty="0">
                <a:latin typeface="Times New Roman" panose="02020603050405020304" pitchFamily="18" charset="0"/>
              </a:rPr>
              <a:t>GROUP BY</a:t>
            </a:r>
            <a:r>
              <a:rPr lang="zh-CN" altLang="zh-CN" sz="2400" dirty="0">
                <a:latin typeface="Times New Roman" panose="02020603050405020304" pitchFamily="18" charset="0"/>
              </a:rPr>
              <a:t>子句按</a:t>
            </a:r>
            <a:r>
              <a:rPr lang="en-US" altLang="zh-CN" sz="2400" dirty="0">
                <a:latin typeface="Times New Roman" panose="02020603050405020304" pitchFamily="18" charset="0"/>
              </a:rPr>
              <a:t>C</a:t>
            </a:r>
            <a:r>
              <a:rPr lang="en-US" altLang="zh-CN" sz="2400" dirty="0" err="1">
                <a:latin typeface="Times New Roman" panose="02020603050405020304" pitchFamily="18" charset="0"/>
              </a:rPr>
              <a:t>no</a:t>
            </a:r>
            <a:r>
              <a:rPr lang="zh-CN" altLang="zh-CN" sz="2400" dirty="0">
                <a:latin typeface="Times New Roman" panose="02020603050405020304" pitchFamily="18" charset="0"/>
              </a:rPr>
              <a:t>的值分组，所有具有相同</a:t>
            </a:r>
            <a:r>
              <a:rPr lang="en-US" altLang="zh-CN" sz="2400" dirty="0">
                <a:latin typeface="Times New Roman" panose="02020603050405020304" pitchFamily="18" charset="0"/>
              </a:rPr>
              <a:t>C</a:t>
            </a:r>
            <a:r>
              <a:rPr lang="en-US" altLang="zh-CN" sz="2400" dirty="0" err="1">
                <a:latin typeface="Times New Roman" panose="02020603050405020304" pitchFamily="18" charset="0"/>
              </a:rPr>
              <a:t>no</a:t>
            </a:r>
            <a:r>
              <a:rPr lang="zh-CN" altLang="zh-CN" sz="2400" dirty="0">
                <a:latin typeface="Times New Roman" panose="02020603050405020304" pitchFamily="18" charset="0"/>
              </a:rPr>
              <a:t>的元组为一组，对每一组使用函数</a:t>
            </a:r>
            <a:r>
              <a:rPr lang="en-US" altLang="zh-CN" sz="2400" dirty="0">
                <a:latin typeface="Times New Roman" panose="02020603050405020304" pitchFamily="18" charset="0"/>
              </a:rPr>
              <a:t>COUNT</a:t>
            </a:r>
            <a:r>
              <a:rPr lang="zh-CN" altLang="zh-CN" sz="2400" dirty="0">
                <a:latin typeface="Times New Roman" panose="02020603050405020304" pitchFamily="18" charset="0"/>
              </a:rPr>
              <a:t>进行计算，统计出各课程的选课人数。</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custDataLst>
              <p:tags r:id="rId1"/>
            </p:custDataLst>
          </p:nvPr>
        </p:nvGraphicFramePr>
        <p:xfrm>
          <a:off x="609600" y="548005"/>
          <a:ext cx="3462020" cy="3489960"/>
        </p:xfrm>
        <a:graphic>
          <a:graphicData uri="http://schemas.openxmlformats.org/drawingml/2006/table">
            <a:tbl>
              <a:tblPr/>
              <a:tblGrid>
                <a:gridCol w="1384935"/>
                <a:gridCol w="969010"/>
                <a:gridCol w="1108075"/>
              </a:tblGrid>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dirty="0" err="1">
                          <a:ln>
                            <a:noFill/>
                          </a:ln>
                          <a:solidFill>
                            <a:srgbClr val="CC0000"/>
                          </a:solidFill>
                          <a:effectLst/>
                          <a:latin typeface="-소망L" pitchFamily="18" charset="-127"/>
                          <a:ea typeface="-소망L" pitchFamily="18" charset="-127"/>
                        </a:rPr>
                        <a:t>Sno</a:t>
                      </a:r>
                      <a:endParaRPr kumimoji="1" lang="en-US" altLang="zh-CN" sz="2100" b="1" i="0" u="none" strike="noStrike" cap="none" normalizeH="0" baseline="0" dirty="0">
                        <a:ln>
                          <a:noFill/>
                        </a:ln>
                        <a:solidFill>
                          <a:srgbClr val="CC0000"/>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0000"/>
                          </a:solidFill>
                          <a:effectLst/>
                          <a:latin typeface="-소망L" pitchFamily="18" charset="-127"/>
                          <a:ea typeface="-소망L" pitchFamily="18" charset="-127"/>
                        </a:rPr>
                        <a:t>Cno</a:t>
                      </a:r>
                      <a:endParaRPr kumimoji="1" lang="en-US" altLang="zh-CN" sz="2100" b="1" i="0" u="none" strike="noStrike" cap="none" normalizeH="0" baseline="0">
                        <a:ln>
                          <a:noFill/>
                        </a:ln>
                        <a:solidFill>
                          <a:srgbClr val="CC00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0000"/>
                          </a:solidFill>
                          <a:effectLst/>
                          <a:latin typeface="-소망L" pitchFamily="18" charset="-127"/>
                          <a:ea typeface="-소망L" pitchFamily="18" charset="-127"/>
                        </a:rPr>
                        <a:t>Grade</a:t>
                      </a:r>
                      <a:endParaRPr kumimoji="1" lang="en-US" altLang="zh-CN" sz="2100" b="1" i="0" u="none" strike="noStrike" cap="none" normalizeH="0" baseline="0">
                        <a:ln>
                          <a:noFill/>
                        </a:ln>
                        <a:solidFill>
                          <a:srgbClr val="CC00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951201</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C01</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80</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951201</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C02</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78</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951202</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tx1"/>
                          </a:solidFill>
                          <a:effectLst/>
                          <a:latin typeface="-소망L" pitchFamily="18" charset="-127"/>
                          <a:ea typeface="-소망L" pitchFamily="18" charset="-127"/>
                        </a:rPr>
                        <a:t>C01</a:t>
                      </a:r>
                      <a:endParaRPr kumimoji="1" lang="en-US" altLang="zh-CN" sz="2100" b="1" i="0" u="none" strike="noStrike" cap="none" normalizeH="0" baseline="0" dirty="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90</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952103</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C02</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88</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952103</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C01</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85</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952103</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C03</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91</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24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952103</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C04</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소망L" pitchFamily="18" charset="-127"/>
                          <a:ea typeface="-소망L" pitchFamily="18" charset="-127"/>
                        </a:rPr>
                        <a:t>74</a:t>
                      </a:r>
                      <a:endParaRPr kumimoji="1" lang="en-US" altLang="zh-CN" sz="2100" b="1" i="0" u="none" strike="noStrike" cap="none" normalizeH="0" baseline="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表格 4"/>
          <p:cNvGraphicFramePr/>
          <p:nvPr>
            <p:custDataLst>
              <p:tags r:id="rId2"/>
            </p:custDataLst>
          </p:nvPr>
        </p:nvGraphicFramePr>
        <p:xfrm>
          <a:off x="3294380" y="4436745"/>
          <a:ext cx="2423160" cy="2133600"/>
        </p:xfrm>
        <a:graphic>
          <a:graphicData uri="http://schemas.openxmlformats.org/drawingml/2006/table">
            <a:tbl>
              <a:tblPr/>
              <a:tblGrid>
                <a:gridCol w="830580"/>
                <a:gridCol w="1592580"/>
              </a:tblGrid>
              <a:tr h="42672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solidFill>
                            <a:srgbClr val="CC0000"/>
                          </a:solidFill>
                          <a:latin typeface="-소망L" pitchFamily="18" charset="-127"/>
                          <a:ea typeface="-소망L" pitchFamily="18" charset="-127"/>
                        </a:rPr>
                        <a:t>Cno</a:t>
                      </a:r>
                      <a:endParaRPr lang="en-US" altLang="zh-CN" sz="1900" b="1" dirty="0">
                        <a:solidFill>
                          <a:srgbClr val="CC0000"/>
                        </a:solidFill>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solidFill>
                            <a:srgbClr val="CC0000"/>
                          </a:solidFill>
                          <a:latin typeface="-소망L" pitchFamily="18" charset="-127"/>
                          <a:ea typeface="-소망L" pitchFamily="18" charset="-127"/>
                        </a:rPr>
                        <a:t>Count(Sno)</a:t>
                      </a:r>
                      <a:endParaRPr lang="en-US" altLang="zh-CN" sz="1900" b="1" dirty="0">
                        <a:solidFill>
                          <a:srgbClr val="CC0000"/>
                        </a:solidFill>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672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C01</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3</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672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C02</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2</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672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C03</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1</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672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C04</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stStyle>
                    <a:p>
                      <a:pPr lvl="0" algn="ctr" eaLnBrk="1" latinLnBrk="1" hangingPunct="1">
                        <a:spcBef>
                          <a:spcPct val="20000"/>
                        </a:spcBef>
                        <a:buNone/>
                      </a:pPr>
                      <a:r>
                        <a:rPr lang="en-US" altLang="zh-CN" sz="1900" b="1" dirty="0">
                          <a:latin typeface="-소망L" pitchFamily="18" charset="-127"/>
                          <a:ea typeface="-소망L" pitchFamily="18" charset="-127"/>
                        </a:rPr>
                        <a:t>1</a:t>
                      </a:r>
                      <a:endParaRPr lang="en-US" altLang="zh-CN" sz="1900" b="1" dirty="0">
                        <a:latin typeface="-소망L" pitchFamily="18" charset="-127"/>
                        <a:ea typeface="-소망L" pitchFamily="18" charset="-127"/>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 name="Group 63"/>
          <p:cNvGraphicFramePr>
            <a:graphicFrameLocks noGrp="1"/>
          </p:cNvGraphicFramePr>
          <p:nvPr>
            <p:custDataLst>
              <p:tags r:id="rId3"/>
            </p:custDataLst>
          </p:nvPr>
        </p:nvGraphicFramePr>
        <p:xfrm>
          <a:off x="5199380" y="548005"/>
          <a:ext cx="3336290" cy="3449320"/>
        </p:xfrm>
        <a:graphic>
          <a:graphicData uri="http://schemas.openxmlformats.org/drawingml/2006/table">
            <a:tbl>
              <a:tblPr/>
              <a:tblGrid>
                <a:gridCol w="1251585"/>
                <a:gridCol w="972185"/>
                <a:gridCol w="1112520"/>
              </a:tblGrid>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0000"/>
                          </a:solidFill>
                          <a:effectLst/>
                          <a:latin typeface="-소망L" pitchFamily="18" charset="-127"/>
                          <a:ea typeface="-소망L" pitchFamily="18" charset="-127"/>
                        </a:rPr>
                        <a:t>Sno</a:t>
                      </a:r>
                      <a:endParaRPr kumimoji="1" lang="en-US" altLang="zh-CN" sz="2100" b="1" i="0" u="none" strike="noStrike" cap="none" normalizeH="0" baseline="0">
                        <a:ln>
                          <a:noFill/>
                        </a:ln>
                        <a:solidFill>
                          <a:srgbClr val="CC0000"/>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0000"/>
                          </a:solidFill>
                          <a:effectLst/>
                          <a:latin typeface="-소망L" pitchFamily="18" charset="-127"/>
                          <a:ea typeface="-소망L" pitchFamily="18" charset="-127"/>
                        </a:rPr>
                        <a:t>Cno</a:t>
                      </a:r>
                      <a:endParaRPr kumimoji="1" lang="en-US" altLang="zh-CN" sz="2100" b="1" i="0" u="none" strike="noStrike" cap="none" normalizeH="0" baseline="0">
                        <a:ln>
                          <a:noFill/>
                        </a:ln>
                        <a:solidFill>
                          <a:srgbClr val="CC00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0000"/>
                          </a:solidFill>
                          <a:effectLst/>
                          <a:latin typeface="-소망L" pitchFamily="18" charset="-127"/>
                          <a:ea typeface="-소망L" pitchFamily="18" charset="-127"/>
                        </a:rPr>
                        <a:t>Grade</a:t>
                      </a:r>
                      <a:endParaRPr kumimoji="1" lang="en-US" altLang="zh-CN" sz="2100" b="1" i="0" u="none" strike="noStrike" cap="none" normalizeH="0" baseline="0">
                        <a:ln>
                          <a:noFill/>
                        </a:ln>
                        <a:solidFill>
                          <a:srgbClr val="CC00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951201</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C01</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80</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951202</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C01</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90</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952103</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C01</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algn="ctr" defTabSz="914400" rtl="0" eaLnBrk="1" fontAlgn="base" latinLnBrk="1" hangingPunct="1">
                        <a:lnSpc>
                          <a:spcPct val="100000"/>
                        </a:lnSpc>
                        <a:spcBef>
                          <a:spcPct val="20000"/>
                        </a:spcBef>
                        <a:buClrTx/>
                        <a:buSzTx/>
                        <a:buFontTx/>
                        <a:buNone/>
                      </a:pPr>
                      <a:r>
                        <a:rPr kumimoji="1" lang="en-US" altLang="zh-CN" sz="2100" b="1" i="0" u="none" strike="noStrike" cap="none" normalizeH="0" baseline="0">
                          <a:ln>
                            <a:noFill/>
                          </a:ln>
                          <a:solidFill>
                            <a:srgbClr val="0000FF"/>
                          </a:solidFill>
                          <a:effectLst/>
                          <a:latin typeface="-소망L" pitchFamily="18" charset="-127"/>
                          <a:ea typeface="-소망L" pitchFamily="18" charset="-127"/>
                        </a:rPr>
                        <a:t>85</a:t>
                      </a:r>
                      <a:endParaRPr kumimoji="1" lang="en-US" altLang="zh-CN" sz="2100" b="1" i="0" u="none" strike="noStrike" cap="none" normalizeH="0" baseline="0">
                        <a:ln>
                          <a:noFill/>
                        </a:ln>
                        <a:solidFill>
                          <a:srgbClr val="0000FF"/>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951201</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C02</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78</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952103</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C02</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D60093"/>
                          </a:solidFill>
                          <a:effectLst/>
                          <a:latin typeface="-소망L" pitchFamily="18" charset="-127"/>
                          <a:ea typeface="-소망L" pitchFamily="18" charset="-127"/>
                        </a:rPr>
                        <a:t>88</a:t>
                      </a:r>
                      <a:endParaRPr kumimoji="1" lang="en-US" altLang="zh-CN" sz="2100" b="1" i="0" u="none" strike="noStrike" cap="none" normalizeH="0" baseline="0">
                        <a:ln>
                          <a:noFill/>
                        </a:ln>
                        <a:solidFill>
                          <a:srgbClr val="D60093"/>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6600"/>
                          </a:solidFill>
                          <a:effectLst/>
                          <a:latin typeface="-소망L" pitchFamily="18" charset="-127"/>
                          <a:ea typeface="-소망L" pitchFamily="18" charset="-127"/>
                        </a:rPr>
                        <a:t>952103</a:t>
                      </a:r>
                      <a:endParaRPr kumimoji="1" lang="en-US" altLang="zh-CN" sz="2100" b="1" i="0" u="none" strike="noStrike" cap="none" normalizeH="0" baseline="0">
                        <a:ln>
                          <a:noFill/>
                        </a:ln>
                        <a:solidFill>
                          <a:srgbClr val="CC6600"/>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6600"/>
                          </a:solidFill>
                          <a:effectLst/>
                          <a:latin typeface="-소망L" pitchFamily="18" charset="-127"/>
                          <a:ea typeface="-소망L" pitchFamily="18" charset="-127"/>
                        </a:rPr>
                        <a:t>C03</a:t>
                      </a:r>
                      <a:endParaRPr kumimoji="1" lang="en-US" altLang="zh-CN" sz="2100" b="1" i="0" u="none" strike="noStrike" cap="none" normalizeH="0" baseline="0">
                        <a:ln>
                          <a:noFill/>
                        </a:ln>
                        <a:solidFill>
                          <a:srgbClr val="CC66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CC6600"/>
                          </a:solidFill>
                          <a:effectLst/>
                          <a:latin typeface="-소망L" pitchFamily="18" charset="-127"/>
                          <a:ea typeface="-소망L" pitchFamily="18" charset="-127"/>
                        </a:rPr>
                        <a:t>91</a:t>
                      </a:r>
                      <a:endParaRPr kumimoji="1" lang="en-US" altLang="zh-CN" sz="2100" b="1" i="0" u="none" strike="noStrike" cap="none" normalizeH="0" baseline="0">
                        <a:ln>
                          <a:noFill/>
                        </a:ln>
                        <a:solidFill>
                          <a:srgbClr val="CC66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009900"/>
                          </a:solidFill>
                          <a:effectLst/>
                          <a:latin typeface="-소망L" pitchFamily="18" charset="-127"/>
                          <a:ea typeface="-소망L" pitchFamily="18" charset="-127"/>
                        </a:rPr>
                        <a:t>952103</a:t>
                      </a:r>
                      <a:endParaRPr kumimoji="1" lang="en-US" altLang="zh-CN" sz="2100" b="1" i="0" u="none" strike="noStrike" cap="none" normalizeH="0" baseline="0">
                        <a:ln>
                          <a:noFill/>
                        </a:ln>
                        <a:solidFill>
                          <a:srgbClr val="009900"/>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009900"/>
                          </a:solidFill>
                          <a:effectLst/>
                          <a:latin typeface="-소망L" pitchFamily="18" charset="-127"/>
                          <a:ea typeface="-소망L" pitchFamily="18" charset="-127"/>
                        </a:rPr>
                        <a:t>C04</a:t>
                      </a:r>
                      <a:endParaRPr kumimoji="1" lang="en-US" altLang="zh-CN" sz="2100" b="1" i="0" u="none" strike="noStrike" cap="none" normalizeH="0" baseline="0">
                        <a:ln>
                          <a:noFill/>
                        </a:ln>
                        <a:solidFill>
                          <a:srgbClr val="0099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소망L" pitchFamily="18" charset="-127"/>
                          <a:ea typeface="-소망L" pitchFamily="18" charset="-127"/>
                        </a:defRPr>
                      </a:lvl1pPr>
                      <a:lvl2pPr indent="114300">
                        <a:spcBef>
                          <a:spcPct val="20000"/>
                        </a:spcBef>
                        <a:defRPr kumimoji="1" sz="2000">
                          <a:solidFill>
                            <a:schemeClr val="tx1"/>
                          </a:solidFill>
                          <a:latin typeface="-소망L" pitchFamily="18" charset="-127"/>
                          <a:ea typeface="-소망L" pitchFamily="18" charset="-127"/>
                        </a:defRPr>
                      </a:lvl2pPr>
                      <a:lvl3pPr indent="227330">
                        <a:spcBef>
                          <a:spcPct val="20000"/>
                        </a:spcBef>
                        <a:defRPr kumimoji="1" sz="1600">
                          <a:solidFill>
                            <a:schemeClr val="tx1"/>
                          </a:solidFill>
                          <a:latin typeface="-소망L" pitchFamily="18" charset="-127"/>
                          <a:ea typeface="-소망L" pitchFamily="18" charset="-127"/>
                        </a:defRPr>
                      </a:lvl3pPr>
                      <a:lvl4pPr indent="113030">
                        <a:spcBef>
                          <a:spcPct val="20000"/>
                        </a:spcBef>
                        <a:defRPr kumimoji="1" sz="1300">
                          <a:solidFill>
                            <a:schemeClr val="tx1"/>
                          </a:solidFill>
                          <a:latin typeface="-소망L" pitchFamily="18" charset="-127"/>
                          <a:ea typeface="-소망L" pitchFamily="18" charset="-127"/>
                        </a:defRPr>
                      </a:lvl4pPr>
                      <a:lvl5pPr>
                        <a:spcBef>
                          <a:spcPct val="20000"/>
                        </a:spcBef>
                        <a:defRPr kumimoji="1" sz="1000">
                          <a:solidFill>
                            <a:schemeClr val="tx1"/>
                          </a:solidFill>
                          <a:latin typeface="-소망L" pitchFamily="18" charset="-127"/>
                          <a:ea typeface="-소망L" pitchFamily="18" charset="-127"/>
                        </a:defRPr>
                      </a:lvl5pPr>
                      <a:lvl6pPr fontAlgn="base" latinLnBrk="1">
                        <a:spcBef>
                          <a:spcPct val="20000"/>
                        </a:spcBef>
                        <a:spcAft>
                          <a:spcPct val="0"/>
                        </a:spcAft>
                        <a:defRPr kumimoji="1" sz="1000">
                          <a:solidFill>
                            <a:schemeClr val="tx1"/>
                          </a:solidFill>
                          <a:latin typeface="-소망L" pitchFamily="18" charset="-127"/>
                          <a:ea typeface="-소망L" pitchFamily="18" charset="-127"/>
                        </a:defRPr>
                      </a:lvl6pPr>
                      <a:lvl7pPr fontAlgn="base" latinLnBrk="1">
                        <a:spcBef>
                          <a:spcPct val="20000"/>
                        </a:spcBef>
                        <a:spcAft>
                          <a:spcPct val="0"/>
                        </a:spcAft>
                        <a:defRPr kumimoji="1" sz="1000">
                          <a:solidFill>
                            <a:schemeClr val="tx1"/>
                          </a:solidFill>
                          <a:latin typeface="-소망L" pitchFamily="18" charset="-127"/>
                          <a:ea typeface="-소망L" pitchFamily="18" charset="-127"/>
                        </a:defRPr>
                      </a:lvl7pPr>
                      <a:lvl8pPr fontAlgn="base" latinLnBrk="1">
                        <a:spcBef>
                          <a:spcPct val="20000"/>
                        </a:spcBef>
                        <a:spcAft>
                          <a:spcPct val="0"/>
                        </a:spcAft>
                        <a:defRPr kumimoji="1" sz="1000">
                          <a:solidFill>
                            <a:schemeClr val="tx1"/>
                          </a:solidFill>
                          <a:latin typeface="-소망L" pitchFamily="18" charset="-127"/>
                          <a:ea typeface="-소망L" pitchFamily="18" charset="-127"/>
                        </a:defRPr>
                      </a:lvl8pPr>
                      <a:lvl9pPr fontAlgn="base" latinLnBrk="1">
                        <a:spcBef>
                          <a:spcPct val="20000"/>
                        </a:spcBef>
                        <a:spcAft>
                          <a:spcPct val="0"/>
                        </a:spcAft>
                        <a:defRPr kumimoji="1" sz="1000">
                          <a:solidFill>
                            <a:schemeClr val="tx1"/>
                          </a:solidFill>
                          <a:latin typeface="-소망L" pitchFamily="18" charset="-127"/>
                          <a:ea typeface="-소망L" pitchFamily="18" charset="-127"/>
                        </a:defRPr>
                      </a:lvl9pPr>
                    </a:lstStyle>
                    <a:p>
                      <a:pPr marL="0" marR="0" lvl="0" indent="0" algn="ctr" defTabSz="914400" rtl="0" eaLnBrk="1" fontAlgn="base" latinLnBrk="1"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009900"/>
                          </a:solidFill>
                          <a:effectLst/>
                          <a:latin typeface="-소망L" pitchFamily="18" charset="-127"/>
                          <a:ea typeface="-소망L" pitchFamily="18" charset="-127"/>
                        </a:rPr>
                        <a:t>74</a:t>
                      </a:r>
                      <a:endParaRPr kumimoji="1" lang="en-US" altLang="zh-CN" sz="2100" b="1" i="0" u="none" strike="noStrike" cap="none" normalizeH="0" baseline="0">
                        <a:ln>
                          <a:noFill/>
                        </a:ln>
                        <a:solidFill>
                          <a:srgbClr val="009900"/>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AutoShape 102"/>
          <p:cNvSpPr/>
          <p:nvPr/>
        </p:nvSpPr>
        <p:spPr>
          <a:xfrm>
            <a:off x="4356735" y="2533650"/>
            <a:ext cx="692785" cy="427990"/>
          </a:xfrm>
          <a:prstGeom prst="rightArrow">
            <a:avLst>
              <a:gd name="adj1" fmla="val 50000"/>
              <a:gd name="adj2" fmla="val 65625"/>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latinLnBrk="1" hangingPunct="1"/>
            <a:endParaRPr lang="zh-CN" altLang="en-US" dirty="0">
              <a:latin typeface="Gulim" panose="020B0600000101010101" pitchFamily="34" charset="-127"/>
            </a:endParaRPr>
          </a:p>
        </p:txBody>
      </p:sp>
      <p:sp>
        <p:nvSpPr>
          <p:cNvPr id="8" name="AutoShape 103"/>
          <p:cNvSpPr/>
          <p:nvPr/>
        </p:nvSpPr>
        <p:spPr>
          <a:xfrm rot="2659025">
            <a:off x="6249035" y="4152900"/>
            <a:ext cx="554355" cy="1211580"/>
          </a:xfrm>
          <a:prstGeom prst="downArrow">
            <a:avLst>
              <a:gd name="adj1" fmla="val 50000"/>
              <a:gd name="adj2" fmla="val 53125"/>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latinLnBrk="1" hangingPunct="1"/>
            <a:endParaRPr lang="zh-CN" altLang="en-US" dirty="0">
              <a:latin typeface="Gulim" panose="020B0600000101010101" pitchFamily="34" charset="-127"/>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b="1" dirty="0">
                <a:latin typeface="Times New Roman" panose="02020603050405020304" pitchFamily="18" charset="0"/>
              </a:rPr>
              <a:t>14.4 </a:t>
            </a:r>
            <a:r>
              <a:rPr lang="zh-CN" altLang="en-US" b="1" dirty="0">
                <a:latin typeface="Times New Roman" panose="02020603050405020304" pitchFamily="18" charset="0"/>
              </a:rPr>
              <a:t>分组统计</a:t>
            </a:r>
            <a:endParaRPr lang="zh-CN" altLang="en-US" dirty="0">
              <a:latin typeface="Times New Roman" panose="02020603050405020304" pitchFamily="18" charset="0"/>
            </a:endParaRPr>
          </a:p>
        </p:txBody>
      </p:sp>
      <p:sp>
        <p:nvSpPr>
          <p:cNvPr id="25603" name="内容占位符 2"/>
          <p:cNvSpPr>
            <a:spLocks noGrp="1"/>
          </p:cNvSpPr>
          <p:nvPr>
            <p:ph idx="1"/>
          </p:nvPr>
        </p:nvSpPr>
        <p:spPr>
          <a:xfrm>
            <a:off x="457200" y="1052830"/>
            <a:ext cx="8418830" cy="5184775"/>
          </a:xfrm>
        </p:spPr>
        <p:txBody>
          <a:bodyPr/>
          <a:lstStyle/>
          <a:p>
            <a:r>
              <a:rPr lang="zh-CN" altLang="en-US" sz="2400" dirty="0">
                <a:latin typeface="Times New Roman" panose="02020603050405020304" pitchFamily="18" charset="0"/>
              </a:rPr>
              <a:t>一般按</a:t>
            </a:r>
            <a:r>
              <a:rPr lang="zh-CN" altLang="en-US" sz="2400" dirty="0">
                <a:solidFill>
                  <a:srgbClr val="FF0000"/>
                </a:solidFill>
                <a:latin typeface="Times New Roman" panose="02020603050405020304" pitchFamily="18" charset="0"/>
              </a:rPr>
              <a:t>一个或多个字段</a:t>
            </a:r>
            <a:r>
              <a:rPr lang="zh-CN" altLang="en-US" sz="2400" dirty="0">
                <a:latin typeface="Times New Roman" panose="02020603050405020304" pitchFamily="18" charset="0"/>
              </a:rPr>
              <a:t>进行分组，也可以使用任意表达式作分组表达式</a:t>
            </a:r>
            <a:r>
              <a:rPr lang="zh-CN" altLang="zh-CN" sz="2400" dirty="0">
                <a:latin typeface="Times New Roman" panose="02020603050405020304" pitchFamily="18" charset="0"/>
              </a:rPr>
              <a:t>，</a:t>
            </a:r>
            <a:r>
              <a:rPr lang="zh-CN" altLang="en-US" sz="2400" dirty="0">
                <a:latin typeface="Times New Roman" panose="02020603050405020304" pitchFamily="18" charset="0"/>
              </a:rPr>
              <a:t>但其中不能</a:t>
            </a:r>
            <a:r>
              <a:rPr lang="zh-CN" altLang="zh-CN" sz="2400" dirty="0">
                <a:latin typeface="Times New Roman" panose="02020603050405020304" pitchFamily="18" charset="0"/>
              </a:rPr>
              <a:t>包括聚合函数。</a:t>
            </a:r>
            <a:endParaRPr lang="en-US" altLang="zh-CN" sz="2400" dirty="0">
              <a:latin typeface="Times New Roman" panose="02020603050405020304" pitchFamily="18" charset="0"/>
            </a:endParaRPr>
          </a:p>
          <a:p>
            <a:endParaRPr lang="zh-CN" altLang="zh-CN" sz="2400" dirty="0">
              <a:latin typeface="Times New Roman" panose="02020603050405020304" pitchFamily="18" charset="0"/>
            </a:endParaRPr>
          </a:p>
          <a:p>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14-40 </a:t>
            </a:r>
            <a:r>
              <a:rPr lang="zh-CN" altLang="zh-CN" sz="2400" dirty="0">
                <a:latin typeface="Times New Roman" panose="02020603050405020304" pitchFamily="18" charset="0"/>
              </a:rPr>
              <a:t>统计各年度出生的学生人数</a:t>
            </a:r>
            <a:endParaRPr lang="zh-CN" altLang="zh-CN" sz="2400" dirty="0">
              <a:latin typeface="Times New Roman" panose="02020603050405020304" pitchFamily="18" charset="0"/>
            </a:endParaRPr>
          </a:p>
          <a:p>
            <a:pPr lvl="1">
              <a:buNone/>
            </a:pPr>
            <a:r>
              <a:rPr lang="en-US" altLang="zh-CN" dirty="0">
                <a:latin typeface="Times New Roman" panose="02020603050405020304" pitchFamily="18" charset="0"/>
              </a:rPr>
              <a:t>SELECT DATEPART(year, birthdate) AS Year,</a:t>
            </a:r>
            <a:endParaRPr lang="zh-CN" altLang="zh-CN" dirty="0">
              <a:latin typeface="Times New Roman" panose="02020603050405020304" pitchFamily="18" charset="0"/>
            </a:endParaRPr>
          </a:p>
          <a:p>
            <a:pPr lvl="1">
              <a:buNone/>
            </a:pPr>
            <a:r>
              <a:rPr lang="en-US" altLang="zh-CN" dirty="0">
                <a:latin typeface="Times New Roman" panose="02020603050405020304" pitchFamily="18" charset="0"/>
              </a:rPr>
              <a:t>COUNT(*) AS </a:t>
            </a:r>
            <a:r>
              <a:rPr lang="en-US" altLang="zh-CN" dirty="0" err="1">
                <a:latin typeface="Times New Roman" panose="02020603050405020304" pitchFamily="18" charset="0"/>
              </a:rPr>
              <a:t>StuNum</a:t>
            </a:r>
            <a:r>
              <a:rPr lang="en-US" altLang="zh-CN" dirty="0">
                <a:latin typeface="Times New Roman" panose="02020603050405020304" pitchFamily="18" charset="0"/>
              </a:rPr>
              <a:t> FROM S</a:t>
            </a:r>
            <a:endParaRPr lang="zh-CN" altLang="zh-CN" dirty="0">
              <a:latin typeface="Times New Roman" panose="02020603050405020304" pitchFamily="18" charset="0"/>
            </a:endParaRPr>
          </a:p>
          <a:p>
            <a:pPr lvl="1">
              <a:buNone/>
            </a:pPr>
            <a:r>
              <a:rPr lang="en-US" altLang="zh-CN" dirty="0">
                <a:latin typeface="Times New Roman" panose="02020603050405020304" pitchFamily="18" charset="0"/>
              </a:rPr>
              <a:t>GROUP BY DATEPART(year, birthdate)</a:t>
            </a:r>
            <a:endParaRPr lang="en-US" altLang="zh-CN" dirty="0">
              <a:latin typeface="Times New Roman" panose="02020603050405020304" pitchFamily="18" charset="0"/>
            </a:endParaRPr>
          </a:p>
          <a:p>
            <a:pPr lvl="1">
              <a:buNone/>
            </a:pPr>
            <a:endParaRPr lang="zh-CN" altLang="zh-CN" dirty="0">
              <a:latin typeface="Times New Roman" panose="02020603050405020304" pitchFamily="18" charset="0"/>
            </a:endParaRPr>
          </a:p>
          <a:p>
            <a:pPr marL="342900" lvl="1" indent="-342900" algn="l">
              <a:buChar char="p"/>
            </a:pPr>
            <a:r>
              <a:rPr lang="zh-CN" altLang="zh-CN" b="1" dirty="0">
                <a:latin typeface="Times New Roman" panose="02020603050405020304" pitchFamily="18" charset="0"/>
                <a:sym typeface="+mn-ea"/>
              </a:rPr>
              <a:t>例14-4</a:t>
            </a:r>
            <a:r>
              <a:rPr lang="en-US" altLang="zh-CN" b="1" dirty="0">
                <a:latin typeface="Times New Roman" panose="02020603050405020304" pitchFamily="18" charset="0"/>
                <a:sym typeface="+mn-ea"/>
              </a:rPr>
              <a:t>1</a:t>
            </a:r>
            <a:r>
              <a:rPr lang="zh-CN" altLang="zh-CN" b="1" dirty="0">
                <a:latin typeface="Times New Roman" panose="02020603050405020304" pitchFamily="18" charset="0"/>
                <a:sym typeface="+mn-ea"/>
              </a:rPr>
              <a:t> </a:t>
            </a:r>
            <a:r>
              <a:rPr lang="zh-CN" altLang="zh-CN" dirty="0">
                <a:latin typeface="Times New Roman" panose="02020603050405020304" pitchFamily="18" charset="0"/>
                <a:sym typeface="+mn-ea"/>
              </a:rPr>
              <a:t>统计成绩各分数段的学生人数(10分1段)</a:t>
            </a:r>
            <a:endParaRPr lang="zh-CN" altLang="zh-CN" dirty="0">
              <a:latin typeface="Times New Roman" panose="02020603050405020304" pitchFamily="18" charset="0"/>
              <a:sym typeface="+mn-ea"/>
            </a:endParaRPr>
          </a:p>
          <a:p>
            <a:pPr marL="0" lvl="1" indent="0" algn="l">
              <a:buNone/>
            </a:pPr>
            <a:r>
              <a:rPr lang="en-US" altLang="zh-CN" dirty="0">
                <a:latin typeface="Times New Roman" panose="02020603050405020304" pitchFamily="18" charset="0"/>
                <a:sym typeface="+mn-ea"/>
              </a:rPr>
              <a:t>      SELECT floor(Score/10)*10 </a:t>
            </a:r>
            <a:r>
              <a:rPr lang="zh-CN" altLang="en-US" dirty="0">
                <a:latin typeface="Times New Roman" panose="02020603050405020304" pitchFamily="18" charset="0"/>
                <a:sym typeface="+mn-ea"/>
              </a:rPr>
              <a:t>分数段</a:t>
            </a:r>
            <a:r>
              <a:rPr lang="en-US" altLang="zh-CN" dirty="0">
                <a:latin typeface="Times New Roman" panose="02020603050405020304" pitchFamily="18" charset="0"/>
                <a:sym typeface="+mn-ea"/>
              </a:rPr>
              <a:t>, COUNT(*) AS </a:t>
            </a:r>
            <a:r>
              <a:rPr lang="en-US" altLang="zh-CN" dirty="0" err="1">
                <a:latin typeface="Times New Roman" panose="02020603050405020304" pitchFamily="18" charset="0"/>
                <a:sym typeface="+mn-ea"/>
              </a:rPr>
              <a:t>StuNum</a:t>
            </a:r>
            <a:r>
              <a:rPr lang="en-US" altLang="zh-CN" dirty="0">
                <a:latin typeface="Times New Roman" panose="02020603050405020304" pitchFamily="18" charset="0"/>
                <a:sym typeface="+mn-ea"/>
              </a:rPr>
              <a:t> </a:t>
            </a:r>
            <a:endParaRPr lang="en-US" altLang="zh-CN" dirty="0">
              <a:latin typeface="Times New Roman" panose="02020603050405020304" pitchFamily="18" charset="0"/>
              <a:sym typeface="+mn-ea"/>
            </a:endParaRPr>
          </a:p>
          <a:p>
            <a:pPr marL="0" lvl="1" indent="0" algn="l">
              <a:buNone/>
            </a:pPr>
            <a:r>
              <a:rPr lang="en-US" altLang="zh-CN" dirty="0">
                <a:latin typeface="Times New Roman" panose="02020603050405020304" pitchFamily="18" charset="0"/>
                <a:sym typeface="+mn-ea"/>
              </a:rPr>
              <a:t>      FROM SC</a:t>
            </a:r>
            <a:endParaRPr lang="zh-CN" altLang="zh-CN" dirty="0">
              <a:latin typeface="Times New Roman" panose="02020603050405020304" pitchFamily="18" charset="0"/>
            </a:endParaRPr>
          </a:p>
          <a:p>
            <a:pPr lvl="1">
              <a:buNone/>
            </a:pPr>
            <a:r>
              <a:rPr lang="en-US" altLang="zh-CN" dirty="0">
                <a:latin typeface="Times New Roman" panose="02020603050405020304" pitchFamily="18" charset="0"/>
                <a:sym typeface="+mn-ea"/>
              </a:rPr>
              <a:t>GROUP BY floor(Score/10)*10</a:t>
            </a:r>
            <a:endParaRPr lang="zh-CN" altLang="en-US" dirty="0">
              <a:latin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wipe(down)">
                                      <p:cBhvr>
                                        <p:cTn id="7" dur="500"/>
                                        <p:tgtEl>
                                          <p:spTgt spid="25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wipe(down)">
                                      <p:cBhvr>
                                        <p:cTn id="12" dur="500"/>
                                        <p:tgtEl>
                                          <p:spTgt spid="2560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animEffect transition="in" filter="wipe(down)">
                                      <p:cBhvr>
                                        <p:cTn id="15" dur="500"/>
                                        <p:tgtEl>
                                          <p:spTgt spid="2560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Effect transition="in" filter="wipe(down)">
                                      <p:cBhvr>
                                        <p:cTn id="18" dur="500"/>
                                        <p:tgtEl>
                                          <p:spTgt spid="2560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603">
                                            <p:txEl>
                                              <p:pRg st="7" end="7"/>
                                            </p:txEl>
                                          </p:spTgt>
                                        </p:tgtEl>
                                        <p:attrNameLst>
                                          <p:attrName>style.visibility</p:attrName>
                                        </p:attrNameLst>
                                      </p:cBhvr>
                                      <p:to>
                                        <p:strVal val="visible"/>
                                      </p:to>
                                    </p:set>
                                    <p:animEffect transition="in" filter="wipe(down)">
                                      <p:cBhvr>
                                        <p:cTn id="23" dur="500"/>
                                        <p:tgtEl>
                                          <p:spTgt spid="2560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5603">
                                            <p:txEl>
                                              <p:pRg st="8" end="8"/>
                                            </p:txEl>
                                          </p:spTgt>
                                        </p:tgtEl>
                                        <p:attrNameLst>
                                          <p:attrName>style.visibility</p:attrName>
                                        </p:attrNameLst>
                                      </p:cBhvr>
                                      <p:to>
                                        <p:strVal val="visible"/>
                                      </p:to>
                                    </p:set>
                                    <p:animEffect transition="in" filter="wipe(down)">
                                      <p:cBhvr>
                                        <p:cTn id="28" dur="500"/>
                                        <p:tgtEl>
                                          <p:spTgt spid="2560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5603">
                                            <p:txEl>
                                              <p:pRg st="9" end="9"/>
                                            </p:txEl>
                                          </p:spTgt>
                                        </p:tgtEl>
                                        <p:attrNameLst>
                                          <p:attrName>style.visibility</p:attrName>
                                        </p:attrNameLst>
                                      </p:cBhvr>
                                      <p:to>
                                        <p:strVal val="visible"/>
                                      </p:to>
                                    </p:set>
                                    <p:animEffect transition="in" filter="wipe(down)">
                                      <p:cBhvr>
                                        <p:cTn id="33" dur="500"/>
                                        <p:tgtEl>
                                          <p:spTgt spid="2560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5603">
                                            <p:txEl>
                                              <p:pRg st="10" end="10"/>
                                            </p:txEl>
                                          </p:spTgt>
                                        </p:tgtEl>
                                        <p:attrNameLst>
                                          <p:attrName>style.visibility</p:attrName>
                                        </p:attrNameLst>
                                      </p:cBhvr>
                                      <p:to>
                                        <p:strVal val="visible"/>
                                      </p:to>
                                    </p:set>
                                    <p:animEffect transition="in" filter="wipe(down)">
                                      <p:cBhvr>
                                        <p:cTn id="36" dur="500"/>
                                        <p:tgtEl>
                                          <p:spTgt spid="25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b="1" dirty="0">
                <a:latin typeface="Times New Roman" panose="02020603050405020304" pitchFamily="18" charset="0"/>
              </a:rPr>
              <a:t>14.4 </a:t>
            </a:r>
            <a:r>
              <a:rPr lang="zh-CN" altLang="en-US" b="1" dirty="0">
                <a:latin typeface="Times New Roman" panose="02020603050405020304" pitchFamily="18" charset="0"/>
              </a:rPr>
              <a:t>分组统计</a:t>
            </a:r>
            <a:endParaRPr lang="zh-CN" altLang="en-US" dirty="0">
              <a:latin typeface="Times New Roman" panose="02020603050405020304" pitchFamily="18" charset="0"/>
            </a:endParaRPr>
          </a:p>
        </p:txBody>
      </p:sp>
      <p:sp>
        <p:nvSpPr>
          <p:cNvPr id="26627" name="内容占位符 2"/>
          <p:cNvSpPr>
            <a:spLocks noGrp="1"/>
          </p:cNvSpPr>
          <p:nvPr>
            <p:ph idx="1"/>
          </p:nvPr>
        </p:nvSpPr>
        <p:spPr>
          <a:xfrm>
            <a:off x="457200" y="1052513"/>
            <a:ext cx="8229600" cy="5184775"/>
          </a:xfrm>
        </p:spPr>
        <p:txBody>
          <a:bodyPr/>
          <a:lstStyle/>
          <a:p>
            <a:r>
              <a:rPr lang="en-US" altLang="zh-CN" sz="2400" dirty="0">
                <a:latin typeface="Times New Roman" panose="02020603050405020304" pitchFamily="18" charset="0"/>
                <a:sym typeface="+mn-ea"/>
              </a:rPr>
              <a:t>WHERE</a:t>
            </a:r>
            <a:r>
              <a:rPr lang="en-US" altLang="zh-CN" sz="2400" dirty="0">
                <a:latin typeface="Times New Roman" panose="02020603050405020304" pitchFamily="18" charset="0"/>
              </a:rPr>
              <a:t>+GROUP BY</a:t>
            </a:r>
            <a:r>
              <a:rPr lang="zh-CN" altLang="en-US" sz="2400" dirty="0">
                <a:latin typeface="Times New Roman" panose="02020603050405020304" pitchFamily="18" charset="0"/>
              </a:rPr>
              <a:t>：</a:t>
            </a:r>
            <a:r>
              <a:rPr lang="zh-CN" altLang="zh-CN" sz="2400" dirty="0">
                <a:latin typeface="Times New Roman" panose="02020603050405020304" pitchFamily="18" charset="0"/>
              </a:rPr>
              <a:t>在完成任何分组之前，将消除不符合</a:t>
            </a:r>
            <a:r>
              <a:rPr lang="en-US" altLang="zh-CN" sz="2400" dirty="0">
                <a:latin typeface="Times New Roman" panose="02020603050405020304" pitchFamily="18" charset="0"/>
              </a:rPr>
              <a:t> WHERE </a:t>
            </a:r>
            <a:r>
              <a:rPr lang="zh-CN" altLang="zh-CN" sz="2400" dirty="0">
                <a:latin typeface="Times New Roman" panose="02020603050405020304" pitchFamily="18" charset="0"/>
              </a:rPr>
              <a:t>子句中的条件的行</a:t>
            </a:r>
            <a:r>
              <a:rPr lang="en-US" altLang="zh-CN" sz="2400" dirty="0">
                <a:latin typeface="Times New Roman" panose="02020603050405020304" pitchFamily="18" charset="0"/>
              </a:rPr>
              <a:t>,WHERE</a:t>
            </a:r>
            <a:r>
              <a:rPr lang="zh-CN" altLang="en-US" sz="2400" dirty="0">
                <a:latin typeface="Times New Roman" panose="02020603050405020304" pitchFamily="18" charset="0"/>
              </a:rPr>
              <a:t>中不能出现聚合函数</a:t>
            </a:r>
            <a:r>
              <a:rPr lang="zh-CN"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sym typeface="+mn-ea"/>
              </a:rPr>
              <a:t>GROUP BY+HAVING</a:t>
            </a:r>
            <a:r>
              <a:rPr lang="zh-CN" altLang="en-US" sz="2400" dirty="0">
                <a:latin typeface="Times New Roman" panose="02020603050405020304" pitchFamily="18" charset="0"/>
                <a:sym typeface="+mn-ea"/>
              </a:rPr>
              <a:t>：</a:t>
            </a:r>
            <a:r>
              <a:rPr lang="zh-CN" altLang="zh-CN" sz="2400" dirty="0">
                <a:latin typeface="Times New Roman" panose="02020603050405020304" pitchFamily="18" charset="0"/>
              </a:rPr>
              <a:t>在分组后还要按照一定的条件进行筛选。</a:t>
            </a:r>
            <a:endParaRPr lang="zh-CN" altLang="zh-CN" sz="2400" dirty="0">
              <a:latin typeface="Times New Roman" panose="02020603050405020304" pitchFamily="18" charset="0"/>
            </a:endParaRPr>
          </a:p>
          <a:p>
            <a:endParaRPr lang="zh-CN" altLang="zh-CN" sz="2400" dirty="0">
              <a:latin typeface="Times New Roman" panose="02020603050405020304" pitchFamily="18" charset="0"/>
            </a:endParaRPr>
          </a:p>
          <a:p>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14-42 </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查询计算机系的学生学号及平均成绩</a:t>
            </a:r>
            <a:r>
              <a:rPr lang="zh-CN" altLang="en-US" sz="2400" dirty="0">
                <a:latin typeface="Times New Roman" panose="02020603050405020304" pitchFamily="18" charset="0"/>
              </a:rPr>
              <a:t>，并按平时成绩排序</a:t>
            </a:r>
            <a:r>
              <a:rPr lang="zh-CN" altLang="zh-CN" sz="2400" dirty="0">
                <a:latin typeface="Times New Roman" panose="02020603050405020304" pitchFamily="18" charset="0"/>
              </a:rPr>
              <a:t>。</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a:t>
            </a:r>
            <a:r>
              <a:rPr lang="zh-CN" altLang="en-US" dirty="0">
                <a:latin typeface="Times New Roman" panose="02020603050405020304" pitchFamily="18" charset="0"/>
              </a:rPr>
              <a:t> </a:t>
            </a:r>
            <a:r>
              <a:rPr lang="en-US" altLang="zh-CN" dirty="0" err="1">
                <a:latin typeface="Times New Roman" panose="02020603050405020304" pitchFamily="18" charset="0"/>
              </a:rPr>
              <a:t>S.Sno</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AVG(Grade)</a:t>
            </a:r>
            <a:r>
              <a:rPr lang="zh-CN" altLang="en-US" dirty="0">
                <a:latin typeface="Times New Roman" panose="02020603050405020304" pitchFamily="18" charset="0"/>
              </a:rPr>
              <a:t> </a:t>
            </a:r>
            <a:r>
              <a:rPr lang="en-US" altLang="zh-CN" dirty="0">
                <a:latin typeface="Times New Roman" panose="02020603050405020304" pitchFamily="18" charset="0"/>
              </a:rPr>
              <a:t>AS</a:t>
            </a:r>
            <a:r>
              <a:rPr lang="zh-CN" altLang="en-US" dirty="0">
                <a:latin typeface="Times New Roman" panose="02020603050405020304" pitchFamily="18" charset="0"/>
              </a:rPr>
              <a:t> </a:t>
            </a:r>
            <a:r>
              <a:rPr lang="en-US" altLang="zh-CN" dirty="0" err="1">
                <a:latin typeface="Times New Roman" panose="02020603050405020304" pitchFamily="18" charset="0"/>
              </a:rPr>
              <a:t>AverageScore</a:t>
            </a:r>
            <a:endParaRPr lang="zh-CN" altLang="en-US" dirty="0">
              <a:latin typeface="Times New Roman" panose="02020603050405020304" pitchFamily="18" charset="0"/>
            </a:endParaRPr>
          </a:p>
          <a:p>
            <a:pPr marL="400050" lvl="1" indent="0">
              <a:buNone/>
            </a:pPr>
            <a:r>
              <a:rPr lang="en-US" altLang="zh-CN" dirty="0">
                <a:latin typeface="Times New Roman" panose="02020603050405020304" pitchFamily="18" charset="0"/>
              </a:rPr>
              <a:t>FROM</a:t>
            </a:r>
            <a:r>
              <a:rPr lang="zh-CN" altLang="en-US" dirty="0">
                <a:latin typeface="Times New Roman" panose="02020603050405020304" pitchFamily="18" charset="0"/>
              </a:rPr>
              <a:t> </a:t>
            </a:r>
            <a:r>
              <a:rPr lang="en-US" altLang="zh-CN" dirty="0">
                <a:latin typeface="Times New Roman" panose="02020603050405020304" pitchFamily="18" charset="0"/>
              </a:rPr>
              <a:t>SC</a:t>
            </a:r>
            <a:r>
              <a:rPr lang="zh-CN" altLang="en-US" dirty="0">
                <a:latin typeface="Times New Roman" panose="02020603050405020304" pitchFamily="18" charset="0"/>
              </a:rPr>
              <a:t> </a:t>
            </a:r>
            <a:r>
              <a:rPr lang="en-US" altLang="zh-CN" dirty="0">
                <a:latin typeface="Times New Roman" panose="02020603050405020304" pitchFamily="18" charset="0"/>
              </a:rPr>
              <a:t>JOIN</a:t>
            </a:r>
            <a:r>
              <a:rPr lang="zh-CN" altLang="en-US" dirty="0">
                <a:latin typeface="Times New Roman" panose="02020603050405020304" pitchFamily="18" charset="0"/>
              </a:rPr>
              <a:t> </a:t>
            </a:r>
            <a:r>
              <a:rPr lang="en-US" altLang="zh-CN" dirty="0">
                <a:latin typeface="Times New Roman" panose="02020603050405020304" pitchFamily="18" charset="0"/>
              </a:rPr>
              <a:t>Student</a:t>
            </a:r>
            <a:r>
              <a:rPr lang="zh-CN" altLang="en-US" dirty="0">
                <a:latin typeface="Times New Roman" panose="02020603050405020304" pitchFamily="18" charset="0"/>
              </a:rPr>
              <a:t> </a:t>
            </a:r>
            <a:r>
              <a:rPr lang="en-US" altLang="zh-CN" dirty="0">
                <a:latin typeface="Times New Roman" panose="02020603050405020304" pitchFamily="18" charset="0"/>
              </a:rPr>
              <a:t>S</a:t>
            </a:r>
            <a:r>
              <a:rPr lang="zh-CN" altLang="en-US" dirty="0">
                <a:latin typeface="Times New Roman" panose="02020603050405020304" pitchFamily="18" charset="0"/>
              </a:rPr>
              <a:t> </a:t>
            </a:r>
            <a:r>
              <a:rPr lang="en-US" altLang="zh-CN" dirty="0">
                <a:latin typeface="Times New Roman" panose="02020603050405020304" pitchFamily="18" charset="0"/>
              </a:rPr>
              <a:t>on</a:t>
            </a:r>
            <a:r>
              <a:rPr lang="zh-CN" altLang="en-US" dirty="0">
                <a:latin typeface="Times New Roman" panose="02020603050405020304" pitchFamily="18" charset="0"/>
              </a:rPr>
              <a:t> </a:t>
            </a:r>
            <a:r>
              <a:rPr lang="en-US" altLang="zh-CN" dirty="0" err="1">
                <a:latin typeface="Times New Roman" panose="02020603050405020304" pitchFamily="18" charset="0"/>
              </a:rPr>
              <a:t>SC.Sno</a:t>
            </a:r>
            <a:r>
              <a:rPr lang="en-US" altLang="zh-CN" dirty="0">
                <a:latin typeface="Times New Roman" panose="02020603050405020304" pitchFamily="18" charset="0"/>
              </a:rPr>
              <a:t>=</a:t>
            </a:r>
            <a:r>
              <a:rPr lang="en-US" altLang="zh-CN" dirty="0" err="1">
                <a:latin typeface="Times New Roman" panose="02020603050405020304" pitchFamily="18" charset="0"/>
              </a:rPr>
              <a:t>S.Sno</a:t>
            </a:r>
            <a:endParaRPr lang="zh-CN" altLang="en-US" dirty="0">
              <a:latin typeface="Times New Roman" panose="02020603050405020304" pitchFamily="18" charset="0"/>
            </a:endParaRPr>
          </a:p>
          <a:p>
            <a:pPr marL="400050" lvl="1" indent="0">
              <a:buNone/>
            </a:pPr>
            <a:r>
              <a:rPr lang="en-US" altLang="zh-CN" dirty="0">
                <a:latin typeface="Times New Roman" panose="02020603050405020304" pitchFamily="18" charset="0"/>
              </a:rPr>
              <a:t>WHERE</a:t>
            </a:r>
            <a:r>
              <a:rPr lang="zh-CN" altLang="en-US" dirty="0">
                <a:latin typeface="Times New Roman" panose="02020603050405020304" pitchFamily="18" charset="0"/>
              </a:rPr>
              <a:t> </a:t>
            </a:r>
            <a:r>
              <a:rPr lang="en-US" altLang="zh-CN" dirty="0" err="1">
                <a:latin typeface="Times New Roman" panose="02020603050405020304" pitchFamily="18" charset="0"/>
              </a:rPr>
              <a:t>Sdept</a:t>
            </a:r>
            <a:r>
              <a:rPr lang="en-US" altLang="zh-CN" dirty="0">
                <a:latin typeface="Times New Roman" panose="02020603050405020304" pitchFamily="18" charset="0"/>
              </a:rPr>
              <a:t>='</a:t>
            </a:r>
            <a:r>
              <a:rPr lang="zh-CN" altLang="en-US" dirty="0">
                <a:latin typeface="Times New Roman" panose="02020603050405020304" pitchFamily="18" charset="0"/>
              </a:rPr>
              <a:t>计算机</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400050" lvl="1" indent="0">
              <a:buNone/>
            </a:pPr>
            <a:r>
              <a:rPr lang="en-US" altLang="zh-CN" dirty="0">
                <a:latin typeface="Times New Roman" panose="02020603050405020304" pitchFamily="18" charset="0"/>
              </a:rPr>
              <a:t>GROUP</a:t>
            </a:r>
            <a:r>
              <a:rPr lang="zh-CN" altLang="en-US" dirty="0">
                <a:latin typeface="Times New Roman" panose="02020603050405020304" pitchFamily="18" charset="0"/>
              </a:rPr>
              <a:t> </a:t>
            </a:r>
            <a:r>
              <a:rPr lang="en-US" altLang="zh-CN" dirty="0">
                <a:latin typeface="Times New Roman" panose="02020603050405020304" pitchFamily="18" charset="0"/>
              </a:rPr>
              <a:t>BY</a:t>
            </a:r>
            <a:r>
              <a:rPr lang="zh-CN" altLang="en-US" dirty="0">
                <a:latin typeface="Times New Roman" panose="02020603050405020304" pitchFamily="18" charset="0"/>
              </a:rPr>
              <a:t> </a:t>
            </a:r>
            <a:r>
              <a:rPr lang="en-US" altLang="zh-CN" dirty="0" err="1">
                <a:latin typeface="Times New Roman" panose="02020603050405020304" pitchFamily="18" charset="0"/>
              </a:rPr>
              <a:t>S.Sno</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400050" lvl="1" indent="0">
              <a:buNone/>
            </a:pPr>
            <a:r>
              <a:rPr lang="en-US" altLang="zh-CN" dirty="0">
                <a:latin typeface="Times New Roman" panose="02020603050405020304" pitchFamily="18" charset="0"/>
              </a:rPr>
              <a:t>ORDER</a:t>
            </a:r>
            <a:r>
              <a:rPr lang="zh-CN" altLang="en-US" dirty="0">
                <a:latin typeface="Times New Roman" panose="02020603050405020304" pitchFamily="18" charset="0"/>
              </a:rPr>
              <a:t> </a:t>
            </a:r>
            <a:r>
              <a:rPr lang="en-US" altLang="zh-CN" dirty="0">
                <a:latin typeface="Times New Roman" panose="02020603050405020304" pitchFamily="18" charset="0"/>
              </a:rPr>
              <a:t>BY</a:t>
            </a:r>
            <a:r>
              <a:rPr lang="zh-CN" altLang="en-US" dirty="0">
                <a:latin typeface="Times New Roman" panose="02020603050405020304" pitchFamily="18" charset="0"/>
              </a:rPr>
              <a:t> </a:t>
            </a:r>
            <a:r>
              <a:rPr lang="en-US" altLang="zh-CN" dirty="0" err="1">
                <a:latin typeface="Times New Roman" panose="02020603050405020304" pitchFamily="18" charset="0"/>
              </a:rPr>
              <a:t>AverageScore</a:t>
            </a:r>
            <a:endParaRPr lang="zh-CN" altLang="zh-CN" sz="20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Effect transition="in" filter="wipe(down)">
                                      <p:cBhvr>
                                        <p:cTn id="7" dur="500"/>
                                        <p:tgtEl>
                                          <p:spTgt spid="2662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27">
                                            <p:txEl>
                                              <p:pRg st="4" end="4"/>
                                            </p:txEl>
                                          </p:spTgt>
                                        </p:tgtEl>
                                        <p:attrNameLst>
                                          <p:attrName>style.visibility</p:attrName>
                                        </p:attrNameLst>
                                      </p:cBhvr>
                                      <p:to>
                                        <p:strVal val="visible"/>
                                      </p:to>
                                    </p:set>
                                    <p:animEffect transition="in" filter="wipe(down)">
                                      <p:cBhvr>
                                        <p:cTn id="12" dur="500"/>
                                        <p:tgtEl>
                                          <p:spTgt spid="26627">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animEffect transition="in" filter="wipe(down)">
                                      <p:cBhvr>
                                        <p:cTn id="15" dur="500"/>
                                        <p:tgtEl>
                                          <p:spTgt spid="26627">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6627">
                                            <p:txEl>
                                              <p:pRg st="6" end="6"/>
                                            </p:txEl>
                                          </p:spTgt>
                                        </p:tgtEl>
                                        <p:attrNameLst>
                                          <p:attrName>style.visibility</p:attrName>
                                        </p:attrNameLst>
                                      </p:cBhvr>
                                      <p:to>
                                        <p:strVal val="visible"/>
                                      </p:to>
                                    </p:set>
                                    <p:animEffect transition="in" filter="wipe(down)">
                                      <p:cBhvr>
                                        <p:cTn id="18" dur="500"/>
                                        <p:tgtEl>
                                          <p:spTgt spid="26627">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animEffect transition="in" filter="wipe(down)">
                                      <p:cBhvr>
                                        <p:cTn id="21" dur="500"/>
                                        <p:tgtEl>
                                          <p:spTgt spid="26627">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6627">
                                            <p:txEl>
                                              <p:pRg st="8" end="8"/>
                                            </p:txEl>
                                          </p:spTgt>
                                        </p:tgtEl>
                                        <p:attrNameLst>
                                          <p:attrName>style.visibility</p:attrName>
                                        </p:attrNameLst>
                                      </p:cBhvr>
                                      <p:to>
                                        <p:strVal val="visible"/>
                                      </p:to>
                                    </p:set>
                                    <p:animEffect transition="in" filter="wipe(down)">
                                      <p:cBhvr>
                                        <p:cTn id="24"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b="1" dirty="0"/>
              <a:t>14.4</a:t>
            </a:r>
            <a:r>
              <a:rPr lang="zh-CN" altLang="en-US" b="1" dirty="0"/>
              <a:t>分组统计</a:t>
            </a:r>
            <a:endParaRPr lang="zh-CN" altLang="en-US" dirty="0"/>
          </a:p>
        </p:txBody>
      </p:sp>
      <p:sp>
        <p:nvSpPr>
          <p:cNvPr id="27651" name="内容占位符 2"/>
          <p:cNvSpPr>
            <a:spLocks noGrp="1"/>
          </p:cNvSpPr>
          <p:nvPr>
            <p:ph idx="1"/>
          </p:nvPr>
        </p:nvSpPr>
        <p:spPr>
          <a:xfrm>
            <a:off x="457200" y="1052513"/>
            <a:ext cx="8229600" cy="5184775"/>
          </a:xfrm>
        </p:spPr>
        <p:txBody>
          <a:bodyPr/>
          <a:lstStyle/>
          <a:p>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14-43</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查询平均成绩大于</a:t>
            </a:r>
            <a:r>
              <a:rPr lang="en-US" altLang="zh-CN" sz="2400" dirty="0">
                <a:latin typeface="Times New Roman" panose="02020603050405020304" pitchFamily="18" charset="0"/>
              </a:rPr>
              <a:t>85</a:t>
            </a:r>
            <a:r>
              <a:rPr lang="zh-CN" altLang="zh-CN" sz="2400" dirty="0">
                <a:latin typeface="Times New Roman" panose="02020603050405020304" pitchFamily="18" charset="0"/>
              </a:rPr>
              <a:t>的学生学号及平均成绩。</a:t>
            </a:r>
            <a:endParaRPr lang="zh-CN"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sym typeface="+mn-ea"/>
              </a:rPr>
              <a:t>	SELECT </a:t>
            </a:r>
            <a:r>
              <a:rPr lang="en-US" altLang="zh-CN" sz="2400" dirty="0" err="1">
                <a:latin typeface="Times New Roman" panose="02020603050405020304" pitchFamily="18" charset="0"/>
                <a:sym typeface="+mn-ea"/>
              </a:rPr>
              <a:t>Sno</a:t>
            </a:r>
            <a:r>
              <a:rPr lang="en-US" altLang="zh-CN" sz="2400" dirty="0">
                <a:latin typeface="Times New Roman" panose="02020603050405020304" pitchFamily="18" charset="0"/>
                <a:sym typeface="+mn-ea"/>
              </a:rPr>
              <a:t>, AVG(Score) AS </a:t>
            </a:r>
            <a:r>
              <a:rPr lang="en-US" altLang="zh-CN" sz="2400" dirty="0" err="1">
                <a:latin typeface="Times New Roman" panose="02020603050405020304" pitchFamily="18" charset="0"/>
                <a:sym typeface="+mn-ea"/>
              </a:rPr>
              <a:t>AvgScore</a:t>
            </a:r>
            <a:r>
              <a:rPr lang="en-US" altLang="zh-CN" sz="2400" dirty="0">
                <a:latin typeface="Times New Roman" panose="02020603050405020304" pitchFamily="18" charset="0"/>
                <a:sym typeface="+mn-ea"/>
              </a:rPr>
              <a:t>  </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sym typeface="+mn-ea"/>
              </a:rPr>
              <a:t>	FROM SC</a:t>
            </a:r>
            <a:endParaRPr lang="en-US" altLang="zh-CN" sz="2400" dirty="0">
              <a:latin typeface="Times New Roman" panose="02020603050405020304" pitchFamily="18" charset="0"/>
              <a:sym typeface="+mn-ea"/>
            </a:endParaRPr>
          </a:p>
          <a:p>
            <a:pPr>
              <a:buFont typeface="Wingdings" panose="05000000000000000000" pitchFamily="2" charset="2"/>
              <a:buNone/>
            </a:pPr>
            <a:r>
              <a:rPr lang="en-US" altLang="zh-CN" sz="2400" dirty="0">
                <a:latin typeface="Times New Roman" panose="02020603050405020304" pitchFamily="18" charset="0"/>
                <a:sym typeface="+mn-ea"/>
              </a:rPr>
              <a:t>	WHERE </a:t>
            </a:r>
            <a:r>
              <a:rPr lang="en-US" altLang="zh-CN" sz="2400" dirty="0" err="1">
                <a:latin typeface="Times New Roman" panose="02020603050405020304" pitchFamily="18" charset="0"/>
                <a:sym typeface="+mn-ea"/>
              </a:rPr>
              <a:t>AvgScore</a:t>
            </a:r>
            <a:r>
              <a:rPr lang="en-US" altLang="zh-CN" sz="2400" dirty="0">
                <a:latin typeface="Times New Roman" panose="02020603050405020304" pitchFamily="18" charset="0"/>
                <a:sym typeface="+mn-ea"/>
              </a:rPr>
              <a:t>&gt;85</a:t>
            </a:r>
            <a:endParaRPr lang="zh-CN"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sym typeface="+mn-ea"/>
              </a:rPr>
              <a:t>     GROUP BY </a:t>
            </a:r>
            <a:r>
              <a:rPr lang="en-US" altLang="zh-CN" sz="2400" dirty="0" err="1">
                <a:latin typeface="Times New Roman" panose="02020603050405020304" pitchFamily="18" charset="0"/>
                <a:sym typeface="+mn-ea"/>
              </a:rPr>
              <a:t>Sno</a:t>
            </a:r>
            <a:r>
              <a:rPr lang="en-US" altLang="zh-CN" sz="2400" dirty="0">
                <a:latin typeface="Times New Roman" panose="02020603050405020304" pitchFamily="18" charset="0"/>
                <a:sym typeface="+mn-ea"/>
              </a:rPr>
              <a:t>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sym typeface="+mn-ea"/>
              </a:rPr>
              <a:t>	</a:t>
            </a:r>
            <a:endParaRPr lang="zh-CN"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AVG(Score) AS </a:t>
            </a:r>
            <a:r>
              <a:rPr lang="en-US" altLang="zh-CN" sz="2400" dirty="0" err="1">
                <a:latin typeface="Times New Roman" panose="02020603050405020304" pitchFamily="18" charset="0"/>
              </a:rPr>
              <a:t>AvgScore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FROM SC</a:t>
            </a:r>
            <a:endParaRPr lang="zh-CN"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GROUP BY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HAVING </a:t>
            </a:r>
            <a:r>
              <a:rPr lang="en-US" altLang="zh-CN" sz="2400" dirty="0" err="1">
                <a:latin typeface="Times New Roman" panose="02020603050405020304" pitchFamily="18" charset="0"/>
              </a:rPr>
              <a:t>AvgScore</a:t>
            </a:r>
            <a:r>
              <a:rPr lang="en-US" altLang="zh-CN" sz="2400" dirty="0">
                <a:latin typeface="Times New Roman" panose="02020603050405020304" pitchFamily="18" charset="0"/>
              </a:rPr>
              <a:t>&gt;85</a:t>
            </a:r>
            <a:endParaRPr lang="zh-CN" altLang="zh-CN" sz="2400" dirty="0">
              <a:latin typeface="Times New Roman" panose="02020603050405020304" pitchFamily="18" charset="0"/>
            </a:endParaRPr>
          </a:p>
          <a:p>
            <a:r>
              <a:rPr lang="zh-CN" altLang="zh-CN" sz="2400" b="1" dirty="0">
                <a:latin typeface="Times New Roman" panose="02020603050405020304" pitchFamily="18" charset="0"/>
              </a:rPr>
              <a:t>如果</a:t>
            </a:r>
            <a:r>
              <a:rPr lang="en-US" altLang="zh-CN" sz="2400" b="1" dirty="0">
                <a:latin typeface="Times New Roman" panose="02020603050405020304" pitchFamily="18" charset="0"/>
              </a:rPr>
              <a:t> HAVING </a:t>
            </a:r>
            <a:r>
              <a:rPr lang="zh-CN" altLang="zh-CN" sz="2400" b="1" dirty="0">
                <a:latin typeface="Times New Roman" panose="02020603050405020304" pitchFamily="18" charset="0"/>
              </a:rPr>
              <a:t>中包含多个条件，那么这些条件将通过</a:t>
            </a:r>
            <a:r>
              <a:rPr lang="en-US" altLang="zh-CN" sz="2400" b="1" dirty="0">
                <a:latin typeface="Times New Roman" panose="02020603050405020304" pitchFamily="18" charset="0"/>
              </a:rPr>
              <a:t> AND</a:t>
            </a:r>
            <a:r>
              <a:rPr lang="zh-CN" altLang="zh-CN" sz="2400" b="1" dirty="0">
                <a:latin typeface="Times New Roman" panose="02020603050405020304" pitchFamily="18" charset="0"/>
              </a:rPr>
              <a:t>、</a:t>
            </a:r>
            <a:r>
              <a:rPr lang="en-US" altLang="zh-CN" sz="2400" b="1" dirty="0">
                <a:latin typeface="Times New Roman" panose="02020603050405020304" pitchFamily="18" charset="0"/>
              </a:rPr>
              <a:t>OR </a:t>
            </a:r>
            <a:r>
              <a:rPr lang="zh-CN" altLang="zh-CN" sz="2400" b="1" dirty="0">
                <a:latin typeface="Times New Roman" panose="02020603050405020304" pitchFamily="18" charset="0"/>
              </a:rPr>
              <a:t>或</a:t>
            </a:r>
            <a:r>
              <a:rPr lang="en-US" altLang="zh-CN" sz="2400" b="1" dirty="0">
                <a:latin typeface="Times New Roman" panose="02020603050405020304" pitchFamily="18" charset="0"/>
              </a:rPr>
              <a:t> NOT </a:t>
            </a:r>
            <a:r>
              <a:rPr lang="zh-CN" altLang="zh-CN" sz="2400" b="1" dirty="0">
                <a:latin typeface="Times New Roman" panose="02020603050405020304" pitchFamily="18" charset="0"/>
              </a:rPr>
              <a:t>组合在一起</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endParaRPr lang="zh-CN" altLang="zh-CN" sz="24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3923929" y="1926587"/>
            <a:ext cx="850210" cy="926349"/>
          </a:xfrm>
          <a:prstGeom prst="rect">
            <a:avLst/>
          </a:prstGeom>
        </p:spPr>
      </p:pic>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5" y="4293096"/>
            <a:ext cx="792088" cy="844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down)">
                                      <p:cBhvr>
                                        <p:cTn id="7" dur="500"/>
                                        <p:tgtEl>
                                          <p:spTgt spid="2765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wipe(down)">
                                      <p:cBhvr>
                                        <p:cTn id="10" dur="500"/>
                                        <p:tgtEl>
                                          <p:spTgt spid="2765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wipe(down)">
                                      <p:cBhvr>
                                        <p:cTn id="13" dur="500"/>
                                        <p:tgtEl>
                                          <p:spTgt spid="2765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wipe(down)">
                                      <p:cBhvr>
                                        <p:cTn id="16" dur="500"/>
                                        <p:tgtEl>
                                          <p:spTgt spid="2765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7651">
                                            <p:txEl>
                                              <p:pRg st="6" end="6"/>
                                            </p:txEl>
                                          </p:spTgt>
                                        </p:tgtEl>
                                        <p:attrNameLst>
                                          <p:attrName>style.visibility</p:attrName>
                                        </p:attrNameLst>
                                      </p:cBhvr>
                                      <p:to>
                                        <p:strVal val="visible"/>
                                      </p:to>
                                    </p:set>
                                    <p:animEffect transition="in" filter="wipe(down)">
                                      <p:cBhvr>
                                        <p:cTn id="26" dur="500"/>
                                        <p:tgtEl>
                                          <p:spTgt spid="27651">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7651">
                                            <p:txEl>
                                              <p:pRg st="7" end="7"/>
                                            </p:txEl>
                                          </p:spTgt>
                                        </p:tgtEl>
                                        <p:attrNameLst>
                                          <p:attrName>style.visibility</p:attrName>
                                        </p:attrNameLst>
                                      </p:cBhvr>
                                      <p:to>
                                        <p:strVal val="visible"/>
                                      </p:to>
                                    </p:set>
                                    <p:animEffect transition="in" filter="wipe(down)">
                                      <p:cBhvr>
                                        <p:cTn id="29" dur="500"/>
                                        <p:tgtEl>
                                          <p:spTgt spid="27651">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7651">
                                            <p:txEl>
                                              <p:pRg st="8" end="8"/>
                                            </p:txEl>
                                          </p:spTgt>
                                        </p:tgtEl>
                                        <p:attrNameLst>
                                          <p:attrName>style.visibility</p:attrName>
                                        </p:attrNameLst>
                                      </p:cBhvr>
                                      <p:to>
                                        <p:strVal val="visible"/>
                                      </p:to>
                                    </p:set>
                                    <p:animEffect transition="in" filter="wipe(down)">
                                      <p:cBhvr>
                                        <p:cTn id="32" dur="500"/>
                                        <p:tgtEl>
                                          <p:spTgt spid="27651">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7651">
                                            <p:txEl>
                                              <p:pRg st="9" end="9"/>
                                            </p:txEl>
                                          </p:spTgt>
                                        </p:tgtEl>
                                        <p:attrNameLst>
                                          <p:attrName>style.visibility</p:attrName>
                                        </p:attrNameLst>
                                      </p:cBhvr>
                                      <p:to>
                                        <p:strVal val="visible"/>
                                      </p:to>
                                    </p:set>
                                    <p:animEffect transition="in" filter="wipe(down)">
                                      <p:cBhvr>
                                        <p:cTn id="35" dur="500"/>
                                        <p:tgtEl>
                                          <p:spTgt spid="27651">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7651">
                                            <p:txEl>
                                              <p:pRg st="10" end="10"/>
                                            </p:txEl>
                                          </p:spTgt>
                                        </p:tgtEl>
                                        <p:attrNameLst>
                                          <p:attrName>style.visibility</p:attrName>
                                        </p:attrNameLst>
                                      </p:cBhvr>
                                      <p:to>
                                        <p:strVal val="visible"/>
                                      </p:to>
                                    </p:set>
                                    <p:animEffect transition="in" filter="wipe(down)">
                                      <p:cBhvr>
                                        <p:cTn id="45" dur="500"/>
                                        <p:tgtEl>
                                          <p:spTgt spid="276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b="1" dirty="0"/>
              <a:t>14.4</a:t>
            </a:r>
            <a:r>
              <a:rPr lang="zh-CN" altLang="en-US" b="1" dirty="0"/>
              <a:t>分组统计</a:t>
            </a:r>
            <a:endParaRPr lang="zh-CN" altLang="en-US" dirty="0"/>
          </a:p>
        </p:txBody>
      </p:sp>
      <p:sp>
        <p:nvSpPr>
          <p:cNvPr id="27651" name="内容占位符 2"/>
          <p:cNvSpPr>
            <a:spLocks noGrp="1"/>
          </p:cNvSpPr>
          <p:nvPr>
            <p:ph idx="1"/>
          </p:nvPr>
        </p:nvSpPr>
        <p:spPr>
          <a:xfrm>
            <a:off x="457200" y="1052513"/>
            <a:ext cx="8229600" cy="5184775"/>
          </a:xfrm>
        </p:spPr>
        <p:txBody>
          <a:bodyPr/>
          <a:lstStyle/>
          <a:p>
            <a:r>
              <a:rPr lang="zh-CN" altLang="zh-CN" sz="2400" b="1" dirty="0">
                <a:latin typeface="Times New Roman" panose="02020603050405020304" pitchFamily="18" charset="0"/>
              </a:rPr>
              <a:t>例</a:t>
            </a:r>
            <a:r>
              <a:rPr lang="en-US" altLang="zh-CN" sz="2400" b="1" dirty="0">
                <a:latin typeface="Times New Roman" panose="02020603050405020304" pitchFamily="18" charset="0"/>
              </a:rPr>
              <a:t>14-44</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查询选课在三门以上且各门课程均及格的学生的学号及其总成绩，查询结果按总成绩降序列出。</a:t>
            </a:r>
            <a:endParaRPr lang="zh-CN" altLang="zh-CN" sz="24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SELECT </a:t>
            </a:r>
            <a:r>
              <a:rPr lang="en-US" altLang="zh-CN" sz="2200" dirty="0" err="1">
                <a:latin typeface="Times New Roman" panose="02020603050405020304" pitchFamily="18" charset="0"/>
              </a:rPr>
              <a:t>Sno,SUM</a:t>
            </a:r>
            <a:r>
              <a:rPr lang="en-US" altLang="zh-CN" sz="2200" dirty="0">
                <a:latin typeface="Times New Roman" panose="02020603050405020304" pitchFamily="18" charset="0"/>
              </a:rPr>
              <a:t>(Score) AS </a:t>
            </a:r>
            <a:r>
              <a:rPr lang="en-US" altLang="zh-CN" sz="2200" dirty="0" err="1">
                <a:latin typeface="Times New Roman" panose="02020603050405020304" pitchFamily="18" charset="0"/>
              </a:rPr>
              <a:t>TotalScore</a:t>
            </a:r>
            <a:r>
              <a:rPr lang="en-US" altLang="zh-CN" sz="2200" dirty="0">
                <a:latin typeface="Times New Roman" panose="02020603050405020304" pitchFamily="18" charset="0"/>
              </a:rPr>
              <a:t> </a:t>
            </a:r>
            <a:endParaRPr lang="zh-CN" altLang="zh-CN" sz="22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FROM SC</a:t>
            </a:r>
            <a:r>
              <a:rPr lang="zh-CN" altLang="en-US" sz="2200" dirty="0">
                <a:latin typeface="Times New Roman" panose="02020603050405020304" pitchFamily="18" charset="0"/>
              </a:rPr>
              <a:t> </a:t>
            </a:r>
            <a:endParaRPr lang="zh-CN" altLang="zh-CN" sz="22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WHERE Score&gt;=60</a:t>
            </a:r>
            <a:endParaRPr lang="zh-CN" altLang="zh-CN" sz="22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GROUP BY </a:t>
            </a:r>
            <a:r>
              <a:rPr lang="en-US" altLang="zh-CN" sz="2200" dirty="0" err="1">
                <a:latin typeface="Times New Roman" panose="02020603050405020304" pitchFamily="18" charset="0"/>
              </a:rPr>
              <a:t>Sno</a:t>
            </a:r>
            <a:endParaRPr lang="zh-CN" altLang="zh-CN" sz="22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HAVING COUNT(*)&gt;=3</a:t>
            </a:r>
            <a:endParaRPr lang="zh-CN" altLang="zh-CN" sz="2200" dirty="0">
              <a:latin typeface="Times New Roman" panose="02020603050405020304" pitchFamily="18" charset="0"/>
            </a:endParaRPr>
          </a:p>
          <a:p>
            <a:pPr>
              <a:buFont typeface="Wingdings" panose="05000000000000000000" pitchFamily="2" charset="2"/>
              <a:buNone/>
            </a:pPr>
            <a:r>
              <a:rPr lang="en-US" altLang="zh-CN" sz="2200" dirty="0">
                <a:latin typeface="Times New Roman" panose="02020603050405020304" pitchFamily="18" charset="0"/>
              </a:rPr>
              <a:t>  	ORDER BY SUM(SCORE) DESC </a:t>
            </a:r>
            <a:r>
              <a:rPr lang="zh-CN" altLang="zh-CN" sz="2400" dirty="0">
                <a:latin typeface="Times New Roman" panose="02020603050405020304" pitchFamily="18" charset="0"/>
              </a:rPr>
              <a:t>　</a:t>
            </a:r>
            <a:endParaRPr lang="zh-CN" altLang="en-US" sz="2400" dirty="0">
              <a:latin typeface="Times New Roman" panose="02020603050405020304" pitchFamily="18" charset="0"/>
            </a:endParaRPr>
          </a:p>
          <a:p>
            <a:pPr>
              <a:buFont typeface="Wingdings" panose="05000000000000000000" pitchFamily="2" charset="2"/>
              <a:buNone/>
            </a:pPr>
            <a:r>
              <a:rPr lang="zh-CN" altLang="en-US" sz="2400" b="1" dirty="0">
                <a:solidFill>
                  <a:schemeClr val="bg2"/>
                </a:solidFill>
                <a:latin typeface="Times New Roman" panose="02020603050405020304" pitchFamily="18" charset="0"/>
              </a:rPr>
              <a:t>正确吗？</a:t>
            </a:r>
            <a:r>
              <a:rPr lang="zh-CN"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23557" name="Rectangle 5"/>
          <p:cNvSpPr>
            <a:spLocks noChangeArrowheads="1"/>
          </p:cNvSpPr>
          <p:nvPr/>
        </p:nvSpPr>
        <p:spPr bwMode="auto">
          <a:xfrm>
            <a:off x="1907704" y="4365104"/>
            <a:ext cx="6480720" cy="21544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noProof="1">
                <a:latin typeface="Times New Roman" panose="02020603050405020304" pitchFamily="18" charset="0"/>
                <a:cs typeface="Times New Roman" panose="02020603050405020304" pitchFamily="18" charset="0"/>
              </a:rPr>
              <a:t>  </a:t>
            </a:r>
            <a:r>
              <a:rPr lang="en-US" altLang="zh-CN" sz="2200" noProof="1">
                <a:latin typeface="Times New Roman" panose="02020603050405020304" pitchFamily="18" charset="0"/>
                <a:cs typeface="Times New Roman" panose="02020603050405020304" pitchFamily="18" charset="0"/>
              </a:rPr>
              <a:t>SELECT sno,SUM(Score) AS TotalScore </a:t>
            </a:r>
            <a:endParaRPr lang="en-US" altLang="zh-CN" sz="2200" noProof="1">
              <a:latin typeface="Times New Roman" panose="02020603050405020304" pitchFamily="18" charset="0"/>
              <a:cs typeface="Times New Roman" panose="02020603050405020304" pitchFamily="18" charset="0"/>
            </a:endParaRPr>
          </a:p>
          <a:p>
            <a:pPr eaLnBrk="1" hangingPunct="1"/>
            <a:r>
              <a:rPr lang="en-US" altLang="zh-CN" sz="2200" noProof="1">
                <a:latin typeface="Times New Roman" panose="02020603050405020304" pitchFamily="18" charset="0"/>
                <a:cs typeface="Times New Roman" panose="02020603050405020304" pitchFamily="18" charset="0"/>
              </a:rPr>
              <a:t>  FROM SC</a:t>
            </a:r>
            <a:endParaRPr lang="en-US" altLang="zh-CN" sz="2200" noProof="1">
              <a:latin typeface="Times New Roman" panose="02020603050405020304" pitchFamily="18" charset="0"/>
              <a:cs typeface="Times New Roman" panose="02020603050405020304" pitchFamily="18" charset="0"/>
            </a:endParaRPr>
          </a:p>
          <a:p>
            <a:pPr eaLnBrk="1" hangingPunct="1"/>
            <a:r>
              <a:rPr lang="en-US" altLang="zh-CN" sz="2200" dirty="0">
                <a:latin typeface="Times New Roman" panose="02020603050405020304" pitchFamily="18" charset="0"/>
                <a:cs typeface="Times New Roman" panose="02020603050405020304" pitchFamily="18" charset="0"/>
              </a:rPr>
              <a:t>  </a:t>
            </a:r>
            <a:r>
              <a:rPr lang="en-US" altLang="zh-CN" sz="2200" noProof="1">
                <a:latin typeface="Times New Roman" panose="02020603050405020304" pitchFamily="18" charset="0"/>
                <a:cs typeface="Times New Roman" panose="02020603050405020304" pitchFamily="18" charset="0"/>
              </a:rPr>
              <a:t>GROUP BY sno</a:t>
            </a:r>
            <a:endParaRPr lang="en-US" altLang="zh-CN" sz="2200" noProof="1">
              <a:latin typeface="Times New Roman" panose="02020603050405020304" pitchFamily="18" charset="0"/>
              <a:cs typeface="Times New Roman" panose="02020603050405020304" pitchFamily="18" charset="0"/>
            </a:endParaRPr>
          </a:p>
          <a:p>
            <a:pPr eaLnBrk="1" hangingPunct="1"/>
            <a:r>
              <a:rPr lang="en-US" altLang="zh-CN" sz="2200" noProof="1">
                <a:latin typeface="Times New Roman" panose="02020603050405020304" pitchFamily="18" charset="0"/>
                <a:cs typeface="Times New Roman" panose="02020603050405020304" pitchFamily="18" charset="0"/>
              </a:rPr>
              <a:t>  HAVING MIN(score)&gt;=60 and </a:t>
            </a:r>
            <a:br>
              <a:rPr lang="en-US" altLang="zh-CN" sz="2200" noProof="1">
                <a:latin typeface="Times New Roman" panose="02020603050405020304" pitchFamily="18" charset="0"/>
                <a:cs typeface="Times New Roman" panose="02020603050405020304" pitchFamily="18" charset="0"/>
              </a:rPr>
            </a:br>
            <a:r>
              <a:rPr lang="en-US" altLang="en-US" sz="2200" noProof="1">
                <a:latin typeface="Times New Roman" panose="02020603050405020304" pitchFamily="18" charset="0"/>
                <a:cs typeface="Times New Roman" panose="02020603050405020304" pitchFamily="18" charset="0"/>
              </a:rPr>
              <a:t>              </a:t>
            </a:r>
            <a:r>
              <a:rPr lang="en-US" altLang="zh-CN" sz="2200" noProof="1">
                <a:latin typeface="Times New Roman" panose="02020603050405020304" pitchFamily="18" charset="0"/>
                <a:cs typeface="Times New Roman" panose="02020603050405020304" pitchFamily="18" charset="0"/>
              </a:rPr>
              <a:t>COUNT(*)&gt;=3</a:t>
            </a:r>
            <a:endParaRPr lang="en-US" altLang="zh-CN" sz="2200" noProof="1">
              <a:latin typeface="Times New Roman" panose="02020603050405020304" pitchFamily="18" charset="0"/>
              <a:cs typeface="Times New Roman" panose="02020603050405020304" pitchFamily="18" charset="0"/>
            </a:endParaRPr>
          </a:p>
          <a:p>
            <a:pPr eaLnBrk="1" hangingPunct="1"/>
            <a:r>
              <a:rPr lang="en-US" altLang="zh-CN" sz="2200" noProof="1">
                <a:latin typeface="Times New Roman" panose="02020603050405020304" pitchFamily="18" charset="0"/>
                <a:cs typeface="Times New Roman" panose="02020603050405020304" pitchFamily="18" charset="0"/>
              </a:rPr>
              <a:t>  ORDER BY SUM(Score) DESC</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down)">
                                      <p:cBhvr>
                                        <p:cTn id="7" dur="500"/>
                                        <p:tgtEl>
                                          <p:spTgt spid="2765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wipe(down)">
                                      <p:cBhvr>
                                        <p:cTn id="10" dur="500"/>
                                        <p:tgtEl>
                                          <p:spTgt spid="2765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wipe(down)">
                                      <p:cBhvr>
                                        <p:cTn id="13" dur="500"/>
                                        <p:tgtEl>
                                          <p:spTgt spid="2765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wipe(down)">
                                      <p:cBhvr>
                                        <p:cTn id="16" dur="500"/>
                                        <p:tgtEl>
                                          <p:spTgt spid="27651">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wipe(down)">
                                      <p:cBhvr>
                                        <p:cTn id="19" dur="500"/>
                                        <p:tgtEl>
                                          <p:spTgt spid="27651">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wipe(down)">
                                      <p:cBhvr>
                                        <p:cTn id="22" dur="500"/>
                                        <p:tgtEl>
                                          <p:spTgt spid="276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animEffect transition="in" filter="wipe(down)">
                                      <p:cBhvr>
                                        <p:cTn id="27" dur="500"/>
                                        <p:tgtEl>
                                          <p:spTgt spid="2765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3557"/>
                                        </p:tgtEl>
                                        <p:attrNameLst>
                                          <p:attrName>style.visibility</p:attrName>
                                        </p:attrNameLst>
                                      </p:cBhvr>
                                      <p:to>
                                        <p:strVal val="visible"/>
                                      </p:to>
                                    </p:set>
                                    <p:animEffect transition="in" filter="diamond(in)">
                                      <p:cBhvr>
                                        <p:cTn id="32" dur="2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latin typeface="Times New Roman" panose="02020603050405020304" pitchFamily="18" charset="0"/>
              </a:rPr>
              <a:t>统计查询小结：</a:t>
            </a:r>
            <a:endParaRPr lang="zh-CN" altLang="en-US">
              <a:latin typeface="Times New Roman" panose="02020603050405020304" pitchFamily="18" charset="0"/>
            </a:endParaRPr>
          </a:p>
        </p:txBody>
      </p:sp>
      <p:sp>
        <p:nvSpPr>
          <p:cNvPr id="29699" name="内容占位符 2"/>
          <p:cNvSpPr>
            <a:spLocks noGrp="1"/>
          </p:cNvSpPr>
          <p:nvPr>
            <p:ph idx="1"/>
          </p:nvPr>
        </p:nvSpPr>
        <p:spPr>
          <a:xfrm>
            <a:off x="457200" y="1052513"/>
            <a:ext cx="8229600" cy="5184775"/>
          </a:xfrm>
        </p:spPr>
        <p:txBody>
          <a:bodyPr/>
          <a:lstStyle/>
          <a:p>
            <a:r>
              <a:rPr lang="zh-CN" altLang="en-US" sz="2400" b="1" dirty="0">
                <a:latin typeface="Times New Roman" panose="02020603050405020304" pitchFamily="18" charset="0"/>
              </a:rPr>
              <a:t>统计查询的判定</a:t>
            </a:r>
            <a:r>
              <a:rPr lang="en-US" altLang="zh-CN" sz="2400" dirty="0">
                <a:latin typeface="Times New Roman" panose="02020603050405020304" pitchFamily="18" charset="0"/>
              </a:rPr>
              <a:t>：</a:t>
            </a:r>
            <a:r>
              <a:rPr lang="zh-CN" altLang="en-US" sz="2400" dirty="0">
                <a:latin typeface="Times New Roman" panose="02020603050405020304" pitchFamily="18" charset="0"/>
              </a:rPr>
              <a:t>查询语句中使用了聚合函数或</a:t>
            </a:r>
            <a:r>
              <a:rPr lang="en-US" altLang="zh-CN" sz="2400" dirty="0">
                <a:latin typeface="Times New Roman" panose="02020603050405020304" pitchFamily="18" charset="0"/>
              </a:rPr>
              <a:t>group by</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Select</a:t>
            </a:r>
            <a:r>
              <a:rPr lang="zh-CN" altLang="en-US" sz="2400" dirty="0">
                <a:latin typeface="Times New Roman" panose="02020603050405020304" pitchFamily="18" charset="0"/>
              </a:rPr>
              <a:t>子句的列表：聚合函数</a:t>
            </a:r>
            <a:r>
              <a:rPr lang="en-US" altLang="zh-CN" sz="2400" dirty="0">
                <a:latin typeface="Times New Roman" panose="02020603050405020304" pitchFamily="18" charset="0"/>
              </a:rPr>
              <a:t>(</a:t>
            </a:r>
            <a:r>
              <a:rPr lang="zh-CN" altLang="en-US" sz="2400" dirty="0">
                <a:latin typeface="Times New Roman" panose="02020603050405020304" pitchFamily="18" charset="0"/>
              </a:rPr>
              <a:t>字段</a:t>
            </a:r>
            <a:r>
              <a:rPr lang="en-US" altLang="zh-CN" sz="2400" dirty="0">
                <a:latin typeface="Times New Roman" panose="02020603050405020304" pitchFamily="18" charset="0"/>
              </a:rPr>
              <a:t>)+group by</a:t>
            </a:r>
            <a:r>
              <a:rPr lang="zh-CN" altLang="en-US" sz="2400" dirty="0">
                <a:latin typeface="Times New Roman" panose="02020603050405020304" pitchFamily="18" charset="0"/>
              </a:rPr>
              <a:t>后的分组字段</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Where</a:t>
            </a:r>
            <a:r>
              <a:rPr lang="zh-CN" altLang="en-US" sz="2400" dirty="0">
                <a:latin typeface="Times New Roman" panose="02020603050405020304" pitchFamily="18" charset="0"/>
              </a:rPr>
              <a:t>：不能用聚合函数，只能用表中原始字段或表达式</a:t>
            </a:r>
            <a:r>
              <a:rPr lang="en-US" altLang="zh-CN" sz="2400" dirty="0">
                <a:latin typeface="Times New Roman" panose="02020603050405020304" pitchFamily="18" charset="0"/>
              </a:rPr>
              <a:t>,</a:t>
            </a:r>
            <a:r>
              <a:rPr lang="zh-CN" altLang="en-US" sz="2400" dirty="0">
                <a:latin typeface="Times New Roman" panose="02020603050405020304" pitchFamily="18" charset="0"/>
              </a:rPr>
              <a:t>必须在</a:t>
            </a:r>
            <a:r>
              <a:rPr lang="en-US" altLang="zh-CN" sz="2400" dirty="0">
                <a:latin typeface="Times New Roman" panose="02020603050405020304" pitchFamily="18" charset="0"/>
              </a:rPr>
              <a:t>group by</a:t>
            </a:r>
            <a:r>
              <a:rPr lang="zh-CN" altLang="en-US" sz="2400" dirty="0">
                <a:latin typeface="Times New Roman" panose="02020603050405020304" pitchFamily="18" charset="0"/>
              </a:rPr>
              <a:t>之前</a:t>
            </a:r>
            <a:endParaRPr lang="zh-CN" altLang="en-US" sz="2400" dirty="0">
              <a:latin typeface="Times New Roman" panose="02020603050405020304" pitchFamily="18" charset="0"/>
            </a:endParaRPr>
          </a:p>
          <a:p>
            <a:r>
              <a:rPr lang="en-US" altLang="zh-CN" sz="2400" dirty="0">
                <a:latin typeface="Times New Roman" panose="02020603050405020304" pitchFamily="18" charset="0"/>
              </a:rPr>
              <a:t>group by</a:t>
            </a:r>
            <a:r>
              <a:rPr lang="zh-CN" altLang="en-US" sz="2400" dirty="0">
                <a:latin typeface="Times New Roman" panose="02020603050405020304" pitchFamily="18" charset="0"/>
              </a:rPr>
              <a:t>：有分类意义的字段或表达式</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Having</a:t>
            </a:r>
            <a:r>
              <a:rPr lang="zh-CN" altLang="en-US" sz="2400" dirty="0">
                <a:latin typeface="Times New Roman" panose="02020603050405020304" pitchFamily="18" charset="0"/>
              </a:rPr>
              <a:t>：同</a:t>
            </a:r>
            <a:r>
              <a:rPr lang="en-US" altLang="zh-CN" sz="2400" dirty="0" err="1">
                <a:latin typeface="Times New Roman" panose="02020603050405020304" pitchFamily="18" charset="0"/>
              </a:rPr>
              <a:t>select短语</a:t>
            </a:r>
            <a:r>
              <a:rPr lang="zh-CN" altLang="en-US" sz="2400" dirty="0">
                <a:latin typeface="Times New Roman" panose="02020603050405020304" pitchFamily="18" charset="0"/>
              </a:rPr>
              <a:t>，必须在</a:t>
            </a:r>
            <a:r>
              <a:rPr lang="en-US" altLang="zh-CN" sz="2400" dirty="0">
                <a:latin typeface="Times New Roman" panose="02020603050405020304" pitchFamily="18" charset="0"/>
              </a:rPr>
              <a:t>group by</a:t>
            </a:r>
            <a:r>
              <a:rPr lang="zh-CN" altLang="en-US" sz="2400" dirty="0">
                <a:latin typeface="Times New Roman" panose="02020603050405020304" pitchFamily="18" charset="0"/>
              </a:rPr>
              <a:t>之后，对聚合后的属性做选择</a:t>
            </a:r>
            <a:endParaRPr lang="zh-CN" altLang="en-US" sz="2400" dirty="0">
              <a:latin typeface="Times New Roman" panose="02020603050405020304" pitchFamily="18" charset="0"/>
            </a:endParaRPr>
          </a:p>
          <a:p>
            <a:r>
              <a:rPr lang="en-US" altLang="zh-CN" sz="2400" dirty="0">
                <a:latin typeface="Times New Roman" panose="02020603050405020304" pitchFamily="18" charset="0"/>
              </a:rPr>
              <a:t>Order by</a:t>
            </a:r>
            <a:r>
              <a:rPr lang="zh-CN" altLang="en-US" sz="2400" dirty="0">
                <a:latin typeface="Times New Roman" panose="02020603050405020304" pitchFamily="18" charset="0"/>
              </a:rPr>
              <a:t>：只能对结果集排序，只能在最后，可跟内容同</a:t>
            </a:r>
            <a:r>
              <a:rPr lang="en-US" altLang="zh-CN" sz="2400" dirty="0">
                <a:latin typeface="Times New Roman" panose="02020603050405020304" pitchFamily="18" charset="0"/>
              </a:rPr>
              <a:t>select</a:t>
            </a:r>
            <a:r>
              <a:rPr lang="zh-CN" altLang="en-US" sz="2400" dirty="0">
                <a:latin typeface="Times New Roman" panose="02020603050405020304" pitchFamily="18" charset="0"/>
              </a:rPr>
              <a:t>，可以使用别名</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down)">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down)">
                                      <p:cBhvr>
                                        <p:cTn id="27" dur="5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wipe(down)">
                                      <p:cBhvr>
                                        <p:cTn id="32"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14.1.1</a:t>
            </a:r>
            <a:r>
              <a:rPr lang="zh-CN" altLang="en-US" sz="3600" b="1" dirty="0">
                <a:latin typeface="Times New Roman" panose="02020603050405020304" pitchFamily="18" charset="0"/>
                <a:cs typeface="Times New Roman" panose="02020603050405020304" pitchFamily="18" charset="0"/>
              </a:rPr>
              <a:t>投影列</a:t>
            </a:r>
            <a:endParaRPr lang="zh-CN" altLang="en-US" sz="3600" dirty="0">
              <a:latin typeface="Times New Roman" panose="02020603050405020304" pitchFamily="18" charset="0"/>
              <a:cs typeface="Times New Roman" panose="02020603050405020304" pitchFamily="18" charset="0"/>
            </a:endParaRPr>
          </a:p>
        </p:txBody>
      </p:sp>
      <p:sp>
        <p:nvSpPr>
          <p:cNvPr id="8195" name="内容占位符 2"/>
          <p:cNvSpPr>
            <a:spLocks noGrp="1"/>
          </p:cNvSpPr>
          <p:nvPr>
            <p:ph idx="1"/>
          </p:nvPr>
        </p:nvSpPr>
        <p:spPr>
          <a:xfrm>
            <a:off x="457200" y="1052513"/>
            <a:ext cx="8229600" cy="5184775"/>
          </a:xfrm>
        </p:spPr>
        <p:txBody>
          <a:bodyPr/>
          <a:lstStyle/>
          <a:p>
            <a:pPr marL="0" indent="0">
              <a:buNone/>
              <a:defRPr/>
            </a:pPr>
            <a:r>
              <a:rPr lang="en-US" altLang="zh-CN" b="1" dirty="0">
                <a:latin typeface="Times New Roman" panose="02020603050405020304" pitchFamily="18" charset="0"/>
                <a:cs typeface="Times New Roman" panose="02020603050405020304" pitchFamily="18" charset="0"/>
              </a:rPr>
              <a:t>3.定义列的别名</a:t>
            </a:r>
            <a:endParaRPr lang="zh-CN" altLang="zh-CN" b="1"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利用投影查询可控制列名的顺序，并可通过指定别名改变查询结果的列标题的名字。</a:t>
            </a:r>
            <a:endParaRPr lang="zh-CN" altLang="zh-CN" dirty="0">
              <a:latin typeface="Times New Roman" panose="02020603050405020304" pitchFamily="18" charset="0"/>
              <a:cs typeface="Times New Roman" panose="02020603050405020304" pitchFamily="18" charset="0"/>
            </a:endParaRPr>
          </a:p>
          <a:p>
            <a:pPr eaLnBrk="1" hangingPunct="1"/>
            <a:r>
              <a:rPr lang="zh-CN" altLang="zh-CN"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 </a:t>
            </a:r>
            <a:r>
              <a:rPr kumimoji="1" lang="zh-CN" altLang="en-US" kern="1200" dirty="0">
                <a:latin typeface="宋体" panose="02010600030101010101" pitchFamily="2" charset="-122"/>
                <a:ea typeface="宋体" panose="02010600030101010101" pitchFamily="2" charset="-122"/>
              </a:rPr>
              <a:t>查询全体学生的姓名及其年龄。</a:t>
            </a:r>
            <a:endParaRPr kumimoji="1" lang="zh-CN" altLang="en-US" kern="1200" dirty="0">
              <a:latin typeface="宋体" panose="02010600030101010101" pitchFamily="2" charset="-122"/>
              <a:ea typeface="宋体" panose="02010600030101010101" pitchFamily="2" charset="-122"/>
            </a:endParaRPr>
          </a:p>
          <a:p>
            <a:pPr eaLnBrk="1" hangingPunct="1">
              <a:buNone/>
            </a:pP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SELECT </a:t>
            </a:r>
            <a:r>
              <a:rPr kumimoji="1" lang="en-US" altLang="zh-CN" kern="1200" dirty="0" err="1">
                <a:solidFill>
                  <a:srgbClr val="009900"/>
                </a:solidFill>
                <a:latin typeface="Times New Roman" panose="02020603050405020304" pitchFamily="18" charset="0"/>
                <a:ea typeface="宋体" panose="02010600030101010101" pitchFamily="2" charset="-122"/>
                <a:cs typeface="Times New Roman" panose="02020603050405020304" pitchFamily="18" charset="0"/>
              </a:rPr>
              <a:t>Sname</a:t>
            </a: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as </a:t>
            </a:r>
            <a:r>
              <a:rPr kumimoji="1" lang="zh-CN" altLang="en-US"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姓名</a:t>
            </a: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Sage </a:t>
            </a:r>
            <a:r>
              <a:rPr kumimoji="1" lang="zh-CN" altLang="en-US"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年龄</a:t>
            </a: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kern="1200" dirty="0" err="1">
                <a:solidFill>
                  <a:srgbClr val="009900"/>
                </a:solidFill>
                <a:latin typeface="Times New Roman" panose="02020603050405020304" pitchFamily="18" charset="0"/>
                <a:ea typeface="宋体" panose="02010600030101010101" pitchFamily="2" charset="-122"/>
                <a:cs typeface="Times New Roman" panose="02020603050405020304" pitchFamily="18" charset="0"/>
              </a:rPr>
              <a:t>Sdept</a:t>
            </a: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系别</a:t>
            </a:r>
            <a:r>
              <a:rPr kumimoji="1" lang="en-US" altLang="zh-CN" kern="1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FROM Student</a:t>
            </a:r>
            <a:endParaRPr kumimoji="1" lang="zh-CN" altLang="en-US" kern="1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wipe(down)">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wipe(down)">
                                      <p:cBhvr>
                                        <p:cTn id="1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50825" y="277813"/>
            <a:ext cx="8497888" cy="703262"/>
          </a:xfrm>
        </p:spPr>
        <p:txBody>
          <a:bodyPr/>
          <a:lstStyle/>
          <a:p>
            <a:r>
              <a:rPr lang="en-US" altLang="zh-CN" dirty="0">
                <a:latin typeface="Times New Roman" panose="02020603050405020304" pitchFamily="18" charset="0"/>
                <a:cs typeface="Times New Roman" panose="02020603050405020304" pitchFamily="18" charset="0"/>
              </a:rPr>
              <a:t>14.5 </a:t>
            </a:r>
            <a:r>
              <a:rPr lang="zh-CN" altLang="en-US" dirty="0">
                <a:latin typeface="Times New Roman" panose="02020603050405020304" pitchFamily="18" charset="0"/>
                <a:cs typeface="Times New Roman" panose="02020603050405020304" pitchFamily="18" charset="0"/>
              </a:rPr>
              <a:t>子查询</a:t>
            </a:r>
            <a:endParaRPr lang="zh-CN" altLang="en-US" sz="2400" dirty="0">
              <a:latin typeface="Times New Roman" panose="02020603050405020304" pitchFamily="18" charset="0"/>
              <a:cs typeface="Times New Roman" panose="02020603050405020304" pitchFamily="18" charset="0"/>
            </a:endParaRPr>
          </a:p>
        </p:txBody>
      </p:sp>
      <p:sp>
        <p:nvSpPr>
          <p:cNvPr id="44035" name="Rectangle 3"/>
          <p:cNvSpPr>
            <a:spLocks noGrp="1" noChangeArrowheads="1"/>
          </p:cNvSpPr>
          <p:nvPr>
            <p:ph type="body" idx="4294967295"/>
          </p:nvPr>
        </p:nvSpPr>
        <p:spPr/>
        <p:txBody>
          <a:bodyPr/>
          <a:lstStyle/>
          <a:p>
            <a:r>
              <a:rPr lang="zh-CN" altLang="zh-CN" sz="2400" b="1" dirty="0">
                <a:latin typeface="Times New Roman" panose="02020603050405020304" pitchFamily="18" charset="0"/>
              </a:rPr>
              <a:t>例</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a:t>
            </a:r>
            <a:r>
              <a:rPr lang="zh-CN" altLang="en-US" sz="2400" dirty="0">
                <a:latin typeface="Times New Roman" panose="02020603050405020304" pitchFamily="18" charset="0"/>
              </a:rPr>
              <a:t>计算机系所有学生的</a:t>
            </a:r>
            <a:r>
              <a:rPr lang="zh-CN" altLang="zh-CN" sz="2400" dirty="0">
                <a:latin typeface="Times New Roman" panose="02020603050405020304" pitchFamily="18" charset="0"/>
              </a:rPr>
              <a:t>成绩。</a:t>
            </a:r>
            <a:endParaRPr lang="zh-CN" altLang="zh-CN" sz="2400" dirty="0">
              <a:latin typeface="Times New Roman" panose="02020603050405020304" pitchFamily="18" charset="0"/>
            </a:endParaRPr>
          </a:p>
          <a:p>
            <a:pPr>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 Grade</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FROM Student S join SC on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SC.Sno</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S.Sdept</a:t>
            </a:r>
            <a:r>
              <a:rPr lang="en-US" altLang="zh-CN" sz="2400" dirty="0">
                <a:latin typeface="Times New Roman" panose="02020603050405020304" pitchFamily="18" charset="0"/>
              </a:rPr>
              <a:t>=‘</a:t>
            </a:r>
            <a:r>
              <a:rPr lang="zh-CN" altLang="en-US" sz="2400" dirty="0">
                <a:latin typeface="Times New Roman" panose="02020603050405020304" pitchFamily="18" charset="0"/>
              </a:rPr>
              <a:t>计算机</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buNone/>
            </a:pPr>
            <a:endParaRPr lang="en-US" altLang="zh-CN" sz="2400" dirty="0">
              <a:latin typeface="Times New Roman" panose="02020603050405020304" pitchFamily="18" charset="0"/>
            </a:endParaRPr>
          </a:p>
          <a:p>
            <a:pPr eaLnBrk="1" hangingPunct="1">
              <a:buNone/>
            </a:pP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SELECT * FROM SC</a:t>
            </a:r>
            <a:endParaRPr lang="en-US" altLang="zh-CN" sz="2400" dirty="0">
              <a:latin typeface="Times New Roman" panose="02020603050405020304" pitchFamily="18" charset="0"/>
            </a:endParaRPr>
          </a:p>
          <a:p>
            <a:pPr eaLnBrk="1" hangingPunct="1">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IN</a:t>
            </a:r>
            <a:endParaRPr lang="en-US" altLang="zh-CN" sz="2400" dirty="0">
              <a:latin typeface="Times New Roman" panose="02020603050405020304" pitchFamily="18" charset="0"/>
            </a:endParaRPr>
          </a:p>
          <a:p>
            <a:pPr eaLnBrk="1" hangingPunct="1">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FROM Student </a:t>
            </a:r>
            <a:endParaRPr lang="en-US" altLang="zh-CN" sz="2400" dirty="0">
              <a:latin typeface="Times New Roman" panose="02020603050405020304" pitchFamily="18" charset="0"/>
            </a:endParaRPr>
          </a:p>
          <a:p>
            <a:pPr eaLnBrk="1" hangingPunct="1">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Sdept</a:t>
            </a:r>
            <a:r>
              <a:rPr lang="en-US" altLang="zh-CN" sz="2400" dirty="0">
                <a:latin typeface="Times New Roman" panose="02020603050405020304" pitchFamily="18" charset="0"/>
              </a:rPr>
              <a:t>='</a:t>
            </a:r>
            <a:r>
              <a:rPr lang="zh-CN" altLang="en-US" sz="2400" dirty="0">
                <a:latin typeface="Times New Roman" panose="02020603050405020304" pitchFamily="18" charset="0"/>
              </a:rPr>
              <a:t>计算机</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buNone/>
            </a:pPr>
            <a:endParaRPr lang="en-US" altLang="zh-CN" sz="2400" dirty="0">
              <a:latin typeface="Times New Roman" panose="02020603050405020304" pitchFamily="18" charset="0"/>
            </a:endParaRPr>
          </a:p>
          <a:p>
            <a:r>
              <a:rPr lang="en-US" altLang="zh-CN" sz="2400" b="1" dirty="0">
                <a:latin typeface="Times New Roman" panose="02020603050405020304" pitchFamily="18" charset="0"/>
              </a:rPr>
              <a:t>WHERE</a:t>
            </a:r>
            <a:r>
              <a:rPr lang="zh-CN" altLang="en-US" sz="2400" b="1" dirty="0">
                <a:latin typeface="Times New Roman" panose="02020603050405020304" pitchFamily="18" charset="0"/>
              </a:rPr>
              <a:t>子句中包含一个形如</a:t>
            </a:r>
            <a:r>
              <a:rPr lang="en-US" altLang="zh-CN" sz="2400" b="1" dirty="0">
                <a:latin typeface="Times New Roman" panose="02020603050405020304" pitchFamily="18" charset="0"/>
              </a:rPr>
              <a:t>SELECT-FROM-WHERE</a:t>
            </a:r>
            <a:r>
              <a:rPr lang="zh-CN" altLang="en-US" sz="2400" b="1" dirty="0">
                <a:latin typeface="Times New Roman" panose="02020603050405020304" pitchFamily="18" charset="0"/>
              </a:rPr>
              <a:t>的查询块，此查询块称为子查询或嵌套查询，包含子查询的语句称父查询或外部查询。</a:t>
            </a:r>
            <a:endParaRPr lang="en-US" altLang="zh-CN" sz="2400" b="1" dirty="0">
              <a:latin typeface="Times New Roman" panose="02020603050405020304" pitchFamily="18" charset="0"/>
            </a:endParaRPr>
          </a:p>
          <a:p>
            <a:pPr>
              <a:buNone/>
            </a:pPr>
            <a:endParaRPr lang="zh-CN" altLang="zh-CN" sz="2400" dirty="0">
              <a:latin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707904" y="3347700"/>
            <a:ext cx="2262158" cy="369332"/>
          </a:xfrm>
          <a:prstGeom prst="rect">
            <a:avLst/>
          </a:prstGeom>
          <a:noFill/>
        </p:spPr>
        <p:txBody>
          <a:bodyPr wrap="none" rtlCol="0">
            <a:spAutoFit/>
          </a:bodyPr>
          <a:lstStyle/>
          <a:p>
            <a:r>
              <a:rPr lang="en-US" altLang="zh-CN" dirty="0">
                <a:solidFill>
                  <a:srgbClr val="00B050"/>
                </a:solidFill>
                <a:sym typeface="Wingdings" panose="05000000000000000000" pitchFamily="2" charset="2"/>
              </a:rPr>
              <a:t></a:t>
            </a:r>
            <a:r>
              <a:rPr lang="zh-CN" altLang="en-US" dirty="0">
                <a:solidFill>
                  <a:srgbClr val="00B050"/>
                </a:solidFill>
              </a:rPr>
              <a:t>父查询或外部查询</a:t>
            </a:r>
            <a:endParaRPr lang="zh-CN" altLang="en-US" dirty="0">
              <a:solidFill>
                <a:srgbClr val="00B050"/>
              </a:solidFill>
            </a:endParaRPr>
          </a:p>
        </p:txBody>
      </p:sp>
      <p:sp>
        <p:nvSpPr>
          <p:cNvPr id="7" name="TextBox 6"/>
          <p:cNvSpPr txBox="1"/>
          <p:nvPr/>
        </p:nvSpPr>
        <p:spPr>
          <a:xfrm>
            <a:off x="5436096" y="4277647"/>
            <a:ext cx="1800200" cy="646331"/>
          </a:xfrm>
          <a:prstGeom prst="rect">
            <a:avLst/>
          </a:prstGeom>
          <a:noFill/>
        </p:spPr>
        <p:txBody>
          <a:bodyPr wrap="square" rtlCol="0">
            <a:spAutoFit/>
          </a:bodyPr>
          <a:lstStyle/>
          <a:p>
            <a:r>
              <a:rPr lang="en-US" altLang="zh-CN" dirty="0">
                <a:solidFill>
                  <a:srgbClr val="00B050"/>
                </a:solidFill>
                <a:sym typeface="Wingdings" panose="05000000000000000000" pitchFamily="2" charset="2"/>
              </a:rPr>
              <a:t></a:t>
            </a:r>
            <a:r>
              <a:rPr lang="zh-CN" altLang="en-US" dirty="0">
                <a:solidFill>
                  <a:srgbClr val="00B050"/>
                </a:solidFill>
                <a:sym typeface="Wingdings" panose="05000000000000000000" pitchFamily="2" charset="2"/>
              </a:rPr>
              <a:t>子</a:t>
            </a:r>
            <a:r>
              <a:rPr lang="zh-CN" altLang="en-US" dirty="0">
                <a:solidFill>
                  <a:srgbClr val="00B050"/>
                </a:solidFill>
              </a:rPr>
              <a:t>查询或嵌套 </a:t>
            </a:r>
            <a:r>
              <a:rPr lang="en-US" altLang="zh-CN" dirty="0">
                <a:solidFill>
                  <a:srgbClr val="00B050"/>
                </a:solidFill>
              </a:rPr>
              <a:t>  </a:t>
            </a:r>
            <a:endParaRPr lang="en-US" altLang="zh-CN" dirty="0">
              <a:solidFill>
                <a:srgbClr val="00B050"/>
              </a:solidFill>
            </a:endParaRPr>
          </a:p>
          <a:p>
            <a:r>
              <a:rPr lang="en-US" altLang="zh-CN" dirty="0">
                <a:solidFill>
                  <a:srgbClr val="00B050"/>
                </a:solidFill>
              </a:rPr>
              <a:t>    </a:t>
            </a:r>
            <a:r>
              <a:rPr lang="zh-CN" altLang="en-US" dirty="0">
                <a:solidFill>
                  <a:srgbClr val="00B050"/>
                </a:solidFill>
              </a:rPr>
              <a:t>查询</a:t>
            </a:r>
            <a:endParaRPr lang="zh-CN" altLang="en-US" dirty="0">
              <a:solidFill>
                <a:srgbClr val="00B050"/>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down)">
                                      <p:cBhvr>
                                        <p:cTn id="7" dur="500"/>
                                        <p:tgtEl>
                                          <p:spTgt spid="4403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4035">
                                            <p:txEl>
                                              <p:pRg st="2" end="2"/>
                                            </p:txEl>
                                          </p:spTgt>
                                        </p:tgtEl>
                                        <p:attrNameLst>
                                          <p:attrName>style.visibility</p:attrName>
                                        </p:attrNameLst>
                                      </p:cBhvr>
                                      <p:to>
                                        <p:strVal val="visible"/>
                                      </p:to>
                                    </p:set>
                                    <p:animEffect transition="in" filter="wipe(down)">
                                      <p:cBhvr>
                                        <p:cTn id="10" dur="500"/>
                                        <p:tgtEl>
                                          <p:spTgt spid="4403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animEffect transition="in" filter="wipe(down)">
                                      <p:cBhvr>
                                        <p:cTn id="13" dur="500"/>
                                        <p:tgtEl>
                                          <p:spTgt spid="440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4035">
                                            <p:txEl>
                                              <p:pRg st="5" end="5"/>
                                            </p:txEl>
                                          </p:spTgt>
                                        </p:tgtEl>
                                        <p:attrNameLst>
                                          <p:attrName>style.visibility</p:attrName>
                                        </p:attrNameLst>
                                      </p:cBhvr>
                                      <p:to>
                                        <p:strVal val="visible"/>
                                      </p:to>
                                    </p:set>
                                    <p:animEffect transition="in" filter="wipe(down)">
                                      <p:cBhvr>
                                        <p:cTn id="18" dur="500"/>
                                        <p:tgtEl>
                                          <p:spTgt spid="44035">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animEffect transition="in" filter="wipe(down)">
                                      <p:cBhvr>
                                        <p:cTn id="21" dur="500"/>
                                        <p:tgtEl>
                                          <p:spTgt spid="44035">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4035">
                                            <p:txEl>
                                              <p:pRg st="7" end="7"/>
                                            </p:txEl>
                                          </p:spTgt>
                                        </p:tgtEl>
                                        <p:attrNameLst>
                                          <p:attrName>style.visibility</p:attrName>
                                        </p:attrNameLst>
                                      </p:cBhvr>
                                      <p:to>
                                        <p:strVal val="visible"/>
                                      </p:to>
                                    </p:set>
                                    <p:animEffect transition="in" filter="wipe(down)">
                                      <p:cBhvr>
                                        <p:cTn id="24" dur="500"/>
                                        <p:tgtEl>
                                          <p:spTgt spid="44035">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animEffect transition="in" filter="wipe(down)">
                                      <p:cBhvr>
                                        <p:cTn id="27" dur="500"/>
                                        <p:tgtEl>
                                          <p:spTgt spid="4403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035">
                                            <p:txEl>
                                              <p:pRg st="10" end="10"/>
                                            </p:txEl>
                                          </p:spTgt>
                                        </p:tgtEl>
                                        <p:attrNameLst>
                                          <p:attrName>style.visibility</p:attrName>
                                        </p:attrNameLst>
                                      </p:cBhvr>
                                      <p:to>
                                        <p:strVal val="visible"/>
                                      </p:to>
                                    </p:set>
                                    <p:animEffect transition="in" filter="wipe(down)">
                                      <p:cBhvr>
                                        <p:cTn id="42"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50825" y="277813"/>
            <a:ext cx="8497888" cy="703262"/>
          </a:xfrm>
        </p:spPr>
        <p:txBody>
          <a:bodyPr/>
          <a:lstStyle/>
          <a:p>
            <a:r>
              <a:rPr lang="en-US" altLang="zh-CN" dirty="0">
                <a:latin typeface="Times New Roman" panose="02020603050405020304" pitchFamily="18" charset="0"/>
                <a:cs typeface="Times New Roman" panose="02020603050405020304" pitchFamily="18" charset="0"/>
              </a:rPr>
              <a:t>14.5 </a:t>
            </a:r>
            <a:r>
              <a:rPr lang="zh-CN" altLang="en-US" dirty="0">
                <a:latin typeface="Times New Roman" panose="02020603050405020304" pitchFamily="18" charset="0"/>
                <a:cs typeface="Times New Roman" panose="02020603050405020304" pitchFamily="18" charset="0"/>
              </a:rPr>
              <a:t>子查询</a:t>
            </a:r>
            <a:endParaRPr lang="zh-CN" altLang="en-US" sz="2400" dirty="0">
              <a:latin typeface="Times New Roman" panose="02020603050405020304" pitchFamily="18" charset="0"/>
              <a:cs typeface="Times New Roman" panose="02020603050405020304" pitchFamily="18" charset="0"/>
            </a:endParaRPr>
          </a:p>
        </p:txBody>
      </p:sp>
      <p:sp>
        <p:nvSpPr>
          <p:cNvPr id="44035" name="Rectangle 3"/>
          <p:cNvSpPr>
            <a:spLocks noGrp="1" noChangeArrowheads="1"/>
          </p:cNvSpPr>
          <p:nvPr>
            <p:ph type="body" idx="4294967295"/>
          </p:nvPr>
        </p:nvSpPr>
        <p:spPr/>
        <p:txBody>
          <a:bodyPr/>
          <a:lstStyle/>
          <a:p>
            <a:r>
              <a:rPr lang="zh-CN" altLang="en-US" b="1" dirty="0">
                <a:latin typeface="Times New Roman" panose="02020603050405020304" pitchFamily="18" charset="0"/>
                <a:cs typeface="Times New Roman" panose="02020603050405020304" pitchFamily="18" charset="0"/>
              </a:rPr>
              <a:t>无关子查询</a:t>
            </a:r>
            <a:r>
              <a:rPr lang="en-US" altLang="zh-CN" b="1" dirty="0">
                <a:latin typeface="Times New Roman" panose="02020603050405020304" pitchFamily="18" charset="0"/>
                <a:cs typeface="Times New Roman" panose="02020603050405020304" pitchFamily="18" charset="0"/>
              </a:rPr>
              <a:t>&amp;</a:t>
            </a:r>
            <a:r>
              <a:rPr lang="zh-CN" altLang="en-US" b="1" dirty="0">
                <a:latin typeface="Times New Roman" panose="02020603050405020304" pitchFamily="18" charset="0"/>
                <a:cs typeface="Times New Roman" panose="02020603050405020304" pitchFamily="18" charset="0"/>
              </a:rPr>
              <a:t>相关子查询</a:t>
            </a:r>
            <a:endParaRPr lang="zh-CN" altLang="en-US" b="1" dirty="0">
              <a:latin typeface="Times New Roman" panose="02020603050405020304" pitchFamily="18" charset="0"/>
              <a:cs typeface="Times New Roman" panose="02020603050405020304" pitchFamily="18" charset="0"/>
            </a:endParaRPr>
          </a:p>
          <a:p>
            <a:pPr lvl="1" eaLnBrk="1" hangingPunct="1"/>
            <a:r>
              <a:rPr lang="zh-CN" altLang="en-US" dirty="0">
                <a:solidFill>
                  <a:srgbClr val="FF0000"/>
                </a:solidFill>
                <a:latin typeface="Times New Roman" panose="02020603050405020304" pitchFamily="18" charset="0"/>
                <a:cs typeface="Times New Roman" panose="02020603050405020304" pitchFamily="18" charset="0"/>
              </a:rPr>
              <a:t>无关子查询</a:t>
            </a:r>
            <a:r>
              <a:rPr lang="zh-CN" altLang="en-US" dirty="0">
                <a:latin typeface="Times New Roman" panose="02020603050405020304" pitchFamily="18" charset="0"/>
                <a:cs typeface="Times New Roman" panose="02020603050405020304" pitchFamily="18" charset="0"/>
              </a:rPr>
              <a:t>是由内向外处理的，即外层查询利用内层查询的结果。</a:t>
            </a:r>
            <a:endParaRPr lang="zh-CN" altLang="en-US" dirty="0">
              <a:latin typeface="Times New Roman" panose="02020603050405020304" pitchFamily="18" charset="0"/>
              <a:cs typeface="Times New Roman" panose="02020603050405020304" pitchFamily="18" charset="0"/>
            </a:endParaRPr>
          </a:p>
          <a:p>
            <a:pPr eaLnBrk="1" hangingPunct="1">
              <a:buNone/>
            </a:pPr>
            <a:r>
              <a:rPr lang="en-US" altLang="zh-CN" sz="2400" dirty="0">
                <a:latin typeface="Times New Roman" panose="02020603050405020304" pitchFamily="18" charset="0"/>
              </a:rPr>
              <a:t>	</a:t>
            </a:r>
            <a:r>
              <a:rPr lang="en-US" altLang="zh-CN" sz="2000" dirty="0">
                <a:latin typeface="Times New Roman" panose="02020603050405020304" pitchFamily="18" charset="0"/>
              </a:rPr>
              <a:t>	</a:t>
            </a:r>
            <a:r>
              <a:rPr lang="en-US" altLang="zh-CN" noProof="1">
                <a:latin typeface="Times New Roman" panose="02020603050405020304" pitchFamily="18" charset="0"/>
              </a:rPr>
              <a:t> select * 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sno</a:t>
            </a:r>
            <a:r>
              <a:rPr lang="en-US" altLang="zh-CN" dirty="0">
                <a:latin typeface="Times New Roman" panose="02020603050405020304" pitchFamily="18" charset="0"/>
              </a:rPr>
              <a:t> in</a:t>
            </a:r>
            <a:endParaRPr lang="en-US" altLang="zh-CN" dirty="0">
              <a:latin typeface="Times New Roman" panose="02020603050405020304" pitchFamily="18" charset="0"/>
            </a:endParaRPr>
          </a:p>
          <a:p>
            <a:pPr eaLnBrk="1" hangingPunct="1">
              <a:buNone/>
            </a:pPr>
            <a:r>
              <a:rPr lang="en-US" altLang="zh-CN" dirty="0">
                <a:latin typeface="Times New Roman" panose="02020603050405020304" pitchFamily="18" charset="0"/>
                <a:cs typeface="+mn-cs"/>
              </a:rPr>
              <a:t>		(select </a:t>
            </a:r>
            <a:r>
              <a:rPr lang="en-US" altLang="zh-CN" dirty="0" err="1">
                <a:latin typeface="Times New Roman" panose="02020603050405020304" pitchFamily="18" charset="0"/>
                <a:cs typeface="+mn-cs"/>
              </a:rPr>
              <a:t>sno</a:t>
            </a:r>
            <a:r>
              <a:rPr lang="en-US" altLang="zh-CN" dirty="0">
                <a:latin typeface="Times New Roman" panose="02020603050405020304" pitchFamily="18" charset="0"/>
                <a:cs typeface="+mn-cs"/>
              </a:rPr>
              <a:t> from s where dept='</a:t>
            </a:r>
            <a:r>
              <a:rPr lang="zh-CN" altLang="en-US" dirty="0">
                <a:latin typeface="Times New Roman" panose="02020603050405020304" pitchFamily="18" charset="0"/>
                <a:cs typeface="+mn-cs"/>
              </a:rPr>
              <a:t>计算机</a:t>
            </a:r>
            <a:r>
              <a:rPr lang="en-US" altLang="zh-CN" dirty="0">
                <a:latin typeface="Times New Roman" panose="02020603050405020304" pitchFamily="18" charset="0"/>
                <a:cs typeface="+mn-cs"/>
              </a:rPr>
              <a:t>')</a:t>
            </a:r>
            <a:endParaRPr lang="en-US" altLang="zh-CN" dirty="0">
              <a:latin typeface="Times New Roman" panose="02020603050405020304" pitchFamily="18" charset="0"/>
              <a:cs typeface="+mn-cs"/>
            </a:endParaRPr>
          </a:p>
          <a:p>
            <a:pPr lvl="1" eaLnBrk="1" hangingPunct="1">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dirty="0">
                <a:latin typeface="Times New Roman" panose="02020603050405020304" pitchFamily="18" charset="0"/>
                <a:cs typeface="Times New Roman" panose="02020603050405020304" pitchFamily="18" charset="0"/>
              </a:rPr>
              <a:t>如果内部查询的</a:t>
            </a:r>
            <a:r>
              <a:rPr lang="en-US" altLang="zh-CN" dirty="0">
                <a:latin typeface="Times New Roman" panose="02020603050405020304" pitchFamily="18" charset="0"/>
                <a:cs typeface="Times New Roman" panose="02020603050405020304" pitchFamily="18" charset="0"/>
              </a:rPr>
              <a:t>WHERE</a:t>
            </a:r>
            <a:r>
              <a:rPr lang="zh-CN" altLang="en-US" dirty="0">
                <a:latin typeface="Times New Roman" panose="02020603050405020304" pitchFamily="18" charset="0"/>
                <a:cs typeface="Times New Roman" panose="02020603050405020304" pitchFamily="18" charset="0"/>
              </a:rPr>
              <a:t>子句引用外部查询表，那么该查询即为</a:t>
            </a:r>
            <a:r>
              <a:rPr lang="zh-CN" altLang="en-US" dirty="0">
                <a:solidFill>
                  <a:srgbClr val="FF0000"/>
                </a:solidFill>
                <a:latin typeface="Times New Roman" panose="02020603050405020304" pitchFamily="18" charset="0"/>
                <a:cs typeface="Times New Roman" panose="02020603050405020304" pitchFamily="18" charset="0"/>
              </a:rPr>
              <a:t>相关子查询</a:t>
            </a:r>
            <a:r>
              <a:rPr lang="zh-CN" altLang="en-US" dirty="0">
                <a:latin typeface="Times New Roman" panose="02020603050405020304" pitchFamily="18" charset="0"/>
                <a:cs typeface="Times New Roman" panose="02020603050405020304" pitchFamily="18" charset="0"/>
              </a:rPr>
              <a:t>，相关子查询中因为内层子查询的查询条件依赖外层查询的某个值</a:t>
            </a:r>
            <a:endParaRPr lang="en-US" altLang="zh-CN" dirty="0">
              <a:latin typeface="Times New Roman" panose="02020603050405020304" pitchFamily="18" charset="0"/>
              <a:cs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	select * from s where exists </a:t>
            </a:r>
            <a:endParaRPr lang="en-US" altLang="zh-CN" noProof="1">
              <a:latin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	(select * from sc where sno=s.sno and cno='c3')</a:t>
            </a:r>
            <a:endParaRPr lang="zh-CN" altLang="en-US" dirty="0">
              <a:latin typeface="Times New Roman" panose="02020603050405020304" pitchFamily="18" charset="0"/>
            </a:endParaRPr>
          </a:p>
          <a:p>
            <a:pPr lvl="1" eaLnBrk="1" hangingPunct="1"/>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down)">
                                      <p:cBhvr>
                                        <p:cTn id="7" dur="500"/>
                                        <p:tgtEl>
                                          <p:spTgt spid="44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wipe(down)">
                                      <p:cBhvr>
                                        <p:cTn id="12" dur="500"/>
                                        <p:tgtEl>
                                          <p:spTgt spid="44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wipe(down)">
                                      <p:cBhvr>
                                        <p:cTn id="17" dur="500"/>
                                        <p:tgtEl>
                                          <p:spTgt spid="440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035">
                                            <p:txEl>
                                              <p:pRg st="5" end="5"/>
                                            </p:txEl>
                                          </p:spTgt>
                                        </p:tgtEl>
                                        <p:attrNameLst>
                                          <p:attrName>style.visibility</p:attrName>
                                        </p:attrNameLst>
                                      </p:cBhvr>
                                      <p:to>
                                        <p:strVal val="visible"/>
                                      </p:to>
                                    </p:set>
                                    <p:animEffect transition="in" filter="wipe(down)">
                                      <p:cBhvr>
                                        <p:cTn id="22" dur="500"/>
                                        <p:tgtEl>
                                          <p:spTgt spid="44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Effect transition="in" filter="wipe(down)">
                                      <p:cBhvr>
                                        <p:cTn id="27" dur="500"/>
                                        <p:tgtEl>
                                          <p:spTgt spid="44035">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4035">
                                            <p:txEl>
                                              <p:pRg st="7" end="7"/>
                                            </p:txEl>
                                          </p:spTgt>
                                        </p:tgtEl>
                                        <p:attrNameLst>
                                          <p:attrName>style.visibility</p:attrName>
                                        </p:attrNameLst>
                                      </p:cBhvr>
                                      <p:to>
                                        <p:strVal val="visible"/>
                                      </p:to>
                                    </p:set>
                                    <p:animEffect transition="in" filter="wipe(down)">
                                      <p:cBhvr>
                                        <p:cTn id="30" dur="500"/>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a:latin typeface="Times New Roman" panose="02020603050405020304" pitchFamily="18" charset="0"/>
              </a:rPr>
              <a:t>14.5.1</a:t>
            </a:r>
            <a:r>
              <a:rPr lang="zh-CN" altLang="en-US" dirty="0">
                <a:latin typeface="Times New Roman" panose="02020603050405020304" pitchFamily="18" charset="0"/>
              </a:rPr>
              <a:t>无关子查询</a:t>
            </a:r>
            <a:endParaRPr lang="zh-CN" altLang="en-US" dirty="0">
              <a:latin typeface="Times New Roman" panose="02020603050405020304" pitchFamily="18" charset="0"/>
            </a:endParaRPr>
          </a:p>
        </p:txBody>
      </p:sp>
      <p:sp>
        <p:nvSpPr>
          <p:cNvPr id="46083" name="内容占位符 2"/>
          <p:cNvSpPr>
            <a:spLocks noGrp="1"/>
          </p:cNvSpPr>
          <p:nvPr>
            <p:ph idx="1"/>
          </p:nvPr>
        </p:nvSpPr>
        <p:spPr>
          <a:xfrm>
            <a:off x="457200" y="1052513"/>
            <a:ext cx="8229600" cy="5184775"/>
          </a:xfrm>
        </p:spPr>
        <p:txBody>
          <a:bodyPr/>
          <a:lstStyle/>
          <a:p>
            <a:r>
              <a:rPr lang="zh-CN" altLang="en-US" dirty="0">
                <a:latin typeface="Times New Roman" panose="02020603050405020304" pitchFamily="18" charset="0"/>
              </a:rPr>
              <a:t>子查询在父查询之前执行，返回数据供父查询使用。(从内向外</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当子查询的返回值只有一个时，可以使用比较运算符（</a:t>
            </a:r>
            <a:r>
              <a:rPr lang="en-US" altLang="zh-CN" dirty="0">
                <a:latin typeface="Times New Roman" panose="02020603050405020304" pitchFamily="18" charset="0"/>
              </a:rPr>
              <a:t>=, &gt;, &lt;, &gt;=, &lt;=, !=</a:t>
            </a:r>
            <a:r>
              <a:rPr lang="zh-CN" altLang="en-US" dirty="0">
                <a:latin typeface="Times New Roman" panose="02020603050405020304" pitchFamily="18" charset="0"/>
              </a:rPr>
              <a:t>）将父查询和子查询连接起来。</a:t>
            </a:r>
            <a:endParaRPr lang="zh-CN" altLang="en-US" dirty="0">
              <a:latin typeface="Times New Roman" panose="02020603050405020304" pitchFamily="18" charset="0"/>
            </a:endParaRPr>
          </a:p>
          <a:p>
            <a:pPr lvl="1"/>
            <a:r>
              <a:rPr lang="zh-CN" altLang="en-US" dirty="0">
                <a:latin typeface="Times New Roman" panose="02020603050405020304" pitchFamily="18" charset="0"/>
              </a:rPr>
              <a:t>例</a:t>
            </a:r>
            <a:r>
              <a:rPr lang="en-US" altLang="zh-CN" dirty="0">
                <a:latin typeface="Times New Roman" panose="02020603050405020304" pitchFamily="18" charset="0"/>
              </a:rPr>
              <a:t>14-47 </a:t>
            </a:r>
            <a:r>
              <a:rPr lang="zh-CN" altLang="en-US" dirty="0">
                <a:latin typeface="Times New Roman" panose="02020603050405020304" pitchFamily="18" charset="0"/>
              </a:rPr>
              <a:t>查询与李明教师职称相同的教师号、姓名。</a:t>
            </a:r>
            <a:endParaRPr lang="zh-CN" altLang="en-US" dirty="0">
              <a:latin typeface="Times New Roman" panose="02020603050405020304" pitchFamily="18" charset="0"/>
            </a:endParaRPr>
          </a:p>
          <a:p>
            <a:pPr marL="457200" lvl="1" indent="0">
              <a:buNone/>
            </a:pPr>
            <a:r>
              <a:rPr lang="en-US" altLang="zh-CN" dirty="0">
                <a:latin typeface="Times New Roman" panose="02020603050405020304" pitchFamily="18" charset="0"/>
              </a:rPr>
              <a:t>	SELECT </a:t>
            </a:r>
            <a:r>
              <a:rPr lang="en-US" altLang="zh-CN" dirty="0" err="1">
                <a:latin typeface="Times New Roman" panose="02020603050405020304" pitchFamily="18" charset="0"/>
              </a:rPr>
              <a:t>Tno,Tname</a:t>
            </a:r>
            <a:r>
              <a:rPr lang="en-US" altLang="zh-CN" dirty="0">
                <a:latin typeface="Times New Roman" panose="02020603050405020304" pitchFamily="18" charset="0"/>
              </a:rPr>
              <a:t> FROM Teacher </a:t>
            </a:r>
            <a:endParaRPr lang="en-US" altLang="zh-CN" dirty="0">
              <a:latin typeface="Times New Roman" panose="02020603050405020304" pitchFamily="18" charset="0"/>
            </a:endParaRPr>
          </a:p>
          <a:p>
            <a:pPr marL="457200" lvl="1" indent="0">
              <a:buNone/>
            </a:pPr>
            <a:r>
              <a:rPr lang="en-US" altLang="zh-CN" dirty="0">
                <a:latin typeface="Times New Roman" panose="02020603050405020304" pitchFamily="18" charset="0"/>
              </a:rPr>
              <a:t>       WHERE Prof=</a:t>
            </a:r>
            <a:endParaRPr lang="en-US" altLang="zh-CN" dirty="0">
              <a:latin typeface="Times New Roman" panose="02020603050405020304" pitchFamily="18" charset="0"/>
            </a:endParaRPr>
          </a:p>
          <a:p>
            <a:pPr marL="457200" lvl="1" indent="0">
              <a:buNone/>
            </a:pPr>
            <a:r>
              <a:rPr lang="en-US" altLang="zh-CN" dirty="0">
                <a:latin typeface="Times New Roman" panose="02020603050405020304" pitchFamily="18" charset="0"/>
              </a:rPr>
              <a:t> 	(SELECT Prof FROM Teacher WHERE </a:t>
            </a:r>
            <a:r>
              <a:rPr lang="en-US" altLang="zh-CN" dirty="0" err="1">
                <a:latin typeface="Times New Roman" panose="02020603050405020304" pitchFamily="18" charset="0"/>
              </a:rPr>
              <a:t>Tname</a:t>
            </a:r>
            <a:r>
              <a:rPr lang="en-US" altLang="zh-CN" dirty="0">
                <a:latin typeface="Times New Roman" panose="02020603050405020304" pitchFamily="18" charset="0"/>
              </a:rPr>
              <a:t>='</a:t>
            </a:r>
            <a:r>
              <a:rPr lang="zh-CN" altLang="en-US" dirty="0">
                <a:latin typeface="Times New Roman" panose="02020603050405020304" pitchFamily="18" charset="0"/>
              </a:rPr>
              <a:t>李明</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如果子查询的返回值不止一个，而是一个集合时，则不能直接使用比较运算符。</a:t>
            </a:r>
            <a:endParaRPr lang="zh-CN" altLang="en-US" sz="1800" dirty="0">
              <a:latin typeface="Times New Roman" panose="02020603050405020304" pitchFamily="18" charset="0"/>
            </a:endParaRPr>
          </a:p>
          <a:p>
            <a:pPr lvl="2"/>
            <a:r>
              <a:rPr lang="en-US" altLang="zh-CN" sz="2400" dirty="0">
                <a:latin typeface="Times New Roman" panose="02020603050405020304" pitchFamily="18" charset="0"/>
              </a:rPr>
              <a:t>IN(</a:t>
            </a:r>
            <a:r>
              <a:rPr lang="zh-CN" altLang="en-US" sz="2400" dirty="0">
                <a:latin typeface="Times New Roman" panose="02020603050405020304" pitchFamily="18" charset="0"/>
              </a:rPr>
              <a:t>或者</a:t>
            </a:r>
            <a:r>
              <a:rPr lang="en-US" altLang="zh-CN" sz="2400" dirty="0">
                <a:latin typeface="Times New Roman" panose="02020603050405020304" pitchFamily="18" charset="0"/>
              </a:rPr>
              <a:t>NOT IN)</a:t>
            </a:r>
            <a:r>
              <a:rPr lang="zh-CN" altLang="en-US" sz="2400" dirty="0">
                <a:latin typeface="Times New Roman" panose="02020603050405020304" pitchFamily="18" charset="0"/>
              </a:rPr>
              <a:t>子句</a:t>
            </a:r>
            <a:endParaRPr lang="en-US" altLang="zh-CN" sz="2400" dirty="0">
              <a:latin typeface="Times New Roman" panose="02020603050405020304" pitchFamily="18" charset="0"/>
            </a:endParaRPr>
          </a:p>
          <a:p>
            <a:pPr lvl="2"/>
            <a:r>
              <a:rPr lang="zh-CN" altLang="en-US" sz="2400" dirty="0">
                <a:latin typeface="Times New Roman" panose="02020603050405020304" pitchFamily="18" charset="0"/>
              </a:rPr>
              <a:t>在比较运算符和子查询之间插入</a:t>
            </a:r>
            <a:r>
              <a:rPr lang="en-US" altLang="zh-CN" sz="2400" dirty="0">
                <a:latin typeface="Times New Roman" panose="02020603050405020304" pitchFamily="18" charset="0"/>
              </a:rPr>
              <a:t>ANY</a:t>
            </a:r>
            <a:r>
              <a:rPr lang="zh-CN" altLang="en-US" sz="2400" dirty="0">
                <a:latin typeface="Times New Roman" panose="02020603050405020304" pitchFamily="18" charset="0"/>
              </a:rPr>
              <a:t>或</a:t>
            </a:r>
            <a:r>
              <a:rPr lang="en-US" altLang="zh-CN" sz="2400" dirty="0">
                <a:latin typeface="Times New Roman" panose="02020603050405020304" pitchFamily="18" charset="0"/>
              </a:rPr>
              <a:t>ALL</a:t>
            </a:r>
            <a:endParaRPr lang="en-US" altLang="zh-CN" sz="2400"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wipe(down)">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arn(inVertical)">
                                      <p:cBhvr>
                                        <p:cTn id="12" dur="500"/>
                                        <p:tgtEl>
                                          <p:spTgt spid="46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arn(inVertical)">
                                      <p:cBhvr>
                                        <p:cTn id="17" dur="500"/>
                                        <p:tgtEl>
                                          <p:spTgt spid="4608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6083">
                                            <p:txEl>
                                              <p:pRg st="4" end="4"/>
                                            </p:txEl>
                                          </p:spTgt>
                                        </p:tgtEl>
                                        <p:attrNameLst>
                                          <p:attrName>style.visibility</p:attrName>
                                        </p:attrNameLst>
                                      </p:cBhvr>
                                      <p:to>
                                        <p:strVal val="visible"/>
                                      </p:to>
                                    </p:set>
                                    <p:animEffect transition="in" filter="barn(inVertical)">
                                      <p:cBhvr>
                                        <p:cTn id="20" dur="500"/>
                                        <p:tgtEl>
                                          <p:spTgt spid="4608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6083">
                                            <p:txEl>
                                              <p:pRg st="5" end="5"/>
                                            </p:txEl>
                                          </p:spTgt>
                                        </p:tgtEl>
                                        <p:attrNameLst>
                                          <p:attrName>style.visibility</p:attrName>
                                        </p:attrNameLst>
                                      </p:cBhvr>
                                      <p:to>
                                        <p:strVal val="visible"/>
                                      </p:to>
                                    </p:set>
                                    <p:animEffect transition="in" filter="barn(inVertical)">
                                      <p:cBhvr>
                                        <p:cTn id="23" dur="500"/>
                                        <p:tgtEl>
                                          <p:spTgt spid="4608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6083">
                                            <p:txEl>
                                              <p:pRg st="6" end="6"/>
                                            </p:txEl>
                                          </p:spTgt>
                                        </p:tgtEl>
                                        <p:attrNameLst>
                                          <p:attrName>style.visibility</p:attrName>
                                        </p:attrNameLst>
                                      </p:cBhvr>
                                      <p:to>
                                        <p:strVal val="visible"/>
                                      </p:to>
                                    </p:set>
                                    <p:animEffect transition="in" filter="wipe(down)">
                                      <p:cBhvr>
                                        <p:cTn id="28" dur="500"/>
                                        <p:tgtEl>
                                          <p:spTgt spid="4608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wipe(down)">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6083">
                                            <p:txEl>
                                              <p:pRg st="8" end="8"/>
                                            </p:txEl>
                                          </p:spTgt>
                                        </p:tgtEl>
                                        <p:attrNameLst>
                                          <p:attrName>style.visibility</p:attrName>
                                        </p:attrNameLst>
                                      </p:cBhvr>
                                      <p:to>
                                        <p:strVal val="visible"/>
                                      </p:to>
                                    </p:set>
                                    <p:animEffect transition="in" filter="wipe(down)">
                                      <p:cBhvr>
                                        <p:cTn id="38" dur="500"/>
                                        <p:tgtEl>
                                          <p:spTgt spid="46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latin typeface="Times New Roman" panose="02020603050405020304" pitchFamily="18" charset="0"/>
              </a:rPr>
              <a:t>14.5.1</a:t>
            </a:r>
            <a:r>
              <a:rPr lang="zh-CN" altLang="en-US" dirty="0">
                <a:latin typeface="Times New Roman" panose="02020603050405020304" pitchFamily="18" charset="0"/>
              </a:rPr>
              <a:t>无关子查询</a:t>
            </a:r>
            <a:endParaRPr lang="zh-CN" altLang="en-US" dirty="0">
              <a:latin typeface="Times New Roman" panose="02020603050405020304" pitchFamily="18" charset="0"/>
            </a:endParaRPr>
          </a:p>
        </p:txBody>
      </p:sp>
      <p:sp>
        <p:nvSpPr>
          <p:cNvPr id="47107" name="内容占位符 2"/>
          <p:cNvSpPr>
            <a:spLocks noGrp="1"/>
          </p:cNvSpPr>
          <p:nvPr>
            <p:ph idx="1"/>
          </p:nvPr>
        </p:nvSpPr>
        <p:spPr>
          <a:xfrm>
            <a:off x="457200" y="1052513"/>
            <a:ext cx="8229600" cy="5184775"/>
          </a:xfrm>
        </p:spPr>
        <p:txBody>
          <a:bodyPr/>
          <a:lstStyle/>
          <a:p>
            <a:pPr marL="0" indent="0">
              <a:buNone/>
              <a:defRPr/>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IN</a:t>
            </a:r>
            <a:endParaRPr lang="en-US" altLang="zh-CN" sz="2400" b="1"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14-45 </a:t>
            </a:r>
            <a:r>
              <a:rPr lang="zh-CN" altLang="en-US" sz="2400" dirty="0">
                <a:latin typeface="Times New Roman" panose="02020603050405020304" pitchFamily="18" charset="0"/>
              </a:rPr>
              <a:t>查询计算机系所有学生的成绩</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zh-CN" altLang="en-US" sz="2400" dirty="0">
                <a:latin typeface="Times New Roman" panose="02020603050405020304" pitchFamily="18" charset="0"/>
              </a:rPr>
              <a:t>* </a:t>
            </a:r>
            <a:r>
              <a:rPr lang="en-US" altLang="zh-CN" sz="2400" dirty="0">
                <a:latin typeface="Times New Roman" panose="02020603050405020304" pitchFamily="18" charset="0"/>
              </a:rPr>
              <a:t>FROM SC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IN</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FROM Student WHERE </a:t>
            </a:r>
            <a:r>
              <a:rPr lang="en-US" altLang="zh-CN" sz="2400" dirty="0" err="1">
                <a:latin typeface="Times New Roman" panose="02020603050405020304" pitchFamily="18" charset="0"/>
              </a:rPr>
              <a:t>Sdept</a:t>
            </a:r>
            <a:r>
              <a:rPr lang="en-US" altLang="zh-CN" sz="2400" dirty="0">
                <a:latin typeface="Times New Roman" panose="02020603050405020304" pitchFamily="18" charset="0"/>
              </a:rPr>
              <a:t>=‘</a:t>
            </a:r>
            <a:r>
              <a:rPr lang="zh-CN" altLang="en-US" sz="2400" dirty="0">
                <a:latin typeface="Times New Roman" panose="02020603050405020304" pitchFamily="18" charset="0"/>
              </a:rPr>
              <a:t>计算机系</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14-46 </a:t>
            </a:r>
            <a:r>
              <a:rPr lang="zh-CN" altLang="en-US" sz="2400" dirty="0">
                <a:latin typeface="Times New Roman" panose="02020603050405020304" pitchFamily="18" charset="0"/>
              </a:rPr>
              <a:t>查询所有科目都及格了的学生信息及成绩。</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zh-CN" altLang="en-US" sz="2400" dirty="0">
                <a:latin typeface="Times New Roman" panose="02020603050405020304" pitchFamily="18" charset="0"/>
              </a:rPr>
              <a:t>* </a:t>
            </a:r>
            <a:r>
              <a:rPr lang="en-US" altLang="zh-CN" sz="2400" dirty="0">
                <a:latin typeface="Times New Roman" panose="02020603050405020304" pitchFamily="18" charset="0"/>
              </a:rPr>
              <a:t>FROM SC JOIN S on </a:t>
            </a:r>
            <a:r>
              <a:rPr lang="en-US" altLang="zh-CN" sz="2400" dirty="0" err="1">
                <a:latin typeface="Times New Roman" panose="02020603050405020304" pitchFamily="18" charset="0"/>
              </a:rPr>
              <a:t>SC.Sno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S.Sno</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 NOT IN</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FROM SC WHERE Score&lt;60)</a:t>
            </a:r>
            <a:endParaRPr lang="en-US" altLang="zh-CN" sz="2400" dirty="0">
              <a:latin typeface="Times New Roman" panose="02020603050405020304" pitchFamily="18" charset="0"/>
            </a:endParaRPr>
          </a:p>
          <a:p>
            <a:pPr marL="0" indent="0"/>
            <a:endParaRPr lang="en-US"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down)">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wipe(down)">
                                      <p:cBhvr>
                                        <p:cTn id="12" dur="500"/>
                                        <p:tgtEl>
                                          <p:spTgt spid="47107">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Effect transition="in" filter="wipe(down)">
                                      <p:cBhvr>
                                        <p:cTn id="15" dur="500"/>
                                        <p:tgtEl>
                                          <p:spTgt spid="47107">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7107">
                                            <p:txEl>
                                              <p:pRg st="4" end="4"/>
                                            </p:txEl>
                                          </p:spTgt>
                                        </p:tgtEl>
                                        <p:attrNameLst>
                                          <p:attrName>style.visibility</p:attrName>
                                        </p:attrNameLst>
                                      </p:cBhvr>
                                      <p:to>
                                        <p:strVal val="visible"/>
                                      </p:to>
                                    </p:set>
                                    <p:animEffect transition="in" filter="wipe(down)">
                                      <p:cBhvr>
                                        <p:cTn id="18" dur="500"/>
                                        <p:tgtEl>
                                          <p:spTgt spid="47107">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animEffect transition="in" filter="wipe(down)">
                                      <p:cBhvr>
                                        <p:cTn id="21" dur="500"/>
                                        <p:tgtEl>
                                          <p:spTgt spid="4710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7107">
                                            <p:txEl>
                                              <p:pRg st="6" end="6"/>
                                            </p:txEl>
                                          </p:spTgt>
                                        </p:tgtEl>
                                        <p:attrNameLst>
                                          <p:attrName>style.visibility</p:attrName>
                                        </p:attrNameLst>
                                      </p:cBhvr>
                                      <p:to>
                                        <p:strVal val="visible"/>
                                      </p:to>
                                    </p:set>
                                    <p:animEffect transition="in" filter="wipe(down)">
                                      <p:cBhvr>
                                        <p:cTn id="26" dur="500"/>
                                        <p:tgtEl>
                                          <p:spTgt spid="4710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animEffect transition="in" filter="wipe(down)">
                                      <p:cBhvr>
                                        <p:cTn id="31" dur="500"/>
                                        <p:tgtEl>
                                          <p:spTgt spid="47107">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7107">
                                            <p:txEl>
                                              <p:pRg st="8" end="8"/>
                                            </p:txEl>
                                          </p:spTgt>
                                        </p:tgtEl>
                                        <p:attrNameLst>
                                          <p:attrName>style.visibility</p:attrName>
                                        </p:attrNameLst>
                                      </p:cBhvr>
                                      <p:to>
                                        <p:strVal val="visible"/>
                                      </p:to>
                                    </p:set>
                                    <p:animEffect transition="in" filter="wipe(down)">
                                      <p:cBhvr>
                                        <p:cTn id="34" dur="500"/>
                                        <p:tgtEl>
                                          <p:spTgt spid="47107">
                                            <p:txEl>
                                              <p:pRg st="8" end="8"/>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47107">
                                            <p:txEl>
                                              <p:pRg st="9" end="9"/>
                                            </p:txEl>
                                          </p:spTgt>
                                        </p:tgtEl>
                                        <p:attrNameLst>
                                          <p:attrName>style.visibility</p:attrName>
                                        </p:attrNameLst>
                                      </p:cBhvr>
                                      <p:to>
                                        <p:strVal val="visible"/>
                                      </p:to>
                                    </p:set>
                                    <p:animEffect transition="in" filter="wipe(down)">
                                      <p:cBhvr>
                                        <p:cTn id="37"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latin typeface="Times New Roman" panose="02020603050405020304" pitchFamily="18" charset="0"/>
              </a:rPr>
              <a:t>14.5.1</a:t>
            </a:r>
            <a:r>
              <a:rPr lang="zh-CN" altLang="en-US" dirty="0">
                <a:latin typeface="Times New Roman" panose="02020603050405020304" pitchFamily="18" charset="0"/>
              </a:rPr>
              <a:t>无关子查询</a:t>
            </a:r>
            <a:endParaRPr lang="zh-CN" altLang="en-US" dirty="0">
              <a:latin typeface="Times New Roman" panose="02020603050405020304" pitchFamily="18" charset="0"/>
            </a:endParaRPr>
          </a:p>
        </p:txBody>
      </p:sp>
      <p:sp>
        <p:nvSpPr>
          <p:cNvPr id="5" name="Rectangle 3"/>
          <p:cNvSpPr>
            <a:spLocks noGrp="1" noChangeArrowheads="1"/>
          </p:cNvSpPr>
          <p:nvPr>
            <p:ph idx="1"/>
          </p:nvPr>
        </p:nvSpPr>
        <p:spPr>
          <a:xfrm>
            <a:off x="457200" y="1052513"/>
            <a:ext cx="8229600" cy="5184775"/>
          </a:xfrm>
        </p:spPr>
        <p:txBody>
          <a:bodyPr/>
          <a:lstStyle/>
          <a:p>
            <a:r>
              <a:rPr lang="zh-CN" altLang="en-US" sz="2400" b="1" dirty="0">
                <a:latin typeface="+mj-ea"/>
                <a:ea typeface="+mj-ea"/>
              </a:rPr>
              <a:t>练习</a:t>
            </a:r>
            <a:r>
              <a:rPr lang="en-US" altLang="zh-CN" sz="2400" dirty="0">
                <a:latin typeface="Times New Roman" panose="02020603050405020304" pitchFamily="18" charset="0"/>
              </a:rPr>
              <a:t>  </a:t>
            </a:r>
            <a:r>
              <a:rPr lang="zh-CN" altLang="zh-CN" sz="2400" dirty="0">
                <a:latin typeface="Times New Roman" panose="02020603050405020304" pitchFamily="18" charset="0"/>
              </a:rPr>
              <a:t>查询平均成绩大于</a:t>
            </a:r>
            <a:r>
              <a:rPr lang="en-US" altLang="zh-CN" sz="2400" dirty="0">
                <a:latin typeface="Times New Roman" panose="02020603050405020304" pitchFamily="18" charset="0"/>
              </a:rPr>
              <a:t>85</a:t>
            </a:r>
            <a:r>
              <a:rPr lang="zh-CN" altLang="en-US" sz="2400" dirty="0">
                <a:latin typeface="Times New Roman" panose="02020603050405020304" pitchFamily="18" charset="0"/>
              </a:rPr>
              <a:t>并且没有不及格科目</a:t>
            </a:r>
            <a:r>
              <a:rPr lang="zh-CN" altLang="zh-CN" sz="2400" dirty="0">
                <a:latin typeface="Times New Roman" panose="02020603050405020304" pitchFamily="18" charset="0"/>
              </a:rPr>
              <a:t>的学生学号及平均成绩。</a:t>
            </a:r>
            <a:endParaRPr lang="zh-CN" altLang="zh-CN" sz="2400" dirty="0">
              <a:latin typeface="Times New Roman" panose="02020603050405020304" pitchFamily="18" charset="0"/>
            </a:endParaRPr>
          </a:p>
          <a:p>
            <a:pPr>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AVG(Score) AS </a:t>
            </a:r>
            <a:r>
              <a:rPr lang="en-US" altLang="zh-CN" sz="2400" dirty="0" err="1">
                <a:latin typeface="Times New Roman" panose="02020603050405020304" pitchFamily="18" charset="0"/>
              </a:rPr>
              <a:t>AvgScore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FROM SC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not in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FROM SC WHERE Score&lt;60)</a:t>
            </a:r>
            <a:endParaRPr lang="zh-CN" altLang="zh-CN" sz="2400" dirty="0">
              <a:latin typeface="Times New Roman" panose="02020603050405020304" pitchFamily="18" charset="0"/>
            </a:endParaRPr>
          </a:p>
          <a:p>
            <a:pPr>
              <a:buNone/>
            </a:pPr>
            <a:r>
              <a:rPr lang="en-US" altLang="zh-CN" sz="2400" dirty="0">
                <a:latin typeface="Times New Roman" panose="02020603050405020304" pitchFamily="18" charset="0"/>
              </a:rPr>
              <a:t>     GROUP BY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buNone/>
            </a:pPr>
            <a:r>
              <a:rPr lang="en-US" altLang="zh-CN" sz="2400" dirty="0">
                <a:latin typeface="Times New Roman" panose="02020603050405020304" pitchFamily="18" charset="0"/>
              </a:rPr>
              <a:t>	HAVING </a:t>
            </a:r>
            <a:r>
              <a:rPr lang="en-US" altLang="zh-CN" sz="2400" dirty="0" err="1">
                <a:latin typeface="Times New Roman" panose="02020603050405020304" pitchFamily="18" charset="0"/>
              </a:rPr>
              <a:t>AvgScore</a:t>
            </a:r>
            <a:r>
              <a:rPr lang="en-US" altLang="zh-CN" sz="2400" dirty="0">
                <a:latin typeface="Times New Roman" panose="02020603050405020304" pitchFamily="18" charset="0"/>
              </a:rPr>
              <a:t>&gt;85</a:t>
            </a:r>
            <a:endParaRPr lang="en-US" altLang="zh-CN" sz="2400" dirty="0">
              <a:latin typeface="Times New Roman" panose="02020603050405020304" pitchFamily="18" charset="0"/>
            </a:endParaRPr>
          </a:p>
          <a:p>
            <a:pPr>
              <a:buNone/>
            </a:pPr>
            <a:endParaRPr lang="zh-CN" altLang="zh-CN" sz="2400" dirty="0">
              <a:latin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latin typeface="Times New Roman" panose="02020603050405020304" pitchFamily="18" charset="0"/>
              </a:rPr>
              <a:t>14.5.1</a:t>
            </a:r>
            <a:r>
              <a:rPr lang="zh-CN" altLang="en-US" dirty="0">
                <a:latin typeface="Times New Roman" panose="02020603050405020304" pitchFamily="18" charset="0"/>
              </a:rPr>
              <a:t>无关子查询</a:t>
            </a:r>
            <a:endParaRPr lang="zh-CN" altLang="en-US" dirty="0">
              <a:latin typeface="Times New Roman" panose="02020603050405020304" pitchFamily="18" charset="0"/>
            </a:endParaRPr>
          </a:p>
        </p:txBody>
      </p:sp>
      <p:sp>
        <p:nvSpPr>
          <p:cNvPr id="47107" name="内容占位符 2"/>
          <p:cNvSpPr>
            <a:spLocks noGrp="1"/>
          </p:cNvSpPr>
          <p:nvPr>
            <p:ph idx="1"/>
          </p:nvPr>
        </p:nvSpPr>
        <p:spPr>
          <a:xfrm>
            <a:off x="457200" y="1052513"/>
            <a:ext cx="8229600" cy="5184775"/>
          </a:xfrm>
        </p:spPr>
        <p:txBody>
          <a:bodyPr/>
          <a:lstStyle/>
          <a:p>
            <a:pPr marL="0" indent="0">
              <a:buNone/>
              <a:defRPr/>
            </a:pPr>
            <a:r>
              <a:rPr lang="en-US" altLang="zh-CN" sz="2400" b="1" dirty="0">
                <a:latin typeface="Times New Roman" panose="02020603050405020304" pitchFamily="18" charset="0"/>
              </a:rPr>
              <a:t>2.</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ANY (= IN)</a:t>
            </a:r>
            <a:endParaRPr lang="en-US" altLang="zh-CN" sz="2400" b="1"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14-48 </a:t>
            </a:r>
            <a:r>
              <a:rPr lang="zh-CN" altLang="en-US" sz="2400" dirty="0">
                <a:latin typeface="Times New Roman" panose="02020603050405020304" pitchFamily="18" charset="0"/>
              </a:rPr>
              <a:t>查询讲授课程号为</a:t>
            </a:r>
            <a:r>
              <a:rPr lang="en-US" altLang="zh-CN" sz="2400" dirty="0">
                <a:latin typeface="Times New Roman" panose="02020603050405020304" pitchFamily="18" charset="0"/>
              </a:rPr>
              <a:t>C1</a:t>
            </a:r>
            <a:r>
              <a:rPr lang="zh-CN" altLang="en-US" sz="2400" dirty="0">
                <a:latin typeface="Times New Roman" panose="02020603050405020304" pitchFamily="18" charset="0"/>
              </a:rPr>
              <a:t>的教师姓名</a:t>
            </a:r>
            <a:endParaRPr lang="zh-CN" altLang="en-US"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from Teacher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Tno</a:t>
            </a:r>
            <a:r>
              <a:rPr lang="en-US" altLang="zh-CN" sz="2400" dirty="0">
                <a:latin typeface="Times New Roman" panose="02020603050405020304" pitchFamily="18" charset="0"/>
              </a:rPr>
              <a:t> = any(select </a:t>
            </a:r>
            <a:r>
              <a:rPr lang="en-US" altLang="zh-CN" sz="2400" dirty="0" err="1">
                <a:latin typeface="Times New Roman" panose="02020603050405020304" pitchFamily="18" charset="0"/>
              </a:rPr>
              <a:t>Tno</a:t>
            </a:r>
            <a:r>
              <a:rPr lang="en-US" altLang="zh-CN" sz="2400" dirty="0">
                <a:latin typeface="Times New Roman" panose="02020603050405020304" pitchFamily="18" charset="0"/>
              </a:rPr>
              <a:t> from SC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=‘C1’)</a:t>
            </a:r>
            <a:endParaRPr lang="en-US" altLang="zh-CN" sz="2400" dirty="0">
              <a:latin typeface="Times New Roman" panose="02020603050405020304" pitchFamily="18" charset="0"/>
            </a:endParaRPr>
          </a:p>
          <a:p>
            <a:pPr marL="0" indent="0"/>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down)">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wipe(down)">
                                      <p:cBhvr>
                                        <p:cTn id="12" dur="500"/>
                                        <p:tgtEl>
                                          <p:spTgt spid="47107">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Effect transition="in" filter="wipe(down)">
                                      <p:cBhvr>
                                        <p:cTn id="15"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latin typeface="Times New Roman" panose="02020603050405020304" pitchFamily="18" charset="0"/>
              </a:rPr>
              <a:t>14.5.1 </a:t>
            </a:r>
            <a:r>
              <a:rPr lang="zh-CN" altLang="en-US" dirty="0">
                <a:latin typeface="Times New Roman" panose="02020603050405020304" pitchFamily="18" charset="0"/>
              </a:rPr>
              <a:t>无关子查询</a:t>
            </a:r>
            <a:endParaRPr lang="zh-CN" altLang="en-US" dirty="0">
              <a:latin typeface="Times New Roman" panose="02020603050405020304" pitchFamily="18" charset="0"/>
            </a:endParaRPr>
          </a:p>
        </p:txBody>
      </p:sp>
      <p:sp>
        <p:nvSpPr>
          <p:cNvPr id="46083"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defRPr/>
            </a:pPr>
            <a:r>
              <a:rPr lang="en-US" altLang="zh-CN" sz="2400" b="1" dirty="0">
                <a:latin typeface="Times New Roman" panose="02020603050405020304" pitchFamily="18" charset="0"/>
              </a:rPr>
              <a:t>3.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ALL(</a:t>
            </a:r>
            <a:r>
              <a:rPr lang="zh-CN" altLang="en-US" sz="2400" b="1" dirty="0">
                <a:latin typeface="Times New Roman" panose="02020603050405020304" pitchFamily="18" charset="0"/>
              </a:rPr>
              <a:t>从集合中取出所有元素比较</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a:p>
            <a:pPr>
              <a:defRPr/>
            </a:pPr>
            <a:r>
              <a:rPr lang="zh-CN" altLang="en-US" sz="2400" dirty="0">
                <a:latin typeface="Times New Roman" panose="02020603050405020304" pitchFamily="18" charset="0"/>
              </a:rPr>
              <a:t>例</a:t>
            </a:r>
            <a:r>
              <a:rPr lang="en-US" altLang="zh-CN" sz="2400" dirty="0">
                <a:latin typeface="Times New Roman" panose="02020603050405020304" pitchFamily="18" charset="0"/>
              </a:rPr>
              <a:t>: </a:t>
            </a:r>
            <a:r>
              <a:rPr lang="zh-CN" altLang="en-US" sz="2400" dirty="0">
                <a:latin typeface="Times New Roman" panose="02020603050405020304" pitchFamily="18" charset="0"/>
              </a:rPr>
              <a:t>查询其他系中比数学系所有教师工资都高的教师的姓名和工资。</a:t>
            </a:r>
            <a:endParaRPr lang="zh-CN" altLang="en-US"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Salary from Teacher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 ‘</a:t>
            </a:r>
            <a:r>
              <a:rPr lang="zh-CN" altLang="en-US" sz="2400" dirty="0">
                <a:latin typeface="Times New Roman" panose="02020603050405020304" pitchFamily="18" charset="0"/>
              </a:rPr>
              <a:t>数学</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and Salary&gt;</a:t>
            </a:r>
            <a:endParaRPr lang="en-US" altLang="zh-CN" sz="2400" dirty="0">
              <a:latin typeface="Times New Roman" panose="02020603050405020304" pitchFamily="18" charset="0"/>
            </a:endParaRPr>
          </a:p>
          <a:p>
            <a:pPr marL="0" indent="0">
              <a:buNone/>
              <a:defRPr/>
            </a:pPr>
            <a:r>
              <a:rPr lang="en-US" altLang="zh-CN" sz="2400" dirty="0">
                <a:latin typeface="Times New Roman" panose="02020603050405020304" pitchFamily="18" charset="0"/>
              </a:rPr>
              <a:t>     all(select Salary from Teacher WHERE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a:t>
            </a:r>
            <a:r>
              <a:rPr lang="zh-CN" altLang="en-US" sz="2400" dirty="0">
                <a:latin typeface="Times New Roman" panose="02020603050405020304" pitchFamily="18" charset="0"/>
              </a:rPr>
              <a:t>数学</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defRPr/>
            </a:pP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Salary from teacher where </a:t>
            </a:r>
            <a:r>
              <a:rPr lang="en-US" altLang="en-US" sz="2400" noProof="1">
                <a:latin typeface="Times New Roman" panose="02020603050405020304" pitchFamily="18" charset="0"/>
              </a:rPr>
              <a:t>dept&lt;&gt;'</a:t>
            </a:r>
            <a:r>
              <a:rPr lang="zh-CN" altLang="en-US" sz="2400" noProof="1">
                <a:latin typeface="Times New Roman" panose="02020603050405020304" pitchFamily="18" charset="0"/>
              </a:rPr>
              <a:t>数学</a:t>
            </a:r>
            <a:r>
              <a:rPr lang="en-US" altLang="en-US" sz="2400" noProof="1">
                <a:latin typeface="Times New Roman" panose="02020603050405020304" pitchFamily="18" charset="0"/>
              </a:rPr>
              <a:t>' and</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sal</a:t>
            </a:r>
            <a:r>
              <a:rPr lang="en-US" altLang="zh-CN" sz="2400" dirty="0">
                <a:latin typeface="Times New Roman" panose="02020603050405020304" pitchFamily="18" charset="0"/>
              </a:rPr>
              <a:t>&gt;(select max(</a:t>
            </a:r>
            <a:r>
              <a:rPr lang="en-US" altLang="zh-CN" sz="2400" dirty="0" err="1">
                <a:latin typeface="Times New Roman" panose="02020603050405020304" pitchFamily="18" charset="0"/>
              </a:rPr>
              <a:t>sal</a:t>
            </a:r>
            <a:r>
              <a:rPr lang="en-US" altLang="zh-CN" sz="2400" dirty="0">
                <a:latin typeface="Times New Roman" panose="02020603050405020304" pitchFamily="18" charset="0"/>
              </a:rPr>
              <a:t>) from teacher where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a:t>
            </a:r>
            <a:r>
              <a:rPr lang="zh-CN" altLang="en-US" sz="2400" dirty="0">
                <a:latin typeface="Times New Roman" panose="02020603050405020304" pitchFamily="18" charset="0"/>
              </a:rPr>
              <a:t>数学</a:t>
            </a:r>
            <a:r>
              <a:rPr lang="en-US" altLang="zh-CN" sz="2400" dirty="0">
                <a:latin typeface="Times New Roman" panose="02020603050405020304" pitchFamily="18" charset="0"/>
              </a:rPr>
              <a:t>')</a:t>
            </a:r>
            <a:endParaRPr lang="zh-CN" altLang="en-US" sz="2400" noProof="1">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wipe(down)">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wipe(down)">
                                      <p:cBhvr>
                                        <p:cTn id="12" dur="500"/>
                                        <p:tgtEl>
                                          <p:spTgt spid="4608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wipe(down)">
                                      <p:cBhvr>
                                        <p:cTn id="15" dur="500"/>
                                        <p:tgtEl>
                                          <p:spTgt spid="4608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wipe(down)">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animEffect transition="in" filter="wipe(down)">
                                      <p:cBhvr>
                                        <p:cTn id="23"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49155"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pPr>
            <a:r>
              <a:rPr lang="en-US" altLang="zh-CN" b="1" dirty="0">
                <a:latin typeface="Times New Roman" panose="02020603050405020304" pitchFamily="18" charset="0"/>
              </a:rPr>
              <a:t>1. </a:t>
            </a:r>
            <a:r>
              <a:rPr lang="zh-CN" altLang="en-US" b="1" dirty="0">
                <a:latin typeface="Times New Roman" panose="02020603050405020304" pitchFamily="18" charset="0"/>
              </a:rPr>
              <a:t>使用</a:t>
            </a:r>
            <a:r>
              <a:rPr lang="en-US" altLang="zh-CN" b="1" dirty="0">
                <a:latin typeface="Times New Roman" panose="02020603050405020304" pitchFamily="18" charset="0"/>
              </a:rPr>
              <a:t>EXISTS</a:t>
            </a:r>
            <a:endParaRPr lang="en-US" altLang="zh-CN" b="1" dirty="0">
              <a:latin typeface="Times New Roman" panose="02020603050405020304" pitchFamily="18" charset="0"/>
            </a:endParaRPr>
          </a:p>
          <a:p>
            <a:r>
              <a:rPr lang="en-US" altLang="zh-CN" dirty="0">
                <a:latin typeface="Times New Roman" panose="02020603050405020304" pitchFamily="18" charset="0"/>
              </a:rPr>
              <a:t>EXISTS</a:t>
            </a:r>
            <a:r>
              <a:rPr lang="zh-CN" altLang="en-US" dirty="0">
                <a:latin typeface="Times New Roman" panose="02020603050405020304" pitchFamily="18" charset="0"/>
              </a:rPr>
              <a:t>表示存在量词，带有</a:t>
            </a:r>
            <a:r>
              <a:rPr lang="en-US" altLang="zh-CN" dirty="0">
                <a:latin typeface="Times New Roman" panose="02020603050405020304" pitchFamily="18" charset="0"/>
              </a:rPr>
              <a:t>EXISTS</a:t>
            </a:r>
            <a:r>
              <a:rPr lang="zh-CN" altLang="en-US" dirty="0">
                <a:latin typeface="Times New Roman" panose="02020603050405020304" pitchFamily="18" charset="0"/>
              </a:rPr>
              <a:t>的子查询不返回任何实际数据，它只得到逻辑值“真”或“假”。当子查询的的查询结果集合为非空时，外层的</a:t>
            </a:r>
            <a:r>
              <a:rPr lang="en-US" altLang="zh-CN" dirty="0">
                <a:latin typeface="Times New Roman" panose="02020603050405020304" pitchFamily="18" charset="0"/>
              </a:rPr>
              <a:t>WHERE</a:t>
            </a:r>
            <a:r>
              <a:rPr lang="zh-CN" altLang="en-US" dirty="0">
                <a:latin typeface="Times New Roman" panose="02020603050405020304" pitchFamily="18" charset="0"/>
              </a:rPr>
              <a:t>子句返回真值，否则返回假值。</a:t>
            </a:r>
            <a:endParaRPr lang="en-US" altLang="zh-CN" dirty="0">
              <a:latin typeface="Times New Roman" panose="02020603050405020304" pitchFamily="18" charset="0"/>
            </a:endParaRPr>
          </a:p>
          <a:p>
            <a:endParaRPr lang="en-US" altLang="zh-CN" sz="2400" dirty="0">
              <a:latin typeface="Times New Roman" panose="02020603050405020304" pitchFamily="18" charset="0"/>
            </a:endParaRPr>
          </a:p>
          <a:p>
            <a:pPr marL="0" indent="0">
              <a:buNone/>
            </a:pPr>
            <a:endParaRPr lang="zh-CN" altLang="en-US" sz="2400" dirty="0">
              <a:latin typeface="Times New Roman" panose="02020603050405020304" pitchFamily="18" charset="0"/>
            </a:endParaRPr>
          </a:p>
          <a:p>
            <a:pPr marL="0" indent="0">
              <a:lnSpc>
                <a:spcPts val="2100"/>
              </a:lnSpc>
              <a:buFont typeface="Wingdings" panose="05000000000000000000" pitchFamily="2" charset="2"/>
              <a:buNone/>
            </a:pPr>
            <a:endParaRPr lang="en-US" altLang="zh-CN" sz="2000" dirty="0">
              <a:latin typeface="Times New Roman" panose="02020603050405020304" pitchFamily="18" charset="0"/>
            </a:endParaRPr>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49155"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EXISTS</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14-50 </a:t>
            </a:r>
            <a:r>
              <a:rPr lang="zh-CN" altLang="en-US" sz="2400" dirty="0">
                <a:latin typeface="Times New Roman" panose="02020603050405020304" pitchFamily="18" charset="0"/>
              </a:rPr>
              <a:t>查询讲授课程号为</a:t>
            </a:r>
            <a:r>
              <a:rPr lang="en-US" altLang="zh-CN" sz="2400" dirty="0">
                <a:latin typeface="Times New Roman" panose="02020603050405020304" pitchFamily="18" charset="0"/>
              </a:rPr>
              <a:t>C01</a:t>
            </a:r>
            <a:r>
              <a:rPr lang="zh-CN" altLang="en-US" sz="2400" dirty="0">
                <a:latin typeface="Times New Roman" panose="02020603050405020304" pitchFamily="18" charset="0"/>
              </a:rPr>
              <a:t>的教师姓名</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distinct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From Teacher T join SC on </a:t>
            </a:r>
            <a:r>
              <a:rPr lang="en-US" altLang="zh-CN" sz="2400" dirty="0" err="1">
                <a:latin typeface="Times New Roman" panose="02020603050405020304" pitchFamily="18" charset="0"/>
              </a:rPr>
              <a:t>T.Tno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SC.Tno</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=‘C01’</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From Teacher T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Tno</a:t>
            </a:r>
            <a:r>
              <a:rPr lang="en-US" altLang="zh-CN" sz="2400" dirty="0">
                <a:latin typeface="Times New Roman" panose="02020603050405020304" pitchFamily="18" charset="0"/>
              </a:rPr>
              <a:t> in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Tno</a:t>
            </a:r>
            <a:r>
              <a:rPr lang="en-US" altLang="zh-CN" sz="2400" dirty="0">
                <a:latin typeface="Times New Roman" panose="02020603050405020304" pitchFamily="18" charset="0"/>
              </a:rPr>
              <a:t> From SC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=‘C01’)</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Tname</a:t>
            </a:r>
            <a:r>
              <a:rPr lang="en-US" altLang="zh-CN" sz="2400" dirty="0">
                <a:latin typeface="Times New Roman" panose="02020603050405020304" pitchFamily="18" charset="0"/>
              </a:rPr>
              <a:t> FROM Teacher T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EXISTS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 FROM SC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Tno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T.Tno</a:t>
            </a: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=‘C01') </a:t>
            </a:r>
            <a:endParaRPr lang="en-US" altLang="zh-CN" sz="2400" dirty="0">
              <a:latin typeface="Times New Roman" panose="02020603050405020304" pitchFamily="18" charset="0"/>
            </a:endParaRPr>
          </a:p>
          <a:p>
            <a:endParaRPr lang="en-US" altLang="zh-CN" sz="2400" b="1" dirty="0">
              <a:latin typeface="Times New Roman" panose="02020603050405020304" pitchFamily="18" charset="0"/>
            </a:endParaRPr>
          </a:p>
          <a:p>
            <a:endParaRPr lang="zh-CN" altLang="en-US" sz="2400" dirty="0">
              <a:latin typeface="Times New Roman" panose="02020603050405020304" pitchFamily="18" charset="0"/>
            </a:endParaRPr>
          </a:p>
          <a:p>
            <a:pPr marL="0" indent="0">
              <a:lnSpc>
                <a:spcPts val="2100"/>
              </a:lnSpc>
              <a:buFont typeface="Wingdings" panose="05000000000000000000" pitchFamily="2" charset="2"/>
              <a:buNone/>
            </a:pPr>
            <a:endParaRPr lang="en-US" altLang="zh-CN" sz="2000" dirty="0">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164288" y="195286"/>
            <a:ext cx="1810544" cy="2546833"/>
          </a:xfrm>
          <a:prstGeom prst="rect">
            <a:avLst/>
          </a:prstGeom>
        </p:spPr>
      </p:pic>
      <p:pic>
        <p:nvPicPr>
          <p:cNvPr id="4" name="图片 3"/>
          <p:cNvPicPr>
            <a:picLocks noChangeAspect="1"/>
          </p:cNvPicPr>
          <p:nvPr/>
        </p:nvPicPr>
        <p:blipFill>
          <a:blip r:embed="rId2"/>
          <a:stretch>
            <a:fillRect/>
          </a:stretch>
        </p:blipFill>
        <p:spPr>
          <a:xfrm>
            <a:off x="6537783" y="3055438"/>
            <a:ext cx="2606217" cy="2868531"/>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wipe(down)">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wipe(down)">
                                      <p:cBhvr>
                                        <p:cTn id="12" dur="500"/>
                                        <p:tgtEl>
                                          <p:spTgt spid="49155">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wipe(down)">
                                      <p:cBhvr>
                                        <p:cTn id="15" dur="500"/>
                                        <p:tgtEl>
                                          <p:spTgt spid="49155">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9155">
                                            <p:txEl>
                                              <p:pRg st="4" end="4"/>
                                            </p:txEl>
                                          </p:spTgt>
                                        </p:tgtEl>
                                        <p:attrNameLst>
                                          <p:attrName>style.visibility</p:attrName>
                                        </p:attrNameLst>
                                      </p:cBhvr>
                                      <p:to>
                                        <p:strVal val="visible"/>
                                      </p:to>
                                    </p:set>
                                    <p:animEffect transition="in" filter="wipe(down)">
                                      <p:cBhvr>
                                        <p:cTn id="18" dur="500"/>
                                        <p:tgtEl>
                                          <p:spTgt spid="491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animEffect transition="in" filter="wipe(down)">
                                      <p:cBhvr>
                                        <p:cTn id="23" dur="500"/>
                                        <p:tgtEl>
                                          <p:spTgt spid="4915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9155">
                                            <p:txEl>
                                              <p:pRg st="6" end="6"/>
                                            </p:txEl>
                                          </p:spTgt>
                                        </p:tgtEl>
                                        <p:attrNameLst>
                                          <p:attrName>style.visibility</p:attrName>
                                        </p:attrNameLst>
                                      </p:cBhvr>
                                      <p:to>
                                        <p:strVal val="visible"/>
                                      </p:to>
                                    </p:set>
                                    <p:animEffect transition="in" filter="wipe(down)">
                                      <p:cBhvr>
                                        <p:cTn id="26" dur="500"/>
                                        <p:tgtEl>
                                          <p:spTgt spid="49155">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9155">
                                            <p:txEl>
                                              <p:pRg st="7" end="7"/>
                                            </p:txEl>
                                          </p:spTgt>
                                        </p:tgtEl>
                                        <p:attrNameLst>
                                          <p:attrName>style.visibility</p:attrName>
                                        </p:attrNameLst>
                                      </p:cBhvr>
                                      <p:to>
                                        <p:strVal val="visible"/>
                                      </p:to>
                                    </p:set>
                                    <p:animEffect transition="in" filter="wipe(down)">
                                      <p:cBhvr>
                                        <p:cTn id="29" dur="500"/>
                                        <p:tgtEl>
                                          <p:spTgt spid="4915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9155">
                                            <p:txEl>
                                              <p:pRg st="8" end="8"/>
                                            </p:txEl>
                                          </p:spTgt>
                                        </p:tgtEl>
                                        <p:attrNameLst>
                                          <p:attrName>style.visibility</p:attrName>
                                        </p:attrNameLst>
                                      </p:cBhvr>
                                      <p:to>
                                        <p:strVal val="visible"/>
                                      </p:to>
                                    </p:set>
                                    <p:animEffect transition="in" filter="wipe(down)">
                                      <p:cBhvr>
                                        <p:cTn id="34" dur="500"/>
                                        <p:tgtEl>
                                          <p:spTgt spid="49155">
                                            <p:txEl>
                                              <p:pRg st="8" end="8"/>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49155">
                                            <p:txEl>
                                              <p:pRg st="9" end="9"/>
                                            </p:txEl>
                                          </p:spTgt>
                                        </p:tgtEl>
                                        <p:attrNameLst>
                                          <p:attrName>style.visibility</p:attrName>
                                        </p:attrNameLst>
                                      </p:cBhvr>
                                      <p:to>
                                        <p:strVal val="visible"/>
                                      </p:to>
                                    </p:set>
                                    <p:animEffect transition="in" filter="wipe(down)">
                                      <p:cBhvr>
                                        <p:cTn id="37" dur="500"/>
                                        <p:tgtEl>
                                          <p:spTgt spid="49155">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49155">
                                            <p:txEl>
                                              <p:pRg st="10" end="10"/>
                                            </p:txEl>
                                          </p:spTgt>
                                        </p:tgtEl>
                                        <p:attrNameLst>
                                          <p:attrName>style.visibility</p:attrName>
                                        </p:attrNameLst>
                                      </p:cBhvr>
                                      <p:to>
                                        <p:strVal val="visible"/>
                                      </p:to>
                                    </p:set>
                                    <p:animEffect transition="in" filter="wipe(down)">
                                      <p:cBhvr>
                                        <p:cTn id="40" dur="500"/>
                                        <p:tgtEl>
                                          <p:spTgt spid="49155">
                                            <p:txEl>
                                              <p:pRg st="10" end="10"/>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9155">
                                            <p:txEl>
                                              <p:pRg st="11" end="11"/>
                                            </p:txEl>
                                          </p:spTgt>
                                        </p:tgtEl>
                                        <p:attrNameLst>
                                          <p:attrName>style.visibility</p:attrName>
                                        </p:attrNameLst>
                                      </p:cBhvr>
                                      <p:to>
                                        <p:strVal val="visible"/>
                                      </p:to>
                                    </p:set>
                                    <p:animEffect transition="in" filter="wipe(down)">
                                      <p:cBhvr>
                                        <p:cTn id="43" dur="500"/>
                                        <p:tgtEl>
                                          <p:spTgt spid="4915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par>
                                <p:cTn id="49" presetID="22" presetClass="entr" presetSubtype="4"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14.1.1</a:t>
            </a:r>
            <a:r>
              <a:rPr lang="zh-CN" altLang="en-US" sz="3600" b="1" dirty="0">
                <a:latin typeface="Times New Roman" panose="02020603050405020304" pitchFamily="18" charset="0"/>
                <a:cs typeface="Times New Roman" panose="02020603050405020304" pitchFamily="18" charset="0"/>
              </a:rPr>
              <a:t>投影列</a:t>
            </a:r>
            <a:endParaRPr lang="zh-CN" altLang="en-US" sz="3600" dirty="0">
              <a:latin typeface="Times New Roman" panose="02020603050405020304" pitchFamily="18" charset="0"/>
              <a:cs typeface="Times New Roman" panose="02020603050405020304" pitchFamily="18" charset="0"/>
            </a:endParaRPr>
          </a:p>
        </p:txBody>
      </p:sp>
      <p:sp>
        <p:nvSpPr>
          <p:cNvPr id="9219" name="内容占位符 2"/>
          <p:cNvSpPr>
            <a:spLocks noGrp="1"/>
          </p:cNvSpPr>
          <p:nvPr>
            <p:ph idx="1"/>
          </p:nvPr>
        </p:nvSpPr>
        <p:spPr>
          <a:xfrm>
            <a:off x="457200" y="1052513"/>
            <a:ext cx="8229600" cy="5184775"/>
          </a:xfrm>
        </p:spPr>
        <p:txBody>
          <a:bodyPr/>
          <a:lstStyle/>
          <a:p>
            <a:pPr marL="0" indent="0">
              <a:buNone/>
            </a:pPr>
            <a:r>
              <a:rPr lang="en-US" altLang="zh-CN" b="1" dirty="0">
                <a:latin typeface="Times New Roman" panose="02020603050405020304" pitchFamily="18" charset="0"/>
                <a:cs typeface="Times New Roman" panose="02020603050405020304" pitchFamily="18" charset="0"/>
              </a:rPr>
              <a:t>4.计算列</a:t>
            </a:r>
            <a:endParaRPr lang="en-US" altLang="zh-CN" b="1"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14-4</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查询全体学生的姓名和</a:t>
            </a:r>
            <a:r>
              <a:rPr lang="zh-CN" altLang="en-US" sz="2400" dirty="0">
                <a:latin typeface="Times New Roman" panose="02020603050405020304" pitchFamily="18" charset="0"/>
                <a:cs typeface="Times New Roman" panose="02020603050405020304" pitchFamily="18" charset="0"/>
              </a:rPr>
              <a:t>出生年份</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rPr>
              <a:t>Student(</a:t>
            </a:r>
            <a:r>
              <a:rPr lang="en-US" altLang="zh-CN" sz="2400" dirty="0" err="1">
                <a:latin typeface="Times New Roman" panose="02020603050405020304" pitchFamily="18" charset="0"/>
              </a:rPr>
              <a:t>Sno,Sname,Ssex,Sage,Sdept</a:t>
            </a:r>
            <a:r>
              <a:rPr lang="en-US" altLang="zh-CN" sz="2400" dirty="0">
                <a:latin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2020-Sage FROM Student;</a:t>
            </a:r>
            <a:endParaRPr lang="zh-CN" altLang="zh-CN" sz="2400"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注意：在这里，</a:t>
            </a:r>
            <a:r>
              <a:rPr lang="en-US" altLang="zh-CN" sz="2400" b="1" dirty="0">
                <a:latin typeface="Times New Roman" panose="02020603050405020304" pitchFamily="18" charset="0"/>
                <a:cs typeface="Times New Roman" panose="02020603050405020304" pitchFamily="18" charset="0"/>
              </a:rPr>
              <a:t>SELECT</a:t>
            </a:r>
            <a:r>
              <a:rPr lang="zh-CN" altLang="zh-CN" sz="2400" b="1" dirty="0">
                <a:latin typeface="Times New Roman" panose="02020603050405020304" pitchFamily="18" charset="0"/>
                <a:cs typeface="Times New Roman" panose="02020603050405020304" pitchFamily="18" charset="0"/>
              </a:rPr>
              <a:t>子句的第二项，用表达式</a:t>
            </a:r>
            <a:r>
              <a:rPr lang="en-US" altLang="zh-CN" sz="2400" dirty="0">
                <a:latin typeface="Times New Roman" panose="02020603050405020304" pitchFamily="18" charset="0"/>
                <a:cs typeface="Times New Roman" panose="02020603050405020304" pitchFamily="18" charset="0"/>
              </a:rPr>
              <a:t>2020-Sage</a:t>
            </a:r>
            <a:r>
              <a:rPr lang="zh-CN" altLang="zh-CN" sz="2400" b="1" dirty="0">
                <a:latin typeface="Times New Roman" panose="02020603050405020304" pitchFamily="18" charset="0"/>
                <a:cs typeface="Times New Roman" panose="02020603050405020304" pitchFamily="18" charset="0"/>
              </a:rPr>
              <a:t>取代了一个列名。</a:t>
            </a:r>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SELECT</a:t>
            </a:r>
            <a:r>
              <a:rPr lang="zh-CN" altLang="zh-CN" sz="2400" b="1" dirty="0">
                <a:latin typeface="Times New Roman" panose="02020603050405020304" pitchFamily="18" charset="0"/>
                <a:cs typeface="Times New Roman" panose="02020603050405020304" pitchFamily="18" charset="0"/>
              </a:rPr>
              <a:t>子句中要查询的列，不仅可以是表中已有的属性列，还可以是某个表达式、字符串常量和函数等，</a:t>
            </a:r>
            <a:r>
              <a:rPr lang="zh-CN" altLang="en-US" sz="2400" b="1" dirty="0">
                <a:latin typeface="Times New Roman" panose="02020603050405020304" pitchFamily="18" charset="0"/>
                <a:cs typeface="Times New Roman" panose="02020603050405020304" pitchFamily="18" charset="0"/>
              </a:rPr>
              <a:t>使</a:t>
            </a:r>
            <a:r>
              <a:rPr lang="en-US" altLang="zh-CN" sz="2400" b="1" dirty="0">
                <a:latin typeface="Times New Roman" panose="02020603050405020304" pitchFamily="18" charset="0"/>
                <a:cs typeface="Times New Roman" panose="02020603050405020304" pitchFamily="18" charset="0"/>
              </a:rPr>
              <a:t>SELECT</a:t>
            </a:r>
            <a:r>
              <a:rPr lang="zh-CN" altLang="zh-CN" sz="2400" b="1" dirty="0">
                <a:latin typeface="Times New Roman" panose="02020603050405020304" pitchFamily="18" charset="0"/>
                <a:cs typeface="Times New Roman" panose="02020603050405020304" pitchFamily="18" charset="0"/>
              </a:rPr>
              <a:t>子句的功能更加的灵活。</a:t>
            </a:r>
            <a:endParaRPr lang="zh-CN" altLang="zh-CN" sz="2400" dirty="0">
              <a:latin typeface="Times New Roman" panose="02020603050405020304" pitchFamily="18" charset="0"/>
              <a:cs typeface="Times New Roman" panose="02020603050405020304" pitchFamily="18" charset="0"/>
            </a:endParaRPr>
          </a:p>
          <a:p>
            <a:r>
              <a:rPr lang="zh-CN" altLang="zh-CN"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查询全体学生的平均年龄。</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SELECT AVG(Sage)  FROM Student;</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down)">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wipe(down)">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wipe(down)">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wipe(down)">
                                      <p:cBhvr>
                                        <p:cTn id="27" dur="500"/>
                                        <p:tgtEl>
                                          <p:spTgt spid="92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219">
                                            <p:txEl>
                                              <p:pRg st="7" end="7"/>
                                            </p:txEl>
                                          </p:spTgt>
                                        </p:tgtEl>
                                        <p:attrNameLst>
                                          <p:attrName>style.visibility</p:attrName>
                                        </p:attrNameLst>
                                      </p:cBhvr>
                                      <p:to>
                                        <p:strVal val="visible"/>
                                      </p:to>
                                    </p:set>
                                    <p:animEffect transition="in" filter="wipe(down)">
                                      <p:cBhvr>
                                        <p:cTn id="32" dur="500"/>
                                        <p:tgtEl>
                                          <p:spTgt spid="92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219">
                                            <p:txEl>
                                              <p:pRg st="8" end="8"/>
                                            </p:txEl>
                                          </p:spTgt>
                                        </p:tgtEl>
                                        <p:attrNameLst>
                                          <p:attrName>style.visibility</p:attrName>
                                        </p:attrNameLst>
                                      </p:cBhvr>
                                      <p:to>
                                        <p:strVal val="visible"/>
                                      </p:to>
                                    </p:set>
                                    <p:animEffect transition="in" filter="wipe(down)">
                                      <p:cBhvr>
                                        <p:cTn id="3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49155"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EXISTS</a:t>
            </a:r>
            <a:endParaRPr lang="en-US" altLang="zh-CN" sz="2400" b="1" dirty="0">
              <a:latin typeface="Times New Roman" panose="02020603050405020304" pitchFamily="18" charset="0"/>
            </a:endParaRPr>
          </a:p>
          <a:p>
            <a:pPr marL="0" indent="0">
              <a:buNone/>
            </a:pPr>
            <a:r>
              <a:rPr lang="zh-CN" altLang="en-US" dirty="0">
                <a:latin typeface="+mj-ea"/>
                <a:ea typeface="+mj-ea"/>
              </a:rPr>
              <a:t>练习</a:t>
            </a:r>
            <a:r>
              <a:rPr lang="zh-CN" altLang="en-US" dirty="0">
                <a:latin typeface="Times New Roman" panose="02020603050405020304" pitchFamily="18" charset="0"/>
              </a:rPr>
              <a:t>：找出选修了</a:t>
            </a:r>
            <a:r>
              <a:rPr lang="en-US" altLang="zh-CN" dirty="0">
                <a:latin typeface="Times New Roman" panose="02020603050405020304" pitchFamily="18" charset="0"/>
              </a:rPr>
              <a:t>C3</a:t>
            </a:r>
            <a:r>
              <a:rPr lang="zh-CN" altLang="en-US" dirty="0">
                <a:latin typeface="Times New Roman" panose="02020603050405020304" pitchFamily="18" charset="0"/>
              </a:rPr>
              <a:t>课程的学生基本信息</a:t>
            </a:r>
            <a:endParaRPr lang="en-US" altLang="zh-CN" dirty="0">
              <a:latin typeface="Times New Roman" panose="02020603050405020304" pitchFamily="18" charset="0"/>
            </a:endParaRPr>
          </a:p>
          <a:p>
            <a:pPr marL="0" indent="0">
              <a:buNone/>
            </a:pPr>
            <a:r>
              <a:rPr lang="en-US" altLang="zh-CN" dirty="0">
                <a:latin typeface="Times New Roman" panose="02020603050405020304" pitchFamily="18" charset="0"/>
              </a:rPr>
              <a:t>Select * from Student S join SC on </a:t>
            </a:r>
            <a:r>
              <a:rPr lang="en-US" altLang="zh-CN" dirty="0" err="1">
                <a:latin typeface="Times New Roman" panose="02020603050405020304" pitchFamily="18" charset="0"/>
              </a:rPr>
              <a:t>S.Sno</a:t>
            </a:r>
            <a:r>
              <a:rPr lang="en-US" altLang="zh-CN" dirty="0">
                <a:latin typeface="Times New Roman" panose="02020603050405020304" pitchFamily="18" charset="0"/>
              </a:rPr>
              <a:t>=</a:t>
            </a:r>
            <a:r>
              <a:rPr lang="en-US" altLang="zh-CN" dirty="0" err="1">
                <a:latin typeface="Times New Roman" panose="02020603050405020304" pitchFamily="18" charset="0"/>
              </a:rPr>
              <a:t>SC.Sno</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0" indent="0">
              <a:buNone/>
            </a:pP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=‘C3’</a:t>
            </a:r>
            <a:endParaRPr lang="en-US" altLang="zh-CN" dirty="0">
              <a:latin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select * from s where sno in </a:t>
            </a:r>
            <a:endParaRPr lang="en-US" altLang="zh-CN" noProof="1">
              <a:latin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	(select sno from sc where cno='c3')</a:t>
            </a:r>
            <a:endParaRPr lang="en-US" altLang="zh-CN" noProof="1">
              <a:latin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select * from s where exists </a:t>
            </a:r>
            <a:endParaRPr lang="en-US" altLang="zh-CN" noProof="1">
              <a:latin typeface="Times New Roman" panose="02020603050405020304" pitchFamily="18" charset="0"/>
            </a:endParaRPr>
          </a:p>
          <a:p>
            <a:pPr marL="0" indent="0">
              <a:spcBef>
                <a:spcPts val="300"/>
              </a:spcBef>
              <a:buNone/>
            </a:pPr>
            <a:r>
              <a:rPr lang="en-US" altLang="zh-CN" noProof="1">
                <a:latin typeface="Times New Roman" panose="02020603050405020304" pitchFamily="18" charset="0"/>
              </a:rPr>
              <a:t>	(select * from sc where sno=s.sno and cno='c3’)</a:t>
            </a:r>
            <a:endParaRPr lang="en-US" altLang="zh-CN" noProof="1">
              <a:latin typeface="Times New Roman" panose="02020603050405020304" pitchFamily="18" charset="0"/>
            </a:endParaRPr>
          </a:p>
          <a:p>
            <a:pPr marL="0" indent="0">
              <a:spcBef>
                <a:spcPts val="300"/>
              </a:spcBef>
              <a:buNone/>
            </a:pPr>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arn(inVertical)">
                                      <p:cBhvr>
                                        <p:cTn id="7" dur="500"/>
                                        <p:tgtEl>
                                          <p:spTgt spid="4915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arn(inVertical)">
                                      <p:cBhvr>
                                        <p:cTn id="10" dur="500"/>
                                        <p:tgtEl>
                                          <p:spTgt spid="491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animEffect transition="in" filter="barn(inVertical)">
                                      <p:cBhvr>
                                        <p:cTn id="15" dur="500"/>
                                        <p:tgtEl>
                                          <p:spTgt spid="491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9155">
                                            <p:txEl>
                                              <p:pRg st="5" end="5"/>
                                            </p:txEl>
                                          </p:spTgt>
                                        </p:tgtEl>
                                        <p:attrNameLst>
                                          <p:attrName>style.visibility</p:attrName>
                                        </p:attrNameLst>
                                      </p:cBhvr>
                                      <p:to>
                                        <p:strVal val="visible"/>
                                      </p:to>
                                    </p:set>
                                    <p:animEffect transition="in" filter="barn(inVertical)">
                                      <p:cBhvr>
                                        <p:cTn id="18" dur="500"/>
                                        <p:tgtEl>
                                          <p:spTgt spid="4915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9155">
                                            <p:txEl>
                                              <p:pRg st="6" end="6"/>
                                            </p:txEl>
                                          </p:spTgt>
                                        </p:tgtEl>
                                        <p:attrNameLst>
                                          <p:attrName>style.visibility</p:attrName>
                                        </p:attrNameLst>
                                      </p:cBhvr>
                                      <p:to>
                                        <p:strVal val="visible"/>
                                      </p:to>
                                    </p:set>
                                    <p:animEffect transition="in" filter="barn(inVertical)">
                                      <p:cBhvr>
                                        <p:cTn id="23" dur="500"/>
                                        <p:tgtEl>
                                          <p:spTgt spid="49155">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9155">
                                            <p:txEl>
                                              <p:pRg st="7" end="7"/>
                                            </p:txEl>
                                          </p:spTgt>
                                        </p:tgtEl>
                                        <p:attrNameLst>
                                          <p:attrName>style.visibility</p:attrName>
                                        </p:attrNameLst>
                                      </p:cBhvr>
                                      <p:to>
                                        <p:strVal val="visible"/>
                                      </p:to>
                                    </p:set>
                                    <p:animEffect transition="in" filter="barn(inVertical)">
                                      <p:cBhvr>
                                        <p:cTn id="26"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50179" name="内容占位符 2"/>
          <p:cNvSpPr>
            <a:spLocks noGrp="1"/>
          </p:cNvSpPr>
          <p:nvPr>
            <p:ph idx="1"/>
          </p:nvPr>
        </p:nvSpPr>
        <p:spPr>
          <a:xfrm>
            <a:off x="457200" y="1052513"/>
            <a:ext cx="8229600" cy="5184775"/>
          </a:xfrm>
        </p:spPr>
        <p:txBody>
          <a:bodyPr/>
          <a:lstStyle/>
          <a:p>
            <a:pPr marL="0" indent="0">
              <a:buNone/>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EXISTS</a:t>
            </a:r>
            <a:endParaRPr lang="en-US" altLang="zh-CN" sz="2400" b="1"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14-51 </a:t>
            </a:r>
            <a:r>
              <a:rPr lang="zh-CN" altLang="en-US" sz="2400" dirty="0">
                <a:latin typeface="Times New Roman" panose="02020603050405020304" pitchFamily="18" charset="0"/>
              </a:rPr>
              <a:t>查询所有已经选课的学生姓名</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Sname</a:t>
            </a:r>
            <a:r>
              <a:rPr lang="en-US" altLang="zh-CN" sz="2400" dirty="0">
                <a:latin typeface="Times New Roman" panose="02020603050405020304" pitchFamily="18" charset="0"/>
              </a:rPr>
              <a:t> from Student</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Where exists (select * from SC where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Student.Sno</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indent="0">
              <a:buNone/>
            </a:pPr>
            <a:endParaRPr lang="en-US" altLang="zh-CN" sz="2400" dirty="0">
              <a:latin typeface="Times New Roman" panose="02020603050405020304" pitchFamily="18" charset="0"/>
            </a:endParaRPr>
          </a:p>
          <a:p>
            <a:r>
              <a:rPr lang="zh-CN" altLang="en-US" sz="2400" dirty="0">
                <a:latin typeface="Times New Roman" panose="02020603050405020304" pitchFamily="18" charset="0"/>
              </a:rPr>
              <a:t>例</a:t>
            </a:r>
            <a:r>
              <a:rPr lang="en-US" altLang="zh-CN" sz="2400" dirty="0">
                <a:latin typeface="Times New Roman" panose="02020603050405020304" pitchFamily="18" charset="0"/>
              </a:rPr>
              <a:t>14-52 </a:t>
            </a:r>
            <a:r>
              <a:rPr lang="zh-CN" altLang="en-US" sz="2400" dirty="0">
                <a:latin typeface="Times New Roman" panose="02020603050405020304" pitchFamily="18" charset="0"/>
              </a:rPr>
              <a:t>查询学号为</a:t>
            </a:r>
            <a:r>
              <a:rPr lang="en-US" altLang="zh-CN" sz="2400" dirty="0">
                <a:latin typeface="Times New Roman" panose="02020603050405020304" pitchFamily="18" charset="0"/>
              </a:rPr>
              <a:t>5120101</a:t>
            </a:r>
            <a:r>
              <a:rPr lang="zh-CN" altLang="en-US" sz="2400" dirty="0">
                <a:latin typeface="Times New Roman" panose="02020603050405020304" pitchFamily="18" charset="0"/>
              </a:rPr>
              <a:t>的学生没有选修王老师的那些课程</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C(</a:t>
            </a:r>
            <a:r>
              <a:rPr lang="en-US" altLang="zh-CN" sz="2400" dirty="0" err="1">
                <a:latin typeface="Times New Roman" panose="02020603050405020304" pitchFamily="18" charset="0"/>
              </a:rPr>
              <a:t>Cno,Cname,Credit,teacher</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SC(</a:t>
            </a:r>
            <a:r>
              <a:rPr lang="en-US" altLang="zh-CN" sz="2400" dirty="0" err="1">
                <a:latin typeface="Times New Roman" panose="02020603050405020304" pitchFamily="18" charset="0"/>
              </a:rPr>
              <a:t>Cno,Sno,Grade</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a:t>
            </a:r>
            <a:r>
              <a:rPr lang="zh-CN" altLang="en-US" sz="2400" dirty="0">
                <a:latin typeface="Times New Roman" panose="02020603050405020304" pitchFamily="18" charset="0"/>
              </a:rPr>
              <a:t>* </a:t>
            </a:r>
            <a:r>
              <a:rPr lang="en-US" altLang="zh-CN" sz="2400" dirty="0">
                <a:latin typeface="Times New Roman" panose="02020603050405020304" pitchFamily="18" charset="0"/>
              </a:rPr>
              <a:t> from C Where teacher=‘</a:t>
            </a:r>
            <a:r>
              <a:rPr lang="zh-CN" altLang="en-US" sz="2400" dirty="0">
                <a:latin typeface="Times New Roman" panose="02020603050405020304" pitchFamily="18" charset="0"/>
              </a:rPr>
              <a:t>王老师</a:t>
            </a:r>
            <a:r>
              <a:rPr lang="en-US" altLang="zh-CN" sz="2400" dirty="0">
                <a:latin typeface="Times New Roman" panose="02020603050405020304" pitchFamily="18" charset="0"/>
              </a:rPr>
              <a:t>’ and not exists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 from SC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C.Cno</a:t>
            </a: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=‘5120101’)</a:t>
            </a:r>
            <a:endParaRPr lang="en-US" altLang="zh-CN" sz="2400" dirty="0">
              <a:latin typeface="Times New Roman" panose="02020603050405020304" pitchFamily="18" charset="0"/>
            </a:endParaRPr>
          </a:p>
          <a:p>
            <a:pPr marL="0" indent="0">
              <a:buNone/>
            </a:pPr>
            <a:endParaRPr lang="en-US"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wipe(down)">
                                      <p:cBhvr>
                                        <p:cTn id="7" dur="500"/>
                                        <p:tgtEl>
                                          <p:spTgt spid="5017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wipe(down)">
                                      <p:cBhvr>
                                        <p:cTn id="10" dur="500"/>
                                        <p:tgtEl>
                                          <p:spTgt spid="501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0179">
                                            <p:txEl>
                                              <p:pRg st="5" end="5"/>
                                            </p:txEl>
                                          </p:spTgt>
                                        </p:tgtEl>
                                        <p:attrNameLst>
                                          <p:attrName>style.visibility</p:attrName>
                                        </p:attrNameLst>
                                      </p:cBhvr>
                                      <p:to>
                                        <p:strVal val="visible"/>
                                      </p:to>
                                    </p:set>
                                    <p:animEffect transition="in" filter="wipe(down)">
                                      <p:cBhvr>
                                        <p:cTn id="15" dur="500"/>
                                        <p:tgtEl>
                                          <p:spTgt spid="5017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0179">
                                            <p:txEl>
                                              <p:pRg st="6" end="6"/>
                                            </p:txEl>
                                          </p:spTgt>
                                        </p:tgtEl>
                                        <p:attrNameLst>
                                          <p:attrName>style.visibility</p:attrName>
                                        </p:attrNameLst>
                                      </p:cBhvr>
                                      <p:to>
                                        <p:strVal val="visible"/>
                                      </p:to>
                                    </p:set>
                                    <p:animEffect transition="in" filter="wipe(down)">
                                      <p:cBhvr>
                                        <p:cTn id="20" dur="500"/>
                                        <p:tgtEl>
                                          <p:spTgt spid="5017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animEffect transition="in" filter="wipe(down)">
                                      <p:cBhvr>
                                        <p:cTn id="25" dur="500"/>
                                        <p:tgtEl>
                                          <p:spTgt spid="50179">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0179">
                                            <p:txEl>
                                              <p:pRg st="8" end="8"/>
                                            </p:txEl>
                                          </p:spTgt>
                                        </p:tgtEl>
                                        <p:attrNameLst>
                                          <p:attrName>style.visibility</p:attrName>
                                        </p:attrNameLst>
                                      </p:cBhvr>
                                      <p:to>
                                        <p:strVal val="visible"/>
                                      </p:to>
                                    </p:set>
                                    <p:animEffect transition="in" filter="wipe(down)">
                                      <p:cBhvr>
                                        <p:cTn id="30" dur="500"/>
                                        <p:tgtEl>
                                          <p:spTgt spid="50179">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0179">
                                            <p:txEl>
                                              <p:pRg st="9" end="9"/>
                                            </p:txEl>
                                          </p:spTgt>
                                        </p:tgtEl>
                                        <p:attrNameLst>
                                          <p:attrName>style.visibility</p:attrName>
                                        </p:attrNameLst>
                                      </p:cBhvr>
                                      <p:to>
                                        <p:strVal val="visible"/>
                                      </p:to>
                                    </p:set>
                                    <p:animEffect transition="in" filter="wipe(down)">
                                      <p:cBhvr>
                                        <p:cTn id="33"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50179" name="内容占位符 2"/>
          <p:cNvSpPr>
            <a:spLocks noGrp="1"/>
          </p:cNvSpPr>
          <p:nvPr>
            <p:ph idx="1"/>
          </p:nvPr>
        </p:nvSpPr>
        <p:spPr>
          <a:xfrm>
            <a:off x="457200" y="1052513"/>
            <a:ext cx="8229600" cy="5184775"/>
          </a:xfrm>
        </p:spPr>
        <p:txBody>
          <a:bodyPr/>
          <a:lstStyle/>
          <a:p>
            <a:pPr marL="0" indent="0">
              <a:buFont typeface="Wingdings" panose="05000000000000000000" pitchFamily="2" charset="2"/>
              <a:buNone/>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EXISTS</a:t>
            </a:r>
            <a:endParaRPr lang="en-US" altLang="zh-CN" sz="2400" b="1" dirty="0">
              <a:latin typeface="Times New Roman" panose="02020603050405020304" pitchFamily="18" charset="0"/>
            </a:endParaRPr>
          </a:p>
          <a:p>
            <a:pPr marL="0" indent="0">
              <a:buFont typeface="Wingdings" panose="05000000000000000000" pitchFamily="2" charset="2"/>
              <a:buNone/>
            </a:pPr>
            <a:r>
              <a:rPr lang="zh-CN" altLang="en-US" sz="2400" dirty="0">
                <a:latin typeface="Times New Roman" panose="02020603050405020304" pitchFamily="18" charset="0"/>
              </a:rPr>
              <a:t>例</a:t>
            </a:r>
            <a:r>
              <a:rPr lang="en-US" altLang="zh-CN" sz="2400" dirty="0">
                <a:latin typeface="Times New Roman" panose="02020603050405020304" pitchFamily="18" charset="0"/>
              </a:rPr>
              <a:t>14-53</a:t>
            </a:r>
            <a:r>
              <a:rPr lang="zh-CN" altLang="en-US" sz="2400" dirty="0">
                <a:latin typeface="Times New Roman" panose="02020603050405020304" pitchFamily="18" charset="0"/>
              </a:rPr>
              <a:t>：查询选修了王老师所有课程的学生。</a:t>
            </a:r>
            <a:endParaRPr lang="en-US" altLang="zh-CN" sz="2400" dirty="0">
              <a:latin typeface="Times New Roman" panose="02020603050405020304" pitchFamily="18" charset="0"/>
            </a:endParaRPr>
          </a:p>
          <a:p>
            <a:pPr marL="0" indent="0">
              <a:buFont typeface="Wingdings" panose="05000000000000000000" pitchFamily="2" charset="2"/>
              <a:buNone/>
            </a:pPr>
            <a:r>
              <a:rPr lang="zh-CN" altLang="en-US" sz="2400" dirty="0">
                <a:latin typeface="Times New Roman" panose="02020603050405020304" pitchFamily="18" charset="0"/>
              </a:rPr>
              <a:t>即：查询这样一些学生，只要是王老师开的课他们都选了</a:t>
            </a:r>
            <a:br>
              <a:rPr lang="en-US" altLang="zh-CN" sz="2400" dirty="0">
                <a:latin typeface="Times New Roman" panose="02020603050405020304" pitchFamily="18" charset="0"/>
              </a:rPr>
            </a:br>
            <a:r>
              <a:rPr lang="zh-CN" altLang="en-US" sz="2400" dirty="0">
                <a:latin typeface="Times New Roman" panose="02020603050405020304" pitchFamily="18" charset="0"/>
              </a:rPr>
              <a:t>即：</a:t>
            </a:r>
            <a:r>
              <a:rPr lang="zh-CN" altLang="en-US" sz="2400" dirty="0">
                <a:solidFill>
                  <a:srgbClr val="FF0000"/>
                </a:solidFill>
                <a:latin typeface="Times New Roman" panose="02020603050405020304" pitchFamily="18" charset="0"/>
              </a:rPr>
              <a:t>没有</a:t>
            </a:r>
            <a:r>
              <a:rPr lang="zh-CN" altLang="en-US" sz="2400" dirty="0">
                <a:latin typeface="Times New Roman" panose="02020603050405020304" pitchFamily="18" charset="0"/>
              </a:rPr>
              <a:t>一门王老师开的课程他们</a:t>
            </a:r>
            <a:r>
              <a:rPr lang="zh-CN" altLang="en-US" sz="2400" dirty="0">
                <a:solidFill>
                  <a:srgbClr val="FF0000"/>
                </a:solidFill>
                <a:latin typeface="Times New Roman" panose="02020603050405020304" pitchFamily="18" charset="0"/>
              </a:rPr>
              <a:t>没选</a:t>
            </a:r>
            <a:r>
              <a:rPr lang="zh-CN" altLang="en-US" sz="2400" dirty="0">
                <a:latin typeface="Times New Roman" panose="02020603050405020304" pitchFamily="18" charset="0"/>
              </a:rPr>
              <a:t>的。</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select * from s where not exists</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(select * from c where teacher='</a:t>
            </a:r>
            <a:r>
              <a:rPr lang="zh-CN" altLang="en-US" sz="2400" dirty="0">
                <a:latin typeface="Times New Roman" panose="02020603050405020304" pitchFamily="18" charset="0"/>
              </a:rPr>
              <a:t>王老师</a:t>
            </a:r>
            <a:r>
              <a:rPr lang="en-US" altLang="zh-CN" sz="2400" dirty="0">
                <a:latin typeface="Times New Roman" panose="02020603050405020304" pitchFamily="18" charset="0"/>
              </a:rPr>
              <a:t>' and  </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not exists (select * from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where </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sc.s_no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s.s_no</a:t>
            </a: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sc.c_no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c.c_no</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Font typeface="Wingdings" panose="05000000000000000000" pitchFamily="2" charset="2"/>
              <a:buNone/>
            </a:pPr>
            <a:r>
              <a:rPr lang="zh-CN" altLang="en-US" sz="2400" dirty="0">
                <a:latin typeface="Times New Roman" panose="02020603050405020304" pitchFamily="18" charset="0"/>
              </a:rPr>
              <a:t>以</a:t>
            </a:r>
            <a:r>
              <a:rPr lang="en-US" altLang="zh-CN" sz="2400" dirty="0">
                <a:latin typeface="Times New Roman" panose="02020603050405020304" pitchFamily="18" charset="0"/>
              </a:rPr>
              <a:t>5120106</a:t>
            </a:r>
            <a:r>
              <a:rPr lang="zh-CN" altLang="en-US" sz="2400" dirty="0">
                <a:latin typeface="Times New Roman" panose="02020603050405020304" pitchFamily="18" charset="0"/>
              </a:rPr>
              <a:t>为例，不存在他没选的，而且是王老师的课程</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select * from c where teacher='</a:t>
            </a:r>
            <a:r>
              <a:rPr lang="zh-CN" altLang="en-US" sz="2400" dirty="0">
                <a:latin typeface="Times New Roman" panose="02020603050405020304" pitchFamily="18" charset="0"/>
              </a:rPr>
              <a:t>王老师</a:t>
            </a:r>
            <a:r>
              <a:rPr lang="en-US" altLang="zh-CN" sz="2400" dirty="0">
                <a:latin typeface="Times New Roman" panose="02020603050405020304" pitchFamily="18" charset="0"/>
              </a:rPr>
              <a:t>' and not </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exists (select * from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sc.s_no</a:t>
            </a:r>
            <a:r>
              <a:rPr lang="en-US" altLang="zh-CN" sz="2400" dirty="0">
                <a:latin typeface="Times New Roman" panose="02020603050405020304" pitchFamily="18" charset="0"/>
              </a:rPr>
              <a:t>='5120106'   </a:t>
            </a:r>
            <a:endParaRPr lang="en-US" altLang="zh-CN" sz="2400" dirty="0">
              <a:latin typeface="Times New Roman" panose="02020603050405020304" pitchFamily="18" charset="0"/>
            </a:endParaRPr>
          </a:p>
          <a:p>
            <a:pPr marL="0" indent="0">
              <a:buFont typeface="Wingdings" panose="05000000000000000000" pitchFamily="2" charset="2"/>
              <a:buNone/>
            </a:pP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sc.c_no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c.c_no</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wipe(down)">
                                      <p:cBhvr>
                                        <p:cTn id="7" dur="500"/>
                                        <p:tgtEl>
                                          <p:spTgt spid="501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79">
                                            <p:txEl>
                                              <p:pRg st="3" end="3"/>
                                            </p:txEl>
                                          </p:spTgt>
                                        </p:tgtEl>
                                        <p:attrNameLst>
                                          <p:attrName>style.visibility</p:attrName>
                                        </p:attrNameLst>
                                      </p:cBhvr>
                                      <p:to>
                                        <p:strVal val="visible"/>
                                      </p:to>
                                    </p:set>
                                    <p:animEffect transition="in" filter="wipe(down)">
                                      <p:cBhvr>
                                        <p:cTn id="12" dur="500"/>
                                        <p:tgtEl>
                                          <p:spTgt spid="50179">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animEffect transition="in" filter="wipe(down)">
                                      <p:cBhvr>
                                        <p:cTn id="15" dur="500"/>
                                        <p:tgtEl>
                                          <p:spTgt spid="50179">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0179">
                                            <p:txEl>
                                              <p:pRg st="5" end="5"/>
                                            </p:txEl>
                                          </p:spTgt>
                                        </p:tgtEl>
                                        <p:attrNameLst>
                                          <p:attrName>style.visibility</p:attrName>
                                        </p:attrNameLst>
                                      </p:cBhvr>
                                      <p:to>
                                        <p:strVal val="visible"/>
                                      </p:to>
                                    </p:set>
                                    <p:animEffect transition="in" filter="wipe(down)">
                                      <p:cBhvr>
                                        <p:cTn id="18" dur="500"/>
                                        <p:tgtEl>
                                          <p:spTgt spid="50179">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Effect transition="in" filter="wipe(down)">
                                      <p:cBhvr>
                                        <p:cTn id="21" dur="500"/>
                                        <p:tgtEl>
                                          <p:spTgt spid="5017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0179">
                                            <p:txEl>
                                              <p:pRg st="7" end="7"/>
                                            </p:txEl>
                                          </p:spTgt>
                                        </p:tgtEl>
                                        <p:attrNameLst>
                                          <p:attrName>style.visibility</p:attrName>
                                        </p:attrNameLst>
                                      </p:cBhvr>
                                      <p:to>
                                        <p:strVal val="visible"/>
                                      </p:to>
                                    </p:set>
                                    <p:animEffect transition="in" filter="wipe(down)">
                                      <p:cBhvr>
                                        <p:cTn id="26" dur="500"/>
                                        <p:tgtEl>
                                          <p:spTgt spid="50179">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Effect transition="in" filter="wipe(down)">
                                      <p:cBhvr>
                                        <p:cTn id="29" dur="500"/>
                                        <p:tgtEl>
                                          <p:spTgt spid="50179">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0179">
                                            <p:txEl>
                                              <p:pRg st="9" end="9"/>
                                            </p:txEl>
                                          </p:spTgt>
                                        </p:tgtEl>
                                        <p:attrNameLst>
                                          <p:attrName>style.visibility</p:attrName>
                                        </p:attrNameLst>
                                      </p:cBhvr>
                                      <p:to>
                                        <p:strVal val="visible"/>
                                      </p:to>
                                    </p:set>
                                    <p:animEffect transition="in" filter="wipe(down)">
                                      <p:cBhvr>
                                        <p:cTn id="32" dur="500"/>
                                        <p:tgtEl>
                                          <p:spTgt spid="50179">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0179">
                                            <p:txEl>
                                              <p:pRg st="10" end="10"/>
                                            </p:txEl>
                                          </p:spTgt>
                                        </p:tgtEl>
                                        <p:attrNameLst>
                                          <p:attrName>style.visibility</p:attrName>
                                        </p:attrNameLst>
                                      </p:cBhvr>
                                      <p:to>
                                        <p:strVal val="visible"/>
                                      </p:to>
                                    </p:set>
                                    <p:animEffect transition="in" filter="wipe(down)">
                                      <p:cBhvr>
                                        <p:cTn id="35" dur="500"/>
                                        <p:tgtEl>
                                          <p:spTgt spid="5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b="1" dirty="0">
                <a:latin typeface="Times New Roman" panose="02020603050405020304" pitchFamily="18" charset="0"/>
              </a:rPr>
              <a:t>2.</a:t>
            </a:r>
            <a:r>
              <a:rPr lang="zh-CN" altLang="zh-CN" sz="2400" b="1" dirty="0">
                <a:latin typeface="Times New Roman" panose="02020603050405020304" pitchFamily="18" charset="0"/>
              </a:rPr>
              <a:t>使用关系运算和集合运算</a:t>
            </a:r>
            <a:endParaRPr lang="zh-CN" altLang="zh-CN" sz="2400" dirty="0">
              <a:latin typeface="Times New Roman" panose="02020603050405020304" pitchFamily="18" charset="0"/>
            </a:endParaRPr>
          </a:p>
          <a:p>
            <a:r>
              <a:rPr lang="zh-CN" altLang="en-US" sz="2400" dirty="0">
                <a:latin typeface="Times New Roman" panose="02020603050405020304" pitchFamily="18" charset="0"/>
              </a:rPr>
              <a:t>关系运算符：</a:t>
            </a:r>
            <a:r>
              <a:rPr lang="en-US" altLang="zh-CN" sz="2400" dirty="0">
                <a:latin typeface="Times New Roman" panose="02020603050405020304" pitchFamily="18" charset="0"/>
              </a:rPr>
              <a:t>&gt;,=,&gt;=,&lt;,&lt;=,&lt;&gt;</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集合运算符：</a:t>
            </a:r>
            <a:r>
              <a:rPr lang="en-US" altLang="zh-CN" sz="2400" dirty="0">
                <a:latin typeface="Times New Roman" panose="02020603050405020304" pitchFamily="18" charset="0"/>
              </a:rPr>
              <a:t> ANY</a:t>
            </a:r>
            <a:r>
              <a:rPr lang="zh-CN" altLang="zh-CN" sz="2400" dirty="0">
                <a:latin typeface="Times New Roman" panose="02020603050405020304" pitchFamily="18" charset="0"/>
              </a:rPr>
              <a:t>、</a:t>
            </a:r>
            <a:r>
              <a:rPr lang="en-US" altLang="zh-CN" sz="2400" dirty="0">
                <a:latin typeface="Times New Roman" panose="02020603050405020304" pitchFamily="18" charset="0"/>
              </a:rPr>
              <a:t>ALL</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集合运算符</a:t>
            </a:r>
            <a:r>
              <a:rPr lang="zh-CN" altLang="zh-CN" sz="2400" dirty="0">
                <a:latin typeface="Times New Roman" panose="02020603050405020304" pitchFamily="18" charset="0"/>
              </a:rPr>
              <a:t>只能用在关系运算符之后，实现单值与多值的比较。当子查询为空时，</a:t>
            </a:r>
            <a:r>
              <a:rPr lang="en-US" altLang="zh-CN" sz="2400" dirty="0">
                <a:latin typeface="Times New Roman" panose="02020603050405020304" pitchFamily="18" charset="0"/>
              </a:rPr>
              <a:t>ALL</a:t>
            </a:r>
            <a:r>
              <a:rPr lang="zh-CN" altLang="zh-CN" sz="2400" dirty="0">
                <a:latin typeface="Times New Roman" panose="02020603050405020304" pitchFamily="18" charset="0"/>
              </a:rPr>
              <a:t>比较总是得到真值。</a:t>
            </a:r>
            <a:endParaRPr lang="en-US" altLang="zh-CN" sz="2400" dirty="0">
              <a:latin typeface="Times New Roman" panose="02020603050405020304" pitchFamily="18" charset="0"/>
            </a:endParaRPr>
          </a:p>
          <a:p>
            <a:endParaRPr lang="zh-CN" altLang="zh-CN" sz="2400" dirty="0">
              <a:latin typeface="Times New Roman" panose="02020603050405020304" pitchFamily="18" charset="0"/>
            </a:endParaRPr>
          </a:p>
          <a:p>
            <a:r>
              <a:rPr lang="zh-CN" altLang="zh-CN" sz="2400" dirty="0">
                <a:latin typeface="Times New Roman" panose="02020603050405020304" pitchFamily="18" charset="0"/>
              </a:rPr>
              <a:t>例 </a:t>
            </a:r>
            <a:r>
              <a:rPr lang="en-US" altLang="zh-CN" sz="2400" dirty="0">
                <a:latin typeface="Times New Roman" panose="02020603050405020304" pitchFamily="18" charset="0"/>
              </a:rPr>
              <a:t>14‑54</a:t>
            </a:r>
            <a:r>
              <a:rPr lang="en-US" altLang="zh-CN" sz="2400" b="1" dirty="0">
                <a:latin typeface="Times New Roman" panose="02020603050405020304" pitchFamily="18" charset="0"/>
              </a:rPr>
              <a:t> </a:t>
            </a:r>
            <a:r>
              <a:rPr lang="zh-CN" altLang="zh-CN" sz="2400" dirty="0">
                <a:latin typeface="Times New Roman" panose="02020603050405020304" pitchFamily="18" charset="0"/>
              </a:rPr>
              <a:t>查询成绩高于相应科目平均分的学生的姓名、课程名和分数。</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SELECT </a:t>
            </a:r>
            <a:r>
              <a:rPr lang="en-US" altLang="zh-CN" sz="2400" dirty="0" err="1">
                <a:latin typeface="Times New Roman" panose="02020603050405020304" pitchFamily="18" charset="0"/>
              </a:rPr>
              <a:t>sName,cName,Score</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FROM s JOIN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ON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sc.sno</a:t>
            </a:r>
            <a:r>
              <a:rPr lang="en-US" altLang="zh-CN" sz="2400" dirty="0">
                <a:latin typeface="Times New Roman" panose="02020603050405020304" pitchFamily="18" charset="0"/>
              </a:rPr>
              <a:t> JOIN c ON </a:t>
            </a:r>
            <a:r>
              <a:rPr lang="en-US" altLang="zh-CN" sz="2400" dirty="0" err="1">
                <a:latin typeface="Times New Roman" panose="02020603050405020304" pitchFamily="18" charset="0"/>
              </a:rPr>
              <a:t>sc.cno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c.cno</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WHERE Score&gt;=(SELECT </a:t>
            </a:r>
            <a:r>
              <a:rPr lang="en-US" altLang="zh-CN" sz="2400" dirty="0" err="1">
                <a:latin typeface="Times New Roman" panose="02020603050405020304" pitchFamily="18" charset="0"/>
              </a:rPr>
              <a:t>avg</a:t>
            </a:r>
            <a:r>
              <a:rPr lang="en-US" altLang="zh-CN" sz="2400" dirty="0">
                <a:latin typeface="Times New Roman" panose="02020603050405020304" pitchFamily="18" charset="0"/>
              </a:rPr>
              <a:t>(score) FROM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WHERE </a:t>
            </a:r>
            <a:r>
              <a:rPr lang="en-US" altLang="zh-CN" sz="2400" dirty="0" err="1">
                <a:latin typeface="Times New Roman" panose="02020603050405020304" pitchFamily="18" charset="0"/>
              </a:rPr>
              <a:t>cno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c.cno</a:t>
            </a:r>
            <a:r>
              <a:rPr lang="en-US" altLang="zh-CN" sz="2400" dirty="0">
                <a:latin typeface="Times New Roman" panose="02020603050405020304" pitchFamily="18" charset="0"/>
              </a:rPr>
              <a:t> )</a:t>
            </a: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b="1" dirty="0">
                <a:latin typeface="Times New Roman" panose="02020603050405020304" pitchFamily="18" charset="0"/>
              </a:rPr>
              <a:t>2.</a:t>
            </a:r>
            <a:r>
              <a:rPr lang="zh-CN" altLang="zh-CN" sz="2400" b="1" dirty="0">
                <a:latin typeface="Times New Roman" panose="02020603050405020304" pitchFamily="18" charset="0"/>
              </a:rPr>
              <a:t>使用关系运算和集合运算</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例 </a:t>
            </a:r>
            <a:r>
              <a:rPr lang="en-US" altLang="zh-CN" sz="2400" dirty="0">
                <a:latin typeface="Times New Roman" panose="02020603050405020304" pitchFamily="18" charset="0"/>
              </a:rPr>
              <a:t>14‑55</a:t>
            </a:r>
            <a:r>
              <a:rPr lang="en-US" altLang="zh-CN" sz="2400" b="1" dirty="0">
                <a:latin typeface="Times New Roman" panose="02020603050405020304" pitchFamily="18" charset="0"/>
              </a:rPr>
              <a:t> </a:t>
            </a:r>
            <a:r>
              <a:rPr lang="zh-CN" altLang="zh-CN" sz="2400" dirty="0">
                <a:latin typeface="Times New Roman" panose="02020603050405020304" pitchFamily="18" charset="0"/>
              </a:rPr>
              <a:t>查询成绩高于相应科目所有计算机系成绩的学生姓名、课程名和分数。</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sn,cn,score</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FROM s JOIN </a:t>
            </a:r>
            <a:r>
              <a:rPr lang="en-US" altLang="zh-CN" dirty="0" err="1">
                <a:latin typeface="Times New Roman" panose="02020603050405020304" pitchFamily="18" charset="0"/>
              </a:rPr>
              <a:t>sc</a:t>
            </a:r>
            <a:r>
              <a:rPr lang="en-US" altLang="zh-CN" dirty="0">
                <a:latin typeface="Times New Roman" panose="02020603050405020304" pitchFamily="18" charset="0"/>
              </a:rPr>
              <a:t> ON </a:t>
            </a:r>
            <a:r>
              <a:rPr lang="en-US" altLang="zh-CN" dirty="0" err="1">
                <a:latin typeface="Times New Roman" panose="02020603050405020304" pitchFamily="18" charset="0"/>
              </a:rPr>
              <a:t>s.sno</a:t>
            </a:r>
            <a:r>
              <a:rPr lang="en-US" altLang="zh-CN" dirty="0">
                <a:latin typeface="Times New Roman" panose="02020603050405020304" pitchFamily="18" charset="0"/>
              </a:rPr>
              <a:t>=</a:t>
            </a:r>
            <a:r>
              <a:rPr lang="en-US" altLang="zh-CN" dirty="0" err="1">
                <a:latin typeface="Times New Roman" panose="02020603050405020304" pitchFamily="18" charset="0"/>
              </a:rPr>
              <a:t>sc.sno</a:t>
            </a:r>
            <a:r>
              <a:rPr lang="en-US" altLang="zh-CN" dirty="0">
                <a:latin typeface="Times New Roman" panose="02020603050405020304" pitchFamily="18" charset="0"/>
              </a:rPr>
              <a:t> JOIN c ON </a:t>
            </a:r>
            <a:r>
              <a:rPr lang="en-US" altLang="zh-CN" dirty="0" err="1">
                <a:latin typeface="Times New Roman" panose="02020603050405020304" pitchFamily="18" charset="0"/>
              </a:rPr>
              <a:t>sc.cno</a:t>
            </a:r>
            <a:r>
              <a:rPr lang="en-US" altLang="zh-CN" dirty="0">
                <a:latin typeface="Times New Roman" panose="02020603050405020304" pitchFamily="18" charset="0"/>
              </a:rPr>
              <a:t>=</a:t>
            </a:r>
            <a:r>
              <a:rPr lang="en-US" altLang="zh-CN" dirty="0" err="1">
                <a:latin typeface="Times New Roman" panose="02020603050405020304" pitchFamily="18" charset="0"/>
              </a:rPr>
              <a:t>c.cno</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WHERE Score&gt;=All(SELECT score FROM </a:t>
            </a:r>
            <a:r>
              <a:rPr lang="en-US" altLang="zh-CN" dirty="0" err="1">
                <a:latin typeface="Times New Roman" panose="02020603050405020304" pitchFamily="18" charset="0"/>
              </a:rPr>
              <a:t>sc</a:t>
            </a:r>
            <a:r>
              <a:rPr lang="en-US" altLang="zh-CN" dirty="0">
                <a:latin typeface="Times New Roman" panose="02020603050405020304" pitchFamily="18" charset="0"/>
              </a:rPr>
              <a:t> x join s y on </a:t>
            </a:r>
            <a:r>
              <a:rPr lang="en-US" altLang="zh-CN" dirty="0" err="1">
                <a:latin typeface="Times New Roman" panose="02020603050405020304" pitchFamily="18" charset="0"/>
              </a:rPr>
              <a:t>x.sno</a:t>
            </a:r>
            <a:r>
              <a:rPr lang="en-US" altLang="zh-CN" dirty="0">
                <a:latin typeface="Times New Roman" panose="02020603050405020304" pitchFamily="18" charset="0"/>
              </a:rPr>
              <a:t>=</a:t>
            </a:r>
            <a:r>
              <a:rPr lang="en-US" altLang="zh-CN" dirty="0" err="1">
                <a:latin typeface="Times New Roman" panose="02020603050405020304" pitchFamily="18" charset="0"/>
              </a:rPr>
              <a:t>y.sno</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WHERE x</a:t>
            </a:r>
            <a:r>
              <a:rPr lang="en-US" altLang="zh-CN" dirty="0" err="1">
                <a:latin typeface="Times New Roman" panose="02020603050405020304" pitchFamily="18" charset="0"/>
              </a:rPr>
              <a:t>.cno</a:t>
            </a:r>
            <a:r>
              <a:rPr lang="en-US" altLang="zh-CN" dirty="0">
                <a:latin typeface="Times New Roman" panose="02020603050405020304" pitchFamily="18" charset="0"/>
              </a:rPr>
              <a:t>=</a:t>
            </a:r>
            <a:r>
              <a:rPr lang="en-US" altLang="zh-CN" dirty="0" err="1">
                <a:latin typeface="Times New Roman" panose="02020603050405020304" pitchFamily="18" charset="0"/>
              </a:rPr>
              <a:t>sc.cno</a:t>
            </a:r>
            <a:r>
              <a:rPr lang="en-US" altLang="zh-CN" dirty="0">
                <a:latin typeface="Times New Roman" panose="02020603050405020304" pitchFamily="18" charset="0"/>
              </a:rPr>
              <a:t> and </a:t>
            </a:r>
            <a:r>
              <a:rPr lang="en-US" altLang="zh-CN" dirty="0" err="1">
                <a:latin typeface="Times New Roman" panose="02020603050405020304" pitchFamily="18" charset="0"/>
              </a:rPr>
              <a:t>y.dept</a:t>
            </a:r>
            <a:r>
              <a:rPr lang="en-US" altLang="zh-CN" dirty="0">
                <a:latin typeface="Times New Roman" panose="02020603050405020304" pitchFamily="18" charset="0"/>
              </a:rPr>
              <a:t>='</a:t>
            </a:r>
            <a:r>
              <a:rPr lang="zh-CN" altLang="en-US" dirty="0">
                <a:latin typeface="Times New Roman" panose="02020603050405020304" pitchFamily="18" charset="0"/>
              </a:rPr>
              <a:t>计算机</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a:t>
            </a:r>
            <a:endParaRPr lang="zh-CN" altLang="zh-CN"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3" name="内容占位符 2"/>
          <p:cNvSpPr>
            <a:spLocks noGrp="1"/>
          </p:cNvSpPr>
          <p:nvPr>
            <p:ph idx="1"/>
          </p:nvPr>
        </p:nvSpPr>
        <p:spPr>
          <a:xfrm>
            <a:off x="457200" y="1052736"/>
            <a:ext cx="8229600" cy="985574"/>
          </a:xfrm>
        </p:spPr>
        <p:txBody>
          <a:bodyPr/>
          <a:lstStyle/>
          <a:p>
            <a:r>
              <a:rPr lang="zh-CN" altLang="en-US" b="1" dirty="0">
                <a:latin typeface="Times New Roman" panose="02020603050405020304" pitchFamily="18" charset="0"/>
              </a:rPr>
              <a:t>练习  </a:t>
            </a:r>
            <a:r>
              <a:rPr lang="zh-CN" altLang="en-US" dirty="0">
                <a:latin typeface="Times New Roman" panose="02020603050405020304" pitchFamily="18" charset="0"/>
              </a:rPr>
              <a:t>查询每个同学的选课门数，列出学号，姓名和选课门数。</a:t>
            </a:r>
            <a:endParaRPr lang="en-US" altLang="zh-CN" dirty="0">
              <a:latin typeface="Times New Roman" panose="02020603050405020304" pitchFamily="18" charset="0"/>
            </a:endParaRPr>
          </a:p>
          <a:p>
            <a:pPr marL="400050" lvl="1" indent="0">
              <a:buNone/>
            </a:pPr>
            <a:endParaRPr lang="en-US" altLang="zh-CN" dirty="0">
              <a:latin typeface="Times New Roman" panose="02020603050405020304" pitchFamily="18" charset="0"/>
            </a:endParaRPr>
          </a:p>
          <a:p>
            <a:pPr marL="400050" lvl="1" indent="0">
              <a:buNone/>
            </a:pPr>
            <a:endParaRPr lang="en-US" altLang="zh-CN" dirty="0">
              <a:latin typeface="Times New Roman" panose="02020603050405020304" pitchFamily="18" charset="0"/>
            </a:endParaRPr>
          </a:p>
          <a:p>
            <a:pPr marL="400050" lvl="1" indent="0">
              <a:buNone/>
            </a:pPr>
            <a:endParaRPr lang="zh-CN" altLang="zh-CN" dirty="0">
              <a:latin typeface="Times New Roman" panose="02020603050405020304" pitchFamily="18" charset="0"/>
            </a:endParaRPr>
          </a:p>
        </p:txBody>
      </p:sp>
      <p:sp>
        <p:nvSpPr>
          <p:cNvPr id="4" name="文本框 3"/>
          <p:cNvSpPr txBox="1"/>
          <p:nvPr/>
        </p:nvSpPr>
        <p:spPr>
          <a:xfrm>
            <a:off x="628016" y="3380799"/>
            <a:ext cx="4365298"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lvl="1" indent="0">
              <a:buNone/>
            </a:pPr>
            <a:r>
              <a:rPr lang="en-US" altLang="zh-CN" sz="2400" dirty="0">
                <a:latin typeface="Times New Roman" panose="02020603050405020304" pitchFamily="18" charset="0"/>
              </a:rPr>
              <a:t>select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s.sno,max</a:t>
            </a:r>
            <a:r>
              <a:rPr lang="en-US" altLang="zh-CN" sz="2400" dirty="0">
                <a:latin typeface="Times New Roman" panose="02020603050405020304" pitchFamily="18" charset="0"/>
              </a:rPr>
              <a:t>(s.sn),COUNT(*)</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from</a:t>
            </a:r>
            <a:r>
              <a:rPr lang="zh-CN" altLang="en-US" sz="2400" dirty="0">
                <a:latin typeface="Times New Roman" panose="02020603050405020304" pitchFamily="18" charset="0"/>
              </a:rPr>
              <a:t> </a:t>
            </a:r>
            <a:r>
              <a:rPr lang="en-US" altLang="zh-CN" sz="2400" dirty="0">
                <a:latin typeface="Times New Roman" panose="02020603050405020304" pitchFamily="18" charset="0"/>
              </a:rPr>
              <a:t>Sc</a:t>
            </a:r>
            <a:r>
              <a:rPr lang="zh-CN" altLang="en-US" sz="2400" dirty="0">
                <a:latin typeface="Times New Roman" panose="02020603050405020304" pitchFamily="18" charset="0"/>
              </a:rPr>
              <a:t> </a:t>
            </a:r>
            <a:r>
              <a:rPr lang="en-US" altLang="zh-CN" sz="2400" dirty="0">
                <a:latin typeface="Times New Roman" panose="02020603050405020304" pitchFamily="18" charset="0"/>
              </a:rPr>
              <a:t>join</a:t>
            </a:r>
            <a:r>
              <a:rPr lang="zh-CN" altLang="en-US" sz="2400" dirty="0">
                <a:latin typeface="Times New Roman" panose="02020603050405020304" pitchFamily="18" charset="0"/>
              </a:rPr>
              <a:t> </a:t>
            </a:r>
            <a:r>
              <a:rPr lang="en-US" altLang="zh-CN" sz="2400" dirty="0">
                <a:latin typeface="Times New Roman" panose="02020603050405020304" pitchFamily="18" charset="0"/>
              </a:rPr>
              <a:t>S</a:t>
            </a:r>
            <a:r>
              <a:rPr lang="zh-CN" altLang="en-US" sz="2400" dirty="0">
                <a:latin typeface="Times New Roman" panose="02020603050405020304" pitchFamily="18" charset="0"/>
              </a:rPr>
              <a:t> </a:t>
            </a:r>
            <a:r>
              <a:rPr lang="en-US" altLang="zh-CN" sz="2400" dirty="0">
                <a:latin typeface="Times New Roman" panose="02020603050405020304" pitchFamily="18" charset="0"/>
              </a:rPr>
              <a:t>on</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Sc.sno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s.sno</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group</a:t>
            </a:r>
            <a:r>
              <a:rPr lang="zh-CN" altLang="en-US" sz="2400" dirty="0">
                <a:latin typeface="Times New Roman" panose="02020603050405020304" pitchFamily="18" charset="0"/>
              </a:rPr>
              <a:t> </a:t>
            </a:r>
            <a:r>
              <a:rPr lang="en-US" altLang="zh-CN" sz="2400" dirty="0">
                <a:latin typeface="Times New Roman" panose="02020603050405020304" pitchFamily="18" charset="0"/>
              </a:rPr>
              <a:t>by</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a:t>
            </a:r>
            <a:endParaRPr lang="en-US" altLang="zh-CN" sz="2400" dirty="0">
              <a:latin typeface="Times New Roman" panose="02020603050405020304" pitchFamily="18" charset="0"/>
            </a:endParaRPr>
          </a:p>
        </p:txBody>
      </p:sp>
      <p:sp>
        <p:nvSpPr>
          <p:cNvPr id="5" name="文本框 4"/>
          <p:cNvSpPr txBox="1"/>
          <p:nvPr/>
        </p:nvSpPr>
        <p:spPr>
          <a:xfrm>
            <a:off x="628016" y="2039762"/>
            <a:ext cx="4043094"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lvl="1" indent="0">
              <a:buNone/>
            </a:pPr>
            <a:r>
              <a:rPr lang="en-US" altLang="zh-CN" sz="2400" dirty="0">
                <a:latin typeface="Times New Roman" panose="02020603050405020304" pitchFamily="18" charset="0"/>
              </a:rPr>
              <a:t>select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s.sno,s.sn,COUNT</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from</a:t>
            </a:r>
            <a:r>
              <a:rPr lang="zh-CN" altLang="en-US" sz="2400" dirty="0">
                <a:latin typeface="Times New Roman" panose="02020603050405020304" pitchFamily="18" charset="0"/>
              </a:rPr>
              <a:t> </a:t>
            </a:r>
            <a:r>
              <a:rPr lang="en-US" altLang="zh-CN" sz="2400" dirty="0">
                <a:latin typeface="Times New Roman" panose="02020603050405020304" pitchFamily="18" charset="0"/>
              </a:rPr>
              <a:t>Sc</a:t>
            </a:r>
            <a:r>
              <a:rPr lang="zh-CN" altLang="en-US" sz="2400" dirty="0">
                <a:latin typeface="Times New Roman" panose="02020603050405020304" pitchFamily="18" charset="0"/>
              </a:rPr>
              <a:t> </a:t>
            </a:r>
            <a:r>
              <a:rPr lang="en-US" altLang="zh-CN" sz="2400" dirty="0">
                <a:latin typeface="Times New Roman" panose="02020603050405020304" pitchFamily="18" charset="0"/>
              </a:rPr>
              <a:t>join</a:t>
            </a:r>
            <a:r>
              <a:rPr lang="zh-CN" altLang="en-US" sz="2400" dirty="0">
                <a:latin typeface="Times New Roman" panose="02020603050405020304" pitchFamily="18" charset="0"/>
              </a:rPr>
              <a:t> </a:t>
            </a:r>
            <a:r>
              <a:rPr lang="en-US" altLang="zh-CN" sz="2400" dirty="0">
                <a:latin typeface="Times New Roman" panose="02020603050405020304" pitchFamily="18" charset="0"/>
              </a:rPr>
              <a:t>S</a:t>
            </a:r>
            <a:r>
              <a:rPr lang="zh-CN" altLang="en-US" sz="2400" dirty="0">
                <a:latin typeface="Times New Roman" panose="02020603050405020304" pitchFamily="18" charset="0"/>
              </a:rPr>
              <a:t> </a:t>
            </a:r>
            <a:r>
              <a:rPr lang="en-US" altLang="zh-CN" sz="2400" dirty="0">
                <a:latin typeface="Times New Roman" panose="02020603050405020304" pitchFamily="18" charset="0"/>
              </a:rPr>
              <a:t>on</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Sc.sno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s.sno</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group</a:t>
            </a:r>
            <a:r>
              <a:rPr lang="zh-CN" altLang="en-US" sz="2400" dirty="0">
                <a:latin typeface="Times New Roman" panose="02020603050405020304" pitchFamily="18" charset="0"/>
              </a:rPr>
              <a:t> </a:t>
            </a:r>
            <a:r>
              <a:rPr lang="en-US" altLang="zh-CN" sz="2400" dirty="0">
                <a:latin typeface="Times New Roman" panose="02020603050405020304" pitchFamily="18" charset="0"/>
              </a:rPr>
              <a:t>by</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s.sno,S.Sn</a:t>
            </a:r>
            <a:endParaRPr lang="en-US" altLang="zh-CN" sz="2400" dirty="0">
              <a:latin typeface="Times New Roman" panose="02020603050405020304" pitchFamily="18" charset="0"/>
            </a:endParaRPr>
          </a:p>
        </p:txBody>
      </p:sp>
      <p:sp>
        <p:nvSpPr>
          <p:cNvPr id="6" name="文本框 5"/>
          <p:cNvSpPr txBox="1"/>
          <p:nvPr/>
        </p:nvSpPr>
        <p:spPr>
          <a:xfrm>
            <a:off x="628016" y="4730368"/>
            <a:ext cx="6824304" cy="193899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marL="0" lvl="1" indent="0">
              <a:buNone/>
            </a:pPr>
            <a:r>
              <a:rPr lang="en-US" altLang="zh-CN" sz="2400" dirty="0">
                <a:latin typeface="Times New Roman" panose="02020603050405020304" pitchFamily="18" charset="0"/>
              </a:rPr>
              <a:t>select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s.sno,sn,CNum</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from</a:t>
            </a:r>
            <a:r>
              <a:rPr lang="zh-CN" altLang="en-US" sz="2400" dirty="0">
                <a:latin typeface="Times New Roman" panose="02020603050405020304" pitchFamily="18" charset="0"/>
              </a:rPr>
              <a:t> </a:t>
            </a:r>
            <a:r>
              <a:rPr lang="en-US" altLang="zh-CN" sz="2400" dirty="0">
                <a:latin typeface="Times New Roman" panose="02020603050405020304" pitchFamily="18" charset="0"/>
              </a:rPr>
              <a:t>S</a:t>
            </a:r>
            <a:r>
              <a:rPr lang="zh-CN" altLang="en-US" sz="2400" dirty="0">
                <a:latin typeface="Times New Roman" panose="02020603050405020304" pitchFamily="18" charset="0"/>
              </a:rPr>
              <a:t> </a:t>
            </a:r>
            <a:r>
              <a:rPr lang="en-US" altLang="zh-CN" sz="2400" dirty="0">
                <a:latin typeface="Times New Roman" panose="02020603050405020304" pitchFamily="18" charset="0"/>
              </a:rPr>
              <a:t>join</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	select</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count(*)</a:t>
            </a:r>
            <a:r>
              <a:rPr lang="zh-CN" altLang="en-US" sz="2400" dirty="0">
                <a:latin typeface="Times New Roman" panose="02020603050405020304" pitchFamily="18" charset="0"/>
              </a:rPr>
              <a:t> </a:t>
            </a:r>
            <a:r>
              <a:rPr lang="en-US" altLang="zh-CN" sz="2400" dirty="0">
                <a:latin typeface="Times New Roman" panose="02020603050405020304" pitchFamily="18" charset="0"/>
              </a:rPr>
              <a:t>as</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CNum</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	from</a:t>
            </a:r>
            <a:r>
              <a:rPr lang="zh-CN" altLang="en-US" sz="2400" dirty="0">
                <a:latin typeface="Times New Roman" panose="02020603050405020304" pitchFamily="18" charset="0"/>
              </a:rPr>
              <a:t> </a:t>
            </a:r>
            <a:r>
              <a:rPr lang="en-US" altLang="zh-CN" sz="2400" dirty="0">
                <a:latin typeface="Times New Roman" panose="02020603050405020304" pitchFamily="18" charset="0"/>
              </a:rPr>
              <a:t>SC</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0" lvl="1" indent="0">
              <a:buNone/>
            </a:pPr>
            <a:r>
              <a:rPr lang="en-US" altLang="zh-CN" sz="2400" dirty="0">
                <a:latin typeface="Times New Roman" panose="02020603050405020304" pitchFamily="18" charset="0"/>
              </a:rPr>
              <a:t>	group</a:t>
            </a:r>
            <a:r>
              <a:rPr lang="zh-CN" altLang="en-US" sz="2400" dirty="0">
                <a:latin typeface="Times New Roman" panose="02020603050405020304" pitchFamily="18" charset="0"/>
              </a:rPr>
              <a:t> </a:t>
            </a:r>
            <a:r>
              <a:rPr lang="en-US" altLang="zh-CN" sz="2400" dirty="0">
                <a:latin typeface="Times New Roman" panose="02020603050405020304" pitchFamily="18" charset="0"/>
              </a:rPr>
              <a:t>by</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sno</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as</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newSC</a:t>
            </a:r>
            <a:r>
              <a:rPr lang="zh-CN" altLang="en-US" sz="2400" dirty="0">
                <a:latin typeface="Times New Roman" panose="02020603050405020304" pitchFamily="18" charset="0"/>
              </a:rPr>
              <a:t> </a:t>
            </a:r>
            <a:r>
              <a:rPr lang="en-US" altLang="zh-CN" sz="2400" dirty="0">
                <a:latin typeface="Times New Roman" panose="02020603050405020304" pitchFamily="18" charset="0"/>
              </a:rPr>
              <a:t>on</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S.sno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newSC.sno</a:t>
            </a:r>
            <a:endParaRPr lang="en-US"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14.5.2 </a:t>
            </a:r>
            <a:r>
              <a:rPr lang="zh-CN" altLang="en-US" dirty="0">
                <a:latin typeface="Times New Roman" panose="02020603050405020304" pitchFamily="18" charset="0"/>
              </a:rPr>
              <a:t>相关子查询</a:t>
            </a:r>
            <a:endParaRPr lang="zh-CN" altLang="en-US" dirty="0">
              <a:latin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b="1" dirty="0">
                <a:latin typeface="Times New Roman" panose="02020603050405020304" pitchFamily="18" charset="0"/>
              </a:rPr>
              <a:t>相关子查询的执行过程：</a:t>
            </a:r>
            <a:endParaRPr lang="en-US" altLang="zh-CN" sz="2400" b="1" dirty="0">
              <a:latin typeface="Times New Roman" panose="02020603050405020304" pitchFamily="18" charset="0"/>
            </a:endParaRPr>
          </a:p>
          <a:p>
            <a:pPr lvl="1"/>
            <a:r>
              <a:rPr lang="zh-CN" altLang="zh-CN" sz="2000" dirty="0">
                <a:latin typeface="Times New Roman" panose="02020603050405020304" pitchFamily="18" charset="0"/>
              </a:rPr>
              <a:t>从外层查询中取出一个元组，将元组相关列的值传给内层查询</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lvl="1"/>
            <a:r>
              <a:rPr lang="zh-CN" altLang="zh-CN" sz="2000" dirty="0">
                <a:latin typeface="Times New Roman" panose="02020603050405020304" pitchFamily="18" charset="0"/>
              </a:rPr>
              <a:t>执行内层查询，得到子查询操作的结果或结果集。</a:t>
            </a:r>
            <a:endParaRPr lang="en-US" altLang="zh-CN" sz="2000" dirty="0">
              <a:latin typeface="Times New Roman" panose="02020603050405020304" pitchFamily="18" charset="0"/>
            </a:endParaRPr>
          </a:p>
          <a:p>
            <a:pPr lvl="1"/>
            <a:r>
              <a:rPr lang="zh-CN" altLang="zh-CN" sz="2000" dirty="0">
                <a:latin typeface="Times New Roman" panose="02020603050405020304" pitchFamily="18" charset="0"/>
              </a:rPr>
              <a:t>根据子查询返回的结果或结果集进行相应谓词判断，为真时，此元组作结果返回。</a:t>
            </a:r>
            <a:endParaRPr lang="en-US" altLang="zh-CN" sz="2000" dirty="0">
              <a:latin typeface="Times New Roman" panose="02020603050405020304" pitchFamily="18" charset="0"/>
            </a:endParaRPr>
          </a:p>
          <a:p>
            <a:pPr lvl="1"/>
            <a:r>
              <a:rPr lang="zh-CN" altLang="zh-CN" sz="2000" dirty="0">
                <a:latin typeface="Times New Roman" panose="02020603050405020304" pitchFamily="18" charset="0"/>
              </a:rPr>
              <a:t>然后外层查询取出下一个元组重复做步骤</a:t>
            </a:r>
            <a:r>
              <a:rPr lang="en-US" altLang="zh-CN" sz="2000" dirty="0">
                <a:latin typeface="Times New Roman" panose="02020603050405020304" pitchFamily="18" charset="0"/>
              </a:rPr>
              <a:t>(1)-(3)</a:t>
            </a:r>
            <a:r>
              <a:rPr lang="zh-CN" altLang="zh-CN" sz="2000" dirty="0">
                <a:latin typeface="Times New Roman" panose="02020603050405020304" pitchFamily="18" charset="0"/>
              </a:rPr>
              <a:t>，直到外层的元组全部处理完毕。</a:t>
            </a:r>
            <a:endParaRPr lang="en-US" altLang="zh-CN" sz="2000" dirty="0">
              <a:latin typeface="Times New Roman" panose="02020603050405020304" pitchFamily="18" charset="0"/>
            </a:endParaRPr>
          </a:p>
          <a:p>
            <a:pPr marL="0" lvl="1" indent="0">
              <a:buSzPct val="100000"/>
              <a:buNone/>
            </a:pPr>
            <a:r>
              <a:rPr lang="zh-CN" altLang="zh-CN" sz="2200" dirty="0">
                <a:latin typeface="Times New Roman" panose="02020603050405020304" pitchFamily="18" charset="0"/>
              </a:rPr>
              <a:t>相关子查询通常使用关系运算符与逻辑运算符（</a:t>
            </a:r>
            <a:r>
              <a:rPr lang="en-US" altLang="zh-CN" sz="2200" dirty="0">
                <a:latin typeface="Times New Roman" panose="02020603050405020304" pitchFamily="18" charset="0"/>
              </a:rPr>
              <a:t>EXISTS</a:t>
            </a:r>
            <a:r>
              <a:rPr lang="zh-CN" altLang="zh-CN" sz="2200" dirty="0">
                <a:latin typeface="Times New Roman" panose="02020603050405020304" pitchFamily="18" charset="0"/>
              </a:rPr>
              <a:t>，</a:t>
            </a:r>
            <a:r>
              <a:rPr lang="en-US" altLang="zh-CN" sz="2200" dirty="0">
                <a:latin typeface="Times New Roman" panose="02020603050405020304" pitchFamily="18" charset="0"/>
              </a:rPr>
              <a:t>ANY</a:t>
            </a:r>
            <a:r>
              <a:rPr lang="zh-CN" altLang="zh-CN" sz="2200" dirty="0">
                <a:latin typeface="Times New Roman" panose="02020603050405020304" pitchFamily="18" charset="0"/>
              </a:rPr>
              <a:t>，</a:t>
            </a:r>
            <a:r>
              <a:rPr lang="en-US" altLang="zh-CN" sz="2200" dirty="0">
                <a:latin typeface="Times New Roman" panose="02020603050405020304" pitchFamily="18" charset="0"/>
              </a:rPr>
              <a:t>ALL</a:t>
            </a:r>
            <a:r>
              <a:rPr lang="zh-CN" altLang="zh-CN" sz="2200" dirty="0">
                <a:latin typeface="Times New Roman" panose="02020603050405020304" pitchFamily="18" charset="0"/>
              </a:rPr>
              <a:t>）</a:t>
            </a:r>
            <a:endParaRPr lang="zh-CN" altLang="zh-CN" sz="2200" dirty="0">
              <a:latin typeface="Times New Roman" panose="02020603050405020304" pitchFamily="18" charset="0"/>
            </a:endParaRPr>
          </a:p>
          <a:p>
            <a:endParaRPr lang="zh-CN" altLang="en-US" sz="240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763688" y="4149080"/>
            <a:ext cx="1224136" cy="1721952"/>
          </a:xfrm>
          <a:prstGeom prst="rect">
            <a:avLst/>
          </a:prstGeom>
        </p:spPr>
      </p:pic>
      <p:pic>
        <p:nvPicPr>
          <p:cNvPr id="5" name="图片 4"/>
          <p:cNvPicPr>
            <a:picLocks noChangeAspect="1"/>
          </p:cNvPicPr>
          <p:nvPr/>
        </p:nvPicPr>
        <p:blipFill>
          <a:blip r:embed="rId2"/>
          <a:stretch>
            <a:fillRect/>
          </a:stretch>
        </p:blipFill>
        <p:spPr>
          <a:xfrm>
            <a:off x="3779912" y="4099295"/>
            <a:ext cx="2269621" cy="249805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b="1" dirty="0">
                <a:latin typeface="Times New Roman" panose="02020603050405020304" pitchFamily="18" charset="0"/>
              </a:rPr>
              <a:t>14.5.3 </a:t>
            </a:r>
            <a:r>
              <a:rPr lang="zh-CN" altLang="zh-CN" b="1" dirty="0">
                <a:latin typeface="Times New Roman" panose="02020603050405020304" pitchFamily="18" charset="0"/>
              </a:rPr>
              <a:t>子查询</a:t>
            </a:r>
            <a:r>
              <a:rPr lang="zh-CN" altLang="en-US" dirty="0">
                <a:latin typeface="Times New Roman" panose="02020603050405020304" pitchFamily="18" charset="0"/>
              </a:rPr>
              <a:t>数据项</a:t>
            </a:r>
            <a:endParaRPr lang="zh-CN" altLang="en-US" dirty="0">
              <a:latin typeface="Times New Roman" panose="02020603050405020304" pitchFamily="18" charset="0"/>
            </a:endParaRPr>
          </a:p>
        </p:txBody>
      </p:sp>
      <p:sp>
        <p:nvSpPr>
          <p:cNvPr id="51203" name="内容占位符 2"/>
          <p:cNvSpPr>
            <a:spLocks noGrp="1"/>
          </p:cNvSpPr>
          <p:nvPr>
            <p:ph idx="1"/>
          </p:nvPr>
        </p:nvSpPr>
        <p:spPr>
          <a:xfrm>
            <a:off x="457200" y="1052513"/>
            <a:ext cx="8229600" cy="5184775"/>
          </a:xfrm>
        </p:spPr>
        <p:txBody>
          <a:bodyPr/>
          <a:lstStyle/>
          <a:p>
            <a:r>
              <a:rPr lang="zh-CN" altLang="zh-CN" sz="2400" dirty="0">
                <a:latin typeface="Times New Roman" panose="02020603050405020304" pitchFamily="18" charset="0"/>
              </a:rPr>
              <a:t>子查询使用的位置是非常灵活的，可以用在</a:t>
            </a:r>
            <a:r>
              <a:rPr lang="en-US" altLang="zh-CN" sz="2400" dirty="0">
                <a:latin typeface="Times New Roman" panose="02020603050405020304" pitchFamily="18" charset="0"/>
              </a:rPr>
              <a:t>WHERE</a:t>
            </a:r>
            <a:r>
              <a:rPr lang="zh-CN" altLang="zh-CN" sz="2400" dirty="0">
                <a:latin typeface="Times New Roman" panose="02020603050405020304" pitchFamily="18" charset="0"/>
              </a:rPr>
              <a:t>子句中，也可以用在其他子句中。</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例 </a:t>
            </a:r>
            <a:r>
              <a:rPr lang="en-US" altLang="zh-CN" sz="2400" dirty="0">
                <a:latin typeface="Times New Roman" panose="02020603050405020304" pitchFamily="18" charset="0"/>
              </a:rPr>
              <a:t>14‑56 </a:t>
            </a:r>
            <a:r>
              <a:rPr lang="zh-CN" altLang="zh-CN" sz="2400" dirty="0">
                <a:latin typeface="Times New Roman" panose="02020603050405020304" pitchFamily="18" charset="0"/>
              </a:rPr>
              <a:t>查询每个学生的平均分</a:t>
            </a:r>
            <a:r>
              <a:rPr lang="en-US" altLang="zh-CN" sz="2400" dirty="0">
                <a:latin typeface="Times New Roman" panose="02020603050405020304" pitchFamily="18" charset="0"/>
              </a:rPr>
              <a:t>(</a:t>
            </a:r>
            <a:r>
              <a:rPr lang="zh-CN" altLang="en-US" sz="2400" dirty="0">
                <a:latin typeface="Times New Roman" panose="02020603050405020304" pitchFamily="18" charset="0"/>
              </a:rPr>
              <a:t>输出其姓名和平均分</a:t>
            </a:r>
            <a:r>
              <a:rPr lang="en-US" altLang="zh-CN" sz="2400" dirty="0">
                <a:latin typeface="Times New Roman" panose="02020603050405020304" pitchFamily="18" charset="0"/>
              </a:rPr>
              <a:t>)</a:t>
            </a:r>
            <a:r>
              <a:rPr lang="zh-CN" altLang="zh-CN" sz="2400" dirty="0">
                <a:latin typeface="Times New Roman" panose="02020603050405020304" pitchFamily="18" charset="0"/>
              </a:rPr>
              <a:t>。</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Name,</a:t>
            </a:r>
            <a:r>
              <a:rPr lang="zh-CN" altLang="zh-CN" dirty="0">
                <a:latin typeface="Times New Roman" panose="02020603050405020304" pitchFamily="18" charset="0"/>
              </a:rPr>
              <a:t>平均分</a:t>
            </a:r>
            <a:r>
              <a:rPr lang="en-US" altLang="zh-CN" dirty="0">
                <a:latin typeface="Times New Roman" panose="02020603050405020304" pitchFamily="18" charset="0"/>
              </a:rPr>
              <a:t>=(SELECT AVG(Score) </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sym typeface="+mn-ea"/>
              </a:rPr>
              <a:t>Sno=</a:t>
            </a:r>
            <a:r>
              <a:rPr lang="en-US" altLang="zh-CN" dirty="0" err="1">
                <a:latin typeface="Times New Roman" panose="02020603050405020304" pitchFamily="18" charset="0"/>
              </a:rPr>
              <a:t>s.Sno</a:t>
            </a:r>
            <a:r>
              <a:rPr lang="en-US" altLang="zh-CN" dirty="0">
                <a:latin typeface="Times New Roman" panose="02020603050405020304" pitchFamily="18" charset="0"/>
              </a:rPr>
              <a:t>)  FROM S</a:t>
            </a:r>
            <a:endParaRPr lang="zh-CN" altLang="zh-CN" sz="2000" dirty="0">
              <a:latin typeface="Times New Roman" panose="02020603050405020304" pitchFamily="18" charset="0"/>
            </a:endParaRPr>
          </a:p>
          <a:p>
            <a:r>
              <a:rPr lang="zh-CN" altLang="zh-CN" sz="2400" dirty="0">
                <a:latin typeface="Times New Roman" panose="02020603050405020304" pitchFamily="18" charset="0"/>
              </a:rPr>
              <a:t>或</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sName</a:t>
            </a:r>
            <a:r>
              <a:rPr lang="en-US" altLang="zh-CN" dirty="0">
                <a:latin typeface="Times New Roman" panose="02020603050405020304" pitchFamily="18" charset="0"/>
              </a:rPr>
              <a:t>, (SELECT AVG(Score) </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s.Sno</a:t>
            </a:r>
            <a:r>
              <a:rPr lang="en-US" altLang="zh-CN" dirty="0">
                <a:latin typeface="Times New Roman" panose="02020603050405020304" pitchFamily="18" charset="0"/>
              </a:rPr>
              <a:t>=</a:t>
            </a:r>
            <a:r>
              <a:rPr lang="en-US" altLang="zh-CN" dirty="0" err="1">
                <a:latin typeface="Times New Roman" panose="02020603050405020304" pitchFamily="18" charset="0"/>
              </a:rPr>
              <a:t>sc.Sno</a:t>
            </a:r>
            <a:r>
              <a:rPr lang="en-US" altLang="zh-CN" dirty="0">
                <a:latin typeface="Times New Roman" panose="02020603050405020304" pitchFamily="18" charset="0"/>
              </a:rPr>
              <a:t>) </a:t>
            </a:r>
            <a:r>
              <a:rPr lang="zh-CN" altLang="zh-CN" dirty="0">
                <a:latin typeface="Times New Roman" panose="02020603050405020304" pitchFamily="18" charset="0"/>
              </a:rPr>
              <a:t>平均分 </a:t>
            </a:r>
            <a:r>
              <a:rPr lang="en-US" altLang="zh-CN" dirty="0">
                <a:latin typeface="Times New Roman" panose="02020603050405020304" pitchFamily="18" charset="0"/>
              </a:rPr>
              <a:t>FROM S</a:t>
            </a:r>
            <a:endParaRPr lang="zh-CN" altLang="zh-CN" dirty="0">
              <a:latin typeface="Times New Roman" panose="02020603050405020304" pitchFamily="18" charset="0"/>
            </a:endParaRPr>
          </a:p>
          <a:p>
            <a:r>
              <a:rPr lang="zh-CN" altLang="zh-CN" sz="2400" dirty="0">
                <a:latin typeface="Times New Roman" panose="02020603050405020304" pitchFamily="18" charset="0"/>
              </a:rPr>
              <a:t>子查询使用在</a:t>
            </a:r>
            <a:r>
              <a:rPr lang="en-US" altLang="zh-CN" sz="2400" dirty="0">
                <a:latin typeface="Times New Roman" panose="02020603050405020304" pitchFamily="18" charset="0"/>
              </a:rPr>
              <a:t>SELECT</a:t>
            </a:r>
            <a:r>
              <a:rPr lang="zh-CN" altLang="zh-CN" sz="2400" dirty="0">
                <a:latin typeface="Times New Roman" panose="02020603050405020304" pitchFamily="18" charset="0"/>
              </a:rPr>
              <a:t>短语中，当作一个表达式输出。</a:t>
            </a:r>
            <a:endParaRPr lang="zh-CN" altLang="zh-CN" sz="2400"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wipe(down)">
                                      <p:cBhvr>
                                        <p:cTn id="7" dur="5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wipe(down)">
                                      <p:cBhvr>
                                        <p:cTn id="12" dur="500"/>
                                        <p:tgtEl>
                                          <p:spTgt spid="5120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wipe(down)">
                                      <p:cBhvr>
                                        <p:cTn id="15" dur="500"/>
                                        <p:tgtEl>
                                          <p:spTgt spid="512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1203">
                                            <p:txEl>
                                              <p:pRg st="4" end="4"/>
                                            </p:txEl>
                                          </p:spTgt>
                                        </p:tgtEl>
                                        <p:attrNameLst>
                                          <p:attrName>style.visibility</p:attrName>
                                        </p:attrNameLst>
                                      </p:cBhvr>
                                      <p:to>
                                        <p:strVal val="visible"/>
                                      </p:to>
                                    </p:set>
                                    <p:animEffect transition="in" filter="wipe(down)">
                                      <p:cBhvr>
                                        <p:cTn id="20" dur="500"/>
                                        <p:tgtEl>
                                          <p:spTgt spid="5120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1203">
                                            <p:txEl>
                                              <p:pRg st="5" end="5"/>
                                            </p:txEl>
                                          </p:spTgt>
                                        </p:tgtEl>
                                        <p:attrNameLst>
                                          <p:attrName>style.visibility</p:attrName>
                                        </p:attrNameLst>
                                      </p:cBhvr>
                                      <p:to>
                                        <p:strVal val="visible"/>
                                      </p:to>
                                    </p:set>
                                    <p:animEffect transition="in" filter="wipe(down)">
                                      <p:cBhvr>
                                        <p:cTn id="23" dur="500"/>
                                        <p:tgtEl>
                                          <p:spTgt spid="5120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1203">
                                            <p:txEl>
                                              <p:pRg st="6" end="6"/>
                                            </p:txEl>
                                          </p:spTgt>
                                        </p:tgtEl>
                                        <p:attrNameLst>
                                          <p:attrName>style.visibility</p:attrName>
                                        </p:attrNameLst>
                                      </p:cBhvr>
                                      <p:to>
                                        <p:strVal val="visible"/>
                                      </p:to>
                                    </p:set>
                                    <p:animEffect transition="in" filter="wipe(down)">
                                      <p:cBhvr>
                                        <p:cTn id="26" dur="500"/>
                                        <p:tgtEl>
                                          <p:spTgt spid="5120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1203">
                                            <p:txEl>
                                              <p:pRg st="7" end="7"/>
                                            </p:txEl>
                                          </p:spTgt>
                                        </p:tgtEl>
                                        <p:attrNameLst>
                                          <p:attrName>style.visibility</p:attrName>
                                        </p:attrNameLst>
                                      </p:cBhvr>
                                      <p:to>
                                        <p:strVal val="visible"/>
                                      </p:to>
                                    </p:set>
                                    <p:animEffect transition="in" filter="wipe(down)">
                                      <p:cBhvr>
                                        <p:cTn id="31"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b="1" dirty="0">
                <a:latin typeface="Times New Roman" panose="02020603050405020304" pitchFamily="18" charset="0"/>
              </a:rPr>
              <a:t>14.5.3 </a:t>
            </a:r>
            <a:r>
              <a:rPr lang="zh-CN" altLang="zh-CN" b="1" dirty="0">
                <a:latin typeface="Times New Roman" panose="02020603050405020304" pitchFamily="18" charset="0"/>
              </a:rPr>
              <a:t>子查询</a:t>
            </a:r>
            <a:r>
              <a:rPr lang="zh-CN" altLang="en-US" dirty="0">
                <a:latin typeface="Times New Roman" panose="02020603050405020304" pitchFamily="18" charset="0"/>
              </a:rPr>
              <a:t>数据项</a:t>
            </a:r>
            <a:endParaRPr lang="zh-CN" altLang="en-US" dirty="0">
              <a:latin typeface="Times New Roman" panose="02020603050405020304" pitchFamily="18" charset="0"/>
            </a:endParaRPr>
          </a:p>
        </p:txBody>
      </p:sp>
      <p:sp>
        <p:nvSpPr>
          <p:cNvPr id="51203" name="内容占位符 2"/>
          <p:cNvSpPr>
            <a:spLocks noGrp="1"/>
          </p:cNvSpPr>
          <p:nvPr>
            <p:ph idx="1"/>
          </p:nvPr>
        </p:nvSpPr>
        <p:spPr>
          <a:xfrm>
            <a:off x="457200" y="1052513"/>
            <a:ext cx="8229600" cy="5184775"/>
          </a:xfrm>
        </p:spPr>
        <p:txBody>
          <a:bodyPr/>
          <a:lstStyle/>
          <a:p>
            <a:r>
              <a:rPr lang="zh-CN" altLang="zh-CN" sz="2400" b="1" dirty="0">
                <a:latin typeface="Times New Roman" panose="02020603050405020304" pitchFamily="18" charset="0"/>
              </a:rPr>
              <a:t>子查询使用小结：</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使用子查询时要注意以下几点：</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(1) </a:t>
            </a:r>
            <a:r>
              <a:rPr lang="zh-CN" altLang="zh-CN" dirty="0">
                <a:latin typeface="Times New Roman" panose="02020603050405020304" pitchFamily="18" charset="0"/>
              </a:rPr>
              <a:t>子查询需要用括号</a:t>
            </a:r>
            <a:r>
              <a:rPr lang="en-US" altLang="zh-CN" dirty="0">
                <a:latin typeface="Times New Roman" panose="02020603050405020304" pitchFamily="18" charset="0"/>
              </a:rPr>
              <a:t>( )</a:t>
            </a:r>
            <a:r>
              <a:rPr lang="zh-CN" altLang="zh-CN" dirty="0">
                <a:latin typeface="Times New Roman" panose="02020603050405020304" pitchFamily="18" charset="0"/>
              </a:rPr>
              <a:t>括起来。</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(2) </a:t>
            </a:r>
            <a:r>
              <a:rPr lang="zh-CN" altLang="zh-CN" dirty="0">
                <a:latin typeface="Times New Roman" panose="02020603050405020304" pitchFamily="18" charset="0"/>
              </a:rPr>
              <a:t>子查询可以嵌套。</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(3) </a:t>
            </a:r>
            <a:r>
              <a:rPr lang="zh-CN" altLang="zh-CN" dirty="0">
                <a:latin typeface="Times New Roman" panose="02020603050405020304" pitchFamily="18" charset="0"/>
              </a:rPr>
              <a:t>子查询的</a:t>
            </a:r>
            <a:r>
              <a:rPr lang="en-US" altLang="zh-CN" dirty="0">
                <a:latin typeface="Times New Roman" panose="02020603050405020304" pitchFamily="18" charset="0"/>
              </a:rPr>
              <a:t>SELECT</a:t>
            </a:r>
            <a:r>
              <a:rPr lang="zh-CN" altLang="zh-CN" dirty="0">
                <a:latin typeface="Times New Roman" panose="02020603050405020304" pitchFamily="18" charset="0"/>
              </a:rPr>
              <a:t>语句中不能使用</a:t>
            </a:r>
            <a:r>
              <a:rPr lang="en-US" altLang="zh-CN" dirty="0">
                <a:latin typeface="Times New Roman" panose="02020603050405020304" pitchFamily="18" charset="0"/>
              </a:rPr>
              <a:t>image</a:t>
            </a:r>
            <a:r>
              <a:rPr lang="zh-CN" altLang="zh-CN" dirty="0">
                <a:latin typeface="Times New Roman" panose="02020603050405020304" pitchFamily="18" charset="0"/>
              </a:rPr>
              <a:t>、</a:t>
            </a:r>
            <a:r>
              <a:rPr lang="en-US" altLang="zh-CN" dirty="0">
                <a:latin typeface="Times New Roman" panose="02020603050405020304" pitchFamily="18" charset="0"/>
              </a:rPr>
              <a:t>text</a:t>
            </a:r>
            <a:r>
              <a:rPr lang="zh-CN" altLang="zh-CN" dirty="0">
                <a:latin typeface="Times New Roman" panose="02020603050405020304" pitchFamily="18" charset="0"/>
              </a:rPr>
              <a:t>和</a:t>
            </a:r>
            <a:r>
              <a:rPr lang="en-US" altLang="zh-CN" dirty="0" err="1">
                <a:latin typeface="Times New Roman" panose="02020603050405020304" pitchFamily="18" charset="0"/>
              </a:rPr>
              <a:t>ntext</a:t>
            </a:r>
            <a:r>
              <a:rPr lang="zh-CN" altLang="zh-CN" dirty="0">
                <a:latin typeface="Times New Roman" panose="02020603050405020304" pitchFamily="18" charset="0"/>
              </a:rPr>
              <a:t>数据类型。</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(4) </a:t>
            </a:r>
            <a:r>
              <a:rPr lang="zh-CN" altLang="zh-CN" dirty="0">
                <a:latin typeface="Times New Roman" panose="02020603050405020304" pitchFamily="18" charset="0"/>
              </a:rPr>
              <a:t>子查询返回结果的数据类型必须匹配外围查询</a:t>
            </a:r>
            <a:r>
              <a:rPr lang="en-US" altLang="zh-CN" dirty="0">
                <a:latin typeface="Times New Roman" panose="02020603050405020304" pitchFamily="18" charset="0"/>
              </a:rPr>
              <a:t>WHERE</a:t>
            </a:r>
            <a:r>
              <a:rPr lang="zh-CN" altLang="zh-CN" dirty="0">
                <a:latin typeface="Times New Roman" panose="02020603050405020304" pitchFamily="18" charset="0"/>
              </a:rPr>
              <a:t>语句的数据类型。</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(5) </a:t>
            </a:r>
            <a:r>
              <a:rPr lang="zh-CN" altLang="zh-CN" dirty="0">
                <a:latin typeface="Times New Roman" panose="02020603050405020304" pitchFamily="18" charset="0"/>
              </a:rPr>
              <a:t>子查询使用</a:t>
            </a:r>
            <a:r>
              <a:rPr lang="en-US" altLang="zh-CN" dirty="0">
                <a:latin typeface="Times New Roman" panose="02020603050405020304" pitchFamily="18" charset="0"/>
              </a:rPr>
              <a:t>ORDER BY</a:t>
            </a:r>
            <a:r>
              <a:rPr lang="zh-CN" altLang="zh-CN" dirty="0">
                <a:latin typeface="Times New Roman" panose="02020603050405020304" pitchFamily="18" charset="0"/>
              </a:rPr>
              <a:t>子句</a:t>
            </a:r>
            <a:r>
              <a:rPr lang="zh-CN" altLang="en-US" dirty="0">
                <a:latin typeface="Times New Roman" panose="02020603050405020304" pitchFamily="18" charset="0"/>
              </a:rPr>
              <a:t>必须与</a:t>
            </a:r>
            <a:r>
              <a:rPr lang="en-US" altLang="zh-CN" dirty="0">
                <a:latin typeface="Times New Roman" panose="02020603050405020304" pitchFamily="18" charset="0"/>
              </a:rPr>
              <a:t>TOP</a:t>
            </a:r>
            <a:r>
              <a:rPr lang="zh-CN" altLang="en-US" dirty="0">
                <a:latin typeface="Times New Roman" panose="02020603050405020304" pitchFamily="18" charset="0"/>
              </a:rPr>
              <a:t>搭配使用</a:t>
            </a:r>
            <a:r>
              <a:rPr lang="zh-CN" altLang="zh-CN" sz="2000" dirty="0">
                <a:latin typeface="Times New Roman" panose="02020603050405020304" pitchFamily="18" charset="0"/>
              </a:rPr>
              <a:t>。</a:t>
            </a:r>
            <a:endParaRPr lang="zh-CN" altLang="zh-CN" sz="2000" dirty="0">
              <a:latin typeface="Times New Roman" panose="02020603050405020304" pitchFamily="18" charset="0"/>
            </a:endParaRPr>
          </a:p>
          <a:p>
            <a:endParaRPr lang="zh-CN" altLang="en-US"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Effect transition="in" filter="wipe(down)">
                                      <p:cBhvr>
                                        <p:cTn id="7" dur="500"/>
                                        <p:tgtEl>
                                          <p:spTgt spid="512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Effect transition="in" filter="wipe(down)">
                                      <p:cBhvr>
                                        <p:cTn id="12" dur="500"/>
                                        <p:tgtEl>
                                          <p:spTgt spid="512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animEffect transition="in" filter="wipe(down)">
                                      <p:cBhvr>
                                        <p:cTn id="17" dur="500"/>
                                        <p:tgtEl>
                                          <p:spTgt spid="512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03">
                                            <p:txEl>
                                              <p:pRg st="5" end="5"/>
                                            </p:txEl>
                                          </p:spTgt>
                                        </p:tgtEl>
                                        <p:attrNameLst>
                                          <p:attrName>style.visibility</p:attrName>
                                        </p:attrNameLst>
                                      </p:cBhvr>
                                      <p:to>
                                        <p:strVal val="visible"/>
                                      </p:to>
                                    </p:set>
                                    <p:animEffect transition="in" filter="wipe(down)">
                                      <p:cBhvr>
                                        <p:cTn id="22" dur="500"/>
                                        <p:tgtEl>
                                          <p:spTgt spid="512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wipe(down)">
                                      <p:cBhvr>
                                        <p:cTn id="27"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z="3600" dirty="0">
                <a:latin typeface="Times New Roman" panose="02020603050405020304" pitchFamily="18" charset="0"/>
              </a:rPr>
              <a:t>14.6 </a:t>
            </a:r>
            <a:r>
              <a:rPr lang="zh-CN" altLang="en-US" sz="3600" dirty="0">
                <a:latin typeface="Times New Roman" panose="02020603050405020304" pitchFamily="18" charset="0"/>
              </a:rPr>
              <a:t>集合操作</a:t>
            </a:r>
            <a:endParaRPr lang="zh-CN" altLang="en-US" sz="3600" dirty="0">
              <a:latin typeface="Times New Roman" panose="02020603050405020304" pitchFamily="18" charset="0"/>
            </a:endParaRPr>
          </a:p>
        </p:txBody>
      </p:sp>
      <p:sp>
        <p:nvSpPr>
          <p:cNvPr id="52227" name="内容占位符 2"/>
          <p:cNvSpPr>
            <a:spLocks noGrp="1"/>
          </p:cNvSpPr>
          <p:nvPr>
            <p:ph idx="1"/>
          </p:nvPr>
        </p:nvSpPr>
        <p:spPr>
          <a:xfrm>
            <a:off x="457200" y="1052513"/>
            <a:ext cx="8229600" cy="5184775"/>
          </a:xfrm>
        </p:spPr>
        <p:txBody>
          <a:bodyPr/>
          <a:lstStyle/>
          <a:p>
            <a:r>
              <a:rPr lang="en-US" altLang="zh-CN" sz="2400" dirty="0">
                <a:latin typeface="Times New Roman" panose="02020603050405020304" pitchFamily="18" charset="0"/>
              </a:rPr>
              <a:t>SELECT</a:t>
            </a:r>
            <a:r>
              <a:rPr lang="zh-CN" altLang="zh-CN" sz="2400" dirty="0">
                <a:latin typeface="Times New Roman" panose="02020603050405020304" pitchFamily="18" charset="0"/>
              </a:rPr>
              <a:t>查询操作的对象是集合，结果也是集合。</a:t>
            </a:r>
            <a:r>
              <a:rPr lang="en-US" altLang="zh-CN" sz="2400" dirty="0">
                <a:latin typeface="Times New Roman" panose="02020603050405020304" pitchFamily="18" charset="0"/>
              </a:rPr>
              <a:t>T-SQL</a:t>
            </a:r>
            <a:r>
              <a:rPr lang="zh-CN" altLang="zh-CN" sz="2400" dirty="0">
                <a:latin typeface="Times New Roman" panose="02020603050405020304" pitchFamily="18" charset="0"/>
              </a:rPr>
              <a:t>提供了</a:t>
            </a:r>
            <a:r>
              <a:rPr lang="en-US" altLang="zh-CN" sz="2400" dirty="0">
                <a:latin typeface="Times New Roman" panose="02020603050405020304" pitchFamily="18" charset="0"/>
              </a:rPr>
              <a:t>UNION</a:t>
            </a:r>
            <a:r>
              <a:rPr lang="zh-CN" altLang="zh-CN" sz="2400" dirty="0">
                <a:latin typeface="Times New Roman" panose="02020603050405020304" pitchFamily="18" charset="0"/>
              </a:rPr>
              <a:t>、</a:t>
            </a:r>
            <a:r>
              <a:rPr lang="en-US" altLang="zh-CN" sz="2400" dirty="0">
                <a:latin typeface="Times New Roman" panose="02020603050405020304" pitchFamily="18" charset="0"/>
              </a:rPr>
              <a:t>EXCEPT</a:t>
            </a:r>
            <a:r>
              <a:rPr lang="zh-CN" altLang="zh-CN" sz="2400" dirty="0">
                <a:latin typeface="Times New Roman" panose="02020603050405020304" pitchFamily="18" charset="0"/>
              </a:rPr>
              <a:t>和</a:t>
            </a:r>
            <a:r>
              <a:rPr lang="en-US" altLang="zh-CN" sz="2400" dirty="0">
                <a:latin typeface="Times New Roman" panose="02020603050405020304" pitchFamily="18" charset="0"/>
              </a:rPr>
              <a:t>INTERSECT</a:t>
            </a:r>
            <a:r>
              <a:rPr lang="zh-CN" altLang="zh-CN" sz="2400" dirty="0">
                <a:latin typeface="Times New Roman" panose="02020603050405020304" pitchFamily="18" charset="0"/>
              </a:rPr>
              <a:t>三种集合操作。</a:t>
            </a:r>
            <a:endParaRPr lang="zh-CN" altLang="zh-CN" sz="2400" dirty="0">
              <a:latin typeface="Times New Roman" panose="02020603050405020304" pitchFamily="18" charset="0"/>
            </a:endParaRPr>
          </a:p>
          <a:p>
            <a:pPr marL="0" indent="0">
              <a:buNone/>
            </a:pPr>
            <a:r>
              <a:rPr lang="en-US" altLang="zh-CN" sz="2400" b="1" dirty="0">
                <a:latin typeface="Times New Roman" panose="02020603050405020304" pitchFamily="18" charset="0"/>
              </a:rPr>
              <a:t>1</a:t>
            </a:r>
            <a:r>
              <a:rPr lang="zh-CN" altLang="zh-CN" sz="2400" b="1" dirty="0">
                <a:latin typeface="Times New Roman" panose="02020603050405020304" pitchFamily="18" charset="0"/>
              </a:rPr>
              <a:t>．并</a:t>
            </a:r>
            <a:r>
              <a:rPr lang="en-US" altLang="zh-CN" sz="2400" b="1" dirty="0">
                <a:latin typeface="Times New Roman" panose="02020603050405020304" pitchFamily="18" charset="0"/>
              </a:rPr>
              <a:t>(</a:t>
            </a:r>
            <a:r>
              <a:rPr lang="zh-CN" altLang="zh-CN" sz="2400" dirty="0">
                <a:latin typeface="Times New Roman" panose="02020603050405020304" pitchFamily="18" charset="0"/>
              </a:rPr>
              <a:t>联合查询</a:t>
            </a:r>
            <a:r>
              <a:rPr lang="en-US" altLang="zh-CN" sz="2400" b="1" dirty="0">
                <a:latin typeface="Times New Roman" panose="02020603050405020304" pitchFamily="18" charset="0"/>
              </a:rPr>
              <a:t>)</a:t>
            </a:r>
            <a:endParaRPr lang="zh-CN" altLang="zh-CN" sz="2400" dirty="0">
              <a:latin typeface="Times New Roman" panose="02020603050405020304" pitchFamily="18" charset="0"/>
            </a:endParaRPr>
          </a:p>
          <a:p>
            <a:r>
              <a:rPr lang="en-US" altLang="zh-CN" sz="2400" dirty="0">
                <a:latin typeface="Times New Roman" panose="02020603050405020304" pitchFamily="18" charset="0"/>
              </a:rPr>
              <a:t>UNION</a:t>
            </a:r>
            <a:r>
              <a:rPr lang="zh-CN" altLang="zh-CN" sz="2400" dirty="0">
                <a:latin typeface="Times New Roman" panose="02020603050405020304" pitchFamily="18" charset="0"/>
              </a:rPr>
              <a:t>将两个或更多查询的结果合并为单个结果集，该结果集包含联合查询中的所有查询的行。</a:t>
            </a:r>
            <a:r>
              <a:rPr lang="en-US" altLang="zh-CN" sz="2400" dirty="0">
                <a:latin typeface="Times New Roman" panose="02020603050405020304" pitchFamily="18" charset="0"/>
              </a:rPr>
              <a:t>UNION</a:t>
            </a:r>
            <a:r>
              <a:rPr lang="zh-CN" altLang="zh-CN" sz="2400" dirty="0">
                <a:latin typeface="Times New Roman" panose="02020603050405020304" pitchFamily="18" charset="0"/>
              </a:rPr>
              <a:t>运算不同于连接查询（左右拼接），</a:t>
            </a:r>
            <a:r>
              <a:rPr lang="en-US" altLang="zh-CN" sz="2400" dirty="0">
                <a:latin typeface="Times New Roman" panose="02020603050405020304" pitchFamily="18" charset="0"/>
              </a:rPr>
              <a:t>UNION</a:t>
            </a:r>
            <a:r>
              <a:rPr lang="zh-CN" altLang="zh-CN" sz="2400" dirty="0">
                <a:latin typeface="Times New Roman" panose="02020603050405020304" pitchFamily="18" charset="0"/>
              </a:rPr>
              <a:t>合并两个查询结果集首尾相接</a:t>
            </a:r>
            <a:endParaRPr lang="zh-CN" altLang="zh-CN" sz="2400" dirty="0">
              <a:latin typeface="Times New Roman" panose="02020603050405020304" pitchFamily="18" charset="0"/>
            </a:endParaRPr>
          </a:p>
          <a:p>
            <a:pPr>
              <a:spcBef>
                <a:spcPts val="1200"/>
              </a:spcBef>
            </a:pPr>
            <a:r>
              <a:rPr lang="zh-CN" altLang="zh-CN" sz="2400" dirty="0">
                <a:latin typeface="Times New Roman" panose="02020603050405020304" pitchFamily="18" charset="0"/>
              </a:rPr>
              <a:t>例 </a:t>
            </a:r>
            <a:r>
              <a:rPr lang="en-US" altLang="zh-CN" sz="2400" dirty="0">
                <a:latin typeface="Times New Roman" panose="02020603050405020304" pitchFamily="18" charset="0"/>
              </a:rPr>
              <a:t>14‑58</a:t>
            </a:r>
            <a:r>
              <a:rPr lang="en-US" altLang="zh-CN" sz="2400" b="1" dirty="0">
                <a:latin typeface="Times New Roman" panose="02020603050405020304" pitchFamily="18" charset="0"/>
              </a:rPr>
              <a:t> </a:t>
            </a:r>
            <a:r>
              <a:rPr lang="zh-CN" altLang="zh-CN" sz="2400" dirty="0">
                <a:latin typeface="Times New Roman" panose="02020603050405020304" pitchFamily="18" charset="0"/>
              </a:rPr>
              <a:t>查询计算机系的学生或者年龄不</a:t>
            </a:r>
            <a:r>
              <a:rPr lang="zh-CN" altLang="en-US" sz="2400" dirty="0">
                <a:latin typeface="Times New Roman" panose="02020603050405020304" pitchFamily="18" charset="0"/>
              </a:rPr>
              <a:t>小于</a:t>
            </a:r>
            <a:r>
              <a:rPr lang="en-US" altLang="zh-CN" sz="2400" dirty="0">
                <a:latin typeface="Times New Roman" panose="02020603050405020304" pitchFamily="18" charset="0"/>
              </a:rPr>
              <a:t>26</a:t>
            </a:r>
            <a:r>
              <a:rPr lang="zh-CN" altLang="zh-CN" sz="2400" dirty="0">
                <a:latin typeface="Times New Roman" panose="02020603050405020304" pitchFamily="18" charset="0"/>
              </a:rPr>
              <a:t>岁的学生，并按年龄倒排序。</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 FROM s WHERE </a:t>
            </a:r>
            <a:r>
              <a:rPr lang="en-US" altLang="zh-CN" dirty="0" err="1">
                <a:latin typeface="Times New Roman" panose="02020603050405020304" pitchFamily="18" charset="0"/>
              </a:rPr>
              <a:t>dept</a:t>
            </a:r>
            <a:r>
              <a:rPr lang="en-US" altLang="zh-CN" dirty="0">
                <a:latin typeface="Times New Roman" panose="02020603050405020304" pitchFamily="18" charset="0"/>
              </a:rPr>
              <a:t>='</a:t>
            </a:r>
            <a:r>
              <a:rPr lang="zh-CN" altLang="en-US" dirty="0">
                <a:latin typeface="Times New Roman" panose="02020603050405020304" pitchFamily="18" charset="0"/>
              </a:rPr>
              <a:t>计算机</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UNION</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 FROM s WHERE age&gt;=26</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ORDER BY age DESC</a:t>
            </a:r>
            <a:endParaRPr lang="zh-CN" altLang="zh-CN"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wipe(down)">
                                      <p:cBhvr>
                                        <p:cTn id="7" dur="500"/>
                                        <p:tgtEl>
                                          <p:spTgt spid="5222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animEffect transition="in" filter="wipe(down)">
                                      <p:cBhvr>
                                        <p:cTn id="10" dur="500"/>
                                        <p:tgtEl>
                                          <p:spTgt spid="522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wipe(down)">
                                      <p:cBhvr>
                                        <p:cTn id="15" dur="500"/>
                                        <p:tgtEl>
                                          <p:spTgt spid="5222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227">
                                            <p:txEl>
                                              <p:pRg st="4" end="4"/>
                                            </p:txEl>
                                          </p:spTgt>
                                        </p:tgtEl>
                                        <p:attrNameLst>
                                          <p:attrName>style.visibility</p:attrName>
                                        </p:attrNameLst>
                                      </p:cBhvr>
                                      <p:to>
                                        <p:strVal val="visible"/>
                                      </p:to>
                                    </p:set>
                                    <p:animEffect transition="in" filter="wipe(down)">
                                      <p:cBhvr>
                                        <p:cTn id="20" dur="500"/>
                                        <p:tgtEl>
                                          <p:spTgt spid="5222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animEffect transition="in" filter="wipe(down)">
                                      <p:cBhvr>
                                        <p:cTn id="25" dur="500"/>
                                        <p:tgtEl>
                                          <p:spTgt spid="5222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2227">
                                            <p:txEl>
                                              <p:pRg st="6" end="6"/>
                                            </p:txEl>
                                          </p:spTgt>
                                        </p:tgtEl>
                                        <p:attrNameLst>
                                          <p:attrName>style.visibility</p:attrName>
                                        </p:attrNameLst>
                                      </p:cBhvr>
                                      <p:to>
                                        <p:strVal val="visible"/>
                                      </p:to>
                                    </p:set>
                                    <p:animEffect transition="in" filter="wipe(down)">
                                      <p:cBhvr>
                                        <p:cTn id="30" dur="500"/>
                                        <p:tgtEl>
                                          <p:spTgt spid="5222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2227">
                                            <p:txEl>
                                              <p:pRg st="7" end="7"/>
                                            </p:txEl>
                                          </p:spTgt>
                                        </p:tgtEl>
                                        <p:attrNameLst>
                                          <p:attrName>style.visibility</p:attrName>
                                        </p:attrNameLst>
                                      </p:cBhvr>
                                      <p:to>
                                        <p:strVal val="visible"/>
                                      </p:to>
                                    </p:set>
                                    <p:animEffect transition="in" filter="wipe(down)">
                                      <p:cBhvr>
                                        <p:cTn id="35"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14.1.1</a:t>
            </a:r>
            <a:r>
              <a:rPr lang="zh-CN" altLang="en-US" b="1" dirty="0">
                <a:latin typeface="Times New Roman" panose="02020603050405020304" pitchFamily="18" charset="0"/>
                <a:cs typeface="Times New Roman" panose="02020603050405020304" pitchFamily="18" charset="0"/>
              </a:rPr>
              <a:t>投影列</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在计算列中，经常使用</a:t>
            </a:r>
            <a:r>
              <a:rPr lang="en-US" altLang="zh-CN" sz="2400" dirty="0">
                <a:latin typeface="Times New Roman" panose="02020603050405020304" pitchFamily="18" charset="0"/>
                <a:cs typeface="Times New Roman" panose="02020603050405020304" pitchFamily="18" charset="0"/>
              </a:rPr>
              <a:t>CASE</a:t>
            </a:r>
            <a:r>
              <a:rPr lang="zh-CN" altLang="zh-CN" sz="2400" dirty="0">
                <a:latin typeface="Times New Roman" panose="02020603050405020304" pitchFamily="18" charset="0"/>
                <a:cs typeface="Times New Roman" panose="02020603050405020304" pitchFamily="18" charset="0"/>
              </a:rPr>
              <a:t>表达式。</a:t>
            </a:r>
            <a:r>
              <a:rPr lang="en-US" altLang="zh-CN" sz="2400" dirty="0">
                <a:latin typeface="Times New Roman" panose="02020603050405020304" pitchFamily="18" charset="0"/>
                <a:cs typeface="Times New Roman" panose="02020603050405020304" pitchFamily="18" charset="0"/>
              </a:rPr>
              <a:t>CASE</a:t>
            </a:r>
            <a:r>
              <a:rPr lang="zh-CN" altLang="zh-CN" sz="2400" dirty="0">
                <a:latin typeface="Times New Roman" panose="02020603050405020304" pitchFamily="18" charset="0"/>
                <a:cs typeface="Times New Roman" panose="02020603050405020304" pitchFamily="18" charset="0"/>
              </a:rPr>
              <a:t>表达式用来计算条件列表并返回多个可能结果表达式之一，也经常用来根据字段值来转换输出成另外的的值。</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CASE</a:t>
            </a:r>
            <a:r>
              <a:rPr lang="zh-CN" altLang="zh-CN" sz="2400" dirty="0">
                <a:latin typeface="Times New Roman" panose="02020603050405020304" pitchFamily="18" charset="0"/>
                <a:cs typeface="Times New Roman" panose="02020603050405020304" pitchFamily="18" charset="0"/>
              </a:rPr>
              <a:t>表达式有两种格式：</a:t>
            </a:r>
            <a:endParaRPr lang="zh-CN" altLang="zh-CN" sz="2400" dirty="0">
              <a:latin typeface="Times New Roman" panose="02020603050405020304" pitchFamily="18" charset="0"/>
              <a:cs typeface="Times New Roman" panose="02020603050405020304" pitchFamily="18" charset="0"/>
            </a:endParaRPr>
          </a:p>
          <a:p>
            <a:pPr marL="400050" lvl="1" indent="0">
              <a:buNone/>
            </a:pPr>
            <a:r>
              <a:rPr lang="en-US" altLang="zh-CN" dirty="0">
                <a:latin typeface="Times New Roman" panose="02020603050405020304" pitchFamily="18" charset="0"/>
                <a:cs typeface="Times New Roman" panose="02020603050405020304" pitchFamily="18" charset="0"/>
              </a:rPr>
              <a:t>(1) CASE</a:t>
            </a:r>
            <a:r>
              <a:rPr lang="zh-CN" altLang="zh-CN" dirty="0">
                <a:latin typeface="Times New Roman" panose="02020603050405020304" pitchFamily="18" charset="0"/>
                <a:cs typeface="Times New Roman" panose="02020603050405020304" pitchFamily="18" charset="0"/>
              </a:rPr>
              <a:t>简单表达式：它通过将表达式与一组简单的表达式进行等值比较来确定结果。</a:t>
            </a:r>
            <a:endParaRPr lang="zh-CN" altLang="zh-CN" dirty="0">
              <a:latin typeface="Times New Roman" panose="02020603050405020304" pitchFamily="18" charset="0"/>
              <a:cs typeface="Times New Roman" panose="02020603050405020304" pitchFamily="18" charset="0"/>
            </a:endParaRPr>
          </a:p>
          <a:p>
            <a:pPr marL="400050" lvl="1" indent="0">
              <a:buNone/>
            </a:pPr>
            <a:r>
              <a:rPr lang="en-US" altLang="zh-CN" dirty="0">
                <a:latin typeface="Times New Roman" panose="02020603050405020304" pitchFamily="18" charset="0"/>
                <a:cs typeface="Times New Roman" panose="02020603050405020304" pitchFamily="18" charset="0"/>
              </a:rPr>
              <a:t>(2) CASE</a:t>
            </a:r>
            <a:r>
              <a:rPr lang="zh-CN" altLang="zh-CN" dirty="0">
                <a:latin typeface="Times New Roman" panose="02020603050405020304" pitchFamily="18" charset="0"/>
                <a:cs typeface="Times New Roman" panose="02020603050405020304" pitchFamily="18" charset="0"/>
              </a:rPr>
              <a:t>搜索表达式：它通过计算一组布尔表达式来确定结果。</a:t>
            </a:r>
            <a:endParaRPr lang="zh-CN" altLang="zh-CN"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这两种格式都支持</a:t>
            </a:r>
            <a:r>
              <a:rPr lang="en-US" altLang="zh-CN" sz="2400" dirty="0">
                <a:latin typeface="Times New Roman" panose="02020603050405020304" pitchFamily="18" charset="0"/>
                <a:cs typeface="Times New Roman" panose="02020603050405020304" pitchFamily="18" charset="0"/>
              </a:rPr>
              <a:t>ELSE</a:t>
            </a:r>
            <a:r>
              <a:rPr lang="zh-CN" altLang="zh-CN" sz="2400" dirty="0">
                <a:latin typeface="Times New Roman" panose="02020603050405020304" pitchFamily="18" charset="0"/>
                <a:cs typeface="Times New Roman" panose="02020603050405020304" pitchFamily="18" charset="0"/>
              </a:rPr>
              <a:t>选项。</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z="3600" dirty="0">
                <a:latin typeface="Times New Roman" panose="02020603050405020304" pitchFamily="18" charset="0"/>
              </a:rPr>
              <a:t>14.6 </a:t>
            </a:r>
            <a:r>
              <a:rPr lang="zh-CN" altLang="en-US" sz="3600" dirty="0">
                <a:latin typeface="Times New Roman" panose="02020603050405020304" pitchFamily="18" charset="0"/>
              </a:rPr>
              <a:t>集合操作</a:t>
            </a:r>
            <a:endParaRPr lang="zh-CN" altLang="en-US" sz="3600" dirty="0">
              <a:latin typeface="Times New Roman" panose="02020603050405020304" pitchFamily="18" charset="0"/>
            </a:endParaRPr>
          </a:p>
        </p:txBody>
      </p:sp>
      <p:sp>
        <p:nvSpPr>
          <p:cNvPr id="52227" name="内容占位符 2"/>
          <p:cNvSpPr>
            <a:spLocks noGrp="1"/>
          </p:cNvSpPr>
          <p:nvPr>
            <p:ph idx="1"/>
          </p:nvPr>
        </p:nvSpPr>
        <p:spPr>
          <a:xfrm>
            <a:off x="457200" y="1052513"/>
            <a:ext cx="8229600" cy="5184775"/>
          </a:xfrm>
        </p:spPr>
        <p:txBody>
          <a:bodyPr/>
          <a:lstStyle/>
          <a:p>
            <a:pPr marL="0" indent="0">
              <a:buNone/>
            </a:pPr>
            <a:r>
              <a:rPr lang="en-US" altLang="zh-CN" sz="2400" b="1" dirty="0">
                <a:latin typeface="Times New Roman" panose="02020603050405020304" pitchFamily="18" charset="0"/>
              </a:rPr>
              <a:t>1</a:t>
            </a:r>
            <a:r>
              <a:rPr lang="zh-CN" altLang="zh-CN" sz="2400" b="1" dirty="0">
                <a:latin typeface="Times New Roman" panose="02020603050405020304" pitchFamily="18" charset="0"/>
              </a:rPr>
              <a:t>．并</a:t>
            </a:r>
            <a:r>
              <a:rPr lang="en-US" altLang="zh-CN" sz="2400" b="1" dirty="0">
                <a:latin typeface="Times New Roman" panose="02020603050405020304" pitchFamily="18" charset="0"/>
              </a:rPr>
              <a:t>(</a:t>
            </a:r>
            <a:r>
              <a:rPr lang="zh-CN" altLang="zh-CN" sz="2400" dirty="0">
                <a:latin typeface="Times New Roman" panose="02020603050405020304" pitchFamily="18" charset="0"/>
              </a:rPr>
              <a:t>联合查询</a:t>
            </a:r>
            <a:r>
              <a:rPr lang="en-US" altLang="zh-CN" sz="2400" b="1" dirty="0">
                <a:latin typeface="Times New Roman" panose="02020603050405020304" pitchFamily="18" charset="0"/>
              </a:rPr>
              <a:t>)</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此查询用</a:t>
            </a:r>
            <a:r>
              <a:rPr lang="en-US" altLang="zh-CN" sz="2400" dirty="0">
                <a:latin typeface="Times New Roman" panose="02020603050405020304" pitchFamily="18" charset="0"/>
              </a:rPr>
              <a:t>UNION</a:t>
            </a:r>
            <a:r>
              <a:rPr lang="zh-CN" altLang="zh-CN" sz="2400" dirty="0">
                <a:latin typeface="Times New Roman" panose="02020603050405020304" pitchFamily="18" charset="0"/>
              </a:rPr>
              <a:t>意义不大，仅作例子。实际上用以下逻辑条件复合更合适。</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 FROM s WHERE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a:t>
            </a:r>
            <a:r>
              <a:rPr lang="zh-CN" altLang="zh-CN" sz="2400" dirty="0">
                <a:latin typeface="Times New Roman" panose="02020603050405020304" pitchFamily="18" charset="0"/>
              </a:rPr>
              <a:t>计算机</a:t>
            </a:r>
            <a:r>
              <a:rPr lang="en-US" altLang="zh-CN" sz="2400" dirty="0">
                <a:latin typeface="Times New Roman" panose="02020603050405020304" pitchFamily="18" charset="0"/>
              </a:rPr>
              <a:t>' or age&lt;=19</a:t>
            </a:r>
            <a:endParaRPr lang="zh-CN" altLang="zh-CN" sz="2400" dirty="0">
              <a:latin typeface="Times New Roman" panose="02020603050405020304" pitchFamily="18" charset="0"/>
            </a:endParaRPr>
          </a:p>
          <a:p>
            <a:pPr marL="400050" lvl="1" indent="0">
              <a:buNone/>
            </a:pPr>
            <a:endParaRPr lang="en-US" altLang="zh-CN" sz="2000" dirty="0">
              <a:latin typeface="Times New Roman" panose="02020603050405020304" pitchFamily="18" charset="0"/>
            </a:endParaRPr>
          </a:p>
          <a:p>
            <a:r>
              <a:rPr lang="en-US" altLang="zh-CN" sz="2400" dirty="0">
                <a:latin typeface="Times New Roman" panose="02020603050405020304" pitchFamily="18" charset="0"/>
              </a:rPr>
              <a:t>UNION</a:t>
            </a:r>
            <a:r>
              <a:rPr lang="zh-CN" altLang="zh-CN" sz="2400" dirty="0">
                <a:latin typeface="Times New Roman" panose="02020603050405020304" pitchFamily="18" charset="0"/>
              </a:rPr>
              <a:t>将会自动删除结果集中重复的元素，如果不删除重复元素，可以用</a:t>
            </a:r>
            <a:r>
              <a:rPr lang="en-US" altLang="zh-CN" sz="2400" dirty="0">
                <a:latin typeface="Times New Roman" panose="02020603050405020304" pitchFamily="18" charset="0"/>
              </a:rPr>
              <a:t>UNION ALL</a:t>
            </a:r>
            <a:r>
              <a:rPr lang="zh-CN" altLang="zh-CN" sz="2400" dirty="0">
                <a:latin typeface="Times New Roman" panose="02020603050405020304" pitchFamily="18" charset="0"/>
              </a:rPr>
              <a:t>操作。如：</a:t>
            </a:r>
            <a:endParaRPr lang="zh-CN" altLang="zh-CN" sz="2400" dirty="0">
              <a:latin typeface="Times New Roman" panose="02020603050405020304" pitchFamily="18" charset="0"/>
            </a:endParaRPr>
          </a:p>
          <a:p>
            <a:pPr marL="400050" lvl="1" indent="0">
              <a:buNone/>
            </a:pPr>
            <a:r>
              <a:rPr lang="en-US" altLang="zh-CN" sz="2000" dirty="0">
                <a:latin typeface="Times New Roman" panose="02020603050405020304" pitchFamily="18" charset="0"/>
              </a:rPr>
              <a:t>SELECT </a:t>
            </a:r>
            <a:r>
              <a:rPr lang="en-US" altLang="zh-CN" sz="2000" dirty="0" err="1">
                <a:latin typeface="Times New Roman" panose="02020603050405020304" pitchFamily="18" charset="0"/>
              </a:rPr>
              <a:t>dept</a:t>
            </a:r>
            <a:r>
              <a:rPr lang="en-US" altLang="zh-CN" sz="2000" dirty="0">
                <a:latin typeface="Times New Roman" panose="02020603050405020304" pitchFamily="18" charset="0"/>
              </a:rPr>
              <a:t> FROM S</a:t>
            </a:r>
            <a:endParaRPr lang="zh-CN" altLang="zh-CN" sz="2000" dirty="0">
              <a:latin typeface="Times New Roman" panose="02020603050405020304" pitchFamily="18" charset="0"/>
            </a:endParaRPr>
          </a:p>
          <a:p>
            <a:pPr marL="400050" lvl="1" indent="0">
              <a:buNone/>
            </a:pPr>
            <a:r>
              <a:rPr lang="en-US" altLang="zh-CN" sz="2000" dirty="0">
                <a:latin typeface="Times New Roman" panose="02020603050405020304" pitchFamily="18" charset="0"/>
              </a:rPr>
              <a:t>UNION ALL SELECT </a:t>
            </a:r>
            <a:r>
              <a:rPr lang="en-US" altLang="zh-CN" sz="2000" dirty="0" err="1">
                <a:latin typeface="Times New Roman" panose="02020603050405020304" pitchFamily="18" charset="0"/>
              </a:rPr>
              <a:t>dept</a:t>
            </a:r>
            <a:r>
              <a:rPr lang="en-US" altLang="zh-CN" sz="2000" dirty="0">
                <a:latin typeface="Times New Roman" panose="02020603050405020304" pitchFamily="18" charset="0"/>
              </a:rPr>
              <a:t> FROM T</a:t>
            </a:r>
            <a:endParaRPr lang="zh-CN" altLang="zh-CN" sz="2000" dirty="0">
              <a:latin typeface="Times New Roman" panose="02020603050405020304" pitchFamily="18" charset="0"/>
            </a:endParaRPr>
          </a:p>
          <a:p>
            <a:pPr marL="400050" lvl="1" indent="0">
              <a:buNone/>
            </a:pPr>
            <a:endParaRPr lang="zh-CN" altLang="zh-CN" sz="18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wipe(down)">
                                      <p:cBhvr>
                                        <p:cTn id="7" dur="500"/>
                                        <p:tgtEl>
                                          <p:spTgt spid="52227">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2227">
                                            <p:txEl>
                                              <p:pRg st="5" end="5"/>
                                            </p:txEl>
                                          </p:spTgt>
                                        </p:tgtEl>
                                        <p:attrNameLst>
                                          <p:attrName>style.visibility</p:attrName>
                                        </p:attrNameLst>
                                      </p:cBhvr>
                                      <p:to>
                                        <p:strVal val="visible"/>
                                      </p:to>
                                    </p:set>
                                    <p:animEffect transition="in" filter="wipe(down)">
                                      <p:cBhvr>
                                        <p:cTn id="10" dur="500"/>
                                        <p:tgtEl>
                                          <p:spTgt spid="52227">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animEffect transition="in" filter="wipe(down)">
                                      <p:cBhvr>
                                        <p:cTn id="13"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latin typeface="Times New Roman" panose="02020603050405020304" pitchFamily="18" charset="0"/>
              </a:rPr>
              <a:t>14.6 </a:t>
            </a:r>
            <a:r>
              <a:rPr lang="zh-CN" altLang="en-US" dirty="0">
                <a:latin typeface="Times New Roman" panose="02020603050405020304" pitchFamily="18" charset="0"/>
              </a:rPr>
              <a:t>集合操作</a:t>
            </a:r>
            <a:endParaRPr lang="zh-CN" altLang="en-US" dirty="0">
              <a:latin typeface="Times New Roman" panose="02020603050405020304" pitchFamily="18" charset="0"/>
            </a:endParaRPr>
          </a:p>
        </p:txBody>
      </p:sp>
      <p:sp>
        <p:nvSpPr>
          <p:cNvPr id="52227" name="内容占位符 2"/>
          <p:cNvSpPr>
            <a:spLocks noGrp="1"/>
          </p:cNvSpPr>
          <p:nvPr>
            <p:ph idx="1"/>
          </p:nvPr>
        </p:nvSpPr>
        <p:spPr>
          <a:xfrm>
            <a:off x="457200" y="1052513"/>
            <a:ext cx="8229600" cy="5184775"/>
          </a:xfrm>
        </p:spPr>
        <p:txBody>
          <a:bodyPr/>
          <a:lstStyle/>
          <a:p>
            <a:pPr marL="0" indent="0">
              <a:buNone/>
            </a:pPr>
            <a:r>
              <a:rPr lang="en-US" altLang="zh-CN" b="1" dirty="0">
                <a:latin typeface="Times New Roman" panose="02020603050405020304" pitchFamily="18" charset="0"/>
              </a:rPr>
              <a:t>2. </a:t>
            </a:r>
            <a:r>
              <a:rPr lang="zh-CN" altLang="zh-CN" b="1" dirty="0">
                <a:latin typeface="Times New Roman" panose="02020603050405020304" pitchFamily="18" charset="0"/>
              </a:rPr>
              <a:t>交</a:t>
            </a:r>
            <a:endParaRPr lang="zh-CN" altLang="zh-CN" dirty="0">
              <a:latin typeface="Times New Roman" panose="02020603050405020304" pitchFamily="18" charset="0"/>
            </a:endParaRPr>
          </a:p>
          <a:p>
            <a:pPr marL="0" indent="0">
              <a:buNone/>
            </a:pPr>
            <a:r>
              <a:rPr lang="zh-CN" altLang="zh-CN" sz="2400" dirty="0">
                <a:latin typeface="Times New Roman" panose="02020603050405020304" pitchFamily="18" charset="0"/>
              </a:rPr>
              <a:t>例 </a:t>
            </a:r>
            <a:r>
              <a:rPr lang="en-US" altLang="zh-CN" sz="2400" dirty="0">
                <a:latin typeface="Times New Roman" panose="02020603050405020304" pitchFamily="18" charset="0"/>
              </a:rPr>
              <a:t>14‑61</a:t>
            </a:r>
            <a:r>
              <a:rPr lang="en-US" altLang="zh-CN" sz="2400" b="1" dirty="0">
                <a:latin typeface="Times New Roman" panose="02020603050405020304" pitchFamily="18" charset="0"/>
              </a:rPr>
              <a:t> </a:t>
            </a:r>
            <a:r>
              <a:rPr lang="zh-CN" altLang="zh-CN" sz="2400" dirty="0">
                <a:latin typeface="Times New Roman" panose="02020603050405020304" pitchFamily="18" charset="0"/>
              </a:rPr>
              <a:t>查询既选修了课程</a:t>
            </a:r>
            <a:r>
              <a:rPr lang="en-US" altLang="zh-CN" sz="2400" dirty="0" err="1">
                <a:latin typeface="Times New Roman" panose="02020603050405020304" pitchFamily="18" charset="0"/>
              </a:rPr>
              <a:t>C3</a:t>
            </a:r>
            <a:r>
              <a:rPr lang="zh-CN" altLang="zh-CN" sz="2400" dirty="0">
                <a:latin typeface="Times New Roman" panose="02020603050405020304" pitchFamily="18" charset="0"/>
              </a:rPr>
              <a:t>也选修课程</a:t>
            </a:r>
            <a:r>
              <a:rPr lang="en-US" altLang="zh-CN" sz="2400" dirty="0" err="1">
                <a:latin typeface="Times New Roman" panose="02020603050405020304" pitchFamily="18" charset="0"/>
              </a:rPr>
              <a:t>C4</a:t>
            </a:r>
            <a:r>
              <a:rPr lang="zh-CN" altLang="zh-CN" sz="2400" dirty="0">
                <a:latin typeface="Times New Roman" panose="02020603050405020304" pitchFamily="18" charset="0"/>
              </a:rPr>
              <a:t>的学生。</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zh-CN" altLang="en-US" dirty="0">
                <a:latin typeface="Times New Roman" panose="02020603050405020304" pitchFamily="18" charset="0"/>
              </a:rPr>
              <a:t>* </a:t>
            </a:r>
            <a:r>
              <a:rPr lang="en-US" altLang="zh-CN" dirty="0">
                <a:latin typeface="Times New Roman" panose="02020603050405020304" pitchFamily="18" charset="0"/>
              </a:rPr>
              <a:t>FROM s</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WHERE </a:t>
            </a:r>
            <a:r>
              <a:rPr lang="en-US" altLang="zh-CN" dirty="0" err="1">
                <a:latin typeface="Times New Roman" panose="02020603050405020304" pitchFamily="18" charset="0"/>
              </a:rPr>
              <a:t>sno</a:t>
            </a:r>
            <a:r>
              <a:rPr lang="en-US" altLang="zh-CN" dirty="0">
                <a:latin typeface="Times New Roman" panose="02020603050405020304" pitchFamily="18" charset="0"/>
              </a:rPr>
              <a:t> IN</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sno</a:t>
            </a:r>
            <a:r>
              <a:rPr lang="en-US" altLang="zh-CN" dirty="0">
                <a:latin typeface="Times New Roman" panose="02020603050405020304" pitchFamily="18" charset="0"/>
              </a:rPr>
              <a:t> 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='c3' </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INTERSECT</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sno</a:t>
            </a:r>
            <a:r>
              <a:rPr lang="en-US" altLang="zh-CN" dirty="0">
                <a:latin typeface="Times New Roman" panose="02020603050405020304" pitchFamily="18" charset="0"/>
              </a:rPr>
              <a:t> 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='c4')</a:t>
            </a:r>
            <a:endParaRPr lang="zh-CN" altLang="zh-CN"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wipe(down)">
                                      <p:cBhvr>
                                        <p:cTn id="7" dur="500"/>
                                        <p:tgtEl>
                                          <p:spTgt spid="5222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2227">
                                            <p:txEl>
                                              <p:pRg st="3" end="3"/>
                                            </p:txEl>
                                          </p:spTgt>
                                        </p:tgtEl>
                                        <p:attrNameLst>
                                          <p:attrName>style.visibility</p:attrName>
                                        </p:attrNameLst>
                                      </p:cBhvr>
                                      <p:to>
                                        <p:strVal val="visible"/>
                                      </p:to>
                                    </p:set>
                                    <p:animEffect transition="in" filter="wipe(down)">
                                      <p:cBhvr>
                                        <p:cTn id="10" dur="500"/>
                                        <p:tgtEl>
                                          <p:spTgt spid="52227">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animEffect transition="in" filter="wipe(down)">
                                      <p:cBhvr>
                                        <p:cTn id="13" dur="500"/>
                                        <p:tgtEl>
                                          <p:spTgt spid="52227">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2227">
                                            <p:txEl>
                                              <p:pRg st="5" end="5"/>
                                            </p:txEl>
                                          </p:spTgt>
                                        </p:tgtEl>
                                        <p:attrNameLst>
                                          <p:attrName>style.visibility</p:attrName>
                                        </p:attrNameLst>
                                      </p:cBhvr>
                                      <p:to>
                                        <p:strVal val="visible"/>
                                      </p:to>
                                    </p:set>
                                    <p:animEffect transition="in" filter="wipe(down)">
                                      <p:cBhvr>
                                        <p:cTn id="16" dur="500"/>
                                        <p:tgtEl>
                                          <p:spTgt spid="52227">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animEffect transition="in" filter="wipe(down)">
                                      <p:cBhvr>
                                        <p:cTn id="19"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latin typeface="Times New Roman" panose="02020603050405020304" pitchFamily="18" charset="0"/>
              </a:rPr>
              <a:t>14.6 </a:t>
            </a:r>
            <a:r>
              <a:rPr lang="zh-CN" altLang="en-US" dirty="0">
                <a:latin typeface="Times New Roman" panose="02020603050405020304" pitchFamily="18" charset="0"/>
              </a:rPr>
              <a:t>集合操作</a:t>
            </a:r>
            <a:endParaRPr lang="zh-CN" altLang="en-US" dirty="0">
              <a:latin typeface="Times New Roman" panose="02020603050405020304" pitchFamily="18" charset="0"/>
            </a:endParaRPr>
          </a:p>
        </p:txBody>
      </p:sp>
      <p:sp>
        <p:nvSpPr>
          <p:cNvPr id="52227" name="内容占位符 2"/>
          <p:cNvSpPr>
            <a:spLocks noGrp="1"/>
          </p:cNvSpPr>
          <p:nvPr>
            <p:ph idx="1"/>
          </p:nvPr>
        </p:nvSpPr>
        <p:spPr>
          <a:xfrm>
            <a:off x="457200" y="1052513"/>
            <a:ext cx="8229600" cy="5184775"/>
          </a:xfrm>
        </p:spPr>
        <p:txBody>
          <a:bodyPr/>
          <a:lstStyle/>
          <a:p>
            <a:pPr marL="0" indent="0">
              <a:buNone/>
            </a:pPr>
            <a:r>
              <a:rPr lang="en-US" altLang="zh-CN" sz="2400" b="1" dirty="0">
                <a:latin typeface="Times New Roman" panose="02020603050405020304" pitchFamily="18" charset="0"/>
              </a:rPr>
              <a:t>3. </a:t>
            </a:r>
            <a:r>
              <a:rPr lang="zh-CN" altLang="zh-CN" sz="2400" b="1" dirty="0">
                <a:latin typeface="Times New Roman" panose="02020603050405020304" pitchFamily="18" charset="0"/>
              </a:rPr>
              <a:t>差</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例 </a:t>
            </a:r>
            <a:r>
              <a:rPr lang="en-US" altLang="zh-CN" sz="2400" dirty="0">
                <a:latin typeface="Times New Roman" panose="02020603050405020304" pitchFamily="18" charset="0"/>
              </a:rPr>
              <a:t>14‑63</a:t>
            </a:r>
            <a:r>
              <a:rPr lang="en-US" altLang="zh-CN" sz="2400" b="1" dirty="0">
                <a:latin typeface="Times New Roman" panose="02020603050405020304" pitchFamily="18" charset="0"/>
              </a:rPr>
              <a:t> </a:t>
            </a:r>
            <a:r>
              <a:rPr lang="zh-CN" altLang="zh-CN" sz="2400" dirty="0">
                <a:latin typeface="Times New Roman" panose="02020603050405020304" pitchFamily="18" charset="0"/>
              </a:rPr>
              <a:t>查询选修课程</a:t>
            </a:r>
            <a:r>
              <a:rPr lang="en-US" altLang="zh-CN" sz="2400" dirty="0" err="1">
                <a:latin typeface="Times New Roman" panose="02020603050405020304" pitchFamily="18" charset="0"/>
              </a:rPr>
              <a:t>C3</a:t>
            </a:r>
            <a:r>
              <a:rPr lang="zh-CN" altLang="zh-CN" sz="2400" dirty="0">
                <a:latin typeface="Times New Roman" panose="02020603050405020304" pitchFamily="18" charset="0"/>
              </a:rPr>
              <a:t>但没有选修课程</a:t>
            </a:r>
            <a:r>
              <a:rPr lang="en-US" altLang="zh-CN" sz="2400" dirty="0" err="1">
                <a:latin typeface="Times New Roman" panose="02020603050405020304" pitchFamily="18" charset="0"/>
              </a:rPr>
              <a:t>C4</a:t>
            </a:r>
            <a:r>
              <a:rPr lang="zh-CN" altLang="zh-CN" sz="2400" dirty="0">
                <a:latin typeface="Times New Roman" panose="02020603050405020304" pitchFamily="18" charset="0"/>
              </a:rPr>
              <a:t>的学生。</a:t>
            </a:r>
            <a:endParaRPr lang="zh-CN" altLang="zh-CN" sz="2400"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sname</a:t>
            </a:r>
            <a:r>
              <a:rPr lang="en-US" altLang="zh-CN" dirty="0">
                <a:latin typeface="Times New Roman" panose="02020603050405020304" pitchFamily="18" charset="0"/>
              </a:rPr>
              <a:t> , </a:t>
            </a:r>
            <a:r>
              <a:rPr lang="en-US" altLang="zh-CN" dirty="0" err="1">
                <a:latin typeface="Times New Roman" panose="02020603050405020304" pitchFamily="18" charset="0"/>
              </a:rPr>
              <a:t>dept</a:t>
            </a:r>
            <a:r>
              <a:rPr lang="en-US" altLang="zh-CN" dirty="0">
                <a:latin typeface="Times New Roman" panose="02020603050405020304" pitchFamily="18" charset="0"/>
              </a:rPr>
              <a:t> FROM s</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WHERE </a:t>
            </a:r>
            <a:r>
              <a:rPr lang="en-US" altLang="zh-CN" dirty="0" err="1">
                <a:latin typeface="Times New Roman" panose="02020603050405020304" pitchFamily="18" charset="0"/>
              </a:rPr>
              <a:t>sno</a:t>
            </a:r>
            <a:r>
              <a:rPr lang="en-US" altLang="zh-CN" dirty="0">
                <a:latin typeface="Times New Roman" panose="02020603050405020304" pitchFamily="18" charset="0"/>
              </a:rPr>
              <a:t> IN</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sno</a:t>
            </a:r>
            <a:r>
              <a:rPr lang="en-US" altLang="zh-CN" dirty="0">
                <a:latin typeface="Times New Roman" panose="02020603050405020304" pitchFamily="18" charset="0"/>
              </a:rPr>
              <a:t> 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='c3' </a:t>
            </a:r>
            <a:endParaRPr lang="en-US"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EXCEPT</a:t>
            </a:r>
            <a:endParaRPr lang="zh-CN" altLang="zh-CN" dirty="0">
              <a:latin typeface="Times New Roman" panose="02020603050405020304" pitchFamily="18" charset="0"/>
            </a:endParaRPr>
          </a:p>
          <a:p>
            <a:pPr marL="400050" lvl="1" indent="0">
              <a:buNone/>
            </a:pPr>
            <a:r>
              <a:rPr lang="en-US" altLang="zh-CN" dirty="0">
                <a:latin typeface="Times New Roman" panose="02020603050405020304" pitchFamily="18" charset="0"/>
              </a:rPr>
              <a:t>SELECT </a:t>
            </a:r>
            <a:r>
              <a:rPr lang="en-US" altLang="zh-CN" dirty="0" err="1">
                <a:latin typeface="Times New Roman" panose="02020603050405020304" pitchFamily="18" charset="0"/>
              </a:rPr>
              <a:t>sno</a:t>
            </a:r>
            <a:r>
              <a:rPr lang="en-US" altLang="zh-CN" dirty="0">
                <a:latin typeface="Times New Roman" panose="02020603050405020304" pitchFamily="18" charset="0"/>
              </a:rPr>
              <a:t> FROM </a:t>
            </a:r>
            <a:r>
              <a:rPr lang="en-US" altLang="zh-CN" dirty="0" err="1">
                <a:latin typeface="Times New Roman" panose="02020603050405020304" pitchFamily="18" charset="0"/>
              </a:rPr>
              <a:t>sc</a:t>
            </a:r>
            <a:r>
              <a:rPr lang="en-US" altLang="zh-CN" dirty="0">
                <a:latin typeface="Times New Roman" panose="02020603050405020304" pitchFamily="18" charset="0"/>
              </a:rPr>
              <a:t> WHERE </a:t>
            </a:r>
            <a:r>
              <a:rPr lang="en-US" altLang="zh-CN" dirty="0" err="1">
                <a:latin typeface="Times New Roman" panose="02020603050405020304" pitchFamily="18" charset="0"/>
              </a:rPr>
              <a:t>Cno</a:t>
            </a:r>
            <a:r>
              <a:rPr lang="en-US" altLang="zh-CN" dirty="0">
                <a:latin typeface="Times New Roman" panose="02020603050405020304" pitchFamily="18" charset="0"/>
              </a:rPr>
              <a:t>='c4')</a:t>
            </a:r>
            <a:endParaRPr lang="zh-CN" altLang="zh-CN"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wipe(down)">
                                      <p:cBhvr>
                                        <p:cTn id="7" dur="500"/>
                                        <p:tgtEl>
                                          <p:spTgt spid="52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wipe(down)">
                                      <p:cBhvr>
                                        <p:cTn id="12" dur="500"/>
                                        <p:tgtEl>
                                          <p:spTgt spid="52227">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wipe(down)">
                                      <p:cBhvr>
                                        <p:cTn id="15" dur="500"/>
                                        <p:tgtEl>
                                          <p:spTgt spid="52227">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2227">
                                            <p:txEl>
                                              <p:pRg st="4" end="4"/>
                                            </p:txEl>
                                          </p:spTgt>
                                        </p:tgtEl>
                                        <p:attrNameLst>
                                          <p:attrName>style.visibility</p:attrName>
                                        </p:attrNameLst>
                                      </p:cBhvr>
                                      <p:to>
                                        <p:strVal val="visible"/>
                                      </p:to>
                                    </p:set>
                                    <p:animEffect transition="in" filter="wipe(down)">
                                      <p:cBhvr>
                                        <p:cTn id="18" dur="500"/>
                                        <p:tgtEl>
                                          <p:spTgt spid="52227">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animEffect transition="in" filter="wipe(down)">
                                      <p:cBhvr>
                                        <p:cTn id="21" dur="500"/>
                                        <p:tgtEl>
                                          <p:spTgt spid="52227">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2227">
                                            <p:txEl>
                                              <p:pRg st="6" end="6"/>
                                            </p:txEl>
                                          </p:spTgt>
                                        </p:tgtEl>
                                        <p:attrNameLst>
                                          <p:attrName>style.visibility</p:attrName>
                                        </p:attrNameLst>
                                      </p:cBhvr>
                                      <p:to>
                                        <p:strVal val="visible"/>
                                      </p:to>
                                    </p:set>
                                    <p:animEffect transition="in" filter="wipe(down)">
                                      <p:cBhvr>
                                        <p:cTn id="24"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latin typeface="Times New Roman" panose="02020603050405020304" pitchFamily="18" charset="0"/>
              </a:rPr>
              <a:t>14.6 </a:t>
            </a:r>
            <a:r>
              <a:rPr lang="zh-CN" altLang="en-US" dirty="0">
                <a:latin typeface="Times New Roman" panose="02020603050405020304" pitchFamily="18" charset="0"/>
              </a:rPr>
              <a:t>集合操作</a:t>
            </a:r>
            <a:endParaRPr lang="zh-CN" altLang="en-US" dirty="0">
              <a:latin typeface="Times New Roman" panose="02020603050405020304" pitchFamily="18" charset="0"/>
            </a:endParaRPr>
          </a:p>
        </p:txBody>
      </p:sp>
      <p:sp>
        <p:nvSpPr>
          <p:cNvPr id="52227" name="内容占位符 2"/>
          <p:cNvSpPr>
            <a:spLocks noGrp="1"/>
          </p:cNvSpPr>
          <p:nvPr>
            <p:ph idx="1"/>
          </p:nvPr>
        </p:nvSpPr>
        <p:spPr>
          <a:xfrm>
            <a:off x="457200" y="1052513"/>
            <a:ext cx="8229600" cy="5184775"/>
          </a:xfrm>
        </p:spPr>
        <p:txBody>
          <a:bodyPr/>
          <a:lstStyle/>
          <a:p>
            <a:pPr marL="0" indent="0">
              <a:buNone/>
            </a:pPr>
            <a:r>
              <a:rPr lang="en-US" altLang="zh-CN" sz="2400" dirty="0">
                <a:latin typeface="Times New Roman" panose="02020603050405020304" pitchFamily="18" charset="0"/>
              </a:rPr>
              <a:t>SQL</a:t>
            </a:r>
            <a:r>
              <a:rPr lang="zh-CN" altLang="zh-CN" sz="2400" dirty="0">
                <a:latin typeface="Times New Roman" panose="02020603050405020304" pitchFamily="18" charset="0"/>
              </a:rPr>
              <a:t>的集合操作小结：</a:t>
            </a:r>
            <a:endParaRPr lang="zh-CN" altLang="zh-CN" sz="2400" dirty="0">
              <a:latin typeface="Times New Roman" panose="02020603050405020304" pitchFamily="18" charset="0"/>
            </a:endParaRPr>
          </a:p>
          <a:p>
            <a:pPr lvl="1"/>
            <a:r>
              <a:rPr lang="zh-CN" altLang="zh-CN" dirty="0">
                <a:latin typeface="Times New Roman" panose="02020603050405020304" pitchFamily="18" charset="0"/>
              </a:rPr>
              <a:t>主从查询属性个数必须一致。</a:t>
            </a:r>
            <a:endParaRPr lang="zh-CN" altLang="zh-CN" dirty="0">
              <a:latin typeface="Times New Roman" panose="02020603050405020304" pitchFamily="18" charset="0"/>
            </a:endParaRPr>
          </a:p>
          <a:p>
            <a:pPr lvl="1"/>
            <a:r>
              <a:rPr lang="zh-CN" altLang="zh-CN" dirty="0">
                <a:latin typeface="Times New Roman" panose="02020603050405020304" pitchFamily="18" charset="0"/>
              </a:rPr>
              <a:t>从查询列的类型必须与主查询对应列类型兼容。</a:t>
            </a:r>
            <a:endParaRPr lang="zh-CN" altLang="zh-CN" dirty="0">
              <a:latin typeface="Times New Roman" panose="02020603050405020304" pitchFamily="18" charset="0"/>
            </a:endParaRPr>
          </a:p>
          <a:p>
            <a:pPr lvl="1"/>
            <a:r>
              <a:rPr lang="zh-CN" altLang="zh-CN" dirty="0">
                <a:latin typeface="Times New Roman" panose="02020603050405020304" pitchFamily="18" charset="0"/>
              </a:rPr>
              <a:t>最终结果集采用第一个结果集的属性名，从查询属性名无关。</a:t>
            </a:r>
            <a:endParaRPr lang="zh-CN" altLang="zh-CN" dirty="0">
              <a:latin typeface="Times New Roman" panose="02020603050405020304" pitchFamily="18" charset="0"/>
            </a:endParaRPr>
          </a:p>
          <a:p>
            <a:pPr lvl="1"/>
            <a:r>
              <a:rPr lang="zh-CN" altLang="zh-CN" dirty="0">
                <a:latin typeface="Times New Roman" panose="02020603050405020304" pitchFamily="18" charset="0"/>
              </a:rPr>
              <a:t>缺省为自动去除重复元组，除非显式说明</a:t>
            </a:r>
            <a:r>
              <a:rPr lang="en-US" altLang="zh-CN" dirty="0">
                <a:latin typeface="Times New Roman" panose="02020603050405020304" pitchFamily="18" charset="0"/>
              </a:rPr>
              <a:t>ALL</a:t>
            </a:r>
            <a:r>
              <a:rPr lang="zh-CN" altLang="zh-CN" dirty="0">
                <a:latin typeface="Times New Roman" panose="02020603050405020304" pitchFamily="18" charset="0"/>
              </a:rPr>
              <a:t>，如：</a:t>
            </a:r>
            <a:r>
              <a:rPr lang="en-US" altLang="zh-CN" dirty="0">
                <a:latin typeface="Times New Roman" panose="02020603050405020304" pitchFamily="18" charset="0"/>
              </a:rPr>
              <a:t>UNION ALL</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lvl="1"/>
            <a:r>
              <a:rPr lang="en-US" altLang="zh-CN" dirty="0">
                <a:latin typeface="Times New Roman" panose="02020603050405020304" pitchFamily="18" charset="0"/>
              </a:rPr>
              <a:t>Order  By</a:t>
            </a:r>
            <a:r>
              <a:rPr lang="zh-CN" altLang="zh-CN" dirty="0">
                <a:latin typeface="Times New Roman" panose="02020603050405020304" pitchFamily="18" charset="0"/>
              </a:rPr>
              <a:t>总是放在整个语句的最后。</a:t>
            </a:r>
            <a:endParaRPr lang="zh-CN" altLang="zh-CN" dirty="0">
              <a:latin typeface="Times New Roman" panose="02020603050405020304" pitchFamily="18" charset="0"/>
            </a:endParaRPr>
          </a:p>
          <a:p>
            <a:endParaRPr lang="zh-CN" altLang="en-US" sz="2000" dirty="0">
              <a:latin typeface="Times New Roman" panose="02020603050405020304" pitchFamily="18" charset="0"/>
            </a:endParaRPr>
          </a:p>
        </p:txBody>
      </p:sp>
    </p:spTree>
  </p:cSld>
  <p:clrMapOvr>
    <a:masterClrMapping/>
  </p:clrMapOvr>
  <p:transition spd="slow">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14.7 </a:t>
            </a:r>
            <a:r>
              <a:rPr lang="zh-CN" altLang="zh-CN" b="1" dirty="0">
                <a:latin typeface="Times New Roman" panose="02020603050405020304" pitchFamily="18" charset="0"/>
                <a:cs typeface="Times New Roman" panose="02020603050405020304" pitchFamily="18" charset="0"/>
              </a:rPr>
              <a:t>存储查询结果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rPr>
              <a:t>一般情况下，</a:t>
            </a:r>
            <a:r>
              <a:rPr lang="en-US" altLang="zh-CN" sz="2400" dirty="0">
                <a:latin typeface="Times New Roman" panose="02020603050405020304" pitchFamily="18" charset="0"/>
              </a:rPr>
              <a:t>SELECT</a:t>
            </a:r>
            <a:r>
              <a:rPr lang="zh-CN" altLang="zh-CN" sz="2400" dirty="0">
                <a:latin typeface="Times New Roman" panose="02020603050405020304" pitchFamily="18" charset="0"/>
              </a:rPr>
              <a:t>查询结果只是输出结果集，并不将数据添加到表中。</a:t>
            </a:r>
            <a:r>
              <a:rPr lang="en-US" altLang="zh-CN" sz="2400" dirty="0">
                <a:latin typeface="Times New Roman" panose="02020603050405020304" pitchFamily="18" charset="0"/>
              </a:rPr>
              <a:t>T-SQL</a:t>
            </a:r>
            <a:r>
              <a:rPr lang="zh-CN" altLang="zh-CN" sz="2400" dirty="0">
                <a:latin typeface="Times New Roman" panose="02020603050405020304" pitchFamily="18" charset="0"/>
              </a:rPr>
              <a:t>提供</a:t>
            </a:r>
            <a:r>
              <a:rPr lang="en-US" altLang="zh-CN" sz="2400" dirty="0">
                <a:latin typeface="Times New Roman" panose="02020603050405020304" pitchFamily="18" charset="0"/>
              </a:rPr>
              <a:t>INTO</a:t>
            </a:r>
            <a:r>
              <a:rPr lang="zh-CN" altLang="zh-CN" sz="2400" dirty="0">
                <a:latin typeface="Times New Roman" panose="02020603050405020304" pitchFamily="18" charset="0"/>
              </a:rPr>
              <a:t>关键字，可以将查询结果全部输出到表中存储（创建新表，不能将结果追加到原有的表中）。</a:t>
            </a:r>
            <a:endParaRPr lang="en-US" altLang="zh-CN" sz="2400" dirty="0">
              <a:latin typeface="Times New Roman" panose="02020603050405020304" pitchFamily="18" charset="0"/>
            </a:endParaRPr>
          </a:p>
          <a:p>
            <a:r>
              <a:rPr lang="zh-CN" altLang="zh-CN" sz="2400" dirty="0">
                <a:latin typeface="Times New Roman" panose="02020603050405020304" pitchFamily="18" charset="0"/>
              </a:rPr>
              <a:t>语法格式：</a:t>
            </a:r>
            <a:r>
              <a:rPr lang="en-US" altLang="zh-CN" sz="2400" dirty="0">
                <a:latin typeface="Times New Roman" panose="02020603050405020304" pitchFamily="18" charset="0"/>
              </a:rPr>
              <a:t>INTO </a:t>
            </a:r>
            <a:r>
              <a:rPr lang="en-US" altLang="zh-CN" sz="2400" dirty="0" err="1">
                <a:latin typeface="Times New Roman" panose="02020603050405020304" pitchFamily="18" charset="0"/>
              </a:rPr>
              <a:t>new_table</a:t>
            </a:r>
            <a:endParaRPr lang="zh-CN" altLang="zh-CN" sz="2400" dirty="0">
              <a:latin typeface="Times New Roman" panose="02020603050405020304" pitchFamily="18" charset="0"/>
            </a:endParaRPr>
          </a:p>
          <a:p>
            <a:pPr lvl="1"/>
            <a:r>
              <a:rPr lang="en-US" altLang="zh-CN" dirty="0" err="1">
                <a:latin typeface="Times New Roman" panose="02020603050405020304" pitchFamily="18" charset="0"/>
              </a:rPr>
              <a:t>new_table</a:t>
            </a:r>
            <a:r>
              <a:rPr lang="zh-CN" altLang="zh-CN" dirty="0">
                <a:latin typeface="Times New Roman" panose="02020603050405020304" pitchFamily="18" charset="0"/>
              </a:rPr>
              <a:t>的格式</a:t>
            </a:r>
            <a:r>
              <a:rPr lang="zh-CN" altLang="en-US" dirty="0">
                <a:latin typeface="Times New Roman" panose="02020603050405020304" pitchFamily="18" charset="0"/>
              </a:rPr>
              <a:t>，列的</a:t>
            </a:r>
            <a:r>
              <a:rPr lang="zh-CN" altLang="zh-CN" dirty="0">
                <a:latin typeface="Times New Roman" panose="02020603050405020304" pitchFamily="18" charset="0"/>
              </a:rPr>
              <a:t>顺序</a:t>
            </a:r>
            <a:r>
              <a:rPr lang="zh-CN" altLang="en-US" dirty="0">
                <a:latin typeface="Times New Roman" panose="02020603050405020304" pitchFamily="18" charset="0"/>
              </a:rPr>
              <a:t>，</a:t>
            </a:r>
            <a:r>
              <a:rPr lang="zh-CN" altLang="zh-CN" dirty="0">
                <a:latin typeface="Times New Roman" panose="02020603050405020304" pitchFamily="18" charset="0"/>
              </a:rPr>
              <a:t>每列名称、数据类型和值与选择列表中的相应表达式</a:t>
            </a:r>
            <a:r>
              <a:rPr lang="zh-CN" altLang="en-US" dirty="0">
                <a:latin typeface="Times New Roman" panose="02020603050405020304" pitchFamily="18" charset="0"/>
              </a:rPr>
              <a:t>相同。</a:t>
            </a:r>
            <a:endParaRPr lang="zh-CN" altLang="zh-CN" dirty="0">
              <a:latin typeface="Times New Roman" panose="02020603050405020304" pitchFamily="18" charset="0"/>
            </a:endParaRPr>
          </a:p>
          <a:p>
            <a:r>
              <a:rPr lang="zh-CN" altLang="zh-CN" sz="2400" dirty="0">
                <a:latin typeface="Times New Roman" panose="02020603050405020304" pitchFamily="18" charset="0"/>
              </a:rPr>
              <a:t>当选择列表中包括计算列时，新表中的相应列不是计算列。新列中的值是在执行</a:t>
            </a:r>
            <a:r>
              <a:rPr lang="en-US" altLang="zh-CN" sz="2400" dirty="0">
                <a:latin typeface="Times New Roman" panose="02020603050405020304" pitchFamily="18" charset="0"/>
              </a:rPr>
              <a:t>SELECT…INTO</a:t>
            </a:r>
            <a:r>
              <a:rPr lang="zh-CN" altLang="zh-CN" sz="2400" dirty="0">
                <a:latin typeface="Times New Roman" panose="02020603050405020304" pitchFamily="18" charset="0"/>
              </a:rPr>
              <a:t>时计算出的，一旦存储到新表，就与原表的变化无关了。</a:t>
            </a: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14.7 </a:t>
            </a:r>
            <a:r>
              <a:rPr lang="zh-CN" altLang="zh-CN" b="1" dirty="0">
                <a:latin typeface="Times New Roman" panose="02020603050405020304" pitchFamily="18" charset="0"/>
                <a:cs typeface="Times New Roman" panose="02020603050405020304" pitchFamily="18" charset="0"/>
              </a:rPr>
              <a:t>存储查询结果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rPr>
              <a:t>例 </a:t>
            </a:r>
            <a:r>
              <a:rPr lang="en-US" altLang="zh-CN" sz="2400" dirty="0">
                <a:latin typeface="Times New Roman" panose="02020603050405020304" pitchFamily="18" charset="0"/>
              </a:rPr>
              <a:t>14‑64 </a:t>
            </a:r>
            <a:r>
              <a:rPr lang="zh-CN" altLang="zh-CN" sz="2400" dirty="0">
                <a:latin typeface="Times New Roman" panose="02020603050405020304" pitchFamily="18" charset="0"/>
              </a:rPr>
              <a:t>将计算机学院的男生的姓名、性别和学院名称添加到</a:t>
            </a:r>
            <a:r>
              <a:rPr lang="en-US" altLang="zh-CN" sz="2400" dirty="0">
                <a:latin typeface="Times New Roman" panose="02020603050405020304" pitchFamily="18" charset="0"/>
              </a:rPr>
              <a:t>Stu</a:t>
            </a:r>
            <a:r>
              <a:rPr lang="zh-CN" altLang="zh-CN" sz="2400" dirty="0">
                <a:latin typeface="Times New Roman" panose="02020603050405020304" pitchFamily="18" charset="0"/>
              </a:rPr>
              <a:t>表中。</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SName,Sex,dept</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INTO Stu</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FROM S WHERE Sex='</a:t>
            </a:r>
            <a:r>
              <a:rPr lang="zh-CN" altLang="zh-CN" sz="2400" dirty="0">
                <a:latin typeface="Times New Roman" panose="02020603050405020304" pitchFamily="18" charset="0"/>
              </a:rPr>
              <a:t>男</a:t>
            </a: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a:t>
            </a:r>
            <a:r>
              <a:rPr lang="zh-CN" altLang="zh-CN" sz="2400" dirty="0">
                <a:latin typeface="Times New Roman" panose="02020603050405020304" pitchFamily="18" charset="0"/>
              </a:rPr>
              <a:t>计算机</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将查询结果集添加到一个新创建的</a:t>
            </a:r>
            <a:r>
              <a:rPr lang="en-US" altLang="zh-CN" sz="2400" dirty="0">
                <a:latin typeface="Times New Roman" panose="02020603050405020304" pitchFamily="18" charset="0"/>
              </a:rPr>
              <a:t>Stu</a:t>
            </a:r>
            <a:r>
              <a:rPr lang="zh-CN" altLang="zh-CN" sz="2400" dirty="0">
                <a:latin typeface="Times New Roman" panose="02020603050405020304" pitchFamily="18" charset="0"/>
              </a:rPr>
              <a:t>表中存储。如果要追加到已有表中去，则要用以下语句：</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INSERT INTO Stu(</a:t>
            </a:r>
            <a:r>
              <a:rPr lang="en-US" altLang="zh-CN" sz="2400" dirty="0" err="1">
                <a:latin typeface="Times New Roman" panose="02020603050405020304" pitchFamily="18" charset="0"/>
              </a:rPr>
              <a:t>SName,Sex,dept</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SName,Sex,dept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FROM S</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WHERE Sex='</a:t>
            </a:r>
            <a:r>
              <a:rPr lang="zh-CN" altLang="zh-CN" sz="2400" dirty="0">
                <a:latin typeface="Times New Roman" panose="02020603050405020304" pitchFamily="18" charset="0"/>
              </a:rPr>
              <a:t>男</a:t>
            </a:r>
            <a:r>
              <a:rPr lang="en-US" altLang="zh-CN" sz="2400" dirty="0">
                <a:latin typeface="Times New Roman" panose="02020603050405020304" pitchFamily="18" charset="0"/>
              </a:rPr>
              <a:t>' AND </a:t>
            </a:r>
            <a:r>
              <a:rPr lang="en-US" altLang="zh-CN" sz="2400" dirty="0" err="1">
                <a:latin typeface="Times New Roman" panose="02020603050405020304" pitchFamily="18" charset="0"/>
              </a:rPr>
              <a:t>dept</a:t>
            </a:r>
            <a:r>
              <a:rPr lang="en-US" altLang="zh-CN" sz="2400" dirty="0">
                <a:latin typeface="Times New Roman" panose="02020603050405020304" pitchFamily="18" charset="0"/>
              </a:rPr>
              <a:t>='</a:t>
            </a:r>
            <a:r>
              <a:rPr lang="zh-CN" altLang="zh-CN" sz="2400" dirty="0">
                <a:latin typeface="Times New Roman" panose="02020603050405020304" pitchFamily="18" charset="0"/>
              </a:rPr>
              <a:t>电子商务</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latin typeface="Times New Roman" panose="02020603050405020304" pitchFamily="18" charset="0"/>
                <a:cs typeface="Times New Roman" panose="02020603050405020304" pitchFamily="18" charset="0"/>
              </a:rPr>
              <a:t>14.7 </a:t>
            </a:r>
            <a:r>
              <a:rPr lang="zh-CN" altLang="zh-CN" b="1" dirty="0">
                <a:latin typeface="Times New Roman" panose="02020603050405020304" pitchFamily="18" charset="0"/>
                <a:cs typeface="Times New Roman" panose="02020603050405020304" pitchFamily="18" charset="0"/>
              </a:rPr>
              <a:t>存储查询结果</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rPr>
              <a:t>例 </a:t>
            </a:r>
            <a:r>
              <a:rPr lang="en-US" altLang="zh-CN" sz="2400" dirty="0">
                <a:latin typeface="Times New Roman" panose="02020603050405020304" pitchFamily="18" charset="0"/>
              </a:rPr>
              <a:t>14‑65</a:t>
            </a:r>
            <a:r>
              <a:rPr lang="en-US" altLang="zh-CN" sz="2400" b="1" dirty="0">
                <a:latin typeface="Times New Roman" panose="02020603050405020304" pitchFamily="18" charset="0"/>
              </a:rPr>
              <a:t> </a:t>
            </a:r>
            <a:r>
              <a:rPr lang="zh-CN" altLang="zh-CN" sz="2400" dirty="0">
                <a:latin typeface="Times New Roman" panose="02020603050405020304" pitchFamily="18" charset="0"/>
              </a:rPr>
              <a:t>将各科目、选修人数、平均分、最高分、最低分输出到</a:t>
            </a:r>
            <a:r>
              <a:rPr lang="en-US" altLang="zh-CN" sz="2400" dirty="0">
                <a:latin typeface="Times New Roman" panose="02020603050405020304" pitchFamily="18" charset="0"/>
              </a:rPr>
              <a:t>stat</a:t>
            </a:r>
            <a:r>
              <a:rPr lang="zh-CN" altLang="zh-CN" sz="2400" dirty="0">
                <a:latin typeface="Times New Roman" panose="02020603050405020304" pitchFamily="18" charset="0"/>
              </a:rPr>
              <a:t>表中。</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SELECT </a:t>
            </a:r>
            <a:r>
              <a:rPr lang="en-US" altLang="zh-CN" sz="2400" dirty="0" err="1">
                <a:latin typeface="Times New Roman" panose="02020603050405020304" pitchFamily="18" charset="0"/>
              </a:rPr>
              <a:t>C.cno</a:t>
            </a:r>
            <a:r>
              <a:rPr lang="en-US" altLang="zh-CN" sz="2400" dirty="0">
                <a:latin typeface="Times New Roman" panose="02020603050405020304" pitchFamily="18" charset="0"/>
              </a:rPr>
              <a:t> </a:t>
            </a:r>
            <a:r>
              <a:rPr lang="zh-CN" altLang="zh-CN" sz="2400" dirty="0">
                <a:latin typeface="Times New Roman" panose="02020603050405020304" pitchFamily="18" charset="0"/>
              </a:rPr>
              <a:t>课程号</a:t>
            </a:r>
            <a:r>
              <a:rPr lang="en-US" altLang="zh-CN" sz="2400" dirty="0">
                <a:latin typeface="Times New Roman" panose="02020603050405020304" pitchFamily="18" charset="0"/>
              </a:rPr>
              <a:t>, MAX(</a:t>
            </a:r>
            <a:r>
              <a:rPr lang="en-US" altLang="zh-CN" sz="2400" dirty="0" err="1">
                <a:latin typeface="Times New Roman" panose="02020603050405020304" pitchFamily="18" charset="0"/>
              </a:rPr>
              <a:t>C.cname</a:t>
            </a:r>
            <a:r>
              <a:rPr lang="en-US" altLang="zh-CN" sz="2400" dirty="0">
                <a:latin typeface="Times New Roman" panose="02020603050405020304" pitchFamily="18" charset="0"/>
              </a:rPr>
              <a:t>) </a:t>
            </a:r>
            <a:r>
              <a:rPr lang="zh-CN" altLang="zh-CN" sz="2400" dirty="0">
                <a:latin typeface="Times New Roman" panose="02020603050405020304" pitchFamily="18" charset="0"/>
              </a:rPr>
              <a:t>课程名</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COUNT(*) </a:t>
            </a:r>
            <a:r>
              <a:rPr lang="zh-CN" altLang="zh-CN" sz="2400" dirty="0">
                <a:latin typeface="Times New Roman" panose="02020603050405020304" pitchFamily="18" charset="0"/>
              </a:rPr>
              <a:t>人数</a:t>
            </a:r>
            <a:r>
              <a:rPr lang="en-US" altLang="zh-CN" sz="2400" dirty="0">
                <a:latin typeface="Times New Roman" panose="02020603050405020304" pitchFamily="18" charset="0"/>
              </a:rPr>
              <a:t>,</a:t>
            </a:r>
            <a:r>
              <a:rPr lang="en-US" altLang="zh-CN" sz="2400" dirty="0" err="1">
                <a:latin typeface="Times New Roman" panose="02020603050405020304" pitchFamily="18" charset="0"/>
              </a:rPr>
              <a:t>AVG</a:t>
            </a:r>
            <a:r>
              <a:rPr lang="en-US" altLang="zh-CN" sz="2400" dirty="0">
                <a:latin typeface="Times New Roman" panose="02020603050405020304" pitchFamily="18" charset="0"/>
              </a:rPr>
              <a:t>(score) </a:t>
            </a:r>
            <a:r>
              <a:rPr lang="zh-CN" altLang="zh-CN" sz="2400" dirty="0">
                <a:latin typeface="Times New Roman" panose="02020603050405020304" pitchFamily="18" charset="0"/>
              </a:rPr>
              <a:t>平均分</a:t>
            </a:r>
            <a:r>
              <a:rPr lang="en-US" altLang="zh-CN" sz="2400" dirty="0">
                <a:latin typeface="Times New Roman" panose="02020603050405020304" pitchFamily="18" charset="0"/>
              </a:rPr>
              <a:t>,</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MAX(score) </a:t>
            </a:r>
            <a:r>
              <a:rPr lang="zh-CN" altLang="zh-CN" sz="2400" dirty="0">
                <a:latin typeface="Times New Roman" panose="02020603050405020304" pitchFamily="18" charset="0"/>
              </a:rPr>
              <a:t>最高分</a:t>
            </a:r>
            <a:r>
              <a:rPr lang="en-US" altLang="zh-CN" sz="2400" dirty="0">
                <a:latin typeface="Times New Roman" panose="02020603050405020304" pitchFamily="18" charset="0"/>
              </a:rPr>
              <a:t>,MIN(score) </a:t>
            </a:r>
            <a:r>
              <a:rPr lang="zh-CN" altLang="zh-CN" sz="2400" dirty="0">
                <a:latin typeface="Times New Roman" panose="02020603050405020304" pitchFamily="18" charset="0"/>
              </a:rPr>
              <a:t>最低分</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INTO stat</a:t>
            </a:r>
            <a:endParaRPr lang="zh-CN" altLang="zh-CN" sz="2400" dirty="0">
              <a:latin typeface="Times New Roman" panose="02020603050405020304" pitchFamily="18" charset="0"/>
            </a:endParaRPr>
          </a:p>
          <a:p>
            <a:pPr marL="0" indent="0">
              <a:buNone/>
            </a:pPr>
            <a:r>
              <a:rPr lang="en-US" altLang="zh-CN" sz="2400" dirty="0">
                <a:latin typeface="Times New Roman" panose="02020603050405020304" pitchFamily="18" charset="0"/>
              </a:rPr>
              <a:t>	FROM C JOIN </a:t>
            </a:r>
            <a:r>
              <a:rPr lang="en-US" altLang="zh-CN" sz="2400" dirty="0" err="1">
                <a:latin typeface="Times New Roman" panose="02020603050405020304" pitchFamily="18" charset="0"/>
              </a:rPr>
              <a:t>sc</a:t>
            </a:r>
            <a:r>
              <a:rPr lang="en-US" altLang="zh-CN" sz="2400" dirty="0">
                <a:latin typeface="Times New Roman" panose="02020603050405020304" pitchFamily="18" charset="0"/>
              </a:rPr>
              <a:t> ON </a:t>
            </a:r>
            <a:r>
              <a:rPr lang="en-US" altLang="zh-CN" sz="2400" dirty="0" err="1">
                <a:latin typeface="Times New Roman" panose="02020603050405020304" pitchFamily="18" charset="0"/>
              </a:rPr>
              <a:t>C.cno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sc.cno</a:t>
            </a:r>
            <a:r>
              <a:rPr lang="en-US" altLang="zh-CN" sz="2400" dirty="0">
                <a:latin typeface="Times New Roman" panose="02020603050405020304" pitchFamily="18" charset="0"/>
              </a:rPr>
              <a:t> GROUP BY </a:t>
            </a:r>
            <a:r>
              <a:rPr lang="en-US" altLang="zh-CN" sz="2400" dirty="0" err="1">
                <a:latin typeface="Times New Roman" panose="02020603050405020304" pitchFamily="18" charset="0"/>
              </a:rPr>
              <a:t>C.cno</a:t>
            </a:r>
            <a:endParaRPr lang="zh-CN" altLang="zh-CN" sz="2400" dirty="0">
              <a:latin typeface="Times New Roman" panose="02020603050405020304" pitchFamily="18" charset="0"/>
            </a:endParaRPr>
          </a:p>
          <a:p>
            <a:r>
              <a:rPr lang="zh-CN" altLang="zh-CN" sz="2400" dirty="0">
                <a:latin typeface="Times New Roman" panose="02020603050405020304" pitchFamily="18" charset="0"/>
              </a:rPr>
              <a:t>由于聚合函数结果都没有列名，所以必须给该列命名别名，输出到新表时，才有列名。</a:t>
            </a:r>
            <a:endParaRPr lang="zh-CN" altLang="zh-CN" sz="2400" dirty="0">
              <a:latin typeface="Times New Roman" panose="02020603050405020304" pitchFamily="18" charset="0"/>
            </a:endParaRPr>
          </a:p>
          <a:p>
            <a:pPr marL="0" indent="0">
              <a:buNone/>
            </a:pPr>
            <a:endParaRPr lang="zh-CN" altLang="zh-CN" sz="2400" dirty="0">
              <a:latin typeface="Times New Roman" panose="02020603050405020304" pitchFamily="18" charset="0"/>
            </a:endParaRPr>
          </a:p>
          <a:p>
            <a:endParaRPr lang="zh-CN" altLang="en-US" sz="24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3"/>
          <p:cNvSpPr>
            <a:spLocks noGrp="1"/>
          </p:cNvSpPr>
          <p:nvPr>
            <p:ph type="title"/>
          </p:nvPr>
        </p:nvSpPr>
        <p:spPr>
          <a:xfrm>
            <a:off x="2411760" y="2601119"/>
            <a:ext cx="4824413" cy="1223962"/>
          </a:xfrm>
        </p:spPr>
        <p:txBody>
          <a:bodyPr/>
          <a:lstStyle/>
          <a:p>
            <a:r>
              <a:rPr lang="zh-CN" altLang="en-US" sz="6600" cap="none" dirty="0"/>
              <a:t>本章结束！</a:t>
            </a:r>
            <a:endParaRPr lang="zh-CN" altLang="en-US" sz="6600" cap="none" dirty="0"/>
          </a:p>
        </p:txBody>
      </p:sp>
      <p:sp>
        <p:nvSpPr>
          <p:cNvPr id="53251" name="标题 3"/>
          <p:cNvSpPr/>
          <p:nvPr/>
        </p:nvSpPr>
        <p:spPr bwMode="auto">
          <a:xfrm>
            <a:off x="1331913" y="3213100"/>
            <a:ext cx="72723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6600" b="1" dirty="0">
              <a:solidFill>
                <a:srgbClr val="3A0363"/>
              </a:solidFill>
              <a:latin typeface="Garamond" panose="02020404030301010803" pitchFamily="18" charset="0"/>
              <a:ea typeface="黑体" panose="02010609060101010101" pitchFamily="2" charset="-122"/>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14.1.1</a:t>
            </a:r>
            <a:r>
              <a:rPr lang="zh-CN" altLang="en-US" b="1" dirty="0">
                <a:latin typeface="Times New Roman" panose="02020603050405020304" pitchFamily="18" charset="0"/>
                <a:cs typeface="Times New Roman" panose="02020603050405020304" pitchFamily="18" charset="0"/>
              </a:rPr>
              <a:t>投影列</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14‑5 </a:t>
            </a:r>
            <a:r>
              <a:rPr lang="zh-CN" altLang="zh-CN" sz="2400" dirty="0">
                <a:latin typeface="Times New Roman" panose="02020603050405020304" pitchFamily="18" charset="0"/>
                <a:cs typeface="Times New Roman" panose="02020603050405020304" pitchFamily="18" charset="0"/>
              </a:rPr>
              <a:t>查询选课表</a:t>
            </a:r>
            <a:r>
              <a:rPr lang="en-US" altLang="zh-CN" sz="2400" dirty="0">
                <a:latin typeface="Times New Roman" panose="02020603050405020304" pitchFamily="18" charset="0"/>
                <a:cs typeface="Times New Roman" panose="02020603050405020304" pitchFamily="18" charset="0"/>
              </a:rPr>
              <a:t>SC</a:t>
            </a:r>
            <a:r>
              <a:rPr lang="zh-CN" altLang="zh-CN" sz="2400" dirty="0">
                <a:latin typeface="Times New Roman" panose="02020603050405020304" pitchFamily="18" charset="0"/>
                <a:cs typeface="Times New Roman" panose="02020603050405020304" pitchFamily="18" charset="0"/>
              </a:rPr>
              <a:t>中的成绩，如果分数≥</a:t>
            </a:r>
            <a:r>
              <a:rPr lang="en-US" altLang="zh-CN" sz="2400" dirty="0">
                <a:latin typeface="Times New Roman" panose="02020603050405020304" pitchFamily="18" charset="0"/>
                <a:cs typeface="Times New Roman" panose="02020603050405020304" pitchFamily="18" charset="0"/>
              </a:rPr>
              <a:t>80</a:t>
            </a:r>
            <a:r>
              <a:rPr lang="zh-CN" altLang="zh-CN" sz="2400" dirty="0">
                <a:latin typeface="Times New Roman" panose="02020603050405020304" pitchFamily="18" charset="0"/>
                <a:cs typeface="Times New Roman" panose="02020603050405020304" pitchFamily="18" charset="0"/>
              </a:rPr>
              <a:t>，则输出“优秀”；分数≥</a:t>
            </a:r>
            <a:r>
              <a:rPr lang="en-US" altLang="zh-CN" sz="2400" dirty="0">
                <a:latin typeface="Times New Roman" panose="02020603050405020304" pitchFamily="18" charset="0"/>
                <a:cs typeface="Times New Roman" panose="02020603050405020304" pitchFamily="18" charset="0"/>
              </a:rPr>
              <a:t>60</a:t>
            </a:r>
            <a:r>
              <a:rPr lang="zh-CN" altLang="zh-CN" sz="2400" dirty="0">
                <a:latin typeface="Times New Roman" panose="02020603050405020304" pitchFamily="18" charset="0"/>
                <a:cs typeface="Times New Roman" panose="02020603050405020304" pitchFamily="18" charset="0"/>
              </a:rPr>
              <a:t>，则输出“及格”；分数＜</a:t>
            </a:r>
            <a:r>
              <a:rPr lang="en-US" altLang="zh-CN" sz="2400" dirty="0">
                <a:latin typeface="Times New Roman" panose="02020603050405020304" pitchFamily="18" charset="0"/>
                <a:cs typeface="Times New Roman" panose="02020603050405020304" pitchFamily="18" charset="0"/>
              </a:rPr>
              <a:t>60</a:t>
            </a:r>
            <a:r>
              <a:rPr lang="zh-CN" altLang="zh-CN" sz="2400" dirty="0">
                <a:latin typeface="Times New Roman" panose="02020603050405020304" pitchFamily="18" charset="0"/>
                <a:cs typeface="Times New Roman" panose="02020603050405020304" pitchFamily="18" charset="0"/>
              </a:rPr>
              <a:t>，则输出“不及格”。</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case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when score&gt;=80 then ‘</a:t>
            </a:r>
            <a:r>
              <a:rPr lang="en-US" altLang="zh-CN" sz="2400" dirty="0" err="1">
                <a:latin typeface="Times New Roman" panose="02020603050405020304" pitchFamily="18" charset="0"/>
                <a:cs typeface="Times New Roman" panose="02020603050405020304" pitchFamily="18" charset="0"/>
              </a:rPr>
              <a:t>优秀</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when score&gt;=60 then ‘</a:t>
            </a:r>
            <a:r>
              <a:rPr lang="en-US" altLang="zh-CN" sz="2400" dirty="0" err="1">
                <a:latin typeface="Times New Roman" panose="02020603050405020304" pitchFamily="18" charset="0"/>
                <a:cs typeface="Times New Roman" panose="02020603050405020304" pitchFamily="18" charset="0"/>
              </a:rPr>
              <a:t>及格</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else ‘</a:t>
            </a:r>
            <a:r>
              <a:rPr lang="en-US" altLang="zh-CN" sz="2400" dirty="0" err="1">
                <a:latin typeface="Times New Roman" panose="02020603050405020304" pitchFamily="18" charset="0"/>
                <a:cs typeface="Times New Roman" panose="02020603050405020304" pitchFamily="18" charset="0"/>
              </a:rPr>
              <a:t>不及格</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end as </a:t>
            </a:r>
            <a:r>
              <a:rPr lang="en-US" altLang="zh-CN" sz="2400" dirty="0" err="1">
                <a:latin typeface="Times New Roman" panose="02020603050405020304" pitchFamily="18" charset="0"/>
                <a:cs typeface="Times New Roman" panose="02020603050405020304" pitchFamily="18" charset="0"/>
              </a:rPr>
              <a:t>等级</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from SC</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5262793" y="2276872"/>
            <a:ext cx="349188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000" dirty="0">
                <a:latin typeface="Times New Roman" panose="02020603050405020304" pitchFamily="18" charset="0"/>
                <a:cs typeface="Times New Roman" panose="02020603050405020304" pitchFamily="18" charset="0"/>
              </a:rPr>
              <a:t>select </a:t>
            </a:r>
            <a:r>
              <a:rPr lang="en-US" altLang="zh-CN" sz="2000"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Cno</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case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 Grade&gt;=90 then '</a:t>
            </a:r>
            <a:r>
              <a:rPr lang="zh-CN" altLang="en-US" sz="2000" dirty="0">
                <a:latin typeface="Times New Roman" panose="02020603050405020304" pitchFamily="18" charset="0"/>
                <a:cs typeface="Times New Roman" panose="02020603050405020304" pitchFamily="18" charset="0"/>
              </a:rPr>
              <a:t>优秀</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 Grade&gt;=80 then '</a:t>
            </a:r>
            <a:r>
              <a:rPr lang="zh-CN" altLang="en-US" sz="2000" dirty="0">
                <a:latin typeface="Times New Roman" panose="02020603050405020304" pitchFamily="18" charset="0"/>
                <a:cs typeface="Times New Roman" panose="02020603050405020304" pitchFamily="18" charset="0"/>
              </a:rPr>
              <a:t>良好</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 Grade&gt;=70 then '</a:t>
            </a:r>
            <a:r>
              <a:rPr lang="zh-CN" altLang="en-US" sz="2000" dirty="0">
                <a:latin typeface="Times New Roman" panose="02020603050405020304" pitchFamily="18" charset="0"/>
                <a:cs typeface="Times New Roman" panose="02020603050405020304" pitchFamily="18" charset="0"/>
              </a:rPr>
              <a:t>较好</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 Grade&gt;=60 then '</a:t>
            </a:r>
            <a:r>
              <a:rPr lang="zh-CN" altLang="en-US" sz="2000" dirty="0">
                <a:latin typeface="Times New Roman" panose="02020603050405020304" pitchFamily="18" charset="0"/>
                <a:cs typeface="Times New Roman" panose="02020603050405020304" pitchFamily="18" charset="0"/>
              </a:rPr>
              <a:t>合格</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when Grade&lt;60 then '</a:t>
            </a:r>
            <a:r>
              <a:rPr lang="zh-CN" altLang="en-US" sz="2000" dirty="0">
                <a:latin typeface="Times New Roman" panose="02020603050405020304" pitchFamily="18" charset="0"/>
                <a:cs typeface="Times New Roman" panose="02020603050405020304" pitchFamily="18" charset="0"/>
              </a:rPr>
              <a:t>不及格</a:t>
            </a: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end as </a:t>
            </a:r>
            <a:r>
              <a:rPr lang="zh-CN" altLang="en-US" sz="2000" dirty="0">
                <a:latin typeface="Times New Roman" panose="02020603050405020304" pitchFamily="18" charset="0"/>
                <a:cs typeface="Times New Roman" panose="02020603050405020304" pitchFamily="18" charset="0"/>
              </a:rPr>
              <a:t>等级</a:t>
            </a:r>
            <a:endParaRPr lang="zh-CN" altLang="en-US"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from dbo.SC</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p="http://schemas.openxmlformats.org/presentationml/2006/main">
  <p:tag name="KSO_WM_UNIT_TABLE_BEAUTIFY" val="smartTable{f22cbfa4-f48d-4d69-b254-1612fda892d9}"/>
</p:tagLst>
</file>

<file path=ppt/tags/tag2.xml><?xml version="1.0" encoding="utf-8"?>
<p:tagLst xmlns:p="http://schemas.openxmlformats.org/presentationml/2006/main">
  <p:tag name="KSO_WM_UNIT_TABLE_BEAUTIFY" val="smartTable{7f31c76d-9dda-4cbd-bf4a-0b327106f938}"/>
</p:tagLst>
</file>

<file path=ppt/tags/tag3.xml><?xml version="1.0" encoding="utf-8"?>
<p:tagLst xmlns:p="http://schemas.openxmlformats.org/presentationml/2006/main">
  <p:tag name="KSO_WM_UNIT_TABLE_BEAUTIFY" val="smartTable{cb6e2bdc-6fcc-45de-ae0d-0b91e5284439}"/>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17684</Words>
  <Application>WPS 演示</Application>
  <PresentationFormat>全屏显示(4:3)</PresentationFormat>
  <Paragraphs>1094</Paragraphs>
  <Slides>87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87</vt:i4>
      </vt:variant>
    </vt:vector>
  </HeadingPairs>
  <TitlesOfParts>
    <vt:vector size="104" baseType="lpstr">
      <vt:lpstr>Arial</vt:lpstr>
      <vt:lpstr>宋体</vt:lpstr>
      <vt:lpstr>Wingdings</vt:lpstr>
      <vt:lpstr>Verdana</vt:lpstr>
      <vt:lpstr>Times New Roman</vt:lpstr>
      <vt:lpstr>Garamond</vt:lpstr>
      <vt:lpstr>黑体</vt:lpstr>
      <vt:lpstr>微软雅黑</vt:lpstr>
      <vt:lpstr>Arial Unicode MS</vt:lpstr>
      <vt:lpstr>Calibri</vt:lpstr>
      <vt:lpstr>-소망L</vt:lpstr>
      <vt:lpstr>Gulim</vt:lpstr>
      <vt:lpstr>Malgun Gothic</vt:lpstr>
      <vt:lpstr>-소망L</vt:lpstr>
      <vt:lpstr>Wingdings</vt:lpstr>
      <vt:lpstr>Segoe Print</vt:lpstr>
      <vt:lpstr>Level</vt:lpstr>
      <vt:lpstr>第14章 数据查询</vt:lpstr>
      <vt:lpstr>[学习目的与要求]</vt:lpstr>
      <vt:lpstr>14.1查询语句格式</vt:lpstr>
      <vt:lpstr>14.1.1投影列</vt:lpstr>
      <vt:lpstr>14.1.1投影列</vt:lpstr>
      <vt:lpstr>14.1.1投影列</vt:lpstr>
      <vt:lpstr>14.1.1投影列</vt:lpstr>
      <vt:lpstr>14.1.1投影列</vt:lpstr>
      <vt:lpstr>14.1.1投影列</vt:lpstr>
      <vt:lpstr>14.1.1投影列</vt:lpstr>
      <vt:lpstr>14.1.2 选择行</vt:lpstr>
      <vt:lpstr>14.1.2 选择行</vt:lpstr>
      <vt:lpstr>14.1.2 选择行</vt:lpstr>
      <vt:lpstr>14.1.2 选择行</vt:lpstr>
      <vt:lpstr>14.1.2 选择行</vt:lpstr>
      <vt:lpstr>1)比较大小和确定范围</vt:lpstr>
      <vt:lpstr>1)比较大小和确定范围</vt:lpstr>
      <vt:lpstr>1)比较大小和确定范围</vt:lpstr>
      <vt:lpstr>1)比较大小和确定范围</vt:lpstr>
      <vt:lpstr>1)比较大小和确定范围</vt:lpstr>
      <vt:lpstr>①比较大小练习</vt:lpstr>
      <vt:lpstr>2)部分匹配查询 </vt:lpstr>
      <vt:lpstr>2)部分匹配查询 </vt:lpstr>
      <vt:lpstr>2)部分匹配查询 </vt:lpstr>
      <vt:lpstr>2)部分匹配查询 </vt:lpstr>
      <vt:lpstr>14.1.3 连接</vt:lpstr>
      <vt:lpstr>14.1.3 连接</vt:lpstr>
      <vt:lpstr>14.1.3 连接</vt:lpstr>
      <vt:lpstr>14.1.3 连接</vt:lpstr>
      <vt:lpstr>14.1.3 连接</vt:lpstr>
      <vt:lpstr>14.1.3 连接</vt:lpstr>
      <vt:lpstr>14.1.3 连接</vt:lpstr>
      <vt:lpstr>1.内连接查询</vt:lpstr>
      <vt:lpstr>1.内连接查询</vt:lpstr>
      <vt:lpstr>1.内连接查询</vt:lpstr>
      <vt:lpstr>1.内连接查询</vt:lpstr>
      <vt:lpstr>1.内连接查询--自连接查询</vt:lpstr>
      <vt:lpstr>2.外连接查询</vt:lpstr>
      <vt:lpstr>2.外连接查询</vt:lpstr>
      <vt:lpstr>2.外连接查询—左外连接</vt:lpstr>
      <vt:lpstr>2.外连接查询—左外连接</vt:lpstr>
      <vt:lpstr>2.外连接查询—左外连接</vt:lpstr>
      <vt:lpstr>2.外连接查询</vt:lpstr>
      <vt:lpstr>练习</vt:lpstr>
      <vt:lpstr>3.交叉连接</vt:lpstr>
      <vt:lpstr>WHERE连接与JOIN连接相比</vt:lpstr>
      <vt:lpstr>14.2 查询的排序</vt:lpstr>
      <vt:lpstr>14.2 查询的排序</vt:lpstr>
      <vt:lpstr>14.3 简单统计查询</vt:lpstr>
      <vt:lpstr>14.3 简单统计查询</vt:lpstr>
      <vt:lpstr>14.3 简单统计查询</vt:lpstr>
      <vt:lpstr>14.3 简单统计查询</vt:lpstr>
      <vt:lpstr>14.4 分组统计</vt:lpstr>
      <vt:lpstr>PowerPoint 演示文稿</vt:lpstr>
      <vt:lpstr>14.4 分组统计</vt:lpstr>
      <vt:lpstr>14.4 分组统计</vt:lpstr>
      <vt:lpstr>14.4分组统计</vt:lpstr>
      <vt:lpstr>14.4分组统计</vt:lpstr>
      <vt:lpstr>统计查询小结：</vt:lpstr>
      <vt:lpstr>14.5 子查询</vt:lpstr>
      <vt:lpstr>14.5 子查询</vt:lpstr>
      <vt:lpstr>14.5.1无关子查询</vt:lpstr>
      <vt:lpstr>14.5.1无关子查询</vt:lpstr>
      <vt:lpstr>14.5.1无关子查询</vt:lpstr>
      <vt:lpstr>14.5.1无关子查询</vt:lpstr>
      <vt:lpstr>14.5.1 无关子查询</vt:lpstr>
      <vt:lpstr>14.5.2 相关子查询</vt:lpstr>
      <vt:lpstr>PowerPoint 演示文稿</vt:lpstr>
      <vt:lpstr>14.5.2 相关子查询</vt:lpstr>
      <vt:lpstr>14.5.2 相关子查询</vt:lpstr>
      <vt:lpstr>14.5.2 相关子查询</vt:lpstr>
      <vt:lpstr>14.5.2 相关子查询</vt:lpstr>
      <vt:lpstr>14.5.2 相关子查询</vt:lpstr>
      <vt:lpstr>14.5.2 相关子查询</vt:lpstr>
      <vt:lpstr>14.5.2 相关子查询</vt:lpstr>
      <vt:lpstr>14.5.2 相关子查询</vt:lpstr>
      <vt:lpstr>14.5.3 子查询数据项</vt:lpstr>
      <vt:lpstr>14.5.3 子查询数据项</vt:lpstr>
      <vt:lpstr>14.6 集合操作</vt:lpstr>
      <vt:lpstr>14.6 集合操作</vt:lpstr>
      <vt:lpstr>14.6 集合操作</vt:lpstr>
      <vt:lpstr>14.6 集合操作</vt:lpstr>
      <vt:lpstr>14.6 集合操作</vt:lpstr>
      <vt:lpstr>14.7 存储查询结果</vt:lpstr>
      <vt:lpstr>14.7 存储查询结果</vt:lpstr>
      <vt:lpstr>14.7 存储查询结果</vt:lpstr>
      <vt:lpstr>本章结束！</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妹陀</cp:lastModifiedBy>
  <cp:revision>257</cp:revision>
  <dcterms:created xsi:type="dcterms:W3CDTF">2013-03-14T02:59:00Z</dcterms:created>
  <dcterms:modified xsi:type="dcterms:W3CDTF">2020-11-23T02:53:18Z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