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366" r:id="rId3"/>
    <p:sldId id="314" r:id="rId4"/>
    <p:sldId id="356" r:id="rId5"/>
    <p:sldId id="319" r:id="rId6"/>
    <p:sldId id="322" r:id="rId7"/>
    <p:sldId id="323" r:id="rId8"/>
    <p:sldId id="324" r:id="rId9"/>
    <p:sldId id="325" r:id="rId10"/>
    <p:sldId id="369" r:id="rId11"/>
    <p:sldId id="357" r:id="rId12"/>
    <p:sldId id="326" r:id="rId13"/>
    <p:sldId id="327" r:id="rId14"/>
    <p:sldId id="371" r:id="rId15"/>
    <p:sldId id="358" r:id="rId16"/>
    <p:sldId id="359" r:id="rId17"/>
    <p:sldId id="360" r:id="rId18"/>
    <p:sldId id="361" r:id="rId19"/>
    <p:sldId id="372" r:id="rId20"/>
    <p:sldId id="368" r:id="rId21"/>
    <p:sldId id="329" r:id="rId22"/>
    <p:sldId id="330" r:id="rId23"/>
    <p:sldId id="331" r:id="rId24"/>
    <p:sldId id="332" r:id="rId25"/>
    <p:sldId id="333" r:id="rId26"/>
    <p:sldId id="335" r:id="rId27"/>
    <p:sldId id="362" r:id="rId28"/>
    <p:sldId id="364" r:id="rId29"/>
    <p:sldId id="348" r:id="rId3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41" autoAdjust="0"/>
    <p:restoredTop sz="94790" autoAdjust="0"/>
  </p:normalViewPr>
  <p:slideViewPr>
    <p:cSldViewPr>
      <p:cViewPr varScale="1">
        <p:scale>
          <a:sx n="72" d="100"/>
          <a:sy n="72" d="100"/>
        </p:scale>
        <p:origin x="942" y="72"/>
      </p:cViewPr>
      <p:guideLst>
        <p:guide orient="horz" pos="2160"/>
        <p:guide pos="2880"/>
      </p:guideLst>
    </p:cSldViewPr>
  </p:slideViewPr>
  <p:outlineViewPr>
    <p:cViewPr>
      <p:scale>
        <a:sx n="33" d="100"/>
        <a:sy n="33" d="100"/>
      </p:scale>
      <p:origin x="0" y="-2470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2"/>
          <p:cNvSpPr>
            <a:spLocks noGrp="1" noChangeArrowheads="1"/>
          </p:cNvSpPr>
          <p:nvPr/>
        </p:nvSpPr>
        <p:spPr bwMode="auto">
          <a:xfrm>
            <a:off x="457200" y="277813"/>
            <a:ext cx="8229600" cy="703262"/>
          </a:xfrm>
          <a:prstGeom prst="rect">
            <a:avLst/>
          </a:prstGeom>
          <a:noFill/>
          <a:ln>
            <a:noFill/>
          </a:ln>
        </p:spPr>
        <p:txBody>
          <a:bodyPr anchor="b"/>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endParaRPr lang="zh-CN" altLang="en-US" sz="4000">
              <a:solidFill>
                <a:schemeClr val="tx2"/>
              </a:solidFill>
              <a:latin typeface="Garamond" panose="02020404030301010803" pitchFamily="18" charset="0"/>
              <a:ea typeface="黑体" panose="02010609060101010101" pitchFamily="2" charset="-122"/>
            </a:endParaRPr>
          </a:p>
        </p:txBody>
      </p:sp>
      <p:sp>
        <p:nvSpPr>
          <p:cNvPr id="3" name="Rectangle 3"/>
          <p:cNvSpPr>
            <a:spLocks noGrp="1" noChangeArrowheads="1"/>
          </p:cNvSpPr>
          <p:nvPr/>
        </p:nvSpPr>
        <p:spPr bwMode="auto">
          <a:xfrm>
            <a:off x="457200" y="1125538"/>
            <a:ext cx="8229600" cy="5005387"/>
          </a:xfrm>
          <a:prstGeom prst="rect">
            <a:avLst/>
          </a:prstGeom>
          <a:noFill/>
          <a:ln>
            <a:noFill/>
          </a:ln>
        </p:spPr>
        <p:txBody>
          <a:bodyPr/>
          <a:lstStyle>
            <a:lvl1pPr marL="342900" indent="-342900"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spcBef>
                <a:spcPct val="20000"/>
              </a:spcBef>
              <a:buClr>
                <a:schemeClr val="bg2"/>
              </a:buClr>
              <a:buSzPct val="75000"/>
              <a:buFont typeface="Wingdings" panose="05000000000000000000" pitchFamily="2" charset="2"/>
              <a:buChar char="p"/>
              <a:defRPr/>
            </a:pPr>
            <a:endParaRPr lang="zh-CN" altLang="en-US" sz="2800"/>
          </a:p>
        </p:txBody>
      </p: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74EB1371-1B04-4906-AC03-2C3BDE18DEDB}" type="slidenum">
              <a:rPr lang="en-US" altLang="zh-CN"/>
              <a:t>‹#›</a:t>
            </a:fld>
            <a:endParaRPr lang="en-US" altLang="zh-CN"/>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804D2BE8-C3C9-4402-A66A-5A118E1CF08D}" type="slidenum">
              <a:rPr lang="en-US" altLang="zh-CN"/>
              <a:t>‹#›</a:t>
            </a:fld>
            <a:endParaRPr lang="en-US" altLang="zh-CN"/>
          </a:p>
        </p:txBody>
      </p:sp>
    </p:spTree>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703262"/>
          </a:xfrm>
        </p:spPr>
        <p:txBody>
          <a:bodyPr/>
          <a:lstStyle/>
          <a:p>
            <a:r>
              <a:rPr lang="zh-CN" altLang="en-US"/>
              <a:t>单击此处编辑母版标题样式</a:t>
            </a:r>
          </a:p>
        </p:txBody>
      </p:sp>
      <p:sp>
        <p:nvSpPr>
          <p:cNvPr id="3" name="内容占位符 2"/>
          <p:cNvSpPr>
            <a:spLocks noGrp="1"/>
          </p:cNvSpPr>
          <p:nvPr>
            <p:ph idx="1"/>
          </p:nvPr>
        </p:nvSpPr>
        <p:spPr>
          <a:xfrm>
            <a:off x="457200" y="1125538"/>
            <a:ext cx="8229600" cy="50053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A9E8A016-AC12-4DF9-8E70-D0DC7D48284A}" type="slidenum">
              <a:rPr lang="en-US" altLang="zh-CN"/>
              <a:t>‹#›</a:t>
            </a:fld>
            <a:endParaRPr lang="en-US" altLang="zh-CN"/>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234950" y="981075"/>
            <a:ext cx="8885238" cy="0"/>
          </a:xfrm>
          <a:prstGeom prst="line">
            <a:avLst/>
          </a:prstGeom>
          <a:noFill/>
          <a:ln w="19050">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D8AA23CD-AC3E-42EE-A67A-A23B413F6D9E}" type="slidenum">
              <a:rPr lang="en-US" altLang="zh-CN"/>
              <a:t>‹#›</a:t>
            </a:fld>
            <a:endParaRPr lang="en-US" altLang="zh-CN"/>
          </a:p>
        </p:txBody>
      </p: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2048" y="1484784"/>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4E5078DE-4031-4A2E-9C59-59AC70B0E637}" type="slidenum">
              <a:rPr lang="en-US" altLang="zh-CN"/>
              <a:t>‹#›</a:t>
            </a:fld>
            <a:endParaRPr lang="en-US" altLang="zh-CN"/>
          </a:p>
        </p:txBody>
      </p:sp>
    </p:spTree>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125538"/>
            <a:ext cx="4038600" cy="5005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25538"/>
            <a:ext cx="4038600" cy="5005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6DC68618-A721-4B24-A843-F5A83EF2BC84}" type="slidenum">
              <a:rPr lang="en-US" altLang="zh-CN"/>
              <a:t>‹#›</a:t>
            </a:fld>
            <a:endParaRPr lang="en-US" altLang="zh-CN"/>
          </a:p>
        </p:txBody>
      </p: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fld id="{EE4022AF-651E-4A26-A6F3-1A0B097114C8}" type="slidenum">
              <a:rPr lang="en-US" altLang="zh-CN"/>
              <a:t>‹#›</a:t>
            </a:fld>
            <a:endParaRPr lang="en-US" altLang="zh-CN"/>
          </a:p>
        </p:txBody>
      </p: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fld id="{267EA762-0D1A-4B21-A474-8A8AC9B28205}" type="slidenum">
              <a:rPr lang="en-US" altLang="zh-CN"/>
              <a:t>‹#›</a:t>
            </a:fld>
            <a:endParaRPr lang="en-US" altLang="zh-CN"/>
          </a:p>
        </p:txBody>
      </p: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fld id="{FCADE083-217E-4A4E-B000-9C27C09468E9}" type="slidenum">
              <a:rPr lang="en-US" altLang="zh-CN"/>
              <a:t>‹#›</a:t>
            </a:fld>
            <a:endParaRPr lang="en-US" altLang="zh-CN"/>
          </a:p>
        </p:txBody>
      </p:sp>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A5AF94AA-2D7A-464B-9C81-0DFD137EA1D9}" type="slidenum">
              <a:rPr lang="en-US" altLang="zh-CN"/>
              <a:t>‹#›</a:t>
            </a:fld>
            <a:endParaRPr lang="en-US" altLang="zh-CN"/>
          </a:p>
        </p:txBody>
      </p: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73C2716D-54C6-4279-80F6-1A5CC4E5FE43}" type="slidenum">
              <a:rPr lang="en-US" altLang="zh-CN"/>
              <a:t>‹#›</a:t>
            </a:fld>
            <a:endParaRPr lang="en-US" altLang="zh-CN"/>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125538"/>
            <a:ext cx="8229600" cy="500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0836" name="Rectangle 4"/>
          <p:cNvSpPr>
            <a:spLocks noGrp="1" noChangeArrowheads="1"/>
          </p:cNvSpPr>
          <p:nvPr>
            <p:ph type="dt" sz="half" idx="2"/>
          </p:nvPr>
        </p:nvSpPr>
        <p:spPr bwMode="auto">
          <a:xfrm>
            <a:off x="457200" y="6248400"/>
            <a:ext cx="2133600" cy="457200"/>
          </a:xfrm>
          <a:prstGeom prst="rect">
            <a:avLst/>
          </a:prstGeom>
          <a:noFill/>
          <a:ln>
            <a:noFill/>
          </a:ln>
          <a:effectLst/>
        </p:spPr>
        <p:txBody>
          <a:bodyPr vert="horz" wrap="square" lIns="91440" tIns="45720" rIns="91440" bIns="45720" numCol="1" anchor="t" anchorCtr="0" compatLnSpc="1"/>
          <a:lstStyle>
            <a:lvl1pPr eaLnBrk="1" hangingPunct="1">
              <a:defRPr sz="1000"/>
            </a:lvl1pPr>
          </a:lstStyle>
          <a:p>
            <a:pPr>
              <a:defRPr/>
            </a:pPr>
            <a:endParaRPr lang="en-US" altLang="zh-CN"/>
          </a:p>
        </p:txBody>
      </p:sp>
      <p:sp>
        <p:nvSpPr>
          <p:cNvPr id="120837" name="Rectangle 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lstStyle>
            <a:lvl1pPr algn="ctr" eaLnBrk="1" hangingPunct="1">
              <a:defRPr sz="1000"/>
            </a:lvl1pPr>
          </a:lstStyle>
          <a:p>
            <a:pPr>
              <a:defRPr/>
            </a:pPr>
            <a:endParaRPr lang="en-US" altLang="zh-CN"/>
          </a:p>
        </p:txBody>
      </p:sp>
      <p:sp>
        <p:nvSpPr>
          <p:cNvPr id="120838" name="Rectangle 6"/>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t" anchorCtr="0" compatLnSpc="1"/>
          <a:lstStyle>
            <a:lvl1pPr algn="r" eaLnBrk="1" hangingPunct="1">
              <a:defRPr sz="1000"/>
            </a:lvl1pPr>
          </a:lstStyle>
          <a:p>
            <a:fld id="{AEEB5F80-E1C1-4CF3-87C0-FF31357B03ED}" type="slidenum">
              <a:rPr lang="en-US" altLang="zh-CN"/>
              <a:t>‹#›</a:t>
            </a:fld>
            <a:endParaRPr lang="en-US" altLang="zh-CN"/>
          </a:p>
        </p:txBody>
      </p:sp>
      <p:sp>
        <p:nvSpPr>
          <p:cNvPr id="1031" name="Rectangle 7"/>
          <p:cNvSpPr>
            <a:spLocks noChangeArrowheads="1"/>
          </p:cNvSpPr>
          <p:nvPr/>
        </p:nvSpPr>
        <p:spPr bwMode="auto">
          <a:xfrm>
            <a:off x="0" y="0"/>
            <a:ext cx="228600" cy="2286000"/>
          </a:xfrm>
          <a:prstGeom prst="rect">
            <a:avLst/>
          </a:prstGeom>
          <a:solidFill>
            <a:schemeClr val="bg2"/>
          </a:solidFill>
          <a:ln>
            <a:noFill/>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032" name="Rectangle 9"/>
          <p:cNvSpPr>
            <a:spLocks noChangeArrowheads="1"/>
          </p:cNvSpPr>
          <p:nvPr/>
        </p:nvSpPr>
        <p:spPr bwMode="auto">
          <a:xfrm>
            <a:off x="0" y="2286000"/>
            <a:ext cx="228600" cy="2286000"/>
          </a:xfrm>
          <a:prstGeom prst="rect">
            <a:avLst/>
          </a:prstGeom>
          <a:solidFill>
            <a:schemeClr val="accent2"/>
          </a:solidFill>
          <a:ln>
            <a:noFill/>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033" name="Rectangle 10"/>
          <p:cNvSpPr>
            <a:spLocks noChangeArrowheads="1"/>
          </p:cNvSpPr>
          <p:nvPr/>
        </p:nvSpPr>
        <p:spPr bwMode="auto">
          <a:xfrm>
            <a:off x="0" y="4572000"/>
            <a:ext cx="228600" cy="2286000"/>
          </a:xfrm>
          <a:prstGeom prst="rect">
            <a:avLst/>
          </a:prstGeom>
          <a:solidFill>
            <a:schemeClr val="tx2"/>
          </a:solidFill>
          <a:ln>
            <a:noFill/>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randomBar dir="vert"/>
  </p:transition>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anose="02020404030301010803" pitchFamily="18" charset="0"/>
          <a:ea typeface="黑体" panose="02010609060101010101" pitchFamily="2" charset="-122"/>
        </a:defRPr>
      </a:lvl2pPr>
      <a:lvl3pPr algn="l" rtl="0" eaLnBrk="0" fontAlgn="base" hangingPunct="0">
        <a:spcBef>
          <a:spcPct val="0"/>
        </a:spcBef>
        <a:spcAft>
          <a:spcPct val="0"/>
        </a:spcAft>
        <a:defRPr sz="4000">
          <a:solidFill>
            <a:schemeClr val="tx2"/>
          </a:solidFill>
          <a:latin typeface="Garamond" panose="02020404030301010803" pitchFamily="18" charset="0"/>
          <a:ea typeface="黑体" panose="02010609060101010101" pitchFamily="2" charset="-122"/>
        </a:defRPr>
      </a:lvl3pPr>
      <a:lvl4pPr algn="l" rtl="0" eaLnBrk="0" fontAlgn="base" hangingPunct="0">
        <a:spcBef>
          <a:spcPct val="0"/>
        </a:spcBef>
        <a:spcAft>
          <a:spcPct val="0"/>
        </a:spcAft>
        <a:defRPr sz="4000">
          <a:solidFill>
            <a:schemeClr val="tx2"/>
          </a:solidFill>
          <a:latin typeface="Garamond" panose="02020404030301010803" pitchFamily="18" charset="0"/>
          <a:ea typeface="黑体" panose="02010609060101010101" pitchFamily="2" charset="-122"/>
        </a:defRPr>
      </a:lvl4pPr>
      <a:lvl5pPr algn="l" rtl="0" eaLnBrk="0" fontAlgn="base" hangingPunct="0">
        <a:spcBef>
          <a:spcPct val="0"/>
        </a:spcBef>
        <a:spcAft>
          <a:spcPct val="0"/>
        </a:spcAft>
        <a:defRPr sz="4000">
          <a:solidFill>
            <a:schemeClr val="tx2"/>
          </a:solidFill>
          <a:latin typeface="Garamond" panose="02020404030301010803" pitchFamily="18" charset="0"/>
          <a:ea typeface="黑体" panose="02010609060101010101" pitchFamily="2" charset="-122"/>
        </a:defRPr>
      </a:lvl5pPr>
      <a:lvl6pPr marL="457200" algn="l" rtl="0" fontAlgn="base">
        <a:spcBef>
          <a:spcPct val="0"/>
        </a:spcBef>
        <a:spcAft>
          <a:spcPct val="0"/>
        </a:spcAft>
        <a:defRPr sz="4000">
          <a:solidFill>
            <a:schemeClr val="tx2"/>
          </a:solidFill>
          <a:latin typeface="Garamond" panose="02020404030301010803" pitchFamily="18" charset="0"/>
          <a:ea typeface="黑体" panose="02010609060101010101" pitchFamily="2" charset="-122"/>
        </a:defRPr>
      </a:lvl6pPr>
      <a:lvl7pPr marL="914400" algn="l" rtl="0" fontAlgn="base">
        <a:spcBef>
          <a:spcPct val="0"/>
        </a:spcBef>
        <a:spcAft>
          <a:spcPct val="0"/>
        </a:spcAft>
        <a:defRPr sz="4000">
          <a:solidFill>
            <a:schemeClr val="tx2"/>
          </a:solidFill>
          <a:latin typeface="Garamond" panose="02020404030301010803" pitchFamily="18" charset="0"/>
          <a:ea typeface="黑体" panose="02010609060101010101" pitchFamily="2" charset="-122"/>
        </a:defRPr>
      </a:lvl7pPr>
      <a:lvl8pPr marL="1371600" algn="l" rtl="0" fontAlgn="base">
        <a:spcBef>
          <a:spcPct val="0"/>
        </a:spcBef>
        <a:spcAft>
          <a:spcPct val="0"/>
        </a:spcAft>
        <a:defRPr sz="4000">
          <a:solidFill>
            <a:schemeClr val="tx2"/>
          </a:solidFill>
          <a:latin typeface="Garamond" panose="02020404030301010803" pitchFamily="18" charset="0"/>
          <a:ea typeface="黑体" panose="02010609060101010101" pitchFamily="2" charset="-122"/>
        </a:defRPr>
      </a:lvl8pPr>
      <a:lvl9pPr marL="1828800" algn="l" rtl="0" fontAlgn="base">
        <a:spcBef>
          <a:spcPct val="0"/>
        </a:spcBef>
        <a:spcAft>
          <a:spcPct val="0"/>
        </a:spcAft>
        <a:defRPr sz="4000">
          <a:solidFill>
            <a:schemeClr val="tx2"/>
          </a:solidFill>
          <a:latin typeface="Garamond" panose="02020404030301010803" pitchFamily="18" charset="0"/>
          <a:ea typeface="黑体" panose="0201060906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vl6pPr marL="25146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6pPr>
      <a:lvl7pPr marL="29718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7pPr>
      <a:lvl8pPr marL="34290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8pPr>
      <a:lvl9pPr marL="38862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a:xfrm>
            <a:off x="900113" y="1341438"/>
            <a:ext cx="7772400" cy="1362075"/>
          </a:xfrm>
        </p:spPr>
        <p:txBody>
          <a:bodyPr anchor="b"/>
          <a:lstStyle/>
          <a:p>
            <a:pPr algn="r" eaLnBrk="1" hangingPunct="1">
              <a:defRPr/>
            </a:pPr>
            <a:r>
              <a:rPr lang="zh-CN" altLang="zh-CN" sz="5200" dirty="0">
                <a:solidFill>
                  <a:schemeClr val="tx1"/>
                </a:solidFill>
              </a:rPr>
              <a:t>第</a:t>
            </a:r>
            <a:r>
              <a:rPr lang="en-US" altLang="zh-CN" sz="5200" dirty="0">
                <a:solidFill>
                  <a:schemeClr val="tx1"/>
                </a:solidFill>
              </a:rPr>
              <a:t>15</a:t>
            </a:r>
            <a:r>
              <a:rPr lang="zh-CN" altLang="zh-CN" sz="5200" dirty="0">
                <a:solidFill>
                  <a:schemeClr val="tx1"/>
                </a:solidFill>
              </a:rPr>
              <a:t>章 </a:t>
            </a:r>
            <a:r>
              <a:rPr lang="zh-CN" altLang="en-US" sz="5200" dirty="0">
                <a:solidFill>
                  <a:schemeClr val="tx1"/>
                </a:solidFill>
              </a:rPr>
              <a:t>视图</a:t>
            </a:r>
          </a:p>
        </p:txBody>
      </p:sp>
      <p:sp>
        <p:nvSpPr>
          <p:cNvPr id="4099" name="副标题 2"/>
          <p:cNvSpPr>
            <a:spLocks noGrp="1"/>
          </p:cNvSpPr>
          <p:nvPr>
            <p:ph type="body" idx="1"/>
          </p:nvPr>
        </p:nvSpPr>
        <p:spPr>
          <a:solidFill>
            <a:srgbClr val="FFFFFF"/>
          </a:solidFill>
        </p:spPr>
        <p:txBody>
          <a:bodyPr lIns="45720" rIns="45720"/>
          <a:lstStyle/>
          <a:p>
            <a:pPr algn="r" eaLnBrk="1" hangingPunct="1"/>
            <a:r>
              <a:rPr lang="zh-CN" altLang="en-US" sz="3000" dirty="0">
                <a:solidFill>
                  <a:schemeClr val="tx2"/>
                </a:solidFill>
              </a:rPr>
              <a:t>主讲：梅晶</a:t>
            </a:r>
          </a:p>
          <a:p>
            <a:pPr algn="r" eaLnBrk="1" hangingPunct="1"/>
            <a:r>
              <a:rPr lang="zh-CN" altLang="en-US" sz="3200" dirty="0">
                <a:solidFill>
                  <a:schemeClr val="tx2"/>
                </a:solidFill>
              </a:rPr>
              <a:t>湖南师范大学信息科学与工程学院</a:t>
            </a:r>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T-SQL</a:t>
            </a:r>
            <a:r>
              <a:rPr lang="zh-CN" altLang="en-US" dirty="0">
                <a:latin typeface="Times New Roman" panose="02020603050405020304" pitchFamily="18" charset="0"/>
                <a:cs typeface="Times New Roman" panose="02020603050405020304" pitchFamily="18" charset="0"/>
              </a:rPr>
              <a:t>创建视图</a:t>
            </a:r>
          </a:p>
        </p:txBody>
      </p:sp>
      <p:sp>
        <p:nvSpPr>
          <p:cNvPr id="3" name="内容占位符 2"/>
          <p:cNvSpPr>
            <a:spLocks noGrp="1"/>
          </p:cNvSpPr>
          <p:nvPr>
            <p:ph idx="1"/>
          </p:nvPr>
        </p:nvSpPr>
        <p:spPr/>
        <p:txBody>
          <a:bodyPr/>
          <a:lstStyle/>
          <a:p>
            <a:pPr>
              <a:defRPr/>
            </a:pPr>
            <a:r>
              <a:rPr lang="zh-CN" altLang="zh-CN" sz="2400" dirty="0">
                <a:latin typeface="Times New Roman" panose="02020603050405020304" pitchFamily="18" charset="0"/>
                <a:cs typeface="Times New Roman" panose="02020603050405020304" pitchFamily="18" charset="0"/>
              </a:rPr>
              <a:t>例 </a:t>
            </a:r>
            <a:r>
              <a:rPr lang="en-US" altLang="zh-CN" sz="2400" dirty="0">
                <a:latin typeface="Times New Roman" panose="02020603050405020304" pitchFamily="18" charset="0"/>
                <a:cs typeface="Times New Roman" panose="02020603050405020304" pitchFamily="18" charset="0"/>
              </a:rPr>
              <a:t>15‑4 </a:t>
            </a:r>
            <a:r>
              <a:rPr lang="zh-CN" altLang="zh-CN" sz="2400" dirty="0">
                <a:latin typeface="Times New Roman" panose="02020603050405020304" pitchFamily="18" charset="0"/>
                <a:cs typeface="Times New Roman" panose="02020603050405020304" pitchFamily="18" charset="0"/>
              </a:rPr>
              <a:t>使用</a:t>
            </a:r>
            <a:r>
              <a:rPr lang="en-US" altLang="zh-CN" sz="2400" dirty="0">
                <a:latin typeface="Times New Roman" panose="02020603050405020304" pitchFamily="18" charset="0"/>
                <a:cs typeface="Times New Roman" panose="02020603050405020304" pitchFamily="18" charset="0"/>
              </a:rPr>
              <a:t>T-SQL</a:t>
            </a:r>
            <a:r>
              <a:rPr lang="zh-CN" altLang="zh-CN" sz="2400" dirty="0">
                <a:latin typeface="Times New Roman" panose="02020603050405020304" pitchFamily="18" charset="0"/>
                <a:cs typeface="Times New Roman" panose="02020603050405020304" pitchFamily="18" charset="0"/>
              </a:rPr>
              <a:t>语句给“</a:t>
            </a:r>
            <a:r>
              <a:rPr lang="en-US" altLang="zh-CN" sz="2400" dirty="0" err="1">
                <a:latin typeface="Times New Roman" panose="02020603050405020304" pitchFamily="18" charset="0"/>
                <a:cs typeface="Times New Roman" panose="02020603050405020304" pitchFamily="18" charset="0"/>
              </a:rPr>
              <a:t>Xsxk</a:t>
            </a:r>
            <a:r>
              <a:rPr lang="zh-CN" altLang="zh-CN" sz="2400" dirty="0">
                <a:latin typeface="Times New Roman" panose="02020603050405020304" pitchFamily="18" charset="0"/>
                <a:cs typeface="Times New Roman" panose="02020603050405020304" pitchFamily="18" charset="0"/>
              </a:rPr>
              <a:t>”数据库的创建一个名为“</a:t>
            </a:r>
            <a:r>
              <a:rPr lang="en-US" altLang="zh-CN" sz="2400" dirty="0" err="1">
                <a:latin typeface="Times New Roman" panose="02020603050405020304" pitchFamily="18" charset="0"/>
                <a:cs typeface="Times New Roman" panose="02020603050405020304" pitchFamily="18" charset="0"/>
              </a:rPr>
              <a:t>v_sscc</a:t>
            </a:r>
            <a:r>
              <a:rPr lang="zh-CN" altLang="zh-CN" sz="2400" dirty="0">
                <a:latin typeface="Times New Roman" panose="02020603050405020304" pitchFamily="18" charset="0"/>
                <a:cs typeface="Times New Roman" panose="02020603050405020304" pitchFamily="18" charset="0"/>
              </a:rPr>
              <a:t>”视图，功能为可以查询学生学号、姓名及所选课程号及课程名和成绩。</a:t>
            </a:r>
          </a:p>
          <a:p>
            <a:pPr marL="28800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CREATE VIEW </a:t>
            </a:r>
            <a:r>
              <a:rPr lang="en-US" altLang="zh-CN" sz="2400" dirty="0" err="1">
                <a:latin typeface="Times New Roman" panose="02020603050405020304" pitchFamily="18" charset="0"/>
                <a:cs typeface="Times New Roman" panose="02020603050405020304" pitchFamily="18" charset="0"/>
              </a:rPr>
              <a:t>v_sscc</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学号</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姓名</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课程号</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课程名</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成绩</a:t>
            </a:r>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pPr marL="28800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AS</a:t>
            </a:r>
            <a:endParaRPr lang="zh-CN" altLang="zh-CN" sz="2400" dirty="0">
              <a:latin typeface="Times New Roman" panose="02020603050405020304" pitchFamily="18" charset="0"/>
              <a:cs typeface="Times New Roman" panose="02020603050405020304" pitchFamily="18" charset="0"/>
            </a:endParaRPr>
          </a:p>
          <a:p>
            <a:pPr marL="28800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SELECT </a:t>
            </a:r>
            <a:r>
              <a:rPr lang="en-US" altLang="zh-CN" sz="2400" dirty="0" err="1">
                <a:latin typeface="Times New Roman" panose="02020603050405020304" pitchFamily="18" charset="0"/>
                <a:cs typeface="Times New Roman" panose="02020603050405020304" pitchFamily="18" charset="0"/>
              </a:rPr>
              <a:t>s.sno</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sname</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c.cno</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cname</a:t>
            </a:r>
            <a:r>
              <a:rPr lang="en-US" altLang="zh-CN" sz="2400" dirty="0">
                <a:latin typeface="Times New Roman" panose="02020603050405020304" pitchFamily="18" charset="0"/>
                <a:cs typeface="Times New Roman" panose="02020603050405020304" pitchFamily="18" charset="0"/>
              </a:rPr>
              <a:t>, score FROM s </a:t>
            </a:r>
            <a:endParaRPr lang="zh-CN" altLang="zh-CN" sz="2400" dirty="0">
              <a:latin typeface="Times New Roman" panose="02020603050405020304" pitchFamily="18" charset="0"/>
              <a:cs typeface="Times New Roman" panose="02020603050405020304" pitchFamily="18" charset="0"/>
            </a:endParaRPr>
          </a:p>
          <a:p>
            <a:pPr marL="28800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	JOIN </a:t>
            </a:r>
            <a:r>
              <a:rPr lang="en-US" altLang="zh-CN" sz="2400" dirty="0" err="1">
                <a:latin typeface="Times New Roman" panose="02020603050405020304" pitchFamily="18" charset="0"/>
                <a:cs typeface="Times New Roman" panose="02020603050405020304" pitchFamily="18" charset="0"/>
              </a:rPr>
              <a:t>sc</a:t>
            </a:r>
            <a:r>
              <a:rPr lang="en-US" altLang="zh-CN" sz="2400" dirty="0">
                <a:latin typeface="Times New Roman" panose="02020603050405020304" pitchFamily="18" charset="0"/>
                <a:cs typeface="Times New Roman" panose="02020603050405020304" pitchFamily="18" charset="0"/>
              </a:rPr>
              <a:t> ON </a:t>
            </a:r>
            <a:r>
              <a:rPr lang="en-US" altLang="zh-CN" sz="2400" dirty="0" err="1">
                <a:latin typeface="Times New Roman" panose="02020603050405020304" pitchFamily="18" charset="0"/>
                <a:cs typeface="Times New Roman" panose="02020603050405020304" pitchFamily="18" charset="0"/>
              </a:rPr>
              <a:t>s.sno</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sc.sno</a:t>
            </a:r>
            <a:endParaRPr lang="zh-CN" altLang="zh-CN" sz="2400" dirty="0">
              <a:latin typeface="Times New Roman" panose="02020603050405020304" pitchFamily="18" charset="0"/>
              <a:cs typeface="Times New Roman" panose="02020603050405020304" pitchFamily="18" charset="0"/>
            </a:endParaRPr>
          </a:p>
          <a:p>
            <a:pPr marL="28800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	JOIN c on </a:t>
            </a:r>
            <a:r>
              <a:rPr lang="en-US" altLang="zh-CN" sz="2400" dirty="0" err="1">
                <a:latin typeface="Times New Roman" panose="02020603050405020304" pitchFamily="18" charset="0"/>
                <a:cs typeface="Times New Roman" panose="02020603050405020304" pitchFamily="18" charset="0"/>
              </a:rPr>
              <a:t>sc.cno</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c.cno</a:t>
            </a:r>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189727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down)">
                                      <p:cBhvr>
                                        <p:cTn id="16" dur="500"/>
                                        <p:tgtEl>
                                          <p:spTgt spid="3">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down)">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T-SQL</a:t>
            </a:r>
            <a:r>
              <a:rPr lang="zh-CN" altLang="en-US" dirty="0">
                <a:latin typeface="Times New Roman" panose="02020603050405020304" pitchFamily="18" charset="0"/>
                <a:cs typeface="Times New Roman" panose="02020603050405020304" pitchFamily="18" charset="0"/>
              </a:rPr>
              <a:t>创建视图</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基于视图创建视图</a:t>
            </a:r>
          </a:p>
        </p:txBody>
      </p:sp>
      <p:sp>
        <p:nvSpPr>
          <p:cNvPr id="3" name="内容占位符 2"/>
          <p:cNvSpPr>
            <a:spLocks noGrp="1"/>
          </p:cNvSpPr>
          <p:nvPr>
            <p:ph idx="1"/>
          </p:nvPr>
        </p:nvSpPr>
        <p:spPr/>
        <p:txBody>
          <a:bodyPr/>
          <a:lstStyle/>
          <a:p>
            <a:pPr>
              <a:defRPr/>
            </a:pPr>
            <a:r>
              <a:rPr lang="zh-CN" altLang="zh-CN" sz="2400" dirty="0">
                <a:latin typeface="Times New Roman" panose="02020603050405020304" pitchFamily="18" charset="0"/>
                <a:cs typeface="Times New Roman" panose="02020603050405020304" pitchFamily="18" charset="0"/>
              </a:rPr>
              <a:t>例 </a:t>
            </a:r>
            <a:r>
              <a:rPr lang="en-US" altLang="zh-CN" sz="2400" dirty="0">
                <a:latin typeface="Times New Roman" panose="02020603050405020304" pitchFamily="18" charset="0"/>
                <a:cs typeface="Times New Roman" panose="02020603050405020304" pitchFamily="18" charset="0"/>
              </a:rPr>
              <a:t>15‑5 </a:t>
            </a:r>
            <a:r>
              <a:rPr lang="zh-CN" altLang="zh-CN" sz="2400" dirty="0">
                <a:latin typeface="Times New Roman" panose="02020603050405020304" pitchFamily="18" charset="0"/>
                <a:cs typeface="Times New Roman" panose="02020603050405020304" pitchFamily="18" charset="0"/>
              </a:rPr>
              <a:t>使用</a:t>
            </a:r>
            <a:r>
              <a:rPr lang="en-US" altLang="zh-CN" sz="2400" dirty="0">
                <a:latin typeface="Times New Roman" panose="02020603050405020304" pitchFamily="18" charset="0"/>
                <a:cs typeface="Times New Roman" panose="02020603050405020304" pitchFamily="18" charset="0"/>
              </a:rPr>
              <a:t>T-SQL</a:t>
            </a:r>
            <a:r>
              <a:rPr lang="zh-CN" altLang="zh-CN" sz="2400" dirty="0">
                <a:latin typeface="Times New Roman" panose="02020603050405020304" pitchFamily="18" charset="0"/>
                <a:cs typeface="Times New Roman" panose="02020603050405020304" pitchFamily="18" charset="0"/>
              </a:rPr>
              <a:t>语句给“</a:t>
            </a:r>
            <a:r>
              <a:rPr lang="en-US" altLang="zh-CN" sz="2400" dirty="0" err="1">
                <a:latin typeface="Times New Roman" panose="02020603050405020304" pitchFamily="18" charset="0"/>
                <a:cs typeface="Times New Roman" panose="02020603050405020304" pitchFamily="18" charset="0"/>
              </a:rPr>
              <a:t>Xsxk</a:t>
            </a:r>
            <a:r>
              <a:rPr lang="zh-CN" altLang="zh-CN" sz="2400" dirty="0">
                <a:latin typeface="Times New Roman" panose="02020603050405020304" pitchFamily="18" charset="0"/>
                <a:cs typeface="Times New Roman" panose="02020603050405020304" pitchFamily="18" charset="0"/>
              </a:rPr>
              <a:t>”数据库的创建一个名为“</a:t>
            </a:r>
            <a:r>
              <a:rPr lang="en-US" altLang="zh-CN" sz="2400" dirty="0" err="1">
                <a:latin typeface="Times New Roman" panose="02020603050405020304" pitchFamily="18" charset="0"/>
                <a:cs typeface="Times New Roman" panose="02020603050405020304" pitchFamily="18" charset="0"/>
              </a:rPr>
              <a:t>v_sscc_excel</a:t>
            </a:r>
            <a:r>
              <a:rPr lang="zh-CN" altLang="zh-CN" sz="2400" dirty="0">
                <a:latin typeface="Times New Roman" panose="02020603050405020304" pitchFamily="18" charset="0"/>
                <a:cs typeface="Times New Roman" panose="02020603050405020304" pitchFamily="18" charset="0"/>
              </a:rPr>
              <a:t>”视图，功能为可以查询分数在</a:t>
            </a:r>
            <a:r>
              <a:rPr lang="en-US" altLang="zh-CN" sz="2400" dirty="0">
                <a:latin typeface="Times New Roman" panose="02020603050405020304" pitchFamily="18" charset="0"/>
                <a:cs typeface="Times New Roman" panose="02020603050405020304" pitchFamily="18" charset="0"/>
              </a:rPr>
              <a:t>85</a:t>
            </a:r>
            <a:r>
              <a:rPr lang="zh-CN" altLang="zh-CN" sz="2400" dirty="0">
                <a:latin typeface="Times New Roman" panose="02020603050405020304" pitchFamily="18" charset="0"/>
                <a:cs typeface="Times New Roman" panose="02020603050405020304" pitchFamily="18" charset="0"/>
              </a:rPr>
              <a:t>分以上的学生学号、姓名及所选课程号及课程名和成绩。</a:t>
            </a:r>
          </a:p>
          <a:p>
            <a:pPr marL="28800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CREATE VIEW </a:t>
            </a:r>
            <a:r>
              <a:rPr lang="en-US" altLang="zh-CN" sz="2400" dirty="0" err="1">
                <a:latin typeface="Times New Roman" panose="02020603050405020304" pitchFamily="18" charset="0"/>
                <a:cs typeface="Times New Roman" panose="02020603050405020304" pitchFamily="18" charset="0"/>
              </a:rPr>
              <a:t>v_sscc_excel</a:t>
            </a:r>
            <a:endParaRPr lang="zh-CN" altLang="zh-CN" sz="2400" dirty="0">
              <a:latin typeface="Times New Roman" panose="02020603050405020304" pitchFamily="18" charset="0"/>
              <a:cs typeface="Times New Roman" panose="02020603050405020304" pitchFamily="18" charset="0"/>
            </a:endParaRPr>
          </a:p>
          <a:p>
            <a:pPr marL="28800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AS</a:t>
            </a:r>
            <a:endParaRPr lang="zh-CN" altLang="zh-CN" sz="2400" dirty="0">
              <a:latin typeface="Times New Roman" panose="02020603050405020304" pitchFamily="18" charset="0"/>
              <a:cs typeface="Times New Roman" panose="02020603050405020304" pitchFamily="18" charset="0"/>
            </a:endParaRPr>
          </a:p>
          <a:p>
            <a:pPr marL="28800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SELECT * FROM </a:t>
            </a:r>
            <a:r>
              <a:rPr lang="en-US" altLang="zh-CN" sz="2400" dirty="0" err="1">
                <a:latin typeface="Times New Roman" panose="02020603050405020304" pitchFamily="18" charset="0"/>
                <a:cs typeface="Times New Roman" panose="02020603050405020304" pitchFamily="18" charset="0"/>
              </a:rPr>
              <a:t>v_sscc</a:t>
            </a:r>
            <a:r>
              <a:rPr lang="en-US" altLang="zh-CN" sz="2400" dirty="0">
                <a:latin typeface="Times New Roman" panose="02020603050405020304" pitchFamily="18" charset="0"/>
                <a:cs typeface="Times New Roman" panose="02020603050405020304" pitchFamily="18" charset="0"/>
              </a:rPr>
              <a:t> WHERE </a:t>
            </a:r>
            <a:r>
              <a:rPr lang="zh-CN" altLang="zh-CN" sz="2400" dirty="0">
                <a:latin typeface="Times New Roman" panose="02020603050405020304" pitchFamily="18" charset="0"/>
                <a:cs typeface="Times New Roman" panose="02020603050405020304" pitchFamily="18" charset="0"/>
              </a:rPr>
              <a:t>成绩</a:t>
            </a:r>
            <a:r>
              <a:rPr lang="en-US" altLang="zh-CN" sz="2400" dirty="0">
                <a:latin typeface="Times New Roman" panose="02020603050405020304" pitchFamily="18" charset="0"/>
                <a:cs typeface="Times New Roman" panose="02020603050405020304" pitchFamily="18" charset="0"/>
              </a:rPr>
              <a:t>&gt;=85</a:t>
            </a:r>
            <a:endParaRPr lang="zh-CN" altLang="zh-CN" sz="2400" dirty="0">
              <a:latin typeface="Times New Roman" panose="02020603050405020304" pitchFamily="18" charset="0"/>
              <a:cs typeface="Times New Roman" panose="02020603050405020304" pitchFamily="18" charset="0"/>
            </a:endParaRPr>
          </a:p>
          <a:p>
            <a:pPr marL="28800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WITH CHECK OPTION</a:t>
            </a:r>
            <a:endParaRPr lang="zh-CN" altLang="zh-CN"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endParaRPr lang="zh-CN" altLang="en-US" sz="20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down)">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pPr eaLnBrk="1" hangingPunct="1"/>
            <a:r>
              <a:rPr lang="en-US" altLang="zh-CN">
                <a:latin typeface="Times New Roman" panose="02020603050405020304" pitchFamily="18" charset="0"/>
                <a:cs typeface="Times New Roman" panose="02020603050405020304" pitchFamily="18" charset="0"/>
              </a:rPr>
              <a:t>15.4 </a:t>
            </a:r>
            <a:r>
              <a:rPr lang="zh-CN" altLang="en-US">
                <a:latin typeface="Times New Roman" panose="02020603050405020304" pitchFamily="18" charset="0"/>
                <a:cs typeface="Times New Roman" panose="02020603050405020304" pitchFamily="18" charset="0"/>
              </a:rPr>
              <a:t>视图查询</a:t>
            </a:r>
          </a:p>
        </p:txBody>
      </p:sp>
      <p:sp>
        <p:nvSpPr>
          <p:cNvPr id="3" name="内容占位符 2"/>
          <p:cNvSpPr>
            <a:spLocks noGrp="1"/>
          </p:cNvSpPr>
          <p:nvPr>
            <p:ph idx="1"/>
          </p:nvPr>
        </p:nvSpPr>
        <p:spPr/>
        <p:txBody>
          <a:bodyPr/>
          <a:lstStyle/>
          <a:p>
            <a:pPr>
              <a:defRPr/>
            </a:pPr>
            <a:r>
              <a:rPr lang="zh-CN" altLang="zh-CN" sz="2400" dirty="0">
                <a:latin typeface="Times New Roman" panose="02020603050405020304" pitchFamily="18" charset="0"/>
                <a:cs typeface="Times New Roman" panose="02020603050405020304" pitchFamily="18" charset="0"/>
              </a:rPr>
              <a:t>通过视图可以检索基表中数据，也可以通过视图来修改基表中的数据，例如插入、 删除和修改记录。</a:t>
            </a:r>
          </a:p>
          <a:p>
            <a:pPr>
              <a:defRPr/>
            </a:pPr>
            <a:r>
              <a:rPr lang="zh-CN" altLang="zh-CN" sz="2400" dirty="0">
                <a:latin typeface="Times New Roman" panose="02020603050405020304" pitchFamily="18" charset="0"/>
                <a:cs typeface="Times New Roman" panose="02020603050405020304" pitchFamily="18" charset="0"/>
              </a:rPr>
              <a:t>视图是基于基</a:t>
            </a:r>
            <a:r>
              <a:rPr lang="zh-CN" altLang="en-US" sz="2400" dirty="0">
                <a:latin typeface="Times New Roman" panose="02020603050405020304" pitchFamily="18" charset="0"/>
                <a:cs typeface="Times New Roman" panose="02020603050405020304" pitchFamily="18" charset="0"/>
              </a:rPr>
              <a:t>本</a:t>
            </a:r>
            <a:r>
              <a:rPr lang="zh-CN" altLang="zh-CN" sz="2400" dirty="0">
                <a:latin typeface="Times New Roman" panose="02020603050405020304" pitchFamily="18" charset="0"/>
                <a:cs typeface="Times New Roman" panose="02020603050405020304" pitchFamily="18" charset="0"/>
              </a:rPr>
              <a:t>表生成的，因此可以用来将需要的数据集中在一起，而不需要的数据则不需要显示。</a:t>
            </a:r>
          </a:p>
          <a:p>
            <a:pPr>
              <a:defRPr/>
            </a:pPr>
            <a:r>
              <a:rPr lang="zh-CN" altLang="zh-CN" sz="2400" dirty="0">
                <a:latin typeface="Times New Roman" panose="02020603050405020304" pitchFamily="18" charset="0"/>
                <a:cs typeface="Times New Roman" panose="02020603050405020304" pitchFamily="18" charset="0"/>
              </a:rPr>
              <a:t>使用视图来检索数据，可以像对表一样来对视图进行操作。</a:t>
            </a:r>
            <a:r>
              <a:rPr lang="en-US" altLang="zh-CN" sz="2400" dirty="0">
                <a:latin typeface="Times New Roman" panose="02020603050405020304" pitchFamily="18" charset="0"/>
                <a:cs typeface="Times New Roman" panose="02020603050405020304" pitchFamily="18" charset="0"/>
              </a:rPr>
              <a:t>SQL Server 2012</a:t>
            </a:r>
            <a:r>
              <a:rPr lang="zh-CN" altLang="zh-CN" sz="2400" dirty="0">
                <a:latin typeface="Times New Roman" panose="02020603050405020304" pitchFamily="18" charset="0"/>
                <a:cs typeface="Times New Roman" panose="02020603050405020304" pitchFamily="18" charset="0"/>
              </a:rPr>
              <a:t>也提供了两种方法，即使用</a:t>
            </a:r>
            <a:r>
              <a:rPr lang="en-US" altLang="zh-CN" sz="2400" dirty="0">
                <a:latin typeface="Times New Roman" panose="02020603050405020304" pitchFamily="18" charset="0"/>
                <a:cs typeface="Times New Roman" panose="02020603050405020304" pitchFamily="18" charset="0"/>
              </a:rPr>
              <a:t>SQL</a:t>
            </a:r>
            <a:r>
              <a:rPr lang="zh-CN" altLang="zh-CN" sz="2400" dirty="0">
                <a:latin typeface="Times New Roman" panose="02020603050405020304" pitchFamily="18" charset="0"/>
                <a:cs typeface="Times New Roman" panose="02020603050405020304" pitchFamily="18" charset="0"/>
              </a:rPr>
              <a:t>语句和使用</a:t>
            </a:r>
            <a:r>
              <a:rPr lang="en-US" altLang="zh-CN" sz="2400" dirty="0" err="1">
                <a:latin typeface="Times New Roman" panose="02020603050405020304" pitchFamily="18" charset="0"/>
                <a:cs typeface="Times New Roman" panose="02020603050405020304" pitchFamily="18" charset="0"/>
              </a:rPr>
              <a:t>SSMS</a:t>
            </a:r>
            <a:r>
              <a:rPr lang="zh-CN" altLang="zh-CN" sz="2400" dirty="0">
                <a:latin typeface="Times New Roman" panose="02020603050405020304" pitchFamily="18" charset="0"/>
                <a:cs typeface="Times New Roman" panose="02020603050405020304" pitchFamily="18" charset="0"/>
              </a:rPr>
              <a:t>交互方式来进行视图数据检索。</a:t>
            </a:r>
            <a:endParaRPr lang="en-US" altLang="zh-CN" sz="2400" dirty="0">
              <a:latin typeface="Times New Roman" panose="02020603050405020304" pitchFamily="18" charset="0"/>
              <a:cs typeface="Times New Roman" panose="02020603050405020304" pitchFamily="18" charset="0"/>
            </a:endParaRPr>
          </a:p>
          <a:p>
            <a:pPr>
              <a:defRPr/>
            </a:pPr>
            <a:endParaRPr lang="zh-CN" altLang="zh-CN" sz="2400" dirty="0">
              <a:latin typeface="Times New Roman" panose="02020603050405020304" pitchFamily="18" charset="0"/>
              <a:cs typeface="Times New Roman" panose="02020603050405020304" pitchFamily="18" charset="0"/>
            </a:endParaRPr>
          </a:p>
          <a:p>
            <a:pPr>
              <a:defRPr/>
            </a:pPr>
            <a:r>
              <a:rPr lang="zh-CN" altLang="zh-CN" sz="2400" dirty="0">
                <a:latin typeface="Times New Roman" panose="02020603050405020304" pitchFamily="18" charset="0"/>
                <a:cs typeface="Times New Roman" panose="02020603050405020304" pitchFamily="18" charset="0"/>
              </a:rPr>
              <a:t>例 </a:t>
            </a:r>
            <a:r>
              <a:rPr lang="en-US" altLang="zh-CN" sz="2400" dirty="0">
                <a:latin typeface="Times New Roman" panose="02020603050405020304" pitchFamily="18" charset="0"/>
                <a:cs typeface="Times New Roman" panose="02020603050405020304" pitchFamily="18" charset="0"/>
              </a:rPr>
              <a:t>15‑6 </a:t>
            </a:r>
            <a:r>
              <a:rPr lang="zh-CN" altLang="zh-CN" sz="2400" dirty="0">
                <a:latin typeface="Times New Roman" panose="02020603050405020304" pitchFamily="18" charset="0"/>
                <a:cs typeface="Times New Roman" panose="02020603050405020304" pitchFamily="18" charset="0"/>
              </a:rPr>
              <a:t>使用上面创建的</a:t>
            </a:r>
            <a:r>
              <a:rPr lang="en-US" altLang="zh-CN" sz="2400" dirty="0" err="1">
                <a:latin typeface="Times New Roman" panose="02020603050405020304" pitchFamily="18" charset="0"/>
                <a:cs typeface="Times New Roman" panose="02020603050405020304" pitchFamily="18" charset="0"/>
              </a:rPr>
              <a:t>v_tc</a:t>
            </a:r>
            <a:r>
              <a:rPr lang="zh-CN" altLang="zh-CN" sz="2400" dirty="0">
                <a:latin typeface="Times New Roman" panose="02020603050405020304" pitchFamily="18" charset="0"/>
                <a:cs typeface="Times New Roman" panose="02020603050405020304" pitchFamily="18" charset="0"/>
              </a:rPr>
              <a:t>视图来查询所有教师的姓名及选</a:t>
            </a:r>
            <a:r>
              <a:rPr lang="zh-CN" altLang="en-US" sz="2400" dirty="0">
                <a:latin typeface="Times New Roman" panose="02020603050405020304" pitchFamily="18" charset="0"/>
                <a:cs typeface="Times New Roman" panose="02020603050405020304" pitchFamily="18" charset="0"/>
              </a:rPr>
              <a:t>其</a:t>
            </a:r>
            <a:r>
              <a:rPr lang="zh-CN" altLang="zh-CN" sz="2400" dirty="0">
                <a:latin typeface="Times New Roman" panose="02020603050405020304" pitchFamily="18" charset="0"/>
                <a:cs typeface="Times New Roman" panose="02020603050405020304" pitchFamily="18" charset="0"/>
              </a:rPr>
              <a:t>课的学生人数。</a:t>
            </a:r>
            <a:endParaRPr lang="en-US" altLang="zh-CN" sz="2400" dirty="0">
              <a:latin typeface="Times New Roman" panose="02020603050405020304" pitchFamily="18" charset="0"/>
              <a:cs typeface="Times New Roman" panose="02020603050405020304" pitchFamily="18" charset="0"/>
            </a:endParaRPr>
          </a:p>
          <a:p>
            <a:pPr>
              <a:defRPr/>
            </a:pPr>
            <a:r>
              <a:rPr lang="en-US" altLang="zh-CN" sz="2400" dirty="0" err="1">
                <a:latin typeface="Times New Roman" panose="02020603050405020304" pitchFamily="18" charset="0"/>
                <a:cs typeface="Times New Roman" panose="02020603050405020304" pitchFamily="18" charset="0"/>
              </a:rPr>
              <a:t>V_tc</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cno,cname,teacher,choicesum</a:t>
            </a:r>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pPr marL="28800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SELECT </a:t>
            </a:r>
            <a:r>
              <a:rPr lang="en-US" altLang="zh-CN" sz="2400" dirty="0" err="1">
                <a:latin typeface="Times New Roman" panose="02020603050405020304" pitchFamily="18" charset="0"/>
                <a:cs typeface="Times New Roman" panose="02020603050405020304" pitchFamily="18" charset="0"/>
              </a:rPr>
              <a:t>teacher,choicesum</a:t>
            </a:r>
            <a:r>
              <a:rPr lang="en-US" altLang="zh-CN" sz="2400" dirty="0">
                <a:latin typeface="Times New Roman" panose="02020603050405020304" pitchFamily="18" charset="0"/>
                <a:cs typeface="Times New Roman" panose="02020603050405020304" pitchFamily="18" charset="0"/>
              </a:rPr>
              <a:t> FROM </a:t>
            </a:r>
            <a:r>
              <a:rPr lang="en-US" altLang="zh-CN" sz="2400" dirty="0" err="1">
                <a:latin typeface="Times New Roman" panose="02020603050405020304" pitchFamily="18" charset="0"/>
                <a:cs typeface="Times New Roman" panose="02020603050405020304" pitchFamily="18" charset="0"/>
              </a:rPr>
              <a:t>v_tc</a:t>
            </a:r>
            <a:endParaRPr lang="zh-CN" altLang="zh-CN" sz="2400" dirty="0">
              <a:latin typeface="Times New Roman" panose="02020603050405020304" pitchFamily="18" charset="0"/>
              <a:cs typeface="Times New Roman" panose="02020603050405020304" pitchFamily="18" charset="0"/>
            </a:endParaRPr>
          </a:p>
          <a:p>
            <a:pPr marL="0" indent="0" eaLnBrk="1" hangingPunct="1">
              <a:buFont typeface="Wingdings" panose="05000000000000000000" pitchFamily="2" charset="2"/>
              <a:buNone/>
              <a:defRPr/>
            </a:pP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down)">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down)">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eaLnBrk="1" hangingPunct="1"/>
            <a:r>
              <a:rPr lang="en-US" altLang="zh-CN">
                <a:latin typeface="Times New Roman" panose="02020603050405020304" pitchFamily="18" charset="0"/>
                <a:cs typeface="Times New Roman" panose="02020603050405020304" pitchFamily="18" charset="0"/>
              </a:rPr>
              <a:t>15.5 可更新视图</a:t>
            </a:r>
          </a:p>
        </p:txBody>
      </p:sp>
      <p:sp>
        <p:nvSpPr>
          <p:cNvPr id="17411" name="内容占位符 2"/>
          <p:cNvSpPr>
            <a:spLocks noGrp="1"/>
          </p:cNvSpPr>
          <p:nvPr>
            <p:ph idx="1"/>
          </p:nvPr>
        </p:nvSpPr>
        <p:spPr/>
        <p:txBody>
          <a:bodyPr/>
          <a:lstStyle/>
          <a:p>
            <a:pPr eaLnBrk="1" hangingPunct="1">
              <a:defRPr/>
            </a:pPr>
            <a:r>
              <a:rPr lang="zh-CN" altLang="zh-CN" dirty="0">
                <a:latin typeface="Times New Roman" panose="02020603050405020304" pitchFamily="18" charset="0"/>
                <a:cs typeface="Times New Roman" panose="02020603050405020304" pitchFamily="18" charset="0"/>
              </a:rPr>
              <a:t>通过视图修改其中的某些行时，</a:t>
            </a:r>
            <a:r>
              <a:rPr lang="en-US" altLang="zh-CN" dirty="0">
                <a:latin typeface="Times New Roman" panose="02020603050405020304" pitchFamily="18" charset="0"/>
                <a:cs typeface="Times New Roman" panose="02020603050405020304" pitchFamily="18" charset="0"/>
              </a:rPr>
              <a:t>SQL Server</a:t>
            </a:r>
            <a:r>
              <a:rPr lang="zh-CN" altLang="zh-CN" dirty="0">
                <a:latin typeface="Times New Roman" panose="02020603050405020304" pitchFamily="18" charset="0"/>
                <a:cs typeface="Times New Roman" panose="02020603050405020304" pitchFamily="18" charset="0"/>
              </a:rPr>
              <a:t>将把它转换为对基表的某些行的操作。对于简单的视图来说，可能比较容易实现，但是对于比较复杂的视图，可能就不能通过视图进行修改。</a:t>
            </a:r>
            <a:endParaRPr lang="en-US" altLang="zh-CN" dirty="0">
              <a:latin typeface="Times New Roman" panose="02020603050405020304" pitchFamily="18" charset="0"/>
              <a:cs typeface="Times New Roman" panose="02020603050405020304" pitchFamily="18" charset="0"/>
            </a:endParaRPr>
          </a:p>
          <a:p>
            <a:pPr eaLnBrk="1" hangingPunct="1">
              <a:defRPr/>
            </a:pPr>
            <a:endParaRPr lang="en-US" altLang="zh-CN" dirty="0">
              <a:latin typeface="Times New Roman" panose="02020603050405020304" pitchFamily="18" charset="0"/>
              <a:cs typeface="Times New Roman" panose="02020603050405020304" pitchFamily="18" charset="0"/>
            </a:endParaRPr>
          </a:p>
          <a:p>
            <a:pPr eaLnBrk="1" hangingPunct="1">
              <a:defRPr/>
            </a:pPr>
            <a:r>
              <a:rPr lang="zh-CN" altLang="en-US" dirty="0">
                <a:latin typeface="Times New Roman" panose="02020603050405020304" pitchFamily="18" charset="0"/>
                <a:cs typeface="Times New Roman" panose="02020603050405020304" pitchFamily="18" charset="0"/>
              </a:rPr>
              <a:t>例 </a:t>
            </a:r>
            <a:r>
              <a:rPr lang="en-US" altLang="zh-CN" dirty="0">
                <a:latin typeface="Times New Roman" panose="02020603050405020304" pitchFamily="18" charset="0"/>
                <a:cs typeface="Times New Roman" panose="02020603050405020304" pitchFamily="18" charset="0"/>
              </a:rPr>
              <a:t>15-7 </a:t>
            </a:r>
            <a:r>
              <a:rPr lang="zh-CN" altLang="en-US" dirty="0">
                <a:latin typeface="Times New Roman" panose="02020603050405020304" pitchFamily="18" charset="0"/>
                <a:cs typeface="Times New Roman" panose="02020603050405020304" pitchFamily="18" charset="0"/>
              </a:rPr>
              <a:t>通过例 </a:t>
            </a:r>
            <a:r>
              <a:rPr lang="en-US" altLang="zh-CN" dirty="0">
                <a:latin typeface="Times New Roman" panose="02020603050405020304" pitchFamily="18" charset="0"/>
                <a:cs typeface="Times New Roman" panose="02020603050405020304" pitchFamily="18" charset="0"/>
              </a:rPr>
              <a:t>15-4</a:t>
            </a:r>
            <a:r>
              <a:rPr lang="zh-CN" altLang="en-US" dirty="0">
                <a:latin typeface="Times New Roman" panose="02020603050405020304" pitchFamily="18" charset="0"/>
                <a:cs typeface="Times New Roman" panose="02020603050405020304" pitchFamily="18" charset="0"/>
              </a:rPr>
              <a:t>创建的</a:t>
            </a:r>
            <a:r>
              <a:rPr lang="en-US" altLang="zh-CN" dirty="0" err="1">
                <a:latin typeface="Times New Roman" panose="02020603050405020304" pitchFamily="18" charset="0"/>
                <a:cs typeface="Times New Roman" panose="02020603050405020304" pitchFamily="18" charset="0"/>
              </a:rPr>
              <a:t>v_sc</a:t>
            </a:r>
            <a:r>
              <a:rPr lang="zh-CN" altLang="en-US" dirty="0">
                <a:latin typeface="Times New Roman" panose="02020603050405020304" pitchFamily="18" charset="0"/>
                <a:cs typeface="Times New Roman" panose="02020603050405020304" pitchFamily="18" charset="0"/>
              </a:rPr>
              <a:t>视图，将小红的高数分数增加</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分。</a:t>
            </a:r>
            <a:endParaRPr lang="en-US" altLang="zh-CN" dirty="0">
              <a:latin typeface="Times New Roman" panose="02020603050405020304" pitchFamily="18" charset="0"/>
              <a:cs typeface="Times New Roman" panose="02020603050405020304" pitchFamily="18" charset="0"/>
            </a:endParaRPr>
          </a:p>
          <a:p>
            <a:pPr eaLnBrk="1" hangingPunct="1">
              <a:defRPr/>
            </a:pPr>
            <a:r>
              <a:rPr lang="en-US" altLang="zh-CN" dirty="0" err="1">
                <a:latin typeface="Times New Roman" panose="02020603050405020304" pitchFamily="18" charset="0"/>
                <a:cs typeface="Times New Roman" panose="02020603050405020304" pitchFamily="18" charset="0"/>
              </a:rPr>
              <a:t>v_sscc</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学号</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姓名</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课程号</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课程名</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成绩</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marL="288000" indent="0" eaLnBrk="1" hangingPunct="1">
              <a:buFont typeface="Wingdings" panose="05000000000000000000" pitchFamily="2" charset="2"/>
              <a:buNone/>
              <a:defRPr/>
            </a:pPr>
            <a:r>
              <a:rPr lang="en-US" altLang="zh-CN" dirty="0">
                <a:latin typeface="Times New Roman" panose="02020603050405020304" pitchFamily="18" charset="0"/>
                <a:cs typeface="Times New Roman" panose="02020603050405020304" pitchFamily="18" charset="0"/>
              </a:rPr>
              <a:t>UPDATE </a:t>
            </a:r>
            <a:r>
              <a:rPr lang="en-US" altLang="zh-CN" dirty="0" err="1">
                <a:latin typeface="Times New Roman" panose="02020603050405020304" pitchFamily="18" charset="0"/>
                <a:cs typeface="Times New Roman" panose="02020603050405020304" pitchFamily="18" charset="0"/>
              </a:rPr>
              <a:t>v_sscc</a:t>
            </a:r>
            <a:endParaRPr lang="en-US" altLang="zh-CN" dirty="0">
              <a:latin typeface="Times New Roman" panose="02020603050405020304" pitchFamily="18" charset="0"/>
              <a:cs typeface="Times New Roman" panose="02020603050405020304" pitchFamily="18" charset="0"/>
            </a:endParaRPr>
          </a:p>
          <a:p>
            <a:pPr marL="0" indent="0" eaLnBrk="1" hangingPunct="1">
              <a:buFont typeface="Wingdings" panose="05000000000000000000" pitchFamily="2" charset="2"/>
              <a:buNone/>
              <a:defRPr/>
            </a:pPr>
            <a:r>
              <a:rPr lang="en-US" altLang="zh-CN" dirty="0">
                <a:latin typeface="Times New Roman" panose="02020603050405020304" pitchFamily="18" charset="0"/>
                <a:cs typeface="Times New Roman" panose="02020603050405020304" pitchFamily="18" charset="0"/>
              </a:rPr>
              <a:t>	SET </a:t>
            </a:r>
            <a:r>
              <a:rPr lang="zh-CN" altLang="en-US" dirty="0">
                <a:latin typeface="Times New Roman" panose="02020603050405020304" pitchFamily="18" charset="0"/>
                <a:cs typeface="Times New Roman" panose="02020603050405020304" pitchFamily="18" charset="0"/>
              </a:rPr>
              <a:t>成绩</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成绩</a:t>
            </a:r>
            <a:r>
              <a:rPr lang="en-US" altLang="zh-CN" dirty="0">
                <a:latin typeface="Times New Roman" panose="02020603050405020304" pitchFamily="18" charset="0"/>
                <a:cs typeface="Times New Roman" panose="02020603050405020304" pitchFamily="18" charset="0"/>
              </a:rPr>
              <a:t>+2</a:t>
            </a:r>
          </a:p>
          <a:p>
            <a:pPr marL="0" indent="0" eaLnBrk="1" hangingPunct="1">
              <a:buFont typeface="Wingdings" panose="05000000000000000000" pitchFamily="2" charset="2"/>
              <a:buNone/>
              <a:defRPr/>
            </a:pPr>
            <a:r>
              <a:rPr lang="en-US" altLang="zh-CN" dirty="0">
                <a:latin typeface="Times New Roman" panose="02020603050405020304" pitchFamily="18" charset="0"/>
                <a:cs typeface="Times New Roman" panose="02020603050405020304" pitchFamily="18" charset="0"/>
              </a:rPr>
              <a:t>	WHERE </a:t>
            </a:r>
            <a:r>
              <a:rPr lang="zh-CN" altLang="en-US" dirty="0">
                <a:latin typeface="Times New Roman" panose="02020603050405020304" pitchFamily="18" charset="0"/>
                <a:cs typeface="Times New Roman" panose="02020603050405020304" pitchFamily="18" charset="0"/>
              </a:rPr>
              <a:t>姓名</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小红</a:t>
            </a:r>
            <a:r>
              <a:rPr lang="en-US" altLang="zh-CN" dirty="0">
                <a:latin typeface="Times New Roman" panose="02020603050405020304" pitchFamily="18" charset="0"/>
                <a:cs typeface="Times New Roman" panose="02020603050405020304" pitchFamily="18" charset="0"/>
              </a:rPr>
              <a:t>' AND </a:t>
            </a:r>
            <a:r>
              <a:rPr lang="zh-CN" altLang="en-US" dirty="0">
                <a:latin typeface="Times New Roman" panose="02020603050405020304" pitchFamily="18" charset="0"/>
                <a:cs typeface="Times New Roman" panose="02020603050405020304" pitchFamily="18" charset="0"/>
              </a:rPr>
              <a:t>课程名</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高数</a:t>
            </a:r>
            <a:r>
              <a:rPr lang="en-US" altLang="zh-CN" dirty="0">
                <a:latin typeface="Times New Roman" panose="02020603050405020304" pitchFamily="18" charset="0"/>
                <a:cs typeface="Times New Roman" panose="02020603050405020304" pitchFamily="18" charset="0"/>
              </a:rPr>
              <a:t>'</a:t>
            </a:r>
          </a:p>
          <a:p>
            <a:pPr eaLnBrk="1" hangingPunct="1">
              <a:defRPr/>
            </a:pPr>
            <a:endParaRPr lang="zh-CN" altLang="zh-CN"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wipe(down)">
                                      <p:cBhvr>
                                        <p:cTn id="7" dur="500"/>
                                        <p:tgtEl>
                                          <p:spTgt spid="17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7411">
                                            <p:txEl>
                                              <p:pRg st="2" end="2"/>
                                            </p:txEl>
                                          </p:spTgt>
                                        </p:tgtEl>
                                        <p:attrNameLst>
                                          <p:attrName>style.visibility</p:attrName>
                                        </p:attrNameLst>
                                      </p:cBhvr>
                                      <p:to>
                                        <p:strVal val="visible"/>
                                      </p:to>
                                    </p:set>
                                    <p:animEffect transition="in" filter="wipe(down)">
                                      <p:cBhvr>
                                        <p:cTn id="12" dur="500"/>
                                        <p:tgtEl>
                                          <p:spTgt spid="17411">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17411">
                                            <p:txEl>
                                              <p:pRg st="3" end="3"/>
                                            </p:txEl>
                                          </p:spTgt>
                                        </p:tgtEl>
                                        <p:attrNameLst>
                                          <p:attrName>style.visibility</p:attrName>
                                        </p:attrNameLst>
                                      </p:cBhvr>
                                      <p:to>
                                        <p:strVal val="visible"/>
                                      </p:to>
                                    </p:set>
                                    <p:animEffect transition="in" filter="wipe(down)">
                                      <p:cBhvr>
                                        <p:cTn id="15" dur="500"/>
                                        <p:tgtEl>
                                          <p:spTgt spid="17411">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7411">
                                            <p:txEl>
                                              <p:pRg st="4" end="4"/>
                                            </p:txEl>
                                          </p:spTgt>
                                        </p:tgtEl>
                                        <p:attrNameLst>
                                          <p:attrName>style.visibility</p:attrName>
                                        </p:attrNameLst>
                                      </p:cBhvr>
                                      <p:to>
                                        <p:strVal val="visible"/>
                                      </p:to>
                                    </p:set>
                                    <p:animEffect transition="in" filter="wipe(down)">
                                      <p:cBhvr>
                                        <p:cTn id="20" dur="500"/>
                                        <p:tgtEl>
                                          <p:spTgt spid="17411">
                                            <p:txEl>
                                              <p:pRg st="4" end="4"/>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17411">
                                            <p:txEl>
                                              <p:pRg st="5" end="5"/>
                                            </p:txEl>
                                          </p:spTgt>
                                        </p:tgtEl>
                                        <p:attrNameLst>
                                          <p:attrName>style.visibility</p:attrName>
                                        </p:attrNameLst>
                                      </p:cBhvr>
                                      <p:to>
                                        <p:strVal val="visible"/>
                                      </p:to>
                                    </p:set>
                                    <p:animEffect transition="in" filter="wipe(down)">
                                      <p:cBhvr>
                                        <p:cTn id="23" dur="500"/>
                                        <p:tgtEl>
                                          <p:spTgt spid="17411">
                                            <p:txEl>
                                              <p:pRg st="5" end="5"/>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17411">
                                            <p:txEl>
                                              <p:pRg st="6" end="6"/>
                                            </p:txEl>
                                          </p:spTgt>
                                        </p:tgtEl>
                                        <p:attrNameLst>
                                          <p:attrName>style.visibility</p:attrName>
                                        </p:attrNameLst>
                                      </p:cBhvr>
                                      <p:to>
                                        <p:strVal val="visible"/>
                                      </p:to>
                                    </p:set>
                                    <p:animEffect transition="in" filter="wipe(down)">
                                      <p:cBhvr>
                                        <p:cTn id="26" dur="500"/>
                                        <p:tgtEl>
                                          <p:spTgt spid="174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pPr eaLnBrk="1" hangingPunct="1"/>
            <a:r>
              <a:rPr lang="zh-CN" altLang="zh-CN" sz="2800" b="1">
                <a:latin typeface="Times New Roman" panose="02020603050405020304" pitchFamily="18" charset="0"/>
              </a:rPr>
              <a:t>通过视图修改基表中的数据应注意下面的问题</a:t>
            </a:r>
          </a:p>
        </p:txBody>
      </p:sp>
      <p:sp>
        <p:nvSpPr>
          <p:cNvPr id="17411" name="内容占位符 2"/>
          <p:cNvSpPr>
            <a:spLocks noGrp="1"/>
          </p:cNvSpPr>
          <p:nvPr>
            <p:ph idx="1"/>
          </p:nvPr>
        </p:nvSpPr>
        <p:spPr/>
        <p:txBody>
          <a:bodyPr/>
          <a:lstStyle/>
          <a:p>
            <a:pPr>
              <a:defRPr/>
            </a:pPr>
            <a:r>
              <a:rPr lang="zh-CN" altLang="zh-CN" sz="2400" dirty="0">
                <a:latin typeface="Times New Roman" panose="02020603050405020304" pitchFamily="18" charset="0"/>
                <a:cs typeface="Times New Roman" panose="02020603050405020304" pitchFamily="18" charset="0"/>
              </a:rPr>
              <a:t>只要满足下列条件，即可通过视图修改基表的数据：</a:t>
            </a:r>
          </a:p>
          <a:p>
            <a:pPr marL="0" indent="0">
              <a:buNone/>
              <a:defRPr/>
            </a:pP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任何修改（包括</a:t>
            </a:r>
            <a:r>
              <a:rPr lang="en-US" altLang="zh-CN" sz="2400" dirty="0">
                <a:latin typeface="Times New Roman" panose="02020603050405020304" pitchFamily="18" charset="0"/>
                <a:cs typeface="Times New Roman" panose="02020603050405020304" pitchFamily="18" charset="0"/>
              </a:rPr>
              <a:t> UPDATE</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INSERT</a:t>
            </a:r>
            <a:r>
              <a:rPr lang="zh-CN" altLang="zh-CN" sz="2400" dirty="0">
                <a:latin typeface="Times New Roman" panose="02020603050405020304" pitchFamily="18" charset="0"/>
                <a:cs typeface="Times New Roman" panose="02020603050405020304" pitchFamily="18" charset="0"/>
              </a:rPr>
              <a:t>和</a:t>
            </a:r>
            <a:r>
              <a:rPr lang="en-US" altLang="zh-CN" sz="2400" dirty="0">
                <a:latin typeface="Times New Roman" panose="02020603050405020304" pitchFamily="18" charset="0"/>
                <a:cs typeface="Times New Roman" panose="02020603050405020304" pitchFamily="18" charset="0"/>
              </a:rPr>
              <a:t>DELETE</a:t>
            </a:r>
            <a:r>
              <a:rPr lang="zh-CN" altLang="zh-CN" sz="2400" dirty="0">
                <a:latin typeface="Times New Roman" panose="02020603050405020304" pitchFamily="18" charset="0"/>
                <a:cs typeface="Times New Roman" panose="02020603050405020304" pitchFamily="18" charset="0"/>
              </a:rPr>
              <a:t>语句）都只能操作一个基表的多列</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marL="0" indent="0">
              <a:buNone/>
              <a:defRPr/>
            </a:pPr>
            <a:r>
              <a:rPr lang="en-US" altLang="zh-CN" sz="2400" dirty="0">
                <a:solidFill>
                  <a:srgbClr val="FF0000"/>
                </a:solidFill>
                <a:latin typeface="Times New Roman" panose="02020603050405020304" pitchFamily="18" charset="0"/>
                <a:cs typeface="Times New Roman" panose="02020603050405020304" pitchFamily="18" charset="0"/>
              </a:rPr>
              <a:t>      </a:t>
            </a:r>
            <a:r>
              <a:rPr lang="zh-CN" altLang="en-US" sz="2400" dirty="0">
                <a:solidFill>
                  <a:srgbClr val="FF0000"/>
                </a:solidFill>
                <a:latin typeface="Times New Roman" panose="02020603050405020304" pitchFamily="18" charset="0"/>
                <a:cs typeface="Times New Roman" panose="02020603050405020304" pitchFamily="18" charset="0"/>
              </a:rPr>
              <a:t>例如：</a:t>
            </a:r>
            <a:r>
              <a:rPr lang="en-US" altLang="zh-CN" sz="2400" dirty="0" err="1">
                <a:latin typeface="Times New Roman" panose="02020603050405020304" pitchFamily="18" charset="0"/>
                <a:cs typeface="Times New Roman" panose="02020603050405020304" pitchFamily="18" charset="0"/>
              </a:rPr>
              <a:t>V_C_Grade</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Sname,Cname,Gredit,Grade</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将高数课的学分</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，并给每个学生的高数课</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分。</a:t>
            </a:r>
            <a:endParaRPr lang="en-US" altLang="zh-CN" sz="2400" dirty="0">
              <a:latin typeface="Times New Roman" panose="02020603050405020304" pitchFamily="18" charset="0"/>
              <a:cs typeface="Times New Roman" panose="02020603050405020304" pitchFamily="18" charset="0"/>
            </a:endParaRPr>
          </a:p>
          <a:p>
            <a:pPr marL="288000" indent="0">
              <a:buNone/>
            </a:pPr>
            <a:r>
              <a:rPr lang="en-US" altLang="zh-CN" sz="2400" dirty="0">
                <a:latin typeface="Times New Roman" panose="02020603050405020304" pitchFamily="18" charset="0"/>
                <a:cs typeface="Times New Roman" panose="02020603050405020304" pitchFamily="18" charset="0"/>
              </a:rPr>
              <a:t>create</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view</a:t>
            </a:r>
            <a:r>
              <a:rPr lang="zh-CN" altLang="en-US"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v_SC</a:t>
            </a:r>
            <a:endParaRPr lang="zh-CN" altLang="en-US" sz="2400" dirty="0">
              <a:latin typeface="Times New Roman" panose="02020603050405020304" pitchFamily="18" charset="0"/>
              <a:cs typeface="Times New Roman" panose="02020603050405020304" pitchFamily="18" charset="0"/>
            </a:endParaRPr>
          </a:p>
          <a:p>
            <a:pPr marL="288000" indent="0">
              <a:buNone/>
            </a:pPr>
            <a:r>
              <a:rPr lang="en-US" altLang="zh-CN" sz="2400" dirty="0">
                <a:latin typeface="Times New Roman" panose="02020603050405020304" pitchFamily="18" charset="0"/>
                <a:cs typeface="Times New Roman" panose="02020603050405020304" pitchFamily="18" charset="0"/>
              </a:rPr>
              <a:t>as</a:t>
            </a:r>
            <a:endParaRPr lang="zh-CN" altLang="en-US" sz="2400" dirty="0">
              <a:latin typeface="Times New Roman" panose="02020603050405020304" pitchFamily="18" charset="0"/>
              <a:cs typeface="Times New Roman" panose="02020603050405020304" pitchFamily="18" charset="0"/>
            </a:endParaRPr>
          </a:p>
          <a:p>
            <a:pPr marL="288000" indent="0">
              <a:buNone/>
            </a:pPr>
            <a:r>
              <a:rPr lang="en-US" altLang="zh-CN" sz="2400" dirty="0">
                <a:latin typeface="Times New Roman" panose="02020603050405020304" pitchFamily="18" charset="0"/>
                <a:cs typeface="Times New Roman" panose="02020603050405020304" pitchFamily="18" charset="0"/>
              </a:rPr>
              <a:t>select</a:t>
            </a:r>
            <a:r>
              <a:rPr lang="zh-CN" altLang="en-US"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Sn,Cn,Credit,Score</a:t>
            </a:r>
            <a:r>
              <a:rPr lang="zh-CN" altLang="en-US" sz="2400" dirty="0">
                <a:latin typeface="Times New Roman" panose="02020603050405020304" pitchFamily="18" charset="0"/>
                <a:cs typeface="Times New Roman" panose="02020603050405020304" pitchFamily="18" charset="0"/>
              </a:rPr>
              <a:t> </a:t>
            </a:r>
          </a:p>
          <a:p>
            <a:pPr marL="288000" indent="0">
              <a:buNone/>
            </a:pPr>
            <a:r>
              <a:rPr lang="en-US" altLang="zh-CN" sz="2400" dirty="0">
                <a:latin typeface="Times New Roman" panose="02020603050405020304" pitchFamily="18" charset="0"/>
                <a:cs typeface="Times New Roman" panose="02020603050405020304" pitchFamily="18" charset="0"/>
              </a:rPr>
              <a:t>from</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s</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join</a:t>
            </a:r>
            <a:r>
              <a:rPr lang="zh-CN" altLang="en-US"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sc</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on</a:t>
            </a:r>
            <a:r>
              <a:rPr lang="zh-CN" altLang="en-US"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s.sno</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sc.sno</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join</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c</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on</a:t>
            </a:r>
            <a:r>
              <a:rPr lang="zh-CN" altLang="en-US"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sc.cno</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c.cno</a:t>
            </a:r>
            <a:endParaRPr lang="en-US" altLang="zh-CN" sz="2400" dirty="0">
              <a:latin typeface="Times New Roman" panose="02020603050405020304" pitchFamily="18" charset="0"/>
              <a:cs typeface="Times New Roman" panose="02020603050405020304" pitchFamily="18" charset="0"/>
            </a:endParaRPr>
          </a:p>
          <a:p>
            <a:pPr marL="288000" indent="0">
              <a:buNone/>
            </a:pPr>
            <a:endParaRPr lang="zh-CN" altLang="en-US" sz="2400" dirty="0">
              <a:latin typeface="Times New Roman" panose="02020603050405020304" pitchFamily="18" charset="0"/>
              <a:cs typeface="Times New Roman" panose="02020603050405020304" pitchFamily="18" charset="0"/>
            </a:endParaRPr>
          </a:p>
          <a:p>
            <a:pPr marL="288000" indent="0">
              <a:buNone/>
            </a:pPr>
            <a:r>
              <a:rPr lang="en-US" altLang="zh-CN" sz="2400" dirty="0">
                <a:latin typeface="Times New Roman" panose="02020603050405020304" pitchFamily="18" charset="0"/>
                <a:cs typeface="Times New Roman" panose="02020603050405020304" pitchFamily="18" charset="0"/>
              </a:rPr>
              <a:t>update</a:t>
            </a:r>
            <a:r>
              <a:rPr lang="zh-CN" altLang="en-US"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v_SC</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set</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credit=credit,</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score=score+2 </a:t>
            </a:r>
          </a:p>
          <a:p>
            <a:pPr marL="288000" indent="0">
              <a:buNone/>
            </a:pPr>
            <a:r>
              <a:rPr lang="en-US" altLang="zh-CN" sz="2400" dirty="0">
                <a:latin typeface="Times New Roman" panose="02020603050405020304" pitchFamily="18" charset="0"/>
                <a:cs typeface="Times New Roman" panose="02020603050405020304" pitchFamily="18" charset="0"/>
              </a:rPr>
              <a:t>where</a:t>
            </a:r>
            <a:r>
              <a:rPr lang="zh-CN" altLang="en-US"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cn</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数据结构</a:t>
            </a:r>
            <a:r>
              <a:rPr lang="en-US" altLang="zh-CN" sz="24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443790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wipe(down)">
                                      <p:cBhvr>
                                        <p:cTn id="7" dur="500"/>
                                        <p:tgtEl>
                                          <p:spTgt spid="17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wipe(down)">
                                      <p:cBhvr>
                                        <p:cTn id="12" dur="500"/>
                                        <p:tgtEl>
                                          <p:spTgt spid="17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Effect transition="in" filter="wipe(down)">
                                      <p:cBhvr>
                                        <p:cTn id="17" dur="500"/>
                                        <p:tgtEl>
                                          <p:spTgt spid="174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7411">
                                            <p:txEl>
                                              <p:pRg st="3" end="3"/>
                                            </p:txEl>
                                          </p:spTgt>
                                        </p:tgtEl>
                                        <p:attrNameLst>
                                          <p:attrName>style.visibility</p:attrName>
                                        </p:attrNameLst>
                                      </p:cBhvr>
                                      <p:to>
                                        <p:strVal val="visible"/>
                                      </p:to>
                                    </p:set>
                                    <p:animEffect transition="in" filter="wipe(down)">
                                      <p:cBhvr>
                                        <p:cTn id="22" dur="500"/>
                                        <p:tgtEl>
                                          <p:spTgt spid="17411">
                                            <p:txEl>
                                              <p:pRg st="3" end="3"/>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17411">
                                            <p:txEl>
                                              <p:pRg st="4" end="4"/>
                                            </p:txEl>
                                          </p:spTgt>
                                        </p:tgtEl>
                                        <p:attrNameLst>
                                          <p:attrName>style.visibility</p:attrName>
                                        </p:attrNameLst>
                                      </p:cBhvr>
                                      <p:to>
                                        <p:strVal val="visible"/>
                                      </p:to>
                                    </p:set>
                                    <p:animEffect transition="in" filter="wipe(down)">
                                      <p:cBhvr>
                                        <p:cTn id="25" dur="500"/>
                                        <p:tgtEl>
                                          <p:spTgt spid="17411">
                                            <p:txEl>
                                              <p:pRg st="4" end="4"/>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17411">
                                            <p:txEl>
                                              <p:pRg st="5" end="5"/>
                                            </p:txEl>
                                          </p:spTgt>
                                        </p:tgtEl>
                                        <p:attrNameLst>
                                          <p:attrName>style.visibility</p:attrName>
                                        </p:attrNameLst>
                                      </p:cBhvr>
                                      <p:to>
                                        <p:strVal val="visible"/>
                                      </p:to>
                                    </p:set>
                                    <p:animEffect transition="in" filter="wipe(down)">
                                      <p:cBhvr>
                                        <p:cTn id="28" dur="500"/>
                                        <p:tgtEl>
                                          <p:spTgt spid="17411">
                                            <p:txEl>
                                              <p:pRg st="5" end="5"/>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17411">
                                            <p:txEl>
                                              <p:pRg st="6" end="6"/>
                                            </p:txEl>
                                          </p:spTgt>
                                        </p:tgtEl>
                                        <p:attrNameLst>
                                          <p:attrName>style.visibility</p:attrName>
                                        </p:attrNameLst>
                                      </p:cBhvr>
                                      <p:to>
                                        <p:strVal val="visible"/>
                                      </p:to>
                                    </p:set>
                                    <p:animEffect transition="in" filter="wipe(down)">
                                      <p:cBhvr>
                                        <p:cTn id="31" dur="500"/>
                                        <p:tgtEl>
                                          <p:spTgt spid="17411">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17411">
                                            <p:txEl>
                                              <p:pRg st="8" end="8"/>
                                            </p:txEl>
                                          </p:spTgt>
                                        </p:tgtEl>
                                        <p:attrNameLst>
                                          <p:attrName>style.visibility</p:attrName>
                                        </p:attrNameLst>
                                      </p:cBhvr>
                                      <p:to>
                                        <p:strVal val="visible"/>
                                      </p:to>
                                    </p:set>
                                    <p:animEffect transition="in" filter="wipe(down)">
                                      <p:cBhvr>
                                        <p:cTn id="36" dur="500"/>
                                        <p:tgtEl>
                                          <p:spTgt spid="17411">
                                            <p:txEl>
                                              <p:pRg st="8" end="8"/>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17411">
                                            <p:txEl>
                                              <p:pRg st="9" end="9"/>
                                            </p:txEl>
                                          </p:spTgt>
                                        </p:tgtEl>
                                        <p:attrNameLst>
                                          <p:attrName>style.visibility</p:attrName>
                                        </p:attrNameLst>
                                      </p:cBhvr>
                                      <p:to>
                                        <p:strVal val="visible"/>
                                      </p:to>
                                    </p:set>
                                    <p:animEffect transition="in" filter="wipe(down)">
                                      <p:cBhvr>
                                        <p:cTn id="39" dur="500"/>
                                        <p:tgtEl>
                                          <p:spTgt spid="174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pPr eaLnBrk="1" hangingPunct="1"/>
            <a:r>
              <a:rPr lang="zh-CN" altLang="zh-CN" sz="2800" b="1">
                <a:latin typeface="Times New Roman" panose="02020603050405020304" pitchFamily="18" charset="0"/>
              </a:rPr>
              <a:t>通过视图修改基表中的数据应注意下面的问题</a:t>
            </a:r>
          </a:p>
        </p:txBody>
      </p:sp>
      <p:sp>
        <p:nvSpPr>
          <p:cNvPr id="17411" name="内容占位符 2"/>
          <p:cNvSpPr>
            <a:spLocks noGrp="1"/>
          </p:cNvSpPr>
          <p:nvPr>
            <p:ph idx="1"/>
          </p:nvPr>
        </p:nvSpPr>
        <p:spPr/>
        <p:txBody>
          <a:bodyPr/>
          <a:lstStyle/>
          <a:p>
            <a:pPr marL="0" indent="0">
              <a:buNone/>
              <a:defRPr/>
            </a:pP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视图中被修改的列必须直接引用表列中的基础数据。不能通过任何其他方式对这些列进行派生，如通过以下方式：</a:t>
            </a:r>
          </a:p>
          <a:p>
            <a:pPr marL="857250" lvl="1" indent="-457200">
              <a:buFont typeface="+mj-ea"/>
              <a:buAutoNum type="circleNumDbPlain"/>
              <a:defRPr/>
            </a:pPr>
            <a:r>
              <a:rPr lang="zh-CN" altLang="zh-CN" sz="2200" dirty="0">
                <a:latin typeface="Times New Roman" panose="02020603050405020304" pitchFamily="18" charset="0"/>
                <a:cs typeface="Times New Roman" panose="02020603050405020304" pitchFamily="18" charset="0"/>
              </a:rPr>
              <a:t>合函数：</a:t>
            </a:r>
            <a:r>
              <a:rPr lang="en-US" altLang="zh-CN" sz="2200" dirty="0" err="1">
                <a:latin typeface="Times New Roman" panose="02020603050405020304" pitchFamily="18" charset="0"/>
                <a:cs typeface="Times New Roman" panose="02020603050405020304" pitchFamily="18" charset="0"/>
              </a:rPr>
              <a:t>AVG</a:t>
            </a:r>
            <a:r>
              <a:rPr lang="zh-CN" altLang="zh-CN"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COUNT</a:t>
            </a:r>
            <a:r>
              <a:rPr lang="zh-CN" altLang="zh-CN"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SUM</a:t>
            </a:r>
            <a:r>
              <a:rPr lang="zh-CN" altLang="zh-CN"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MIN</a:t>
            </a:r>
            <a:r>
              <a:rPr lang="zh-CN" altLang="zh-CN"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MAX</a:t>
            </a:r>
            <a:r>
              <a:rPr lang="zh-CN" altLang="zh-CN"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GROUPING</a:t>
            </a:r>
            <a:r>
              <a:rPr lang="zh-CN" altLang="zh-CN"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STDEV</a:t>
            </a:r>
            <a:r>
              <a:rPr lang="zh-CN" altLang="zh-CN"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STDEVP</a:t>
            </a:r>
            <a:r>
              <a:rPr lang="zh-CN" altLang="zh-CN"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VAR </a:t>
            </a:r>
            <a:r>
              <a:rPr lang="zh-CN" altLang="zh-CN" sz="2200" dirty="0">
                <a:latin typeface="Times New Roman" panose="02020603050405020304" pitchFamily="18" charset="0"/>
                <a:cs typeface="Times New Roman" panose="02020603050405020304" pitchFamily="18" charset="0"/>
              </a:rPr>
              <a:t>和</a:t>
            </a:r>
            <a:r>
              <a:rPr lang="en-US" altLang="zh-CN" sz="2200" dirty="0">
                <a:latin typeface="Times New Roman" panose="02020603050405020304" pitchFamily="18" charset="0"/>
                <a:cs typeface="Times New Roman" panose="02020603050405020304" pitchFamily="18" charset="0"/>
              </a:rPr>
              <a:t> VARP</a:t>
            </a:r>
            <a:r>
              <a:rPr lang="zh-CN" altLang="zh-CN" sz="2200" dirty="0">
                <a:latin typeface="Times New Roman" panose="02020603050405020304" pitchFamily="18" charset="0"/>
                <a:cs typeface="Times New Roman" panose="02020603050405020304" pitchFamily="18" charset="0"/>
              </a:rPr>
              <a:t>。</a:t>
            </a:r>
            <a:endParaRPr lang="en-US" altLang="zh-CN" sz="2200" dirty="0">
              <a:latin typeface="Times New Roman" panose="02020603050405020304" pitchFamily="18" charset="0"/>
              <a:cs typeface="Times New Roman" panose="02020603050405020304" pitchFamily="18" charset="0"/>
            </a:endParaRPr>
          </a:p>
          <a:p>
            <a:pPr marL="400050" lvl="1" indent="0">
              <a:buNone/>
              <a:defRPr/>
            </a:pPr>
            <a:r>
              <a:rPr lang="zh-CN" altLang="en-US" dirty="0">
                <a:latin typeface="Times New Roman" panose="02020603050405020304" pitchFamily="18" charset="0"/>
                <a:cs typeface="Times New Roman" panose="02020603050405020304" pitchFamily="18" charset="0"/>
              </a:rPr>
              <a:t>例如：关于学生和选课门数的视图中不能修改选课门数</a:t>
            </a:r>
            <a:endParaRPr lang="zh-CN" altLang="zh-CN" dirty="0">
              <a:latin typeface="Times New Roman" panose="02020603050405020304" pitchFamily="18" charset="0"/>
              <a:cs typeface="Times New Roman" panose="02020603050405020304" pitchFamily="18" charset="0"/>
            </a:endParaRPr>
          </a:p>
          <a:p>
            <a:pPr marL="857250" lvl="1" indent="-457200">
              <a:buFont typeface="+mj-ea"/>
              <a:buAutoNum type="circleNumDbPlain"/>
              <a:defRPr/>
            </a:pPr>
            <a:endParaRPr lang="zh-CN" altLang="zh-CN" sz="2200" dirty="0">
              <a:latin typeface="Times New Roman" panose="02020603050405020304" pitchFamily="18" charset="0"/>
              <a:cs typeface="Times New Roman" panose="02020603050405020304" pitchFamily="18" charset="0"/>
            </a:endParaRPr>
          </a:p>
          <a:p>
            <a:pPr marL="857250" lvl="1" indent="-457200">
              <a:buFont typeface="+mj-ea"/>
              <a:buAutoNum type="circleNumDbPlain" startAt="2"/>
              <a:defRPr/>
            </a:pPr>
            <a:r>
              <a:rPr lang="zh-CN" altLang="zh-CN" sz="2200" dirty="0">
                <a:latin typeface="Times New Roman" panose="02020603050405020304" pitchFamily="18" charset="0"/>
                <a:cs typeface="Times New Roman" panose="02020603050405020304" pitchFamily="18" charset="0"/>
              </a:rPr>
              <a:t>计算，如：</a:t>
            </a:r>
            <a:r>
              <a:rPr lang="en-US" altLang="zh-CN" sz="2200" dirty="0">
                <a:latin typeface="Times New Roman" panose="02020603050405020304" pitchFamily="18" charset="0"/>
                <a:cs typeface="Times New Roman" panose="02020603050405020304" pitchFamily="18" charset="0"/>
              </a:rPr>
              <a:t>score*1.1</a:t>
            </a:r>
            <a:r>
              <a:rPr lang="zh-CN" altLang="zh-CN" sz="2200" dirty="0">
                <a:latin typeface="Times New Roman" panose="02020603050405020304" pitchFamily="18" charset="0"/>
                <a:cs typeface="Times New Roman" panose="02020603050405020304" pitchFamily="18" charset="0"/>
              </a:rPr>
              <a:t>。不能从使用其他列的表达式中计算该列。使用集合运算符</a:t>
            </a:r>
            <a:r>
              <a:rPr lang="en-US" altLang="zh-CN" sz="2200" dirty="0">
                <a:latin typeface="Times New Roman" panose="02020603050405020304" pitchFamily="18" charset="0"/>
                <a:cs typeface="Times New Roman" panose="02020603050405020304" pitchFamily="18" charset="0"/>
              </a:rPr>
              <a:t> UNION</a:t>
            </a:r>
            <a:r>
              <a:rPr lang="zh-CN" altLang="zh-CN"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UNION ALL</a:t>
            </a:r>
            <a:r>
              <a:rPr lang="zh-CN" altLang="zh-CN"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CROSS JOIN</a:t>
            </a:r>
            <a:r>
              <a:rPr lang="zh-CN" altLang="zh-CN"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EXCEPT </a:t>
            </a:r>
            <a:r>
              <a:rPr lang="zh-CN" altLang="zh-CN" sz="2200" dirty="0">
                <a:latin typeface="Times New Roman" panose="02020603050405020304" pitchFamily="18" charset="0"/>
                <a:cs typeface="Times New Roman" panose="02020603050405020304" pitchFamily="18" charset="0"/>
              </a:rPr>
              <a:t>和</a:t>
            </a:r>
            <a:r>
              <a:rPr lang="en-US" altLang="zh-CN" sz="2200" dirty="0">
                <a:latin typeface="Times New Roman" panose="02020603050405020304" pitchFamily="18" charset="0"/>
                <a:cs typeface="Times New Roman" panose="02020603050405020304" pitchFamily="18" charset="0"/>
              </a:rPr>
              <a:t> INTERSECT</a:t>
            </a:r>
            <a:r>
              <a:rPr lang="zh-CN" altLang="zh-CN" sz="2200" dirty="0">
                <a:latin typeface="Times New Roman" panose="02020603050405020304" pitchFamily="18" charset="0"/>
                <a:cs typeface="Times New Roman" panose="02020603050405020304" pitchFamily="18" charset="0"/>
              </a:rPr>
              <a:t>形成的列将计入计算结果，且不可更新。</a:t>
            </a:r>
            <a:endParaRPr lang="en-US" altLang="zh-CN" sz="22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wipe(down)">
                                      <p:cBhvr>
                                        <p:cTn id="7" dur="500"/>
                                        <p:tgtEl>
                                          <p:spTgt spid="17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wipe(down)">
                                      <p:cBhvr>
                                        <p:cTn id="12" dur="500"/>
                                        <p:tgtEl>
                                          <p:spTgt spid="17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Effect transition="in" filter="wipe(down)">
                                      <p:cBhvr>
                                        <p:cTn id="17" dur="500"/>
                                        <p:tgtEl>
                                          <p:spTgt spid="174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7411">
                                            <p:txEl>
                                              <p:pRg st="4" end="4"/>
                                            </p:txEl>
                                          </p:spTgt>
                                        </p:tgtEl>
                                        <p:attrNameLst>
                                          <p:attrName>style.visibility</p:attrName>
                                        </p:attrNameLst>
                                      </p:cBhvr>
                                      <p:to>
                                        <p:strVal val="visible"/>
                                      </p:to>
                                    </p:set>
                                    <p:animEffect transition="in" filter="wipe(down)">
                                      <p:cBhvr>
                                        <p:cTn id="22" dur="500"/>
                                        <p:tgtEl>
                                          <p:spTgt spid="174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pPr eaLnBrk="1" hangingPunct="1"/>
            <a:r>
              <a:rPr lang="zh-CN" altLang="zh-CN" sz="2800" b="1">
                <a:latin typeface="Times New Roman" panose="02020603050405020304" pitchFamily="18" charset="0"/>
              </a:rPr>
              <a:t>通过视图修改基表中的数据应注意下面的问题</a:t>
            </a:r>
          </a:p>
        </p:txBody>
      </p:sp>
      <p:sp>
        <p:nvSpPr>
          <p:cNvPr id="17411" name="内容占位符 2"/>
          <p:cNvSpPr>
            <a:spLocks noGrp="1"/>
          </p:cNvSpPr>
          <p:nvPr>
            <p:ph idx="1"/>
          </p:nvPr>
        </p:nvSpPr>
        <p:spPr/>
        <p:txBody>
          <a:bodyPr/>
          <a:lstStyle/>
          <a:p>
            <a:pPr marL="0" indent="0">
              <a:buNone/>
              <a:defRPr/>
            </a:pPr>
            <a:r>
              <a:rPr lang="en-US" altLang="zh-CN" sz="2400" dirty="0">
                <a:latin typeface="Times New Roman" panose="02020603050405020304" pitchFamily="18" charset="0"/>
                <a:cs typeface="Times New Roman" panose="02020603050405020304" pitchFamily="18" charset="0"/>
              </a:rPr>
              <a:t>3</a:t>
            </a:r>
            <a:r>
              <a:rPr lang="zh-CN" altLang="en-US"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被修改的列不受</a:t>
            </a:r>
            <a:r>
              <a:rPr lang="en-US" altLang="zh-CN" sz="2400" dirty="0">
                <a:latin typeface="Times New Roman" panose="02020603050405020304" pitchFamily="18" charset="0"/>
                <a:cs typeface="Times New Roman" panose="02020603050405020304" pitchFamily="18" charset="0"/>
              </a:rPr>
              <a:t>GROUP BY</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HAVING</a:t>
            </a:r>
            <a:r>
              <a:rPr lang="zh-CN" altLang="zh-CN" sz="2400" dirty="0">
                <a:latin typeface="Times New Roman" panose="02020603050405020304" pitchFamily="18" charset="0"/>
                <a:cs typeface="Times New Roman" panose="02020603050405020304" pitchFamily="18" charset="0"/>
              </a:rPr>
              <a:t>或</a:t>
            </a:r>
            <a:r>
              <a:rPr lang="en-US" altLang="zh-CN" sz="2400" dirty="0">
                <a:latin typeface="Times New Roman" panose="02020603050405020304" pitchFamily="18" charset="0"/>
                <a:cs typeface="Times New Roman" panose="02020603050405020304" pitchFamily="18" charset="0"/>
              </a:rPr>
              <a:t>DISTINCT</a:t>
            </a:r>
            <a:r>
              <a:rPr lang="zh-CN" altLang="zh-CN" sz="2400" dirty="0">
                <a:latin typeface="Times New Roman" panose="02020603050405020304" pitchFamily="18" charset="0"/>
                <a:cs typeface="Times New Roman" panose="02020603050405020304" pitchFamily="18" charset="0"/>
              </a:rPr>
              <a:t>子句的影响。</a:t>
            </a:r>
          </a:p>
          <a:p>
            <a:pPr marL="0" indent="0">
              <a:buNone/>
              <a:defRPr/>
            </a:pPr>
            <a:r>
              <a:rPr lang="en-US" altLang="zh-CN" sz="2400" dirty="0">
                <a:latin typeface="Times New Roman" panose="02020603050405020304" pitchFamily="18" charset="0"/>
                <a:cs typeface="Times New Roman" panose="02020603050405020304" pitchFamily="18" charset="0"/>
              </a:rPr>
              <a:t>4</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TOP</a:t>
            </a:r>
            <a:r>
              <a:rPr lang="zh-CN" altLang="zh-CN" sz="2400" dirty="0">
                <a:latin typeface="Times New Roman" panose="02020603050405020304" pitchFamily="18" charset="0"/>
                <a:cs typeface="Times New Roman" panose="02020603050405020304" pitchFamily="18" charset="0"/>
              </a:rPr>
              <a:t>在视图的</a:t>
            </a:r>
            <a:r>
              <a:rPr lang="en-US" altLang="zh-CN" sz="2400" dirty="0" err="1">
                <a:latin typeface="Times New Roman" panose="02020603050405020304" pitchFamily="18" charset="0"/>
                <a:cs typeface="Times New Roman" panose="02020603050405020304" pitchFamily="18" charset="0"/>
              </a:rPr>
              <a:t>select_statement</a:t>
            </a:r>
            <a:r>
              <a:rPr lang="zh-CN" altLang="zh-CN" sz="2400" dirty="0">
                <a:latin typeface="Times New Roman" panose="02020603050405020304" pitchFamily="18" charset="0"/>
                <a:cs typeface="Times New Roman" panose="02020603050405020304" pitchFamily="18" charset="0"/>
              </a:rPr>
              <a:t>中的任何位置都不会与</a:t>
            </a:r>
            <a:r>
              <a:rPr lang="en-US" altLang="zh-CN" sz="2400" dirty="0">
                <a:latin typeface="Times New Roman" panose="02020603050405020304" pitchFamily="18" charset="0"/>
                <a:cs typeface="Times New Roman" panose="02020603050405020304" pitchFamily="18" charset="0"/>
              </a:rPr>
              <a:t>WITH CHECK OPTION</a:t>
            </a:r>
            <a:r>
              <a:rPr lang="zh-CN" altLang="zh-CN" sz="2400" dirty="0">
                <a:latin typeface="Times New Roman" panose="02020603050405020304" pitchFamily="18" charset="0"/>
                <a:cs typeface="Times New Roman" panose="02020603050405020304" pitchFamily="18" charset="0"/>
              </a:rPr>
              <a:t>子句一起使用。</a:t>
            </a:r>
          </a:p>
          <a:p>
            <a:pPr marL="0" indent="0">
              <a:buNone/>
              <a:defRPr/>
            </a:pPr>
            <a:r>
              <a:rPr lang="en-US" altLang="zh-CN" sz="2400" dirty="0">
                <a:latin typeface="Times New Roman" panose="02020603050405020304" pitchFamily="18" charset="0"/>
                <a:cs typeface="Times New Roman" panose="02020603050405020304" pitchFamily="18" charset="0"/>
              </a:rPr>
              <a:t>5</a:t>
            </a:r>
            <a:r>
              <a:rPr lang="zh-CN" altLang="en-US"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加了</a:t>
            </a:r>
            <a:r>
              <a:rPr lang="en-US" altLang="zh-CN" sz="2400" dirty="0">
                <a:latin typeface="Times New Roman" panose="02020603050405020304" pitchFamily="18" charset="0"/>
                <a:cs typeface="Times New Roman" panose="02020603050405020304" pitchFamily="18" charset="0"/>
              </a:rPr>
              <a:t>WITH CHECK OPTION</a:t>
            </a:r>
            <a:r>
              <a:rPr lang="zh-CN" altLang="zh-CN" sz="2400" dirty="0">
                <a:latin typeface="Times New Roman" panose="02020603050405020304" pitchFamily="18" charset="0"/>
                <a:cs typeface="Times New Roman" panose="02020603050405020304" pitchFamily="18" charset="0"/>
              </a:rPr>
              <a:t>子句的视图，在修改时，就不能将数据修改成视图之外的数据。</a:t>
            </a:r>
          </a:p>
          <a:p>
            <a:pPr>
              <a:defRPr/>
            </a:pPr>
            <a:r>
              <a:rPr lang="zh-CN" altLang="zh-CN" sz="2400" dirty="0">
                <a:latin typeface="Times New Roman" panose="02020603050405020304" pitchFamily="18" charset="0"/>
                <a:cs typeface="Times New Roman" panose="02020603050405020304" pitchFamily="18" charset="0"/>
              </a:rPr>
              <a:t>上述限制适用于视图的</a:t>
            </a:r>
            <a:r>
              <a:rPr lang="en-US" altLang="zh-CN" sz="2400" dirty="0">
                <a:latin typeface="Times New Roman" panose="02020603050405020304" pitchFamily="18" charset="0"/>
                <a:cs typeface="Times New Roman" panose="02020603050405020304" pitchFamily="18" charset="0"/>
              </a:rPr>
              <a:t>FROM</a:t>
            </a:r>
            <a:r>
              <a:rPr lang="zh-CN" altLang="zh-CN" sz="2400" dirty="0">
                <a:latin typeface="Times New Roman" panose="02020603050405020304" pitchFamily="18" charset="0"/>
                <a:cs typeface="Times New Roman" panose="02020603050405020304" pitchFamily="18" charset="0"/>
              </a:rPr>
              <a:t>子句中的任何子查询，就像其应用于视图本身一样。通常情况下，数据库引擎必须能够明确跟踪从视图定义到一个基表的修改</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wipe(down)">
                                      <p:cBhvr>
                                        <p:cTn id="7" dur="500"/>
                                        <p:tgtEl>
                                          <p:spTgt spid="17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wipe(down)">
                                      <p:cBhvr>
                                        <p:cTn id="12" dur="500"/>
                                        <p:tgtEl>
                                          <p:spTgt spid="17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Effect transition="in" filter="wipe(down)">
                                      <p:cBhvr>
                                        <p:cTn id="17" dur="500"/>
                                        <p:tgtEl>
                                          <p:spTgt spid="174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7411">
                                            <p:txEl>
                                              <p:pRg st="3" end="3"/>
                                            </p:txEl>
                                          </p:spTgt>
                                        </p:tgtEl>
                                        <p:attrNameLst>
                                          <p:attrName>style.visibility</p:attrName>
                                        </p:attrNameLst>
                                      </p:cBhvr>
                                      <p:to>
                                        <p:strVal val="visible"/>
                                      </p:to>
                                    </p:set>
                                    <p:animEffect transition="in" filter="wipe(down)">
                                      <p:cBhvr>
                                        <p:cTn id="22" dur="500"/>
                                        <p:tgtEl>
                                          <p:spTgt spid="174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a:latin typeface="Times New Roman" panose="02020603050405020304" pitchFamily="18" charset="0"/>
              </a:rPr>
              <a:t>举例：</a:t>
            </a:r>
          </a:p>
        </p:txBody>
      </p:sp>
      <p:sp>
        <p:nvSpPr>
          <p:cNvPr id="3" name="内容占位符 2"/>
          <p:cNvSpPr>
            <a:spLocks noGrp="1"/>
          </p:cNvSpPr>
          <p:nvPr>
            <p:ph idx="1"/>
          </p:nvPr>
        </p:nvSpPr>
        <p:spPr/>
        <p:txBody>
          <a:bodyPr/>
          <a:lstStyle/>
          <a:p>
            <a:pPr>
              <a:defRPr/>
            </a:pPr>
            <a:r>
              <a:rPr lang="zh-CN" altLang="en-US" sz="2400" dirty="0">
                <a:latin typeface="Times New Roman" panose="02020603050405020304" pitchFamily="18" charset="0"/>
                <a:cs typeface="Times New Roman" panose="02020603050405020304" pitchFamily="18" charset="0"/>
              </a:rPr>
              <a:t>例 </a:t>
            </a:r>
            <a:r>
              <a:rPr lang="en-US" altLang="zh-CN" sz="2400" dirty="0">
                <a:latin typeface="Times New Roman" panose="02020603050405020304" pitchFamily="18" charset="0"/>
                <a:cs typeface="Times New Roman" panose="02020603050405020304" pitchFamily="18" charset="0"/>
              </a:rPr>
              <a:t>15-8 </a:t>
            </a:r>
            <a:r>
              <a:rPr lang="zh-CN" altLang="en-US" sz="2400" dirty="0">
                <a:latin typeface="Times New Roman" panose="02020603050405020304" pitchFamily="18" charset="0"/>
                <a:cs typeface="Times New Roman" panose="02020603050405020304" pitchFamily="18" charset="0"/>
              </a:rPr>
              <a:t>通过例 </a:t>
            </a:r>
            <a:r>
              <a:rPr lang="en-US" altLang="zh-CN" sz="2400" dirty="0">
                <a:latin typeface="Times New Roman" panose="02020603050405020304" pitchFamily="18" charset="0"/>
                <a:cs typeface="Times New Roman" panose="02020603050405020304" pitchFamily="18" charset="0"/>
              </a:rPr>
              <a:t>15-5</a:t>
            </a:r>
            <a:r>
              <a:rPr lang="zh-CN" altLang="en-US" sz="2400" dirty="0">
                <a:latin typeface="Times New Roman" panose="02020603050405020304" pitchFamily="18" charset="0"/>
                <a:cs typeface="Times New Roman" panose="02020603050405020304" pitchFamily="18" charset="0"/>
              </a:rPr>
              <a:t>创建的</a:t>
            </a:r>
            <a:r>
              <a:rPr lang="en-US" altLang="zh-CN" sz="2400" dirty="0" err="1">
                <a:latin typeface="Times New Roman" panose="02020603050405020304" pitchFamily="18" charset="0"/>
                <a:cs typeface="Times New Roman" panose="02020603050405020304" pitchFamily="18" charset="0"/>
              </a:rPr>
              <a:t>v_sc_excel</a:t>
            </a:r>
            <a:r>
              <a:rPr lang="zh-CN" altLang="en-US" sz="2400" dirty="0">
                <a:latin typeface="Times New Roman" panose="02020603050405020304" pitchFamily="18" charset="0"/>
                <a:cs typeface="Times New Roman" panose="02020603050405020304" pitchFamily="18" charset="0"/>
              </a:rPr>
              <a:t>视图，将小红的数据库分数改为</a:t>
            </a:r>
            <a:r>
              <a:rPr lang="en-US" altLang="zh-CN" sz="2400" dirty="0">
                <a:latin typeface="Times New Roman" panose="02020603050405020304" pitchFamily="18" charset="0"/>
                <a:cs typeface="Times New Roman" panose="02020603050405020304" pitchFamily="18" charset="0"/>
              </a:rPr>
              <a:t>80</a:t>
            </a:r>
            <a:r>
              <a:rPr lang="zh-CN" altLang="en-US" sz="2400" dirty="0">
                <a:latin typeface="Times New Roman" panose="02020603050405020304" pitchFamily="18" charset="0"/>
                <a:cs typeface="Times New Roman" panose="02020603050405020304" pitchFamily="18" charset="0"/>
              </a:rPr>
              <a:t>分。</a:t>
            </a:r>
            <a:endParaRPr lang="en-US" altLang="zh-CN" sz="2400" dirty="0">
              <a:latin typeface="Times New Roman" panose="02020603050405020304" pitchFamily="18" charset="0"/>
              <a:cs typeface="Times New Roman" panose="02020603050405020304" pitchFamily="18" charset="0"/>
            </a:endParaRPr>
          </a:p>
          <a:p>
            <a:pPr>
              <a:defRPr/>
            </a:pPr>
            <a:r>
              <a:rPr lang="zh-CN"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v_sscc_excel</a:t>
            </a:r>
            <a:r>
              <a:rPr lang="zh-CN" altLang="zh-CN" sz="2400" dirty="0">
                <a:latin typeface="Times New Roman" panose="02020603050405020304" pitchFamily="18" charset="0"/>
                <a:cs typeface="Times New Roman" panose="02020603050405020304" pitchFamily="18" charset="0"/>
              </a:rPr>
              <a:t>”视图</a:t>
            </a:r>
            <a:r>
              <a:rPr lang="zh-CN" altLang="en-US"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分数在</a:t>
            </a:r>
            <a:r>
              <a:rPr lang="en-US" altLang="zh-CN" sz="2400" dirty="0">
                <a:latin typeface="Times New Roman" panose="02020603050405020304" pitchFamily="18" charset="0"/>
                <a:cs typeface="Times New Roman" panose="02020603050405020304" pitchFamily="18" charset="0"/>
              </a:rPr>
              <a:t>85</a:t>
            </a:r>
            <a:r>
              <a:rPr lang="zh-CN" altLang="zh-CN" sz="2400" dirty="0">
                <a:latin typeface="Times New Roman" panose="02020603050405020304" pitchFamily="18" charset="0"/>
                <a:cs typeface="Times New Roman" panose="02020603050405020304" pitchFamily="18" charset="0"/>
              </a:rPr>
              <a:t>分以上的学生学号、姓名及所选课程号及课程名和成绩。</a:t>
            </a:r>
            <a:endParaRPr lang="zh-CN" altLang="en-US" sz="2400" dirty="0">
              <a:latin typeface="Times New Roman" panose="02020603050405020304" pitchFamily="18" charset="0"/>
              <a:cs typeface="Times New Roman" panose="02020603050405020304" pitchFamily="18" charset="0"/>
            </a:endParaRPr>
          </a:p>
          <a:p>
            <a:pPr marL="28800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UPDATE </a:t>
            </a:r>
            <a:r>
              <a:rPr lang="en-US" altLang="zh-CN" sz="2400" dirty="0" err="1">
                <a:latin typeface="Times New Roman" panose="02020603050405020304" pitchFamily="18" charset="0"/>
                <a:cs typeface="Times New Roman" panose="02020603050405020304" pitchFamily="18" charset="0"/>
              </a:rPr>
              <a:t>v_sscc_excel</a:t>
            </a:r>
            <a:endParaRPr lang="en-US" altLang="zh-CN" sz="2400" dirty="0">
              <a:latin typeface="Times New Roman" panose="02020603050405020304" pitchFamily="18" charset="0"/>
              <a:cs typeface="Times New Roman" panose="02020603050405020304" pitchFamily="18" charset="0"/>
            </a:endParaRPr>
          </a:p>
          <a:p>
            <a:pPr marL="28800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SET </a:t>
            </a:r>
            <a:r>
              <a:rPr lang="zh-CN" altLang="en-US" sz="2400" dirty="0">
                <a:latin typeface="Times New Roman" panose="02020603050405020304" pitchFamily="18" charset="0"/>
                <a:cs typeface="Times New Roman" panose="02020603050405020304" pitchFamily="18" charset="0"/>
              </a:rPr>
              <a:t>成绩</a:t>
            </a:r>
            <a:r>
              <a:rPr lang="en-US" altLang="zh-CN" sz="2400" dirty="0">
                <a:latin typeface="Times New Roman" panose="02020603050405020304" pitchFamily="18" charset="0"/>
                <a:cs typeface="Times New Roman" panose="02020603050405020304" pitchFamily="18" charset="0"/>
              </a:rPr>
              <a:t>=80</a:t>
            </a:r>
          </a:p>
          <a:p>
            <a:pPr marL="28800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WHERE </a:t>
            </a:r>
            <a:r>
              <a:rPr lang="zh-CN" altLang="en-US" sz="2400" dirty="0">
                <a:latin typeface="Times New Roman" panose="02020603050405020304" pitchFamily="18" charset="0"/>
                <a:cs typeface="Times New Roman" panose="02020603050405020304" pitchFamily="18" charset="0"/>
              </a:rPr>
              <a:t>姓名</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小红</a:t>
            </a:r>
            <a:r>
              <a:rPr lang="en-US" altLang="zh-CN" sz="2400" dirty="0">
                <a:latin typeface="Times New Roman" panose="02020603050405020304" pitchFamily="18" charset="0"/>
                <a:cs typeface="Times New Roman" panose="02020603050405020304" pitchFamily="18" charset="0"/>
              </a:rPr>
              <a:t>' AND </a:t>
            </a:r>
            <a:r>
              <a:rPr lang="zh-CN" altLang="en-US" sz="2400" dirty="0">
                <a:latin typeface="Times New Roman" panose="02020603050405020304" pitchFamily="18" charset="0"/>
                <a:cs typeface="Times New Roman" panose="02020603050405020304" pitchFamily="18" charset="0"/>
              </a:rPr>
              <a:t>课程名</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数据库</a:t>
            </a:r>
            <a:r>
              <a:rPr lang="en-US" altLang="zh-CN" sz="2400" dirty="0">
                <a:latin typeface="Times New Roman" panose="02020603050405020304" pitchFamily="18" charset="0"/>
                <a:cs typeface="Times New Roman" panose="02020603050405020304" pitchFamily="18" charset="0"/>
              </a:rPr>
              <a:t>'</a:t>
            </a:r>
          </a:p>
          <a:p>
            <a:pPr>
              <a:defRPr/>
            </a:pPr>
            <a:r>
              <a:rPr lang="zh-CN" altLang="en-US" sz="2400" dirty="0">
                <a:latin typeface="Times New Roman" panose="02020603050405020304" pitchFamily="18" charset="0"/>
                <a:cs typeface="Times New Roman" panose="02020603050405020304" pitchFamily="18" charset="0"/>
              </a:rPr>
              <a:t>若创建</a:t>
            </a:r>
            <a:r>
              <a:rPr lang="en-US" altLang="zh-CN" sz="2400" dirty="0" err="1">
                <a:latin typeface="Times New Roman" panose="02020603050405020304" pitchFamily="18" charset="0"/>
                <a:cs typeface="Times New Roman" panose="02020603050405020304" pitchFamily="18" charset="0"/>
              </a:rPr>
              <a:t>v_sscc_excel</a:t>
            </a:r>
            <a:r>
              <a:rPr lang="zh-CN" altLang="en-US" sz="2400" dirty="0">
                <a:latin typeface="Times New Roman" panose="02020603050405020304" pitchFamily="18" charset="0"/>
                <a:cs typeface="Times New Roman" panose="02020603050405020304" pitchFamily="18" charset="0"/>
              </a:rPr>
              <a:t>视图时，没有带</a:t>
            </a:r>
            <a:r>
              <a:rPr lang="en-US" altLang="zh-CN" sz="2400" dirty="0">
                <a:latin typeface="Times New Roman" panose="02020603050405020304" pitchFamily="18" charset="0"/>
                <a:cs typeface="Times New Roman" panose="02020603050405020304" pitchFamily="18" charset="0"/>
              </a:rPr>
              <a:t>WITH CHECK OPTION</a:t>
            </a:r>
            <a:r>
              <a:rPr lang="zh-CN" altLang="en-US" sz="2400" dirty="0">
                <a:latin typeface="Times New Roman" panose="02020603050405020304" pitchFamily="18" charset="0"/>
                <a:cs typeface="Times New Roman" panose="02020603050405020304" pitchFamily="18" charset="0"/>
              </a:rPr>
              <a:t>选项，则不会出现以上错误。</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down)">
                                      <p:cBhvr>
                                        <p:cTn id="10" dur="500"/>
                                        <p:tgtEl>
                                          <p:spTgt spid="3">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down)">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wipe(down)">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dirty="0">
                <a:latin typeface="Times New Roman" panose="02020603050405020304" pitchFamily="18" charset="0"/>
              </a:rPr>
              <a:t>通过视图插入删除数据：</a:t>
            </a:r>
          </a:p>
        </p:txBody>
      </p:sp>
      <p:sp>
        <p:nvSpPr>
          <p:cNvPr id="3" name="内容占位符 2"/>
          <p:cNvSpPr>
            <a:spLocks noGrp="1"/>
          </p:cNvSpPr>
          <p:nvPr>
            <p:ph idx="1"/>
          </p:nvPr>
        </p:nvSpPr>
        <p:spPr/>
        <p:txBody>
          <a:bodyPr/>
          <a:lstStyle/>
          <a:p>
            <a:pPr>
              <a:defRPr/>
            </a:pPr>
            <a:r>
              <a:rPr lang="zh-CN" altLang="en-US" sz="2400" dirty="0">
                <a:latin typeface="Times New Roman" panose="02020603050405020304" pitchFamily="18" charset="0"/>
                <a:cs typeface="Times New Roman" panose="02020603050405020304" pitchFamily="18" charset="0"/>
              </a:rPr>
              <a:t>例 </a:t>
            </a:r>
            <a:r>
              <a:rPr lang="en-US" altLang="zh-CN" sz="2400" dirty="0">
                <a:latin typeface="Times New Roman" panose="02020603050405020304" pitchFamily="18" charset="0"/>
                <a:cs typeface="Times New Roman" panose="02020603050405020304" pitchFamily="18" charset="0"/>
              </a:rPr>
              <a:t>15-9 </a:t>
            </a:r>
            <a:r>
              <a:rPr lang="zh-CN" altLang="en-US" sz="2400" dirty="0">
                <a:latin typeface="Times New Roman" panose="02020603050405020304" pitchFamily="18" charset="0"/>
                <a:cs typeface="Times New Roman" panose="02020603050405020304" pitchFamily="18" charset="0"/>
              </a:rPr>
              <a:t>创建名为的</a:t>
            </a:r>
            <a:r>
              <a:rPr lang="en-US" altLang="zh-CN" sz="2400" dirty="0" err="1">
                <a:latin typeface="Times New Roman" panose="02020603050405020304" pitchFamily="18" charset="0"/>
                <a:cs typeface="Times New Roman" panose="02020603050405020304" pitchFamily="18" charset="0"/>
              </a:rPr>
              <a:t>v_sc_bad</a:t>
            </a:r>
            <a:r>
              <a:rPr lang="zh-CN" altLang="en-US" sz="2400" dirty="0">
                <a:latin typeface="Times New Roman" panose="02020603050405020304" pitchFamily="18" charset="0"/>
                <a:cs typeface="Times New Roman" panose="02020603050405020304" pitchFamily="18" charset="0"/>
              </a:rPr>
              <a:t>视图，以便给特定用户管理成绩低于</a:t>
            </a:r>
            <a:r>
              <a:rPr lang="en-US" altLang="zh-CN" sz="2400" dirty="0">
                <a:latin typeface="Times New Roman" panose="02020603050405020304" pitchFamily="18" charset="0"/>
                <a:cs typeface="Times New Roman" panose="02020603050405020304" pitchFamily="18" charset="0"/>
              </a:rPr>
              <a:t>50</a:t>
            </a:r>
            <a:r>
              <a:rPr lang="zh-CN" altLang="en-US" sz="2400" dirty="0">
                <a:latin typeface="Times New Roman" panose="02020603050405020304" pitchFamily="18" charset="0"/>
                <a:cs typeface="Times New Roman" panose="02020603050405020304" pitchFamily="18" charset="0"/>
              </a:rPr>
              <a:t>以下的学生成绩。</a:t>
            </a:r>
          </a:p>
          <a:p>
            <a:pPr marL="28800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CREATE VIEW </a:t>
            </a:r>
            <a:r>
              <a:rPr lang="en-US" altLang="zh-CN" sz="2400" dirty="0" err="1">
                <a:latin typeface="Times New Roman" panose="02020603050405020304" pitchFamily="18" charset="0"/>
                <a:cs typeface="Times New Roman" panose="02020603050405020304" pitchFamily="18" charset="0"/>
              </a:rPr>
              <a:t>v_sc_bad</a:t>
            </a:r>
            <a:endParaRPr lang="en-US" altLang="zh-CN" sz="2400" dirty="0">
              <a:latin typeface="Times New Roman" panose="02020603050405020304" pitchFamily="18" charset="0"/>
              <a:cs typeface="Times New Roman" panose="02020603050405020304" pitchFamily="18" charset="0"/>
            </a:endParaRPr>
          </a:p>
          <a:p>
            <a:pPr marL="28800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AS</a:t>
            </a:r>
          </a:p>
          <a:p>
            <a:pPr marL="28800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SELECT * FROM </a:t>
            </a:r>
            <a:r>
              <a:rPr lang="en-US" altLang="zh-CN" sz="2400" dirty="0" err="1">
                <a:latin typeface="Times New Roman" panose="02020603050405020304" pitchFamily="18" charset="0"/>
                <a:cs typeface="Times New Roman" panose="02020603050405020304" pitchFamily="18" charset="0"/>
              </a:rPr>
              <a:t>sc</a:t>
            </a:r>
            <a:r>
              <a:rPr lang="en-US" altLang="zh-CN" sz="2400" dirty="0">
                <a:latin typeface="Times New Roman" panose="02020603050405020304" pitchFamily="18" charset="0"/>
                <a:cs typeface="Times New Roman" panose="02020603050405020304" pitchFamily="18" charset="0"/>
              </a:rPr>
              <a:t> WHERE score&lt;50</a:t>
            </a:r>
          </a:p>
          <a:p>
            <a:pPr marL="288000" indent="0">
              <a:buFont typeface="Wingdings" panose="05000000000000000000" pitchFamily="2" charset="2"/>
              <a:buNone/>
              <a:defRPr/>
            </a:pPr>
            <a:endParaRPr lang="en-US" altLang="zh-CN" sz="2400" dirty="0">
              <a:latin typeface="Times New Roman" panose="02020603050405020304" pitchFamily="18" charset="0"/>
              <a:cs typeface="Times New Roman" panose="02020603050405020304" pitchFamily="18" charset="0"/>
            </a:endParaRPr>
          </a:p>
          <a:p>
            <a:pPr>
              <a:defRPr/>
            </a:pPr>
            <a:r>
              <a:rPr lang="zh-CN" altLang="en-US" sz="2400" dirty="0">
                <a:latin typeface="Times New Roman" panose="02020603050405020304" pitchFamily="18" charset="0"/>
                <a:cs typeface="Times New Roman" panose="02020603050405020304" pitchFamily="18" charset="0"/>
              </a:rPr>
              <a:t>例 </a:t>
            </a:r>
            <a:r>
              <a:rPr lang="en-US" altLang="zh-CN" sz="2400" dirty="0">
                <a:latin typeface="Times New Roman" panose="02020603050405020304" pitchFamily="18" charset="0"/>
                <a:cs typeface="Times New Roman" panose="02020603050405020304" pitchFamily="18" charset="0"/>
              </a:rPr>
              <a:t>15-10 </a:t>
            </a:r>
            <a:r>
              <a:rPr lang="zh-CN" altLang="en-US" sz="2400" dirty="0">
                <a:latin typeface="Times New Roman" panose="02020603050405020304" pitchFamily="18" charset="0"/>
                <a:cs typeface="Times New Roman" panose="02020603050405020304" pitchFamily="18" charset="0"/>
              </a:rPr>
              <a:t>通过视图</a:t>
            </a:r>
            <a:r>
              <a:rPr lang="en-US" altLang="zh-CN" sz="2400" dirty="0" err="1">
                <a:latin typeface="Times New Roman" panose="02020603050405020304" pitchFamily="18" charset="0"/>
                <a:cs typeface="Times New Roman" panose="02020603050405020304" pitchFamily="18" charset="0"/>
              </a:rPr>
              <a:t>v_sc_bad</a:t>
            </a:r>
            <a:r>
              <a:rPr lang="zh-CN" altLang="en-US" sz="2400" dirty="0">
                <a:latin typeface="Times New Roman" panose="02020603050405020304" pitchFamily="18" charset="0"/>
                <a:cs typeface="Times New Roman" panose="02020603050405020304" pitchFamily="18" charset="0"/>
              </a:rPr>
              <a:t>为学号为</a:t>
            </a:r>
            <a:r>
              <a:rPr lang="en-US" altLang="zh-CN" sz="2400" dirty="0">
                <a:latin typeface="Times New Roman" panose="02020603050405020304" pitchFamily="18" charset="0"/>
                <a:cs typeface="Times New Roman" panose="02020603050405020304" pitchFamily="18" charset="0"/>
              </a:rPr>
              <a:t>5120101</a:t>
            </a:r>
            <a:r>
              <a:rPr lang="zh-CN" altLang="en-US" sz="2400" dirty="0">
                <a:latin typeface="Times New Roman" panose="02020603050405020304" pitchFamily="18" charset="0"/>
                <a:cs typeface="Times New Roman" panose="02020603050405020304" pitchFamily="18" charset="0"/>
              </a:rPr>
              <a:t>的学生插入</a:t>
            </a:r>
            <a:r>
              <a:rPr lang="en-US" altLang="zh-CN" sz="2400" dirty="0" err="1">
                <a:latin typeface="Times New Roman" panose="02020603050405020304" pitchFamily="18" charset="0"/>
                <a:cs typeface="Times New Roman" panose="02020603050405020304" pitchFamily="18" charset="0"/>
              </a:rPr>
              <a:t>c4</a:t>
            </a:r>
            <a:r>
              <a:rPr lang="zh-CN" altLang="en-US" sz="2400" dirty="0">
                <a:latin typeface="Times New Roman" panose="02020603050405020304" pitchFamily="18" charset="0"/>
                <a:cs typeface="Times New Roman" panose="02020603050405020304" pitchFamily="18" charset="0"/>
              </a:rPr>
              <a:t>课程选课，成绩为</a:t>
            </a:r>
            <a:r>
              <a:rPr lang="en-US" altLang="zh-CN" sz="2400" dirty="0">
                <a:latin typeface="Times New Roman" panose="02020603050405020304" pitchFamily="18" charset="0"/>
                <a:cs typeface="Times New Roman" panose="02020603050405020304" pitchFamily="18" charset="0"/>
              </a:rPr>
              <a:t>40</a:t>
            </a:r>
            <a:r>
              <a:rPr lang="zh-CN" altLang="en-US" sz="2400" dirty="0">
                <a:latin typeface="Times New Roman" panose="02020603050405020304" pitchFamily="18" charset="0"/>
                <a:cs typeface="Times New Roman" panose="02020603050405020304" pitchFamily="18" charset="0"/>
              </a:rPr>
              <a:t>分。</a:t>
            </a:r>
          </a:p>
          <a:p>
            <a:pPr marL="28800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INSERT </a:t>
            </a:r>
            <a:r>
              <a:rPr lang="en-US" altLang="zh-CN" sz="2400" dirty="0" err="1">
                <a:latin typeface="Times New Roman" panose="02020603050405020304" pitchFamily="18" charset="0"/>
                <a:cs typeface="Times New Roman" panose="02020603050405020304" pitchFamily="18" charset="0"/>
              </a:rPr>
              <a:t>v_sc_bad</a:t>
            </a:r>
            <a:endParaRPr lang="en-US" altLang="zh-CN" sz="2400" dirty="0">
              <a:latin typeface="Times New Roman" panose="02020603050405020304" pitchFamily="18" charset="0"/>
              <a:cs typeface="Times New Roman" panose="02020603050405020304" pitchFamily="18" charset="0"/>
            </a:endParaRPr>
          </a:p>
          <a:p>
            <a:pPr marL="288000" indent="0">
              <a:buNone/>
              <a:defRPr/>
            </a:pPr>
            <a:r>
              <a:rPr lang="en-US" altLang="zh-CN" sz="2400" dirty="0">
                <a:latin typeface="Times New Roman" panose="02020603050405020304" pitchFamily="18" charset="0"/>
                <a:cs typeface="Times New Roman" panose="02020603050405020304" pitchFamily="18" charset="0"/>
              </a:rPr>
              <a:t>	  VALUES('5120101','c4',40)	 </a:t>
            </a:r>
          </a:p>
          <a:p>
            <a:pPr marL="0" indent="0">
              <a:buFont typeface="Wingdings" panose="05000000000000000000" pitchFamily="2" charset="2"/>
              <a:buNone/>
              <a:defRPr/>
            </a:pPr>
            <a:r>
              <a:rPr lang="zh-CN" altLang="en-US" sz="2400" dirty="0">
                <a:latin typeface="Times New Roman" panose="02020603050405020304" pitchFamily="18" charset="0"/>
                <a:cs typeface="Times New Roman" panose="02020603050405020304" pitchFamily="18" charset="0"/>
              </a:rPr>
              <a:t>另外一种：</a:t>
            </a:r>
            <a:endParaRPr lang="en-US" altLang="zh-CN" sz="2400" dirty="0">
              <a:latin typeface="Times New Roman" panose="02020603050405020304" pitchFamily="18" charset="0"/>
              <a:cs typeface="Times New Roman" panose="02020603050405020304" pitchFamily="18" charset="0"/>
            </a:endParaRPr>
          </a:p>
          <a:p>
            <a:pPr marL="28800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insert </a:t>
            </a:r>
            <a:r>
              <a:rPr lang="en-US" altLang="zh-CN" sz="2400" dirty="0" err="1">
                <a:latin typeface="Times New Roman" panose="02020603050405020304" pitchFamily="18" charset="0"/>
                <a:cs typeface="Times New Roman" panose="02020603050405020304" pitchFamily="18" charset="0"/>
              </a:rPr>
              <a:t>v_sscc</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学号</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课程号</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成绩</a:t>
            </a:r>
            <a:r>
              <a:rPr lang="en-US" altLang="zh-CN" sz="2400" dirty="0">
                <a:latin typeface="Times New Roman" panose="02020603050405020304" pitchFamily="18" charset="0"/>
                <a:cs typeface="Times New Roman" panose="02020603050405020304" pitchFamily="18" charset="0"/>
              </a:rPr>
              <a:t>)</a:t>
            </a:r>
          </a:p>
          <a:p>
            <a:pPr marL="288000" indent="0">
              <a:buNone/>
              <a:defRPr/>
            </a:pPr>
            <a:r>
              <a:rPr lang="en-US" altLang="zh-CN" sz="2400" dirty="0">
                <a:latin typeface="Times New Roman" panose="02020603050405020304" pitchFamily="18" charset="0"/>
                <a:cs typeface="Times New Roman" panose="02020603050405020304" pitchFamily="18" charset="0"/>
              </a:rPr>
              <a:t>	values('5120107','c3',80)</a:t>
            </a:r>
          </a:p>
          <a:p>
            <a:pPr marL="0" indent="0">
              <a:buFont typeface="Wingdings" panose="05000000000000000000" pitchFamily="2" charset="2"/>
              <a:buNone/>
              <a:defRPr/>
            </a:pP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wipe(down)">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wipe(down)">
                                      <p:cBhvr>
                                        <p:cTn id="23" dur="500"/>
                                        <p:tgtEl>
                                          <p:spTgt spid="3">
                                            <p:txEl>
                                              <p:pRg st="6" end="6"/>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wipe(down)">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down)">
                                      <p:cBhvr>
                                        <p:cTn id="31" dur="500"/>
                                        <p:tgtEl>
                                          <p:spTgt spid="3">
                                            <p:txEl>
                                              <p:pRg st="8" end="8"/>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ipe(down)">
                                      <p:cBhvr>
                                        <p:cTn id="34" dur="500"/>
                                        <p:tgtEl>
                                          <p:spTgt spid="3">
                                            <p:txEl>
                                              <p:pRg st="9" end="9"/>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wipe(down)">
                                      <p:cBhvr>
                                        <p:cTn id="3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dirty="0">
                <a:latin typeface="Times New Roman" panose="02020603050405020304" pitchFamily="18" charset="0"/>
              </a:rPr>
              <a:t>通过视图插入删除数据：</a:t>
            </a:r>
          </a:p>
        </p:txBody>
      </p:sp>
      <p:sp>
        <p:nvSpPr>
          <p:cNvPr id="3" name="内容占位符 2"/>
          <p:cNvSpPr>
            <a:spLocks noGrp="1"/>
          </p:cNvSpPr>
          <p:nvPr>
            <p:ph idx="1"/>
          </p:nvPr>
        </p:nvSpPr>
        <p:spPr/>
        <p:txBody>
          <a:bodyPr/>
          <a:lstStyle/>
          <a:p>
            <a:pPr>
              <a:defRPr/>
            </a:pPr>
            <a:r>
              <a:rPr lang="zh-CN" altLang="en-US" sz="2400" dirty="0">
                <a:latin typeface="Times New Roman" panose="02020603050405020304" pitchFamily="18" charset="0"/>
                <a:cs typeface="Times New Roman" panose="02020603050405020304" pitchFamily="18" charset="0"/>
              </a:rPr>
              <a:t>通过视图插入数据需满足基本表的约束条件</a:t>
            </a:r>
            <a:endParaRPr lang="en-US" altLang="zh-CN" sz="2400" dirty="0">
              <a:latin typeface="Times New Roman" panose="02020603050405020304" pitchFamily="18" charset="0"/>
              <a:cs typeface="Times New Roman" panose="02020603050405020304" pitchFamily="18" charset="0"/>
            </a:endParaRPr>
          </a:p>
          <a:p>
            <a:pPr>
              <a:defRPr/>
            </a:pPr>
            <a:r>
              <a:rPr lang="zh-CN" altLang="en-US" sz="2400" dirty="0">
                <a:latin typeface="Times New Roman" panose="02020603050405020304" pitchFamily="18" charset="0"/>
                <a:cs typeface="Times New Roman" panose="02020603050405020304" pitchFamily="18" charset="0"/>
              </a:rPr>
              <a:t>例 创建名为的</a:t>
            </a:r>
            <a:r>
              <a:rPr lang="en-US" altLang="zh-CN" sz="2400" dirty="0" err="1">
                <a:latin typeface="Times New Roman" panose="02020603050405020304" pitchFamily="18" charset="0"/>
                <a:cs typeface="Times New Roman" panose="02020603050405020304" pitchFamily="18" charset="0"/>
              </a:rPr>
              <a:t>v_s_hunan</a:t>
            </a:r>
            <a:r>
              <a:rPr lang="zh-CN" altLang="en-US" sz="2400" dirty="0">
                <a:latin typeface="Times New Roman" panose="02020603050405020304" pitchFamily="18" charset="0"/>
                <a:cs typeface="Times New Roman" panose="02020603050405020304" pitchFamily="18" charset="0"/>
              </a:rPr>
              <a:t>视图，汇总所有湖南的学生学号和姓名</a:t>
            </a:r>
            <a:endParaRPr lang="en-US" altLang="zh-CN" sz="2400" dirty="0">
              <a:latin typeface="Times New Roman" panose="02020603050405020304" pitchFamily="18" charset="0"/>
              <a:cs typeface="Times New Roman" panose="02020603050405020304" pitchFamily="18" charset="0"/>
            </a:endParaRPr>
          </a:p>
          <a:p>
            <a:pPr>
              <a:defRPr/>
            </a:pPr>
            <a:r>
              <a:rPr lang="en-US" altLang="zh-CN" sz="2400" dirty="0">
                <a:latin typeface="Times New Roman" panose="02020603050405020304" pitchFamily="18" charset="0"/>
                <a:cs typeface="Times New Roman" panose="02020603050405020304" pitchFamily="18" charset="0"/>
              </a:rPr>
              <a:t>CREATE VIEW v_ </a:t>
            </a:r>
            <a:r>
              <a:rPr lang="en-US" altLang="zh-CN" sz="2400" dirty="0" err="1">
                <a:latin typeface="Times New Roman" panose="02020603050405020304" pitchFamily="18" charset="0"/>
                <a:cs typeface="Times New Roman" panose="02020603050405020304" pitchFamily="18" charset="0"/>
              </a:rPr>
              <a:t>s_hunan</a:t>
            </a:r>
            <a:endParaRPr lang="en-US" altLang="zh-CN" sz="2400" dirty="0">
              <a:latin typeface="Times New Roman" panose="02020603050405020304" pitchFamily="18" charset="0"/>
              <a:cs typeface="Times New Roman" panose="02020603050405020304" pitchFamily="18" charset="0"/>
            </a:endParaRPr>
          </a:p>
          <a:p>
            <a:pPr marL="28800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AS</a:t>
            </a:r>
          </a:p>
          <a:p>
            <a:pPr marL="28800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SELECT </a:t>
            </a:r>
            <a:r>
              <a:rPr lang="en-US" altLang="zh-CN" sz="2400" dirty="0" err="1">
                <a:latin typeface="Times New Roman" panose="02020603050405020304" pitchFamily="18" charset="0"/>
                <a:cs typeface="Times New Roman" panose="02020603050405020304" pitchFamily="18" charset="0"/>
              </a:rPr>
              <a:t>sno</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sn</a:t>
            </a:r>
            <a:r>
              <a:rPr lang="en-US" altLang="zh-CN" sz="2400" dirty="0">
                <a:latin typeface="Times New Roman" panose="02020603050405020304" pitchFamily="18" charset="0"/>
                <a:cs typeface="Times New Roman" panose="02020603050405020304" pitchFamily="18" charset="0"/>
              </a:rPr>
              <a:t> FROM s WHERE </a:t>
            </a:r>
            <a:r>
              <a:rPr lang="zh-CN" altLang="en-US" sz="2400" dirty="0">
                <a:latin typeface="Times New Roman" panose="02020603050405020304" pitchFamily="18" charset="0"/>
                <a:cs typeface="Times New Roman" panose="02020603050405020304" pitchFamily="18" charset="0"/>
              </a:rPr>
              <a:t>家乡</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湖南</a:t>
            </a:r>
            <a:r>
              <a:rPr lang="en-US" altLang="zh-CN" sz="2400" dirty="0">
                <a:latin typeface="Times New Roman" panose="02020603050405020304" pitchFamily="18" charset="0"/>
                <a:cs typeface="Times New Roman" panose="02020603050405020304" pitchFamily="18" charset="0"/>
              </a:rPr>
              <a:t>’</a:t>
            </a:r>
          </a:p>
          <a:p>
            <a:pPr marL="0" indent="0">
              <a:buFont typeface="Wingdings" panose="05000000000000000000" pitchFamily="2" charset="2"/>
              <a:buNone/>
              <a:defRPr/>
            </a:pPr>
            <a:r>
              <a:rPr lang="zh-CN" altLang="en-US" sz="2400" dirty="0">
                <a:latin typeface="Times New Roman" panose="02020603050405020304" pitchFamily="18" charset="0"/>
                <a:cs typeface="Times New Roman" panose="02020603050405020304" pitchFamily="18" charset="0"/>
              </a:rPr>
              <a:t>如果原表中其它字段不允许为空，则不能通过视图插入新数据</a:t>
            </a:r>
          </a:p>
        </p:txBody>
      </p:sp>
    </p:spTree>
    <p:extLst>
      <p:ext uri="{BB962C8B-B14F-4D97-AF65-F5344CB8AC3E}">
        <p14:creationId xmlns:p14="http://schemas.microsoft.com/office/powerpoint/2010/main" val="141294799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down)">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引入</a:t>
            </a:r>
          </a:p>
        </p:txBody>
      </p:sp>
      <p:sp>
        <p:nvSpPr>
          <p:cNvPr id="3" name="内容占位符 2"/>
          <p:cNvSpPr>
            <a:spLocks noGrp="1"/>
          </p:cNvSpPr>
          <p:nvPr>
            <p:ph idx="1"/>
          </p:nvPr>
        </p:nvSpPr>
        <p:spPr/>
        <p:txBody>
          <a:bodyPr/>
          <a:lstStyle/>
          <a:p>
            <a:pPr>
              <a:defRPr/>
            </a:pPr>
            <a:r>
              <a:rPr lang="zh-CN" altLang="en-US" sz="2400" b="1" dirty="0">
                <a:latin typeface="Times New Roman" panose="02020603050405020304" pitchFamily="18" charset="0"/>
                <a:cs typeface="Times New Roman" panose="02020603050405020304" pitchFamily="18" charset="0"/>
              </a:rPr>
              <a:t>上一章最后一个例子</a:t>
            </a:r>
            <a:r>
              <a:rPr lang="en-US" altLang="zh-CN" sz="2400" b="1" dirty="0">
                <a:latin typeface="Times New Roman" panose="02020603050405020304" pitchFamily="18" charset="0"/>
                <a:cs typeface="Times New Roman" panose="02020603050405020304" pitchFamily="18" charset="0"/>
              </a:rPr>
              <a:t>14-65</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SELECT </a:t>
            </a:r>
            <a:r>
              <a:rPr lang="en-US" altLang="zh-CN" sz="2400" dirty="0" err="1">
                <a:latin typeface="Times New Roman" panose="02020603050405020304" pitchFamily="18" charset="0"/>
                <a:cs typeface="Times New Roman" panose="02020603050405020304" pitchFamily="18" charset="0"/>
              </a:rPr>
              <a:t>C.cno</a:t>
            </a: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课程号</a:t>
            </a:r>
            <a:r>
              <a:rPr lang="en-US" altLang="zh-CN" sz="2400" dirty="0">
                <a:latin typeface="Times New Roman" panose="02020603050405020304" pitchFamily="18" charset="0"/>
                <a:cs typeface="Times New Roman" panose="02020603050405020304" pitchFamily="18" charset="0"/>
              </a:rPr>
              <a:t>,COUNT(*) </a:t>
            </a:r>
            <a:r>
              <a:rPr lang="zh-CN" altLang="zh-CN" sz="2400" dirty="0">
                <a:latin typeface="Times New Roman" panose="02020603050405020304" pitchFamily="18" charset="0"/>
                <a:cs typeface="Times New Roman" panose="02020603050405020304" pitchFamily="18" charset="0"/>
              </a:rPr>
              <a:t>人数</a:t>
            </a:r>
            <a:r>
              <a:rPr lang="en-US" altLang="zh-CN" sz="2400" dirty="0">
                <a:latin typeface="Times New Roman" panose="02020603050405020304" pitchFamily="18" charset="0"/>
                <a:cs typeface="Times New Roman" panose="02020603050405020304" pitchFamily="18" charset="0"/>
              </a:rPr>
              <a:t>,AVG(score) </a:t>
            </a:r>
            <a:r>
              <a:rPr lang="zh-CN" altLang="zh-CN" sz="2400" dirty="0">
                <a:latin typeface="Times New Roman" panose="02020603050405020304" pitchFamily="18" charset="0"/>
                <a:cs typeface="Times New Roman" panose="02020603050405020304" pitchFamily="18" charset="0"/>
              </a:rPr>
              <a:t>平均分</a:t>
            </a:r>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	MAX(score) </a:t>
            </a:r>
            <a:r>
              <a:rPr lang="zh-CN" altLang="zh-CN" sz="2400" dirty="0">
                <a:latin typeface="Times New Roman" panose="02020603050405020304" pitchFamily="18" charset="0"/>
                <a:cs typeface="Times New Roman" panose="02020603050405020304" pitchFamily="18" charset="0"/>
              </a:rPr>
              <a:t>最高分</a:t>
            </a:r>
            <a:r>
              <a:rPr lang="en-US" altLang="zh-CN" sz="2400" dirty="0">
                <a:latin typeface="Times New Roman" panose="02020603050405020304" pitchFamily="18" charset="0"/>
                <a:cs typeface="Times New Roman" panose="02020603050405020304" pitchFamily="18" charset="0"/>
              </a:rPr>
              <a:t>,MIN(score) </a:t>
            </a:r>
            <a:r>
              <a:rPr lang="zh-CN" altLang="zh-CN" sz="2400" dirty="0">
                <a:latin typeface="Times New Roman" panose="02020603050405020304" pitchFamily="18" charset="0"/>
                <a:cs typeface="Times New Roman" panose="02020603050405020304" pitchFamily="18" charset="0"/>
              </a:rPr>
              <a:t>最低分</a:t>
            </a:r>
          </a:p>
          <a:p>
            <a:pPr marL="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	INTO stat</a:t>
            </a:r>
            <a:endParaRPr lang="zh-CN" altLang="zh-CN"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	FROM C JOIN </a:t>
            </a:r>
            <a:r>
              <a:rPr lang="en-US" altLang="zh-CN" sz="2400" dirty="0" err="1">
                <a:latin typeface="Times New Roman" panose="02020603050405020304" pitchFamily="18" charset="0"/>
                <a:cs typeface="Times New Roman" panose="02020603050405020304" pitchFamily="18" charset="0"/>
              </a:rPr>
              <a:t>sc</a:t>
            </a:r>
            <a:r>
              <a:rPr lang="en-US" altLang="zh-CN" sz="2400" dirty="0">
                <a:latin typeface="Times New Roman" panose="02020603050405020304" pitchFamily="18" charset="0"/>
                <a:cs typeface="Times New Roman" panose="02020603050405020304" pitchFamily="18" charset="0"/>
              </a:rPr>
              <a:t> ON </a:t>
            </a:r>
            <a:r>
              <a:rPr lang="en-US" altLang="zh-CN" sz="2400" dirty="0" err="1">
                <a:latin typeface="Times New Roman" panose="02020603050405020304" pitchFamily="18" charset="0"/>
                <a:cs typeface="Times New Roman" panose="02020603050405020304" pitchFamily="18" charset="0"/>
              </a:rPr>
              <a:t>C.cno</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sc.cno</a:t>
            </a:r>
            <a:r>
              <a:rPr lang="en-US" altLang="zh-CN" sz="2400" dirty="0">
                <a:latin typeface="Times New Roman" panose="02020603050405020304" pitchFamily="18" charset="0"/>
                <a:cs typeface="Times New Roman" panose="02020603050405020304" pitchFamily="18" charset="0"/>
              </a:rPr>
              <a:t> GROUP BY </a:t>
            </a:r>
            <a:r>
              <a:rPr lang="en-US" altLang="zh-CN" sz="2400" dirty="0" err="1">
                <a:latin typeface="Times New Roman" panose="02020603050405020304" pitchFamily="18" charset="0"/>
                <a:cs typeface="Times New Roman" panose="02020603050405020304" pitchFamily="18" charset="0"/>
              </a:rPr>
              <a:t>C.cno</a:t>
            </a:r>
            <a:endParaRPr lang="en-US" altLang="zh-CN"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zh-CN" altLang="en-US" sz="2400" b="1" i="1" dirty="0">
                <a:latin typeface="Times New Roman" panose="02020603050405020304" pitchFamily="18" charset="0"/>
                <a:cs typeface="Times New Roman" panose="02020603050405020304" pitchFamily="18" charset="0"/>
              </a:rPr>
              <a:t>可以查询：</a:t>
            </a:r>
            <a:endParaRPr lang="en-US" altLang="zh-CN" sz="2400" b="1" i="1"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Select * from stat</a:t>
            </a:r>
            <a:endParaRPr lang="zh-CN" altLang="zh-CN" sz="2400" dirty="0">
              <a:latin typeface="Times New Roman" panose="02020603050405020304" pitchFamily="18" charset="0"/>
              <a:cs typeface="Times New Roman" panose="02020603050405020304" pitchFamily="18" charset="0"/>
            </a:endParaRPr>
          </a:p>
          <a:p>
            <a:pPr>
              <a:defRPr/>
            </a:pPr>
            <a:endParaRPr lang="zh-CN" altLang="zh-CN"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dirty="0">
                <a:latin typeface="Times New Roman" panose="02020603050405020304" pitchFamily="18" charset="0"/>
              </a:rPr>
              <a:t>通过视图插入删除数据：</a:t>
            </a:r>
          </a:p>
        </p:txBody>
      </p:sp>
      <p:sp>
        <p:nvSpPr>
          <p:cNvPr id="3" name="内容占位符 2"/>
          <p:cNvSpPr>
            <a:spLocks noGrp="1"/>
          </p:cNvSpPr>
          <p:nvPr>
            <p:ph idx="1"/>
          </p:nvPr>
        </p:nvSpPr>
        <p:spPr/>
        <p:txBody>
          <a:bodyPr/>
          <a:lstStyle/>
          <a:p>
            <a:pPr>
              <a:defRPr/>
            </a:pPr>
            <a:r>
              <a:rPr lang="zh-CN" altLang="en-US" sz="2400" dirty="0">
                <a:latin typeface="Times New Roman" panose="02020603050405020304" pitchFamily="18" charset="0"/>
                <a:cs typeface="Times New Roman" panose="02020603050405020304" pitchFamily="18" charset="0"/>
              </a:rPr>
              <a:t>例 </a:t>
            </a:r>
            <a:r>
              <a:rPr lang="en-US" altLang="zh-CN" sz="2400" dirty="0">
                <a:latin typeface="Times New Roman" panose="02020603050405020304" pitchFamily="18" charset="0"/>
                <a:cs typeface="Times New Roman" panose="02020603050405020304" pitchFamily="18" charset="0"/>
              </a:rPr>
              <a:t>15-11 </a:t>
            </a:r>
            <a:r>
              <a:rPr lang="zh-CN" altLang="en-US" sz="2400" dirty="0">
                <a:latin typeface="Times New Roman" panose="02020603050405020304" pitchFamily="18" charset="0"/>
                <a:cs typeface="Times New Roman" panose="02020603050405020304" pitchFamily="18" charset="0"/>
              </a:rPr>
              <a:t>通过视图</a:t>
            </a:r>
            <a:r>
              <a:rPr lang="en-US" altLang="zh-CN" sz="2400" dirty="0" err="1">
                <a:latin typeface="Times New Roman" panose="02020603050405020304" pitchFamily="18" charset="0"/>
                <a:cs typeface="Times New Roman" panose="02020603050405020304" pitchFamily="18" charset="0"/>
              </a:rPr>
              <a:t>v_sc_bad</a:t>
            </a:r>
            <a:r>
              <a:rPr lang="zh-CN" altLang="en-US" sz="2400" dirty="0">
                <a:latin typeface="Times New Roman" panose="02020603050405020304" pitchFamily="18" charset="0"/>
                <a:cs typeface="Times New Roman" panose="02020603050405020304" pitchFamily="18" charset="0"/>
              </a:rPr>
              <a:t>删除学号为</a:t>
            </a:r>
            <a:r>
              <a:rPr lang="en-US" altLang="zh-CN" sz="2400" dirty="0">
                <a:latin typeface="Times New Roman" panose="02020603050405020304" pitchFamily="18" charset="0"/>
                <a:cs typeface="Times New Roman" panose="02020603050405020304" pitchFamily="18" charset="0"/>
              </a:rPr>
              <a:t>5120101</a:t>
            </a:r>
            <a:r>
              <a:rPr lang="zh-CN" altLang="en-US" sz="2400" dirty="0">
                <a:latin typeface="Times New Roman" panose="02020603050405020304" pitchFamily="18" charset="0"/>
                <a:cs typeface="Times New Roman" panose="02020603050405020304" pitchFamily="18" charset="0"/>
              </a:rPr>
              <a:t>的学生</a:t>
            </a:r>
            <a:r>
              <a:rPr lang="en-US" altLang="zh-CN" sz="2400" dirty="0" err="1">
                <a:latin typeface="Times New Roman" panose="02020603050405020304" pitchFamily="18" charset="0"/>
                <a:cs typeface="Times New Roman" panose="02020603050405020304" pitchFamily="18" charset="0"/>
              </a:rPr>
              <a:t>c4</a:t>
            </a:r>
            <a:r>
              <a:rPr lang="zh-CN" altLang="en-US" sz="2400" dirty="0">
                <a:latin typeface="Times New Roman" panose="02020603050405020304" pitchFamily="18" charset="0"/>
                <a:cs typeface="Times New Roman" panose="02020603050405020304" pitchFamily="18" charset="0"/>
              </a:rPr>
              <a:t>课程选课记录。</a:t>
            </a:r>
          </a:p>
          <a:p>
            <a:pPr marL="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DELETE </a:t>
            </a:r>
            <a:r>
              <a:rPr lang="en-US" altLang="zh-CN" sz="2400" dirty="0" err="1">
                <a:latin typeface="Times New Roman" panose="02020603050405020304" pitchFamily="18" charset="0"/>
                <a:cs typeface="Times New Roman" panose="02020603050405020304" pitchFamily="18" charset="0"/>
              </a:rPr>
              <a:t>v_sc_bad</a:t>
            </a:r>
            <a:r>
              <a:rPr lang="en-US" altLang="zh-CN" sz="2400" dirty="0">
                <a:latin typeface="Times New Roman" panose="02020603050405020304" pitchFamily="18" charset="0"/>
                <a:cs typeface="Times New Roman" panose="02020603050405020304" pitchFamily="18" charset="0"/>
              </a:rPr>
              <a:t> </a:t>
            </a:r>
          </a:p>
          <a:p>
            <a:pPr marL="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	WHERE </a:t>
            </a:r>
            <a:r>
              <a:rPr lang="en-US" altLang="zh-CN" sz="2400" dirty="0" err="1">
                <a:latin typeface="Times New Roman" panose="02020603050405020304" pitchFamily="18" charset="0"/>
                <a:cs typeface="Times New Roman" panose="02020603050405020304" pitchFamily="18" charset="0"/>
              </a:rPr>
              <a:t>sno</a:t>
            </a:r>
            <a:r>
              <a:rPr lang="en-US" altLang="zh-CN" sz="2400" dirty="0">
                <a:latin typeface="Times New Roman" panose="02020603050405020304" pitchFamily="18" charset="0"/>
                <a:cs typeface="Times New Roman" panose="02020603050405020304" pitchFamily="18" charset="0"/>
              </a:rPr>
              <a:t>=5120101 AND </a:t>
            </a:r>
            <a:r>
              <a:rPr lang="en-US" altLang="zh-CN" sz="2400" dirty="0" err="1">
                <a:latin typeface="Times New Roman" panose="02020603050405020304" pitchFamily="18" charset="0"/>
                <a:cs typeface="Times New Roman" panose="02020603050405020304" pitchFamily="18" charset="0"/>
              </a:rPr>
              <a:t>cno</a:t>
            </a:r>
            <a:r>
              <a:rPr lang="en-US" altLang="zh-CN" sz="2400" dirty="0">
                <a:latin typeface="Times New Roman" panose="02020603050405020304" pitchFamily="18" charset="0"/>
                <a:cs typeface="Times New Roman" panose="02020603050405020304" pitchFamily="18" charset="0"/>
              </a:rPr>
              <a:t>='c4’</a:t>
            </a:r>
          </a:p>
          <a:p>
            <a:pPr marL="0" indent="0">
              <a:buFont typeface="Wingdings" panose="05000000000000000000" pitchFamily="2" charset="2"/>
              <a:buNone/>
              <a:defRPr/>
            </a:pPr>
            <a:endParaRPr lang="en-US" altLang="zh-CN"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zh-CN" altLang="en-US" sz="2400" dirty="0">
                <a:latin typeface="Times New Roman" panose="02020603050405020304" pitchFamily="18" charset="0"/>
                <a:cs typeface="Times New Roman" panose="02020603050405020304" pitchFamily="18" charset="0"/>
              </a:rPr>
              <a:t>思考：</a:t>
            </a:r>
            <a:endParaRPr lang="en-US" altLang="zh-CN" sz="2400" dirty="0">
              <a:latin typeface="Times New Roman" panose="02020603050405020304" pitchFamily="18" charset="0"/>
              <a:cs typeface="Times New Roman" panose="02020603050405020304" pitchFamily="18" charset="0"/>
            </a:endParaRPr>
          </a:p>
          <a:p>
            <a:pPr marL="0" indent="0">
              <a:buNone/>
              <a:defRPr/>
            </a:pPr>
            <a:r>
              <a:rPr lang="en-US" altLang="zh-CN" sz="2400" dirty="0" err="1">
                <a:latin typeface="Times New Roman" panose="02020603050405020304" pitchFamily="18" charset="0"/>
                <a:cs typeface="Times New Roman" panose="02020603050405020304" pitchFamily="18" charset="0"/>
              </a:rPr>
              <a:t>v_sscc</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学号</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姓名</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课程号</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课程名</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成绩</a:t>
            </a:r>
            <a:r>
              <a:rPr lang="en-US" altLang="zh-CN" sz="2400" dirty="0">
                <a:latin typeface="Times New Roman" panose="02020603050405020304" pitchFamily="18" charset="0"/>
                <a:cs typeface="Times New Roman" panose="02020603050405020304" pitchFamily="18" charset="0"/>
              </a:rPr>
              <a:t>)</a:t>
            </a:r>
          </a:p>
          <a:p>
            <a:pPr marL="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delete </a:t>
            </a:r>
            <a:r>
              <a:rPr lang="en-US" altLang="zh-CN" sz="2400" dirty="0" err="1">
                <a:latin typeface="Times New Roman" panose="02020603050405020304" pitchFamily="18" charset="0"/>
                <a:cs typeface="Times New Roman" panose="02020603050405020304" pitchFamily="18" charset="0"/>
              </a:rPr>
              <a:t>v_sscc</a:t>
            </a:r>
            <a:r>
              <a:rPr lang="en-US" altLang="zh-CN" sz="2400" dirty="0">
                <a:latin typeface="Times New Roman" panose="02020603050405020304" pitchFamily="18" charset="0"/>
                <a:cs typeface="Times New Roman" panose="02020603050405020304" pitchFamily="18" charset="0"/>
              </a:rPr>
              <a:t> </a:t>
            </a:r>
          </a:p>
          <a:p>
            <a:pPr marL="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	where </a:t>
            </a:r>
            <a:r>
              <a:rPr lang="zh-CN" altLang="en-US" sz="2400" dirty="0">
                <a:latin typeface="Times New Roman" panose="02020603050405020304" pitchFamily="18" charset="0"/>
                <a:cs typeface="Times New Roman" panose="02020603050405020304" pitchFamily="18" charset="0"/>
              </a:rPr>
              <a:t>学号</a:t>
            </a:r>
            <a:r>
              <a:rPr lang="en-US" altLang="zh-CN" sz="2400" dirty="0">
                <a:latin typeface="Times New Roman" panose="02020603050405020304" pitchFamily="18" charset="0"/>
                <a:cs typeface="Times New Roman" panose="02020603050405020304" pitchFamily="18" charset="0"/>
              </a:rPr>
              <a:t>=5120107 and </a:t>
            </a:r>
            <a:r>
              <a:rPr lang="zh-CN" altLang="en-US" sz="2400" dirty="0">
                <a:latin typeface="Times New Roman" panose="02020603050405020304" pitchFamily="18" charset="0"/>
                <a:cs typeface="Times New Roman" panose="02020603050405020304" pitchFamily="18" charset="0"/>
              </a:rPr>
              <a:t>课程号</a:t>
            </a:r>
            <a:r>
              <a:rPr lang="en-US" altLang="zh-CN" sz="2400" dirty="0">
                <a:latin typeface="Times New Roman" panose="02020603050405020304" pitchFamily="18" charset="0"/>
                <a:cs typeface="Times New Roman" panose="02020603050405020304" pitchFamily="18" charset="0"/>
              </a:rPr>
              <a:t>='c3’</a:t>
            </a:r>
          </a:p>
          <a:p>
            <a:pPr marL="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Go</a:t>
            </a:r>
          </a:p>
          <a:p>
            <a:pPr marL="0" indent="0">
              <a:buFont typeface="Wingdings" panose="05000000000000000000" pitchFamily="2" charset="2"/>
              <a:buNone/>
              <a:defRPr/>
            </a:pPr>
            <a:r>
              <a:rPr lang="zh-CN" altLang="en-US" sz="2400" dirty="0">
                <a:latin typeface="Times New Roman" panose="02020603050405020304" pitchFamily="18" charset="0"/>
                <a:cs typeface="Times New Roman" panose="02020603050405020304" pitchFamily="18" charset="0"/>
              </a:rPr>
              <a:t>是否能成功执行？</a:t>
            </a:r>
            <a:endParaRPr lang="en-US" altLang="zh-CN" sz="2400" dirty="0">
              <a:latin typeface="Times New Roman" panose="02020603050405020304" pitchFamily="18" charset="0"/>
              <a:cs typeface="Times New Roman" panose="02020603050405020304" pitchFamily="18" charset="0"/>
            </a:endParaRPr>
          </a:p>
          <a:p>
            <a:pPr>
              <a:defRPr/>
            </a:pP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down)">
                                      <p:cBhvr>
                                        <p:cTn id="7" dur="500"/>
                                        <p:tgtEl>
                                          <p:spTgt spid="3">
                                            <p:txEl>
                                              <p:pRg st="4" end="4"/>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wipe(down)">
                                      <p:cBhvr>
                                        <p:cTn id="10" dur="500"/>
                                        <p:tgtEl>
                                          <p:spTgt spid="3">
                                            <p:txEl>
                                              <p:pRg st="5" end="5"/>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wipe(down)">
                                      <p:cBhvr>
                                        <p:cTn id="13" dur="500"/>
                                        <p:tgtEl>
                                          <p:spTgt spid="3">
                                            <p:txEl>
                                              <p:pRg st="6" end="6"/>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wipe(down)">
                                      <p:cBhvr>
                                        <p:cTn id="16" dur="500"/>
                                        <p:tgtEl>
                                          <p:spTgt spid="3">
                                            <p:txEl>
                                              <p:pRg st="7" end="7"/>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wipe(down)">
                                      <p:cBhvr>
                                        <p:cTn id="19" dur="500"/>
                                        <p:tgtEl>
                                          <p:spTgt spid="3">
                                            <p:txEl>
                                              <p:pRg st="8" end="8"/>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wipe(down)">
                                      <p:cBhvr>
                                        <p:cTn id="2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pPr eaLnBrk="1" hangingPunct="1"/>
            <a:r>
              <a:rPr lang="en-US" altLang="zh-CN"/>
              <a:t>15.6 </a:t>
            </a:r>
            <a:r>
              <a:rPr lang="zh-CN" altLang="en-US"/>
              <a:t>修改视图的定义</a:t>
            </a:r>
          </a:p>
        </p:txBody>
      </p:sp>
      <p:sp>
        <p:nvSpPr>
          <p:cNvPr id="22531" name="内容占位符 2"/>
          <p:cNvSpPr>
            <a:spLocks noGrp="1"/>
          </p:cNvSpPr>
          <p:nvPr>
            <p:ph idx="1"/>
          </p:nvPr>
        </p:nvSpPr>
        <p:spPr/>
        <p:txBody>
          <a:bodyPr/>
          <a:lstStyle/>
          <a:p>
            <a:pPr eaLnBrk="1" hangingPunct="1"/>
            <a:r>
              <a:rPr lang="zh-CN" altLang="zh-CN" dirty="0"/>
              <a:t>如果基表发生变化，或者要通过视图查询更多的信息，都需要修改视图的定义。</a:t>
            </a:r>
            <a:endParaRPr lang="en-US" altLang="zh-CN" dirty="0"/>
          </a:p>
          <a:p>
            <a:pPr lvl="1" indent="-342900" eaLnBrk="1" hangingPunct="1">
              <a:buFont typeface="Wingdings" panose="05000000000000000000" pitchFamily="2" charset="2"/>
              <a:buChar char="Ø"/>
            </a:pPr>
            <a:r>
              <a:rPr lang="zh-CN" altLang="zh-CN" sz="2800" dirty="0"/>
              <a:t>可以删除视图，然后重新创建一个新的视图</a:t>
            </a:r>
            <a:r>
              <a:rPr lang="en-US" altLang="zh-CN" sz="2800" dirty="0"/>
              <a:t>(</a:t>
            </a:r>
            <a:r>
              <a:rPr lang="zh-CN" altLang="en-US" sz="2800" dirty="0"/>
              <a:t>重新授权</a:t>
            </a:r>
            <a:r>
              <a:rPr lang="en-US" altLang="zh-CN" sz="2800" dirty="0"/>
              <a:t>)</a:t>
            </a:r>
          </a:p>
          <a:p>
            <a:pPr lvl="1" indent="-342900" eaLnBrk="1" hangingPunct="1">
              <a:buFont typeface="Wingdings" panose="05000000000000000000" pitchFamily="2" charset="2"/>
              <a:buChar char="Ø"/>
            </a:pPr>
            <a:r>
              <a:rPr lang="zh-CN" altLang="zh-CN" sz="2800" dirty="0"/>
              <a:t>更改视图名称或修改其定义</a:t>
            </a:r>
          </a:p>
          <a:p>
            <a:pPr eaLnBrk="1" hangingPunct="1"/>
            <a:r>
              <a:rPr lang="zh-CN" altLang="zh-CN" dirty="0"/>
              <a:t>修改视图与修改基本</a:t>
            </a:r>
            <a:r>
              <a:rPr lang="zh-CN" altLang="en-US" dirty="0"/>
              <a:t>区别：</a:t>
            </a:r>
            <a:endParaRPr lang="en-US" altLang="zh-CN" dirty="0"/>
          </a:p>
          <a:p>
            <a:pPr lvl="1" eaLnBrk="1" hangingPunct="1"/>
            <a:r>
              <a:rPr lang="zh-CN" altLang="zh-CN" dirty="0"/>
              <a:t>修改基本表结构是指重新定义列名、属性等信息</a:t>
            </a:r>
            <a:endParaRPr lang="en-US" altLang="zh-CN" dirty="0"/>
          </a:p>
          <a:p>
            <a:pPr lvl="1" eaLnBrk="1" hangingPunct="1"/>
            <a:r>
              <a:rPr lang="zh-CN" altLang="zh-CN" dirty="0"/>
              <a:t>修改视图是指定列名、表名等属性。</a:t>
            </a:r>
            <a:endParaRPr lang="en-US" altLang="zh-CN" dirty="0"/>
          </a:p>
          <a:p>
            <a:pPr eaLnBrk="1" hangingPunct="1"/>
            <a:endParaRPr lang="zh-CN" altLang="en-US"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wipe(down)">
                                      <p:cBhvr>
                                        <p:cTn id="7" dur="5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wipe(down)">
                                      <p:cBhvr>
                                        <p:cTn id="12" dur="5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wipe(down)">
                                      <p:cBhvr>
                                        <p:cTn id="17" dur="500"/>
                                        <p:tgtEl>
                                          <p:spTgt spid="225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2531">
                                            <p:txEl>
                                              <p:pRg st="3" end="3"/>
                                            </p:txEl>
                                          </p:spTgt>
                                        </p:tgtEl>
                                        <p:attrNameLst>
                                          <p:attrName>style.visibility</p:attrName>
                                        </p:attrNameLst>
                                      </p:cBhvr>
                                      <p:to>
                                        <p:strVal val="visible"/>
                                      </p:to>
                                    </p:set>
                                    <p:animEffect transition="in" filter="wipe(down)">
                                      <p:cBhvr>
                                        <p:cTn id="22" dur="500"/>
                                        <p:tgtEl>
                                          <p:spTgt spid="225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2531">
                                            <p:txEl>
                                              <p:pRg st="4" end="4"/>
                                            </p:txEl>
                                          </p:spTgt>
                                        </p:tgtEl>
                                        <p:attrNameLst>
                                          <p:attrName>style.visibility</p:attrName>
                                        </p:attrNameLst>
                                      </p:cBhvr>
                                      <p:to>
                                        <p:strVal val="visible"/>
                                      </p:to>
                                    </p:set>
                                    <p:animEffect transition="in" filter="wipe(down)">
                                      <p:cBhvr>
                                        <p:cTn id="27" dur="500"/>
                                        <p:tgtEl>
                                          <p:spTgt spid="225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2531">
                                            <p:txEl>
                                              <p:pRg st="5" end="5"/>
                                            </p:txEl>
                                          </p:spTgt>
                                        </p:tgtEl>
                                        <p:attrNameLst>
                                          <p:attrName>style.visibility</p:attrName>
                                        </p:attrNameLst>
                                      </p:cBhvr>
                                      <p:to>
                                        <p:strVal val="visible"/>
                                      </p:to>
                                    </p:set>
                                    <p:animEffect transition="in" filter="wipe(down)">
                                      <p:cBhvr>
                                        <p:cTn id="32" dur="500"/>
                                        <p:tgtEl>
                                          <p:spTgt spid="225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pPr eaLnBrk="1" hangingPunct="1"/>
            <a:r>
              <a:rPr lang="en-US" altLang="zh-CN">
                <a:latin typeface="Times New Roman" panose="02020603050405020304" pitchFamily="18" charset="0"/>
                <a:cs typeface="Times New Roman" panose="02020603050405020304" pitchFamily="18" charset="0"/>
              </a:rPr>
              <a:t>2. </a:t>
            </a:r>
            <a:r>
              <a:rPr lang="zh-CN" altLang="en-US">
                <a:latin typeface="Times New Roman" panose="02020603050405020304" pitchFamily="18" charset="0"/>
                <a:cs typeface="Times New Roman" panose="02020603050405020304" pitchFamily="18" charset="0"/>
              </a:rPr>
              <a:t>使用 </a:t>
            </a:r>
            <a:r>
              <a:rPr lang="en-US" altLang="zh-CN">
                <a:latin typeface="Times New Roman" panose="02020603050405020304" pitchFamily="18" charset="0"/>
                <a:cs typeface="Times New Roman" panose="02020603050405020304" pitchFamily="18" charset="0"/>
              </a:rPr>
              <a:t>T-SQL </a:t>
            </a:r>
            <a:r>
              <a:rPr lang="zh-CN" altLang="en-US">
                <a:latin typeface="Times New Roman" panose="02020603050405020304" pitchFamily="18" charset="0"/>
                <a:cs typeface="Times New Roman" panose="02020603050405020304" pitchFamily="18" charset="0"/>
              </a:rPr>
              <a:t>语句修改视图</a:t>
            </a:r>
          </a:p>
        </p:txBody>
      </p:sp>
      <p:sp>
        <p:nvSpPr>
          <p:cNvPr id="3" name="内容占位符 2"/>
          <p:cNvSpPr>
            <a:spLocks noGrp="1"/>
          </p:cNvSpPr>
          <p:nvPr>
            <p:ph idx="1"/>
          </p:nvPr>
        </p:nvSpPr>
        <p:spPr/>
        <p:txBody>
          <a:bodyPr/>
          <a:lstStyle/>
          <a:p>
            <a:pPr marL="0" indent="0" eaLnBrk="1" hangingPunct="1">
              <a:buFont typeface="Wingdings" panose="05000000000000000000" pitchFamily="2" charset="2"/>
              <a:buNone/>
              <a:defRPr/>
            </a:pPr>
            <a:r>
              <a:rPr lang="en-US" altLang="zh-CN" dirty="0">
                <a:latin typeface="Times New Roman" panose="02020603050405020304" pitchFamily="18" charset="0"/>
                <a:cs typeface="Times New Roman" panose="02020603050405020304" pitchFamily="18" charset="0"/>
              </a:rPr>
              <a:t>ALTER VIEW </a:t>
            </a:r>
            <a:r>
              <a:rPr lang="en-US" altLang="zh-CN" dirty="0" err="1">
                <a:latin typeface="Times New Roman" panose="02020603050405020304" pitchFamily="18" charset="0"/>
                <a:cs typeface="Times New Roman" panose="02020603050405020304" pitchFamily="18" charset="0"/>
              </a:rPr>
              <a:t>view_name</a:t>
            </a:r>
            <a:r>
              <a:rPr lang="en-US" altLang="zh-CN" dirty="0">
                <a:latin typeface="Times New Roman" panose="02020603050405020304" pitchFamily="18" charset="0"/>
                <a:cs typeface="Times New Roman" panose="02020603050405020304" pitchFamily="18" charset="0"/>
              </a:rPr>
              <a:t> [ (column [ ,...n ] ) ] </a:t>
            </a:r>
            <a:endParaRPr lang="zh-CN" altLang="zh-CN" dirty="0">
              <a:latin typeface="Times New Roman" panose="02020603050405020304" pitchFamily="18" charset="0"/>
              <a:cs typeface="Times New Roman" panose="02020603050405020304" pitchFamily="18" charset="0"/>
            </a:endParaRPr>
          </a:p>
          <a:p>
            <a:pPr marL="0" indent="0" eaLnBrk="1" hangingPunct="1">
              <a:buFont typeface="Wingdings" panose="05000000000000000000" pitchFamily="2" charset="2"/>
              <a:buNone/>
              <a:defRPr/>
            </a:pPr>
            <a:r>
              <a:rPr lang="en-US" altLang="zh-CN" dirty="0">
                <a:latin typeface="Times New Roman" panose="02020603050405020304" pitchFamily="18" charset="0"/>
                <a:cs typeface="Times New Roman" panose="02020603050405020304" pitchFamily="18" charset="0"/>
              </a:rPr>
              <a:t>AS </a:t>
            </a:r>
            <a:r>
              <a:rPr lang="en-US" altLang="zh-CN" dirty="0" err="1">
                <a:latin typeface="Times New Roman" panose="02020603050405020304" pitchFamily="18" charset="0"/>
                <a:cs typeface="Times New Roman" panose="02020603050405020304" pitchFamily="18" charset="0"/>
              </a:rPr>
              <a:t>select_statement</a:t>
            </a:r>
            <a:r>
              <a:rPr lang="en-US" altLang="zh-CN" dirty="0">
                <a:latin typeface="Times New Roman" panose="02020603050405020304" pitchFamily="18" charset="0"/>
                <a:cs typeface="Times New Roman" panose="02020603050405020304" pitchFamily="18" charset="0"/>
              </a:rPr>
              <a:t> [ ; ]</a:t>
            </a:r>
            <a:endParaRPr lang="zh-CN" altLang="zh-CN" dirty="0">
              <a:latin typeface="Times New Roman" panose="02020603050405020304" pitchFamily="18" charset="0"/>
              <a:cs typeface="Times New Roman" panose="02020603050405020304" pitchFamily="18" charset="0"/>
            </a:endParaRPr>
          </a:p>
          <a:p>
            <a:pPr marL="0" indent="0" eaLnBrk="1" hangingPunct="1">
              <a:buFont typeface="Wingdings" panose="05000000000000000000" pitchFamily="2" charset="2"/>
              <a:buNone/>
              <a:defRPr/>
            </a:pPr>
            <a:r>
              <a:rPr lang="en-US" altLang="zh-CN" dirty="0">
                <a:latin typeface="Times New Roman" panose="02020603050405020304" pitchFamily="18" charset="0"/>
                <a:cs typeface="Times New Roman" panose="02020603050405020304" pitchFamily="18" charset="0"/>
              </a:rPr>
              <a:t>[ WITH CHECK OPTION ]</a:t>
            </a:r>
            <a:endParaRPr lang="zh-CN" altLang="zh-CN" dirty="0">
              <a:latin typeface="Times New Roman" panose="02020603050405020304" pitchFamily="18" charset="0"/>
              <a:cs typeface="Times New Roman" panose="02020603050405020304" pitchFamily="18" charset="0"/>
            </a:endParaRPr>
          </a:p>
          <a:p>
            <a:pPr eaLnBrk="1" hangingPunct="1">
              <a:defRPr/>
            </a:pPr>
            <a:r>
              <a:rPr lang="zh-CN" altLang="zh-CN" dirty="0">
                <a:latin typeface="Times New Roman" panose="02020603050405020304" pitchFamily="18" charset="0"/>
                <a:cs typeface="Times New Roman" panose="02020603050405020304" pitchFamily="18" charset="0"/>
              </a:rPr>
              <a:t>参数说明：</a:t>
            </a:r>
          </a:p>
          <a:p>
            <a:pPr eaLnBrk="1" hangingPunct="1">
              <a:defRPr/>
            </a:pPr>
            <a:r>
              <a:rPr lang="zh-CN" altLang="zh-CN" dirty="0">
                <a:latin typeface="Times New Roman" panose="02020603050405020304" pitchFamily="18" charset="0"/>
                <a:cs typeface="Times New Roman" panose="02020603050405020304" pitchFamily="18" charset="0"/>
              </a:rPr>
              <a:t>其中</a:t>
            </a:r>
            <a:r>
              <a:rPr lang="en-US" altLang="zh-CN" dirty="0" err="1">
                <a:latin typeface="Times New Roman" panose="02020603050405020304" pitchFamily="18" charset="0"/>
                <a:cs typeface="Times New Roman" panose="02020603050405020304" pitchFamily="18" charset="0"/>
              </a:rPr>
              <a:t>view_name</a:t>
            </a:r>
            <a:r>
              <a:rPr lang="zh-CN" altLang="zh-CN" dirty="0">
                <a:latin typeface="Times New Roman" panose="02020603050405020304" pitchFamily="18" charset="0"/>
                <a:cs typeface="Times New Roman" panose="02020603050405020304" pitchFamily="18" charset="0"/>
              </a:rPr>
              <a:t>为要修改的视图的名称，其余各参数与</a:t>
            </a:r>
            <a:r>
              <a:rPr lang="en-US" altLang="zh-CN" dirty="0">
                <a:latin typeface="Times New Roman" panose="02020603050405020304" pitchFamily="18" charset="0"/>
                <a:cs typeface="Times New Roman" panose="02020603050405020304" pitchFamily="18" charset="0"/>
              </a:rPr>
              <a:t>CREATE VIEW</a:t>
            </a:r>
            <a:r>
              <a:rPr lang="zh-CN" altLang="zh-CN" dirty="0">
                <a:latin typeface="Times New Roman" panose="02020603050405020304" pitchFamily="18" charset="0"/>
                <a:cs typeface="Times New Roman" panose="02020603050405020304" pitchFamily="18" charset="0"/>
              </a:rPr>
              <a:t>语句中的参数相同。</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pPr eaLnBrk="1" hangingPunct="1"/>
            <a:r>
              <a:rPr lang="en-US" altLang="zh-CN">
                <a:latin typeface="Times New Roman" panose="02020603050405020304" pitchFamily="18" charset="0"/>
                <a:cs typeface="Times New Roman" panose="02020603050405020304" pitchFamily="18" charset="0"/>
              </a:rPr>
              <a:t>2. </a:t>
            </a:r>
            <a:r>
              <a:rPr lang="zh-CN" altLang="en-US">
                <a:latin typeface="Times New Roman" panose="02020603050405020304" pitchFamily="18" charset="0"/>
                <a:cs typeface="Times New Roman" panose="02020603050405020304" pitchFamily="18" charset="0"/>
              </a:rPr>
              <a:t>使用 </a:t>
            </a:r>
            <a:r>
              <a:rPr lang="en-US" altLang="zh-CN">
                <a:latin typeface="Times New Roman" panose="02020603050405020304" pitchFamily="18" charset="0"/>
                <a:cs typeface="Times New Roman" panose="02020603050405020304" pitchFamily="18" charset="0"/>
              </a:rPr>
              <a:t>T-SQL </a:t>
            </a:r>
            <a:r>
              <a:rPr lang="zh-CN" altLang="en-US">
                <a:latin typeface="Times New Roman" panose="02020603050405020304" pitchFamily="18" charset="0"/>
                <a:cs typeface="Times New Roman" panose="02020603050405020304" pitchFamily="18" charset="0"/>
              </a:rPr>
              <a:t>语句修改视图</a:t>
            </a:r>
          </a:p>
        </p:txBody>
      </p:sp>
      <p:sp>
        <p:nvSpPr>
          <p:cNvPr id="24579" name="内容占位符 2"/>
          <p:cNvSpPr>
            <a:spLocks noGrp="1"/>
          </p:cNvSpPr>
          <p:nvPr>
            <p:ph idx="1"/>
          </p:nvPr>
        </p:nvSpPr>
        <p:spPr/>
        <p:txBody>
          <a:bodyPr/>
          <a:lstStyle/>
          <a:p>
            <a:pPr marL="0" indent="0" eaLnBrk="1" hangingPunct="1">
              <a:buFont typeface="Wingdings" panose="05000000000000000000" pitchFamily="2" charset="2"/>
              <a:buNone/>
            </a:pPr>
            <a:r>
              <a:rPr lang="zh-CN" altLang="en-US">
                <a:latin typeface="Times New Roman" panose="02020603050405020304" pitchFamily="18" charset="0"/>
                <a:cs typeface="Times New Roman" panose="02020603050405020304" pitchFamily="18" charset="0"/>
              </a:rPr>
              <a:t>例</a:t>
            </a:r>
            <a:r>
              <a:rPr lang="en-US" altLang="zh-CN">
                <a:latin typeface="Times New Roman" panose="02020603050405020304" pitchFamily="18" charset="0"/>
                <a:cs typeface="Times New Roman" panose="02020603050405020304" pitchFamily="18" charset="0"/>
              </a:rPr>
              <a:t>15-13： </a:t>
            </a:r>
            <a:r>
              <a:rPr lang="zh-CN" altLang="en-US">
                <a:latin typeface="Times New Roman" panose="02020603050405020304" pitchFamily="18" charset="0"/>
                <a:cs typeface="Times New Roman" panose="02020603050405020304" pitchFamily="18" charset="0"/>
              </a:rPr>
              <a:t>修改例 </a:t>
            </a:r>
            <a:r>
              <a:rPr lang="en-US" altLang="zh-CN">
                <a:latin typeface="Times New Roman" panose="02020603050405020304" pitchFamily="18" charset="0"/>
                <a:cs typeface="Times New Roman" panose="02020603050405020304" pitchFamily="18" charset="0"/>
              </a:rPr>
              <a:t>15-5</a:t>
            </a:r>
            <a:r>
              <a:rPr lang="zh-CN" altLang="en-US">
                <a:latin typeface="Times New Roman" panose="02020603050405020304" pitchFamily="18" charset="0"/>
                <a:cs typeface="Times New Roman" panose="02020603050405020304" pitchFamily="18" charset="0"/>
              </a:rPr>
              <a:t>中创建的“</a:t>
            </a:r>
            <a:r>
              <a:rPr lang="en-US" altLang="zh-CN">
                <a:latin typeface="Times New Roman" panose="02020603050405020304" pitchFamily="18" charset="0"/>
                <a:cs typeface="Times New Roman" panose="02020603050405020304" pitchFamily="18" charset="0"/>
              </a:rPr>
              <a:t>v_sscc_excel”</a:t>
            </a:r>
            <a:r>
              <a:rPr lang="zh-CN" altLang="en-US">
                <a:latin typeface="Times New Roman" panose="02020603050405020304" pitchFamily="18" charset="0"/>
                <a:cs typeface="Times New Roman" panose="02020603050405020304" pitchFamily="18" charset="0"/>
              </a:rPr>
              <a:t>视图，只查看</a:t>
            </a:r>
            <a:r>
              <a:rPr lang="en-US" altLang="zh-CN">
                <a:latin typeface="Times New Roman" panose="02020603050405020304" pitchFamily="18" charset="0"/>
                <a:cs typeface="Times New Roman" panose="02020603050405020304" pitchFamily="18" charset="0"/>
              </a:rPr>
              <a:t>90</a:t>
            </a:r>
            <a:r>
              <a:rPr lang="zh-CN" altLang="en-US">
                <a:latin typeface="Times New Roman" panose="02020603050405020304" pitchFamily="18" charset="0"/>
                <a:cs typeface="Times New Roman" panose="02020603050405020304" pitchFamily="18" charset="0"/>
              </a:rPr>
              <a:t>分以上的学生学号、姓名及所选课程号及课程名和成绩。</a:t>
            </a:r>
          </a:p>
          <a:p>
            <a:pPr marL="0" indent="0" eaLnBrk="1" hangingPunct="1">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ALTER VIEW v_sscc_excel</a:t>
            </a:r>
          </a:p>
          <a:p>
            <a:pPr marL="0" indent="0" eaLnBrk="1" hangingPunct="1">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AS</a:t>
            </a:r>
          </a:p>
          <a:p>
            <a:pPr marL="0" indent="0" eaLnBrk="1" hangingPunct="1">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SELECT * FROM v_sscc WHERE </a:t>
            </a:r>
            <a:r>
              <a:rPr lang="zh-CN" altLang="en-US">
                <a:latin typeface="Times New Roman" panose="02020603050405020304" pitchFamily="18" charset="0"/>
                <a:cs typeface="Times New Roman" panose="02020603050405020304" pitchFamily="18" charset="0"/>
              </a:rPr>
              <a:t>成绩</a:t>
            </a:r>
            <a:r>
              <a:rPr lang="en-US" altLang="zh-CN">
                <a:latin typeface="Times New Roman" panose="02020603050405020304" pitchFamily="18" charset="0"/>
                <a:cs typeface="Times New Roman" panose="02020603050405020304" pitchFamily="18" charset="0"/>
              </a:rPr>
              <a:t>&gt;=90</a:t>
            </a:r>
          </a:p>
          <a:p>
            <a:pPr marL="0" indent="0" eaLnBrk="1" hangingPunct="1">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WITH CHECK OPTION</a:t>
            </a:r>
          </a:p>
          <a:p>
            <a:pPr marL="0" indent="0" eaLnBrk="1" hangingPunct="1">
              <a:buFont typeface="Wingdings" panose="05000000000000000000" pitchFamily="2" charset="2"/>
              <a:buNone/>
            </a:pPr>
            <a:endParaRPr lang="zh-CN" altLang="en-US">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pPr eaLnBrk="1" hangingPunct="1"/>
            <a:r>
              <a:rPr lang="en-US" altLang="zh-CN">
                <a:latin typeface="Times New Roman" panose="02020603050405020304" pitchFamily="18" charset="0"/>
                <a:cs typeface="Times New Roman" panose="02020603050405020304" pitchFamily="18" charset="0"/>
              </a:rPr>
              <a:t>15.6 </a:t>
            </a:r>
            <a:r>
              <a:rPr lang="zh-CN" altLang="en-US">
                <a:latin typeface="Times New Roman" panose="02020603050405020304" pitchFamily="18" charset="0"/>
                <a:cs typeface="Times New Roman" panose="02020603050405020304" pitchFamily="18" charset="0"/>
              </a:rPr>
              <a:t>重命名视图</a:t>
            </a:r>
          </a:p>
        </p:txBody>
      </p:sp>
      <p:sp>
        <p:nvSpPr>
          <p:cNvPr id="25603" name="内容占位符 2"/>
          <p:cNvSpPr>
            <a:spLocks noGrp="1"/>
          </p:cNvSpPr>
          <p:nvPr>
            <p:ph idx="1"/>
          </p:nvPr>
        </p:nvSpPr>
        <p:spPr/>
        <p:txBody>
          <a:bodyPr/>
          <a:lstStyle/>
          <a:p>
            <a:pPr eaLnBrk="1" hangingPunct="1"/>
            <a:r>
              <a:rPr lang="zh-CN" altLang="zh-CN"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用</a:t>
            </a:r>
            <a:r>
              <a:rPr lang="en-US" altLang="zh-CN" dirty="0">
                <a:latin typeface="Times New Roman" panose="02020603050405020304" pitchFamily="18" charset="0"/>
                <a:cs typeface="Times New Roman" panose="02020603050405020304" pitchFamily="18" charset="0"/>
              </a:rPr>
              <a:t>T-SQL</a:t>
            </a:r>
            <a:r>
              <a:rPr lang="zh-CN" altLang="zh-CN" dirty="0">
                <a:latin typeface="Times New Roman" panose="02020603050405020304" pitchFamily="18" charset="0"/>
                <a:cs typeface="Times New Roman" panose="02020603050405020304" pitchFamily="18" charset="0"/>
              </a:rPr>
              <a:t>语句将“学生选课”数据库中的“</a:t>
            </a:r>
            <a:r>
              <a:rPr lang="en-US" altLang="zh-CN" dirty="0" err="1">
                <a:latin typeface="Times New Roman" panose="02020603050405020304" pitchFamily="18" charset="0"/>
                <a:cs typeface="Times New Roman" panose="02020603050405020304" pitchFamily="18" charset="0"/>
              </a:rPr>
              <a:t>tc_view</a:t>
            </a:r>
            <a:r>
              <a:rPr lang="zh-CN" altLang="zh-CN" dirty="0">
                <a:latin typeface="Times New Roman" panose="02020603050405020304" pitchFamily="18" charset="0"/>
                <a:cs typeface="Times New Roman" panose="02020603050405020304" pitchFamily="18" charset="0"/>
              </a:rPr>
              <a:t>”的视图名修改为</a:t>
            </a:r>
            <a:r>
              <a:rPr lang="en-US" altLang="zh-CN" dirty="0" err="1">
                <a:latin typeface="Times New Roman" panose="02020603050405020304" pitchFamily="18" charset="0"/>
                <a:cs typeface="Times New Roman" panose="02020603050405020304" pitchFamily="18" charset="0"/>
              </a:rPr>
              <a:t>choicetotal_view</a:t>
            </a:r>
            <a:r>
              <a:rPr lang="zh-CN" altLang="zh-CN" dirty="0">
                <a:latin typeface="Times New Roman" panose="02020603050405020304" pitchFamily="18" charset="0"/>
                <a:cs typeface="Times New Roman" panose="02020603050405020304" pitchFamily="18" charset="0"/>
              </a:rPr>
              <a:t>。</a:t>
            </a:r>
          </a:p>
          <a:p>
            <a:pPr eaLnBrk="1" hangingPunct="1">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exec </a:t>
            </a:r>
            <a:r>
              <a:rPr lang="en-US" altLang="zh-CN" dirty="0" err="1">
                <a:latin typeface="Times New Roman" panose="02020603050405020304" pitchFamily="18" charset="0"/>
                <a:cs typeface="Times New Roman" panose="02020603050405020304" pitchFamily="18" charset="0"/>
              </a:rPr>
              <a:t>sp_rename</a:t>
            </a:r>
            <a:r>
              <a:rPr lang="en-US" altLang="zh-CN" dirty="0">
                <a:latin typeface="Times New Roman" panose="02020603050405020304" pitchFamily="18" charset="0"/>
                <a:cs typeface="Times New Roman" panose="02020603050405020304" pitchFamily="18" charset="0"/>
              </a:rPr>
              <a:t> 'tc_view','</a:t>
            </a:r>
            <a:r>
              <a:rPr lang="en-US" altLang="zh-CN" dirty="0" err="1">
                <a:latin typeface="Times New Roman" panose="02020603050405020304" pitchFamily="18" charset="0"/>
                <a:cs typeface="Times New Roman" panose="02020603050405020304" pitchFamily="18" charset="0"/>
              </a:rPr>
              <a:t>choicetotal_view</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pPr eaLnBrk="1" hangingPunct="1"/>
            <a:endParaRPr lang="zh-CN" altLang="en-US" sz="20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pPr eaLnBrk="1" hangingPunct="1"/>
            <a:r>
              <a:rPr lang="en-US" altLang="zh-CN">
                <a:latin typeface="Times New Roman" panose="02020603050405020304" pitchFamily="18" charset="0"/>
                <a:cs typeface="Times New Roman" panose="02020603050405020304" pitchFamily="18" charset="0"/>
              </a:rPr>
              <a:t>15.7 </a:t>
            </a:r>
            <a:r>
              <a:rPr lang="zh-CN" altLang="en-US">
                <a:latin typeface="Times New Roman" panose="02020603050405020304" pitchFamily="18" charset="0"/>
                <a:cs typeface="Times New Roman" panose="02020603050405020304" pitchFamily="18" charset="0"/>
              </a:rPr>
              <a:t>删除视图</a:t>
            </a:r>
          </a:p>
        </p:txBody>
      </p:sp>
      <p:sp>
        <p:nvSpPr>
          <p:cNvPr id="26627" name="内容占位符 2"/>
          <p:cNvSpPr>
            <a:spLocks noGrp="1"/>
          </p:cNvSpPr>
          <p:nvPr>
            <p:ph idx="1"/>
          </p:nvPr>
        </p:nvSpPr>
        <p:spPr/>
        <p:txBody>
          <a:bodyPr/>
          <a:lstStyle/>
          <a:p>
            <a:pPr eaLnBrk="1" hangingPunct="1"/>
            <a:r>
              <a:rPr lang="zh-CN" altLang="zh-CN" dirty="0">
                <a:latin typeface="Times New Roman" panose="02020603050405020304" pitchFamily="18" charset="0"/>
                <a:cs typeface="Times New Roman" panose="02020603050405020304" pitchFamily="18" charset="0"/>
              </a:rPr>
              <a:t>如果不再需要该视图或想清除视图定义以及与之相关联的权限，可以删除该视图。</a:t>
            </a:r>
            <a:endParaRPr lang="en-US" altLang="zh-CN" dirty="0">
              <a:latin typeface="Times New Roman" panose="02020603050405020304" pitchFamily="18" charset="0"/>
              <a:cs typeface="Times New Roman" panose="02020603050405020304" pitchFamily="18" charset="0"/>
            </a:endParaRPr>
          </a:p>
          <a:p>
            <a:pPr eaLnBrk="1" hangingPunct="1"/>
            <a:r>
              <a:rPr lang="zh-CN" altLang="zh-CN" dirty="0">
                <a:latin typeface="Times New Roman" panose="02020603050405020304" pitchFamily="18" charset="0"/>
                <a:cs typeface="Times New Roman" panose="02020603050405020304" pitchFamily="18" charset="0"/>
              </a:rPr>
              <a:t>删除视图后，表和视图所基于的数据并不受影响。</a:t>
            </a:r>
            <a:r>
              <a:rPr lang="zh-CN" altLang="en-US" dirty="0">
                <a:latin typeface="Times New Roman" panose="02020603050405020304" pitchFamily="18" charset="0"/>
                <a:cs typeface="Times New Roman" panose="02020603050405020304" pitchFamily="18" charset="0"/>
              </a:rPr>
              <a:t>不能</a:t>
            </a:r>
            <a:r>
              <a:rPr lang="zh-CN" altLang="zh-CN" dirty="0">
                <a:latin typeface="Times New Roman" panose="02020603050405020304" pitchFamily="18" charset="0"/>
                <a:cs typeface="Times New Roman" panose="02020603050405020304" pitchFamily="18" charset="0"/>
              </a:rPr>
              <a:t>基于已删除视图</a:t>
            </a:r>
            <a:r>
              <a:rPr lang="zh-CN" altLang="en-US" dirty="0">
                <a:latin typeface="Times New Roman" panose="02020603050405020304" pitchFamily="18" charset="0"/>
                <a:cs typeface="Times New Roman" panose="02020603050405020304" pitchFamily="18" charset="0"/>
              </a:rPr>
              <a:t>进行</a:t>
            </a:r>
            <a:r>
              <a:rPr lang="zh-CN" altLang="zh-CN" dirty="0">
                <a:latin typeface="Times New Roman" panose="02020603050405020304" pitchFamily="18" charset="0"/>
                <a:cs typeface="Times New Roman" panose="02020603050405020304" pitchFamily="18" charset="0"/>
              </a:rPr>
              <a:t>查询。</a:t>
            </a:r>
          </a:p>
          <a:p>
            <a:pPr eaLnBrk="1" hangingPunct="1"/>
            <a:r>
              <a:rPr lang="zh-CN" altLang="zh-CN" dirty="0">
                <a:latin typeface="Times New Roman" panose="02020603050405020304" pitchFamily="18" charset="0"/>
                <a:cs typeface="Times New Roman" panose="02020603050405020304" pitchFamily="18" charset="0"/>
              </a:rPr>
              <a:t>删除视图时 ，视图的所有权限也一并被删除。</a:t>
            </a:r>
          </a:p>
          <a:p>
            <a:pPr eaLnBrk="1" hangingPunct="1"/>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pPr eaLnBrk="1" hangingPunct="1"/>
            <a:r>
              <a:rPr lang="en-US" altLang="zh-CN">
                <a:latin typeface="Times New Roman" panose="02020603050405020304" pitchFamily="18" charset="0"/>
                <a:cs typeface="Times New Roman" panose="02020603050405020304" pitchFamily="18" charset="0"/>
              </a:rPr>
              <a:t>15.7 </a:t>
            </a:r>
            <a:r>
              <a:rPr lang="zh-CN" altLang="en-US">
                <a:latin typeface="Times New Roman" panose="02020603050405020304" pitchFamily="18" charset="0"/>
                <a:cs typeface="Times New Roman" panose="02020603050405020304" pitchFamily="18" charset="0"/>
              </a:rPr>
              <a:t>删除视图</a:t>
            </a:r>
          </a:p>
        </p:txBody>
      </p:sp>
      <p:sp>
        <p:nvSpPr>
          <p:cNvPr id="27651" name="内容占位符 2"/>
          <p:cNvSpPr>
            <a:spLocks noGrp="1"/>
          </p:cNvSpPr>
          <p:nvPr>
            <p:ph idx="1"/>
          </p:nvPr>
        </p:nvSpPr>
        <p:spPr/>
        <p:txBody>
          <a:bodyPr/>
          <a:lstStyle/>
          <a:p>
            <a:pPr eaLnBrk="1" hangingPunct="1"/>
            <a:r>
              <a:rPr lang="zh-CN" altLang="zh-CN" dirty="0">
                <a:latin typeface="Times New Roman" panose="02020603050405020304" pitchFamily="18" charset="0"/>
                <a:cs typeface="Times New Roman" panose="02020603050405020304" pitchFamily="18" charset="0"/>
              </a:rPr>
              <a:t>可以通过使用</a:t>
            </a:r>
            <a:r>
              <a:rPr lang="en-US" altLang="zh-CN" dirty="0">
                <a:latin typeface="Times New Roman" panose="02020603050405020304" pitchFamily="18" charset="0"/>
                <a:cs typeface="Times New Roman" panose="02020603050405020304" pitchFamily="18" charset="0"/>
              </a:rPr>
              <a:t>T-SQL</a:t>
            </a:r>
            <a:r>
              <a:rPr lang="zh-CN" altLang="zh-CN" dirty="0">
                <a:latin typeface="Times New Roman" panose="02020603050405020304" pitchFamily="18" charset="0"/>
                <a:cs typeface="Times New Roman" panose="02020603050405020304" pitchFamily="18" charset="0"/>
              </a:rPr>
              <a:t>语句</a:t>
            </a:r>
            <a:r>
              <a:rPr lang="en-US" altLang="zh-CN" dirty="0">
                <a:latin typeface="Times New Roman" panose="02020603050405020304" pitchFamily="18" charset="0"/>
                <a:cs typeface="Times New Roman" panose="02020603050405020304" pitchFamily="18" charset="0"/>
              </a:rPr>
              <a:t>DROP VIEW</a:t>
            </a:r>
            <a:r>
              <a:rPr lang="zh-CN" altLang="zh-CN" dirty="0">
                <a:latin typeface="Times New Roman" panose="02020603050405020304" pitchFamily="18" charset="0"/>
                <a:cs typeface="Times New Roman" panose="02020603050405020304" pitchFamily="18" charset="0"/>
              </a:rPr>
              <a:t>来删除视图，其语法格式为：</a:t>
            </a:r>
          </a:p>
          <a:p>
            <a:pPr eaLnBrk="1" hangingPunct="1"/>
            <a:r>
              <a:rPr lang="en-US" altLang="zh-CN" dirty="0">
                <a:latin typeface="Times New Roman" panose="02020603050405020304" pitchFamily="18" charset="0"/>
                <a:cs typeface="Times New Roman" panose="02020603050405020304" pitchFamily="18" charset="0"/>
              </a:rPr>
              <a:t>DROP VIEW &lt; </a:t>
            </a:r>
            <a:r>
              <a:rPr lang="en-US" altLang="zh-CN" dirty="0" err="1">
                <a:latin typeface="Times New Roman" panose="02020603050405020304" pitchFamily="18" charset="0"/>
                <a:cs typeface="Times New Roman" panose="02020603050405020304" pitchFamily="18" charset="0"/>
              </a:rPr>
              <a:t>view_name</a:t>
            </a:r>
            <a:r>
              <a:rPr lang="en-US" altLang="zh-CN" dirty="0">
                <a:latin typeface="Times New Roman" panose="02020603050405020304" pitchFamily="18" charset="0"/>
                <a:cs typeface="Times New Roman" panose="02020603050405020304" pitchFamily="18" charset="0"/>
              </a:rPr>
              <a:t> &gt;</a:t>
            </a:r>
            <a:r>
              <a:rPr lang="zh-CN" altLang="zh-CN" dirty="0">
                <a:latin typeface="Times New Roman" panose="02020603050405020304" pitchFamily="18" charset="0"/>
                <a:cs typeface="Times New Roman" panose="02020603050405020304" pitchFamily="18" charset="0"/>
              </a:rPr>
              <a:t>，其中参数</a:t>
            </a:r>
            <a:r>
              <a:rPr lang="en-US" altLang="zh-CN" dirty="0" err="1">
                <a:latin typeface="Times New Roman" panose="02020603050405020304" pitchFamily="18" charset="0"/>
                <a:cs typeface="Times New Roman" panose="02020603050405020304" pitchFamily="18" charset="0"/>
              </a:rPr>
              <a:t>view_name</a:t>
            </a:r>
            <a:r>
              <a:rPr lang="zh-CN" altLang="zh-CN" dirty="0">
                <a:latin typeface="Times New Roman" panose="02020603050405020304" pitchFamily="18" charset="0"/>
                <a:cs typeface="Times New Roman" panose="02020603050405020304" pitchFamily="18" charset="0"/>
              </a:rPr>
              <a:t>是指定要删除的表的名称。</a:t>
            </a:r>
          </a:p>
          <a:p>
            <a:r>
              <a:rPr lang="zh-CN" altLang="zh-CN"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15‑15 </a:t>
            </a:r>
            <a:r>
              <a:rPr lang="zh-CN" altLang="zh-CN" dirty="0">
                <a:latin typeface="Times New Roman" panose="02020603050405020304" pitchFamily="18" charset="0"/>
                <a:cs typeface="Times New Roman" panose="02020603050405020304" pitchFamily="18" charset="0"/>
              </a:rPr>
              <a:t>删除“</a:t>
            </a:r>
            <a:r>
              <a:rPr lang="en-US" altLang="zh-CN" dirty="0" err="1">
                <a:latin typeface="Times New Roman" panose="02020603050405020304" pitchFamily="18" charset="0"/>
                <a:cs typeface="Times New Roman" panose="02020603050405020304" pitchFamily="18" charset="0"/>
              </a:rPr>
              <a:t>Xsxk</a:t>
            </a:r>
            <a:r>
              <a:rPr lang="zh-CN" altLang="zh-CN" dirty="0">
                <a:latin typeface="Times New Roman" panose="02020603050405020304" pitchFamily="18" charset="0"/>
                <a:cs typeface="Times New Roman" panose="02020603050405020304" pitchFamily="18" charset="0"/>
              </a:rPr>
              <a:t>”数据库中的视图 “</a:t>
            </a:r>
            <a:r>
              <a:rPr lang="en-US" altLang="zh-CN" dirty="0" err="1">
                <a:latin typeface="Times New Roman" panose="02020603050405020304" pitchFamily="18" charset="0"/>
                <a:cs typeface="Times New Roman" panose="02020603050405020304" pitchFamily="18" charset="0"/>
              </a:rPr>
              <a:t>v_sscc_excel</a:t>
            </a:r>
            <a:r>
              <a:rPr lang="zh-CN" altLang="zh-CN" dirty="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DROP VIEW  </a:t>
            </a:r>
            <a:r>
              <a:rPr lang="en-US" altLang="zh-CN" dirty="0" err="1">
                <a:latin typeface="Times New Roman" panose="02020603050405020304" pitchFamily="18" charset="0"/>
                <a:cs typeface="Times New Roman" panose="02020603050405020304" pitchFamily="18" charset="0"/>
              </a:rPr>
              <a:t>v_sscc_excel</a:t>
            </a:r>
            <a:endParaRPr lang="zh-CN" altLang="zh-CN"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pPr marL="342900" indent="-342900"/>
            <a:r>
              <a:rPr lang="zh-CN" altLang="en-US" b="1">
                <a:latin typeface="Times New Roman" panose="02020603050405020304" pitchFamily="18" charset="0"/>
                <a:cs typeface="Times New Roman" panose="02020603050405020304" pitchFamily="18" charset="0"/>
              </a:rPr>
              <a:t>小结：</a:t>
            </a:r>
            <a:r>
              <a:rPr lang="en-US" altLang="zh-CN" b="1">
                <a:latin typeface="Times New Roman" panose="02020603050405020304" pitchFamily="18" charset="0"/>
                <a:cs typeface="Times New Roman" panose="02020603050405020304" pitchFamily="18" charset="0"/>
              </a:rPr>
              <a:t>1.</a:t>
            </a:r>
            <a:r>
              <a:rPr lang="zh-CN" altLang="zh-CN" b="1">
                <a:latin typeface="Times New Roman" panose="02020603050405020304" pitchFamily="18" charset="0"/>
                <a:cs typeface="Times New Roman" panose="02020603050405020304" pitchFamily="18" charset="0"/>
              </a:rPr>
              <a:t>创建视图准则</a:t>
            </a:r>
            <a:endParaRPr lang="zh-CN" altLang="en-US" sz="8800">
              <a:latin typeface="Times New Roman" panose="02020603050405020304" pitchFamily="18" charset="0"/>
              <a:cs typeface="Times New Roman" panose="02020603050405020304" pitchFamily="18" charset="0"/>
            </a:endParaRPr>
          </a:p>
        </p:txBody>
      </p:sp>
      <p:sp>
        <p:nvSpPr>
          <p:cNvPr id="28675" name="内容占位符 2"/>
          <p:cNvSpPr>
            <a:spLocks noGrp="1"/>
          </p:cNvSpPr>
          <p:nvPr>
            <p:ph idx="1"/>
          </p:nvPr>
        </p:nvSpPr>
        <p:spPr/>
        <p:txBody>
          <a:bodyPr/>
          <a:lstStyle/>
          <a:p>
            <a:r>
              <a:rPr lang="zh-CN" altLang="zh-CN" sz="2400" dirty="0">
                <a:latin typeface="Times New Roman" panose="02020603050405020304" pitchFamily="18" charset="0"/>
                <a:cs typeface="Times New Roman" panose="02020603050405020304" pitchFamily="18" charset="0"/>
              </a:rPr>
              <a:t>要使用视图，首先必须创建视图。</a:t>
            </a:r>
            <a:endParaRPr lang="en-US" altLang="zh-CN" sz="2400" dirty="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视图在数据库中是作为一个独立的对象进行存储的。 创建视图要考虑如下的原则：</a:t>
            </a:r>
          </a:p>
          <a:p>
            <a:pPr lvl="1"/>
            <a:r>
              <a:rPr lang="zh-CN" altLang="zh-CN" dirty="0">
                <a:latin typeface="Times New Roman" panose="02020603050405020304" pitchFamily="18" charset="0"/>
                <a:cs typeface="Times New Roman" panose="02020603050405020304" pitchFamily="18" charset="0"/>
              </a:rPr>
              <a:t>只能在</a:t>
            </a:r>
            <a:r>
              <a:rPr lang="zh-CN" altLang="zh-CN" dirty="0">
                <a:solidFill>
                  <a:srgbClr val="FF0000"/>
                </a:solidFill>
                <a:latin typeface="Times New Roman" panose="02020603050405020304" pitchFamily="18" charset="0"/>
                <a:cs typeface="Times New Roman" panose="02020603050405020304" pitchFamily="18" charset="0"/>
              </a:rPr>
              <a:t>当前数据库</a:t>
            </a:r>
            <a:r>
              <a:rPr lang="zh-CN" altLang="zh-CN" dirty="0">
                <a:latin typeface="Times New Roman" panose="02020603050405020304" pitchFamily="18" charset="0"/>
                <a:cs typeface="Times New Roman" panose="02020603050405020304" pitchFamily="18" charset="0"/>
              </a:rPr>
              <a:t>中创建视图。但是，如果使用分布式查询定义视图，则新视图所引用的表和视图可以存在于其他数据库中，甚至其他服务器上。</a:t>
            </a:r>
          </a:p>
          <a:p>
            <a:pPr lvl="1"/>
            <a:r>
              <a:rPr lang="zh-CN" altLang="zh-CN" dirty="0">
                <a:latin typeface="Times New Roman" panose="02020603050405020304" pitchFamily="18" charset="0"/>
                <a:cs typeface="Times New Roman" panose="02020603050405020304" pitchFamily="18" charset="0"/>
              </a:rPr>
              <a:t>视图名称必须</a:t>
            </a:r>
            <a:r>
              <a:rPr lang="zh-CN" altLang="zh-CN" dirty="0">
                <a:solidFill>
                  <a:srgbClr val="FF0000"/>
                </a:solidFill>
                <a:latin typeface="Times New Roman" panose="02020603050405020304" pitchFamily="18" charset="0"/>
                <a:cs typeface="Times New Roman" panose="02020603050405020304" pitchFamily="18" charset="0"/>
              </a:rPr>
              <a:t>遵循标识符的规则</a:t>
            </a:r>
            <a:r>
              <a:rPr lang="zh-CN" altLang="zh-CN" dirty="0">
                <a:latin typeface="Times New Roman" panose="02020603050405020304" pitchFamily="18" charset="0"/>
                <a:cs typeface="Times New Roman" panose="02020603050405020304" pitchFamily="18" charset="0"/>
              </a:rPr>
              <a:t>，且对每个架构必须为唯一。此外，该名称不得与该架构的任何表的名称相同。</a:t>
            </a:r>
          </a:p>
          <a:p>
            <a:pPr lvl="1"/>
            <a:r>
              <a:rPr lang="zh-CN" altLang="zh-CN" dirty="0">
                <a:latin typeface="Times New Roman" panose="02020603050405020304" pitchFamily="18" charset="0"/>
                <a:cs typeface="Times New Roman" panose="02020603050405020304" pitchFamily="18" charset="0"/>
              </a:rPr>
              <a:t>可以在其他视图和引用视图的过程之上建立视图。</a:t>
            </a:r>
          </a:p>
          <a:p>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小结：</a:t>
            </a:r>
            <a:r>
              <a:rPr lang="en-US" altLang="zh-CN">
                <a:latin typeface="Times New Roman" panose="02020603050405020304" pitchFamily="18" charset="0"/>
                <a:cs typeface="Times New Roman" panose="02020603050405020304" pitchFamily="18" charset="0"/>
              </a:rPr>
              <a:t>2.</a:t>
            </a:r>
            <a:r>
              <a:rPr lang="zh-CN" altLang="en-US">
                <a:latin typeface="Times New Roman" panose="02020603050405020304" pitchFamily="18" charset="0"/>
                <a:cs typeface="Times New Roman" panose="02020603050405020304" pitchFamily="18" charset="0"/>
              </a:rPr>
              <a:t>视图的优点和作用</a:t>
            </a:r>
          </a:p>
        </p:txBody>
      </p:sp>
      <p:sp>
        <p:nvSpPr>
          <p:cNvPr id="30723" name="内容占位符 2"/>
          <p:cNvSpPr>
            <a:spLocks noGrp="1"/>
          </p:cNvSpPr>
          <p:nvPr>
            <p:ph idx="1"/>
          </p:nvPr>
        </p:nvSpPr>
        <p:spPr/>
        <p:txBody>
          <a:bodyPr/>
          <a:lstStyle/>
          <a:p>
            <a:r>
              <a:rPr lang="zh-CN" altLang="zh-CN" sz="2200" dirty="0">
                <a:latin typeface="Times New Roman" panose="02020603050405020304" pitchFamily="18" charset="0"/>
                <a:cs typeface="Times New Roman" panose="02020603050405020304" pitchFamily="18" charset="0"/>
              </a:rPr>
              <a:t>使用视图的优点和作用主要有：</a:t>
            </a:r>
          </a:p>
          <a:p>
            <a:pPr lvl="1"/>
            <a:r>
              <a:rPr lang="zh-CN" altLang="zh-CN" dirty="0">
                <a:solidFill>
                  <a:srgbClr val="FF0000"/>
                </a:solidFill>
                <a:latin typeface="Times New Roman" panose="02020603050405020304" pitchFamily="18" charset="0"/>
                <a:cs typeface="Times New Roman" panose="02020603050405020304" pitchFamily="18" charset="0"/>
              </a:rPr>
              <a:t>着重于特定数据</a:t>
            </a:r>
            <a:r>
              <a:rPr lang="zh-CN" altLang="zh-CN" dirty="0">
                <a:latin typeface="Times New Roman" panose="02020603050405020304" pitchFamily="18" charset="0"/>
                <a:cs typeface="Times New Roman" panose="02020603050405020304" pitchFamily="18" charset="0"/>
              </a:rPr>
              <a:t>：视图使用户着重于感兴趣的特定数据和所负责的特定任务。</a:t>
            </a:r>
            <a:r>
              <a:rPr lang="zh-CN" altLang="en-US" dirty="0">
                <a:latin typeface="Times New Roman" panose="02020603050405020304" pitchFamily="18" charset="0"/>
                <a:cs typeface="Times New Roman" panose="02020603050405020304" pitchFamily="18" charset="0"/>
              </a:rPr>
              <a:t>屏蔽</a:t>
            </a:r>
            <a:r>
              <a:rPr lang="zh-CN" altLang="zh-CN" dirty="0">
                <a:latin typeface="Times New Roman" panose="02020603050405020304" pitchFamily="18" charset="0"/>
                <a:cs typeface="Times New Roman" panose="02020603050405020304" pitchFamily="18" charset="0"/>
              </a:rPr>
              <a:t>不必要的数据或敏感数据。 </a:t>
            </a:r>
          </a:p>
          <a:p>
            <a:pPr lvl="1"/>
            <a:r>
              <a:rPr lang="zh-CN" altLang="zh-CN" dirty="0">
                <a:solidFill>
                  <a:srgbClr val="FF0000"/>
                </a:solidFill>
                <a:latin typeface="Times New Roman" panose="02020603050405020304" pitchFamily="18" charset="0"/>
                <a:cs typeface="Times New Roman" panose="02020603050405020304" pitchFamily="18" charset="0"/>
              </a:rPr>
              <a:t>简化数据操作</a:t>
            </a:r>
            <a:r>
              <a:rPr lang="zh-CN" altLang="zh-CN" dirty="0">
                <a:latin typeface="Times New Roman" panose="02020603050405020304" pitchFamily="18" charset="0"/>
                <a:cs typeface="Times New Roman" panose="02020603050405020304" pitchFamily="18" charset="0"/>
              </a:rPr>
              <a:t>：视图可以简化用户处理数据的方式。可以将常用联接、投影、</a:t>
            </a:r>
            <a:r>
              <a:rPr lang="en-US" altLang="zh-CN" dirty="0">
                <a:latin typeface="Times New Roman" panose="02020603050405020304" pitchFamily="18" charset="0"/>
                <a:cs typeface="Times New Roman" panose="02020603050405020304" pitchFamily="18" charset="0"/>
              </a:rPr>
              <a:t>UNION </a:t>
            </a:r>
            <a:r>
              <a:rPr lang="zh-CN" altLang="zh-CN" dirty="0">
                <a:latin typeface="Times New Roman" panose="02020603050405020304" pitchFamily="18" charset="0"/>
                <a:cs typeface="Times New Roman" panose="02020603050405020304" pitchFamily="18" charset="0"/>
              </a:rPr>
              <a:t>查询和</a:t>
            </a:r>
            <a:r>
              <a:rPr lang="en-US" altLang="zh-CN" dirty="0">
                <a:latin typeface="Times New Roman" panose="02020603050405020304" pitchFamily="18" charset="0"/>
                <a:cs typeface="Times New Roman" panose="02020603050405020304" pitchFamily="18" charset="0"/>
              </a:rPr>
              <a:t> SELECT </a:t>
            </a:r>
            <a:r>
              <a:rPr lang="zh-CN" altLang="zh-CN" dirty="0">
                <a:latin typeface="Times New Roman" panose="02020603050405020304" pitchFamily="18" charset="0"/>
                <a:cs typeface="Times New Roman" panose="02020603050405020304" pitchFamily="18" charset="0"/>
              </a:rPr>
              <a:t>查询定义为视图，以便使用户不必在每次对该数据执行附加操作时指定所有条件和条件限定。</a:t>
            </a:r>
          </a:p>
          <a:p>
            <a:pPr lvl="1"/>
            <a:r>
              <a:rPr lang="zh-CN" altLang="en-US" dirty="0">
                <a:solidFill>
                  <a:srgbClr val="FF0000"/>
                </a:solidFill>
                <a:latin typeface="Times New Roman" panose="02020603050405020304" pitchFamily="18" charset="0"/>
                <a:cs typeface="Times New Roman" panose="02020603050405020304" pitchFamily="18" charset="0"/>
              </a:rPr>
              <a:t>权限细化：</a:t>
            </a:r>
            <a:r>
              <a:rPr lang="zh-CN" altLang="zh-CN" dirty="0">
                <a:latin typeface="Times New Roman" panose="02020603050405020304" pitchFamily="18" charset="0"/>
                <a:cs typeface="Times New Roman" panose="02020603050405020304" pitchFamily="18" charset="0"/>
              </a:rPr>
              <a:t>视图可用作安全机制，方法是允许用户通过视图访问数据，而不授予用户直接访问视图基础表的权限</a:t>
            </a:r>
          </a:p>
        </p:txBody>
      </p:sp>
    </p:spTree>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484438" y="2852738"/>
            <a:ext cx="4824412" cy="1223962"/>
          </a:xfrm>
        </p:spPr>
        <p:txBody>
          <a:bodyPr/>
          <a:lstStyle/>
          <a:p>
            <a:pPr>
              <a:defRPr/>
            </a:pPr>
            <a:r>
              <a:rPr lang="zh-CN" altLang="en-US" sz="6600" dirty="0"/>
              <a:t>本章结束！</a:t>
            </a:r>
            <a:br>
              <a:rPr lang="zh-CN" altLang="en-US" sz="6600" dirty="0"/>
            </a:br>
            <a:endParaRPr lang="zh-CN" altLang="en-US" sz="6600" dirty="0"/>
          </a:p>
        </p:txBody>
      </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en-US" altLang="zh-CN"/>
              <a:t>15.1</a:t>
            </a:r>
            <a:r>
              <a:rPr lang="zh-CN" altLang="en-US"/>
              <a:t>视图概述</a:t>
            </a:r>
          </a:p>
        </p:txBody>
      </p:sp>
      <p:sp>
        <p:nvSpPr>
          <p:cNvPr id="6147" name="内容占位符 2"/>
          <p:cNvSpPr>
            <a:spLocks noGrp="1"/>
          </p:cNvSpPr>
          <p:nvPr>
            <p:ph idx="1"/>
          </p:nvPr>
        </p:nvSpPr>
        <p:spPr/>
        <p:txBody>
          <a:bodyPr/>
          <a:lstStyle/>
          <a:p>
            <a:pPr eaLnBrk="1" hangingPunct="1"/>
            <a:r>
              <a:rPr lang="zh-CN" altLang="zh-CN" sz="2400"/>
              <a:t>视图是一个虚拟表，是由若干个表或视图中导出的“表”，其结构和数据是建立在对表的查询基础上的，其内容由查询定义。</a:t>
            </a:r>
            <a:endParaRPr lang="en-US" altLang="zh-CN" sz="2400"/>
          </a:p>
          <a:p>
            <a:pPr eaLnBrk="1" hangingPunct="1"/>
            <a:r>
              <a:rPr lang="zh-CN" altLang="zh-CN" sz="2400"/>
              <a:t>同真实的表（也称基本表）一样，视图包含一系列带有名称的列和行数据。</a:t>
            </a:r>
            <a:endParaRPr lang="en-US" altLang="zh-CN" sz="2400"/>
          </a:p>
          <a:p>
            <a:pPr eaLnBrk="1" hangingPunct="1"/>
            <a:r>
              <a:rPr lang="zh-CN" altLang="zh-CN" sz="2400"/>
              <a:t>行和列数据来自由定义视图的查询所引用的表，并且在引用视图时动态生成。视图的数据并不是以数据值存储集形式存在（索引视图除外），而是存放在视图所引用的原始表（也称基表）中。</a:t>
            </a:r>
            <a:endParaRPr lang="en-US" altLang="zh-CN" sz="2400"/>
          </a:p>
          <a:p>
            <a:pPr eaLnBrk="1" hangingPunct="1"/>
            <a:r>
              <a:rPr lang="zh-CN" altLang="zh-CN" sz="2400"/>
              <a:t>同一原始表，根据不同用户的不同需求，可以创建不同的视图。</a:t>
            </a:r>
          </a:p>
          <a:p>
            <a:pPr eaLnBrk="1" hangingPunct="1"/>
            <a:endParaRPr lang="zh-CN" altLang="zh-CN" sz="240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blinds(horizontal)">
                                      <p:cBhvr>
                                        <p:cTn id="12" dur="500"/>
                                        <p:tgtEl>
                                          <p:spTgt spid="6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7" dur="500"/>
                                        <p:tgtEl>
                                          <p:spTgt spid="61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47">
                                            <p:txEl>
                                              <p:pRg st="3" end="3"/>
                                            </p:txEl>
                                          </p:spTgt>
                                        </p:tgtEl>
                                        <p:attrNameLst>
                                          <p:attrName>style.visibility</p:attrName>
                                        </p:attrNameLst>
                                      </p:cBhvr>
                                      <p:to>
                                        <p:strVal val="visible"/>
                                      </p:to>
                                    </p:set>
                                    <p:animEffect transition="in" filter="blinds(horizontal)">
                                      <p:cBhvr>
                                        <p:cTn id="22" dur="500"/>
                                        <p:tgtEl>
                                          <p:spTgt spid="6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例子：</a:t>
            </a:r>
          </a:p>
        </p:txBody>
      </p:sp>
      <p:sp>
        <p:nvSpPr>
          <p:cNvPr id="7171" name="内容占位符 2"/>
          <p:cNvSpPr>
            <a:spLocks noGrp="1"/>
          </p:cNvSpPr>
          <p:nvPr>
            <p:ph idx="1"/>
          </p:nvPr>
        </p:nvSpPr>
        <p:spPr/>
        <p:txBody>
          <a:bodyPr/>
          <a:lstStyle/>
          <a:p>
            <a:pPr marL="0" indent="0">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CREATE VIEW </a:t>
            </a:r>
            <a:r>
              <a:rPr lang="en-US" altLang="zh-CN" sz="2000" dirty="0" err="1">
                <a:latin typeface="Times New Roman" panose="02020603050405020304" pitchFamily="18" charset="0"/>
                <a:cs typeface="Times New Roman" panose="02020603050405020304" pitchFamily="18" charset="0"/>
              </a:rPr>
              <a:t>v_stat</a:t>
            </a:r>
            <a:endParaRPr lang="zh-CN" altLang="zh-CN" sz="20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As</a:t>
            </a:r>
            <a:endParaRPr lang="zh-CN" altLang="zh-CN" sz="2000" dirty="0">
              <a:latin typeface="Times New Roman" panose="02020603050405020304" pitchFamily="18" charset="0"/>
              <a:cs typeface="Times New Roman" panose="02020603050405020304" pitchFamily="18" charset="0"/>
            </a:endParaRPr>
          </a:p>
          <a:p>
            <a:pPr marL="0" indent="0">
              <a:lnSpc>
                <a:spcPct val="150000"/>
              </a:lnSpc>
              <a:buNone/>
            </a:pPr>
            <a:r>
              <a:rPr lang="en-US" altLang="zh-CN" sz="2000" dirty="0">
                <a:latin typeface="Times New Roman" panose="02020603050405020304" pitchFamily="18" charset="0"/>
                <a:cs typeface="Times New Roman" panose="02020603050405020304" pitchFamily="18" charset="0"/>
              </a:rPr>
              <a:t>SELECT </a:t>
            </a:r>
            <a:r>
              <a:rPr lang="en-US" altLang="zh-CN" sz="2000" dirty="0" err="1">
                <a:latin typeface="Times New Roman" panose="02020603050405020304" pitchFamily="18" charset="0"/>
                <a:cs typeface="Times New Roman" panose="02020603050405020304" pitchFamily="18" charset="0"/>
              </a:rPr>
              <a:t>c.cno</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课程号</a:t>
            </a:r>
            <a:r>
              <a:rPr lang="en-US" altLang="zh-CN" sz="2000" dirty="0">
                <a:latin typeface="Times New Roman" panose="02020603050405020304" pitchFamily="18" charset="0"/>
                <a:cs typeface="Times New Roman" panose="02020603050405020304" pitchFamily="18" charset="0"/>
              </a:rPr>
              <a:t>,max(c.cn) </a:t>
            </a:r>
            <a:r>
              <a:rPr lang="zh-CN" altLang="en-US" sz="2000" dirty="0">
                <a:latin typeface="Times New Roman" panose="02020603050405020304" pitchFamily="18" charset="0"/>
                <a:cs typeface="Times New Roman" panose="02020603050405020304" pitchFamily="18" charset="0"/>
              </a:rPr>
              <a:t>课程名</a:t>
            </a:r>
            <a:r>
              <a:rPr lang="en-US" altLang="zh-CN" sz="2000" dirty="0">
                <a:latin typeface="Times New Roman" panose="02020603050405020304" pitchFamily="18" charset="0"/>
                <a:cs typeface="Times New Roman" panose="02020603050405020304" pitchFamily="18" charset="0"/>
              </a:rPr>
              <a:t>,COUNT(*) </a:t>
            </a:r>
            <a:r>
              <a:rPr lang="zh-CN" altLang="zh-CN" sz="2000" dirty="0">
                <a:latin typeface="Times New Roman" panose="02020603050405020304" pitchFamily="18" charset="0"/>
                <a:cs typeface="Times New Roman" panose="02020603050405020304" pitchFamily="18" charset="0"/>
              </a:rPr>
              <a:t>人数</a:t>
            </a:r>
            <a:r>
              <a:rPr lang="en-US" altLang="zh-CN" sz="2000" dirty="0">
                <a:latin typeface="Times New Roman" panose="02020603050405020304" pitchFamily="18" charset="0"/>
                <a:cs typeface="Times New Roman" panose="02020603050405020304" pitchFamily="18" charset="0"/>
              </a:rPr>
              <a:t>,AVG(score) </a:t>
            </a:r>
            <a:r>
              <a:rPr lang="zh-CN" altLang="zh-CN" sz="2000" dirty="0">
                <a:latin typeface="Times New Roman" panose="02020603050405020304" pitchFamily="18" charset="0"/>
                <a:cs typeface="Times New Roman" panose="02020603050405020304" pitchFamily="18" charset="0"/>
              </a:rPr>
              <a:t>平均分</a:t>
            </a:r>
            <a:r>
              <a:rPr lang="en-US" altLang="zh-CN" sz="2000" dirty="0">
                <a:latin typeface="Times New Roman" panose="02020603050405020304" pitchFamily="18" charset="0"/>
                <a:cs typeface="Times New Roman" panose="02020603050405020304" pitchFamily="18" charset="0"/>
              </a:rPr>
              <a:t>, MAX(score) 	</a:t>
            </a:r>
            <a:r>
              <a:rPr lang="zh-CN" altLang="zh-CN" sz="2000" dirty="0">
                <a:latin typeface="Times New Roman" panose="02020603050405020304" pitchFamily="18" charset="0"/>
                <a:cs typeface="Times New Roman" panose="02020603050405020304" pitchFamily="18" charset="0"/>
              </a:rPr>
              <a:t>最高分</a:t>
            </a:r>
            <a:r>
              <a:rPr lang="en-US" altLang="zh-CN" sz="2000" dirty="0">
                <a:latin typeface="Times New Roman" panose="02020603050405020304" pitchFamily="18" charset="0"/>
                <a:cs typeface="Times New Roman" panose="02020603050405020304" pitchFamily="18" charset="0"/>
              </a:rPr>
              <a:t>,MIN(score) </a:t>
            </a:r>
            <a:r>
              <a:rPr lang="zh-CN" altLang="zh-CN" sz="2000" dirty="0">
                <a:latin typeface="Times New Roman" panose="02020603050405020304" pitchFamily="18" charset="0"/>
                <a:cs typeface="Times New Roman" panose="02020603050405020304" pitchFamily="18" charset="0"/>
              </a:rPr>
              <a:t>最低分</a:t>
            </a:r>
          </a:p>
          <a:p>
            <a:pPr marL="0" indent="0">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	FROM C JOIN </a:t>
            </a:r>
            <a:r>
              <a:rPr lang="en-US" altLang="zh-CN" sz="2000" dirty="0" err="1">
                <a:latin typeface="Times New Roman" panose="02020603050405020304" pitchFamily="18" charset="0"/>
                <a:cs typeface="Times New Roman" panose="02020603050405020304" pitchFamily="18" charset="0"/>
              </a:rPr>
              <a:t>sc</a:t>
            </a:r>
            <a:r>
              <a:rPr lang="en-US" altLang="zh-CN" sz="2000" dirty="0">
                <a:latin typeface="Times New Roman" panose="02020603050405020304" pitchFamily="18" charset="0"/>
                <a:cs typeface="Times New Roman" panose="02020603050405020304" pitchFamily="18" charset="0"/>
              </a:rPr>
              <a:t> ON </a:t>
            </a:r>
            <a:r>
              <a:rPr lang="en-US" altLang="zh-CN" sz="2000" dirty="0" err="1">
                <a:latin typeface="Times New Roman" panose="02020603050405020304" pitchFamily="18" charset="0"/>
                <a:cs typeface="Times New Roman" panose="02020603050405020304" pitchFamily="18" charset="0"/>
              </a:rPr>
              <a:t>c.cno</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sc.cno</a:t>
            </a:r>
            <a:r>
              <a:rPr lang="en-US" altLang="zh-CN" sz="2000" dirty="0">
                <a:latin typeface="Times New Roman" panose="02020603050405020304" pitchFamily="18" charset="0"/>
                <a:cs typeface="Times New Roman" panose="02020603050405020304" pitchFamily="18" charset="0"/>
              </a:rPr>
              <a:t> GROUP BY </a:t>
            </a:r>
            <a:r>
              <a:rPr lang="en-US" altLang="zh-CN" sz="2000" dirty="0" err="1">
                <a:latin typeface="Times New Roman" panose="02020603050405020304" pitchFamily="18" charset="0"/>
                <a:cs typeface="Times New Roman" panose="02020603050405020304" pitchFamily="18" charset="0"/>
              </a:rPr>
              <a:t>c.cno</a:t>
            </a:r>
            <a:endParaRPr lang="en-US" altLang="zh-CN" sz="20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zh-CN" altLang="zh-CN" sz="20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zh-CN" altLang="en-US" sz="2000" b="1" dirty="0">
                <a:latin typeface="Times New Roman" panose="02020603050405020304" pitchFamily="18" charset="0"/>
                <a:cs typeface="Times New Roman" panose="02020603050405020304" pitchFamily="18" charset="0"/>
              </a:rPr>
              <a:t>与上一章的例</a:t>
            </a:r>
            <a:r>
              <a:rPr lang="en-US" altLang="zh-CN" sz="2000" b="1" dirty="0">
                <a:latin typeface="Times New Roman" panose="02020603050405020304" pitchFamily="18" charset="0"/>
                <a:cs typeface="Times New Roman" panose="02020603050405020304" pitchFamily="18" charset="0"/>
              </a:rPr>
              <a:t>14-65</a:t>
            </a:r>
            <a:r>
              <a:rPr lang="zh-CN" altLang="en-US" sz="2000" b="1" dirty="0">
                <a:latin typeface="Times New Roman" panose="02020603050405020304" pitchFamily="18" charset="0"/>
                <a:cs typeface="Times New Roman" panose="02020603050405020304" pitchFamily="18" charset="0"/>
              </a:rPr>
              <a:t>比较一下</a:t>
            </a:r>
            <a:endParaRPr lang="en-US" altLang="zh-CN" sz="2000" b="1" dirty="0">
              <a:latin typeface="Times New Roman" panose="02020603050405020304" pitchFamily="18" charset="0"/>
              <a:cs typeface="Times New Roman" panose="02020603050405020304" pitchFamily="18" charset="0"/>
            </a:endParaRPr>
          </a:p>
          <a:p>
            <a:pPr marL="0" indent="0">
              <a:buNone/>
            </a:pPr>
            <a:r>
              <a:rPr lang="en-US" altLang="zh-CN" sz="2000" dirty="0">
                <a:latin typeface="Times New Roman" panose="02020603050405020304" pitchFamily="18" charset="0"/>
                <a:cs typeface="Times New Roman" panose="02020603050405020304" pitchFamily="18" charset="0"/>
              </a:rPr>
              <a:t>SELECT </a:t>
            </a:r>
            <a:r>
              <a:rPr lang="en-US" altLang="zh-CN" sz="2000" dirty="0" err="1">
                <a:latin typeface="Times New Roman" panose="02020603050405020304" pitchFamily="18" charset="0"/>
                <a:cs typeface="Times New Roman" panose="02020603050405020304" pitchFamily="18" charset="0"/>
              </a:rPr>
              <a:t>C.cno</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课程号</a:t>
            </a:r>
            <a:r>
              <a:rPr lang="en-US" altLang="zh-CN" sz="2000" dirty="0">
                <a:latin typeface="Times New Roman" panose="02020603050405020304" pitchFamily="18" charset="0"/>
                <a:cs typeface="Times New Roman" panose="02020603050405020304" pitchFamily="18" charset="0"/>
              </a:rPr>
              <a:t>, max(c.cn) </a:t>
            </a:r>
            <a:r>
              <a:rPr lang="zh-CN" altLang="en-US" sz="2000" dirty="0">
                <a:latin typeface="Times New Roman" panose="02020603050405020304" pitchFamily="18" charset="0"/>
                <a:cs typeface="Times New Roman" panose="02020603050405020304" pitchFamily="18" charset="0"/>
              </a:rPr>
              <a:t>课程名</a:t>
            </a:r>
            <a:r>
              <a:rPr lang="en-US" altLang="zh-CN" sz="2000" dirty="0">
                <a:latin typeface="Times New Roman" panose="02020603050405020304" pitchFamily="18" charset="0"/>
                <a:cs typeface="Times New Roman" panose="02020603050405020304" pitchFamily="18" charset="0"/>
              </a:rPr>
              <a:t>, COUNT(*) </a:t>
            </a:r>
            <a:r>
              <a:rPr lang="zh-CN" altLang="zh-CN" sz="2000" dirty="0">
                <a:latin typeface="Times New Roman" panose="02020603050405020304" pitchFamily="18" charset="0"/>
                <a:cs typeface="Times New Roman" panose="02020603050405020304" pitchFamily="18" charset="0"/>
              </a:rPr>
              <a:t>人数</a:t>
            </a:r>
            <a:r>
              <a:rPr lang="en-US" altLang="zh-CN" sz="2000" dirty="0">
                <a:latin typeface="Times New Roman" panose="02020603050405020304" pitchFamily="18" charset="0"/>
                <a:cs typeface="Times New Roman" panose="02020603050405020304" pitchFamily="18" charset="0"/>
              </a:rPr>
              <a:t>,AVG(score) </a:t>
            </a:r>
            <a:r>
              <a:rPr lang="zh-CN" altLang="zh-CN" sz="2000" dirty="0">
                <a:latin typeface="Times New Roman" panose="02020603050405020304" pitchFamily="18" charset="0"/>
                <a:cs typeface="Times New Roman" panose="02020603050405020304" pitchFamily="18" charset="0"/>
              </a:rPr>
              <a:t>平</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均分</a:t>
            </a:r>
            <a:r>
              <a:rPr lang="en-US" altLang="zh-CN" sz="2000" dirty="0">
                <a:latin typeface="Times New Roman" panose="02020603050405020304" pitchFamily="18" charset="0"/>
                <a:cs typeface="Times New Roman" panose="02020603050405020304" pitchFamily="18" charset="0"/>
              </a:rPr>
              <a:t>,MAX(score) </a:t>
            </a:r>
            <a:r>
              <a:rPr lang="zh-CN" altLang="zh-CN" sz="2000" dirty="0">
                <a:latin typeface="Times New Roman" panose="02020603050405020304" pitchFamily="18" charset="0"/>
                <a:cs typeface="Times New Roman" panose="02020603050405020304" pitchFamily="18" charset="0"/>
              </a:rPr>
              <a:t>最高分</a:t>
            </a:r>
            <a:r>
              <a:rPr lang="en-US" altLang="zh-CN" sz="2000" dirty="0">
                <a:latin typeface="Times New Roman" panose="02020603050405020304" pitchFamily="18" charset="0"/>
                <a:cs typeface="Times New Roman" panose="02020603050405020304" pitchFamily="18" charset="0"/>
              </a:rPr>
              <a:t>,MIN(score) </a:t>
            </a:r>
            <a:r>
              <a:rPr lang="zh-CN" altLang="zh-CN" sz="2000" dirty="0">
                <a:latin typeface="Times New Roman" panose="02020603050405020304" pitchFamily="18" charset="0"/>
                <a:cs typeface="Times New Roman" panose="02020603050405020304" pitchFamily="18" charset="0"/>
              </a:rPr>
              <a:t>最低分</a:t>
            </a:r>
          </a:p>
          <a:p>
            <a:pPr marL="0" indent="0">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	INTO stat</a:t>
            </a:r>
            <a:endParaRPr lang="zh-CN" altLang="zh-CN" sz="20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	FROM C JOIN </a:t>
            </a:r>
            <a:r>
              <a:rPr lang="en-US" altLang="zh-CN" sz="2000" dirty="0" err="1">
                <a:latin typeface="Times New Roman" panose="02020603050405020304" pitchFamily="18" charset="0"/>
                <a:cs typeface="Times New Roman" panose="02020603050405020304" pitchFamily="18" charset="0"/>
              </a:rPr>
              <a:t>sc</a:t>
            </a:r>
            <a:r>
              <a:rPr lang="en-US" altLang="zh-CN" sz="2000" dirty="0">
                <a:latin typeface="Times New Roman" panose="02020603050405020304" pitchFamily="18" charset="0"/>
                <a:cs typeface="Times New Roman" panose="02020603050405020304" pitchFamily="18" charset="0"/>
              </a:rPr>
              <a:t> ON </a:t>
            </a:r>
            <a:r>
              <a:rPr lang="en-US" altLang="zh-CN" sz="2000" dirty="0" err="1">
                <a:latin typeface="Times New Roman" panose="02020603050405020304" pitchFamily="18" charset="0"/>
                <a:cs typeface="Times New Roman" panose="02020603050405020304" pitchFamily="18" charset="0"/>
              </a:rPr>
              <a:t>C.cno</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sc.cno</a:t>
            </a:r>
            <a:r>
              <a:rPr lang="en-US" altLang="zh-CN" sz="2000" dirty="0">
                <a:latin typeface="Times New Roman" panose="02020603050405020304" pitchFamily="18" charset="0"/>
                <a:cs typeface="Times New Roman" panose="02020603050405020304" pitchFamily="18" charset="0"/>
              </a:rPr>
              <a:t> GROUP BY </a:t>
            </a:r>
            <a:r>
              <a:rPr lang="en-US" altLang="zh-CN" sz="2000" dirty="0" err="1">
                <a:latin typeface="Times New Roman" panose="02020603050405020304" pitchFamily="18" charset="0"/>
                <a:cs typeface="Times New Roman" panose="02020603050405020304" pitchFamily="18" charset="0"/>
              </a:rPr>
              <a:t>C.cno</a:t>
            </a:r>
            <a:endParaRPr lang="en-US" altLang="zh-CN" sz="20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zh-CN" altLang="en-US" sz="2000" b="1" dirty="0">
                <a:latin typeface="Times New Roman" panose="02020603050405020304" pitchFamily="18" charset="0"/>
                <a:cs typeface="Times New Roman" panose="02020603050405020304" pitchFamily="18" charset="0"/>
              </a:rPr>
              <a:t>都可以查询：</a:t>
            </a:r>
            <a:endParaRPr lang="en-US" altLang="zh-CN" sz="2000" b="1"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Select * from </a:t>
            </a:r>
            <a:r>
              <a:rPr lang="en-US" altLang="zh-CN" sz="2000" dirty="0" err="1">
                <a:latin typeface="Times New Roman" panose="02020603050405020304" pitchFamily="18" charset="0"/>
                <a:cs typeface="Times New Roman" panose="02020603050405020304" pitchFamily="18" charset="0"/>
              </a:rPr>
              <a:t>v_Stat</a:t>
            </a:r>
            <a:r>
              <a:rPr lang="en-US" altLang="zh-CN" sz="2000" dirty="0">
                <a:latin typeface="Times New Roman" panose="02020603050405020304" pitchFamily="18" charset="0"/>
                <a:cs typeface="Times New Roman" panose="02020603050405020304" pitchFamily="18" charset="0"/>
              </a:rPr>
              <a:t> / stat</a:t>
            </a:r>
            <a:endParaRPr lang="zh-CN" altLang="zh-CN" sz="20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zh-CN" altLang="en-US" sz="20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171">
                                            <p:txEl>
                                              <p:pRg st="5" end="5"/>
                                            </p:txEl>
                                          </p:spTgt>
                                        </p:tgtEl>
                                        <p:attrNameLst>
                                          <p:attrName>style.visibility</p:attrName>
                                        </p:attrNameLst>
                                      </p:cBhvr>
                                      <p:to>
                                        <p:strVal val="visible"/>
                                      </p:to>
                                    </p:set>
                                    <p:animEffect transition="in" filter="barn(inVertical)">
                                      <p:cBhvr>
                                        <p:cTn id="7" dur="500"/>
                                        <p:tgtEl>
                                          <p:spTgt spid="7171">
                                            <p:txEl>
                                              <p:pRg st="5" end="5"/>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7171">
                                            <p:txEl>
                                              <p:pRg st="6" end="6"/>
                                            </p:txEl>
                                          </p:spTgt>
                                        </p:tgtEl>
                                        <p:attrNameLst>
                                          <p:attrName>style.visibility</p:attrName>
                                        </p:attrNameLst>
                                      </p:cBhvr>
                                      <p:to>
                                        <p:strVal val="visible"/>
                                      </p:to>
                                    </p:set>
                                    <p:animEffect transition="in" filter="barn(inVertical)">
                                      <p:cBhvr>
                                        <p:cTn id="10" dur="500"/>
                                        <p:tgtEl>
                                          <p:spTgt spid="7171">
                                            <p:txEl>
                                              <p:pRg st="6" end="6"/>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7171">
                                            <p:txEl>
                                              <p:pRg st="7" end="7"/>
                                            </p:txEl>
                                          </p:spTgt>
                                        </p:tgtEl>
                                        <p:attrNameLst>
                                          <p:attrName>style.visibility</p:attrName>
                                        </p:attrNameLst>
                                      </p:cBhvr>
                                      <p:to>
                                        <p:strVal val="visible"/>
                                      </p:to>
                                    </p:set>
                                    <p:animEffect transition="in" filter="barn(inVertical)">
                                      <p:cBhvr>
                                        <p:cTn id="13" dur="500"/>
                                        <p:tgtEl>
                                          <p:spTgt spid="7171">
                                            <p:txEl>
                                              <p:pRg st="7" end="7"/>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7171">
                                            <p:txEl>
                                              <p:pRg st="8" end="8"/>
                                            </p:txEl>
                                          </p:spTgt>
                                        </p:tgtEl>
                                        <p:attrNameLst>
                                          <p:attrName>style.visibility</p:attrName>
                                        </p:attrNameLst>
                                      </p:cBhvr>
                                      <p:to>
                                        <p:strVal val="visible"/>
                                      </p:to>
                                    </p:set>
                                    <p:animEffect transition="in" filter="barn(inVertical)">
                                      <p:cBhvr>
                                        <p:cTn id="16" dur="500"/>
                                        <p:tgtEl>
                                          <p:spTgt spid="7171">
                                            <p:txEl>
                                              <p:pRg st="8" end="8"/>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nodeType="clickEffect">
                                  <p:stCondLst>
                                    <p:cond delay="0"/>
                                  </p:stCondLst>
                                  <p:childTnLst>
                                    <p:set>
                                      <p:cBhvr>
                                        <p:cTn id="20" dur="1" fill="hold">
                                          <p:stCondLst>
                                            <p:cond delay="0"/>
                                          </p:stCondLst>
                                        </p:cTn>
                                        <p:tgtEl>
                                          <p:spTgt spid="7171">
                                            <p:txEl>
                                              <p:pRg st="9" end="9"/>
                                            </p:txEl>
                                          </p:spTgt>
                                        </p:tgtEl>
                                        <p:attrNameLst>
                                          <p:attrName>style.visibility</p:attrName>
                                        </p:attrNameLst>
                                      </p:cBhvr>
                                      <p:to>
                                        <p:strVal val="visible"/>
                                      </p:to>
                                    </p:set>
                                    <p:animEffect transition="in" filter="diamond(in)">
                                      <p:cBhvr>
                                        <p:cTn id="21" dur="2000"/>
                                        <p:tgtEl>
                                          <p:spTgt spid="7171">
                                            <p:txEl>
                                              <p:pRg st="9" end="9"/>
                                            </p:txEl>
                                          </p:spTgt>
                                        </p:tgtEl>
                                      </p:cBhvr>
                                    </p:animEffect>
                                  </p:childTnLst>
                                </p:cTn>
                              </p:par>
                              <p:par>
                                <p:cTn id="22" presetID="8" presetClass="entr" presetSubtype="16" fill="hold" nodeType="withEffect">
                                  <p:stCondLst>
                                    <p:cond delay="0"/>
                                  </p:stCondLst>
                                  <p:childTnLst>
                                    <p:set>
                                      <p:cBhvr>
                                        <p:cTn id="23" dur="1" fill="hold">
                                          <p:stCondLst>
                                            <p:cond delay="0"/>
                                          </p:stCondLst>
                                        </p:cTn>
                                        <p:tgtEl>
                                          <p:spTgt spid="7171">
                                            <p:txEl>
                                              <p:pRg st="10" end="10"/>
                                            </p:txEl>
                                          </p:spTgt>
                                        </p:tgtEl>
                                        <p:attrNameLst>
                                          <p:attrName>style.visibility</p:attrName>
                                        </p:attrNameLst>
                                      </p:cBhvr>
                                      <p:to>
                                        <p:strVal val="visible"/>
                                      </p:to>
                                    </p:set>
                                    <p:animEffect transition="in" filter="diamond(in)">
                                      <p:cBhvr>
                                        <p:cTn id="24" dur="2000"/>
                                        <p:tgtEl>
                                          <p:spTgt spid="71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pPr eaLnBrk="1" hangingPunct="1"/>
            <a:r>
              <a:rPr lang="en-US" altLang="zh-CN"/>
              <a:t>15.2 </a:t>
            </a:r>
            <a:r>
              <a:rPr lang="zh-CN" altLang="en-US"/>
              <a:t>视图分类</a:t>
            </a:r>
          </a:p>
        </p:txBody>
      </p:sp>
      <p:sp>
        <p:nvSpPr>
          <p:cNvPr id="9219" name="内容占位符 2"/>
          <p:cNvSpPr>
            <a:spLocks noGrp="1"/>
          </p:cNvSpPr>
          <p:nvPr>
            <p:ph idx="1"/>
          </p:nvPr>
        </p:nvSpPr>
        <p:spPr/>
        <p:txBody>
          <a:bodyPr/>
          <a:lstStyle/>
          <a:p>
            <a:pPr marL="0" indent="0" eaLnBrk="1" hangingPunct="1">
              <a:buFont typeface="Wingdings" panose="05000000000000000000" pitchFamily="2" charset="2"/>
              <a:buNone/>
              <a:defRPr/>
            </a:pPr>
            <a:r>
              <a:rPr lang="en-US" altLang="zh-CN" dirty="0"/>
              <a:t>1.</a:t>
            </a:r>
            <a:r>
              <a:rPr lang="zh-CN" altLang="zh-CN" dirty="0"/>
              <a:t>标准视图</a:t>
            </a:r>
            <a:endParaRPr lang="en-US" altLang="zh-CN" dirty="0"/>
          </a:p>
          <a:p>
            <a:pPr marL="0" indent="0" eaLnBrk="1" hangingPunct="1">
              <a:buFont typeface="Wingdings" panose="05000000000000000000" pitchFamily="2" charset="2"/>
              <a:buNone/>
              <a:defRPr/>
            </a:pPr>
            <a:r>
              <a:rPr lang="en-US" altLang="zh-CN" dirty="0"/>
              <a:t>2.</a:t>
            </a:r>
            <a:r>
              <a:rPr lang="zh-CN" altLang="zh-CN" dirty="0"/>
              <a:t>索引视图</a:t>
            </a:r>
            <a:endParaRPr lang="zh-CN" altLang="en-US" dirty="0"/>
          </a:p>
          <a:p>
            <a:pPr marL="0" indent="0" eaLnBrk="1" hangingPunct="1">
              <a:buFont typeface="Wingdings" panose="05000000000000000000" pitchFamily="2" charset="2"/>
              <a:buNone/>
              <a:defRPr/>
            </a:pPr>
            <a:r>
              <a:rPr lang="en-US" altLang="zh-CN" dirty="0">
                <a:sym typeface="+mn-ea"/>
              </a:rPr>
              <a:t>3.</a:t>
            </a:r>
            <a:r>
              <a:rPr lang="zh-CN" altLang="zh-CN" dirty="0">
                <a:sym typeface="+mn-ea"/>
              </a:rPr>
              <a:t>分区视图</a:t>
            </a:r>
            <a:endParaRPr lang="en-US" altLang="zh-CN" dirty="0"/>
          </a:p>
          <a:p>
            <a:pPr marL="0" indent="0">
              <a:buFont typeface="Wingdings" panose="05000000000000000000" pitchFamily="2" charset="2"/>
              <a:buNone/>
              <a:defRPr/>
            </a:pPr>
            <a:r>
              <a:rPr lang="en-US" altLang="zh-CN" dirty="0">
                <a:sym typeface="+mn-ea"/>
              </a:rPr>
              <a:t>4.</a:t>
            </a:r>
            <a:r>
              <a:rPr lang="zh-CN" altLang="zh-CN" dirty="0">
                <a:sym typeface="+mn-ea"/>
              </a:rPr>
              <a:t>系统视图</a:t>
            </a:r>
            <a:endParaRPr lang="zh-CN" altLang="zh-CN" dirty="0"/>
          </a:p>
          <a:p>
            <a:pPr marL="0" indent="0" eaLnBrk="1" hangingPunct="1">
              <a:buFont typeface="Wingdings" panose="05000000000000000000" pitchFamily="2" charset="2"/>
              <a:buNone/>
              <a:defRPr/>
            </a:pPr>
            <a:endParaRPr lang="en-US" altLang="zh-CN" dirty="0"/>
          </a:p>
          <a:p>
            <a:pPr eaLnBrk="1" hangingPunct="1">
              <a:defRPr/>
            </a:pPr>
            <a:endParaRPr lang="zh-CN" altLang="zh-CN" dirty="0"/>
          </a:p>
        </p:txBody>
      </p:sp>
    </p:spTree>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pPr eaLnBrk="1" hangingPunct="1"/>
            <a:r>
              <a:rPr lang="en-US" altLang="zh-CN" sz="3600"/>
              <a:t>15.3 </a:t>
            </a:r>
            <a:r>
              <a:rPr lang="zh-CN" altLang="en-US" sz="3600"/>
              <a:t>创建视图</a:t>
            </a:r>
            <a:r>
              <a:rPr lang="en-US" altLang="zh-CN" sz="3600"/>
              <a:t>—交互方式</a:t>
            </a:r>
            <a:endParaRPr lang="zh-CN" altLang="en-US" sz="3600"/>
          </a:p>
        </p:txBody>
      </p:sp>
      <p:sp>
        <p:nvSpPr>
          <p:cNvPr id="10243" name="内容占位符 2"/>
          <p:cNvSpPr>
            <a:spLocks noGrp="1"/>
          </p:cNvSpPr>
          <p:nvPr>
            <p:ph idx="1"/>
          </p:nvPr>
        </p:nvSpPr>
        <p:spPr/>
        <p:txBody>
          <a:bodyPr/>
          <a:lstStyle/>
          <a:p>
            <a:pPr eaLnBrk="1" hangingPunct="1"/>
            <a:endParaRPr lang="zh-CN" altLang="en-US"/>
          </a:p>
        </p:txBody>
      </p:sp>
      <p:pic>
        <p:nvPicPr>
          <p:cNvPr id="1024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044575"/>
            <a:ext cx="8642350" cy="574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pPr eaLnBrk="1" hangingPunct="1"/>
            <a:r>
              <a:rPr lang="en-US" altLang="zh-CN"/>
              <a:t>15.3 </a:t>
            </a:r>
            <a:r>
              <a:rPr lang="zh-CN" altLang="en-US"/>
              <a:t>创建视图</a:t>
            </a:r>
            <a:r>
              <a:rPr lang="en-US" altLang="zh-CN"/>
              <a:t>--SQL</a:t>
            </a:r>
            <a:r>
              <a:rPr lang="zh-CN" altLang="en-US"/>
              <a:t>语句创建视图</a:t>
            </a:r>
          </a:p>
        </p:txBody>
      </p:sp>
      <p:sp>
        <p:nvSpPr>
          <p:cNvPr id="3" name="内容占位符 2"/>
          <p:cNvSpPr>
            <a:spLocks noGrp="1"/>
          </p:cNvSpPr>
          <p:nvPr>
            <p:ph idx="1"/>
          </p:nvPr>
        </p:nvSpPr>
        <p:spPr/>
        <p:txBody>
          <a:bodyPr/>
          <a:lstStyle/>
          <a:p>
            <a:pPr marL="0" indent="0" eaLnBrk="1" hangingPunct="1">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CREATE VIEW </a:t>
            </a:r>
            <a:r>
              <a:rPr lang="en-US" altLang="zh-CN" sz="2400" dirty="0" err="1">
                <a:latin typeface="Times New Roman" panose="02020603050405020304" pitchFamily="18" charset="0"/>
                <a:cs typeface="Times New Roman" panose="02020603050405020304" pitchFamily="18" charset="0"/>
              </a:rPr>
              <a:t>view_name</a:t>
            </a:r>
            <a:r>
              <a:rPr lang="en-US" altLang="zh-CN" sz="2400" dirty="0">
                <a:latin typeface="Times New Roman" panose="02020603050405020304" pitchFamily="18" charset="0"/>
                <a:cs typeface="Times New Roman" panose="02020603050405020304" pitchFamily="18" charset="0"/>
              </a:rPr>
              <a:t> [ (column [ ,...n ] ) ] </a:t>
            </a:r>
            <a:endParaRPr lang="zh-CN" altLang="zh-CN" sz="2400" dirty="0">
              <a:latin typeface="Times New Roman" panose="02020603050405020304" pitchFamily="18" charset="0"/>
              <a:cs typeface="Times New Roman" panose="02020603050405020304" pitchFamily="18" charset="0"/>
            </a:endParaRPr>
          </a:p>
          <a:p>
            <a:pPr marL="0" indent="0" eaLnBrk="1" hangingPunct="1">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AS </a:t>
            </a:r>
            <a:r>
              <a:rPr lang="en-US" altLang="zh-CN" sz="2400" dirty="0" err="1">
                <a:latin typeface="Times New Roman" panose="02020603050405020304" pitchFamily="18" charset="0"/>
                <a:cs typeface="Times New Roman" panose="02020603050405020304" pitchFamily="18" charset="0"/>
              </a:rPr>
              <a:t>select_statement</a:t>
            </a:r>
            <a:r>
              <a:rPr lang="en-US" altLang="zh-CN" sz="2400" dirty="0">
                <a:latin typeface="Times New Roman" panose="02020603050405020304" pitchFamily="18" charset="0"/>
                <a:cs typeface="Times New Roman" panose="02020603050405020304" pitchFamily="18" charset="0"/>
              </a:rPr>
              <a:t> [ ; ][ WITH CHECK OPTION ]</a:t>
            </a:r>
            <a:endParaRPr lang="zh-CN" altLang="zh-CN" sz="2400" dirty="0">
              <a:latin typeface="Times New Roman" panose="02020603050405020304" pitchFamily="18" charset="0"/>
              <a:cs typeface="Times New Roman" panose="02020603050405020304" pitchFamily="18" charset="0"/>
            </a:endParaRPr>
          </a:p>
          <a:p>
            <a:pPr eaLnBrk="1" hangingPunct="1">
              <a:defRPr/>
            </a:pPr>
            <a:r>
              <a:rPr lang="en-US" altLang="zh-CN" sz="2400" dirty="0" err="1">
                <a:latin typeface="Times New Roman" panose="02020603050405020304" pitchFamily="18" charset="0"/>
                <a:cs typeface="Times New Roman" panose="02020603050405020304" pitchFamily="18" charset="0"/>
              </a:rPr>
              <a:t>view_name</a:t>
            </a:r>
            <a:r>
              <a:rPr lang="zh-CN" altLang="zh-CN" sz="2400" dirty="0">
                <a:latin typeface="Times New Roman" panose="02020603050405020304" pitchFamily="18" charset="0"/>
                <a:cs typeface="Times New Roman" panose="02020603050405020304" pitchFamily="18" charset="0"/>
              </a:rPr>
              <a:t>：视图的名称。视图名称必须符合有关标识符的规则</a:t>
            </a:r>
            <a:r>
              <a:rPr lang="zh-CN" altLang="en-US" sz="2400" dirty="0">
                <a:latin typeface="Times New Roman" panose="02020603050405020304" pitchFamily="18" charset="0"/>
                <a:cs typeface="Times New Roman" panose="02020603050405020304" pitchFamily="18" charset="0"/>
              </a:rPr>
              <a:t>，不能与基本表同名</a:t>
            </a:r>
            <a:r>
              <a:rPr lang="zh-CN" altLang="zh-CN" sz="2400" dirty="0">
                <a:latin typeface="Times New Roman" panose="02020603050405020304" pitchFamily="18" charset="0"/>
                <a:cs typeface="Times New Roman" panose="02020603050405020304" pitchFamily="18" charset="0"/>
              </a:rPr>
              <a:t>。</a:t>
            </a:r>
          </a:p>
          <a:p>
            <a:pPr eaLnBrk="1" hangingPunct="1">
              <a:defRPr/>
            </a:pPr>
            <a:r>
              <a:rPr lang="en-US" altLang="zh-CN" sz="2400" dirty="0">
                <a:latin typeface="Times New Roman" panose="02020603050405020304" pitchFamily="18" charset="0"/>
                <a:cs typeface="Times New Roman" panose="02020603050405020304" pitchFamily="18" charset="0"/>
              </a:rPr>
              <a:t>Column</a:t>
            </a:r>
            <a:r>
              <a:rPr lang="zh-CN" altLang="zh-CN" sz="2400" dirty="0">
                <a:latin typeface="Times New Roman" panose="02020603050405020304" pitchFamily="18" charset="0"/>
                <a:cs typeface="Times New Roman" panose="02020603050405020304" pitchFamily="18" charset="0"/>
              </a:rPr>
              <a:t>：视图中的列使用的名称。下列情况下需要列名：</a:t>
            </a:r>
            <a:endParaRPr lang="en-US" altLang="zh-CN" sz="2400" dirty="0">
              <a:latin typeface="Times New Roman" panose="02020603050405020304" pitchFamily="18" charset="0"/>
              <a:cs typeface="Times New Roman" panose="02020603050405020304" pitchFamily="18" charset="0"/>
            </a:endParaRPr>
          </a:p>
          <a:p>
            <a:pPr lvl="1" eaLnBrk="1" hangingPunct="1">
              <a:defRPr/>
            </a:pPr>
            <a:r>
              <a:rPr lang="zh-CN" altLang="zh-CN" sz="2300" dirty="0">
                <a:latin typeface="Times New Roman" panose="02020603050405020304" pitchFamily="18" charset="0"/>
                <a:cs typeface="Times New Roman" panose="02020603050405020304" pitchFamily="18" charset="0"/>
              </a:rPr>
              <a:t>列是从算术表达式、函数或常量派生的；</a:t>
            </a:r>
            <a:endParaRPr lang="en-US" altLang="zh-CN" sz="2300" dirty="0">
              <a:latin typeface="Times New Roman" panose="02020603050405020304" pitchFamily="18" charset="0"/>
              <a:cs typeface="Times New Roman" panose="02020603050405020304" pitchFamily="18" charset="0"/>
            </a:endParaRPr>
          </a:p>
          <a:p>
            <a:pPr lvl="1" eaLnBrk="1" hangingPunct="1">
              <a:defRPr/>
            </a:pPr>
            <a:r>
              <a:rPr lang="zh-CN" altLang="zh-CN" sz="2300" dirty="0">
                <a:latin typeface="Times New Roman" panose="02020603050405020304" pitchFamily="18" charset="0"/>
                <a:cs typeface="Times New Roman" panose="02020603050405020304" pitchFamily="18" charset="0"/>
              </a:rPr>
              <a:t>两个或更多的列可能会具有相同的名称（通常是由于联接的原因）；</a:t>
            </a:r>
            <a:endParaRPr lang="en-US" altLang="zh-CN" sz="2300" dirty="0">
              <a:latin typeface="Times New Roman" panose="02020603050405020304" pitchFamily="18" charset="0"/>
              <a:cs typeface="Times New Roman" panose="02020603050405020304" pitchFamily="18" charset="0"/>
            </a:endParaRPr>
          </a:p>
          <a:p>
            <a:pPr lvl="1" eaLnBrk="1" hangingPunct="1">
              <a:defRPr/>
            </a:pPr>
            <a:r>
              <a:rPr lang="zh-CN" altLang="zh-CN" sz="2300" dirty="0">
                <a:latin typeface="Times New Roman" panose="02020603050405020304" pitchFamily="18" charset="0"/>
                <a:cs typeface="Times New Roman" panose="02020603050405020304" pitchFamily="18" charset="0"/>
              </a:rPr>
              <a:t>视图中的某个列的指定名称不同于其派生来源列的名称。还可以在</a:t>
            </a:r>
            <a:r>
              <a:rPr lang="en-US" altLang="zh-CN" sz="2300" dirty="0">
                <a:latin typeface="Times New Roman" panose="02020603050405020304" pitchFamily="18" charset="0"/>
                <a:cs typeface="Times New Roman" panose="02020603050405020304" pitchFamily="18" charset="0"/>
              </a:rPr>
              <a:t> SELECT </a:t>
            </a:r>
            <a:r>
              <a:rPr lang="zh-CN" altLang="zh-CN" sz="2300" dirty="0">
                <a:latin typeface="Times New Roman" panose="02020603050405020304" pitchFamily="18" charset="0"/>
                <a:cs typeface="Times New Roman" panose="02020603050405020304" pitchFamily="18" charset="0"/>
              </a:rPr>
              <a:t>语句中分配列名。</a:t>
            </a:r>
            <a:endParaRPr lang="en-US" altLang="zh-CN" sz="2300" dirty="0">
              <a:latin typeface="Times New Roman" panose="02020603050405020304" pitchFamily="18" charset="0"/>
              <a:cs typeface="Times New Roman" panose="02020603050405020304" pitchFamily="18" charset="0"/>
            </a:endParaRPr>
          </a:p>
          <a:p>
            <a:pPr lvl="1" eaLnBrk="1" hangingPunct="1">
              <a:defRPr/>
            </a:pPr>
            <a:r>
              <a:rPr lang="zh-CN" altLang="zh-CN" sz="2300" dirty="0">
                <a:latin typeface="Times New Roman" panose="02020603050405020304" pitchFamily="18" charset="0"/>
                <a:cs typeface="Times New Roman" panose="02020603050405020304" pitchFamily="18" charset="0"/>
              </a:rPr>
              <a:t>如果未指定</a:t>
            </a:r>
            <a:r>
              <a:rPr lang="en-US" altLang="zh-CN" sz="2300" dirty="0">
                <a:latin typeface="Times New Roman" panose="02020603050405020304" pitchFamily="18" charset="0"/>
                <a:cs typeface="Times New Roman" panose="02020603050405020304" pitchFamily="18" charset="0"/>
              </a:rPr>
              <a:t> column</a:t>
            </a:r>
            <a:r>
              <a:rPr lang="zh-CN" altLang="zh-CN" sz="2300" dirty="0">
                <a:latin typeface="Times New Roman" panose="02020603050405020304" pitchFamily="18" charset="0"/>
                <a:cs typeface="Times New Roman" panose="02020603050405020304" pitchFamily="18" charset="0"/>
              </a:rPr>
              <a:t>，则视图列将获得与</a:t>
            </a:r>
            <a:r>
              <a:rPr lang="en-US" altLang="zh-CN" sz="2300" dirty="0">
                <a:latin typeface="Times New Roman" panose="02020603050405020304" pitchFamily="18" charset="0"/>
                <a:cs typeface="Times New Roman" panose="02020603050405020304" pitchFamily="18" charset="0"/>
              </a:rPr>
              <a:t> SELECT </a:t>
            </a:r>
            <a:r>
              <a:rPr lang="zh-CN" altLang="zh-CN" sz="2300" dirty="0">
                <a:latin typeface="Times New Roman" panose="02020603050405020304" pitchFamily="18" charset="0"/>
                <a:cs typeface="Times New Roman" panose="02020603050405020304" pitchFamily="18" charset="0"/>
              </a:rPr>
              <a:t>语句中的列相同的名称。</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arn(inVertic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arn(inVertic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arn(inVertical)">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pPr eaLnBrk="1" hangingPunct="1"/>
            <a:r>
              <a:rPr lang="en-US" altLang="zh-CN">
                <a:latin typeface="Times New Roman" panose="02020603050405020304" pitchFamily="18" charset="0"/>
                <a:cs typeface="Times New Roman" panose="02020603050405020304" pitchFamily="18" charset="0"/>
              </a:rPr>
              <a:t>15.3 </a:t>
            </a:r>
            <a:r>
              <a:rPr lang="zh-CN" altLang="en-US">
                <a:latin typeface="Times New Roman" panose="02020603050405020304" pitchFamily="18" charset="0"/>
                <a:cs typeface="Times New Roman" panose="02020603050405020304" pitchFamily="18" charset="0"/>
              </a:rPr>
              <a:t>创建视图</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使用</a:t>
            </a:r>
            <a:r>
              <a:rPr lang="en-US" altLang="zh-CN">
                <a:latin typeface="Times New Roman" panose="02020603050405020304" pitchFamily="18" charset="0"/>
                <a:cs typeface="Times New Roman" panose="02020603050405020304" pitchFamily="18" charset="0"/>
              </a:rPr>
              <a:t>SQL</a:t>
            </a:r>
            <a:r>
              <a:rPr lang="zh-CN" altLang="en-US">
                <a:latin typeface="Times New Roman" panose="02020603050405020304" pitchFamily="18" charset="0"/>
                <a:cs typeface="Times New Roman" panose="02020603050405020304" pitchFamily="18" charset="0"/>
              </a:rPr>
              <a:t>语句创建</a:t>
            </a:r>
          </a:p>
        </p:txBody>
      </p:sp>
      <p:sp>
        <p:nvSpPr>
          <p:cNvPr id="12291" name="内容占位符 2"/>
          <p:cNvSpPr>
            <a:spLocks noGrp="1"/>
          </p:cNvSpPr>
          <p:nvPr>
            <p:ph idx="1"/>
          </p:nvPr>
        </p:nvSpPr>
        <p:spPr/>
        <p:txBody>
          <a:bodyPr/>
          <a:lstStyle/>
          <a:p>
            <a:pPr eaLnBrk="1" hangingPunct="1"/>
            <a:r>
              <a:rPr lang="en-US" altLang="zh-CN" sz="2400" dirty="0">
                <a:latin typeface="Times New Roman" panose="02020603050405020304" pitchFamily="18" charset="0"/>
                <a:cs typeface="Times New Roman" panose="02020603050405020304" pitchFamily="18" charset="0"/>
              </a:rPr>
              <a:t>AS</a:t>
            </a:r>
            <a:r>
              <a:rPr lang="zh-CN" altLang="zh-CN" sz="2400" dirty="0">
                <a:latin typeface="Times New Roman" panose="02020603050405020304" pitchFamily="18" charset="0"/>
                <a:cs typeface="Times New Roman" panose="02020603050405020304" pitchFamily="18" charset="0"/>
              </a:rPr>
              <a:t>：指定视图要执行的操作。</a:t>
            </a:r>
          </a:p>
          <a:p>
            <a:pPr eaLnBrk="1" hangingPunct="1"/>
            <a:r>
              <a:rPr lang="en-US" altLang="zh-CN" sz="2400" dirty="0" err="1">
                <a:latin typeface="Times New Roman" panose="02020603050405020304" pitchFamily="18" charset="0"/>
                <a:cs typeface="Times New Roman" panose="02020603050405020304" pitchFamily="18" charset="0"/>
              </a:rPr>
              <a:t>select_statement</a:t>
            </a:r>
            <a:r>
              <a:rPr lang="zh-CN" altLang="zh-CN" sz="2400" dirty="0">
                <a:latin typeface="Times New Roman" panose="02020603050405020304" pitchFamily="18" charset="0"/>
                <a:cs typeface="Times New Roman" panose="02020603050405020304" pitchFamily="18" charset="0"/>
              </a:rPr>
              <a:t>：定义视图的</a:t>
            </a:r>
            <a:r>
              <a:rPr lang="en-US" altLang="zh-CN" sz="2400" dirty="0">
                <a:latin typeface="Times New Roman" panose="02020603050405020304" pitchFamily="18" charset="0"/>
                <a:cs typeface="Times New Roman" panose="02020603050405020304" pitchFamily="18" charset="0"/>
              </a:rPr>
              <a:t> SELECT </a:t>
            </a:r>
            <a:r>
              <a:rPr lang="zh-CN" altLang="zh-CN" sz="2400" dirty="0">
                <a:latin typeface="Times New Roman" panose="02020603050405020304" pitchFamily="18" charset="0"/>
                <a:cs typeface="Times New Roman" panose="02020603050405020304" pitchFamily="18" charset="0"/>
              </a:rPr>
              <a:t>语句。该语句可以使用多个表和其他视图。需要相应的权限才能在已创建视图的</a:t>
            </a:r>
            <a:r>
              <a:rPr lang="en-US" altLang="zh-CN" sz="2400" dirty="0">
                <a:latin typeface="Times New Roman" panose="02020603050405020304" pitchFamily="18" charset="0"/>
                <a:cs typeface="Times New Roman" panose="02020603050405020304" pitchFamily="18" charset="0"/>
              </a:rPr>
              <a:t> SELECT </a:t>
            </a:r>
            <a:r>
              <a:rPr lang="zh-CN" altLang="zh-CN" sz="2400" dirty="0">
                <a:latin typeface="Times New Roman" panose="02020603050405020304" pitchFamily="18" charset="0"/>
                <a:cs typeface="Times New Roman" panose="02020603050405020304" pitchFamily="18" charset="0"/>
              </a:rPr>
              <a:t>子句引用的对象中选择。</a:t>
            </a:r>
          </a:p>
          <a:p>
            <a:pPr eaLnBrk="1" hangingPunct="1"/>
            <a:r>
              <a:rPr lang="en-US" altLang="zh-CN" sz="2400" dirty="0">
                <a:latin typeface="Times New Roman" panose="02020603050405020304" pitchFamily="18" charset="0"/>
                <a:cs typeface="Times New Roman" panose="02020603050405020304" pitchFamily="18" charset="0"/>
              </a:rPr>
              <a:t>CHECK OPTION</a:t>
            </a:r>
            <a:r>
              <a:rPr lang="zh-CN" altLang="zh-CN" sz="2400" dirty="0">
                <a:latin typeface="Times New Roman" panose="02020603050405020304" pitchFamily="18" charset="0"/>
                <a:cs typeface="Times New Roman" panose="02020603050405020304" pitchFamily="18" charset="0"/>
              </a:rPr>
              <a:t>：强制</a:t>
            </a:r>
            <a:r>
              <a:rPr lang="zh-CN" altLang="zh-CN" sz="2400" dirty="0">
                <a:solidFill>
                  <a:srgbClr val="FF0000"/>
                </a:solidFill>
                <a:latin typeface="Times New Roman" panose="02020603050405020304" pitchFamily="18" charset="0"/>
                <a:cs typeface="Times New Roman" panose="02020603050405020304" pitchFamily="18" charset="0"/>
              </a:rPr>
              <a:t>针对视图执行的所有数据修改语句都必须符合在</a:t>
            </a:r>
            <a:r>
              <a:rPr lang="en-US" altLang="zh-CN" sz="2400" dirty="0">
                <a:solidFill>
                  <a:srgbClr val="FF0000"/>
                </a:solidFill>
                <a:latin typeface="Times New Roman" panose="02020603050405020304" pitchFamily="18" charset="0"/>
                <a:cs typeface="Times New Roman" panose="02020603050405020304" pitchFamily="18" charset="0"/>
              </a:rPr>
              <a:t> </a:t>
            </a:r>
            <a:r>
              <a:rPr lang="en-US" altLang="zh-CN" sz="2400" dirty="0" err="1">
                <a:solidFill>
                  <a:srgbClr val="FF0000"/>
                </a:solidFill>
                <a:latin typeface="Times New Roman" panose="02020603050405020304" pitchFamily="18" charset="0"/>
                <a:cs typeface="Times New Roman" panose="02020603050405020304" pitchFamily="18" charset="0"/>
              </a:rPr>
              <a:t>select_statement</a:t>
            </a:r>
            <a:r>
              <a:rPr lang="en-US" altLang="zh-CN" sz="2400" dirty="0">
                <a:solidFill>
                  <a:srgbClr val="FF0000"/>
                </a:solidFill>
                <a:latin typeface="Times New Roman" panose="02020603050405020304" pitchFamily="18" charset="0"/>
                <a:cs typeface="Times New Roman" panose="02020603050405020304" pitchFamily="18" charset="0"/>
              </a:rPr>
              <a:t> </a:t>
            </a:r>
            <a:r>
              <a:rPr lang="zh-CN" altLang="zh-CN" sz="2400" dirty="0">
                <a:solidFill>
                  <a:srgbClr val="FF0000"/>
                </a:solidFill>
                <a:latin typeface="Times New Roman" panose="02020603050405020304" pitchFamily="18" charset="0"/>
                <a:cs typeface="Times New Roman" panose="02020603050405020304" pitchFamily="18" charset="0"/>
              </a:rPr>
              <a:t>中设置的条件</a:t>
            </a:r>
            <a:r>
              <a:rPr lang="zh-CN" altLang="zh-CN" sz="2400" dirty="0">
                <a:latin typeface="Times New Roman" panose="02020603050405020304" pitchFamily="18" charset="0"/>
                <a:cs typeface="Times New Roman" panose="02020603050405020304" pitchFamily="18" charset="0"/>
              </a:rPr>
              <a:t>。通过视图修改行时，</a:t>
            </a:r>
            <a:r>
              <a:rPr lang="en-US" altLang="zh-CN" sz="2400" dirty="0">
                <a:latin typeface="Times New Roman" panose="02020603050405020304" pitchFamily="18" charset="0"/>
                <a:cs typeface="Times New Roman" panose="02020603050405020304" pitchFamily="18" charset="0"/>
              </a:rPr>
              <a:t>WITH CHECK OPTION </a:t>
            </a:r>
            <a:r>
              <a:rPr lang="zh-CN" altLang="zh-CN" sz="2400" dirty="0">
                <a:latin typeface="Times New Roman" panose="02020603050405020304" pitchFamily="18" charset="0"/>
                <a:cs typeface="Times New Roman" panose="02020603050405020304" pitchFamily="18" charset="0"/>
              </a:rPr>
              <a:t>可确保提交修改后，仍可通过视图看到数据。</a:t>
            </a:r>
            <a:endParaRPr lang="en-US" altLang="zh-CN" sz="2400" dirty="0">
              <a:latin typeface="Times New Roman" panose="02020603050405020304" pitchFamily="18" charset="0"/>
              <a:cs typeface="Times New Roman" panose="02020603050405020304" pitchFamily="18" charset="0"/>
            </a:endParaRPr>
          </a:p>
          <a:p>
            <a:pPr eaLnBrk="1" hangingPunct="1"/>
            <a:r>
              <a:rPr lang="zh-CN" altLang="zh-CN" sz="2400" dirty="0">
                <a:latin typeface="Times New Roman" panose="02020603050405020304" pitchFamily="18" charset="0"/>
                <a:cs typeface="Times New Roman" panose="02020603050405020304" pitchFamily="18" charset="0"/>
              </a:rPr>
              <a:t>如果在</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select_statement</a:t>
            </a: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中的任何位置使用</a:t>
            </a:r>
            <a:r>
              <a:rPr lang="en-US" altLang="zh-CN" sz="2400" dirty="0">
                <a:latin typeface="Times New Roman" panose="02020603050405020304" pitchFamily="18" charset="0"/>
                <a:cs typeface="Times New Roman" panose="02020603050405020304" pitchFamily="18" charset="0"/>
              </a:rPr>
              <a:t> TOP</a:t>
            </a:r>
            <a:r>
              <a:rPr lang="zh-CN" altLang="zh-CN" sz="2400" dirty="0">
                <a:latin typeface="Times New Roman" panose="02020603050405020304" pitchFamily="18" charset="0"/>
                <a:cs typeface="Times New Roman" panose="02020603050405020304" pitchFamily="18" charset="0"/>
              </a:rPr>
              <a:t>，则不能指定</a:t>
            </a:r>
            <a:r>
              <a:rPr lang="en-US" altLang="zh-CN" sz="2400" dirty="0">
                <a:latin typeface="Times New Roman" panose="02020603050405020304" pitchFamily="18" charset="0"/>
                <a:cs typeface="Times New Roman" panose="02020603050405020304" pitchFamily="18" charset="0"/>
              </a:rPr>
              <a:t> CHECK OPTION</a:t>
            </a:r>
            <a:r>
              <a:rPr lang="zh-CN" altLang="zh-CN" sz="2400" dirty="0">
                <a:latin typeface="Times New Roman" panose="02020603050405020304" pitchFamily="18" charset="0"/>
                <a:cs typeface="Times New Roman" panose="02020603050405020304" pitchFamily="18" charset="0"/>
              </a:rPr>
              <a:t>。</a:t>
            </a:r>
          </a:p>
          <a:p>
            <a:pPr eaLnBrk="1" hangingPunct="1"/>
            <a:endParaRPr lang="zh-CN" altLang="zh-CN"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wipe(down)">
                                      <p:cBhvr>
                                        <p:cTn id="7" dur="500"/>
                                        <p:tgtEl>
                                          <p:spTgt spid="1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wipe(down)">
                                      <p:cBhvr>
                                        <p:cTn id="12" dur="500"/>
                                        <p:tgtEl>
                                          <p:spTgt spid="12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wipe(down)">
                                      <p:cBhvr>
                                        <p:cTn id="17" dur="500"/>
                                        <p:tgtEl>
                                          <p:spTgt spid="122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2291">
                                            <p:txEl>
                                              <p:pRg st="3" end="3"/>
                                            </p:txEl>
                                          </p:spTgt>
                                        </p:tgtEl>
                                        <p:attrNameLst>
                                          <p:attrName>style.visibility</p:attrName>
                                        </p:attrNameLst>
                                      </p:cBhvr>
                                      <p:to>
                                        <p:strVal val="visible"/>
                                      </p:to>
                                    </p:set>
                                    <p:animEffect transition="in" filter="wipe(down)">
                                      <p:cBhvr>
                                        <p:cTn id="22" dur="500"/>
                                        <p:tgtEl>
                                          <p:spTgt spid="122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latin typeface="Times New Roman" panose="02020603050405020304" pitchFamily="18" charset="0"/>
                <a:cs typeface="Times New Roman" panose="02020603050405020304" pitchFamily="18" charset="0"/>
              </a:rPr>
              <a:t>T-SQL</a:t>
            </a:r>
            <a:r>
              <a:rPr lang="zh-CN" altLang="en-US" dirty="0">
                <a:latin typeface="Times New Roman" panose="02020603050405020304" pitchFamily="18" charset="0"/>
                <a:cs typeface="Times New Roman" panose="02020603050405020304" pitchFamily="18" charset="0"/>
              </a:rPr>
              <a:t>创建视图</a:t>
            </a:r>
          </a:p>
        </p:txBody>
      </p:sp>
      <p:sp>
        <p:nvSpPr>
          <p:cNvPr id="3" name="内容占位符 2"/>
          <p:cNvSpPr>
            <a:spLocks noGrp="1"/>
          </p:cNvSpPr>
          <p:nvPr>
            <p:ph idx="1"/>
          </p:nvPr>
        </p:nvSpPr>
        <p:spPr>
          <a:xfrm>
            <a:off x="457200" y="1125538"/>
            <a:ext cx="8363272" cy="5005387"/>
          </a:xfrm>
        </p:spPr>
        <p:txBody>
          <a:bodyPr/>
          <a:lstStyle/>
          <a:p>
            <a:pPr>
              <a:defRPr/>
            </a:pPr>
            <a:r>
              <a:rPr lang="zh-CN" altLang="zh-CN" sz="2400" dirty="0">
                <a:latin typeface="Times New Roman" panose="02020603050405020304" pitchFamily="18" charset="0"/>
                <a:cs typeface="Times New Roman" panose="02020603050405020304" pitchFamily="18" charset="0"/>
              </a:rPr>
              <a:t>例</a:t>
            </a:r>
            <a:r>
              <a:rPr lang="en-US" altLang="zh-CN" sz="2400" dirty="0">
                <a:latin typeface="Times New Roman" panose="02020603050405020304" pitchFamily="18" charset="0"/>
                <a:cs typeface="Times New Roman" panose="02020603050405020304" pitchFamily="18" charset="0"/>
              </a:rPr>
              <a:t>15-3 </a:t>
            </a:r>
            <a:r>
              <a:rPr lang="zh-CN" altLang="zh-CN" sz="2400" dirty="0">
                <a:latin typeface="Times New Roman" panose="02020603050405020304" pitchFamily="18" charset="0"/>
                <a:cs typeface="Times New Roman" panose="02020603050405020304" pitchFamily="18" charset="0"/>
              </a:rPr>
              <a:t>使用</a:t>
            </a:r>
            <a:r>
              <a:rPr lang="en-US" altLang="zh-CN" sz="2400" dirty="0">
                <a:latin typeface="Times New Roman" panose="02020603050405020304" pitchFamily="18" charset="0"/>
                <a:cs typeface="Times New Roman" panose="02020603050405020304" pitchFamily="18" charset="0"/>
              </a:rPr>
              <a:t>T-SQL</a:t>
            </a:r>
            <a:r>
              <a:rPr lang="zh-CN" altLang="zh-CN" sz="2400" dirty="0">
                <a:latin typeface="Times New Roman" panose="02020603050405020304" pitchFamily="18" charset="0"/>
                <a:cs typeface="Times New Roman" panose="02020603050405020304" pitchFamily="18" charset="0"/>
              </a:rPr>
              <a:t>语句给“</a:t>
            </a:r>
            <a:r>
              <a:rPr lang="en-US" altLang="zh-CN" sz="2400" dirty="0" err="1">
                <a:latin typeface="Times New Roman" panose="02020603050405020304" pitchFamily="18" charset="0"/>
                <a:cs typeface="Times New Roman" panose="02020603050405020304" pitchFamily="18" charset="0"/>
              </a:rPr>
              <a:t>Xsxk</a:t>
            </a:r>
            <a:r>
              <a:rPr lang="zh-CN" altLang="zh-CN" sz="2400" dirty="0">
                <a:latin typeface="Times New Roman" panose="02020603050405020304" pitchFamily="18" charset="0"/>
                <a:cs typeface="Times New Roman" panose="02020603050405020304" pitchFamily="18" charset="0"/>
              </a:rPr>
              <a:t>”数据库的创建一个名为“</a:t>
            </a:r>
            <a:r>
              <a:rPr lang="en-US" altLang="zh-CN" sz="2400" dirty="0" err="1">
                <a:latin typeface="Times New Roman" panose="02020603050405020304" pitchFamily="18" charset="0"/>
                <a:cs typeface="Times New Roman" panose="02020603050405020304" pitchFamily="18" charset="0"/>
              </a:rPr>
              <a:t>v_tc</a:t>
            </a:r>
            <a:r>
              <a:rPr lang="zh-CN" altLang="zh-CN" sz="2400" dirty="0">
                <a:latin typeface="Times New Roman" panose="02020603050405020304" pitchFamily="18" charset="0"/>
                <a:cs typeface="Times New Roman" panose="02020603050405020304" pitchFamily="18" charset="0"/>
              </a:rPr>
              <a:t>”视图，功能为可以查询</a:t>
            </a:r>
            <a:r>
              <a:rPr lang="en-US" altLang="zh-CN" sz="2400" dirty="0" err="1">
                <a:latin typeface="Times New Roman" panose="02020603050405020304" pitchFamily="18" charset="0"/>
                <a:cs typeface="Times New Roman" panose="02020603050405020304" pitchFamily="18" charset="0"/>
              </a:rPr>
              <a:t>cno,cname,teacher</a:t>
            </a:r>
            <a:r>
              <a:rPr lang="zh-CN" altLang="zh-CN" sz="2400" dirty="0">
                <a:latin typeface="Times New Roman" panose="02020603050405020304" pitchFamily="18" charset="0"/>
                <a:cs typeface="Times New Roman" panose="02020603050405020304" pitchFamily="18" charset="0"/>
              </a:rPr>
              <a:t>和</a:t>
            </a:r>
            <a:r>
              <a:rPr lang="en-US" altLang="zh-CN" sz="2400" dirty="0" err="1">
                <a:latin typeface="Times New Roman" panose="02020603050405020304" pitchFamily="18" charset="0"/>
                <a:cs typeface="Times New Roman" panose="02020603050405020304" pitchFamily="18" charset="0"/>
              </a:rPr>
              <a:t>choicesum</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选课人数</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a:t>
            </a:r>
          </a:p>
          <a:p>
            <a:pPr marL="28800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CREATE VIEW  </a:t>
            </a:r>
            <a:r>
              <a:rPr lang="en-US" altLang="zh-CN" sz="2400" dirty="0" err="1">
                <a:latin typeface="Times New Roman" panose="02020603050405020304" pitchFamily="18" charset="0"/>
                <a:cs typeface="Times New Roman" panose="02020603050405020304" pitchFamily="18" charset="0"/>
              </a:rPr>
              <a:t>v_tc</a:t>
            </a:r>
            <a:endParaRPr lang="zh-CN" altLang="zh-CN" sz="2400" dirty="0">
              <a:latin typeface="Times New Roman" panose="02020603050405020304" pitchFamily="18" charset="0"/>
              <a:cs typeface="Times New Roman" panose="02020603050405020304" pitchFamily="18" charset="0"/>
            </a:endParaRPr>
          </a:p>
          <a:p>
            <a:pPr marL="28800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AS</a:t>
            </a:r>
            <a:endParaRPr lang="zh-CN" altLang="zh-CN" sz="2400" dirty="0">
              <a:latin typeface="Times New Roman" panose="02020603050405020304" pitchFamily="18" charset="0"/>
              <a:cs typeface="Times New Roman" panose="02020603050405020304" pitchFamily="18" charset="0"/>
            </a:endParaRPr>
          </a:p>
          <a:p>
            <a:pPr marL="28800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SELECT </a:t>
            </a:r>
            <a:r>
              <a:rPr lang="en-US" altLang="zh-CN" sz="2400" dirty="0" err="1">
                <a:latin typeface="Times New Roman" panose="02020603050405020304" pitchFamily="18" charset="0"/>
                <a:cs typeface="Times New Roman" panose="02020603050405020304" pitchFamily="18" charset="0"/>
              </a:rPr>
              <a:t>c.cno,MAX</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cname</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cname</a:t>
            </a:r>
            <a:r>
              <a:rPr lang="en-US" altLang="zh-CN" sz="2400" dirty="0">
                <a:latin typeface="Times New Roman" panose="02020603050405020304" pitchFamily="18" charset="0"/>
                <a:cs typeface="Times New Roman" panose="02020603050405020304" pitchFamily="18" charset="0"/>
              </a:rPr>
              <a:t>, MAX(teacher)</a:t>
            </a:r>
            <a:br>
              <a:rPr lang="en-US" altLang="zh-CN"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        teacher, COUNT(</a:t>
            </a:r>
            <a:r>
              <a:rPr lang="en-US" altLang="zh-CN" sz="2400" dirty="0" err="1">
                <a:latin typeface="Times New Roman" panose="02020603050405020304" pitchFamily="18" charset="0"/>
                <a:cs typeface="Times New Roman" panose="02020603050405020304" pitchFamily="18" charset="0"/>
              </a:rPr>
              <a:t>sno</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choicesum</a:t>
            </a:r>
            <a:endParaRPr lang="zh-CN" altLang="zh-CN" sz="2400" dirty="0">
              <a:latin typeface="Times New Roman" panose="02020603050405020304" pitchFamily="18" charset="0"/>
              <a:cs typeface="Times New Roman" panose="02020603050405020304" pitchFamily="18" charset="0"/>
            </a:endParaRPr>
          </a:p>
          <a:p>
            <a:pPr marL="28800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FROM c JOIN </a:t>
            </a:r>
            <a:r>
              <a:rPr lang="en-US" altLang="zh-CN" sz="2400" dirty="0" err="1">
                <a:latin typeface="Times New Roman" panose="02020603050405020304" pitchFamily="18" charset="0"/>
                <a:cs typeface="Times New Roman" panose="02020603050405020304" pitchFamily="18" charset="0"/>
              </a:rPr>
              <a:t>sc</a:t>
            </a:r>
            <a:r>
              <a:rPr lang="en-US" altLang="zh-CN" sz="2400" dirty="0">
                <a:latin typeface="Times New Roman" panose="02020603050405020304" pitchFamily="18" charset="0"/>
                <a:cs typeface="Times New Roman" panose="02020603050405020304" pitchFamily="18" charset="0"/>
              </a:rPr>
              <a:t> ON </a:t>
            </a:r>
            <a:r>
              <a:rPr lang="en-US" altLang="zh-CN" sz="2400" dirty="0" err="1">
                <a:latin typeface="Times New Roman" panose="02020603050405020304" pitchFamily="18" charset="0"/>
                <a:cs typeface="Times New Roman" panose="02020603050405020304" pitchFamily="18" charset="0"/>
              </a:rPr>
              <a:t>c.cno</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sc.cno</a:t>
            </a:r>
            <a:r>
              <a:rPr lang="en-US" altLang="zh-CN" sz="2400" dirty="0">
                <a:latin typeface="Times New Roman" panose="02020603050405020304" pitchFamily="18" charset="0"/>
                <a:cs typeface="Times New Roman" panose="02020603050405020304" pitchFamily="18" charset="0"/>
              </a:rPr>
              <a:t> </a:t>
            </a:r>
            <a:br>
              <a:rPr lang="en-US" altLang="zh-CN"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GROUP BY </a:t>
            </a:r>
            <a:r>
              <a:rPr lang="en-US" altLang="zh-CN" sz="2400" dirty="0" err="1">
                <a:latin typeface="Times New Roman" panose="02020603050405020304" pitchFamily="18" charset="0"/>
                <a:cs typeface="Times New Roman" panose="02020603050405020304" pitchFamily="18" charset="0"/>
              </a:rPr>
              <a:t>c.cno</a:t>
            </a:r>
            <a:endParaRPr lang="en-US" altLang="zh-CN"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endParaRPr lang="en-US" altLang="zh-CN" sz="2400" dirty="0">
              <a:latin typeface="Times New Roman" panose="02020603050405020304" pitchFamily="18" charset="0"/>
              <a:cs typeface="Times New Roman" panose="02020603050405020304" pitchFamily="18" charset="0"/>
            </a:endParaRPr>
          </a:p>
          <a:p>
            <a:pPr marL="0" indent="0">
              <a:buNone/>
              <a:defRPr/>
            </a:pPr>
            <a:r>
              <a:rPr lang="en-US" altLang="zh-CN" sz="2400" dirty="0">
                <a:latin typeface="Times New Roman" panose="02020603050405020304" pitchFamily="18" charset="0"/>
                <a:cs typeface="Times New Roman" panose="02020603050405020304" pitchFamily="18" charset="0"/>
              </a:rPr>
              <a:t>GO	--</a:t>
            </a:r>
            <a:r>
              <a:rPr lang="zh-CN" altLang="zh-CN" sz="2400" dirty="0">
                <a:latin typeface="Times New Roman" panose="02020603050405020304" pitchFamily="18" charset="0"/>
                <a:cs typeface="Times New Roman" panose="02020603050405020304" pitchFamily="18" charset="0"/>
              </a:rPr>
              <a:t>确保创建视图命令是独立的批</a:t>
            </a:r>
            <a:endParaRPr lang="en-US" altLang="zh-CN"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endParaRPr lang="zh-CN" altLang="zh-CN"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down)">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wipe(down)">
                                      <p:cBhvr>
                                        <p:cTn id="2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黑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Watermark</Template>
  <TotalTime>133</TotalTime>
  <Words>2600</Words>
  <Application>Microsoft Office PowerPoint</Application>
  <PresentationFormat>全屏显示(4:3)</PresentationFormat>
  <Paragraphs>187</Paragraphs>
  <Slides>29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29</vt:i4>
      </vt:variant>
    </vt:vector>
  </HeadingPairs>
  <TitlesOfParts>
    <vt:vector size="34" baseType="lpstr">
      <vt:lpstr>Garamond</vt:lpstr>
      <vt:lpstr>Times New Roman</vt:lpstr>
      <vt:lpstr>Verdana</vt:lpstr>
      <vt:lpstr>Wingdings</vt:lpstr>
      <vt:lpstr>Level</vt:lpstr>
      <vt:lpstr>第15章 视图</vt:lpstr>
      <vt:lpstr>引入</vt:lpstr>
      <vt:lpstr>15.1视图概述</vt:lpstr>
      <vt:lpstr>例子：</vt:lpstr>
      <vt:lpstr>15.2 视图分类</vt:lpstr>
      <vt:lpstr>15.3 创建视图—交互方式</vt:lpstr>
      <vt:lpstr>15.3 创建视图--SQL语句创建视图</vt:lpstr>
      <vt:lpstr>15.3 创建视图--使用SQL语句创建</vt:lpstr>
      <vt:lpstr>T-SQL创建视图</vt:lpstr>
      <vt:lpstr>T-SQL创建视图</vt:lpstr>
      <vt:lpstr>T-SQL创建视图--基于视图创建视图</vt:lpstr>
      <vt:lpstr>15.4 视图查询</vt:lpstr>
      <vt:lpstr>15.5 可更新视图</vt:lpstr>
      <vt:lpstr>通过视图修改基表中的数据应注意下面的问题</vt:lpstr>
      <vt:lpstr>通过视图修改基表中的数据应注意下面的问题</vt:lpstr>
      <vt:lpstr>通过视图修改基表中的数据应注意下面的问题</vt:lpstr>
      <vt:lpstr>举例：</vt:lpstr>
      <vt:lpstr>通过视图插入删除数据：</vt:lpstr>
      <vt:lpstr>通过视图插入删除数据：</vt:lpstr>
      <vt:lpstr>通过视图插入删除数据：</vt:lpstr>
      <vt:lpstr>15.6 修改视图的定义</vt:lpstr>
      <vt:lpstr>2. 使用 T-SQL 语句修改视图</vt:lpstr>
      <vt:lpstr>2. 使用 T-SQL 语句修改视图</vt:lpstr>
      <vt:lpstr>15.6 重命名视图</vt:lpstr>
      <vt:lpstr>15.7 删除视图</vt:lpstr>
      <vt:lpstr>15.7 删除视图</vt:lpstr>
      <vt:lpstr>小结：1.创建视图准则</vt:lpstr>
      <vt:lpstr>小结：2.视图的优点和作用</vt:lpstr>
      <vt:lpstr>本章结束！ </vt:lpstr>
    </vt:vector>
  </TitlesOfParts>
  <Company>MC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xbany</cp:lastModifiedBy>
  <cp:revision>147</cp:revision>
  <dcterms:created xsi:type="dcterms:W3CDTF">2013-03-14T02:59:00Z</dcterms:created>
  <dcterms:modified xsi:type="dcterms:W3CDTF">2020-11-22T05:15:56Z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2052-11.1.0.10011</vt:lpwstr>
  </property>
</Properties>
</file>