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sldIdLst>
    <p:sldId id="257" r:id="rId3"/>
    <p:sldId id="301" r:id="rId4"/>
    <p:sldId id="302" r:id="rId5"/>
    <p:sldId id="352" r:id="rId6"/>
    <p:sldId id="313" r:id="rId7"/>
    <p:sldId id="306" r:id="rId8"/>
    <p:sldId id="351" r:id="rId9"/>
    <p:sldId id="336" r:id="rId10"/>
    <p:sldId id="337" r:id="rId11"/>
    <p:sldId id="338" r:id="rId12"/>
    <p:sldId id="339" r:id="rId13"/>
    <p:sldId id="340" r:id="rId14"/>
    <p:sldId id="343" r:id="rId15"/>
    <p:sldId id="344" r:id="rId16"/>
    <p:sldId id="345" r:id="rId17"/>
    <p:sldId id="346" r:id="rId18"/>
    <p:sldId id="360" r:id="rId19"/>
    <p:sldId id="359" r:id="rId20"/>
    <p:sldId id="347" r:id="rId21"/>
    <p:sldId id="364" r:id="rId22"/>
    <p:sldId id="377" r:id="rId23"/>
    <p:sldId id="365" r:id="rId24"/>
    <p:sldId id="367" r:id="rId25"/>
    <p:sldId id="366" r:id="rId26"/>
    <p:sldId id="348" r:id="rId27"/>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794" autoAdjust="0"/>
    <p:restoredTop sz="97687" autoAdjust="0"/>
  </p:normalViewPr>
  <p:slideViewPr>
    <p:cSldViewPr>
      <p:cViewPr>
        <p:scale>
          <a:sx n="75" d="100"/>
          <a:sy n="75" d="100"/>
        </p:scale>
        <p:origin x="1554" y="54"/>
      </p:cViewPr>
      <p:guideLst>
        <p:guide orient="horz" pos="2160"/>
        <p:guide pos="2880"/>
      </p:guideLst>
    </p:cSldViewPr>
  </p:slideViewPr>
  <p:outlineViewPr>
    <p:cViewPr>
      <p:scale>
        <a:sx n="33" d="100"/>
        <a:sy n="33" d="100"/>
      </p:scale>
      <p:origin x="0" y="-3618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Rectangle 2"/>
          <p:cNvSpPr>
            <a:spLocks noGrp="1" noChangeArrowheads="1"/>
          </p:cNvSpPr>
          <p:nvPr/>
        </p:nvSpPr>
        <p:spPr bwMode="auto">
          <a:xfrm>
            <a:off x="457200" y="277813"/>
            <a:ext cx="8229600" cy="703262"/>
          </a:xfrm>
          <a:prstGeom prst="rect">
            <a:avLst/>
          </a:prstGeom>
          <a:noFill/>
          <a:ln>
            <a:noFill/>
          </a:ln>
        </p:spPr>
        <p:txBody>
          <a:bodyPr anchor="b"/>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endParaRPr lang="zh-CN" altLang="en-US" sz="4000">
              <a:solidFill>
                <a:schemeClr val="tx2"/>
              </a:solidFill>
              <a:latin typeface="Garamond" panose="02020404030301010803" pitchFamily="18" charset="0"/>
              <a:ea typeface="黑体" panose="02010609060101010101" pitchFamily="2" charset="-122"/>
            </a:endParaRPr>
          </a:p>
        </p:txBody>
      </p:sp>
      <p:sp>
        <p:nvSpPr>
          <p:cNvPr id="3" name="Rectangle 3"/>
          <p:cNvSpPr>
            <a:spLocks noGrp="1" noChangeArrowheads="1"/>
          </p:cNvSpPr>
          <p:nvPr/>
        </p:nvSpPr>
        <p:spPr bwMode="auto">
          <a:xfrm>
            <a:off x="457200" y="1125538"/>
            <a:ext cx="8229600" cy="5005387"/>
          </a:xfrm>
          <a:prstGeom prst="rect">
            <a:avLst/>
          </a:prstGeom>
          <a:noFill/>
          <a:ln>
            <a:noFill/>
          </a:ln>
        </p:spPr>
        <p:txBody>
          <a:bodyPr/>
          <a:lstStyle>
            <a:lvl1pPr marL="342900" indent="-342900"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spcBef>
                <a:spcPct val="20000"/>
              </a:spcBef>
              <a:buClr>
                <a:schemeClr val="bg2"/>
              </a:buClr>
              <a:buSzPct val="75000"/>
              <a:buFont typeface="Wingdings" panose="05000000000000000000" pitchFamily="2" charset="2"/>
              <a:buChar char="p"/>
              <a:defRPr/>
            </a:pPr>
            <a:endParaRPr lang="zh-CN" altLang="en-US" sz="2800"/>
          </a:p>
        </p:txBody>
      </p:sp>
    </p:spTree>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EDE53FF5-F33D-4421-92BB-F97D2B564D52}" type="slidenum">
              <a:rPr lang="en-US" altLang="zh-CN"/>
            </a:fld>
            <a:endParaRPr lang="en-US" altLang="zh-CN"/>
          </a:p>
        </p:txBody>
      </p:sp>
    </p:spTree>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C2738809-97E4-4EAD-A146-15B66E0CF8A1}" type="slidenum">
              <a:rPr lang="en-US" altLang="zh-CN"/>
            </a:fld>
            <a:endParaRPr lang="en-US" altLang="zh-CN"/>
          </a:p>
        </p:txBody>
      </p:sp>
    </p:spTree>
  </p:cSld>
  <p:clrMapOvr>
    <a:masterClrMapping/>
  </p:clrMapOvr>
  <p:transition spd="slow">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703262"/>
          </a:xfr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457200" y="1125538"/>
            <a:ext cx="8229600" cy="5005387"/>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28041E33-FE62-4542-AB02-85B4B3CD4ED3}" type="slidenum">
              <a:rPr lang="en-US" altLang="zh-CN"/>
            </a:fld>
            <a:endParaRPr lang="en-US" altLang="zh-CN"/>
          </a:p>
        </p:txBody>
      </p:sp>
    </p:spTree>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Line 8"/>
          <p:cNvSpPr>
            <a:spLocks noChangeShapeType="1"/>
          </p:cNvSpPr>
          <p:nvPr userDrawn="1"/>
        </p:nvSpPr>
        <p:spPr bwMode="auto">
          <a:xfrm>
            <a:off x="234950" y="981075"/>
            <a:ext cx="8885238" cy="0"/>
          </a:xfrm>
          <a:prstGeom prst="line">
            <a:avLst/>
          </a:prstGeom>
          <a:noFill/>
          <a:ln w="19050">
            <a:solidFill>
              <a:schemeClr val="tx2"/>
            </a:solidFill>
            <a:round/>
          </a:ln>
          <a:extLst>
            <a:ext uri="{909E8E84-426E-40DD-AFC4-6F175D3DCCD1}">
              <a14:hiddenFill xmlns:a14="http://schemas.microsoft.com/office/drawing/2010/main">
                <a:noFill/>
              </a14:hiddenFill>
            </a:ext>
          </a:extLst>
        </p:spPr>
        <p:txBody>
          <a:bodyPr/>
          <a:lstStyle/>
          <a:p>
            <a:endParaRPr lang="zh-CN" altLang="en-US"/>
          </a:p>
        </p:txBody>
      </p:sp>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2BD74EF4-B330-45D3-9C72-74A64E976B5C}" type="slidenum">
              <a:rPr lang="en-US" altLang="zh-CN"/>
            </a:fld>
            <a:endParaRPr lang="en-US" altLang="zh-CN"/>
          </a:p>
        </p:txBody>
      </p:sp>
    </p:spTree>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2048" y="1484784"/>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80F068AD-243B-4571-9D2D-011E0494CFC8}" type="slidenum">
              <a:rPr lang="en-US" altLang="zh-CN"/>
            </a:fld>
            <a:endParaRPr lang="en-US" altLang="zh-CN"/>
          </a:p>
        </p:txBody>
      </p:sp>
    </p:spTree>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125538"/>
            <a:ext cx="4038600" cy="50053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125538"/>
            <a:ext cx="4038600" cy="50053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EAD0C56B-00A8-4F18-9CCB-4B4F02EC66EC}" type="slidenum">
              <a:rPr lang="en-US" altLang="zh-CN"/>
            </a:fld>
            <a:endParaRPr lang="en-US" altLang="zh-CN"/>
          </a:p>
        </p:txBody>
      </p:sp>
    </p:spTree>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fld id="{C84323BD-9CD8-43E6-AC25-8FD2E7470F51}" type="slidenum">
              <a:rPr lang="en-US" altLang="zh-CN"/>
            </a:fld>
            <a:endParaRPr lang="en-US" altLang="zh-CN"/>
          </a:p>
        </p:txBody>
      </p:sp>
    </p:spTree>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fld id="{2110DBAB-3766-4DAD-9151-AF0AEB2A77F1}" type="slidenum">
              <a:rPr lang="en-US" altLang="zh-CN"/>
            </a:fld>
            <a:endParaRPr lang="en-US" altLang="zh-CN"/>
          </a:p>
        </p:txBody>
      </p:sp>
    </p:spTree>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fld id="{47AEEA06-6170-46BA-803E-08A892FECA2A}" type="slidenum">
              <a:rPr lang="en-US" altLang="zh-CN"/>
            </a:fld>
            <a:endParaRPr lang="en-US" altLang="zh-CN"/>
          </a:p>
        </p:txBody>
      </p:sp>
    </p:spTree>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48A9DF0E-2D9D-4469-8416-2BDA0E437A98}" type="slidenum">
              <a:rPr lang="en-US" altLang="zh-CN"/>
            </a:fld>
            <a:endParaRPr lang="en-US" altLang="zh-CN"/>
          </a:p>
        </p:txBody>
      </p:sp>
    </p:spTree>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63E06BF8-39B6-42CF-8E5B-7761B0124D1A}" type="slidenum">
              <a:rPr lang="en-US" altLang="zh-CN"/>
            </a:fld>
            <a:endParaRPr lang="en-US" altLang="zh-CN"/>
          </a:p>
        </p:txBody>
      </p:sp>
    </p:spTree>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endParaRPr lang="zh-CN" altLang="en-US"/>
          </a:p>
        </p:txBody>
      </p:sp>
      <p:sp>
        <p:nvSpPr>
          <p:cNvPr id="1027" name="Rectangle 3"/>
          <p:cNvSpPr>
            <a:spLocks noGrp="1" noChangeArrowheads="1"/>
          </p:cNvSpPr>
          <p:nvPr>
            <p:ph type="body" idx="1"/>
          </p:nvPr>
        </p:nvSpPr>
        <p:spPr bwMode="auto">
          <a:xfrm>
            <a:off x="457200" y="1125538"/>
            <a:ext cx="8229600" cy="500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20836" name="Rectangle 4"/>
          <p:cNvSpPr>
            <a:spLocks noGrp="1" noChangeArrowheads="1"/>
          </p:cNvSpPr>
          <p:nvPr>
            <p:ph type="dt" sz="half" idx="2"/>
          </p:nvPr>
        </p:nvSpPr>
        <p:spPr bwMode="auto">
          <a:xfrm>
            <a:off x="457200" y="6248400"/>
            <a:ext cx="2133600" cy="457200"/>
          </a:xfrm>
          <a:prstGeom prst="rect">
            <a:avLst/>
          </a:prstGeom>
          <a:noFill/>
          <a:ln>
            <a:noFill/>
          </a:ln>
          <a:effectLst/>
        </p:spPr>
        <p:txBody>
          <a:bodyPr vert="horz" wrap="square" lIns="91440" tIns="45720" rIns="91440" bIns="45720" numCol="1" anchor="t" anchorCtr="0" compatLnSpc="1"/>
          <a:lstStyle>
            <a:lvl1pPr eaLnBrk="1" hangingPunct="1">
              <a:defRPr sz="1000"/>
            </a:lvl1pPr>
          </a:lstStyle>
          <a:p>
            <a:pPr>
              <a:defRPr/>
            </a:pPr>
            <a:endParaRPr lang="en-US" altLang="zh-CN"/>
          </a:p>
        </p:txBody>
      </p:sp>
      <p:sp>
        <p:nvSpPr>
          <p:cNvPr id="120837" name="Rectangle 5"/>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lstStyle>
            <a:lvl1pPr algn="ctr" eaLnBrk="1" hangingPunct="1">
              <a:defRPr sz="1000"/>
            </a:lvl1pPr>
          </a:lstStyle>
          <a:p>
            <a:pPr>
              <a:defRPr/>
            </a:pPr>
            <a:endParaRPr lang="en-US" altLang="zh-CN"/>
          </a:p>
        </p:txBody>
      </p:sp>
      <p:sp>
        <p:nvSpPr>
          <p:cNvPr id="120838" name="Rectangle 6"/>
          <p:cNvSpPr>
            <a:spLocks noGrp="1" noChangeArrowheads="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t" anchorCtr="0" compatLnSpc="1"/>
          <a:lstStyle>
            <a:lvl1pPr algn="r" eaLnBrk="1" hangingPunct="1">
              <a:defRPr sz="1000"/>
            </a:lvl1pPr>
          </a:lstStyle>
          <a:p>
            <a:fld id="{FFA8F9D3-08F1-485A-8E5F-05F444021126}" type="slidenum">
              <a:rPr lang="en-US" altLang="zh-CN"/>
            </a:fld>
            <a:endParaRPr lang="en-US" altLang="zh-CN"/>
          </a:p>
        </p:txBody>
      </p:sp>
      <p:sp>
        <p:nvSpPr>
          <p:cNvPr id="1031" name="Rectangle 7"/>
          <p:cNvSpPr>
            <a:spLocks noChangeArrowheads="1"/>
          </p:cNvSpPr>
          <p:nvPr/>
        </p:nvSpPr>
        <p:spPr bwMode="auto">
          <a:xfrm>
            <a:off x="0" y="0"/>
            <a:ext cx="228600" cy="2286000"/>
          </a:xfrm>
          <a:prstGeom prst="rect">
            <a:avLst/>
          </a:prstGeom>
          <a:solidFill>
            <a:schemeClr val="bg2"/>
          </a:solidFill>
          <a:ln>
            <a:noFill/>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1032" name="Rectangle 9"/>
          <p:cNvSpPr>
            <a:spLocks noChangeArrowheads="1"/>
          </p:cNvSpPr>
          <p:nvPr/>
        </p:nvSpPr>
        <p:spPr bwMode="auto">
          <a:xfrm>
            <a:off x="0" y="2286000"/>
            <a:ext cx="228600" cy="2286000"/>
          </a:xfrm>
          <a:prstGeom prst="rect">
            <a:avLst/>
          </a:prstGeom>
          <a:solidFill>
            <a:schemeClr val="accent2"/>
          </a:solidFill>
          <a:ln>
            <a:noFill/>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1033" name="Rectangle 10"/>
          <p:cNvSpPr>
            <a:spLocks noChangeArrowheads="1"/>
          </p:cNvSpPr>
          <p:nvPr/>
        </p:nvSpPr>
        <p:spPr bwMode="auto">
          <a:xfrm>
            <a:off x="0" y="4572000"/>
            <a:ext cx="228600" cy="2286000"/>
          </a:xfrm>
          <a:prstGeom prst="rect">
            <a:avLst/>
          </a:prstGeom>
          <a:solidFill>
            <a:schemeClr val="tx2"/>
          </a:solidFill>
          <a:ln>
            <a:noFill/>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randomBar dir="vert"/>
  </p:transition>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Garamond" panose="02020404030301010803" pitchFamily="18" charset="0"/>
          <a:ea typeface="黑体" panose="02010609060101010101" pitchFamily="2" charset="-122"/>
        </a:defRPr>
      </a:lvl2pPr>
      <a:lvl3pPr algn="l" rtl="0" eaLnBrk="0" fontAlgn="base" hangingPunct="0">
        <a:spcBef>
          <a:spcPct val="0"/>
        </a:spcBef>
        <a:spcAft>
          <a:spcPct val="0"/>
        </a:spcAft>
        <a:defRPr sz="4000">
          <a:solidFill>
            <a:schemeClr val="tx2"/>
          </a:solidFill>
          <a:latin typeface="Garamond" panose="02020404030301010803" pitchFamily="18" charset="0"/>
          <a:ea typeface="黑体" panose="02010609060101010101" pitchFamily="2" charset="-122"/>
        </a:defRPr>
      </a:lvl3pPr>
      <a:lvl4pPr algn="l" rtl="0" eaLnBrk="0" fontAlgn="base" hangingPunct="0">
        <a:spcBef>
          <a:spcPct val="0"/>
        </a:spcBef>
        <a:spcAft>
          <a:spcPct val="0"/>
        </a:spcAft>
        <a:defRPr sz="4000">
          <a:solidFill>
            <a:schemeClr val="tx2"/>
          </a:solidFill>
          <a:latin typeface="Garamond" panose="02020404030301010803" pitchFamily="18" charset="0"/>
          <a:ea typeface="黑体" panose="02010609060101010101" pitchFamily="2" charset="-122"/>
        </a:defRPr>
      </a:lvl4pPr>
      <a:lvl5pPr algn="l" rtl="0" eaLnBrk="0" fontAlgn="base" hangingPunct="0">
        <a:spcBef>
          <a:spcPct val="0"/>
        </a:spcBef>
        <a:spcAft>
          <a:spcPct val="0"/>
        </a:spcAft>
        <a:defRPr sz="4000">
          <a:solidFill>
            <a:schemeClr val="tx2"/>
          </a:solidFill>
          <a:latin typeface="Garamond" panose="02020404030301010803" pitchFamily="18" charset="0"/>
          <a:ea typeface="黑体" panose="02010609060101010101" pitchFamily="2" charset="-122"/>
        </a:defRPr>
      </a:lvl5pPr>
      <a:lvl6pPr marL="457200" algn="l" rtl="0" fontAlgn="base">
        <a:spcBef>
          <a:spcPct val="0"/>
        </a:spcBef>
        <a:spcAft>
          <a:spcPct val="0"/>
        </a:spcAft>
        <a:defRPr sz="4000">
          <a:solidFill>
            <a:schemeClr val="tx2"/>
          </a:solidFill>
          <a:latin typeface="Garamond" panose="02020404030301010803" pitchFamily="18" charset="0"/>
          <a:ea typeface="黑体" panose="02010609060101010101" pitchFamily="2" charset="-122"/>
        </a:defRPr>
      </a:lvl6pPr>
      <a:lvl7pPr marL="914400" algn="l" rtl="0" fontAlgn="base">
        <a:spcBef>
          <a:spcPct val="0"/>
        </a:spcBef>
        <a:spcAft>
          <a:spcPct val="0"/>
        </a:spcAft>
        <a:defRPr sz="4000">
          <a:solidFill>
            <a:schemeClr val="tx2"/>
          </a:solidFill>
          <a:latin typeface="Garamond" panose="02020404030301010803" pitchFamily="18" charset="0"/>
          <a:ea typeface="黑体" panose="02010609060101010101" pitchFamily="2" charset="-122"/>
        </a:defRPr>
      </a:lvl7pPr>
      <a:lvl8pPr marL="1371600" algn="l" rtl="0" fontAlgn="base">
        <a:spcBef>
          <a:spcPct val="0"/>
        </a:spcBef>
        <a:spcAft>
          <a:spcPct val="0"/>
        </a:spcAft>
        <a:defRPr sz="4000">
          <a:solidFill>
            <a:schemeClr val="tx2"/>
          </a:solidFill>
          <a:latin typeface="Garamond" panose="02020404030301010803" pitchFamily="18" charset="0"/>
          <a:ea typeface="黑体" panose="02010609060101010101" pitchFamily="2" charset="-122"/>
        </a:defRPr>
      </a:lvl8pPr>
      <a:lvl9pPr marL="1828800" algn="l" rtl="0" fontAlgn="base">
        <a:spcBef>
          <a:spcPct val="0"/>
        </a:spcBef>
        <a:spcAft>
          <a:spcPct val="0"/>
        </a:spcAft>
        <a:defRPr sz="4000">
          <a:solidFill>
            <a:schemeClr val="tx2"/>
          </a:solidFill>
          <a:latin typeface="Garamond" panose="02020404030301010803" pitchFamily="18" charset="0"/>
          <a:ea typeface="黑体" panose="02010609060101010101"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vl6pPr marL="25146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6pPr>
      <a:lvl7pPr marL="29718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7pPr>
      <a:lvl8pPr marL="34290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8pPr>
      <a:lvl9pPr marL="38862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a:xfrm>
            <a:off x="900113" y="1341438"/>
            <a:ext cx="7772400" cy="1362075"/>
          </a:xfrm>
        </p:spPr>
        <p:txBody>
          <a:bodyPr anchor="b"/>
          <a:lstStyle/>
          <a:p>
            <a:pPr algn="r" eaLnBrk="1" hangingPunct="1">
              <a:defRPr/>
            </a:pPr>
            <a:r>
              <a:rPr lang="zh-CN" altLang="zh-CN" sz="5200" dirty="0">
                <a:solidFill>
                  <a:schemeClr val="tx1"/>
                </a:solidFill>
              </a:rPr>
              <a:t>第</a:t>
            </a:r>
            <a:r>
              <a:rPr lang="en-US" altLang="zh-CN" sz="5200" dirty="0">
                <a:solidFill>
                  <a:schemeClr val="tx1"/>
                </a:solidFill>
              </a:rPr>
              <a:t>16</a:t>
            </a:r>
            <a:r>
              <a:rPr lang="zh-CN" altLang="zh-CN" sz="5200" dirty="0">
                <a:solidFill>
                  <a:schemeClr val="tx1"/>
                </a:solidFill>
              </a:rPr>
              <a:t>章 </a:t>
            </a:r>
            <a:r>
              <a:rPr lang="zh-CN" altLang="en-US" sz="5200" dirty="0">
                <a:solidFill>
                  <a:schemeClr val="tx1"/>
                </a:solidFill>
              </a:rPr>
              <a:t>数据完整性、索引、关系图</a:t>
            </a:r>
            <a:endParaRPr lang="zh-CN" altLang="en-US" sz="5200" dirty="0">
              <a:solidFill>
                <a:schemeClr val="tx1"/>
              </a:solidFill>
            </a:endParaRPr>
          </a:p>
        </p:txBody>
      </p:sp>
      <p:sp>
        <p:nvSpPr>
          <p:cNvPr id="4099" name="副标题 2"/>
          <p:cNvSpPr>
            <a:spLocks noGrp="1"/>
          </p:cNvSpPr>
          <p:nvPr>
            <p:ph type="body" idx="1"/>
          </p:nvPr>
        </p:nvSpPr>
        <p:spPr>
          <a:solidFill>
            <a:srgbClr val="FFFFFF"/>
          </a:solidFill>
        </p:spPr>
        <p:txBody>
          <a:bodyPr lIns="45720" rIns="45720"/>
          <a:lstStyle/>
          <a:p>
            <a:pPr algn="r" eaLnBrk="1" hangingPunct="1"/>
            <a:r>
              <a:rPr lang="zh-CN" altLang="en-US" sz="3000" dirty="0">
                <a:solidFill>
                  <a:schemeClr val="tx2"/>
                </a:solidFill>
              </a:rPr>
              <a:t>主讲：梅晶</a:t>
            </a:r>
            <a:endParaRPr lang="zh-CN" altLang="en-US" sz="3000" dirty="0">
              <a:solidFill>
                <a:schemeClr val="tx2"/>
              </a:solidFill>
            </a:endParaRPr>
          </a:p>
          <a:p>
            <a:pPr algn="r" eaLnBrk="1" hangingPunct="1"/>
            <a:r>
              <a:rPr lang="zh-CN" altLang="en-US" sz="3200" dirty="0">
                <a:solidFill>
                  <a:schemeClr val="tx2"/>
                </a:solidFill>
              </a:rPr>
              <a:t>湖南师范大学信息科学与工程学院</a:t>
            </a:r>
            <a:endParaRPr lang="zh-CN" altLang="en-US" sz="3200" dirty="0">
              <a:solidFill>
                <a:schemeClr val="tx2"/>
              </a:solidFill>
            </a:endParaRPr>
          </a:p>
        </p:txBody>
      </p:sp>
    </p:spTree>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pPr eaLnBrk="1" hangingPunct="1"/>
            <a:r>
              <a:rPr lang="en-US" altLang="zh-CN">
                <a:latin typeface="Times New Roman" panose="02020603050405020304" pitchFamily="18" charset="0"/>
                <a:cs typeface="Times New Roman" panose="02020603050405020304" pitchFamily="18" charset="0"/>
              </a:rPr>
              <a:t>16.2.1 </a:t>
            </a:r>
            <a:r>
              <a:rPr lang="zh-CN" altLang="en-US">
                <a:latin typeface="Times New Roman" panose="02020603050405020304" pitchFamily="18" charset="0"/>
                <a:cs typeface="Times New Roman" panose="02020603050405020304" pitchFamily="18" charset="0"/>
              </a:rPr>
              <a:t>索引的分类</a:t>
            </a:r>
            <a:endParaRPr lang="zh-CN" altLang="en-US">
              <a:latin typeface="Times New Roman" panose="02020603050405020304" pitchFamily="18" charset="0"/>
              <a:cs typeface="Times New Roman" panose="02020603050405020304" pitchFamily="18" charset="0"/>
            </a:endParaRPr>
          </a:p>
        </p:txBody>
      </p:sp>
      <p:sp>
        <p:nvSpPr>
          <p:cNvPr id="22531" name="内容占位符 2"/>
          <p:cNvSpPr>
            <a:spLocks noGrp="1"/>
          </p:cNvSpPr>
          <p:nvPr>
            <p:ph idx="1"/>
          </p:nvPr>
        </p:nvSpPr>
        <p:spPr/>
        <p:txBody>
          <a:bodyPr/>
          <a:lstStyle/>
          <a:p>
            <a:pPr eaLnBrk="1" hangingPunct="1"/>
            <a:r>
              <a:rPr lang="zh-CN" altLang="zh-CN" sz="2400">
                <a:latin typeface="Times New Roman" panose="02020603050405020304" pitchFamily="18" charset="0"/>
                <a:cs typeface="Times New Roman" panose="02020603050405020304" pitchFamily="18" charset="0"/>
              </a:rPr>
              <a:t>唯一索引（</a:t>
            </a:r>
            <a:r>
              <a:rPr lang="en-US" altLang="zh-CN" sz="2400">
                <a:latin typeface="Times New Roman" panose="02020603050405020304" pitchFamily="18" charset="0"/>
                <a:cs typeface="Times New Roman" panose="02020603050405020304" pitchFamily="18" charset="0"/>
              </a:rPr>
              <a:t>UNIQUE Index</a:t>
            </a:r>
            <a:r>
              <a:rPr lang="zh-CN" altLang="zh-CN" sz="2400">
                <a:latin typeface="Times New Roman" panose="02020603050405020304" pitchFamily="18" charset="0"/>
                <a:cs typeface="Times New Roman" panose="02020603050405020304" pitchFamily="18" charset="0"/>
              </a:rPr>
              <a:t>）表示表中任何两笔记录的索引值都不相同，与表的主键类 似。它可以确保索引列不包含重复的值。在多列唯一索引的情况下，该索引可以确保索引列中每个值组合都是唯一的。</a:t>
            </a:r>
            <a:endParaRPr lang="zh-CN" altLang="zh-CN" sz="2400">
              <a:latin typeface="Times New Roman" panose="02020603050405020304" pitchFamily="18" charset="0"/>
              <a:cs typeface="Times New Roman" panose="02020603050405020304" pitchFamily="18" charset="0"/>
            </a:endParaRPr>
          </a:p>
          <a:p>
            <a:pPr eaLnBrk="1" hangingPunct="1"/>
            <a:r>
              <a:rPr lang="zh-CN" altLang="zh-CN" sz="2400">
                <a:latin typeface="Times New Roman" panose="02020603050405020304" pitchFamily="18" charset="0"/>
                <a:cs typeface="Times New Roman" panose="02020603050405020304" pitchFamily="18" charset="0"/>
              </a:rPr>
              <a:t>组合索引是将两个或者多个字段组合起来的索引，而单独的字段允许不是唯一的值。 例如，可以将姓名分为“姓”和“名”两个字段，如果允许同姓或同名的记录存在，但不允许有任何两笔记录既同名又同姓，则可以将“姓”和“名”两个字段设为复合索引。</a:t>
            </a:r>
            <a:endParaRPr lang="zh-CN" altLang="zh-CN" sz="2400">
              <a:latin typeface="Times New Roman" panose="02020603050405020304" pitchFamily="18" charset="0"/>
              <a:cs typeface="Times New Roman" panose="02020603050405020304" pitchFamily="18" charset="0"/>
            </a:endParaRPr>
          </a:p>
          <a:p>
            <a:pPr eaLnBrk="1" hangingPunct="1"/>
            <a:endParaRPr lang="zh-CN" altLang="zh-CN" sz="240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blinds(horizontal)">
                                      <p:cBhvr>
                                        <p:cTn id="7" dur="500"/>
                                        <p:tgtEl>
                                          <p:spTgt spid="22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blinds(horizontal)">
                                      <p:cBhvr>
                                        <p:cTn id="12" dur="500"/>
                                        <p:tgtEl>
                                          <p:spTgt spid="225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pPr eaLnBrk="1" hangingPunct="1"/>
            <a:r>
              <a:rPr lang="en-US" altLang="zh-CN">
                <a:latin typeface="Times New Roman" panose="02020603050405020304" pitchFamily="18" charset="0"/>
                <a:cs typeface="Times New Roman" panose="02020603050405020304" pitchFamily="18" charset="0"/>
              </a:rPr>
              <a:t>16.2.2 </a:t>
            </a:r>
            <a:r>
              <a:rPr lang="zh-CN" altLang="en-US">
                <a:latin typeface="Times New Roman" panose="02020603050405020304" pitchFamily="18" charset="0"/>
                <a:cs typeface="Times New Roman" panose="02020603050405020304" pitchFamily="18" charset="0"/>
              </a:rPr>
              <a:t>创建索引</a:t>
            </a:r>
            <a:endParaRPr lang="zh-CN" altLang="en-US">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pPr eaLnBrk="1" hangingPunct="1">
              <a:defRPr/>
            </a:pPr>
            <a:r>
              <a:rPr lang="zh-CN" altLang="zh-CN">
                <a:latin typeface="Times New Roman" panose="02020603050405020304" pitchFamily="18" charset="0"/>
              </a:rPr>
              <a:t>在创建索引时，需要指定索引的特征。这些特征包括下面几项：</a:t>
            </a:r>
            <a:endParaRPr lang="zh-CN" altLang="zh-CN">
              <a:latin typeface="Times New Roman" panose="02020603050405020304" pitchFamily="18" charset="0"/>
            </a:endParaRPr>
          </a:p>
          <a:p>
            <a:pPr marL="971550" lvl="1" indent="-514350" eaLnBrk="1" hangingPunct="1">
              <a:buFont typeface="+mj-lt"/>
              <a:buAutoNum type="arabicPeriod"/>
              <a:defRPr/>
            </a:pPr>
            <a:r>
              <a:rPr lang="zh-CN" altLang="zh-CN" sz="2800">
                <a:latin typeface="Times New Roman" panose="02020603050405020304" pitchFamily="18" charset="0"/>
              </a:rPr>
              <a:t>聚集还是非聚集。</a:t>
            </a:r>
            <a:endParaRPr lang="zh-CN" altLang="zh-CN" sz="2800">
              <a:latin typeface="Times New Roman" panose="02020603050405020304" pitchFamily="18" charset="0"/>
            </a:endParaRPr>
          </a:p>
          <a:p>
            <a:pPr marL="971550" lvl="1" indent="-514350" eaLnBrk="1" hangingPunct="1">
              <a:buFont typeface="+mj-lt"/>
              <a:buAutoNum type="arabicPeriod"/>
              <a:defRPr/>
            </a:pPr>
            <a:r>
              <a:rPr lang="zh-CN" altLang="zh-CN" sz="2800">
                <a:latin typeface="Times New Roman" panose="02020603050405020304" pitchFamily="18" charset="0"/>
              </a:rPr>
              <a:t>唯一还是不唯一。</a:t>
            </a:r>
            <a:endParaRPr lang="zh-CN" altLang="zh-CN" sz="2800">
              <a:latin typeface="Times New Roman" panose="02020603050405020304" pitchFamily="18" charset="0"/>
            </a:endParaRPr>
          </a:p>
          <a:p>
            <a:pPr marL="971550" lvl="1" indent="-514350" eaLnBrk="1" hangingPunct="1">
              <a:buFont typeface="+mj-lt"/>
              <a:buAutoNum type="arabicPeriod"/>
              <a:defRPr/>
            </a:pPr>
            <a:r>
              <a:rPr lang="zh-CN" altLang="zh-CN" sz="2800">
                <a:latin typeface="Times New Roman" panose="02020603050405020304" pitchFamily="18" charset="0"/>
              </a:rPr>
              <a:t>单列还是多列。</a:t>
            </a:r>
            <a:endParaRPr lang="zh-CN" altLang="zh-CN" sz="2800">
              <a:latin typeface="Times New Roman" panose="02020603050405020304" pitchFamily="18" charset="0"/>
            </a:endParaRPr>
          </a:p>
          <a:p>
            <a:pPr marL="971550" lvl="1" indent="-514350" eaLnBrk="1" hangingPunct="1">
              <a:buFont typeface="+mj-lt"/>
              <a:buAutoNum type="arabicPeriod"/>
              <a:defRPr/>
            </a:pPr>
            <a:r>
              <a:rPr lang="zh-CN" altLang="zh-CN" sz="2800">
                <a:latin typeface="Times New Roman" panose="02020603050405020304" pitchFamily="18" charset="0"/>
              </a:rPr>
              <a:t>索引中的列顺序为升序还是降序。</a:t>
            </a:r>
            <a:endParaRPr lang="zh-CN" altLang="zh-CN" sz="2800">
              <a:latin typeface="Times New Roman" panose="02020603050405020304" pitchFamily="18" charset="0"/>
            </a:endParaRPr>
          </a:p>
          <a:p>
            <a:pPr marL="971550" lvl="1" indent="-514350" eaLnBrk="1" hangingPunct="1">
              <a:buFont typeface="+mj-lt"/>
              <a:buAutoNum type="arabicPeriod"/>
              <a:defRPr/>
            </a:pPr>
            <a:r>
              <a:rPr lang="zh-CN" altLang="zh-CN" sz="2800">
                <a:latin typeface="Times New Roman" panose="02020603050405020304" pitchFamily="18" charset="0"/>
              </a:rPr>
              <a:t>覆盖还是非覆盖。</a:t>
            </a:r>
            <a:endParaRPr lang="zh-CN" altLang="zh-CN" sz="2800">
              <a:latin typeface="Times New Roman" panose="02020603050405020304" pitchFamily="18" charset="0"/>
            </a:endParaRPr>
          </a:p>
          <a:p>
            <a:pPr eaLnBrk="1" hangingPunct="1">
              <a:defRPr/>
            </a:pPr>
            <a:endParaRPr lang="zh-CN" altLang="zh-CN" sz="2800">
              <a:latin typeface="Times New Roman" panose="02020603050405020304" pitchFamily="18" charset="0"/>
            </a:endParaRPr>
          </a:p>
        </p:txBody>
      </p:sp>
    </p:spTree>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pPr eaLnBrk="1" hangingPunct="1"/>
            <a:r>
              <a:rPr lang="en-US" altLang="zh-CN" sz="3600">
                <a:solidFill>
                  <a:srgbClr val="FF0000"/>
                </a:solidFill>
                <a:latin typeface="Times New Roman" panose="02020603050405020304" pitchFamily="18" charset="0"/>
                <a:cs typeface="Times New Roman" panose="02020603050405020304" pitchFamily="18" charset="0"/>
              </a:rPr>
              <a:t>1.</a:t>
            </a:r>
            <a:r>
              <a:rPr lang="zh-CN" altLang="zh-CN" sz="3600">
                <a:solidFill>
                  <a:srgbClr val="FF0000"/>
                </a:solidFill>
                <a:latin typeface="Times New Roman" panose="02020603050405020304" pitchFamily="18" charset="0"/>
                <a:cs typeface="Times New Roman" panose="02020603050405020304" pitchFamily="18" charset="0"/>
              </a:rPr>
              <a:t>使用</a:t>
            </a:r>
            <a:r>
              <a:rPr lang="en-US" altLang="zh-CN" sz="3600">
                <a:solidFill>
                  <a:srgbClr val="FF0000"/>
                </a:solidFill>
                <a:latin typeface="Times New Roman" panose="02020603050405020304" pitchFamily="18" charset="0"/>
                <a:cs typeface="Times New Roman" panose="02020603050405020304" pitchFamily="18" charset="0"/>
              </a:rPr>
              <a:t>Management Studio</a:t>
            </a:r>
            <a:r>
              <a:rPr lang="zh-CN" altLang="zh-CN" sz="3600">
                <a:solidFill>
                  <a:srgbClr val="FF0000"/>
                </a:solidFill>
                <a:latin typeface="Times New Roman" panose="02020603050405020304" pitchFamily="18" charset="0"/>
                <a:cs typeface="Times New Roman" panose="02020603050405020304" pitchFamily="18" charset="0"/>
              </a:rPr>
              <a:t>创建索引</a:t>
            </a:r>
            <a:endParaRPr lang="zh-CN" altLang="en-US" sz="3600">
              <a:solidFill>
                <a:srgbClr val="FF0000"/>
              </a:solidFill>
              <a:latin typeface="Times New Roman" panose="02020603050405020304" pitchFamily="18" charset="0"/>
              <a:cs typeface="Times New Roman" panose="02020603050405020304" pitchFamily="18" charset="0"/>
            </a:endParaRPr>
          </a:p>
        </p:txBody>
      </p:sp>
      <p:sp>
        <p:nvSpPr>
          <p:cNvPr id="24579" name="内容占位符 2"/>
          <p:cNvSpPr>
            <a:spLocks noGrp="1"/>
          </p:cNvSpPr>
          <p:nvPr>
            <p:ph idx="1"/>
          </p:nvPr>
        </p:nvSpPr>
        <p:spPr/>
        <p:txBody>
          <a:bodyPr/>
          <a:lstStyle/>
          <a:p>
            <a:pPr>
              <a:buFont typeface="Wingdings" panose="05000000000000000000" charset="0"/>
              <a:buChar char="Ø"/>
            </a:pPr>
            <a:r>
              <a:rPr lang="zh-CN" altLang="zh-CN" sz="2400">
                <a:latin typeface="Times New Roman" panose="02020603050405020304" pitchFamily="18" charset="0"/>
                <a:cs typeface="Times New Roman" panose="02020603050405020304" pitchFamily="18" charset="0"/>
              </a:rPr>
              <a:t>例</a:t>
            </a:r>
            <a:r>
              <a:rPr lang="en-US" altLang="zh-CN" sz="2400">
                <a:latin typeface="Times New Roman" panose="02020603050405020304" pitchFamily="18" charset="0"/>
                <a:cs typeface="Times New Roman" panose="02020603050405020304" pitchFamily="18" charset="0"/>
              </a:rPr>
              <a:t>9-37 </a:t>
            </a:r>
            <a:r>
              <a:rPr lang="zh-CN" altLang="zh-CN" sz="2400">
                <a:latin typeface="Times New Roman" panose="02020603050405020304" pitchFamily="18" charset="0"/>
                <a:cs typeface="Times New Roman" panose="02020603050405020304" pitchFamily="18" charset="0"/>
              </a:rPr>
              <a:t>在“学生选课”数据库的“</a:t>
            </a:r>
            <a:r>
              <a:rPr lang="en-US" altLang="zh-CN" sz="2400">
                <a:latin typeface="Times New Roman" panose="02020603050405020304" pitchFamily="18" charset="0"/>
                <a:cs typeface="Times New Roman" panose="02020603050405020304" pitchFamily="18" charset="0"/>
              </a:rPr>
              <a:t>c</a:t>
            </a:r>
            <a:r>
              <a:rPr lang="zh-CN" altLang="zh-CN" sz="2400">
                <a:latin typeface="Times New Roman" panose="02020603050405020304" pitchFamily="18" charset="0"/>
                <a:cs typeface="Times New Roman" panose="02020603050405020304" pitchFamily="18" charset="0"/>
              </a:rPr>
              <a:t>”表中按</a:t>
            </a:r>
            <a:r>
              <a:rPr lang="en-US" altLang="zh-CN" sz="2400">
                <a:latin typeface="Times New Roman" panose="02020603050405020304" pitchFamily="18" charset="0"/>
                <a:cs typeface="Times New Roman" panose="02020603050405020304" pitchFamily="18" charset="0"/>
              </a:rPr>
              <a:t>cno</a:t>
            </a:r>
            <a:r>
              <a:rPr lang="zh-CN" altLang="zh-CN" sz="2400">
                <a:latin typeface="Times New Roman" panose="02020603050405020304" pitchFamily="18" charset="0"/>
                <a:cs typeface="Times New Roman" panose="02020603050405020304" pitchFamily="18" charset="0"/>
              </a:rPr>
              <a:t>建立主键索引</a:t>
            </a:r>
            <a:endParaRPr lang="zh-CN" altLang="zh-CN" sz="2400">
              <a:latin typeface="Times New Roman" panose="02020603050405020304" pitchFamily="18" charset="0"/>
              <a:cs typeface="Times New Roman" panose="02020603050405020304" pitchFamily="18" charset="0"/>
            </a:endParaRPr>
          </a:p>
          <a:p>
            <a:pPr>
              <a:buFont typeface="Wingdings" panose="05000000000000000000" charset="0"/>
              <a:buChar char="Ø"/>
            </a:pPr>
            <a:r>
              <a:rPr lang="zh-CN" altLang="zh-CN" sz="2400">
                <a:latin typeface="Times New Roman" panose="02020603050405020304" pitchFamily="18" charset="0"/>
                <a:cs typeface="Times New Roman" panose="02020603050405020304" pitchFamily="18" charset="0"/>
              </a:rPr>
              <a:t>方法一：</a:t>
            </a:r>
            <a:endParaRPr lang="zh-CN" altLang="zh-CN" sz="2400">
              <a:latin typeface="Times New Roman" panose="02020603050405020304" pitchFamily="18" charset="0"/>
              <a:cs typeface="Times New Roman" panose="02020603050405020304" pitchFamily="18" charset="0"/>
            </a:endParaRPr>
          </a:p>
          <a:p>
            <a:pPr marL="0" indent="0">
              <a:buNone/>
            </a:pPr>
            <a:r>
              <a:rPr lang="zh-CN" altLang="zh-CN" sz="2400">
                <a:latin typeface="Times New Roman" panose="02020603050405020304" pitchFamily="18" charset="0"/>
                <a:cs typeface="Times New Roman" panose="02020603050405020304" pitchFamily="18" charset="0"/>
              </a:rPr>
              <a:t>     数据库</a:t>
            </a:r>
            <a:r>
              <a:rPr lang="en-US" altLang="zh-CN" sz="2400">
                <a:latin typeface="Times New Roman" panose="02020603050405020304" pitchFamily="18" charset="0"/>
                <a:cs typeface="Times New Roman" panose="02020603050405020304" pitchFamily="18" charset="0"/>
              </a:rPr>
              <a:t>-&gt;</a:t>
            </a:r>
            <a:r>
              <a:rPr lang="zh-CN" altLang="zh-CN" sz="2400">
                <a:latin typeface="Times New Roman" panose="02020603050405020304" pitchFamily="18" charset="0"/>
                <a:cs typeface="Times New Roman" panose="02020603050405020304" pitchFamily="18" charset="0"/>
              </a:rPr>
              <a:t>表右击</a:t>
            </a:r>
            <a:r>
              <a:rPr lang="en-US" altLang="zh-CN" sz="2400">
                <a:latin typeface="Times New Roman" panose="02020603050405020304" pitchFamily="18" charset="0"/>
                <a:cs typeface="Times New Roman" panose="02020603050405020304" pitchFamily="18" charset="0"/>
              </a:rPr>
              <a:t>-&gt;</a:t>
            </a:r>
            <a:r>
              <a:rPr lang="zh-CN" altLang="zh-CN" sz="2400">
                <a:latin typeface="Times New Roman" panose="02020603050405020304" pitchFamily="18" charset="0"/>
                <a:cs typeface="Times New Roman" panose="02020603050405020304" pitchFamily="18" charset="0"/>
              </a:rPr>
              <a:t>“修改</a:t>
            </a:r>
            <a:r>
              <a:rPr lang="en-US" altLang="zh-CN" sz="2400">
                <a:latin typeface="Times New Roman" panose="02020603050405020304" pitchFamily="18" charset="0"/>
                <a:cs typeface="Times New Roman" panose="02020603050405020304" pitchFamily="18" charset="0"/>
              </a:rPr>
              <a:t>/</a:t>
            </a:r>
            <a:r>
              <a:rPr lang="zh-CN" altLang="en-US" sz="2400">
                <a:latin typeface="Times New Roman" panose="02020603050405020304" pitchFamily="18" charset="0"/>
                <a:cs typeface="Times New Roman" panose="02020603050405020304" pitchFamily="18" charset="0"/>
              </a:rPr>
              <a:t>设计</a:t>
            </a:r>
            <a:r>
              <a:rPr lang="en-US" sz="2400">
                <a:latin typeface="Times New Roman" panose="02020603050405020304" pitchFamily="18" charset="0"/>
                <a:cs typeface="Times New Roman" panose="02020603050405020304" pitchFamily="18" charset="0"/>
              </a:rPr>
              <a:t>-&gt;</a:t>
            </a:r>
            <a:r>
              <a:rPr lang="zh-CN" altLang="zh-CN" sz="2400">
                <a:latin typeface="Times New Roman" panose="02020603050405020304" pitchFamily="18" charset="0"/>
                <a:cs typeface="Times New Roman" panose="02020603050405020304" pitchFamily="18" charset="0"/>
              </a:rPr>
              <a:t>选择“</a:t>
            </a:r>
            <a:r>
              <a:rPr lang="en-US" altLang="zh-CN" sz="2400">
                <a:latin typeface="Times New Roman" panose="02020603050405020304" pitchFamily="18" charset="0"/>
                <a:cs typeface="Times New Roman" panose="02020603050405020304" pitchFamily="18" charset="0"/>
              </a:rPr>
              <a:t>cno</a:t>
            </a:r>
            <a:r>
              <a:rPr lang="zh-CN" altLang="zh-CN" sz="2400">
                <a:latin typeface="Times New Roman" panose="02020603050405020304" pitchFamily="18" charset="0"/>
                <a:cs typeface="Times New Roman" panose="02020603050405020304" pitchFamily="18" charset="0"/>
              </a:rPr>
              <a:t>”所在的列并右击</a:t>
            </a:r>
            <a:r>
              <a:rPr lang="en-US" altLang="zh-CN" sz="2400">
                <a:latin typeface="Times New Roman" panose="02020603050405020304" pitchFamily="18" charset="0"/>
                <a:cs typeface="Times New Roman" panose="02020603050405020304" pitchFamily="18" charset="0"/>
              </a:rPr>
              <a:t>-&gt;</a:t>
            </a:r>
            <a:r>
              <a:rPr lang="zh-CN" altLang="zh-CN" sz="2400">
                <a:latin typeface="Times New Roman" panose="02020603050405020304" pitchFamily="18" charset="0"/>
                <a:cs typeface="Times New Roman" panose="02020603050405020304" pitchFamily="18" charset="0"/>
              </a:rPr>
              <a:t>“索引</a:t>
            </a:r>
            <a:r>
              <a:rPr lang="en-US" altLang="zh-CN" sz="2400">
                <a:latin typeface="Times New Roman" panose="02020603050405020304" pitchFamily="18" charset="0"/>
                <a:cs typeface="Times New Roman" panose="02020603050405020304" pitchFamily="18" charset="0"/>
              </a:rPr>
              <a:t>/</a:t>
            </a:r>
            <a:r>
              <a:rPr lang="zh-CN" altLang="zh-CN" sz="2400">
                <a:latin typeface="Times New Roman" panose="02020603050405020304" pitchFamily="18" charset="0"/>
                <a:cs typeface="Times New Roman" panose="02020603050405020304" pitchFamily="18" charset="0"/>
              </a:rPr>
              <a:t>键”</a:t>
            </a:r>
            <a:endParaRPr lang="zh-CN" altLang="zh-CN" sz="2400">
              <a:latin typeface="Times New Roman" panose="02020603050405020304" pitchFamily="18" charset="0"/>
              <a:cs typeface="Times New Roman" panose="02020603050405020304" pitchFamily="18" charset="0"/>
            </a:endParaRPr>
          </a:p>
          <a:p>
            <a:pPr algn="l">
              <a:buFont typeface="Wingdings" panose="05000000000000000000" charset="0"/>
              <a:buChar char="Ø"/>
            </a:pPr>
            <a:r>
              <a:rPr lang="zh-CN" altLang="zh-CN" sz="2400">
                <a:latin typeface="Times New Roman" panose="02020603050405020304" pitchFamily="18" charset="0"/>
                <a:cs typeface="Times New Roman" panose="02020603050405020304" pitchFamily="18" charset="0"/>
              </a:rPr>
              <a:t>方法二：</a:t>
            </a:r>
            <a:endParaRPr lang="zh-CN" altLang="zh-CN" sz="2400">
              <a:latin typeface="Times New Roman" panose="02020603050405020304" pitchFamily="18" charset="0"/>
              <a:cs typeface="Times New Roman" panose="02020603050405020304" pitchFamily="18" charset="0"/>
            </a:endParaRPr>
          </a:p>
          <a:p>
            <a:pPr marL="0" indent="0">
              <a:buNone/>
            </a:pPr>
            <a:r>
              <a:rPr lang="zh-CN" altLang="zh-CN" sz="2400">
                <a:latin typeface="Times New Roman" panose="02020603050405020304" pitchFamily="18" charset="0"/>
                <a:cs typeface="Times New Roman" panose="02020603050405020304" pitchFamily="18" charset="0"/>
                <a:sym typeface="+mn-ea"/>
              </a:rPr>
              <a:t>      数据库</a:t>
            </a:r>
            <a:r>
              <a:rPr lang="en-US" altLang="zh-CN" sz="2400">
                <a:latin typeface="Times New Roman" panose="02020603050405020304" pitchFamily="18" charset="0"/>
                <a:cs typeface="Times New Roman" panose="02020603050405020304" pitchFamily="18" charset="0"/>
                <a:sym typeface="+mn-ea"/>
              </a:rPr>
              <a:t>-&gt;</a:t>
            </a:r>
            <a:r>
              <a:rPr lang="zh-CN" altLang="zh-CN" sz="2400">
                <a:latin typeface="Times New Roman" panose="02020603050405020304" pitchFamily="18" charset="0"/>
                <a:cs typeface="Times New Roman" panose="02020603050405020304" pitchFamily="18" charset="0"/>
                <a:sym typeface="+mn-ea"/>
              </a:rPr>
              <a:t>表</a:t>
            </a:r>
            <a:r>
              <a:rPr lang="en-US" altLang="zh-CN" sz="2400">
                <a:latin typeface="Times New Roman" panose="02020603050405020304" pitchFamily="18" charset="0"/>
                <a:cs typeface="Times New Roman" panose="02020603050405020304" pitchFamily="18" charset="0"/>
                <a:sym typeface="+mn-ea"/>
              </a:rPr>
              <a:t>-&gt;</a:t>
            </a:r>
            <a:r>
              <a:rPr lang="zh-CN" altLang="en-US" sz="2400">
                <a:latin typeface="Times New Roman" panose="02020603050405020304" pitchFamily="18" charset="0"/>
                <a:cs typeface="Times New Roman" panose="02020603050405020304" pitchFamily="18" charset="0"/>
                <a:sym typeface="+mn-ea"/>
              </a:rPr>
              <a:t>索引</a:t>
            </a:r>
            <a:r>
              <a:rPr lang="en-US" altLang="zh-CN" sz="2400">
                <a:latin typeface="Times New Roman" panose="02020603050405020304" pitchFamily="18" charset="0"/>
                <a:cs typeface="Times New Roman" panose="02020603050405020304" pitchFamily="18" charset="0"/>
                <a:sym typeface="+mn-ea"/>
              </a:rPr>
              <a:t>-&gt; </a:t>
            </a:r>
            <a:r>
              <a:rPr lang="zh-CN" altLang="en-US" sz="2400">
                <a:latin typeface="Times New Roman" panose="02020603050405020304" pitchFamily="18" charset="0"/>
                <a:cs typeface="Times New Roman" panose="02020603050405020304" pitchFamily="18" charset="0"/>
                <a:sym typeface="+mn-ea"/>
              </a:rPr>
              <a:t>新建索引</a:t>
            </a:r>
            <a:endParaRPr lang="zh-CN" altLang="zh-CN" sz="2400">
              <a:latin typeface="Times New Roman" panose="02020603050405020304" pitchFamily="18" charset="0"/>
              <a:cs typeface="Times New Roman" panose="02020603050405020304" pitchFamily="18" charset="0"/>
            </a:endParaRPr>
          </a:p>
          <a:p>
            <a:endParaRPr lang="zh-CN" altLang="zh-CN" sz="2400">
              <a:latin typeface="Times New Roman" panose="02020603050405020304" pitchFamily="18" charset="0"/>
              <a:cs typeface="Times New Roman" panose="02020603050405020304" pitchFamily="18" charset="0"/>
            </a:endParaRPr>
          </a:p>
          <a:p>
            <a:r>
              <a:rPr lang="zh-CN" altLang="en-US" sz="2400">
                <a:latin typeface="Times New Roman" panose="02020603050405020304" pitchFamily="18" charset="0"/>
                <a:cs typeface="Times New Roman" panose="02020603050405020304" pitchFamily="18" charset="0"/>
              </a:rPr>
              <a:t>问题：主键索引是聚集还是非聚集？唯一还是组合？</a:t>
            </a:r>
            <a:endParaRPr lang="zh-CN" altLang="en-US" sz="240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579">
                                            <p:txEl>
                                              <p:pRg st="6" end="6"/>
                                            </p:txEl>
                                          </p:spTgt>
                                        </p:tgtEl>
                                        <p:attrNameLst>
                                          <p:attrName>style.visibility</p:attrName>
                                        </p:attrNameLst>
                                      </p:cBhvr>
                                      <p:to>
                                        <p:strVal val="visible"/>
                                      </p:to>
                                    </p:set>
                                    <p:animEffect transition="in" filter="blinds(horizontal)">
                                      <p:cBhvr>
                                        <p:cTn id="7" dur="500"/>
                                        <p:tgtEl>
                                          <p:spTgt spid="24579">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4579">
                                            <p:txEl>
                                              <p:pRg st="1" end="1"/>
                                            </p:txEl>
                                          </p:spTgt>
                                        </p:tgtEl>
                                        <p:attrNameLst>
                                          <p:attrName>style.visibility</p:attrName>
                                        </p:attrNameLst>
                                      </p:cBhvr>
                                      <p:to>
                                        <p:strVal val="visible"/>
                                      </p:to>
                                    </p:set>
                                    <p:animEffect transition="in" filter="wipe(down)">
                                      <p:cBhvr>
                                        <p:cTn id="12" dur="500"/>
                                        <p:tgtEl>
                                          <p:spTgt spid="24579">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24579">
                                            <p:txEl>
                                              <p:pRg st="2" end="2"/>
                                            </p:txEl>
                                          </p:spTgt>
                                        </p:tgtEl>
                                        <p:attrNameLst>
                                          <p:attrName>style.visibility</p:attrName>
                                        </p:attrNameLst>
                                      </p:cBhvr>
                                      <p:to>
                                        <p:strVal val="visible"/>
                                      </p:to>
                                    </p:set>
                                    <p:animEffect transition="in" filter="wipe(down)">
                                      <p:cBhvr>
                                        <p:cTn id="15" dur="500"/>
                                        <p:tgtEl>
                                          <p:spTgt spid="2457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4579">
                                            <p:txEl>
                                              <p:pRg st="3" end="3"/>
                                            </p:txEl>
                                          </p:spTgt>
                                        </p:tgtEl>
                                        <p:attrNameLst>
                                          <p:attrName>style.visibility</p:attrName>
                                        </p:attrNameLst>
                                      </p:cBhvr>
                                      <p:to>
                                        <p:strVal val="visible"/>
                                      </p:to>
                                    </p:set>
                                    <p:animEffect transition="in" filter="blinds(horizontal)">
                                      <p:cBhvr>
                                        <p:cTn id="20" dur="500"/>
                                        <p:tgtEl>
                                          <p:spTgt spid="24579">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24579">
                                            <p:txEl>
                                              <p:pRg st="4" end="4"/>
                                            </p:txEl>
                                          </p:spTgt>
                                        </p:tgtEl>
                                        <p:attrNameLst>
                                          <p:attrName>style.visibility</p:attrName>
                                        </p:attrNameLst>
                                      </p:cBhvr>
                                      <p:to>
                                        <p:strVal val="visible"/>
                                      </p:to>
                                    </p:set>
                                    <p:animEffect transition="in" filter="blinds(horizontal)">
                                      <p:cBhvr>
                                        <p:cTn id="23" dur="500"/>
                                        <p:tgtEl>
                                          <p:spTgt spid="245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en-US" altLang="zh-CN">
                <a:latin typeface="Times New Roman" panose="02020603050405020304" pitchFamily="18" charset="0"/>
                <a:cs typeface="Times New Roman" panose="02020603050405020304" pitchFamily="18" charset="0"/>
              </a:rPr>
              <a:t>2.</a:t>
            </a:r>
            <a:r>
              <a:rPr lang="zh-CN" altLang="zh-CN">
                <a:latin typeface="Times New Roman" panose="02020603050405020304" pitchFamily="18" charset="0"/>
                <a:cs typeface="Times New Roman" panose="02020603050405020304" pitchFamily="18" charset="0"/>
              </a:rPr>
              <a:t>使用</a:t>
            </a:r>
            <a:r>
              <a:rPr lang="en-US" altLang="zh-CN">
                <a:latin typeface="Times New Roman" panose="02020603050405020304" pitchFamily="18" charset="0"/>
                <a:cs typeface="Times New Roman" panose="02020603050405020304" pitchFamily="18" charset="0"/>
              </a:rPr>
              <a:t>SQL</a:t>
            </a:r>
            <a:r>
              <a:rPr lang="zh-CN" altLang="zh-CN">
                <a:latin typeface="Times New Roman" panose="02020603050405020304" pitchFamily="18" charset="0"/>
                <a:cs typeface="Times New Roman" panose="02020603050405020304" pitchFamily="18" charset="0"/>
              </a:rPr>
              <a:t>语句创建索引</a:t>
            </a:r>
            <a:endParaRPr lang="zh-CN" altLang="en-US">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pPr marL="0" indent="0">
              <a:buFont typeface="Wingdings" panose="05000000000000000000" pitchFamily="2" charset="2"/>
              <a:buNone/>
              <a:defRPr/>
            </a:pPr>
            <a:r>
              <a:rPr lang="en-US" altLang="zh-CN" sz="2400">
                <a:latin typeface="Times New Roman" panose="02020603050405020304" pitchFamily="18" charset="0"/>
                <a:cs typeface="Times New Roman" panose="02020603050405020304" pitchFamily="18" charset="0"/>
              </a:rPr>
              <a:t>Create [ UNIQUE ] [ CLUSTERED | NONCLUSTERED ] INDEX index_name ON &lt;object&gt; ( column [ ASC | DESC ] [ ,...n ]) </a:t>
            </a:r>
            <a:endParaRPr lang="zh-CN" altLang="zh-CN" sz="2400">
              <a:latin typeface="Times New Roman" panose="02020603050405020304" pitchFamily="18" charset="0"/>
              <a:cs typeface="Times New Roman" panose="02020603050405020304" pitchFamily="18" charset="0"/>
            </a:endParaRPr>
          </a:p>
          <a:p>
            <a:pPr>
              <a:defRPr/>
            </a:pPr>
            <a:r>
              <a:rPr lang="en-US" altLang="zh-CN" sz="2400">
                <a:latin typeface="Times New Roman" panose="02020603050405020304" pitchFamily="18" charset="0"/>
                <a:cs typeface="Times New Roman" panose="02020603050405020304" pitchFamily="18" charset="0"/>
              </a:rPr>
              <a:t>UNIQUE</a:t>
            </a:r>
            <a:r>
              <a:rPr lang="zh-CN" altLang="zh-CN" sz="2400">
                <a:latin typeface="Times New Roman" panose="02020603050405020304" pitchFamily="18" charset="0"/>
                <a:cs typeface="Times New Roman" panose="02020603050405020304" pitchFamily="18" charset="0"/>
              </a:rPr>
              <a:t>：为表或视图创建唯一索引。唯一索引不允许两行具有相同的索引键值。视图的聚集索引必须唯一。</a:t>
            </a:r>
            <a:endParaRPr lang="zh-CN" altLang="zh-CN" sz="2400">
              <a:latin typeface="Times New Roman" panose="02020603050405020304" pitchFamily="18" charset="0"/>
              <a:cs typeface="Times New Roman" panose="02020603050405020304" pitchFamily="18" charset="0"/>
            </a:endParaRPr>
          </a:p>
          <a:p>
            <a:pPr>
              <a:defRPr/>
            </a:pPr>
            <a:r>
              <a:rPr lang="en-US" altLang="zh-CN" sz="2400">
                <a:latin typeface="Times New Roman" panose="02020603050405020304" pitchFamily="18" charset="0"/>
                <a:cs typeface="Times New Roman" panose="02020603050405020304" pitchFamily="18" charset="0"/>
              </a:rPr>
              <a:t>CLUSTERED</a:t>
            </a:r>
            <a:r>
              <a:rPr lang="zh-CN" altLang="zh-CN" sz="2400">
                <a:latin typeface="Times New Roman" panose="02020603050405020304" pitchFamily="18" charset="0"/>
                <a:cs typeface="Times New Roman" panose="02020603050405020304" pitchFamily="18" charset="0"/>
              </a:rPr>
              <a:t>：创建索引时，键值的逻辑顺序决定表中对应行的物理顺序。聚集索引的底层（或称叶级别）包含该表的实际数据行。一个表或视图只允许同时有一个聚集索引。如果没有指定</a:t>
            </a:r>
            <a:r>
              <a:rPr lang="en-US" altLang="zh-CN" sz="2400">
                <a:latin typeface="Times New Roman" panose="02020603050405020304" pitchFamily="18" charset="0"/>
                <a:cs typeface="Times New Roman" panose="02020603050405020304" pitchFamily="18" charset="0"/>
              </a:rPr>
              <a:t> CLUSTERED</a:t>
            </a:r>
            <a:r>
              <a:rPr lang="zh-CN" altLang="zh-CN" sz="2400">
                <a:latin typeface="Times New Roman" panose="02020603050405020304" pitchFamily="18" charset="0"/>
                <a:cs typeface="Times New Roman" panose="02020603050405020304" pitchFamily="18" charset="0"/>
              </a:rPr>
              <a:t>，则创建非聚集索引。</a:t>
            </a:r>
            <a:r>
              <a:rPr lang="en-US" altLang="zh-CN" sz="2400">
                <a:latin typeface="Times New Roman" panose="02020603050405020304" pitchFamily="18" charset="0"/>
                <a:cs typeface="Times New Roman" panose="02020603050405020304" pitchFamily="18" charset="0"/>
              </a:rPr>
              <a:t> </a:t>
            </a:r>
            <a:endParaRPr lang="zh-CN" altLang="zh-CN" sz="2400">
              <a:latin typeface="Times New Roman" panose="02020603050405020304" pitchFamily="18" charset="0"/>
              <a:cs typeface="Times New Roman" panose="02020603050405020304" pitchFamily="18" charset="0"/>
            </a:endParaRPr>
          </a:p>
          <a:p>
            <a:pPr>
              <a:defRPr/>
            </a:pPr>
            <a:r>
              <a:rPr lang="en-US" altLang="zh-CN" sz="2400">
                <a:latin typeface="Times New Roman" panose="02020603050405020304" pitchFamily="18" charset="0"/>
                <a:cs typeface="Times New Roman" panose="02020603050405020304" pitchFamily="18" charset="0"/>
              </a:rPr>
              <a:t>NONCLUSTERED</a:t>
            </a:r>
            <a:r>
              <a:rPr lang="zh-CN" altLang="zh-CN" sz="2400">
                <a:latin typeface="Times New Roman" panose="02020603050405020304" pitchFamily="18" charset="0"/>
                <a:cs typeface="Times New Roman" panose="02020603050405020304" pitchFamily="18" charset="0"/>
              </a:rPr>
              <a:t>：创建一个指定表的逻辑排序的索引。对于非聚集索引，数据行的物理排序独立于索引排序。</a:t>
            </a:r>
            <a:r>
              <a:rPr lang="zh-CN" altLang="zh-CN" sz="2400">
                <a:solidFill>
                  <a:srgbClr val="FF0000"/>
                </a:solidFill>
                <a:latin typeface="Times New Roman" panose="02020603050405020304" pitchFamily="18" charset="0"/>
                <a:cs typeface="Times New Roman" panose="02020603050405020304" pitchFamily="18" charset="0"/>
              </a:rPr>
              <a:t>默认值为</a:t>
            </a:r>
            <a:r>
              <a:rPr lang="en-US" altLang="zh-CN" sz="2400">
                <a:solidFill>
                  <a:srgbClr val="FF0000"/>
                </a:solidFill>
                <a:latin typeface="Times New Roman" panose="02020603050405020304" pitchFamily="18" charset="0"/>
                <a:cs typeface="Times New Roman" panose="02020603050405020304" pitchFamily="18" charset="0"/>
              </a:rPr>
              <a:t> NONCLUSTERED</a:t>
            </a:r>
            <a:r>
              <a:rPr lang="zh-CN" altLang="zh-CN" sz="2400">
                <a:latin typeface="Times New Roman" panose="02020603050405020304" pitchFamily="18" charset="0"/>
                <a:cs typeface="Times New Roman" panose="02020603050405020304" pitchFamily="18" charset="0"/>
              </a:rPr>
              <a:t>。</a:t>
            </a:r>
            <a:endParaRPr lang="zh-CN" altLang="zh-CN" sz="240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en-US" altLang="zh-CN">
                <a:latin typeface="Times New Roman" panose="02020603050405020304" pitchFamily="18" charset="0"/>
                <a:cs typeface="Times New Roman" panose="02020603050405020304" pitchFamily="18" charset="0"/>
              </a:rPr>
              <a:t>2.</a:t>
            </a:r>
            <a:r>
              <a:rPr lang="zh-CN" altLang="zh-CN">
                <a:latin typeface="Times New Roman" panose="02020603050405020304" pitchFamily="18" charset="0"/>
                <a:cs typeface="Times New Roman" panose="02020603050405020304" pitchFamily="18" charset="0"/>
              </a:rPr>
              <a:t>使用</a:t>
            </a:r>
            <a:r>
              <a:rPr lang="en-US" altLang="zh-CN">
                <a:latin typeface="Times New Roman" panose="02020603050405020304" pitchFamily="18" charset="0"/>
                <a:cs typeface="Times New Roman" panose="02020603050405020304" pitchFamily="18" charset="0"/>
              </a:rPr>
              <a:t>SQL</a:t>
            </a:r>
            <a:r>
              <a:rPr lang="zh-CN" altLang="zh-CN">
                <a:latin typeface="Times New Roman" panose="02020603050405020304" pitchFamily="18" charset="0"/>
                <a:cs typeface="Times New Roman" panose="02020603050405020304" pitchFamily="18" charset="0"/>
              </a:rPr>
              <a:t>语句创建索引</a:t>
            </a:r>
            <a:endParaRPr lang="zh-CN" altLang="en-US">
              <a:latin typeface="Times New Roman" panose="02020603050405020304" pitchFamily="18" charset="0"/>
              <a:cs typeface="Times New Roman" panose="02020603050405020304" pitchFamily="18" charset="0"/>
            </a:endParaRPr>
          </a:p>
        </p:txBody>
      </p:sp>
      <p:sp>
        <p:nvSpPr>
          <p:cNvPr id="26627" name="内容占位符 2"/>
          <p:cNvSpPr>
            <a:spLocks noGrp="1"/>
          </p:cNvSpPr>
          <p:nvPr>
            <p:ph idx="1"/>
          </p:nvPr>
        </p:nvSpPr>
        <p:spPr>
          <a:xfrm>
            <a:off x="457200" y="1125855"/>
            <a:ext cx="8229600" cy="4817110"/>
          </a:xfrm>
        </p:spPr>
        <p:txBody>
          <a:bodyPr/>
          <a:lstStyle/>
          <a:p>
            <a:pPr marL="0" indent="0">
              <a:buNone/>
            </a:pPr>
            <a:r>
              <a:rPr lang="en-US" altLang="zh-CN" sz="2400">
                <a:latin typeface="Times New Roman" panose="02020603050405020304" pitchFamily="18" charset="0"/>
                <a:cs typeface="Times New Roman" panose="02020603050405020304" pitchFamily="18" charset="0"/>
                <a:sym typeface="+mn-ea"/>
              </a:rPr>
              <a:t>Create [ UNIQUE ] [ CLUSTERED | NONCLUSTERED ] INDEX index_name ON &lt;object&gt; ( column [ ASC | DESC ] [ ,...n ]) </a:t>
            </a:r>
            <a:endParaRPr lang="en-US" altLang="zh-CN" sz="2400">
              <a:latin typeface="Times New Roman" panose="02020603050405020304" pitchFamily="18" charset="0"/>
              <a:cs typeface="Times New Roman" panose="02020603050405020304" pitchFamily="18" charset="0"/>
            </a:endParaRPr>
          </a:p>
          <a:p>
            <a:r>
              <a:rPr lang="en-US" altLang="zh-CN" sz="2400">
                <a:latin typeface="Times New Roman" panose="02020603050405020304" pitchFamily="18" charset="0"/>
                <a:cs typeface="Times New Roman" panose="02020603050405020304" pitchFamily="18" charset="0"/>
              </a:rPr>
              <a:t>index_name</a:t>
            </a:r>
            <a:r>
              <a:rPr lang="zh-CN" altLang="zh-CN" sz="2400">
                <a:latin typeface="Times New Roman" panose="02020603050405020304" pitchFamily="18" charset="0"/>
                <a:cs typeface="Times New Roman" panose="02020603050405020304" pitchFamily="18" charset="0"/>
              </a:rPr>
              <a:t>：索引的名称。索引名在表或视图中必须唯一，但在数据库中不必唯一。名称必须符合标识符的规则。</a:t>
            </a:r>
            <a:endParaRPr lang="zh-CN" altLang="zh-CN" sz="2400">
              <a:latin typeface="Times New Roman" panose="02020603050405020304" pitchFamily="18" charset="0"/>
              <a:cs typeface="Times New Roman" panose="02020603050405020304" pitchFamily="18" charset="0"/>
            </a:endParaRPr>
          </a:p>
          <a:p>
            <a:r>
              <a:rPr lang="en-US" altLang="zh-CN" sz="2400">
                <a:latin typeface="Times New Roman" panose="02020603050405020304" pitchFamily="18" charset="0"/>
                <a:cs typeface="Times New Roman" panose="02020603050405020304" pitchFamily="18" charset="0"/>
              </a:rPr>
              <a:t>Object</a:t>
            </a:r>
            <a:r>
              <a:rPr lang="zh-CN" altLang="zh-CN" sz="2400">
                <a:latin typeface="Times New Roman" panose="02020603050405020304" pitchFamily="18" charset="0"/>
                <a:cs typeface="Times New Roman" panose="02020603050405020304" pitchFamily="18" charset="0"/>
              </a:rPr>
              <a:t>：要为其建立索引</a:t>
            </a:r>
            <a:r>
              <a:rPr lang="zh-CN" altLang="zh-CN" sz="2400">
                <a:latin typeface="Times New Roman" panose="02020603050405020304" pitchFamily="18" charset="0"/>
                <a:cs typeface="Times New Roman" panose="02020603050405020304" pitchFamily="18" charset="0"/>
                <a:sym typeface="+mn-ea"/>
              </a:rPr>
              <a:t>表或视图的名称</a:t>
            </a:r>
            <a:r>
              <a:rPr lang="zh-CN" altLang="zh-CN" sz="2400">
                <a:latin typeface="Times New Roman" panose="02020603050405020304" pitchFamily="18" charset="0"/>
                <a:cs typeface="Times New Roman" panose="02020603050405020304" pitchFamily="18" charset="0"/>
              </a:rPr>
              <a:t>。</a:t>
            </a:r>
            <a:endParaRPr lang="zh-CN" altLang="zh-CN" sz="2400">
              <a:latin typeface="Times New Roman" panose="02020603050405020304" pitchFamily="18" charset="0"/>
              <a:cs typeface="Times New Roman" panose="02020603050405020304" pitchFamily="18" charset="0"/>
            </a:endParaRPr>
          </a:p>
          <a:p>
            <a:r>
              <a:rPr lang="en-US" altLang="zh-CN" sz="2400">
                <a:latin typeface="Times New Roman" panose="02020603050405020304" pitchFamily="18" charset="0"/>
                <a:cs typeface="Times New Roman" panose="02020603050405020304" pitchFamily="18" charset="0"/>
              </a:rPr>
              <a:t>Column</a:t>
            </a:r>
            <a:r>
              <a:rPr lang="zh-CN" altLang="zh-CN" sz="2400">
                <a:latin typeface="Times New Roman" panose="02020603050405020304" pitchFamily="18" charset="0"/>
                <a:cs typeface="Times New Roman" panose="02020603050405020304" pitchFamily="18" charset="0"/>
              </a:rPr>
              <a:t>：索引所基于的一列或多列。指定两个或多个列名，可为指定列的组合值创建组合索引。</a:t>
            </a:r>
            <a:endParaRPr lang="zh-CN" altLang="zh-CN" sz="2400">
              <a:latin typeface="Times New Roman" panose="02020603050405020304" pitchFamily="18" charset="0"/>
              <a:cs typeface="Times New Roman" panose="02020603050405020304" pitchFamily="18" charset="0"/>
            </a:endParaRPr>
          </a:p>
          <a:p>
            <a:r>
              <a:rPr lang="en-US" altLang="zh-CN" sz="2400">
                <a:latin typeface="Times New Roman" panose="02020603050405020304" pitchFamily="18" charset="0"/>
                <a:cs typeface="Times New Roman" panose="02020603050405020304" pitchFamily="18" charset="0"/>
              </a:rPr>
              <a:t>[ ASC | DESC ]</a:t>
            </a:r>
            <a:r>
              <a:rPr lang="zh-CN" altLang="zh-CN" sz="2400">
                <a:latin typeface="Times New Roman" panose="02020603050405020304" pitchFamily="18" charset="0"/>
                <a:cs typeface="Times New Roman" panose="02020603050405020304" pitchFamily="18" charset="0"/>
              </a:rPr>
              <a:t>：确定特定索引列的升序或降序排序方向。默认值为</a:t>
            </a:r>
            <a:r>
              <a:rPr lang="en-US" altLang="zh-CN" sz="2400">
                <a:latin typeface="Times New Roman" panose="02020603050405020304" pitchFamily="18" charset="0"/>
                <a:cs typeface="Times New Roman" panose="02020603050405020304" pitchFamily="18" charset="0"/>
              </a:rPr>
              <a:t> ASC</a:t>
            </a:r>
            <a:r>
              <a:rPr lang="zh-CN" altLang="zh-CN" sz="2400">
                <a:latin typeface="Times New Roman" panose="02020603050405020304" pitchFamily="18" charset="0"/>
                <a:cs typeface="Times New Roman" panose="02020603050405020304" pitchFamily="18" charset="0"/>
              </a:rPr>
              <a:t>。</a:t>
            </a:r>
            <a:endParaRPr lang="zh-CN" altLang="zh-CN" sz="2400">
              <a:latin typeface="Times New Roman" panose="02020603050405020304" pitchFamily="18" charset="0"/>
              <a:cs typeface="Times New Roman" panose="02020603050405020304" pitchFamily="18" charset="0"/>
            </a:endParaRPr>
          </a:p>
          <a:p>
            <a:pPr>
              <a:buFont typeface="Wingdings" panose="05000000000000000000" charset="0"/>
              <a:buChar char="Ø"/>
            </a:pPr>
            <a:r>
              <a:rPr lang="zh-CN" altLang="zh-CN" sz="2400">
                <a:latin typeface="Times New Roman" panose="02020603050405020304" pitchFamily="18" charset="0"/>
                <a:cs typeface="Times New Roman" panose="02020603050405020304" pitchFamily="18" charset="0"/>
              </a:rPr>
              <a:t>例</a:t>
            </a:r>
            <a:r>
              <a:rPr lang="en-US" altLang="zh-CN" sz="2400">
                <a:latin typeface="Times New Roman" panose="02020603050405020304" pitchFamily="18" charset="0"/>
                <a:cs typeface="Times New Roman" panose="02020603050405020304" pitchFamily="18" charset="0"/>
              </a:rPr>
              <a:t>9-38 </a:t>
            </a:r>
            <a:r>
              <a:rPr lang="zh-CN" altLang="zh-CN" sz="2400">
                <a:latin typeface="Times New Roman" panose="02020603050405020304" pitchFamily="18" charset="0"/>
                <a:cs typeface="Times New Roman" panose="02020603050405020304" pitchFamily="18" charset="0"/>
              </a:rPr>
              <a:t>根据“学生选课”数据库中的</a:t>
            </a:r>
            <a:r>
              <a:rPr lang="en-US" altLang="zh-CN" sz="2400">
                <a:latin typeface="Times New Roman" panose="02020603050405020304" pitchFamily="18" charset="0"/>
                <a:cs typeface="Times New Roman" panose="02020603050405020304" pitchFamily="18" charset="0"/>
              </a:rPr>
              <a:t>sc</a:t>
            </a:r>
            <a:r>
              <a:rPr lang="zh-CN" altLang="zh-CN" sz="2400">
                <a:latin typeface="Times New Roman" panose="02020603050405020304" pitchFamily="18" charset="0"/>
                <a:cs typeface="Times New Roman" panose="02020603050405020304" pitchFamily="18" charset="0"/>
              </a:rPr>
              <a:t>表的</a:t>
            </a:r>
            <a:r>
              <a:rPr lang="en-US" altLang="zh-CN" sz="2400">
                <a:latin typeface="Times New Roman" panose="02020603050405020304" pitchFamily="18" charset="0"/>
                <a:cs typeface="Times New Roman" panose="02020603050405020304" pitchFamily="18" charset="0"/>
              </a:rPr>
              <a:t>score</a:t>
            </a:r>
            <a:r>
              <a:rPr lang="zh-CN" altLang="zh-CN" sz="2400">
                <a:latin typeface="Times New Roman" panose="02020603050405020304" pitchFamily="18" charset="0"/>
                <a:cs typeface="Times New Roman" panose="02020603050405020304" pitchFamily="18" charset="0"/>
              </a:rPr>
              <a:t>创建一个名为“</a:t>
            </a:r>
            <a:r>
              <a:rPr lang="en-US" altLang="zh-CN" sz="2400">
                <a:latin typeface="Times New Roman" panose="02020603050405020304" pitchFamily="18" charset="0"/>
                <a:cs typeface="Times New Roman" panose="02020603050405020304" pitchFamily="18" charset="0"/>
              </a:rPr>
              <a:t>IX_score</a:t>
            </a:r>
            <a:r>
              <a:rPr lang="zh-CN" altLang="zh-CN" sz="2400">
                <a:latin typeface="Times New Roman" panose="02020603050405020304" pitchFamily="18" charset="0"/>
                <a:cs typeface="Times New Roman" panose="02020603050405020304" pitchFamily="18" charset="0"/>
              </a:rPr>
              <a:t>”的</a:t>
            </a:r>
            <a:r>
              <a:rPr lang="zh-CN" altLang="en-US" sz="2400">
                <a:latin typeface="Times New Roman" panose="02020603050405020304" pitchFamily="18" charset="0"/>
                <a:cs typeface="Times New Roman" panose="02020603050405020304" pitchFamily="18" charset="0"/>
              </a:rPr>
              <a:t>降</a:t>
            </a:r>
            <a:r>
              <a:rPr lang="zh-CN" altLang="zh-CN" sz="2400">
                <a:latin typeface="Times New Roman" panose="02020603050405020304" pitchFamily="18" charset="0"/>
                <a:cs typeface="Times New Roman" panose="02020603050405020304" pitchFamily="18" charset="0"/>
              </a:rPr>
              <a:t>序索引。</a:t>
            </a:r>
            <a:endParaRPr lang="zh-CN" altLang="zh-CN" sz="2400">
              <a:latin typeface="Times New Roman" panose="02020603050405020304" pitchFamily="18" charset="0"/>
              <a:cs typeface="Times New Roman" panose="02020603050405020304" pitchFamily="18" charset="0"/>
            </a:endParaRPr>
          </a:p>
          <a:p>
            <a:pPr marL="0" indent="0">
              <a:buNone/>
            </a:pPr>
            <a:r>
              <a:rPr lang="en-US" altLang="zh-CN" sz="2400">
                <a:latin typeface="Times New Roman" panose="02020603050405020304" pitchFamily="18" charset="0"/>
                <a:cs typeface="Times New Roman" panose="02020603050405020304" pitchFamily="18" charset="0"/>
              </a:rPr>
              <a:t>     Create INDEX IX_score ON sc</a:t>
            </a:r>
            <a:r>
              <a:rPr lang="zh-CN" altLang="zh-CN" sz="2400">
                <a:latin typeface="Times New Roman" panose="02020603050405020304" pitchFamily="18" charset="0"/>
                <a:cs typeface="Times New Roman" panose="02020603050405020304" pitchFamily="18" charset="0"/>
              </a:rPr>
              <a:t>（</a:t>
            </a:r>
            <a:r>
              <a:rPr lang="en-US" altLang="zh-CN" sz="2400">
                <a:latin typeface="Times New Roman" panose="02020603050405020304" pitchFamily="18" charset="0"/>
                <a:cs typeface="Times New Roman" panose="02020603050405020304" pitchFamily="18" charset="0"/>
              </a:rPr>
              <a:t>score DESC</a:t>
            </a:r>
            <a:r>
              <a:rPr lang="zh-CN" altLang="zh-CN" sz="2400">
                <a:latin typeface="Times New Roman" panose="02020603050405020304" pitchFamily="18" charset="0"/>
                <a:cs typeface="Times New Roman" panose="02020603050405020304" pitchFamily="18" charset="0"/>
              </a:rPr>
              <a:t>）</a:t>
            </a:r>
            <a:endParaRPr lang="zh-CN" altLang="zh-CN" sz="2400">
              <a:latin typeface="Times New Roman" panose="02020603050405020304" pitchFamily="18" charset="0"/>
              <a:cs typeface="Times New Roman" panose="02020603050405020304" pitchFamily="18" charset="0"/>
            </a:endParaRPr>
          </a:p>
          <a:p>
            <a:endParaRPr lang="zh-CN" altLang="en-US" sz="240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6627">
                                            <p:txEl>
                                              <p:pRg st="5" end="5"/>
                                            </p:txEl>
                                          </p:spTgt>
                                        </p:tgtEl>
                                        <p:attrNameLst>
                                          <p:attrName>style.visibility</p:attrName>
                                        </p:attrNameLst>
                                      </p:cBhvr>
                                      <p:to>
                                        <p:strVal val="visible"/>
                                      </p:to>
                                    </p:set>
                                    <p:animEffect transition="in" filter="wipe(down)">
                                      <p:cBhvr>
                                        <p:cTn id="7" dur="500"/>
                                        <p:tgtEl>
                                          <p:spTgt spid="26627">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6627">
                                            <p:txEl>
                                              <p:pRg st="6" end="6"/>
                                            </p:txEl>
                                          </p:spTgt>
                                        </p:tgtEl>
                                        <p:attrNameLst>
                                          <p:attrName>style.visibility</p:attrName>
                                        </p:attrNameLst>
                                      </p:cBhvr>
                                      <p:to>
                                        <p:strVal val="visible"/>
                                      </p:to>
                                    </p:set>
                                    <p:animEffect transition="in" filter="wipe(down)">
                                      <p:cBhvr>
                                        <p:cTn id="12" dur="500"/>
                                        <p:tgtEl>
                                          <p:spTgt spid="2662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en-US" altLang="zh-CN" b="1">
                <a:latin typeface="Times New Roman" panose="02020603050405020304" pitchFamily="18" charset="0"/>
                <a:cs typeface="Times New Roman" panose="02020603050405020304" pitchFamily="18" charset="0"/>
              </a:rPr>
              <a:t>16.2.3 </a:t>
            </a:r>
            <a:r>
              <a:rPr lang="zh-CN" altLang="zh-CN" b="1">
                <a:latin typeface="Times New Roman" panose="02020603050405020304" pitchFamily="18" charset="0"/>
                <a:cs typeface="Times New Roman" panose="02020603050405020304" pitchFamily="18" charset="0"/>
              </a:rPr>
              <a:t>查看索引</a:t>
            </a:r>
            <a:endParaRPr lang="zh-CN" altLang="en-US">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pPr>
              <a:defRPr/>
            </a:pPr>
            <a:r>
              <a:rPr lang="en-US" altLang="zh-CN" sz="2400" dirty="0">
                <a:latin typeface="Times New Roman" panose="02020603050405020304" pitchFamily="18" charset="0"/>
                <a:cs typeface="Times New Roman" panose="02020603050405020304" pitchFamily="18" charset="0"/>
              </a:rPr>
              <a:t>SQL Server</a:t>
            </a:r>
            <a:r>
              <a:rPr lang="zh-CN" altLang="zh-CN" sz="2400" dirty="0">
                <a:latin typeface="Times New Roman" panose="02020603050405020304" pitchFamily="18" charset="0"/>
                <a:cs typeface="Times New Roman" panose="02020603050405020304" pitchFamily="18" charset="0"/>
              </a:rPr>
              <a:t>中提供了两种方法来查看索引</a:t>
            </a:r>
            <a:endParaRPr lang="zh-CN" altLang="zh-CN" sz="2400" dirty="0">
              <a:latin typeface="Times New Roman" panose="02020603050405020304" pitchFamily="18" charset="0"/>
              <a:cs typeface="Times New Roman" panose="02020603050405020304" pitchFamily="18" charset="0"/>
            </a:endParaRPr>
          </a:p>
          <a:p>
            <a:pPr lvl="1">
              <a:defRPr/>
            </a:pPr>
            <a:r>
              <a:rPr lang="en-US" altLang="zh-CN" sz="2055" dirty="0">
                <a:latin typeface="Times New Roman" panose="02020603050405020304" pitchFamily="18" charset="0"/>
                <a:cs typeface="Times New Roman" panose="02020603050405020304" pitchFamily="18" charset="0"/>
              </a:rPr>
              <a:t>SQL Server Management Studio</a:t>
            </a:r>
            <a:r>
              <a:rPr lang="zh-CN" altLang="zh-CN" sz="2055" dirty="0">
                <a:latin typeface="Times New Roman" panose="02020603050405020304" pitchFamily="18" charset="0"/>
                <a:cs typeface="Times New Roman" panose="02020603050405020304" pitchFamily="18" charset="0"/>
              </a:rPr>
              <a:t>提供可视化的操作</a:t>
            </a:r>
            <a:endParaRPr lang="zh-CN" altLang="zh-CN" sz="2055" dirty="0">
              <a:latin typeface="Times New Roman" panose="02020603050405020304" pitchFamily="18" charset="0"/>
              <a:cs typeface="Times New Roman" panose="02020603050405020304" pitchFamily="18" charset="0"/>
            </a:endParaRPr>
          </a:p>
          <a:p>
            <a:pPr lvl="1">
              <a:defRPr/>
            </a:pPr>
            <a:r>
              <a:rPr lang="zh-CN" altLang="zh-CN" sz="2055" dirty="0">
                <a:latin typeface="Times New Roman" panose="02020603050405020304" pitchFamily="18" charset="0"/>
                <a:cs typeface="Times New Roman" panose="02020603050405020304" pitchFamily="18" charset="0"/>
              </a:rPr>
              <a:t>使用</a:t>
            </a:r>
            <a:r>
              <a:rPr lang="en-US" altLang="zh-CN" sz="2055" dirty="0">
                <a:latin typeface="Times New Roman" panose="02020603050405020304" pitchFamily="18" charset="0"/>
                <a:cs typeface="Times New Roman" panose="02020603050405020304" pitchFamily="18" charset="0"/>
              </a:rPr>
              <a:t>SQL</a:t>
            </a:r>
            <a:r>
              <a:rPr lang="zh-CN" altLang="zh-CN" sz="2055" dirty="0">
                <a:latin typeface="Times New Roman" panose="02020603050405020304" pitchFamily="18" charset="0"/>
                <a:cs typeface="Times New Roman" panose="02020603050405020304" pitchFamily="18" charset="0"/>
              </a:rPr>
              <a:t>语句来查看索引</a:t>
            </a:r>
            <a:endParaRPr lang="zh-CN" altLang="zh-CN" sz="2055" dirty="0">
              <a:latin typeface="Times New Roman" panose="02020603050405020304" pitchFamily="18" charset="0"/>
              <a:cs typeface="Times New Roman" panose="02020603050405020304" pitchFamily="18" charset="0"/>
            </a:endParaRPr>
          </a:p>
          <a:p>
            <a:pPr lvl="1">
              <a:defRPr/>
            </a:pPr>
            <a:endParaRPr lang="zh-CN" altLang="zh-CN" sz="2055" dirty="0">
              <a:latin typeface="Times New Roman" panose="02020603050405020304" pitchFamily="18" charset="0"/>
              <a:cs typeface="Times New Roman" panose="02020603050405020304" pitchFamily="18" charset="0"/>
            </a:endParaRPr>
          </a:p>
          <a:p>
            <a:pPr marL="0" indent="0">
              <a:buNone/>
              <a:defRPr/>
            </a:pPr>
            <a:r>
              <a:rPr lang="en-US" altLang="zh-CN" sz="2400" dirty="0">
                <a:latin typeface="Times New Roman" panose="02020603050405020304" pitchFamily="18" charset="0"/>
                <a:cs typeface="Times New Roman" panose="02020603050405020304" pitchFamily="18" charset="0"/>
              </a:rPr>
              <a:t>1.</a:t>
            </a:r>
            <a:r>
              <a:rPr lang="zh-CN" altLang="zh-CN" sz="2400" dirty="0">
                <a:latin typeface="Times New Roman" panose="02020603050405020304" pitchFamily="18" charset="0"/>
                <a:cs typeface="Times New Roman" panose="02020603050405020304" pitchFamily="18" charset="0"/>
              </a:rPr>
              <a:t>使用</a:t>
            </a:r>
            <a:r>
              <a:rPr lang="en-US" altLang="zh-CN" sz="2400" dirty="0">
                <a:latin typeface="Times New Roman" panose="02020603050405020304" pitchFamily="18" charset="0"/>
                <a:cs typeface="Times New Roman" panose="02020603050405020304" pitchFamily="18" charset="0"/>
              </a:rPr>
              <a:t>SQL Server Management Studio</a:t>
            </a:r>
            <a:r>
              <a:rPr lang="zh-CN" altLang="zh-CN" sz="2400" dirty="0">
                <a:latin typeface="Times New Roman" panose="02020603050405020304" pitchFamily="18" charset="0"/>
                <a:cs typeface="Times New Roman" panose="02020603050405020304" pitchFamily="18" charset="0"/>
              </a:rPr>
              <a:t>查看索引</a:t>
            </a:r>
            <a:endParaRPr lang="zh-CN" altLang="zh-CN" sz="2400" dirty="0">
              <a:latin typeface="Times New Roman" panose="02020603050405020304" pitchFamily="18" charset="0"/>
              <a:cs typeface="Times New Roman" panose="02020603050405020304" pitchFamily="18" charset="0"/>
            </a:endParaRPr>
          </a:p>
          <a:p>
            <a:pPr>
              <a:buFont typeface="Wingdings" panose="05000000000000000000" charset="0"/>
              <a:buChar char="Ø"/>
              <a:defRPr/>
            </a:pPr>
            <a:r>
              <a:rPr lang="en-US" altLang="zh-CN" sz="2400" dirty="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例</a:t>
            </a:r>
            <a:r>
              <a:rPr lang="en-US" altLang="zh-CN" sz="2400" dirty="0">
                <a:latin typeface="Times New Roman" panose="02020603050405020304" pitchFamily="18" charset="0"/>
                <a:cs typeface="Times New Roman" panose="02020603050405020304" pitchFamily="18" charset="0"/>
              </a:rPr>
              <a:t>9-39 </a:t>
            </a:r>
            <a:r>
              <a:rPr lang="zh-CN" altLang="zh-CN" sz="2400" dirty="0">
                <a:latin typeface="Times New Roman" panose="02020603050405020304" pitchFamily="18" charset="0"/>
                <a:cs typeface="Times New Roman" panose="02020603050405020304" pitchFamily="18" charset="0"/>
              </a:rPr>
              <a:t>使用</a:t>
            </a:r>
            <a:r>
              <a:rPr lang="en-US" altLang="zh-CN" sz="2400" dirty="0">
                <a:latin typeface="Times New Roman" panose="02020603050405020304" pitchFamily="18" charset="0"/>
                <a:cs typeface="Times New Roman" panose="02020603050405020304" pitchFamily="18" charset="0"/>
              </a:rPr>
              <a:t>SQL Server Management Studio</a:t>
            </a:r>
            <a:r>
              <a:rPr lang="zh-CN" altLang="zh-CN" sz="2400" dirty="0">
                <a:latin typeface="Times New Roman" panose="02020603050405020304" pitchFamily="18" charset="0"/>
                <a:cs typeface="Times New Roman" panose="02020603050405020304" pitchFamily="18" charset="0"/>
              </a:rPr>
              <a:t>查看“学生选课”数据库的“</a:t>
            </a:r>
            <a:r>
              <a:rPr lang="en-US" altLang="zh-CN" sz="2400" dirty="0" err="1">
                <a:latin typeface="Times New Roman" panose="02020603050405020304" pitchFamily="18" charset="0"/>
                <a:cs typeface="Times New Roman" panose="02020603050405020304" pitchFamily="18" charset="0"/>
              </a:rPr>
              <a:t>sc</a:t>
            </a:r>
            <a:r>
              <a:rPr lang="zh-CN" altLang="zh-CN" sz="2400" dirty="0">
                <a:latin typeface="Times New Roman" panose="02020603050405020304" pitchFamily="18" charset="0"/>
                <a:cs typeface="Times New Roman" panose="02020603050405020304" pitchFamily="18" charset="0"/>
              </a:rPr>
              <a:t>”表中名为“</a:t>
            </a:r>
            <a:r>
              <a:rPr lang="en-US" altLang="zh-CN" sz="2400" dirty="0" err="1">
                <a:latin typeface="Times New Roman" panose="02020603050405020304" pitchFamily="18" charset="0"/>
                <a:cs typeface="Times New Roman" panose="02020603050405020304" pitchFamily="18" charset="0"/>
              </a:rPr>
              <a:t>IX_score</a:t>
            </a:r>
            <a:r>
              <a:rPr lang="zh-CN" altLang="zh-CN" sz="2400" dirty="0">
                <a:latin typeface="Times New Roman" panose="02020603050405020304" pitchFamily="18" charset="0"/>
                <a:cs typeface="Times New Roman" panose="02020603050405020304" pitchFamily="18" charset="0"/>
              </a:rPr>
              <a:t>”索引信息</a:t>
            </a:r>
            <a:endParaRPr lang="en-US" altLang="zh-CN" sz="2400" dirty="0">
              <a:latin typeface="Times New Roman" panose="02020603050405020304" pitchFamily="18" charset="0"/>
              <a:cs typeface="Times New Roman" panose="02020603050405020304" pitchFamily="18" charset="0"/>
            </a:endParaRPr>
          </a:p>
          <a:p>
            <a:pPr>
              <a:defRPr/>
            </a:pPr>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wipe(down)">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wipe(down)">
                                      <p:cBhvr>
                                        <p:cTn id="1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en-US" altLang="zh-CN" b="1">
                <a:latin typeface="Times New Roman" panose="02020603050405020304" pitchFamily="18" charset="0"/>
                <a:cs typeface="Times New Roman" panose="02020603050405020304" pitchFamily="18" charset="0"/>
              </a:rPr>
              <a:t>16.2.3 </a:t>
            </a:r>
            <a:r>
              <a:rPr lang="zh-CN" altLang="zh-CN" b="1">
                <a:latin typeface="Times New Roman" panose="02020603050405020304" pitchFamily="18" charset="0"/>
                <a:cs typeface="Times New Roman" panose="02020603050405020304" pitchFamily="18" charset="0"/>
              </a:rPr>
              <a:t>查看索引</a:t>
            </a:r>
            <a:endParaRPr lang="zh-CN" altLang="en-US">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pPr marL="0" indent="0">
              <a:buFont typeface="Wingdings" panose="05000000000000000000" pitchFamily="2" charset="2"/>
              <a:buNone/>
              <a:defRPr/>
            </a:pPr>
            <a:r>
              <a:rPr lang="en-US" altLang="zh-CN" sz="2400" dirty="0">
                <a:latin typeface="Times New Roman" panose="02020603050405020304" pitchFamily="18" charset="0"/>
                <a:cs typeface="Times New Roman" panose="02020603050405020304" pitchFamily="18" charset="0"/>
              </a:rPr>
              <a:t>2.</a:t>
            </a:r>
            <a:r>
              <a:rPr lang="zh-CN" altLang="zh-CN" sz="2400" dirty="0">
                <a:latin typeface="Times New Roman" panose="02020603050405020304" pitchFamily="18" charset="0"/>
                <a:cs typeface="Times New Roman" panose="02020603050405020304" pitchFamily="18" charset="0"/>
              </a:rPr>
              <a:t>使用</a:t>
            </a:r>
            <a:r>
              <a:rPr lang="en-US" altLang="zh-CN" sz="2400" dirty="0">
                <a:latin typeface="Times New Roman" panose="02020603050405020304" pitchFamily="18" charset="0"/>
                <a:cs typeface="Times New Roman" panose="02020603050405020304" pitchFamily="18" charset="0"/>
              </a:rPr>
              <a:t>SQL</a:t>
            </a:r>
            <a:r>
              <a:rPr lang="zh-CN" altLang="zh-CN" sz="2400" dirty="0">
                <a:latin typeface="Times New Roman" panose="02020603050405020304" pitchFamily="18" charset="0"/>
                <a:cs typeface="Times New Roman" panose="02020603050405020304" pitchFamily="18" charset="0"/>
              </a:rPr>
              <a:t>语句查看索引</a:t>
            </a:r>
            <a:endParaRPr lang="zh-CN" altLang="zh-CN" sz="240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r>
              <a:rPr lang="en-US" altLang="zh-CN" sz="2400" dirty="0">
                <a:latin typeface="Times New Roman" panose="02020603050405020304" pitchFamily="18" charset="0"/>
                <a:cs typeface="Times New Roman" panose="02020603050405020304" pitchFamily="18" charset="0"/>
              </a:rPr>
              <a:t>EXEC  </a:t>
            </a:r>
            <a:r>
              <a:rPr lang="en-US" altLang="zh-CN" sz="2400" dirty="0" err="1">
                <a:latin typeface="Times New Roman" panose="02020603050405020304" pitchFamily="18" charset="0"/>
                <a:cs typeface="Times New Roman" panose="02020603050405020304" pitchFamily="18" charset="0"/>
              </a:rPr>
              <a:t>sp_helpindex</a:t>
            </a:r>
            <a:r>
              <a:rPr lang="en-US" altLang="zh-CN" sz="2400" dirty="0">
                <a:latin typeface="Times New Roman" panose="02020603050405020304" pitchFamily="18" charset="0"/>
                <a:cs typeface="Times New Roman" panose="02020603050405020304" pitchFamily="18" charset="0"/>
              </a:rPr>
              <a:t> [ @</a:t>
            </a:r>
            <a:r>
              <a:rPr lang="en-US" altLang="zh-CN" sz="2400" dirty="0" err="1">
                <a:latin typeface="Times New Roman" panose="02020603050405020304" pitchFamily="18" charset="0"/>
                <a:cs typeface="Times New Roman" panose="02020603050405020304" pitchFamily="18" charset="0"/>
              </a:rPr>
              <a:t>objname</a:t>
            </a:r>
            <a:r>
              <a:rPr lang="en-US" altLang="zh-CN" sz="2400" dirty="0">
                <a:latin typeface="Times New Roman" panose="02020603050405020304" pitchFamily="18" charset="0"/>
                <a:cs typeface="Times New Roman" panose="02020603050405020304" pitchFamily="18" charset="0"/>
              </a:rPr>
              <a:t> = ] 'name'</a:t>
            </a:r>
            <a:endParaRPr lang="zh-CN" altLang="zh-CN" sz="2400" dirty="0">
              <a:latin typeface="Times New Roman" panose="02020603050405020304" pitchFamily="18" charset="0"/>
              <a:cs typeface="Times New Roman" panose="02020603050405020304" pitchFamily="18" charset="0"/>
            </a:endParaRPr>
          </a:p>
          <a:p>
            <a:pPr>
              <a:defRPr/>
            </a:pP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objname</a:t>
            </a:r>
            <a:r>
              <a:rPr lang="en-US" altLang="zh-CN" sz="2400" dirty="0">
                <a:latin typeface="Times New Roman" panose="02020603050405020304" pitchFamily="18" charset="0"/>
                <a:cs typeface="Times New Roman" panose="02020603050405020304" pitchFamily="18" charset="0"/>
              </a:rPr>
              <a:t> = ] 'name'</a:t>
            </a:r>
            <a:r>
              <a:rPr lang="zh-CN" altLang="zh-CN" sz="2400" dirty="0">
                <a:latin typeface="Times New Roman" panose="02020603050405020304" pitchFamily="18" charset="0"/>
                <a:cs typeface="Times New Roman" panose="02020603050405020304" pitchFamily="18" charset="0"/>
              </a:rPr>
              <a:t>：用户定义的表或视图的限定或非限定名称。仅当指定限定的表或视图名称时，才需要使用引号。如果提供了完全限定名称，包括数据库名称，则该数据库名称必须是当前数据库的名称。</a:t>
            </a:r>
            <a:r>
              <a:rPr lang="en-US" altLang="zh-CN" sz="2400" dirty="0">
                <a:latin typeface="Times New Roman" panose="02020603050405020304" pitchFamily="18" charset="0"/>
                <a:cs typeface="Times New Roman" panose="02020603050405020304" pitchFamily="18" charset="0"/>
              </a:rPr>
              <a:t>name </a:t>
            </a:r>
            <a:r>
              <a:rPr lang="zh-CN" altLang="zh-CN" sz="2400" dirty="0">
                <a:latin typeface="Times New Roman" panose="02020603050405020304" pitchFamily="18" charset="0"/>
                <a:cs typeface="Times New Roman" panose="02020603050405020304" pitchFamily="18" charset="0"/>
              </a:rPr>
              <a:t>的数据类型为</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nvarchar</a:t>
            </a:r>
            <a:r>
              <a:rPr lang="en-US" altLang="zh-CN" sz="2400" dirty="0">
                <a:latin typeface="Times New Roman" panose="02020603050405020304" pitchFamily="18" charset="0"/>
                <a:cs typeface="Times New Roman" panose="02020603050405020304" pitchFamily="18" charset="0"/>
              </a:rPr>
              <a:t>(776)</a:t>
            </a:r>
            <a:r>
              <a:rPr lang="zh-CN" altLang="zh-CN" sz="2400" dirty="0">
                <a:latin typeface="Times New Roman" panose="02020603050405020304" pitchFamily="18" charset="0"/>
                <a:cs typeface="Times New Roman" panose="02020603050405020304" pitchFamily="18" charset="0"/>
              </a:rPr>
              <a:t>，无默认值。</a:t>
            </a:r>
            <a:endParaRPr lang="zh-CN" altLang="zh-CN" sz="2400" dirty="0">
              <a:latin typeface="Times New Roman" panose="02020603050405020304" pitchFamily="18" charset="0"/>
              <a:cs typeface="Times New Roman" panose="02020603050405020304" pitchFamily="18" charset="0"/>
            </a:endParaRPr>
          </a:p>
          <a:p>
            <a:pPr>
              <a:defRPr/>
            </a:pPr>
            <a:endParaRPr lang="zh-CN" altLang="zh-CN" sz="2400" dirty="0">
              <a:latin typeface="Times New Roman" panose="02020603050405020304" pitchFamily="18" charset="0"/>
              <a:cs typeface="Times New Roman" panose="02020603050405020304" pitchFamily="18" charset="0"/>
            </a:endParaRPr>
          </a:p>
          <a:p>
            <a:pPr>
              <a:defRPr/>
            </a:pPr>
            <a:r>
              <a:rPr lang="en-US" altLang="zh-CN" sz="2400" dirty="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例</a:t>
            </a:r>
            <a:r>
              <a:rPr lang="en-US" altLang="zh-CN" sz="2400" dirty="0">
                <a:latin typeface="Times New Roman" panose="02020603050405020304" pitchFamily="18" charset="0"/>
                <a:cs typeface="Times New Roman" panose="02020603050405020304" pitchFamily="18" charset="0"/>
              </a:rPr>
              <a:t>9-28 </a:t>
            </a:r>
            <a:r>
              <a:rPr lang="zh-CN" altLang="zh-CN" sz="2400" dirty="0">
                <a:latin typeface="Times New Roman" panose="02020603050405020304" pitchFamily="18" charset="0"/>
                <a:cs typeface="Times New Roman" panose="02020603050405020304" pitchFamily="18" charset="0"/>
              </a:rPr>
              <a:t>使用</a:t>
            </a:r>
            <a:r>
              <a:rPr lang="en-US" altLang="zh-CN" sz="2400" dirty="0">
                <a:latin typeface="Times New Roman" panose="02020603050405020304" pitchFamily="18" charset="0"/>
                <a:cs typeface="Times New Roman" panose="02020603050405020304" pitchFamily="18" charset="0"/>
              </a:rPr>
              <a:t>SQL</a:t>
            </a:r>
            <a:r>
              <a:rPr lang="zh-CN" altLang="zh-CN" sz="2400" dirty="0">
                <a:latin typeface="Times New Roman" panose="02020603050405020304" pitchFamily="18" charset="0"/>
                <a:cs typeface="Times New Roman" panose="02020603050405020304" pitchFamily="18" charset="0"/>
              </a:rPr>
              <a:t>语句查看“学生选课”数据库的“</a:t>
            </a:r>
            <a:r>
              <a:rPr lang="en-US" altLang="zh-CN" sz="2400" dirty="0" err="1">
                <a:latin typeface="Times New Roman" panose="02020603050405020304" pitchFamily="18" charset="0"/>
                <a:cs typeface="Times New Roman" panose="02020603050405020304" pitchFamily="18" charset="0"/>
              </a:rPr>
              <a:t>sc</a:t>
            </a:r>
            <a:r>
              <a:rPr lang="zh-CN" altLang="zh-CN" sz="2400" dirty="0">
                <a:latin typeface="Times New Roman" panose="02020603050405020304" pitchFamily="18" charset="0"/>
                <a:cs typeface="Times New Roman" panose="02020603050405020304" pitchFamily="18" charset="0"/>
              </a:rPr>
              <a:t>”表索引信息。</a:t>
            </a:r>
            <a:endParaRPr lang="zh-CN" altLang="zh-CN" sz="240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r>
              <a:rPr lang="en-US" altLang="zh-CN" sz="2400" dirty="0">
                <a:latin typeface="Times New Roman" panose="02020603050405020304" pitchFamily="18" charset="0"/>
                <a:cs typeface="Times New Roman" panose="02020603050405020304" pitchFamily="18" charset="0"/>
              </a:rPr>
              <a:t>EXEC  </a:t>
            </a:r>
            <a:r>
              <a:rPr lang="en-US" altLang="zh-CN" sz="2400" dirty="0" err="1">
                <a:latin typeface="Times New Roman" panose="02020603050405020304" pitchFamily="18" charset="0"/>
                <a:cs typeface="Times New Roman" panose="02020603050405020304" pitchFamily="18" charset="0"/>
              </a:rPr>
              <a:t>sp_helpindex</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sc</a:t>
            </a:r>
            <a:endParaRPr lang="zh-CN" altLang="zh-CN" sz="2400" dirty="0">
              <a:latin typeface="Times New Roman" panose="02020603050405020304" pitchFamily="18" charset="0"/>
              <a:cs typeface="Times New Roman" panose="02020603050405020304" pitchFamily="18" charset="0"/>
            </a:endParaRPr>
          </a:p>
          <a:p>
            <a:pPr>
              <a:defRPr/>
            </a:pPr>
            <a:endParaRPr lang="zh-CN" altLang="zh-CN" sz="24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16.2.4	</a:t>
            </a:r>
            <a:r>
              <a:rPr lang="zh-CN" altLang="en-US" dirty="0">
                <a:latin typeface="Times New Roman" panose="02020603050405020304" pitchFamily="18" charset="0"/>
                <a:cs typeface="Times New Roman" panose="02020603050405020304" pitchFamily="18" charset="0"/>
              </a:rPr>
              <a:t>修改索引</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pPr marL="0" indent="0">
              <a:buNone/>
            </a:pPr>
            <a:r>
              <a:rPr lang="en-US" altLang="zh-CN" sz="2400" dirty="0">
                <a:latin typeface="Times New Roman" panose="02020603050405020304" pitchFamily="18" charset="0"/>
                <a:cs typeface="Times New Roman" panose="02020603050405020304" pitchFamily="18" charset="0"/>
              </a:rPr>
              <a:t>1. </a:t>
            </a:r>
            <a:r>
              <a:rPr lang="zh-CN" altLang="en-US" sz="2400" dirty="0">
                <a:latin typeface="Times New Roman" panose="02020603050405020304" pitchFamily="18" charset="0"/>
                <a:cs typeface="Times New Roman" panose="02020603050405020304" pitchFamily="18" charset="0"/>
              </a:rPr>
              <a:t>使用</a:t>
            </a:r>
            <a:r>
              <a:rPr lang="en-US" altLang="zh-CN" sz="2400" dirty="0" err="1">
                <a:latin typeface="Times New Roman" panose="02020603050405020304" pitchFamily="18" charset="0"/>
                <a:cs typeface="Times New Roman" panose="02020603050405020304" pitchFamily="18" charset="0"/>
              </a:rPr>
              <a:t>SSMS</a:t>
            </a:r>
            <a:r>
              <a:rPr lang="zh-CN" altLang="en-US" sz="2400" dirty="0">
                <a:latin typeface="Times New Roman" panose="02020603050405020304" pitchFamily="18" charset="0"/>
                <a:cs typeface="Times New Roman" panose="02020603050405020304" pitchFamily="18" charset="0"/>
              </a:rPr>
              <a:t>修改索引</a:t>
            </a:r>
            <a:endParaRPr lang="zh-CN" altLang="en-US" sz="2400" dirty="0">
              <a:latin typeface="Times New Roman" panose="02020603050405020304" pitchFamily="18" charset="0"/>
              <a:cs typeface="Times New Roman" panose="02020603050405020304" pitchFamily="18" charset="0"/>
            </a:endParaRPr>
          </a:p>
          <a:p>
            <a:pPr marL="457200" lvl="1" indent="0">
              <a:buNone/>
            </a:pPr>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展开“数据库”，展开该表所属的数据库，再展开“表”。</a:t>
            </a:r>
            <a:endParaRPr lang="zh-CN" altLang="en-US" dirty="0">
              <a:latin typeface="Times New Roman" panose="02020603050405020304" pitchFamily="18" charset="0"/>
              <a:cs typeface="Times New Roman" panose="02020603050405020304" pitchFamily="18" charset="0"/>
            </a:endParaRPr>
          </a:p>
          <a:p>
            <a:pPr marL="457200" lvl="1" indent="0">
              <a:buNone/>
            </a:pPr>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展开该索引所属的表，再展开“索引”。</a:t>
            </a:r>
            <a:endParaRPr lang="zh-CN" altLang="en-US" dirty="0">
              <a:latin typeface="Times New Roman" panose="02020603050405020304" pitchFamily="18" charset="0"/>
              <a:cs typeface="Times New Roman" panose="02020603050405020304" pitchFamily="18" charset="0"/>
            </a:endParaRPr>
          </a:p>
          <a:p>
            <a:pPr marL="457200" lvl="1" indent="0">
              <a:buNone/>
            </a:pPr>
            <a:r>
              <a:rPr lang="en-US" altLang="zh-CN" dirty="0">
                <a:latin typeface="Times New Roman" panose="02020603050405020304" pitchFamily="18" charset="0"/>
                <a:cs typeface="Times New Roman" panose="02020603050405020304" pitchFamily="18" charset="0"/>
              </a:rPr>
              <a:t>(3)	</a:t>
            </a:r>
            <a:r>
              <a:rPr lang="zh-CN" altLang="en-US" dirty="0">
                <a:latin typeface="Times New Roman" panose="02020603050405020304" pitchFamily="18" charset="0"/>
                <a:cs typeface="Times New Roman" panose="02020603050405020304" pitchFamily="18" charset="0"/>
              </a:rPr>
              <a:t>右键单击要修改的索引，然后单击“属性”。</a:t>
            </a:r>
            <a:endParaRPr lang="zh-CN" altLang="en-US" dirty="0">
              <a:latin typeface="Times New Roman" panose="02020603050405020304" pitchFamily="18" charset="0"/>
              <a:cs typeface="Times New Roman" panose="02020603050405020304" pitchFamily="18" charset="0"/>
            </a:endParaRPr>
          </a:p>
          <a:p>
            <a:pPr marL="457200" lvl="1" indent="0">
              <a:buNone/>
            </a:pPr>
            <a:r>
              <a:rPr lang="en-US" altLang="zh-CN" dirty="0">
                <a:latin typeface="Times New Roman" panose="02020603050405020304" pitchFamily="18" charset="0"/>
                <a:cs typeface="Times New Roman" panose="02020603050405020304" pitchFamily="18" charset="0"/>
              </a:rPr>
              <a:t>(4)	</a:t>
            </a:r>
            <a:r>
              <a:rPr lang="zh-CN" altLang="en-US" dirty="0">
                <a:latin typeface="Times New Roman" panose="02020603050405020304" pitchFamily="18" charset="0"/>
                <a:cs typeface="Times New Roman" panose="02020603050405020304" pitchFamily="18" charset="0"/>
              </a:rPr>
              <a:t>在“索引属性”对话框中进行所需的更改。例如，可以从索引键中添加或删除列，或更改索引选项的设置。</a:t>
            </a:r>
            <a:endParaRPr lang="zh-CN" altLang="en-US" dirty="0">
              <a:latin typeface="Times New Roman" panose="02020603050405020304" pitchFamily="18" charset="0"/>
              <a:cs typeface="Times New Roman" panose="02020603050405020304" pitchFamily="18" charset="0"/>
            </a:endParaRPr>
          </a:p>
          <a:p>
            <a:pPr marL="457200" lvl="1" indent="0">
              <a:buNone/>
            </a:pPr>
            <a:r>
              <a:rPr lang="zh-CN" altLang="en-US" dirty="0">
                <a:latin typeface="Times New Roman" panose="02020603050405020304" pitchFamily="18" charset="0"/>
                <a:cs typeface="Times New Roman" panose="02020603050405020304" pitchFamily="18" charset="0"/>
              </a:rPr>
              <a:t>（若要添加、删除或更改索引列的位置，从“索引属性”对话框中选择“常规”页。）</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16.2.4	</a:t>
            </a:r>
            <a:r>
              <a:rPr lang="zh-CN" altLang="en-US" dirty="0">
                <a:latin typeface="Times New Roman" panose="02020603050405020304" pitchFamily="18" charset="0"/>
                <a:cs typeface="Times New Roman" panose="02020603050405020304" pitchFamily="18" charset="0"/>
              </a:rPr>
              <a:t>修改索引</a:t>
            </a:r>
            <a:r>
              <a:rPr lang="en-US" altLang="zh-CN"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2. </a:t>
            </a:r>
            <a:r>
              <a:rPr lang="zh-CN" altLang="en-US" sz="2000" dirty="0">
                <a:latin typeface="Times New Roman" panose="02020603050405020304" pitchFamily="18" charset="0"/>
                <a:cs typeface="Times New Roman" panose="02020603050405020304" pitchFamily="18" charset="0"/>
              </a:rPr>
              <a:t>命令行方式修改</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pPr marL="0" indent="0">
              <a:buNone/>
            </a:pPr>
            <a:r>
              <a:rPr lang="zh-CN" altLang="en-US" sz="2400" dirty="0">
                <a:latin typeface="Times New Roman" panose="02020603050405020304" pitchFamily="18" charset="0"/>
                <a:cs typeface="Times New Roman" panose="02020603050405020304" pitchFamily="18" charset="0"/>
              </a:rPr>
              <a:t>索引修改语句</a:t>
            </a:r>
            <a:r>
              <a:rPr lang="en-US" altLang="zh-CN" sz="2400" dirty="0">
                <a:latin typeface="Times New Roman" panose="02020603050405020304" pitchFamily="18" charset="0"/>
                <a:cs typeface="Times New Roman" panose="02020603050405020304" pitchFamily="18" charset="0"/>
              </a:rPr>
              <a:t>ALTER INDEX</a:t>
            </a:r>
            <a:r>
              <a:rPr lang="zh-CN" altLang="en-US" sz="2400" dirty="0">
                <a:latin typeface="Times New Roman" panose="02020603050405020304" pitchFamily="18" charset="0"/>
                <a:cs typeface="Times New Roman" panose="02020603050405020304" pitchFamily="18" charset="0"/>
              </a:rPr>
              <a:t>。其语法格式如下：</a:t>
            </a:r>
            <a:endParaRPr lang="zh-CN" altLang="en-US" sz="2400" dirty="0">
              <a:latin typeface="Times New Roman" panose="02020603050405020304" pitchFamily="18" charset="0"/>
              <a:cs typeface="Times New Roman" panose="02020603050405020304" pitchFamily="18" charset="0"/>
            </a:endParaRPr>
          </a:p>
          <a:p>
            <a:pPr marL="0" indent="0">
              <a:buNone/>
            </a:pPr>
            <a:r>
              <a:rPr lang="en-US" altLang="zh-CN" sz="2400" dirty="0">
                <a:latin typeface="Times New Roman" panose="02020603050405020304" pitchFamily="18" charset="0"/>
                <a:cs typeface="Times New Roman" panose="02020603050405020304" pitchFamily="18" charset="0"/>
              </a:rPr>
              <a:t>ALTER INDEX { </a:t>
            </a:r>
            <a:r>
              <a:rPr lang="en-US" altLang="zh-CN" sz="2400" dirty="0" err="1">
                <a:latin typeface="Times New Roman" panose="02020603050405020304" pitchFamily="18" charset="0"/>
                <a:cs typeface="Times New Roman" panose="02020603050405020304" pitchFamily="18" charset="0"/>
              </a:rPr>
              <a:t>index_name</a:t>
            </a:r>
            <a:r>
              <a:rPr lang="en-US" altLang="zh-CN" sz="2400" dirty="0">
                <a:latin typeface="Times New Roman" panose="02020603050405020304" pitchFamily="18" charset="0"/>
                <a:cs typeface="Times New Roman" panose="02020603050405020304" pitchFamily="18" charset="0"/>
              </a:rPr>
              <a:t> | ALL }</a:t>
            </a:r>
            <a:endParaRPr lang="en-US" altLang="zh-CN" sz="2400" dirty="0">
              <a:latin typeface="Times New Roman" panose="02020603050405020304" pitchFamily="18" charset="0"/>
              <a:cs typeface="Times New Roman" panose="02020603050405020304" pitchFamily="18" charset="0"/>
            </a:endParaRPr>
          </a:p>
          <a:p>
            <a:pPr marL="0" indent="0">
              <a:buNone/>
            </a:pPr>
            <a:r>
              <a:rPr lang="en-US" altLang="zh-CN" sz="2400" dirty="0">
                <a:latin typeface="Times New Roman" panose="02020603050405020304" pitchFamily="18" charset="0"/>
                <a:cs typeface="Times New Roman" panose="02020603050405020304" pitchFamily="18" charset="0"/>
              </a:rPr>
              <a:t>    ON &lt;object&gt;</a:t>
            </a:r>
            <a:endParaRPr lang="en-US" altLang="zh-CN" sz="2400" dirty="0">
              <a:latin typeface="Times New Roman" panose="02020603050405020304" pitchFamily="18" charset="0"/>
              <a:cs typeface="Times New Roman" panose="02020603050405020304" pitchFamily="18" charset="0"/>
            </a:endParaRPr>
          </a:p>
          <a:p>
            <a:pPr marL="0" indent="0">
              <a:buNone/>
            </a:pPr>
            <a:r>
              <a:rPr lang="en-US" altLang="zh-CN" sz="2400" dirty="0">
                <a:latin typeface="Times New Roman" panose="02020603050405020304" pitchFamily="18" charset="0"/>
                <a:cs typeface="Times New Roman" panose="02020603050405020304" pitchFamily="18" charset="0"/>
              </a:rPr>
              <a:t>    { REBUILD | DISABLE | REORGANIZE }</a:t>
            </a:r>
            <a:endParaRPr lang="en-US" altLang="zh-CN" sz="2400" dirty="0">
              <a:latin typeface="Times New Roman" panose="02020603050405020304" pitchFamily="18" charset="0"/>
              <a:cs typeface="Times New Roman" panose="02020603050405020304" pitchFamily="18" charset="0"/>
            </a:endParaRPr>
          </a:p>
          <a:p>
            <a:pPr marL="0" indent="0">
              <a:buNone/>
            </a:pPr>
            <a:r>
              <a:rPr lang="en-US" altLang="zh-CN" sz="2400" dirty="0">
                <a:latin typeface="Times New Roman" panose="02020603050405020304" pitchFamily="18" charset="0"/>
                <a:cs typeface="Times New Roman" panose="02020603050405020304" pitchFamily="18" charset="0"/>
              </a:rPr>
              <a:t>ALTER INDEX</a:t>
            </a:r>
            <a:r>
              <a:rPr lang="zh-CN" altLang="en-US" sz="2400" dirty="0">
                <a:latin typeface="Times New Roman" panose="02020603050405020304" pitchFamily="18" charset="0"/>
                <a:cs typeface="Times New Roman" panose="02020603050405020304" pitchFamily="18" charset="0"/>
              </a:rPr>
              <a:t>语句语法说明：</a:t>
            </a:r>
            <a:endParaRPr lang="zh-CN" altLang="en-US" sz="2400" dirty="0">
              <a:latin typeface="Times New Roman" panose="02020603050405020304" pitchFamily="18" charset="0"/>
              <a:cs typeface="Times New Roman" panose="02020603050405020304" pitchFamily="18" charset="0"/>
            </a:endParaRPr>
          </a:p>
          <a:p>
            <a:pPr marL="457200" lvl="1" indent="0">
              <a:buNone/>
            </a:pPr>
            <a:r>
              <a:rPr lang="en-US" altLang="zh-CN" sz="2200" dirty="0">
                <a:latin typeface="Times New Roman" panose="02020603050405020304" pitchFamily="18" charset="0"/>
                <a:cs typeface="Times New Roman" panose="02020603050405020304" pitchFamily="18" charset="0"/>
              </a:rPr>
              <a:t>(1) REBUILD</a:t>
            </a:r>
            <a:r>
              <a:rPr lang="zh-CN" altLang="en-US" sz="2200" dirty="0">
                <a:latin typeface="Times New Roman" panose="02020603050405020304" pitchFamily="18" charset="0"/>
                <a:cs typeface="Times New Roman" panose="02020603050405020304" pitchFamily="18" charset="0"/>
              </a:rPr>
              <a:t>子句指定重新生成索引。</a:t>
            </a:r>
            <a:endParaRPr lang="zh-CN" altLang="en-US" sz="2200" dirty="0">
              <a:latin typeface="Times New Roman" panose="02020603050405020304" pitchFamily="18" charset="0"/>
              <a:cs typeface="Times New Roman" panose="02020603050405020304" pitchFamily="18" charset="0"/>
            </a:endParaRPr>
          </a:p>
          <a:p>
            <a:pPr marL="457200" lvl="1" indent="0">
              <a:buNone/>
            </a:pPr>
            <a:r>
              <a:rPr lang="en-US" altLang="zh-CN" sz="2200" dirty="0">
                <a:latin typeface="Times New Roman" panose="02020603050405020304" pitchFamily="18" charset="0"/>
                <a:cs typeface="Times New Roman" panose="02020603050405020304" pitchFamily="18" charset="0"/>
              </a:rPr>
              <a:t>(2) DISABLE</a:t>
            </a:r>
            <a:r>
              <a:rPr lang="zh-CN" altLang="en-US" sz="2200" dirty="0">
                <a:latin typeface="Times New Roman" panose="02020603050405020304" pitchFamily="18" charset="0"/>
                <a:cs typeface="Times New Roman" panose="02020603050405020304" pitchFamily="18" charset="0"/>
              </a:rPr>
              <a:t>子句指禁用索引。</a:t>
            </a:r>
            <a:endParaRPr lang="zh-CN" altLang="en-US" sz="2200" dirty="0">
              <a:latin typeface="Times New Roman" panose="02020603050405020304" pitchFamily="18" charset="0"/>
              <a:cs typeface="Times New Roman" panose="02020603050405020304" pitchFamily="18" charset="0"/>
            </a:endParaRPr>
          </a:p>
          <a:p>
            <a:pPr marL="457200" lvl="1" indent="0">
              <a:buNone/>
            </a:pPr>
            <a:r>
              <a:rPr lang="en-US" altLang="zh-CN" sz="2200" dirty="0">
                <a:latin typeface="Times New Roman" panose="02020603050405020304" pitchFamily="18" charset="0"/>
                <a:cs typeface="Times New Roman" panose="02020603050405020304" pitchFamily="18" charset="0"/>
              </a:rPr>
              <a:t>(3) REORGANIZE</a:t>
            </a:r>
            <a:r>
              <a:rPr lang="zh-CN" altLang="en-US" sz="2200" dirty="0">
                <a:latin typeface="Times New Roman" panose="02020603050405020304" pitchFamily="18" charset="0"/>
                <a:cs typeface="Times New Roman" panose="02020603050405020304" pitchFamily="18" charset="0"/>
              </a:rPr>
              <a:t>子句指重新组织索引。</a:t>
            </a:r>
            <a:endParaRPr lang="zh-CN" altLang="en-US" sz="22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例</a:t>
            </a:r>
            <a:r>
              <a:rPr lang="en-US" altLang="zh-CN" sz="2400" dirty="0">
                <a:latin typeface="Times New Roman" panose="02020603050405020304" pitchFamily="18" charset="0"/>
                <a:cs typeface="Times New Roman" panose="02020603050405020304" pitchFamily="18" charset="0"/>
              </a:rPr>
              <a:t>16-13  </a:t>
            </a:r>
            <a:r>
              <a:rPr lang="zh-CN" altLang="en-US" sz="2400" dirty="0">
                <a:latin typeface="Times New Roman" panose="02020603050405020304" pitchFamily="18" charset="0"/>
                <a:cs typeface="Times New Roman" panose="02020603050405020304" pitchFamily="18" charset="0"/>
              </a:rPr>
              <a:t>使用</a:t>
            </a:r>
            <a:r>
              <a:rPr lang="en-US" altLang="zh-CN" sz="2400" dirty="0">
                <a:latin typeface="Times New Roman" panose="02020603050405020304" pitchFamily="18" charset="0"/>
                <a:cs typeface="Times New Roman" panose="02020603050405020304" pitchFamily="18" charset="0"/>
              </a:rPr>
              <a:t>SQL</a:t>
            </a:r>
            <a:r>
              <a:rPr lang="zh-CN" altLang="en-US" sz="2400" dirty="0">
                <a:latin typeface="Times New Roman" panose="02020603050405020304" pitchFamily="18" charset="0"/>
                <a:cs typeface="Times New Roman" panose="02020603050405020304" pitchFamily="18" charset="0"/>
              </a:rPr>
              <a:t>语句将“</a:t>
            </a:r>
            <a:r>
              <a:rPr lang="en-US" altLang="zh-CN" sz="2400" dirty="0" err="1">
                <a:latin typeface="Times New Roman" panose="02020603050405020304" pitchFamily="18" charset="0"/>
                <a:cs typeface="Times New Roman" panose="02020603050405020304" pitchFamily="18" charset="0"/>
              </a:rPr>
              <a:t>xsxk</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数据库的“</a:t>
            </a:r>
            <a:r>
              <a:rPr lang="en-US" altLang="zh-CN" sz="2400" dirty="0" err="1">
                <a:latin typeface="Times New Roman" panose="02020603050405020304" pitchFamily="18" charset="0"/>
                <a:cs typeface="Times New Roman" panose="02020603050405020304" pitchFamily="18" charset="0"/>
              </a:rPr>
              <a:t>tc</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表的索引全部重建。</a:t>
            </a:r>
            <a:endParaRPr lang="zh-CN" altLang="en-US" sz="2400" dirty="0">
              <a:latin typeface="Times New Roman" panose="02020603050405020304" pitchFamily="18" charset="0"/>
              <a:cs typeface="Times New Roman" panose="02020603050405020304" pitchFamily="18" charset="0"/>
            </a:endParaRPr>
          </a:p>
          <a:p>
            <a:pPr marL="0" indent="0">
              <a:buNone/>
            </a:pPr>
            <a:r>
              <a:rPr lang="en-US" altLang="zh-CN" sz="2400" dirty="0">
                <a:latin typeface="Times New Roman" panose="02020603050405020304" pitchFamily="18" charset="0"/>
                <a:cs typeface="Times New Roman" panose="02020603050405020304" pitchFamily="18" charset="0"/>
              </a:rPr>
              <a:t>    ALTER INDEX ALL ON </a:t>
            </a:r>
            <a:r>
              <a:rPr lang="en-US" altLang="zh-CN" sz="2400" dirty="0" err="1">
                <a:latin typeface="Times New Roman" panose="02020603050405020304" pitchFamily="18" charset="0"/>
                <a:cs typeface="Times New Roman" panose="02020603050405020304" pitchFamily="18" charset="0"/>
              </a:rPr>
              <a:t>tc</a:t>
            </a:r>
            <a:r>
              <a:rPr lang="en-US" altLang="zh-CN" sz="2400" dirty="0">
                <a:latin typeface="Times New Roman" panose="02020603050405020304" pitchFamily="18" charset="0"/>
                <a:cs typeface="Times New Roman" panose="02020603050405020304" pitchFamily="18" charset="0"/>
              </a:rPr>
              <a:t> REBUILD</a:t>
            </a:r>
            <a:endParaRPr lang="en-US" altLang="zh-CN" sz="2400" dirty="0">
              <a:latin typeface="Times New Roman" panose="02020603050405020304" pitchFamily="18" charset="0"/>
              <a:cs typeface="Times New Roman" panose="02020603050405020304" pitchFamily="18" charset="0"/>
            </a:endParaRPr>
          </a:p>
          <a:p>
            <a:pPr marL="0" indent="0">
              <a:buNone/>
            </a:pPr>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wipe(down)">
                                      <p:cBhvr>
                                        <p:cTn id="7" dur="500"/>
                                        <p:tgtEl>
                                          <p:spTgt spid="3">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wipe(down)">
                                      <p:cBhvr>
                                        <p:cTn id="1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16.2.5 </a:t>
            </a:r>
            <a:r>
              <a:rPr lang="zh-CN" altLang="zh-CN" b="1" dirty="0">
                <a:latin typeface="Times New Roman" panose="02020603050405020304" pitchFamily="18" charset="0"/>
                <a:cs typeface="Times New Roman" panose="02020603050405020304" pitchFamily="18" charset="0"/>
              </a:rPr>
              <a:t>删除索引</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pPr marL="0" indent="0">
              <a:buFont typeface="Wingdings" panose="05000000000000000000" pitchFamily="2" charset="2"/>
              <a:buNone/>
              <a:defRPr/>
            </a:pPr>
            <a:r>
              <a:rPr lang="en-US" altLang="zh-CN" sz="2400" dirty="0">
                <a:latin typeface="Times New Roman" panose="02020603050405020304" pitchFamily="18" charset="0"/>
                <a:cs typeface="Times New Roman" panose="02020603050405020304" pitchFamily="18" charset="0"/>
              </a:rPr>
              <a:t>1.</a:t>
            </a:r>
            <a:r>
              <a:rPr lang="zh-CN" altLang="zh-CN" sz="2400" dirty="0">
                <a:latin typeface="Times New Roman" panose="02020603050405020304" pitchFamily="18" charset="0"/>
                <a:cs typeface="Times New Roman" panose="02020603050405020304" pitchFamily="18" charset="0"/>
              </a:rPr>
              <a:t>使用</a:t>
            </a:r>
            <a:r>
              <a:rPr lang="en-US" altLang="zh-CN" sz="2400" dirty="0">
                <a:latin typeface="Times New Roman" panose="02020603050405020304" pitchFamily="18" charset="0"/>
                <a:cs typeface="Times New Roman" panose="02020603050405020304" pitchFamily="18" charset="0"/>
              </a:rPr>
              <a:t>SQL Server Management Studio</a:t>
            </a:r>
            <a:r>
              <a:rPr lang="zh-CN" altLang="zh-CN" sz="2400" dirty="0">
                <a:latin typeface="Times New Roman" panose="02020603050405020304" pitchFamily="18" charset="0"/>
                <a:cs typeface="Times New Roman" panose="02020603050405020304" pitchFamily="18" charset="0"/>
              </a:rPr>
              <a:t>删除索引</a:t>
            </a:r>
            <a:endParaRPr lang="zh-CN" altLang="zh-CN" sz="2400" dirty="0">
              <a:latin typeface="Times New Roman" panose="02020603050405020304" pitchFamily="18" charset="0"/>
              <a:cs typeface="Times New Roman" panose="02020603050405020304" pitchFamily="18" charset="0"/>
            </a:endParaRPr>
          </a:p>
          <a:p>
            <a:pPr>
              <a:defRPr/>
            </a:pPr>
            <a:r>
              <a:rPr lang="en-US" altLang="zh-CN" sz="2400" dirty="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例</a:t>
            </a:r>
            <a:r>
              <a:rPr lang="en-US" altLang="zh-CN" sz="2400" dirty="0">
                <a:latin typeface="Times New Roman" panose="02020603050405020304" pitchFamily="18" charset="0"/>
                <a:cs typeface="Times New Roman" panose="02020603050405020304" pitchFamily="18" charset="0"/>
              </a:rPr>
              <a:t>9-40 </a:t>
            </a:r>
            <a:r>
              <a:rPr lang="zh-CN" altLang="zh-CN" sz="2400" dirty="0">
                <a:latin typeface="Times New Roman" panose="02020603050405020304" pitchFamily="18" charset="0"/>
                <a:cs typeface="Times New Roman" panose="02020603050405020304" pitchFamily="18" charset="0"/>
              </a:rPr>
              <a:t>使用</a:t>
            </a:r>
            <a:r>
              <a:rPr lang="en-US" altLang="zh-CN" sz="2400" dirty="0">
                <a:latin typeface="Times New Roman" panose="02020603050405020304" pitchFamily="18" charset="0"/>
                <a:cs typeface="Times New Roman" panose="02020603050405020304" pitchFamily="18" charset="0"/>
              </a:rPr>
              <a:t>SQL Server Management Studio</a:t>
            </a:r>
            <a:r>
              <a:rPr lang="zh-CN" altLang="zh-CN" sz="2400" dirty="0">
                <a:latin typeface="Times New Roman" panose="02020603050405020304" pitchFamily="18" charset="0"/>
                <a:cs typeface="Times New Roman" panose="02020603050405020304" pitchFamily="18" charset="0"/>
              </a:rPr>
              <a:t>删除“学生选课”数据库的“</a:t>
            </a:r>
            <a:r>
              <a:rPr lang="en-US" altLang="zh-CN" sz="2400" dirty="0" err="1">
                <a:latin typeface="Times New Roman" panose="02020603050405020304" pitchFamily="18" charset="0"/>
                <a:cs typeface="Times New Roman" panose="02020603050405020304" pitchFamily="18" charset="0"/>
              </a:rPr>
              <a:t>sc</a:t>
            </a:r>
            <a:r>
              <a:rPr lang="zh-CN" altLang="zh-CN" sz="2400" dirty="0">
                <a:latin typeface="Times New Roman" panose="02020603050405020304" pitchFamily="18" charset="0"/>
                <a:cs typeface="Times New Roman" panose="02020603050405020304" pitchFamily="18" charset="0"/>
              </a:rPr>
              <a:t>”表中索引名为“</a:t>
            </a:r>
            <a:r>
              <a:rPr lang="en-US" altLang="zh-CN" sz="2400" dirty="0" err="1">
                <a:latin typeface="Times New Roman" panose="02020603050405020304" pitchFamily="18" charset="0"/>
                <a:cs typeface="Times New Roman" panose="02020603050405020304" pitchFamily="18" charset="0"/>
              </a:rPr>
              <a:t>IX_score</a:t>
            </a:r>
            <a:r>
              <a:rPr lang="zh-CN"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pPr>
              <a:defRPr/>
            </a:pPr>
            <a:endParaRPr lang="zh-CN" altLang="zh-CN" sz="240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r>
              <a:rPr lang="en-US" altLang="zh-CN" sz="2400" dirty="0">
                <a:latin typeface="Times New Roman" panose="02020603050405020304" pitchFamily="18" charset="0"/>
                <a:cs typeface="Times New Roman" panose="02020603050405020304" pitchFamily="18" charset="0"/>
              </a:rPr>
              <a:t>2.</a:t>
            </a:r>
            <a:r>
              <a:rPr lang="zh-CN" altLang="zh-CN" sz="2400" dirty="0">
                <a:latin typeface="Times New Roman" panose="02020603050405020304" pitchFamily="18" charset="0"/>
                <a:cs typeface="Times New Roman" panose="02020603050405020304" pitchFamily="18" charset="0"/>
              </a:rPr>
              <a:t>使用</a:t>
            </a:r>
            <a:r>
              <a:rPr lang="en-US" altLang="zh-CN" sz="2400" dirty="0">
                <a:latin typeface="Times New Roman" panose="02020603050405020304" pitchFamily="18" charset="0"/>
                <a:cs typeface="Times New Roman" panose="02020603050405020304" pitchFamily="18" charset="0"/>
              </a:rPr>
              <a:t>T-SQL</a:t>
            </a:r>
            <a:r>
              <a:rPr lang="zh-CN" altLang="zh-CN" sz="2400" dirty="0">
                <a:latin typeface="Times New Roman" panose="02020603050405020304" pitchFamily="18" charset="0"/>
                <a:cs typeface="Times New Roman" panose="02020603050405020304" pitchFamily="18" charset="0"/>
              </a:rPr>
              <a:t>语句删除索引</a:t>
            </a:r>
            <a:endParaRPr lang="zh-CN" altLang="zh-CN" sz="2400" dirty="0">
              <a:latin typeface="Times New Roman" panose="02020603050405020304" pitchFamily="18" charset="0"/>
              <a:cs typeface="Times New Roman" panose="02020603050405020304" pitchFamily="18" charset="0"/>
            </a:endParaRPr>
          </a:p>
          <a:p>
            <a:pPr>
              <a:defRPr/>
            </a:pPr>
            <a:r>
              <a:rPr lang="en-US" altLang="zh-CN" sz="2400" dirty="0">
                <a:latin typeface="Times New Roman" panose="02020603050405020304" pitchFamily="18" charset="0"/>
                <a:cs typeface="Times New Roman" panose="02020603050405020304" pitchFamily="18" charset="0"/>
              </a:rPr>
              <a:t>DROP INDEX &lt;</a:t>
            </a:r>
            <a:r>
              <a:rPr lang="en-US" altLang="zh-CN" sz="2400" dirty="0" err="1">
                <a:latin typeface="Times New Roman" panose="02020603050405020304" pitchFamily="18" charset="0"/>
                <a:cs typeface="Times New Roman" panose="02020603050405020304" pitchFamily="18" charset="0"/>
              </a:rPr>
              <a:t>table_name</a:t>
            </a:r>
            <a:r>
              <a:rPr lang="en-US" altLang="zh-CN" sz="2400" dirty="0">
                <a:latin typeface="Times New Roman" panose="02020603050405020304" pitchFamily="18" charset="0"/>
                <a:cs typeface="Times New Roman" panose="02020603050405020304" pitchFamily="18" charset="0"/>
              </a:rPr>
              <a:t>&gt;.&lt;</a:t>
            </a:r>
            <a:r>
              <a:rPr lang="en-US" altLang="zh-CN" sz="2400" dirty="0" err="1">
                <a:latin typeface="Times New Roman" panose="02020603050405020304" pitchFamily="18" charset="0"/>
                <a:cs typeface="Times New Roman" panose="02020603050405020304" pitchFamily="18" charset="0"/>
              </a:rPr>
              <a:t>index_name</a:t>
            </a:r>
            <a:r>
              <a:rPr lang="en-US" altLang="zh-CN" sz="2400" dirty="0">
                <a:latin typeface="Times New Roman" panose="02020603050405020304" pitchFamily="18" charset="0"/>
                <a:cs typeface="Times New Roman" panose="02020603050405020304" pitchFamily="18" charset="0"/>
              </a:rPr>
              <a:t>&gt;</a:t>
            </a:r>
            <a:endParaRPr lang="zh-CN" altLang="zh-CN" sz="2400" dirty="0">
              <a:latin typeface="Times New Roman" panose="02020603050405020304" pitchFamily="18" charset="0"/>
              <a:cs typeface="Times New Roman" panose="02020603050405020304" pitchFamily="18" charset="0"/>
            </a:endParaRPr>
          </a:p>
          <a:p>
            <a:pPr>
              <a:defRPr/>
            </a:pPr>
            <a:r>
              <a:rPr lang="en-US" altLang="zh-CN" sz="2400" dirty="0" err="1">
                <a:latin typeface="Times New Roman" panose="02020603050405020304" pitchFamily="18" charset="0"/>
                <a:cs typeface="Times New Roman" panose="02020603050405020304" pitchFamily="18" charset="0"/>
              </a:rPr>
              <a:t>table_name</a:t>
            </a:r>
            <a:r>
              <a:rPr lang="en-US" altLang="zh-CN"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指定要删除索引的表的名称。</a:t>
            </a:r>
            <a:endParaRPr lang="zh-CN" altLang="zh-CN" sz="2400" dirty="0">
              <a:latin typeface="Times New Roman" panose="02020603050405020304" pitchFamily="18" charset="0"/>
              <a:cs typeface="Times New Roman" panose="02020603050405020304" pitchFamily="18" charset="0"/>
            </a:endParaRPr>
          </a:p>
          <a:p>
            <a:pPr>
              <a:defRPr/>
            </a:pPr>
            <a:r>
              <a:rPr lang="en-US" altLang="zh-CN" sz="2400" dirty="0" err="1">
                <a:latin typeface="Times New Roman" panose="02020603050405020304" pitchFamily="18" charset="0"/>
                <a:cs typeface="Times New Roman" panose="02020603050405020304" pitchFamily="18" charset="0"/>
              </a:rPr>
              <a:t>index_name</a:t>
            </a:r>
            <a:r>
              <a:rPr lang="en-US" altLang="zh-CN"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要删除的索引。</a:t>
            </a:r>
            <a:endParaRPr lang="zh-CN" altLang="zh-CN" sz="2400" dirty="0">
              <a:latin typeface="Times New Roman" panose="02020603050405020304" pitchFamily="18" charset="0"/>
              <a:cs typeface="Times New Roman" panose="02020603050405020304" pitchFamily="18" charset="0"/>
            </a:endParaRPr>
          </a:p>
          <a:p>
            <a:pPr>
              <a:defRPr/>
            </a:pPr>
            <a:endParaRPr lang="zh-CN" altLang="zh-CN" sz="2400" dirty="0">
              <a:latin typeface="Times New Roman" panose="02020603050405020304" pitchFamily="18" charset="0"/>
              <a:cs typeface="Times New Roman" panose="02020603050405020304" pitchFamily="18" charset="0"/>
            </a:endParaRPr>
          </a:p>
          <a:p>
            <a:pPr>
              <a:defRPr/>
            </a:pPr>
            <a:r>
              <a:rPr lang="en-US" altLang="zh-CN" sz="2400" dirty="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例</a:t>
            </a:r>
            <a:r>
              <a:rPr lang="en-US" altLang="zh-CN" sz="2400" dirty="0">
                <a:latin typeface="Times New Roman" panose="02020603050405020304" pitchFamily="18" charset="0"/>
                <a:cs typeface="Times New Roman" panose="02020603050405020304" pitchFamily="18" charset="0"/>
              </a:rPr>
              <a:t>9-41 </a:t>
            </a:r>
            <a:r>
              <a:rPr lang="zh-CN" altLang="zh-CN" sz="2400" dirty="0">
                <a:latin typeface="Times New Roman" panose="02020603050405020304" pitchFamily="18" charset="0"/>
                <a:cs typeface="Times New Roman" panose="02020603050405020304" pitchFamily="18" charset="0"/>
              </a:rPr>
              <a:t>使用</a:t>
            </a:r>
            <a:r>
              <a:rPr lang="en-US" altLang="zh-CN" sz="2400" dirty="0">
                <a:latin typeface="Times New Roman" panose="02020603050405020304" pitchFamily="18" charset="0"/>
                <a:cs typeface="Times New Roman" panose="02020603050405020304" pitchFamily="18" charset="0"/>
              </a:rPr>
              <a:t>SQL</a:t>
            </a:r>
            <a:r>
              <a:rPr lang="zh-CN" altLang="zh-CN" sz="2400" dirty="0">
                <a:latin typeface="Times New Roman" panose="02020603050405020304" pitchFamily="18" charset="0"/>
                <a:cs typeface="Times New Roman" panose="02020603050405020304" pitchFamily="18" charset="0"/>
              </a:rPr>
              <a:t>语句删除“学生选课”数据库的“</a:t>
            </a:r>
            <a:r>
              <a:rPr lang="en-US" altLang="zh-CN" sz="2400" dirty="0" err="1">
                <a:latin typeface="Times New Roman" panose="02020603050405020304" pitchFamily="18" charset="0"/>
                <a:cs typeface="Times New Roman" panose="02020603050405020304" pitchFamily="18" charset="0"/>
              </a:rPr>
              <a:t>sc</a:t>
            </a:r>
            <a:r>
              <a:rPr lang="zh-CN" altLang="zh-CN" sz="2400" dirty="0">
                <a:latin typeface="Times New Roman" panose="02020603050405020304" pitchFamily="18" charset="0"/>
                <a:cs typeface="Times New Roman" panose="02020603050405020304" pitchFamily="18" charset="0"/>
              </a:rPr>
              <a:t>”表的索引“</a:t>
            </a:r>
            <a:r>
              <a:rPr lang="en-US" altLang="zh-CN" sz="2400" dirty="0" err="1">
                <a:latin typeface="Times New Roman" panose="02020603050405020304" pitchFamily="18" charset="0"/>
                <a:cs typeface="Times New Roman" panose="02020603050405020304" pitchFamily="18" charset="0"/>
              </a:rPr>
              <a:t>IX_score</a:t>
            </a:r>
            <a:r>
              <a:rPr lang="zh-CN"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pPr marL="0" indent="0">
              <a:buNone/>
              <a:defRPr/>
            </a:pPr>
            <a:r>
              <a:rPr lang="en-US" altLang="zh-CN" sz="2400" dirty="0">
                <a:latin typeface="Times New Roman" panose="02020603050405020304" pitchFamily="18" charset="0"/>
                <a:cs typeface="Times New Roman" panose="02020603050405020304" pitchFamily="18" charset="0"/>
              </a:rPr>
              <a:t>     DROP INDEX sc. </a:t>
            </a:r>
            <a:r>
              <a:rPr lang="en-US" altLang="zh-CN" sz="2400" dirty="0" err="1">
                <a:latin typeface="Times New Roman" panose="02020603050405020304" pitchFamily="18" charset="0"/>
                <a:cs typeface="Times New Roman" panose="02020603050405020304" pitchFamily="18" charset="0"/>
              </a:rPr>
              <a:t>IX_score</a:t>
            </a:r>
            <a:endParaRPr lang="zh-CN" altLang="zh-CN" sz="240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down)">
                                      <p:cBhvr>
                                        <p:cTn id="7" dur="500"/>
                                        <p:tgtEl>
                                          <p:spTgt spid="3">
                                            <p:txEl>
                                              <p:pRg st="3" end="3"/>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wipe(down)">
                                      <p:cBhvr>
                                        <p:cTn id="10" dur="500"/>
                                        <p:tgtEl>
                                          <p:spTgt spid="3">
                                            <p:txEl>
                                              <p:pRg st="4" end="4"/>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wipe(down)">
                                      <p:cBhvr>
                                        <p:cTn id="13" dur="500"/>
                                        <p:tgtEl>
                                          <p:spTgt spid="3">
                                            <p:txEl>
                                              <p:pRg st="5" end="5"/>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wipe(down)">
                                      <p:cBhvr>
                                        <p:cTn id="16" dur="500"/>
                                        <p:tgtEl>
                                          <p:spTgt spid="3">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wipe(down)">
                                      <p:cBhvr>
                                        <p:cTn id="21" dur="500"/>
                                        <p:tgtEl>
                                          <p:spTgt spid="3">
                                            <p:txEl>
                                              <p:pRg st="8" end="8"/>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wipe(down)">
                                      <p:cBhvr>
                                        <p:cTn id="2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p:nvPr>
        </p:nvSpPr>
        <p:spPr/>
        <p:txBody>
          <a:bodyPr/>
          <a:lstStyle/>
          <a:p>
            <a:pPr eaLnBrk="1" hangingPunct="1"/>
            <a:r>
              <a:rPr lang="en-US" altLang="zh-CN" sz="4700">
                <a:latin typeface="Times New Roman" panose="02020603050405020304" pitchFamily="18" charset="0"/>
                <a:cs typeface="Times New Roman" panose="02020603050405020304" pitchFamily="18" charset="0"/>
              </a:rPr>
              <a:t>16.1.1 PRIMARY KEY</a:t>
            </a:r>
            <a:r>
              <a:rPr lang="zh-CN" altLang="zh-CN" sz="4700">
                <a:latin typeface="Times New Roman" panose="02020603050405020304" pitchFamily="18" charset="0"/>
                <a:cs typeface="Times New Roman" panose="02020603050405020304" pitchFamily="18" charset="0"/>
              </a:rPr>
              <a:t>约束</a:t>
            </a:r>
            <a:endParaRPr lang="zh-CN" altLang="en-US" sz="4900">
              <a:latin typeface="Times New Roman" panose="02020603050405020304" pitchFamily="18" charset="0"/>
              <a:cs typeface="Times New Roman" panose="02020603050405020304" pitchFamily="18" charset="0"/>
            </a:endParaRPr>
          </a:p>
        </p:txBody>
      </p:sp>
      <p:sp>
        <p:nvSpPr>
          <p:cNvPr id="7171" name="内容占位符 1"/>
          <p:cNvSpPr>
            <a:spLocks noGrp="1"/>
          </p:cNvSpPr>
          <p:nvPr>
            <p:ph idx="4294967295"/>
          </p:nvPr>
        </p:nvSpPr>
        <p:spPr/>
        <p:txBody>
          <a:bodyPr/>
          <a:lstStyle/>
          <a:p>
            <a:pPr marL="365125" indent="-255905" eaLnBrk="1" latinLnBrk="0" hangingPunct="1">
              <a:lnSpc>
                <a:spcPct val="100000"/>
              </a:lnSpc>
              <a:spcBef>
                <a:spcPts val="0"/>
              </a:spcBef>
            </a:pPr>
            <a:r>
              <a:rPr lang="zh-CN" altLang="zh-CN">
                <a:latin typeface="Times New Roman" panose="02020603050405020304" pitchFamily="18" charset="0"/>
                <a:cs typeface="Times New Roman" panose="02020603050405020304" pitchFamily="18" charset="0"/>
                <a:sym typeface="+mn-ea"/>
              </a:rPr>
              <a:t>唯一标识表中每一行的</a:t>
            </a:r>
            <a:r>
              <a:rPr lang="zh-CN" altLang="zh-CN">
                <a:latin typeface="Times New Roman" panose="02020603050405020304" pitchFamily="18" charset="0"/>
                <a:cs typeface="Times New Roman" panose="02020603050405020304" pitchFamily="18" charset="0"/>
              </a:rPr>
              <a:t>一列或一组列称为表的主键</a:t>
            </a:r>
            <a:r>
              <a:rPr lang="en-US" altLang="zh-CN">
                <a:latin typeface="Times New Roman" panose="02020603050405020304" pitchFamily="18" charset="0"/>
                <a:cs typeface="Times New Roman" panose="02020603050405020304" pitchFamily="18" charset="0"/>
              </a:rPr>
              <a:t>(PK)</a:t>
            </a:r>
            <a:r>
              <a:rPr lang="zh-CN" altLang="zh-CN">
                <a:latin typeface="Times New Roman" panose="02020603050405020304" pitchFamily="18" charset="0"/>
                <a:cs typeface="Times New Roman" panose="02020603050405020304" pitchFamily="18" charset="0"/>
              </a:rPr>
              <a:t>，用于强制表的实体完整性。</a:t>
            </a:r>
            <a:endParaRPr lang="en-US" altLang="zh-CN">
              <a:latin typeface="Times New Roman" panose="02020603050405020304" pitchFamily="18" charset="0"/>
              <a:cs typeface="Times New Roman" panose="02020603050405020304" pitchFamily="18" charset="0"/>
            </a:endParaRPr>
          </a:p>
          <a:p>
            <a:pPr marL="365125" indent="-255905" eaLnBrk="1" latinLnBrk="0" hangingPunct="1">
              <a:lnSpc>
                <a:spcPct val="100000"/>
              </a:lnSpc>
              <a:spcBef>
                <a:spcPts val="0"/>
              </a:spcBef>
            </a:pPr>
            <a:r>
              <a:rPr lang="zh-CN" altLang="zh-CN">
                <a:latin typeface="Times New Roman" panose="02020603050405020304" pitchFamily="18" charset="0"/>
                <a:cs typeface="Times New Roman" panose="02020603050405020304" pitchFamily="18" charset="0"/>
              </a:rPr>
              <a:t>在创建或修改表时，您可以通过定义</a:t>
            </a:r>
            <a:r>
              <a:rPr lang="en-US" altLang="zh-CN">
                <a:latin typeface="Times New Roman" panose="02020603050405020304" pitchFamily="18" charset="0"/>
                <a:cs typeface="Times New Roman" panose="02020603050405020304" pitchFamily="18" charset="0"/>
              </a:rPr>
              <a:t>PRIMARY KEY</a:t>
            </a:r>
            <a:r>
              <a:rPr lang="zh-CN" altLang="zh-CN">
                <a:latin typeface="Times New Roman" panose="02020603050405020304" pitchFamily="18" charset="0"/>
                <a:cs typeface="Times New Roman" panose="02020603050405020304" pitchFamily="18" charset="0"/>
              </a:rPr>
              <a:t>约束来创建主键。</a:t>
            </a:r>
            <a:endParaRPr lang="en-US" altLang="zh-CN">
              <a:latin typeface="Times New Roman" panose="02020603050405020304" pitchFamily="18" charset="0"/>
              <a:cs typeface="Times New Roman" panose="02020603050405020304" pitchFamily="18" charset="0"/>
            </a:endParaRPr>
          </a:p>
          <a:p>
            <a:pPr marL="365125" indent="-255905" eaLnBrk="1" latinLnBrk="0" hangingPunct="1">
              <a:lnSpc>
                <a:spcPct val="100000"/>
              </a:lnSpc>
              <a:spcBef>
                <a:spcPts val="0"/>
              </a:spcBef>
            </a:pPr>
            <a:r>
              <a:rPr lang="zh-CN" altLang="zh-CN">
                <a:latin typeface="Times New Roman" panose="02020603050405020304" pitchFamily="18" charset="0"/>
                <a:cs typeface="Times New Roman" panose="02020603050405020304" pitchFamily="18" charset="0"/>
              </a:rPr>
              <a:t>通常主键的列旁边有一个小钥匙的标志和自动创建一个名为“</a:t>
            </a:r>
            <a:r>
              <a:rPr lang="en-US" altLang="zh-CN">
                <a:latin typeface="Times New Roman" panose="02020603050405020304" pitchFamily="18" charset="0"/>
                <a:cs typeface="Times New Roman" panose="02020603050405020304" pitchFamily="18" charset="0"/>
              </a:rPr>
              <a:t>PK_</a:t>
            </a:r>
            <a:r>
              <a:rPr lang="zh-CN" altLang="zh-CN">
                <a:latin typeface="Times New Roman" panose="02020603050405020304" pitchFamily="18" charset="0"/>
                <a:cs typeface="Times New Roman" panose="02020603050405020304" pitchFamily="18" charset="0"/>
              </a:rPr>
              <a:t>”且后跟表名的主键索引。</a:t>
            </a:r>
            <a:endParaRPr lang="zh-CN" altLang="zh-CN">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16.2.7	</a:t>
            </a:r>
            <a:r>
              <a:rPr lang="zh-CN" altLang="en-US" dirty="0">
                <a:latin typeface="Times New Roman" panose="02020603050405020304" pitchFamily="18" charset="0"/>
                <a:cs typeface="Times New Roman" panose="02020603050405020304" pitchFamily="18" charset="0"/>
              </a:rPr>
              <a:t>优化索引</a:t>
            </a:r>
            <a:r>
              <a:rPr lang="en-US" altLang="zh-CN" dirty="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cs typeface="Times New Roman" panose="02020603050405020304" pitchFamily="18" charset="0"/>
              </a:rPr>
              <a:t>1. </a:t>
            </a:r>
            <a:r>
              <a:rPr lang="zh-CN" altLang="en-US" sz="3200" dirty="0">
                <a:latin typeface="Times New Roman" panose="02020603050405020304" pitchFamily="18" charset="0"/>
                <a:cs typeface="Times New Roman" panose="02020603050405020304" pitchFamily="18" charset="0"/>
              </a:rPr>
              <a:t>索引性能分析</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sz="2400" dirty="0">
                <a:latin typeface="Times New Roman" panose="02020603050405020304" pitchFamily="18" charset="0"/>
                <a:cs typeface="Times New Roman" panose="02020603050405020304" pitchFamily="18" charset="0"/>
              </a:rPr>
              <a:t>SQL Server</a:t>
            </a:r>
            <a:r>
              <a:rPr lang="zh-CN" altLang="en-US" sz="2400" dirty="0">
                <a:latin typeface="Times New Roman" panose="02020603050405020304" pitchFamily="18" charset="0"/>
                <a:cs typeface="Times New Roman" panose="02020603050405020304" pitchFamily="18" charset="0"/>
              </a:rPr>
              <a:t>提供了多种分析索引和查询性能的方法。常用的有</a:t>
            </a:r>
            <a:r>
              <a:rPr lang="en-US" altLang="zh-CN" sz="2400" dirty="0" err="1">
                <a:latin typeface="Times New Roman" panose="02020603050405020304" pitchFamily="18" charset="0"/>
                <a:cs typeface="Times New Roman" panose="02020603050405020304" pitchFamily="18" charset="0"/>
              </a:rPr>
              <a:t>SHOWPLAN</a:t>
            </a:r>
            <a:r>
              <a:rPr lang="zh-CN" altLang="en-US" sz="2400" dirty="0">
                <a:latin typeface="Times New Roman" panose="02020603050405020304" pitchFamily="18" charset="0"/>
                <a:cs typeface="Times New Roman" panose="02020603050405020304" pitchFamily="18" charset="0"/>
              </a:rPr>
              <a:t>和</a:t>
            </a:r>
            <a:r>
              <a:rPr lang="en-US" altLang="zh-CN" sz="2400" dirty="0">
                <a:latin typeface="Times New Roman" panose="02020603050405020304" pitchFamily="18" charset="0"/>
                <a:cs typeface="Times New Roman" panose="02020603050405020304" pitchFamily="18" charset="0"/>
              </a:rPr>
              <a:t>STATISTICS IO</a:t>
            </a:r>
            <a:r>
              <a:rPr lang="zh-CN" altLang="en-US" sz="2400" dirty="0">
                <a:latin typeface="Times New Roman" panose="02020603050405020304" pitchFamily="18" charset="0"/>
                <a:cs typeface="Times New Roman" panose="02020603050405020304" pitchFamily="18" charset="0"/>
              </a:rPr>
              <a:t>两种命令。</a:t>
            </a:r>
            <a:endParaRPr lang="zh-CN" altLang="en-US" sz="2400" dirty="0">
              <a:latin typeface="Times New Roman" panose="02020603050405020304" pitchFamily="18" charset="0"/>
              <a:cs typeface="Times New Roman" panose="02020603050405020304" pitchFamily="18" charset="0"/>
            </a:endParaRPr>
          </a:p>
          <a:p>
            <a:pPr marL="0" indent="0">
              <a:buNone/>
            </a:pP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SHOWPLAN</a:t>
            </a:r>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设置显示查询计划的语句有：</a:t>
            </a:r>
            <a:endParaRPr lang="zh-CN" altLang="en-US"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SET </a:t>
            </a:r>
            <a:r>
              <a:rPr lang="en-US" altLang="zh-CN" sz="2400" dirty="0" err="1">
                <a:latin typeface="Times New Roman" panose="02020603050405020304" pitchFamily="18" charset="0"/>
                <a:cs typeface="Times New Roman" panose="02020603050405020304" pitchFamily="18" charset="0"/>
              </a:rPr>
              <a:t>SHOWPLAN_XML</a:t>
            </a:r>
            <a:r>
              <a:rPr lang="en-US" altLang="zh-CN" sz="2400" dirty="0">
                <a:latin typeface="Times New Roman" panose="02020603050405020304" pitchFamily="18" charset="0"/>
                <a:cs typeface="Times New Roman" panose="02020603050405020304" pitchFamily="18" charset="0"/>
              </a:rPr>
              <a:t> | </a:t>
            </a:r>
            <a:r>
              <a:rPr lang="en-US" altLang="zh-CN" sz="2400" dirty="0" err="1">
                <a:latin typeface="Times New Roman" panose="02020603050405020304" pitchFamily="18" charset="0"/>
                <a:cs typeface="Times New Roman" panose="02020603050405020304" pitchFamily="18" charset="0"/>
              </a:rPr>
              <a:t>SHOWPLAN_TEXT</a:t>
            </a:r>
            <a:r>
              <a:rPr lang="en-US" altLang="zh-CN" sz="2400" dirty="0">
                <a:latin typeface="Times New Roman" panose="02020603050405020304" pitchFamily="18" charset="0"/>
                <a:cs typeface="Times New Roman" panose="02020603050405020304" pitchFamily="18" charset="0"/>
              </a:rPr>
              <a:t> | </a:t>
            </a:r>
            <a:r>
              <a:rPr lang="en-US" altLang="zh-CN" sz="2400" dirty="0" err="1">
                <a:latin typeface="Times New Roman" panose="02020603050405020304" pitchFamily="18" charset="0"/>
                <a:cs typeface="Times New Roman" panose="02020603050405020304" pitchFamily="18" charset="0"/>
              </a:rPr>
              <a:t>SHOWPLAN_ALL</a:t>
            </a:r>
            <a:r>
              <a:rPr lang="en-US" altLang="zh-CN" sz="2400" dirty="0">
                <a:latin typeface="Times New Roman" panose="02020603050405020304" pitchFamily="18" charset="0"/>
                <a:cs typeface="Times New Roman" panose="02020603050405020304" pitchFamily="18" charset="0"/>
              </a:rPr>
              <a:t> ON</a:t>
            </a:r>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本句执行后，如果是</a:t>
            </a:r>
            <a:r>
              <a:rPr lang="en-US" altLang="zh-CN" sz="2400" dirty="0" err="1">
                <a:latin typeface="Times New Roman" panose="02020603050405020304" pitchFamily="18" charset="0"/>
                <a:cs typeface="Times New Roman" panose="02020603050405020304" pitchFamily="18" charset="0"/>
              </a:rPr>
              <a:t>SHOWPLAN_XML</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SQL Server</a:t>
            </a:r>
            <a:r>
              <a:rPr lang="zh-CN" altLang="en-US" sz="2400" dirty="0">
                <a:latin typeface="Times New Roman" panose="02020603050405020304" pitchFamily="18" charset="0"/>
                <a:cs typeface="Times New Roman" panose="02020603050405020304" pitchFamily="18" charset="0"/>
              </a:rPr>
              <a:t>不执行</a:t>
            </a:r>
            <a:r>
              <a:rPr lang="en-US" altLang="zh-CN" sz="2400" dirty="0">
                <a:latin typeface="Times New Roman" panose="02020603050405020304" pitchFamily="18" charset="0"/>
                <a:cs typeface="Times New Roman" panose="02020603050405020304" pitchFamily="18" charset="0"/>
              </a:rPr>
              <a:t>SQL</a:t>
            </a:r>
            <a:r>
              <a:rPr lang="zh-CN" altLang="en-US" sz="2400" dirty="0">
                <a:latin typeface="Times New Roman" panose="02020603050405020304" pitchFamily="18" charset="0"/>
                <a:cs typeface="Times New Roman" panose="02020603050405020304" pitchFamily="18" charset="0"/>
              </a:rPr>
              <a:t>语句，而返回如何在正确的</a:t>
            </a:r>
            <a:r>
              <a:rPr lang="en-US" altLang="zh-CN" sz="2400" dirty="0">
                <a:latin typeface="Times New Roman" panose="02020603050405020304" pitchFamily="18" charset="0"/>
                <a:cs typeface="Times New Roman" panose="02020603050405020304" pitchFamily="18" charset="0"/>
              </a:rPr>
              <a:t>XML</a:t>
            </a:r>
            <a:r>
              <a:rPr lang="zh-CN" altLang="en-US" sz="2400" dirty="0">
                <a:latin typeface="Times New Roman" panose="02020603050405020304" pitchFamily="18" charset="0"/>
                <a:cs typeface="Times New Roman" panose="02020603050405020304" pitchFamily="18" charset="0"/>
              </a:rPr>
              <a:t>文档中执行语句的执行计划信息。如果是</a:t>
            </a:r>
            <a:r>
              <a:rPr lang="en-US" altLang="zh-CN" sz="2400" dirty="0" err="1">
                <a:latin typeface="Times New Roman" panose="02020603050405020304" pitchFamily="18" charset="0"/>
                <a:cs typeface="Times New Roman" panose="02020603050405020304" pitchFamily="18" charset="0"/>
              </a:rPr>
              <a:t>SHOWPLAN_TEXT</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SQL Server</a:t>
            </a:r>
            <a:r>
              <a:rPr lang="zh-CN" altLang="en-US" sz="2400" dirty="0">
                <a:latin typeface="Times New Roman" panose="02020603050405020304" pitchFamily="18" charset="0"/>
                <a:cs typeface="Times New Roman" panose="02020603050405020304" pitchFamily="18" charset="0"/>
              </a:rPr>
              <a:t>以文本格式返回每个查询的执行计划信息。如果是</a:t>
            </a:r>
            <a:r>
              <a:rPr lang="en-US" altLang="zh-CN" sz="2400" dirty="0" err="1">
                <a:latin typeface="Times New Roman" panose="02020603050405020304" pitchFamily="18" charset="0"/>
                <a:cs typeface="Times New Roman" panose="02020603050405020304" pitchFamily="18" charset="0"/>
              </a:rPr>
              <a:t>SHOWPLAN_ALL</a:t>
            </a:r>
            <a:r>
              <a:rPr lang="zh-CN" altLang="en-US" sz="2400" dirty="0">
                <a:latin typeface="Times New Roman" panose="02020603050405020304" pitchFamily="18" charset="0"/>
                <a:cs typeface="Times New Roman" panose="02020603050405020304" pitchFamily="18" charset="0"/>
              </a:rPr>
              <a:t>，输出比</a:t>
            </a:r>
            <a:r>
              <a:rPr lang="en-US" altLang="zh-CN" sz="2400" dirty="0" err="1">
                <a:latin typeface="Times New Roman" panose="02020603050405020304" pitchFamily="18" charset="0"/>
                <a:cs typeface="Times New Roman" panose="02020603050405020304" pitchFamily="18" charset="0"/>
              </a:rPr>
              <a:t>SHOWPLAN_TEXT</a:t>
            </a:r>
            <a:r>
              <a:rPr lang="zh-CN" altLang="en-US" sz="2400" dirty="0">
                <a:latin typeface="Times New Roman" panose="02020603050405020304" pitchFamily="18" charset="0"/>
                <a:cs typeface="Times New Roman" panose="02020603050405020304" pitchFamily="18" charset="0"/>
              </a:rPr>
              <a:t>更详细的信息。设置完并执行</a:t>
            </a:r>
            <a:r>
              <a:rPr lang="en-US" altLang="zh-CN" sz="2400" dirty="0">
                <a:latin typeface="Times New Roman" panose="02020603050405020304" pitchFamily="18" charset="0"/>
                <a:cs typeface="Times New Roman" panose="02020603050405020304" pitchFamily="18" charset="0"/>
              </a:rPr>
              <a:t>SQL</a:t>
            </a:r>
            <a:r>
              <a:rPr lang="zh-CN" altLang="en-US" sz="2400" dirty="0">
                <a:latin typeface="Times New Roman" panose="02020603050405020304" pitchFamily="18" charset="0"/>
                <a:cs typeface="Times New Roman" panose="02020603050405020304" pitchFamily="18" charset="0"/>
              </a:rPr>
              <a:t>后，还要关闭该设置。</a:t>
            </a:r>
            <a:endParaRPr lang="zh-CN" altLang="en-US" sz="2400" dirty="0">
              <a:latin typeface="Times New Roman" panose="02020603050405020304" pitchFamily="18" charset="0"/>
              <a:cs typeface="Times New Roman" panose="02020603050405020304" pitchFamily="18" charset="0"/>
            </a:endParaRPr>
          </a:p>
          <a:p>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16.2.7	</a:t>
            </a:r>
            <a:r>
              <a:rPr lang="zh-CN" altLang="en-US" dirty="0">
                <a:latin typeface="Times New Roman" panose="02020603050405020304" pitchFamily="18" charset="0"/>
                <a:cs typeface="Times New Roman" panose="02020603050405020304" pitchFamily="18" charset="0"/>
              </a:rPr>
              <a:t>优化索引</a:t>
            </a:r>
            <a:r>
              <a:rPr lang="en-US" altLang="zh-CN" dirty="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cs typeface="Times New Roman" panose="02020603050405020304" pitchFamily="18" charset="0"/>
              </a:rPr>
              <a:t>1. </a:t>
            </a:r>
            <a:r>
              <a:rPr lang="zh-CN" altLang="en-US" sz="3200" dirty="0">
                <a:latin typeface="Times New Roman" panose="02020603050405020304" pitchFamily="18" charset="0"/>
                <a:cs typeface="Times New Roman" panose="02020603050405020304" pitchFamily="18" charset="0"/>
              </a:rPr>
              <a:t>索引性能分析</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zh-CN" altLang="en-US" sz="2400" dirty="0">
                <a:latin typeface="Times New Roman" panose="02020603050405020304" pitchFamily="18" charset="0"/>
                <a:cs typeface="Times New Roman" panose="02020603050405020304" pitchFamily="18" charset="0"/>
              </a:rPr>
              <a:t>例</a:t>
            </a:r>
            <a:r>
              <a:rPr lang="en-US" altLang="zh-CN" sz="2400" dirty="0">
                <a:latin typeface="Times New Roman" panose="02020603050405020304" pitchFamily="18" charset="0"/>
                <a:cs typeface="Times New Roman" panose="02020603050405020304" pitchFamily="18" charset="0"/>
              </a:rPr>
              <a:t>16-16 </a:t>
            </a:r>
            <a:r>
              <a:rPr lang="zh-CN" altLang="en-US" sz="2400" dirty="0">
                <a:latin typeface="Times New Roman" panose="02020603050405020304" pitchFamily="18" charset="0"/>
                <a:cs typeface="Times New Roman" panose="02020603050405020304" pitchFamily="18" charset="0"/>
              </a:rPr>
              <a:t>使用</a:t>
            </a:r>
            <a:r>
              <a:rPr lang="en-US" altLang="zh-CN" sz="2400" dirty="0" err="1">
                <a:latin typeface="Times New Roman" panose="02020603050405020304" pitchFamily="18" charset="0"/>
                <a:cs typeface="Times New Roman" panose="02020603050405020304" pitchFamily="18" charset="0"/>
              </a:rPr>
              <a:t>SHOWPLAN</a:t>
            </a:r>
            <a:r>
              <a:rPr lang="zh-CN" altLang="en-US" sz="2400" dirty="0">
                <a:latin typeface="Times New Roman" panose="02020603050405020304" pitchFamily="18" charset="0"/>
                <a:cs typeface="Times New Roman" panose="02020603050405020304" pitchFamily="18" charset="0"/>
              </a:rPr>
              <a:t>选项查询，并显示查询处理过程</a:t>
            </a:r>
            <a:endParaRPr lang="zh-CN" altLang="en-US" sz="2400" dirty="0">
              <a:latin typeface="Times New Roman" panose="02020603050405020304" pitchFamily="18" charset="0"/>
              <a:cs typeface="Times New Roman" panose="02020603050405020304" pitchFamily="18" charset="0"/>
            </a:endParaRPr>
          </a:p>
          <a:p>
            <a:pPr marL="457200" lvl="1" indent="0">
              <a:buNone/>
            </a:pPr>
            <a:r>
              <a:rPr lang="en-US" altLang="zh-CN">
                <a:latin typeface="Times New Roman" panose="02020603050405020304" pitchFamily="18" charset="0"/>
                <a:cs typeface="Times New Roman" panose="02020603050405020304" pitchFamily="18" charset="0"/>
              </a:rPr>
              <a:t>set showplan_xml on</a:t>
            </a:r>
            <a:endParaRPr lang="en-US" altLang="zh-CN">
              <a:latin typeface="Times New Roman" panose="02020603050405020304" pitchFamily="18" charset="0"/>
              <a:cs typeface="Times New Roman" panose="02020603050405020304" pitchFamily="18" charset="0"/>
            </a:endParaRPr>
          </a:p>
          <a:p>
            <a:pPr marL="457200" lvl="1" indent="0">
              <a:buNone/>
            </a:pPr>
            <a:r>
              <a:rPr lang="en-US" altLang="zh-CN">
                <a:latin typeface="Times New Roman" panose="02020603050405020304" pitchFamily="18" charset="0"/>
                <a:cs typeface="Times New Roman" panose="02020603050405020304" pitchFamily="18" charset="0"/>
              </a:rPr>
              <a:t>go</a:t>
            </a:r>
            <a:endParaRPr lang="en-US" altLang="zh-CN">
              <a:latin typeface="Times New Roman" panose="02020603050405020304" pitchFamily="18" charset="0"/>
              <a:cs typeface="Times New Roman" panose="02020603050405020304" pitchFamily="18" charset="0"/>
            </a:endParaRPr>
          </a:p>
          <a:p>
            <a:pPr marL="457200" lvl="1" indent="0">
              <a:buNone/>
            </a:pPr>
            <a:r>
              <a:rPr lang="en-US" altLang="zh-CN">
                <a:latin typeface="Times New Roman" panose="02020603050405020304" pitchFamily="18" charset="0"/>
                <a:cs typeface="Times New Roman" panose="02020603050405020304" pitchFamily="18" charset="0"/>
              </a:rPr>
              <a:t>select Sname</a:t>
            </a:r>
            <a:endParaRPr lang="en-US" altLang="zh-CN">
              <a:latin typeface="Times New Roman" panose="02020603050405020304" pitchFamily="18" charset="0"/>
              <a:cs typeface="Times New Roman" panose="02020603050405020304" pitchFamily="18" charset="0"/>
            </a:endParaRPr>
          </a:p>
          <a:p>
            <a:pPr marL="457200" lvl="1" indent="0">
              <a:buNone/>
            </a:pPr>
            <a:r>
              <a:rPr lang="en-US" altLang="zh-CN">
                <a:latin typeface="Times New Roman" panose="02020603050405020304" pitchFamily="18" charset="0"/>
                <a:cs typeface="Times New Roman" panose="02020603050405020304" pitchFamily="18" charset="0"/>
              </a:rPr>
              <a:t>from Course C join SC on C.Cno=SC.Cno</a:t>
            </a:r>
            <a:endParaRPr lang="en-US" altLang="zh-CN">
              <a:latin typeface="Times New Roman" panose="02020603050405020304" pitchFamily="18" charset="0"/>
              <a:cs typeface="Times New Roman" panose="02020603050405020304" pitchFamily="18" charset="0"/>
            </a:endParaRPr>
          </a:p>
          <a:p>
            <a:pPr marL="457200" lvl="1" indent="0">
              <a:buNone/>
            </a:pPr>
            <a:r>
              <a:rPr lang="en-US" altLang="zh-CN">
                <a:latin typeface="Times New Roman" panose="02020603050405020304" pitchFamily="18" charset="0"/>
                <a:cs typeface="Times New Roman" panose="02020603050405020304" pitchFamily="18" charset="0"/>
              </a:rPr>
              <a:t>join Student S on SC.Sno=S.Sno</a:t>
            </a:r>
            <a:endParaRPr lang="en-US" altLang="zh-CN">
              <a:latin typeface="Times New Roman" panose="02020603050405020304" pitchFamily="18" charset="0"/>
              <a:cs typeface="Times New Roman" panose="02020603050405020304" pitchFamily="18" charset="0"/>
            </a:endParaRPr>
          </a:p>
          <a:p>
            <a:pPr marL="457200" lvl="1" indent="0">
              <a:buNone/>
            </a:pPr>
            <a:r>
              <a:rPr lang="en-US" altLang="zh-CN">
                <a:latin typeface="Times New Roman" panose="02020603050405020304" pitchFamily="18" charset="0"/>
                <a:cs typeface="Times New Roman" panose="02020603050405020304" pitchFamily="18" charset="0"/>
              </a:rPr>
              <a:t>where Teacher='王老师'</a:t>
            </a:r>
            <a:endParaRPr lang="en-US" altLang="zh-CN">
              <a:latin typeface="Times New Roman" panose="02020603050405020304" pitchFamily="18" charset="0"/>
              <a:cs typeface="Times New Roman" panose="02020603050405020304" pitchFamily="18" charset="0"/>
            </a:endParaRPr>
          </a:p>
          <a:p>
            <a:pPr marL="457200" lvl="1" indent="0">
              <a:buNone/>
            </a:pPr>
            <a:r>
              <a:rPr lang="en-US" altLang="zh-CN">
                <a:latin typeface="Times New Roman" panose="02020603050405020304" pitchFamily="18" charset="0"/>
                <a:cs typeface="Times New Roman" panose="02020603050405020304" pitchFamily="18" charset="0"/>
              </a:rPr>
              <a:t>go</a:t>
            </a:r>
            <a:endParaRPr lang="en-US" altLang="zh-CN">
              <a:latin typeface="Times New Roman" panose="02020603050405020304" pitchFamily="18" charset="0"/>
              <a:cs typeface="Times New Roman" panose="02020603050405020304" pitchFamily="18" charset="0"/>
            </a:endParaRPr>
          </a:p>
          <a:p>
            <a:pPr marL="457200" lvl="1" indent="0">
              <a:buNone/>
            </a:pPr>
            <a:r>
              <a:rPr lang="en-US" altLang="zh-CN">
                <a:latin typeface="Times New Roman" panose="02020603050405020304" pitchFamily="18" charset="0"/>
                <a:cs typeface="Times New Roman" panose="02020603050405020304" pitchFamily="18" charset="0"/>
              </a:rPr>
              <a:t>set showplan_xml oFF</a:t>
            </a:r>
            <a:endParaRPr lang="en-US" altLang="zh-CN">
              <a:latin typeface="Times New Roman" panose="02020603050405020304" pitchFamily="18" charset="0"/>
              <a:cs typeface="Times New Roman" panose="02020603050405020304" pitchFamily="18" charset="0"/>
            </a:endParaRPr>
          </a:p>
          <a:p>
            <a:pPr marL="457200" lvl="1" indent="0">
              <a:buNone/>
            </a:pPr>
            <a:r>
              <a:rPr lang="en-US" altLang="zh-CN">
                <a:latin typeface="Times New Roman" panose="02020603050405020304" pitchFamily="18" charset="0"/>
                <a:cs typeface="Times New Roman" panose="02020603050405020304" pitchFamily="18" charset="0"/>
              </a:rPr>
              <a:t>go</a:t>
            </a:r>
            <a:endParaRPr lang="en-US" altLang="zh-CN">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down)">
                                      <p:cBhvr>
                                        <p:cTn id="10" dur="500"/>
                                        <p:tgtEl>
                                          <p:spTgt spid="3">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down)">
                                      <p:cBhvr>
                                        <p:cTn id="13" dur="500"/>
                                        <p:tgtEl>
                                          <p:spTgt spid="3">
                                            <p:txEl>
                                              <p:pRg st="3" end="3"/>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down)">
                                      <p:cBhvr>
                                        <p:cTn id="16" dur="500"/>
                                        <p:tgtEl>
                                          <p:spTgt spid="3">
                                            <p:txEl>
                                              <p:pRg st="4" end="4"/>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wipe(down)">
                                      <p:cBhvr>
                                        <p:cTn id="19" dur="500"/>
                                        <p:tgtEl>
                                          <p:spTgt spid="3">
                                            <p:txEl>
                                              <p:pRg st="5" end="5"/>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wipe(down)">
                                      <p:cBhvr>
                                        <p:cTn id="25" dur="500"/>
                                        <p:tgtEl>
                                          <p:spTgt spid="3">
                                            <p:txEl>
                                              <p:pRg st="7" end="7"/>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wipe(down)">
                                      <p:cBhvr>
                                        <p:cTn id="28" dur="500"/>
                                        <p:tgtEl>
                                          <p:spTgt spid="3">
                                            <p:txEl>
                                              <p:pRg st="8" end="8"/>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wipe(down)">
                                      <p:cBhvr>
                                        <p:cTn id="3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16.2.7	</a:t>
            </a:r>
            <a:r>
              <a:rPr lang="zh-CN" altLang="en-US" dirty="0"/>
              <a:t>优化索引</a:t>
            </a:r>
            <a:r>
              <a:rPr lang="en-US" altLang="zh-CN" dirty="0"/>
              <a:t>--</a:t>
            </a:r>
            <a:r>
              <a:rPr lang="en-US" altLang="zh-CN" sz="3200" dirty="0"/>
              <a:t>1. </a:t>
            </a:r>
            <a:r>
              <a:rPr lang="zh-CN" altLang="en-US" sz="3200" dirty="0"/>
              <a:t>索引性能分析</a:t>
            </a:r>
            <a:endParaRPr lang="zh-CN" altLang="en-US" dirty="0"/>
          </a:p>
        </p:txBody>
      </p:sp>
      <p:sp>
        <p:nvSpPr>
          <p:cNvPr id="3" name="内容占位符 2"/>
          <p:cNvSpPr>
            <a:spLocks noGrp="1"/>
          </p:cNvSpPr>
          <p:nvPr>
            <p:ph idx="1"/>
          </p:nvPr>
        </p:nvSpPr>
        <p:spPr/>
        <p:txBody>
          <a:bodyPr/>
          <a:lstStyle/>
          <a:p>
            <a:pPr marL="0" indent="0">
              <a:buNone/>
            </a:pP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2</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STATISTICS IO</a:t>
            </a:r>
            <a:endParaRPr lang="zh-CN" altLang="zh-CN" sz="2400" dirty="0">
              <a:latin typeface="Times New Roman" panose="02020603050405020304" pitchFamily="18" charset="0"/>
              <a:cs typeface="Times New Roman" panose="02020603050405020304" pitchFamily="18" charset="0"/>
            </a:endParaRPr>
          </a:p>
          <a:p>
            <a:r>
              <a:rPr lang="zh-CN" altLang="zh-CN" sz="2400" dirty="0">
                <a:latin typeface="Times New Roman" panose="02020603050405020304" pitchFamily="18" charset="0"/>
                <a:cs typeface="Times New Roman" panose="02020603050405020304" pitchFamily="18" charset="0"/>
              </a:rPr>
              <a:t>通过在查询语句中设置</a:t>
            </a:r>
            <a:r>
              <a:rPr lang="en-US" altLang="zh-CN" sz="2400" dirty="0">
                <a:latin typeface="Times New Roman" panose="02020603050405020304" pitchFamily="18" charset="0"/>
                <a:cs typeface="Times New Roman" panose="02020603050405020304" pitchFamily="18" charset="0"/>
              </a:rPr>
              <a:t>STATISTICS IO</a:t>
            </a:r>
            <a:r>
              <a:rPr lang="zh-CN" altLang="zh-CN" sz="2400" dirty="0">
                <a:latin typeface="Times New Roman" panose="02020603050405020304" pitchFamily="18" charset="0"/>
                <a:cs typeface="Times New Roman" panose="02020603050405020304" pitchFamily="18" charset="0"/>
              </a:rPr>
              <a:t>选项，用户可以使</a:t>
            </a:r>
            <a:r>
              <a:rPr lang="en-US" altLang="zh-CN" sz="2400" dirty="0">
                <a:latin typeface="Times New Roman" panose="02020603050405020304" pitchFamily="18" charset="0"/>
                <a:cs typeface="Times New Roman" panose="02020603050405020304" pitchFamily="18" charset="0"/>
              </a:rPr>
              <a:t>SQL Server</a:t>
            </a:r>
            <a:r>
              <a:rPr lang="zh-CN" altLang="zh-CN" sz="2400" dirty="0">
                <a:latin typeface="Times New Roman" panose="02020603050405020304" pitchFamily="18" charset="0"/>
                <a:cs typeface="Times New Roman" panose="02020603050405020304" pitchFamily="18" charset="0"/>
              </a:rPr>
              <a:t>显示数据检索语句执行后生成的有关磁盘活动量的文本信息。</a:t>
            </a:r>
            <a:endParaRPr lang="zh-CN" altLang="zh-CN" sz="2400" dirty="0">
              <a:latin typeface="Times New Roman" panose="02020603050405020304" pitchFamily="18" charset="0"/>
              <a:cs typeface="Times New Roman" panose="02020603050405020304" pitchFamily="18" charset="0"/>
            </a:endParaRPr>
          </a:p>
          <a:p>
            <a:endParaRPr lang="zh-CN" altLang="zh-CN" sz="2400" dirty="0">
              <a:latin typeface="Times New Roman" panose="02020603050405020304" pitchFamily="18" charset="0"/>
              <a:cs typeface="Times New Roman" panose="02020603050405020304" pitchFamily="18" charset="0"/>
            </a:endParaRPr>
          </a:p>
          <a:p>
            <a:r>
              <a:rPr lang="zh-CN" altLang="zh-CN" sz="2400" dirty="0">
                <a:latin typeface="Times New Roman" panose="02020603050405020304" pitchFamily="18" charset="0"/>
                <a:cs typeface="Times New Roman" panose="02020603050405020304" pitchFamily="18" charset="0"/>
              </a:rPr>
              <a:t>例</a:t>
            </a:r>
            <a:r>
              <a:rPr lang="en-US" altLang="zh-CN" sz="2400" dirty="0">
                <a:latin typeface="Times New Roman" panose="02020603050405020304" pitchFamily="18" charset="0"/>
                <a:cs typeface="Times New Roman" panose="02020603050405020304" pitchFamily="18" charset="0"/>
              </a:rPr>
              <a:t>16-17 </a:t>
            </a:r>
            <a:r>
              <a:rPr lang="zh-CN" altLang="zh-CN" sz="2400" dirty="0">
                <a:latin typeface="Times New Roman" panose="02020603050405020304" pitchFamily="18" charset="0"/>
                <a:cs typeface="Times New Roman" panose="02020603050405020304" pitchFamily="18" charset="0"/>
              </a:rPr>
              <a:t>使用</a:t>
            </a:r>
            <a:r>
              <a:rPr lang="en-US" altLang="zh-CN" sz="2400" dirty="0">
                <a:latin typeface="Times New Roman" panose="02020603050405020304" pitchFamily="18" charset="0"/>
                <a:cs typeface="Times New Roman" panose="02020603050405020304" pitchFamily="18" charset="0"/>
              </a:rPr>
              <a:t>STATISTICS IO</a:t>
            </a:r>
            <a:r>
              <a:rPr lang="zh-CN" altLang="zh-CN" sz="2400" dirty="0">
                <a:latin typeface="Times New Roman" panose="02020603050405020304" pitchFamily="18" charset="0"/>
                <a:cs typeface="Times New Roman" panose="02020603050405020304" pitchFamily="18" charset="0"/>
              </a:rPr>
              <a:t>选项查询，并显示查询处理过程。</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SET STATISTICS IO ON</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SELECT * FROM C</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SET STATISTICS IO OFF</a:t>
            </a:r>
            <a:endParaRPr lang="zh-CN" altLang="zh-CN" sz="2400" dirty="0">
              <a:latin typeface="Times New Roman" panose="02020603050405020304" pitchFamily="18" charset="0"/>
              <a:cs typeface="Times New Roman" panose="02020603050405020304" pitchFamily="18" charset="0"/>
            </a:endParaRPr>
          </a:p>
          <a:p>
            <a:r>
              <a:rPr lang="zh-CN" altLang="zh-CN" sz="2400" dirty="0">
                <a:latin typeface="Times New Roman" panose="02020603050405020304" pitchFamily="18" charset="0"/>
                <a:cs typeface="Times New Roman" panose="02020603050405020304" pitchFamily="18" charset="0"/>
              </a:rPr>
              <a:t>查看查询结果的消息，显示本次查询的磁盘</a:t>
            </a:r>
            <a:r>
              <a:rPr lang="en-US" altLang="zh-CN" sz="2400" dirty="0">
                <a:latin typeface="Times New Roman" panose="02020603050405020304" pitchFamily="18" charset="0"/>
                <a:cs typeface="Times New Roman" panose="02020603050405020304" pitchFamily="18" charset="0"/>
              </a:rPr>
              <a:t>I/O</a:t>
            </a:r>
            <a:r>
              <a:rPr lang="zh-CN" altLang="zh-CN" sz="2400" dirty="0">
                <a:latin typeface="Times New Roman" panose="02020603050405020304" pitchFamily="18" charset="0"/>
                <a:cs typeface="Times New Roman" panose="02020603050405020304" pitchFamily="18" charset="0"/>
              </a:rPr>
              <a:t>的信息。</a:t>
            </a:r>
            <a:endParaRPr lang="zh-CN" altLang="zh-CN" sz="2400" dirty="0">
              <a:latin typeface="Times New Roman" panose="02020603050405020304" pitchFamily="18" charset="0"/>
              <a:cs typeface="Times New Roman" panose="02020603050405020304" pitchFamily="18" charset="0"/>
            </a:endParaRPr>
          </a:p>
          <a:p>
            <a:endParaRPr lang="zh-CN" altLang="zh-CN" sz="24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down)">
                                      <p:cBhvr>
                                        <p:cTn id="7" dur="500"/>
                                        <p:tgtEl>
                                          <p:spTgt spid="3">
                                            <p:txEl>
                                              <p:pRg st="3" end="3"/>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wipe(down)">
                                      <p:cBhvr>
                                        <p:cTn id="10" dur="500"/>
                                        <p:tgtEl>
                                          <p:spTgt spid="3">
                                            <p:txEl>
                                              <p:pRg st="4" end="4"/>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wipe(down)">
                                      <p:cBhvr>
                                        <p:cTn id="13" dur="500"/>
                                        <p:tgtEl>
                                          <p:spTgt spid="3">
                                            <p:txEl>
                                              <p:pRg st="5" end="5"/>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wipe(down)">
                                      <p:cBhvr>
                                        <p:cTn id="16" dur="500"/>
                                        <p:tgtEl>
                                          <p:spTgt spid="3">
                                            <p:txEl>
                                              <p:pRg st="6" end="6"/>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wipe(down)">
                                      <p:cBhvr>
                                        <p:cTn id="1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16.2.7	</a:t>
            </a:r>
            <a:r>
              <a:rPr lang="zh-CN" altLang="en-US" dirty="0"/>
              <a:t>优化索引</a:t>
            </a:r>
            <a:r>
              <a:rPr lang="en-US" altLang="zh-CN" dirty="0"/>
              <a:t>--</a:t>
            </a:r>
            <a:r>
              <a:rPr lang="en-US" altLang="zh-CN" sz="3200" dirty="0"/>
              <a:t>2. </a:t>
            </a:r>
            <a:r>
              <a:rPr lang="zh-CN" altLang="en-US" sz="3200" dirty="0"/>
              <a:t>查看索引碎片</a:t>
            </a:r>
            <a:endParaRPr lang="zh-CN" altLang="en-US" dirty="0"/>
          </a:p>
        </p:txBody>
      </p:sp>
      <p:sp>
        <p:nvSpPr>
          <p:cNvPr id="3" name="内容占位符 2"/>
          <p:cNvSpPr>
            <a:spLocks noGrp="1"/>
          </p:cNvSpPr>
          <p:nvPr>
            <p:ph idx="1"/>
          </p:nvPr>
        </p:nvSpPr>
        <p:spPr/>
        <p:txBody>
          <a:bodyPr/>
          <a:lstStyle/>
          <a:p>
            <a:r>
              <a:rPr lang="zh-CN" altLang="en-US" sz="2400" dirty="0">
                <a:latin typeface="Times New Roman" panose="02020603050405020304" pitchFamily="18" charset="0"/>
                <a:cs typeface="Times New Roman" panose="02020603050405020304" pitchFamily="18" charset="0"/>
              </a:rPr>
              <a:t>无论何时对基础数据执行插入、更新或删除操作，</a:t>
            </a:r>
            <a:r>
              <a:rPr lang="en-US" altLang="zh-CN" sz="2400" dirty="0">
                <a:latin typeface="Times New Roman" panose="02020603050405020304" pitchFamily="18" charset="0"/>
                <a:cs typeface="Times New Roman" panose="02020603050405020304" pitchFamily="18" charset="0"/>
              </a:rPr>
              <a:t>SQL Server</a:t>
            </a:r>
            <a:r>
              <a:rPr lang="zh-CN" altLang="en-US" sz="2400" dirty="0">
                <a:latin typeface="Times New Roman" panose="02020603050405020304" pitchFamily="18" charset="0"/>
                <a:cs typeface="Times New Roman" panose="02020603050405020304" pitchFamily="18" charset="0"/>
              </a:rPr>
              <a:t>都会自动维护索引。</a:t>
            </a:r>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随着时间的推移，这些修改可能会导致索引中的信息分散在数据库中（包含碎片）。</a:t>
            </a:r>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当索引包含的页中的逻辑顺序与数据文件的物理顺序排序不匹配时，就存在碎片。</a:t>
            </a:r>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碎片过多的索引可能会降低查询性能，导致应用程序相应缓慢。用户可以通过重新组织索引或重新生成索引来修复索引碎片。</a:t>
            </a:r>
            <a:endParaRPr lang="zh-CN" altLang="en-US"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选择索引对象的“属性”选项，进入“索引属性”对话框。选择“碎片”选项，可以查看索引碎片详细信息。</a:t>
            </a:r>
            <a:endParaRPr lang="zh-CN" altLang="en-US" sz="2400" dirty="0">
              <a:latin typeface="Times New Roman" panose="02020603050405020304" pitchFamily="18" charset="0"/>
              <a:cs typeface="Times New Roman" panose="02020603050405020304" pitchFamily="18" charset="0"/>
            </a:endParaRPr>
          </a:p>
          <a:p>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16.2.7	</a:t>
            </a:r>
            <a:r>
              <a:rPr lang="zh-CN" altLang="en-US" dirty="0"/>
              <a:t>优化索引</a:t>
            </a:r>
            <a:r>
              <a:rPr lang="en-US" altLang="zh-CN" dirty="0"/>
              <a:t>--</a:t>
            </a:r>
            <a:r>
              <a:rPr lang="en-US" altLang="zh-CN" sz="3200" dirty="0"/>
              <a:t>3. </a:t>
            </a:r>
            <a:r>
              <a:rPr lang="zh-CN" altLang="en-US" sz="2800" dirty="0"/>
              <a:t>重组索引和重建索引</a:t>
            </a:r>
            <a:endParaRPr lang="zh-CN" altLang="en-US" dirty="0"/>
          </a:p>
        </p:txBody>
      </p:sp>
      <p:sp>
        <p:nvSpPr>
          <p:cNvPr id="3" name="内容占位符 2"/>
          <p:cNvSpPr>
            <a:spLocks noGrp="1"/>
          </p:cNvSpPr>
          <p:nvPr>
            <p:ph idx="1"/>
          </p:nvPr>
        </p:nvSpPr>
        <p:spPr/>
        <p:txBody>
          <a:bodyPr/>
          <a:lstStyle/>
          <a:p>
            <a:r>
              <a:rPr lang="zh-CN" altLang="en-US" sz="2400" dirty="0"/>
              <a:t>重组索引是通过对页级进行物理重新排序，使其与叶节点的逻辑顺序相匹配，从而对表或视图的聚集索引和非聚集索引的页级别进行碎叶整理，使页有序可以提高索引扫描性能。</a:t>
            </a:r>
            <a:endParaRPr lang="en-US" altLang="zh-CN" sz="2400" dirty="0"/>
          </a:p>
          <a:p>
            <a:r>
              <a:rPr lang="zh-CN" altLang="en-US" sz="2400" dirty="0"/>
              <a:t>重建索引将删除已存在的索引并创建一个新的索引。此过程中将删除碎片，通过使用指定的或现有的填充因子设置压缩页来回收磁盘空间，并在连续页中对索引进行重新排序。这样可以减少获取所请求数据所需的页读取数，从而提高磁盘性能。</a:t>
            </a:r>
            <a:endParaRPr lang="en-US" altLang="zh-CN" sz="2400" dirty="0"/>
          </a:p>
          <a:p>
            <a:r>
              <a:rPr lang="zh-CN" altLang="en-US" sz="2400" dirty="0"/>
              <a:t>索引碎片不太多时，可以重新组织索引。</a:t>
            </a:r>
            <a:endParaRPr lang="en-US" altLang="zh-CN" sz="2400" dirty="0"/>
          </a:p>
          <a:p>
            <a:r>
              <a:rPr lang="zh-CN" altLang="en-US" sz="2400"/>
              <a:t>索引</a:t>
            </a:r>
            <a:r>
              <a:rPr lang="zh-CN" altLang="en-US" sz="2400" dirty="0"/>
              <a:t>碎片非常多，重新生成索引则可以获得更好的结果。 </a:t>
            </a:r>
            <a:endParaRPr lang="zh-CN" altLang="en-US" sz="2400" dirty="0"/>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484438" y="2852738"/>
            <a:ext cx="4824412" cy="1223962"/>
          </a:xfrm>
        </p:spPr>
        <p:txBody>
          <a:bodyPr/>
          <a:lstStyle/>
          <a:p>
            <a:pPr>
              <a:defRPr/>
            </a:pPr>
            <a:r>
              <a:rPr lang="zh-CN" altLang="en-US" sz="6600"/>
              <a:t>本章结束！</a:t>
            </a:r>
            <a:br>
              <a:rPr lang="zh-CN" altLang="en-US" sz="6600"/>
            </a:br>
            <a:endParaRPr lang="zh-CN" altLang="en-US" sz="6600"/>
          </a:p>
        </p:txBody>
      </p:sp>
    </p:spTree>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title"/>
          </p:nvPr>
        </p:nvSpPr>
        <p:spPr/>
        <p:txBody>
          <a:bodyPr/>
          <a:lstStyle/>
          <a:p>
            <a:pPr eaLnBrk="1" hangingPunct="1"/>
            <a:r>
              <a:rPr lang="en-US" altLang="zh-CN" sz="4700">
                <a:latin typeface="Times New Roman" panose="02020603050405020304" pitchFamily="18" charset="0"/>
              </a:rPr>
              <a:t>16.1.1 PRIMARY KEY</a:t>
            </a:r>
            <a:r>
              <a:rPr lang="zh-CN" altLang="zh-CN" sz="4700"/>
              <a:t>约束</a:t>
            </a:r>
            <a:endParaRPr lang="zh-CN" altLang="en-US" sz="4900"/>
          </a:p>
        </p:txBody>
      </p:sp>
      <p:sp>
        <p:nvSpPr>
          <p:cNvPr id="9219" name="内容占位符 1"/>
          <p:cNvSpPr>
            <a:spLocks noGrp="1"/>
          </p:cNvSpPr>
          <p:nvPr>
            <p:ph idx="4294967295"/>
          </p:nvPr>
        </p:nvSpPr>
        <p:spPr>
          <a:xfrm>
            <a:off x="457200" y="1125538"/>
            <a:ext cx="8229600" cy="5399087"/>
          </a:xfrm>
        </p:spPr>
        <p:txBody>
          <a:bodyPr/>
          <a:lstStyle/>
          <a:p>
            <a:pPr marL="365125" indent="-255905" eaLnBrk="1" hangingPunct="1">
              <a:buFont typeface="Wingdings" panose="05000000000000000000" pitchFamily="2" charset="2"/>
              <a:buNone/>
            </a:pPr>
            <a:r>
              <a:rPr lang="zh-CN" altLang="zh-CN" sz="2400" dirty="0">
                <a:latin typeface="Times New Roman" panose="02020603050405020304" pitchFamily="18" charset="0"/>
                <a:cs typeface="Times New Roman" panose="02020603050405020304" pitchFamily="18" charset="0"/>
              </a:rPr>
              <a:t>例</a:t>
            </a:r>
            <a:r>
              <a:rPr lang="en-US" altLang="zh-CN" sz="2400" dirty="0">
                <a:latin typeface="Times New Roman" panose="02020603050405020304" pitchFamily="18" charset="0"/>
                <a:cs typeface="Times New Roman" panose="02020603050405020304" pitchFamily="18" charset="0"/>
              </a:rPr>
              <a:t>16-4 </a:t>
            </a:r>
            <a:r>
              <a:rPr lang="zh-CN" altLang="zh-CN" sz="2400" dirty="0">
                <a:latin typeface="Times New Roman" panose="02020603050405020304" pitchFamily="18" charset="0"/>
                <a:cs typeface="Times New Roman" panose="02020603050405020304" pitchFamily="18" charset="0"/>
              </a:rPr>
              <a:t>为</a:t>
            </a:r>
            <a:r>
              <a:rPr lang="en-US" altLang="zh-CN" sz="2400" dirty="0" err="1">
                <a:latin typeface="Times New Roman" panose="02020603050405020304" pitchFamily="18" charset="0"/>
                <a:cs typeface="Times New Roman" panose="02020603050405020304" pitchFamily="18" charset="0"/>
              </a:rPr>
              <a:t>sc</a:t>
            </a:r>
            <a:r>
              <a:rPr lang="zh-CN" altLang="zh-CN" sz="2400" dirty="0">
                <a:latin typeface="Times New Roman" panose="02020603050405020304" pitchFamily="18" charset="0"/>
                <a:cs typeface="Times New Roman" panose="02020603050405020304" pitchFamily="18" charset="0"/>
              </a:rPr>
              <a:t>的表新增</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cno,sno</a:t>
            </a:r>
            <a:r>
              <a:rPr lang="en-US" altLang="zh-CN"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主键约束。</a:t>
            </a:r>
            <a:endParaRPr lang="zh-CN" altLang="zh-CN" sz="2400" dirty="0">
              <a:latin typeface="Times New Roman" panose="02020603050405020304" pitchFamily="18" charset="0"/>
              <a:cs typeface="Times New Roman" panose="02020603050405020304" pitchFamily="18" charset="0"/>
            </a:endParaRPr>
          </a:p>
          <a:p>
            <a:pPr marL="365125" indent="-255905">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 alter table s</a:t>
            </a:r>
            <a:endParaRPr lang="en-US" altLang="zh-CN" sz="2400" dirty="0">
              <a:latin typeface="Times New Roman" panose="02020603050405020304" pitchFamily="18" charset="0"/>
              <a:cs typeface="Times New Roman" panose="02020603050405020304" pitchFamily="18" charset="0"/>
            </a:endParaRPr>
          </a:p>
          <a:p>
            <a:pPr marL="365125" indent="-255905">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		add constraint PK_s PRIMARY KEY(</a:t>
            </a:r>
            <a:r>
              <a:rPr lang="en-US" altLang="zh-CN" sz="2400" dirty="0" err="1">
                <a:latin typeface="Times New Roman" panose="02020603050405020304" pitchFamily="18" charset="0"/>
                <a:cs typeface="Times New Roman" panose="02020603050405020304" pitchFamily="18" charset="0"/>
              </a:rPr>
              <a:t>sno</a:t>
            </a:r>
            <a:r>
              <a:rPr lang="en-US" altLang="zh-CN"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en-US" altLang="zh-CN"/>
              <a:t>16.1.2	UNIQUE</a:t>
            </a:r>
            <a:r>
              <a:rPr lang="zh-CN" altLang="en-US"/>
              <a:t>唯一性约束</a:t>
            </a:r>
            <a:endParaRPr lang="zh-CN" altLang="en-US"/>
          </a:p>
        </p:txBody>
      </p:sp>
      <p:sp>
        <p:nvSpPr>
          <p:cNvPr id="10243" name="内容占位符 2"/>
          <p:cNvSpPr>
            <a:spLocks noGrp="1"/>
          </p:cNvSpPr>
          <p:nvPr>
            <p:ph idx="1"/>
          </p:nvPr>
        </p:nvSpPr>
        <p:spPr/>
        <p:txBody>
          <a:bodyPr/>
          <a:lstStyle/>
          <a:p>
            <a:r>
              <a:rPr lang="zh-CN" altLang="en-US" sz="2400" b="1">
                <a:latin typeface="Times New Roman" panose="02020603050405020304" pitchFamily="18" charset="0"/>
                <a:cs typeface="Times New Roman" panose="02020603050405020304" pitchFamily="18" charset="0"/>
              </a:rPr>
              <a:t>不允许为空和不能有重复值存在的列，设置唯一性约束。</a:t>
            </a:r>
            <a:endParaRPr lang="zh-CN" altLang="en-US" sz="2400" b="1">
              <a:latin typeface="Times New Roman" panose="02020603050405020304" pitchFamily="18" charset="0"/>
              <a:cs typeface="Times New Roman" panose="02020603050405020304" pitchFamily="18" charset="0"/>
            </a:endParaRPr>
          </a:p>
          <a:p>
            <a:endParaRPr lang="zh-CN" altLang="en-US" sz="2400" b="1">
              <a:latin typeface="Times New Roman" panose="02020603050405020304" pitchFamily="18" charset="0"/>
              <a:cs typeface="Times New Roman" panose="02020603050405020304" pitchFamily="18" charset="0"/>
            </a:endParaRPr>
          </a:p>
        </p:txBody>
      </p:sp>
      <p:sp>
        <p:nvSpPr>
          <p:cNvPr id="2" name="文本框 1"/>
          <p:cNvSpPr txBox="1"/>
          <p:nvPr/>
        </p:nvSpPr>
        <p:spPr>
          <a:xfrm>
            <a:off x="564515" y="1674495"/>
            <a:ext cx="8014335" cy="1198880"/>
          </a:xfrm>
          <a:prstGeom prst="rect">
            <a:avLst/>
          </a:prstGeom>
          <a:noFill/>
        </p:spPr>
        <p:txBody>
          <a:bodyPr wrap="square" rtlCol="0" anchor="t">
            <a:spAutoFit/>
          </a:bodyPr>
          <a:lstStyle/>
          <a:p>
            <a:r>
              <a:rPr lang="zh-CN" altLang="zh-CN" sz="2400">
                <a:latin typeface="Times New Roman" panose="02020603050405020304" pitchFamily="18" charset="0"/>
                <a:cs typeface="Times New Roman" panose="02020603050405020304" pitchFamily="18" charset="0"/>
                <a:sym typeface="+mn-ea"/>
              </a:rPr>
              <a:t>例 </a:t>
            </a:r>
            <a:r>
              <a:rPr lang="en-US" altLang="zh-CN" sz="2400">
                <a:latin typeface="Times New Roman" panose="02020603050405020304" pitchFamily="18" charset="0"/>
                <a:cs typeface="Times New Roman" panose="02020603050405020304" pitchFamily="18" charset="0"/>
                <a:sym typeface="+mn-ea"/>
              </a:rPr>
              <a:t>16‑5 </a:t>
            </a:r>
            <a:r>
              <a:rPr lang="zh-CN" altLang="zh-CN" sz="2400">
                <a:latin typeface="Times New Roman" panose="02020603050405020304" pitchFamily="18" charset="0"/>
                <a:cs typeface="Times New Roman" panose="02020603050405020304" pitchFamily="18" charset="0"/>
                <a:sym typeface="+mn-ea"/>
              </a:rPr>
              <a:t>用</a:t>
            </a:r>
            <a:r>
              <a:rPr lang="en-US" altLang="zh-CN" sz="2400">
                <a:latin typeface="Times New Roman" panose="02020603050405020304" pitchFamily="18" charset="0"/>
                <a:cs typeface="Times New Roman" panose="02020603050405020304" pitchFamily="18" charset="0"/>
                <a:sym typeface="+mn-ea"/>
              </a:rPr>
              <a:t>SQL</a:t>
            </a:r>
            <a:r>
              <a:rPr lang="zh-CN" altLang="zh-CN" sz="2400">
                <a:latin typeface="Times New Roman" panose="02020603050405020304" pitchFamily="18" charset="0"/>
                <a:cs typeface="Times New Roman" panose="02020603050405020304" pitchFamily="18" charset="0"/>
                <a:sym typeface="+mn-ea"/>
              </a:rPr>
              <a:t>语句为表</a:t>
            </a:r>
            <a:r>
              <a:rPr lang="en-US" altLang="zh-CN" sz="2400">
                <a:latin typeface="Times New Roman" panose="02020603050405020304" pitchFamily="18" charset="0"/>
                <a:cs typeface="Times New Roman" panose="02020603050405020304" pitchFamily="18" charset="0"/>
                <a:sym typeface="+mn-ea"/>
              </a:rPr>
              <a:t>sc</a:t>
            </a:r>
            <a:r>
              <a:rPr lang="zh-CN" altLang="zh-CN" sz="2400">
                <a:latin typeface="Times New Roman" panose="02020603050405020304" pitchFamily="18" charset="0"/>
                <a:cs typeface="Times New Roman" panose="02020603050405020304" pitchFamily="18" charset="0"/>
                <a:sym typeface="+mn-ea"/>
              </a:rPr>
              <a:t>添加一个唯一约束。</a:t>
            </a:r>
            <a:endParaRPr lang="zh-CN" altLang="zh-CN" sz="2400">
              <a:latin typeface="Times New Roman" panose="02020603050405020304" pitchFamily="18" charset="0"/>
              <a:cs typeface="Times New Roman" panose="02020603050405020304" pitchFamily="18" charset="0"/>
            </a:endParaRPr>
          </a:p>
          <a:p>
            <a:r>
              <a:rPr lang="en-US" altLang="zh-CN" sz="2400">
                <a:latin typeface="Times New Roman" panose="02020603050405020304" pitchFamily="18" charset="0"/>
                <a:cs typeface="Times New Roman" panose="02020603050405020304" pitchFamily="18" charset="0"/>
                <a:sym typeface="+mn-ea"/>
              </a:rPr>
              <a:t>ALTER TABLE sc </a:t>
            </a:r>
            <a:endParaRPr lang="en-US" altLang="zh-CN" sz="2400">
              <a:latin typeface="Times New Roman" panose="02020603050405020304" pitchFamily="18" charset="0"/>
              <a:cs typeface="Times New Roman" panose="02020603050405020304" pitchFamily="18" charset="0"/>
              <a:sym typeface="+mn-ea"/>
            </a:endParaRPr>
          </a:p>
          <a:p>
            <a:r>
              <a:rPr lang="en-US" altLang="zh-CN" sz="2400">
                <a:latin typeface="Times New Roman" panose="02020603050405020304" pitchFamily="18" charset="0"/>
                <a:cs typeface="Times New Roman" panose="02020603050405020304" pitchFamily="18" charset="0"/>
                <a:sym typeface="+mn-ea"/>
              </a:rPr>
              <a:t>	ADD CONSTRAINT IX_sc UNIQUE(sno,cno)</a:t>
            </a:r>
            <a:endParaRPr lang="en-US" altLang="zh-CN" sz="2400">
              <a:latin typeface="Times New Roman" panose="02020603050405020304" pitchFamily="18" charset="0"/>
              <a:cs typeface="Times New Roman" panose="02020603050405020304" pitchFamily="18" charset="0"/>
              <a:sym typeface="+mn-ea"/>
            </a:endParaRPr>
          </a:p>
        </p:txBody>
      </p:sp>
    </p:spTree>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p:txBody>
          <a:bodyPr/>
          <a:lstStyle/>
          <a:p>
            <a:pPr eaLnBrk="1" hangingPunct="1"/>
            <a:r>
              <a:rPr lang="en-US" altLang="zh-CN" sz="4700">
                <a:latin typeface="Times New Roman" panose="02020603050405020304" pitchFamily="18" charset="0"/>
              </a:rPr>
              <a:t>16.1.3 FOREIGN KEY参照</a:t>
            </a:r>
            <a:r>
              <a:rPr lang="zh-CN" altLang="zh-CN" sz="4700"/>
              <a:t>约束</a:t>
            </a:r>
            <a:endParaRPr lang="zh-CN" altLang="en-US" sz="4900"/>
          </a:p>
        </p:txBody>
      </p:sp>
      <p:sp>
        <p:nvSpPr>
          <p:cNvPr id="13315" name="内容占位符 1"/>
          <p:cNvSpPr>
            <a:spLocks noGrp="1"/>
          </p:cNvSpPr>
          <p:nvPr>
            <p:ph idx="4294967295"/>
          </p:nvPr>
        </p:nvSpPr>
        <p:spPr/>
        <p:txBody>
          <a:bodyPr/>
          <a:lstStyle/>
          <a:p>
            <a:pPr marL="0" indent="0">
              <a:buNone/>
              <a:defRPr/>
            </a:pPr>
            <a:r>
              <a:rPr lang="zh-CN" altLang="zh-CN" sz="2400" dirty="0">
                <a:latin typeface="Times New Roman" panose="02020603050405020304" pitchFamily="18" charset="0"/>
                <a:cs typeface="Times New Roman" panose="02020603050405020304" pitchFamily="18" charset="0"/>
              </a:rPr>
              <a:t>例</a:t>
            </a:r>
            <a:r>
              <a:rPr lang="en-US" altLang="zh-CN" sz="2400" dirty="0">
                <a:latin typeface="Times New Roman" panose="02020603050405020304" pitchFamily="18" charset="0"/>
                <a:cs typeface="Times New Roman" panose="02020603050405020304" pitchFamily="18" charset="0"/>
              </a:rPr>
              <a:t>16-6 ALTER TABLE </a:t>
            </a:r>
            <a:r>
              <a:rPr lang="en-US" altLang="zh-CN" sz="2400" dirty="0" err="1">
                <a:latin typeface="Times New Roman" panose="02020603050405020304" pitchFamily="18" charset="0"/>
                <a:cs typeface="Times New Roman" panose="02020603050405020304" pitchFamily="18" charset="0"/>
              </a:rPr>
              <a:t>sc</a:t>
            </a:r>
            <a:endParaRPr lang="en-US" altLang="zh-CN" sz="240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r>
              <a:rPr lang="en-US" altLang="zh-CN" sz="2400" dirty="0">
                <a:latin typeface="Times New Roman" panose="02020603050405020304" pitchFamily="18" charset="0"/>
                <a:cs typeface="Times New Roman" panose="02020603050405020304" pitchFamily="18" charset="0"/>
              </a:rPr>
              <a:t>  	ADD CONSTRAINT </a:t>
            </a:r>
            <a:r>
              <a:rPr lang="en-US" altLang="zh-CN" sz="2400" dirty="0" err="1">
                <a:latin typeface="Times New Roman" panose="02020603050405020304" pitchFamily="18" charset="0"/>
                <a:cs typeface="Times New Roman" panose="02020603050405020304" pitchFamily="18" charset="0"/>
              </a:rPr>
              <a:t>FK_c_c</a:t>
            </a:r>
            <a:r>
              <a:rPr lang="en-US" altLang="zh-CN" sz="2400" dirty="0">
                <a:latin typeface="Times New Roman" panose="02020603050405020304" pitchFamily="18" charset="0"/>
                <a:cs typeface="Times New Roman" panose="02020603050405020304" pitchFamily="18" charset="0"/>
              </a:rPr>
              <a:t> FOREIGN KEY(</a:t>
            </a:r>
            <a:r>
              <a:rPr lang="en-US" altLang="zh-CN" sz="2400" dirty="0" err="1">
                <a:latin typeface="Times New Roman" panose="02020603050405020304" pitchFamily="18" charset="0"/>
                <a:cs typeface="Times New Roman" panose="02020603050405020304" pitchFamily="18" charset="0"/>
              </a:rPr>
              <a:t>pno</a:t>
            </a:r>
            <a:r>
              <a:rPr lang="en-US" altLang="zh-CN" sz="2400" dirty="0">
                <a:latin typeface="Times New Roman" panose="02020603050405020304" pitchFamily="18" charset="0"/>
                <a:cs typeface="Times New Roman" panose="02020603050405020304" pitchFamily="18" charset="0"/>
              </a:rPr>
              <a:t>)  				REFERENCES c(</a:t>
            </a:r>
            <a:r>
              <a:rPr lang="en-US" altLang="zh-CN" sz="2400" dirty="0" err="1">
                <a:latin typeface="Times New Roman" panose="02020603050405020304" pitchFamily="18" charset="0"/>
                <a:cs typeface="Times New Roman" panose="02020603050405020304" pitchFamily="18" charset="0"/>
              </a:rPr>
              <a:t>cno</a:t>
            </a:r>
            <a:r>
              <a:rPr lang="en-US" altLang="zh-CN"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marL="365125" indent="-255905" eaLnBrk="1" hangingPunct="1">
              <a:lnSpc>
                <a:spcPct val="80000"/>
              </a:lnSpc>
              <a:defRPr/>
            </a:pPr>
            <a:r>
              <a:rPr lang="zh-CN" altLang="zh-CN" sz="2400" dirty="0">
                <a:latin typeface="Times New Roman" panose="02020603050405020304" pitchFamily="18" charset="0"/>
                <a:cs typeface="Times New Roman" panose="02020603050405020304" pitchFamily="18" charset="0"/>
              </a:rPr>
              <a:t>当创建或修改表时可通过定义</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FOREIGN KEY </a:t>
            </a:r>
            <a:r>
              <a:rPr lang="zh-CN" altLang="zh-CN" sz="2400" dirty="0">
                <a:latin typeface="Times New Roman" panose="02020603050405020304" pitchFamily="18" charset="0"/>
                <a:cs typeface="Times New Roman" panose="02020603050405020304" pitchFamily="18" charset="0"/>
              </a:rPr>
              <a:t>约束来创建外键。</a:t>
            </a:r>
            <a:endParaRPr lang="en-US" altLang="zh-CN" sz="2400" dirty="0">
              <a:latin typeface="Times New Roman" panose="02020603050405020304" pitchFamily="18" charset="0"/>
              <a:cs typeface="Times New Roman" panose="02020603050405020304" pitchFamily="18" charset="0"/>
            </a:endParaRPr>
          </a:p>
          <a:p>
            <a:pPr marL="365125" indent="-255905" eaLnBrk="1" hangingPunct="1">
              <a:lnSpc>
                <a:spcPct val="80000"/>
              </a:lnSpc>
              <a:defRPr/>
            </a:pPr>
            <a:r>
              <a:rPr lang="zh-CN" altLang="zh-CN" sz="2400" dirty="0">
                <a:latin typeface="Times New Roman" panose="02020603050405020304" pitchFamily="18" charset="0"/>
                <a:cs typeface="Times New Roman" panose="02020603050405020304" pitchFamily="18" charset="0"/>
              </a:rPr>
              <a:t>通常外键的列旁边有一个灰色小钥匙的标志和自动创建一个名为“</a:t>
            </a:r>
            <a:r>
              <a:rPr lang="en-US" altLang="zh-CN" sz="2400" dirty="0">
                <a:latin typeface="Times New Roman" panose="02020603050405020304" pitchFamily="18" charset="0"/>
                <a:cs typeface="Times New Roman" panose="02020603050405020304" pitchFamily="18" charset="0"/>
              </a:rPr>
              <a:t>FK_</a:t>
            </a:r>
            <a:r>
              <a:rPr lang="zh-CN" altLang="en-US" sz="2400" dirty="0">
                <a:latin typeface="Times New Roman" panose="02020603050405020304" pitchFamily="18" charset="0"/>
                <a:cs typeface="Times New Roman" panose="02020603050405020304" pitchFamily="18" charset="0"/>
              </a:rPr>
              <a:t>从表</a:t>
            </a:r>
            <a:r>
              <a:rPr lang="en-US" altLang="zh-CN" sz="2400" dirty="0">
                <a:latin typeface="Times New Roman" panose="02020603050405020304" pitchFamily="18" charset="0"/>
                <a:cs typeface="Times New Roman" panose="02020603050405020304" pitchFamily="18" charset="0"/>
              </a:rPr>
              <a:t>_</a:t>
            </a:r>
            <a:r>
              <a:rPr lang="zh-CN" altLang="en-US" sz="2400" dirty="0">
                <a:latin typeface="Times New Roman" panose="02020603050405020304" pitchFamily="18" charset="0"/>
                <a:cs typeface="Times New Roman" panose="02020603050405020304" pitchFamily="18" charset="0"/>
              </a:rPr>
              <a:t>主表</a:t>
            </a:r>
            <a:r>
              <a:rPr lang="zh-CN" altLang="zh-CN" sz="2400" dirty="0">
                <a:latin typeface="Times New Roman" panose="02020603050405020304" pitchFamily="18" charset="0"/>
                <a:cs typeface="Times New Roman" panose="02020603050405020304" pitchFamily="18" charset="0"/>
              </a:rPr>
              <a:t>”的外键</a:t>
            </a:r>
            <a:endParaRPr lang="zh-CN" altLang="zh-CN" sz="24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p:txBody>
          <a:bodyPr/>
          <a:lstStyle/>
          <a:p>
            <a:pPr eaLnBrk="1" hangingPunct="1"/>
            <a:r>
              <a:rPr lang="en-US" altLang="zh-CN" sz="4700"/>
              <a:t>16.1.4 CHECK检查</a:t>
            </a:r>
            <a:r>
              <a:rPr lang="zh-CN" altLang="zh-CN" sz="4700"/>
              <a:t>约束</a:t>
            </a:r>
            <a:endParaRPr lang="zh-CN" altLang="en-US" sz="4900"/>
          </a:p>
        </p:txBody>
      </p:sp>
      <p:sp>
        <p:nvSpPr>
          <p:cNvPr id="17411" name="内容占位符 1"/>
          <p:cNvSpPr>
            <a:spLocks noGrp="1"/>
          </p:cNvSpPr>
          <p:nvPr>
            <p:ph idx="4294967295"/>
          </p:nvPr>
        </p:nvSpPr>
        <p:spPr/>
        <p:txBody>
          <a:bodyPr/>
          <a:lstStyle/>
          <a:p>
            <a:pPr marL="365125" indent="-255905" eaLnBrk="1" hangingPunct="1"/>
            <a:r>
              <a:rPr lang="zh-CN" altLang="zh-CN" sz="2400" dirty="0">
                <a:latin typeface="Times New Roman" panose="02020603050405020304" pitchFamily="18" charset="0"/>
                <a:cs typeface="Times New Roman" panose="02020603050405020304" pitchFamily="18" charset="0"/>
              </a:rPr>
              <a:t>通过限制列可接受的值，</a:t>
            </a:r>
            <a:r>
              <a:rPr lang="en-US" altLang="zh-CN" sz="2400" dirty="0">
                <a:latin typeface="Times New Roman" panose="02020603050405020304" pitchFamily="18" charset="0"/>
                <a:cs typeface="Times New Roman" panose="02020603050405020304" pitchFamily="18" charset="0"/>
              </a:rPr>
              <a:t>CHECK </a:t>
            </a:r>
            <a:r>
              <a:rPr lang="zh-CN" altLang="zh-CN" sz="2400" dirty="0">
                <a:latin typeface="Times New Roman" panose="02020603050405020304" pitchFamily="18" charset="0"/>
                <a:cs typeface="Times New Roman" panose="02020603050405020304" pitchFamily="18" charset="0"/>
              </a:rPr>
              <a:t>约束可以强制域的完整性。当创建或修改表时可通过定义</a:t>
            </a:r>
            <a:r>
              <a:rPr lang="en-US" altLang="zh-CN" sz="2400" dirty="0">
                <a:latin typeface="Times New Roman" panose="02020603050405020304" pitchFamily="18" charset="0"/>
                <a:cs typeface="Times New Roman" panose="02020603050405020304" pitchFamily="18" charset="0"/>
              </a:rPr>
              <a:t>CHECK </a:t>
            </a:r>
            <a:r>
              <a:rPr lang="zh-CN" altLang="zh-CN" sz="2400" dirty="0">
                <a:latin typeface="Times New Roman" panose="02020603050405020304" pitchFamily="18" charset="0"/>
                <a:cs typeface="Times New Roman" panose="02020603050405020304" pitchFamily="18" charset="0"/>
              </a:rPr>
              <a:t>约束。</a:t>
            </a:r>
            <a:endParaRPr lang="zh-CN" altLang="zh-CN" sz="2400" dirty="0">
              <a:latin typeface="Times New Roman" panose="02020603050405020304" pitchFamily="18" charset="0"/>
              <a:cs typeface="Times New Roman" panose="02020603050405020304" pitchFamily="18" charset="0"/>
            </a:endParaRPr>
          </a:p>
          <a:p>
            <a:pPr marL="365125" indent="-255905" eaLnBrk="1" hangingPunct="1"/>
            <a:r>
              <a:rPr lang="zh-CN" altLang="zh-CN" sz="2400" dirty="0">
                <a:latin typeface="Times New Roman" panose="02020603050405020304" pitchFamily="18" charset="0"/>
                <a:cs typeface="Times New Roman" panose="02020603050405020304" pitchFamily="18" charset="0"/>
              </a:rPr>
              <a:t>例</a:t>
            </a:r>
            <a:r>
              <a:rPr lang="en-US" altLang="zh-CN" sz="2400" dirty="0">
                <a:latin typeface="Times New Roman" panose="02020603050405020304" pitchFamily="18" charset="0"/>
                <a:cs typeface="Times New Roman" panose="02020603050405020304" pitchFamily="18" charset="0"/>
              </a:rPr>
              <a:t>16-7 </a:t>
            </a:r>
            <a:r>
              <a:rPr lang="zh-CN" altLang="zh-CN" sz="2400" dirty="0">
                <a:latin typeface="Times New Roman" panose="02020603050405020304" pitchFamily="18" charset="0"/>
                <a:cs typeface="Times New Roman" panose="02020603050405020304" pitchFamily="18" charset="0"/>
              </a:rPr>
              <a:t>下面的</a:t>
            </a:r>
            <a:r>
              <a:rPr lang="en-US" altLang="zh-CN" sz="2400" dirty="0">
                <a:latin typeface="Times New Roman" panose="02020603050405020304" pitchFamily="18" charset="0"/>
                <a:cs typeface="Times New Roman" panose="02020603050405020304" pitchFamily="18" charset="0"/>
              </a:rPr>
              <a:t>SQL</a:t>
            </a:r>
            <a:r>
              <a:rPr lang="zh-CN" altLang="zh-CN" sz="2400" dirty="0">
                <a:latin typeface="Times New Roman" panose="02020603050405020304" pitchFamily="18" charset="0"/>
                <a:cs typeface="Times New Roman" panose="02020603050405020304" pitchFamily="18" charset="0"/>
              </a:rPr>
              <a:t>语句给</a:t>
            </a:r>
            <a:r>
              <a:rPr lang="en-US" altLang="zh-CN" sz="2400" dirty="0" err="1">
                <a:latin typeface="Times New Roman" panose="02020603050405020304" pitchFamily="18" charset="0"/>
                <a:cs typeface="Times New Roman" panose="02020603050405020304" pitchFamily="18" charset="0"/>
              </a:rPr>
              <a:t>sc</a:t>
            </a:r>
            <a:r>
              <a:rPr lang="zh-CN" altLang="zh-CN" sz="2400" dirty="0">
                <a:latin typeface="Times New Roman" panose="02020603050405020304" pitchFamily="18" charset="0"/>
                <a:cs typeface="Times New Roman" panose="02020603050405020304" pitchFamily="18" charset="0"/>
              </a:rPr>
              <a:t>表创建一个</a:t>
            </a:r>
            <a:r>
              <a:rPr lang="en-US" altLang="zh-CN" sz="2400" dirty="0">
                <a:latin typeface="Times New Roman" panose="02020603050405020304" pitchFamily="18" charset="0"/>
                <a:cs typeface="Times New Roman" panose="02020603050405020304" pitchFamily="18" charset="0"/>
              </a:rPr>
              <a:t>CHECK</a:t>
            </a:r>
            <a:r>
              <a:rPr lang="zh-CN" altLang="zh-CN" sz="2400" dirty="0">
                <a:latin typeface="Times New Roman" panose="02020603050405020304" pitchFamily="18" charset="0"/>
                <a:cs typeface="Times New Roman" panose="02020603050405020304" pitchFamily="18" charset="0"/>
              </a:rPr>
              <a:t>约束，限定成绩只 能为</a:t>
            </a:r>
            <a:r>
              <a:rPr lang="en-US" altLang="zh-CN" sz="2400" dirty="0">
                <a:latin typeface="Times New Roman" panose="02020603050405020304" pitchFamily="18" charset="0"/>
                <a:cs typeface="Times New Roman" panose="02020603050405020304" pitchFamily="18" charset="0"/>
              </a:rPr>
              <a:t>0</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100</a:t>
            </a:r>
            <a:r>
              <a:rPr lang="zh-CN" altLang="zh-CN" sz="2400" dirty="0">
                <a:latin typeface="Times New Roman" panose="02020603050405020304" pitchFamily="18" charset="0"/>
                <a:cs typeface="Times New Roman" panose="02020603050405020304" pitchFamily="18" charset="0"/>
              </a:rPr>
              <a:t>分。</a:t>
            </a:r>
            <a:endParaRPr lang="zh-CN" altLang="zh-CN" sz="2400" dirty="0">
              <a:latin typeface="Times New Roman" panose="02020603050405020304" pitchFamily="18" charset="0"/>
              <a:cs typeface="Times New Roman" panose="02020603050405020304" pitchFamily="18" charset="0"/>
            </a:endParaRPr>
          </a:p>
          <a:p>
            <a:pPr marL="365125" indent="-255905" eaLnBrk="1" hangingPunct="1">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ALTER TABLE </a:t>
            </a:r>
            <a:r>
              <a:rPr lang="en-US" altLang="zh-CN" sz="2400" dirty="0" err="1">
                <a:latin typeface="Times New Roman" panose="02020603050405020304" pitchFamily="18" charset="0"/>
                <a:cs typeface="Times New Roman" panose="02020603050405020304" pitchFamily="18" charset="0"/>
              </a:rPr>
              <a:t>sc</a:t>
            </a:r>
            <a:endParaRPr lang="zh-CN" altLang="zh-CN" sz="2400" dirty="0">
              <a:latin typeface="Times New Roman" panose="02020603050405020304" pitchFamily="18" charset="0"/>
              <a:cs typeface="Times New Roman" panose="02020603050405020304" pitchFamily="18" charset="0"/>
            </a:endParaRPr>
          </a:p>
          <a:p>
            <a:pPr marL="365125" indent="-255905" eaLnBrk="1" hangingPunct="1">
              <a:buFont typeface="Wingdings" panose="05000000000000000000" pitchFamily="2" charset="2"/>
              <a:buNone/>
            </a:pP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	ADD CONSTRAINT </a:t>
            </a:r>
            <a:r>
              <a:rPr lang="en-US" altLang="zh-CN" sz="2400" dirty="0" err="1">
                <a:latin typeface="Times New Roman" panose="02020603050405020304" pitchFamily="18" charset="0"/>
                <a:cs typeface="Times New Roman" panose="02020603050405020304" pitchFamily="18" charset="0"/>
              </a:rPr>
              <a:t>CK_score</a:t>
            </a:r>
            <a:r>
              <a:rPr lang="en-US" altLang="zh-CN"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a:p>
            <a:pPr marL="365125" indent="-255905" eaLnBrk="1" hangingPunct="1">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	CHECK(score&gt;=0 AND score &lt;=100);</a:t>
            </a:r>
            <a:endParaRPr lang="en-US" altLang="zh-CN" sz="24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a:t>默认值约束</a:t>
            </a:r>
            <a:r>
              <a:rPr lang="en-US" altLang="zh-CN"/>
              <a:t>DEFAULT </a:t>
            </a:r>
            <a:endParaRPr lang="zh-CN" altLang="en-US"/>
          </a:p>
        </p:txBody>
      </p:sp>
      <p:sp>
        <p:nvSpPr>
          <p:cNvPr id="19459" name="内容占位符 2"/>
          <p:cNvSpPr>
            <a:spLocks noGrp="1"/>
          </p:cNvSpPr>
          <p:nvPr>
            <p:ph idx="1"/>
          </p:nvPr>
        </p:nvSpPr>
        <p:spPr/>
        <p:txBody>
          <a:bodyPr/>
          <a:lstStyle/>
          <a:p>
            <a:pPr>
              <a:buFont typeface="Wingdings" panose="05000000000000000000" pitchFamily="2" charset="2"/>
              <a:buNone/>
            </a:pPr>
            <a:r>
              <a:rPr lang="zh-CN" altLang="en-US" sz="2400">
                <a:latin typeface="Times New Roman" panose="02020603050405020304" pitchFamily="18" charset="0"/>
                <a:cs typeface="Times New Roman" panose="02020603050405020304" pitchFamily="18" charset="0"/>
              </a:rPr>
              <a:t>方法一</a:t>
            </a:r>
            <a:r>
              <a:rPr lang="en-US" altLang="zh-CN" sz="2400">
                <a:latin typeface="Times New Roman" panose="02020603050405020304" pitchFamily="18" charset="0"/>
                <a:cs typeface="Times New Roman" panose="02020603050405020304" pitchFamily="18" charset="0"/>
              </a:rPr>
              <a:t>.CREATE TABLE [dbo].[s](</a:t>
            </a:r>
            <a:endParaRPr lang="en-US" altLang="zh-CN" sz="240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a:latin typeface="Times New Roman" panose="02020603050405020304" pitchFamily="18" charset="0"/>
                <a:cs typeface="Times New Roman" panose="02020603050405020304" pitchFamily="18" charset="0"/>
              </a:rPr>
              <a:t>	[sno] [bigint] IDENTITY(5120101,1) NOT NULL,</a:t>
            </a:r>
            <a:endParaRPr lang="en-US" altLang="zh-CN" sz="240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a:latin typeface="Times New Roman" panose="02020603050405020304" pitchFamily="18" charset="0"/>
                <a:cs typeface="Times New Roman" panose="02020603050405020304" pitchFamily="18" charset="0"/>
              </a:rPr>
              <a:t>	[sex] [char](2) NOT NULL default ('</a:t>
            </a:r>
            <a:r>
              <a:rPr lang="zh-CN" altLang="en-US" sz="2400">
                <a:latin typeface="Times New Roman" panose="02020603050405020304" pitchFamily="18" charset="0"/>
                <a:cs typeface="Times New Roman" panose="02020603050405020304" pitchFamily="18" charset="0"/>
              </a:rPr>
              <a:t>女</a:t>
            </a:r>
            <a:r>
              <a:rPr lang="en-US" altLang="zh-CN" sz="2400">
                <a:latin typeface="Times New Roman" panose="02020603050405020304" pitchFamily="18" charset="0"/>
                <a:cs typeface="Times New Roman" panose="02020603050405020304" pitchFamily="18" charset="0"/>
              </a:rPr>
              <a:t>'),</a:t>
            </a:r>
            <a:endParaRPr lang="en-US" altLang="zh-CN" sz="240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a:latin typeface="Times New Roman" panose="02020603050405020304" pitchFamily="18" charset="0"/>
                <a:cs typeface="Times New Roman" panose="02020603050405020304" pitchFamily="18" charset="0"/>
              </a:rPr>
              <a:t>	)</a:t>
            </a:r>
            <a:endParaRPr lang="en-US" altLang="zh-CN" sz="240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zh-CN" altLang="en-US" sz="2400">
                <a:latin typeface="Times New Roman" panose="02020603050405020304" pitchFamily="18" charset="0"/>
                <a:cs typeface="Times New Roman" panose="02020603050405020304" pitchFamily="18" charset="0"/>
              </a:rPr>
              <a:t>方法二</a:t>
            </a:r>
            <a:r>
              <a:rPr lang="en-US" altLang="zh-CN" sz="2400">
                <a:latin typeface="Times New Roman" panose="02020603050405020304" pitchFamily="18" charset="0"/>
                <a:cs typeface="Times New Roman" panose="02020603050405020304" pitchFamily="18" charset="0"/>
              </a:rPr>
              <a:t>.alter table s</a:t>
            </a:r>
            <a:endParaRPr lang="en-US" altLang="zh-CN" sz="240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a:latin typeface="Times New Roman" panose="02020603050405020304" pitchFamily="18" charset="0"/>
                <a:cs typeface="Times New Roman" panose="02020603050405020304" pitchFamily="18" charset="0"/>
              </a:rPr>
              <a:t>	add constraint df_sex default ('</a:t>
            </a:r>
            <a:r>
              <a:rPr lang="zh-CN" altLang="en-US" sz="2400">
                <a:latin typeface="Times New Roman" panose="02020603050405020304" pitchFamily="18" charset="0"/>
                <a:cs typeface="Times New Roman" panose="02020603050405020304" pitchFamily="18" charset="0"/>
              </a:rPr>
              <a:t>女</a:t>
            </a:r>
            <a:r>
              <a:rPr lang="en-US" altLang="zh-CN" sz="2400">
                <a:latin typeface="Times New Roman" panose="02020603050405020304" pitchFamily="18" charset="0"/>
                <a:cs typeface="Times New Roman" panose="02020603050405020304" pitchFamily="18" charset="0"/>
              </a:rPr>
              <a:t>') for sex</a:t>
            </a:r>
            <a:endParaRPr lang="zh-CN" altLang="en-US" sz="240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pPr eaLnBrk="1" hangingPunct="1"/>
            <a:r>
              <a:rPr lang="en-US" altLang="zh-CN"/>
              <a:t>16.2 </a:t>
            </a:r>
            <a:r>
              <a:rPr lang="zh-CN" altLang="en-US"/>
              <a:t>索引概述</a:t>
            </a:r>
            <a:endParaRPr lang="zh-CN" altLang="en-US"/>
          </a:p>
        </p:txBody>
      </p:sp>
      <p:sp>
        <p:nvSpPr>
          <p:cNvPr id="20483" name="内容占位符 2"/>
          <p:cNvSpPr>
            <a:spLocks noGrp="1"/>
          </p:cNvSpPr>
          <p:nvPr>
            <p:ph idx="1"/>
          </p:nvPr>
        </p:nvSpPr>
        <p:spPr/>
        <p:txBody>
          <a:bodyPr/>
          <a:lstStyle/>
          <a:p>
            <a:pPr eaLnBrk="1" hangingPunct="1"/>
            <a:r>
              <a:rPr lang="zh-CN" altLang="zh-CN" sz="2400"/>
              <a:t>索引是表中数据的目录。索引是表的关键值，提供了指向表中行（记录）的指针。索引也是到达表数据的直接路径，从而可更高效地访问数据。</a:t>
            </a:r>
            <a:endParaRPr lang="zh-CN" altLang="zh-CN" sz="2400"/>
          </a:p>
          <a:p>
            <a:pPr eaLnBrk="1" hangingPunct="1"/>
            <a:r>
              <a:rPr lang="zh-CN" altLang="zh-CN" sz="2400"/>
              <a:t>索引是对数据库表中一个或多个列的值进行排序而创建的一种存储结构。</a:t>
            </a:r>
            <a:endParaRPr lang="zh-CN" altLang="zh-CN" sz="2400"/>
          </a:p>
          <a:p>
            <a:pPr eaLnBrk="1" hangingPunct="1"/>
            <a:r>
              <a:rPr lang="zh-CN" altLang="zh-CN" sz="2400"/>
              <a:t>索引提供指针以指向存储在表中指定列的数据值，然后根据指定的排序次序排列这些指针。</a:t>
            </a:r>
            <a:endParaRPr lang="zh-CN" altLang="zh-CN" sz="2400"/>
          </a:p>
          <a:p>
            <a:pPr eaLnBrk="1" hangingPunct="1"/>
            <a:r>
              <a:rPr lang="zh-CN" altLang="zh-CN" sz="2400"/>
              <a:t>数据库使用索引与使用书的目录相似：通过索引找到特定的值，然后跟随指针到达包含该值的行，这就会加速物理数据的检索。</a:t>
            </a:r>
            <a:endParaRPr lang="zh-CN" altLang="zh-CN" sz="2400"/>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Effect transition="in" filter="wipe(down)">
                                      <p:cBhvr>
                                        <p:cTn id="7" dur="500"/>
                                        <p:tgtEl>
                                          <p:spTgt spid="204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0483">
                                            <p:txEl>
                                              <p:pRg st="1" end="1"/>
                                            </p:txEl>
                                          </p:spTgt>
                                        </p:tgtEl>
                                        <p:attrNameLst>
                                          <p:attrName>style.visibility</p:attrName>
                                        </p:attrNameLst>
                                      </p:cBhvr>
                                      <p:to>
                                        <p:strVal val="visible"/>
                                      </p:to>
                                    </p:set>
                                    <p:animEffect transition="in" filter="wipe(down)">
                                      <p:cBhvr>
                                        <p:cTn id="12" dur="500"/>
                                        <p:tgtEl>
                                          <p:spTgt spid="204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0483">
                                            <p:txEl>
                                              <p:pRg st="2" end="2"/>
                                            </p:txEl>
                                          </p:spTgt>
                                        </p:tgtEl>
                                        <p:attrNameLst>
                                          <p:attrName>style.visibility</p:attrName>
                                        </p:attrNameLst>
                                      </p:cBhvr>
                                      <p:to>
                                        <p:strVal val="visible"/>
                                      </p:to>
                                    </p:set>
                                    <p:animEffect transition="in" filter="wipe(down)">
                                      <p:cBhvr>
                                        <p:cTn id="17" dur="500"/>
                                        <p:tgtEl>
                                          <p:spTgt spid="204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0483">
                                            <p:txEl>
                                              <p:pRg st="3" end="3"/>
                                            </p:txEl>
                                          </p:spTgt>
                                        </p:tgtEl>
                                        <p:attrNameLst>
                                          <p:attrName>style.visibility</p:attrName>
                                        </p:attrNameLst>
                                      </p:cBhvr>
                                      <p:to>
                                        <p:strVal val="visible"/>
                                      </p:to>
                                    </p:set>
                                    <p:animEffect transition="in" filter="wipe(down)">
                                      <p:cBhvr>
                                        <p:cTn id="22" dur="500"/>
                                        <p:tgtEl>
                                          <p:spTgt spid="204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pPr eaLnBrk="1" hangingPunct="1"/>
            <a:r>
              <a:rPr lang="en-US" altLang="zh-CN">
                <a:latin typeface="Times New Roman" panose="02020603050405020304" pitchFamily="18" charset="0"/>
                <a:cs typeface="Times New Roman" panose="02020603050405020304" pitchFamily="18" charset="0"/>
              </a:rPr>
              <a:t>16.2.1 </a:t>
            </a:r>
            <a:r>
              <a:rPr lang="zh-CN" altLang="en-US">
                <a:latin typeface="Times New Roman" panose="02020603050405020304" pitchFamily="18" charset="0"/>
                <a:cs typeface="Times New Roman" panose="02020603050405020304" pitchFamily="18" charset="0"/>
              </a:rPr>
              <a:t>索引的分类</a:t>
            </a:r>
            <a:endParaRPr lang="zh-CN" altLang="en-US">
              <a:latin typeface="Times New Roman" panose="02020603050405020304" pitchFamily="18" charset="0"/>
              <a:cs typeface="Times New Roman" panose="02020603050405020304" pitchFamily="18" charset="0"/>
            </a:endParaRPr>
          </a:p>
        </p:txBody>
      </p:sp>
      <p:sp>
        <p:nvSpPr>
          <p:cNvPr id="21507" name="内容占位符 2"/>
          <p:cNvSpPr>
            <a:spLocks noGrp="1"/>
          </p:cNvSpPr>
          <p:nvPr>
            <p:ph idx="1"/>
          </p:nvPr>
        </p:nvSpPr>
        <p:spPr/>
        <p:txBody>
          <a:bodyPr/>
          <a:lstStyle/>
          <a:p>
            <a:pPr eaLnBrk="1" hangingPunct="1"/>
            <a:r>
              <a:rPr lang="zh-CN" altLang="zh-CN" sz="2400">
                <a:latin typeface="Times New Roman" panose="02020603050405020304" pitchFamily="18" charset="0"/>
                <a:cs typeface="Times New Roman" panose="02020603050405020304" pitchFamily="18" charset="0"/>
              </a:rPr>
              <a:t>依据索引的顺序和数据库的物理存储顺序是否相同而将索引分为两类：</a:t>
            </a:r>
            <a:endParaRPr lang="zh-CN" altLang="zh-CN" sz="2400">
              <a:latin typeface="Times New Roman" panose="02020603050405020304" pitchFamily="18" charset="0"/>
              <a:cs typeface="Times New Roman" panose="02020603050405020304" pitchFamily="18" charset="0"/>
            </a:endParaRPr>
          </a:p>
          <a:p>
            <a:pPr lvl="1" eaLnBrk="1" hangingPunct="1"/>
            <a:r>
              <a:rPr lang="zh-CN" altLang="zh-CN" sz="2055">
                <a:latin typeface="Times New Roman" panose="02020603050405020304" pitchFamily="18" charset="0"/>
                <a:cs typeface="Times New Roman" panose="02020603050405020304" pitchFamily="18" charset="0"/>
              </a:rPr>
              <a:t>聚集索引（</a:t>
            </a:r>
            <a:r>
              <a:rPr lang="en-US" altLang="zh-CN" sz="2055">
                <a:latin typeface="Times New Roman" panose="02020603050405020304" pitchFamily="18" charset="0"/>
                <a:cs typeface="Times New Roman" panose="02020603050405020304" pitchFamily="18" charset="0"/>
              </a:rPr>
              <a:t>Clustered Index</a:t>
            </a:r>
            <a:r>
              <a:rPr lang="zh-CN" altLang="zh-CN" sz="2055">
                <a:latin typeface="Times New Roman" panose="02020603050405020304" pitchFamily="18" charset="0"/>
                <a:cs typeface="Times New Roman" panose="02020603050405020304" pitchFamily="18" charset="0"/>
              </a:rPr>
              <a:t>）</a:t>
            </a:r>
            <a:endParaRPr lang="zh-CN" altLang="zh-CN" sz="2055">
              <a:latin typeface="Times New Roman" panose="02020603050405020304" pitchFamily="18" charset="0"/>
              <a:cs typeface="Times New Roman" panose="02020603050405020304" pitchFamily="18" charset="0"/>
            </a:endParaRPr>
          </a:p>
          <a:p>
            <a:pPr lvl="1" eaLnBrk="1" hangingPunct="1"/>
            <a:r>
              <a:rPr lang="zh-CN" altLang="zh-CN" sz="2055">
                <a:latin typeface="Times New Roman" panose="02020603050405020304" pitchFamily="18" charset="0"/>
                <a:cs typeface="Times New Roman" panose="02020603050405020304" pitchFamily="18" charset="0"/>
              </a:rPr>
              <a:t>非聚集索引（</a:t>
            </a:r>
            <a:r>
              <a:rPr lang="en-US" altLang="zh-CN" sz="2055">
                <a:latin typeface="Times New Roman" panose="02020603050405020304" pitchFamily="18" charset="0"/>
                <a:cs typeface="Times New Roman" panose="02020603050405020304" pitchFamily="18" charset="0"/>
              </a:rPr>
              <a:t>Non-clustered Index</a:t>
            </a:r>
            <a:r>
              <a:rPr lang="zh-CN" altLang="zh-CN" sz="2055">
                <a:latin typeface="Times New Roman" panose="02020603050405020304" pitchFamily="18" charset="0"/>
                <a:cs typeface="Times New Roman" panose="02020603050405020304" pitchFamily="18" charset="0"/>
              </a:rPr>
              <a:t>）</a:t>
            </a:r>
            <a:endParaRPr lang="en-US" altLang="zh-CN" sz="2055">
              <a:latin typeface="Times New Roman" panose="02020603050405020304" pitchFamily="18" charset="0"/>
              <a:cs typeface="Times New Roman" panose="02020603050405020304" pitchFamily="18" charset="0"/>
            </a:endParaRPr>
          </a:p>
          <a:p>
            <a:pPr eaLnBrk="1" hangingPunct="1"/>
            <a:r>
              <a:rPr lang="zh-CN" altLang="zh-CN" sz="2400">
                <a:latin typeface="Times New Roman" panose="02020603050405020304" pitchFamily="18" charset="0"/>
                <a:cs typeface="Times New Roman" panose="02020603050405020304" pitchFamily="18" charset="0"/>
              </a:rPr>
              <a:t>聚集索引保证数据库表中记录的物理顺序与索引顺序相同</a:t>
            </a:r>
            <a:endParaRPr lang="zh-CN" altLang="zh-CN" sz="2400">
              <a:latin typeface="Times New Roman" panose="02020603050405020304" pitchFamily="18" charset="0"/>
              <a:cs typeface="Times New Roman" panose="02020603050405020304" pitchFamily="18" charset="0"/>
            </a:endParaRPr>
          </a:p>
          <a:p>
            <a:pPr eaLnBrk="1" hangingPunct="1"/>
            <a:r>
              <a:rPr lang="zh-CN" altLang="zh-CN" sz="2400">
                <a:latin typeface="Times New Roman" panose="02020603050405020304" pitchFamily="18" charset="0"/>
                <a:cs typeface="Times New Roman" panose="02020603050405020304" pitchFamily="18" charset="0"/>
              </a:rPr>
              <a:t>非聚集索引中，数据库表中记录的物理顺序与索引顺序可以不相同。一个表中只能有一个聚集索引，而表中的每一列上都可以有自己的非聚集索引。</a:t>
            </a:r>
            <a:endParaRPr lang="zh-CN" altLang="zh-CN" sz="2400">
              <a:latin typeface="Times New Roman" panose="02020603050405020304" pitchFamily="18" charset="0"/>
              <a:cs typeface="Times New Roman" panose="02020603050405020304" pitchFamily="18" charset="0"/>
            </a:endParaRPr>
          </a:p>
          <a:p>
            <a:pPr eaLnBrk="1" hangingPunct="1"/>
            <a:r>
              <a:rPr lang="zh-CN" altLang="zh-CN" sz="2400">
                <a:latin typeface="Times New Roman" panose="02020603050405020304" pitchFamily="18" charset="0"/>
                <a:cs typeface="Times New Roman" panose="02020603050405020304" pitchFamily="18" charset="0"/>
              </a:rPr>
              <a:t>非聚集索引与书中的索引类似。数据存储在一个地方，索引存储在另一个地方，索引带有指针指向数据的存储位置。索引中的项目按索引键值的顺序存储，而表中的信息按另一种顺序存储（这可以由聚集索引规定）。如果在表中未创建聚集索引，则无法保证这些行具有任何特定的顺序。</a:t>
            </a:r>
            <a:endParaRPr lang="zh-CN" altLang="zh-CN" sz="240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wipe(down)">
                                      <p:cBhvr>
                                        <p:cTn id="7" dur="500"/>
                                        <p:tgtEl>
                                          <p:spTgt spid="21507">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1507">
                                            <p:txEl>
                                              <p:pRg st="1" end="1"/>
                                            </p:txEl>
                                          </p:spTgt>
                                        </p:tgtEl>
                                        <p:attrNameLst>
                                          <p:attrName>style.visibility</p:attrName>
                                        </p:attrNameLst>
                                      </p:cBhvr>
                                      <p:to>
                                        <p:strVal val="visible"/>
                                      </p:to>
                                    </p:set>
                                    <p:animEffect transition="in" filter="wipe(down)">
                                      <p:cBhvr>
                                        <p:cTn id="10" dur="500"/>
                                        <p:tgtEl>
                                          <p:spTgt spid="21507">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21507">
                                            <p:txEl>
                                              <p:pRg st="2" end="2"/>
                                            </p:txEl>
                                          </p:spTgt>
                                        </p:tgtEl>
                                        <p:attrNameLst>
                                          <p:attrName>style.visibility</p:attrName>
                                        </p:attrNameLst>
                                      </p:cBhvr>
                                      <p:to>
                                        <p:strVal val="visible"/>
                                      </p:to>
                                    </p:set>
                                    <p:animEffect transition="in" filter="wipe(down)">
                                      <p:cBhvr>
                                        <p:cTn id="13" dur="500"/>
                                        <p:tgtEl>
                                          <p:spTgt spid="215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21507">
                                            <p:txEl>
                                              <p:pRg st="3" end="3"/>
                                            </p:txEl>
                                          </p:spTgt>
                                        </p:tgtEl>
                                        <p:attrNameLst>
                                          <p:attrName>style.visibility</p:attrName>
                                        </p:attrNameLst>
                                      </p:cBhvr>
                                      <p:to>
                                        <p:strVal val="visible"/>
                                      </p:to>
                                    </p:set>
                                    <p:animEffect transition="in" filter="wipe(down)">
                                      <p:cBhvr>
                                        <p:cTn id="18" dur="500"/>
                                        <p:tgtEl>
                                          <p:spTgt spid="2150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21507">
                                            <p:txEl>
                                              <p:pRg st="4" end="4"/>
                                            </p:txEl>
                                          </p:spTgt>
                                        </p:tgtEl>
                                        <p:attrNameLst>
                                          <p:attrName>style.visibility</p:attrName>
                                        </p:attrNameLst>
                                      </p:cBhvr>
                                      <p:to>
                                        <p:strVal val="visible"/>
                                      </p:to>
                                    </p:set>
                                    <p:animEffect transition="in" filter="wipe(down)">
                                      <p:cBhvr>
                                        <p:cTn id="23" dur="500"/>
                                        <p:tgtEl>
                                          <p:spTgt spid="2150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21507">
                                            <p:txEl>
                                              <p:pRg st="5" end="5"/>
                                            </p:txEl>
                                          </p:spTgt>
                                        </p:tgtEl>
                                        <p:attrNameLst>
                                          <p:attrName>style.visibility</p:attrName>
                                        </p:attrNameLst>
                                      </p:cBhvr>
                                      <p:to>
                                        <p:strVal val="visible"/>
                                      </p:to>
                                    </p:set>
                                    <p:animEffect transition="in" filter="wipe(down)">
                                      <p:cBhvr>
                                        <p:cTn id="28" dur="500"/>
                                        <p:tgtEl>
                                          <p:spTgt spid="215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evel">
  <a:themeElements>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Level">
      <a:majorFont>
        <a:latin typeface="Garamond"/>
        <a:ea typeface="黑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Watermark</Template>
  <TotalTime>0</TotalTime>
  <Words>5104</Words>
  <Application>WPS 演示</Application>
  <PresentationFormat>全屏显示(4:3)</PresentationFormat>
  <Paragraphs>219</Paragraphs>
  <Slides>25</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25</vt:i4>
      </vt:variant>
    </vt:vector>
  </HeadingPairs>
  <TitlesOfParts>
    <vt:vector size="38" baseType="lpstr">
      <vt:lpstr>Arial</vt:lpstr>
      <vt:lpstr>宋体</vt:lpstr>
      <vt:lpstr>Wingdings</vt:lpstr>
      <vt:lpstr>Verdana</vt:lpstr>
      <vt:lpstr>Times New Roman</vt:lpstr>
      <vt:lpstr>Garamond</vt:lpstr>
      <vt:lpstr>黑体</vt:lpstr>
      <vt:lpstr>微软雅黑</vt:lpstr>
      <vt:lpstr>Arial Unicode MS</vt:lpstr>
      <vt:lpstr>Calibri</vt:lpstr>
      <vt:lpstr>Wingdings</vt:lpstr>
      <vt:lpstr>幼圆</vt:lpstr>
      <vt:lpstr>Level</vt:lpstr>
      <vt:lpstr>第16章 数据完整性、索引、关系图</vt:lpstr>
      <vt:lpstr>16.1.1 PRIMARY KEY约束</vt:lpstr>
      <vt:lpstr>16.1.1 PRIMARY KEY约束</vt:lpstr>
      <vt:lpstr>16.1.2	UNIQUE唯一性约束</vt:lpstr>
      <vt:lpstr>16.1.3 FOREIGN KEY参照约束</vt:lpstr>
      <vt:lpstr>16.1.4 CHECK检查约束</vt:lpstr>
      <vt:lpstr>默认值约束DEFAULT </vt:lpstr>
      <vt:lpstr>16.2 索引概述</vt:lpstr>
      <vt:lpstr>16.2.1 索引的分类</vt:lpstr>
      <vt:lpstr>16.2.1 索引的分类</vt:lpstr>
      <vt:lpstr>16.2.2 创建索引</vt:lpstr>
      <vt:lpstr>1.使用Management Studio创建索引</vt:lpstr>
      <vt:lpstr>2.使用SQL语句创建索引</vt:lpstr>
      <vt:lpstr>2.使用SQL语句创建索引</vt:lpstr>
      <vt:lpstr>16.2.3 查看索引</vt:lpstr>
      <vt:lpstr>16.2.3 查看索引</vt:lpstr>
      <vt:lpstr>16.2.4	修改索引</vt:lpstr>
      <vt:lpstr>16.2.4	修改索引--2. 命令行方式修改</vt:lpstr>
      <vt:lpstr>16.2.5 删除索引</vt:lpstr>
      <vt:lpstr>16.2.7	优化索引--1. 索引性能分析</vt:lpstr>
      <vt:lpstr>16.2.7	优化索引--1. 索引性能分析</vt:lpstr>
      <vt:lpstr>16.2.7	优化索引--1. 索引性能分析</vt:lpstr>
      <vt:lpstr>16.2.7	优化索引--2. 查看索引碎片</vt:lpstr>
      <vt:lpstr>16.2.7	优化索引--3. 重组索引和重建索引</vt:lpstr>
      <vt:lpstr>本章结束！ </vt:lpstr>
    </vt:vector>
  </TitlesOfParts>
  <Company>MC SYSTEM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微软用户</dc:creator>
  <cp:lastModifiedBy>妹陀</cp:lastModifiedBy>
  <cp:revision>145</cp:revision>
  <dcterms:created xsi:type="dcterms:W3CDTF">2013-03-14T02:59:00Z</dcterms:created>
  <dcterms:modified xsi:type="dcterms:W3CDTF">2020-11-24T05:40:34Z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2052-11.3.0.9236</vt:lpwstr>
  </property>
</Properties>
</file>