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426" r:id="rId4"/>
    <p:sldId id="427" r:id="rId5"/>
    <p:sldId id="428" r:id="rId6"/>
    <p:sldId id="429" r:id="rId7"/>
    <p:sldId id="431" r:id="rId8"/>
    <p:sldId id="432" r:id="rId9"/>
    <p:sldId id="433" r:id="rId10"/>
    <p:sldId id="430" r:id="rId11"/>
    <p:sldId id="434" r:id="rId13"/>
    <p:sldId id="435" r:id="rId14"/>
    <p:sldId id="437" r:id="rId15"/>
    <p:sldId id="442" r:id="rId16"/>
    <p:sldId id="443" r:id="rId17"/>
    <p:sldId id="444" r:id="rId18"/>
    <p:sldId id="473" r:id="rId19"/>
    <p:sldId id="474" r:id="rId20"/>
    <p:sldId id="448" r:id="rId21"/>
    <p:sldId id="449" r:id="rId22"/>
    <p:sldId id="436" r:id="rId23"/>
    <p:sldId id="438" r:id="rId24"/>
    <p:sldId id="439" r:id="rId25"/>
    <p:sldId id="440" r:id="rId26"/>
    <p:sldId id="441" r:id="rId27"/>
    <p:sldId id="477" r:id="rId28"/>
    <p:sldId id="450" r:id="rId29"/>
    <p:sldId id="451" r:id="rId30"/>
    <p:sldId id="452" r:id="rId31"/>
    <p:sldId id="453" r:id="rId32"/>
    <p:sldId id="455" r:id="rId33"/>
    <p:sldId id="472" r:id="rId34"/>
    <p:sldId id="456" r:id="rId35"/>
    <p:sldId id="466" r:id="rId36"/>
    <p:sldId id="457" r:id="rId37"/>
    <p:sldId id="460" r:id="rId38"/>
    <p:sldId id="461" r:id="rId39"/>
    <p:sldId id="462" r:id="rId40"/>
    <p:sldId id="464" r:id="rId41"/>
    <p:sldId id="475" r:id="rId42"/>
    <p:sldId id="476" r:id="rId43"/>
    <p:sldId id="478" r:id="rId44"/>
  </p:sldIdLst>
  <p:sldSz cx="9144000" cy="6858000" type="screen4x3"/>
  <p:notesSz cx="6858000" cy="9144000"/>
  <p:custDataLst>
    <p:tags r:id="rId4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5C2879-D994-4243-92B7-2A9883D87A93}">
          <p14:sldIdLst>
            <p14:sldId id="256"/>
            <p14:sldId id="426"/>
            <p14:sldId id="427"/>
            <p14:sldId id="428"/>
            <p14:sldId id="429"/>
            <p14:sldId id="431"/>
            <p14:sldId id="432"/>
            <p14:sldId id="433"/>
            <p14:sldId id="430"/>
            <p14:sldId id="434"/>
            <p14:sldId id="435"/>
            <p14:sldId id="437"/>
            <p14:sldId id="442"/>
            <p14:sldId id="443"/>
            <p14:sldId id="444"/>
            <p14:sldId id="473"/>
            <p14:sldId id="474"/>
            <p14:sldId id="448"/>
            <p14:sldId id="449"/>
            <p14:sldId id="436"/>
            <p14:sldId id="438"/>
            <p14:sldId id="439"/>
            <p14:sldId id="440"/>
            <p14:sldId id="441"/>
            <p14:sldId id="477"/>
            <p14:sldId id="450"/>
            <p14:sldId id="451"/>
            <p14:sldId id="452"/>
            <p14:sldId id="453"/>
            <p14:sldId id="455"/>
            <p14:sldId id="472"/>
            <p14:sldId id="456"/>
            <p14:sldId id="466"/>
            <p14:sldId id="457"/>
            <p14:sldId id="460"/>
            <p14:sldId id="461"/>
            <p14:sldId id="462"/>
            <p14:sldId id="464"/>
            <p14:sldId id="475"/>
            <p14:sldId id="476"/>
            <p14:sldId id="47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77122" autoAdjust="0"/>
  </p:normalViewPr>
  <p:slideViewPr>
    <p:cSldViewPr showGuides="1">
      <p:cViewPr>
        <p:scale>
          <a:sx n="75" d="100"/>
          <a:sy n="75" d="100"/>
        </p:scale>
        <p:origin x="678"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gs" Target="tags/tag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0F17CE-73B9-4A8C-A35D-5F397C7B67E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BED13-8995-4FD3-9630-D564FC67137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计算机只能处理数据化的信息。</a:t>
            </a:r>
            <a:endParaRPr lang="zh-CN" altLang="en-US" dirty="0"/>
          </a:p>
          <a:p>
            <a:r>
              <a:rPr lang="zh-CN" altLang="en-US" dirty="0"/>
              <a:t>对信息世界中的信息经过加工、编码数据化后即进入机器世界，即数据世界。</a:t>
            </a:r>
            <a:endParaRPr lang="zh-CN" altLang="en-US" dirty="0"/>
          </a:p>
          <a:p>
            <a:r>
              <a:rPr lang="zh-CN" altLang="en-US" dirty="0"/>
              <a:t>数据世界中的对象是数据。</a:t>
            </a:r>
            <a:endParaRPr lang="zh-CN" altLang="en-US" dirty="0"/>
          </a:p>
          <a:p>
            <a:r>
              <a:rPr lang="zh-CN" altLang="en-US" dirty="0"/>
              <a:t>现实世界中的客观事物及其联系在数据世界中是用数据模型来描述的。</a:t>
            </a:r>
            <a:endParaRPr lang="zh-CN" altLang="en-US" dirty="0"/>
          </a:p>
          <a:p>
            <a:endParaRPr lang="zh-CN" altLang="en-US" dirty="0"/>
          </a:p>
          <a:p>
            <a:r>
              <a:rPr lang="zh-CN" altLang="en-US" dirty="0"/>
              <a:t>数据化后的信息称为数据，所以说数据是信息的符号表示。</a:t>
            </a:r>
            <a:endParaRPr lang="zh-CN" altLang="en-US" dirty="0"/>
          </a:p>
          <a:p>
            <a:r>
              <a:rPr lang="zh-CN" altLang="en-US" dirty="0"/>
              <a:t>描述事物的符号记录称为数据。</a:t>
            </a:r>
            <a:endParaRPr lang="zh-CN" altLang="en-US" dirty="0"/>
          </a:p>
          <a:p>
            <a:r>
              <a:rPr lang="zh-CN" altLang="en-US" dirty="0"/>
              <a:t>将从数据中获得的有意义的内容称为信息</a:t>
            </a:r>
            <a:endParaRPr lang="zh-CN" altLang="en-US" dirty="0"/>
          </a:p>
          <a:p>
            <a:r>
              <a:rPr lang="zh-CN" altLang="en-US" dirty="0"/>
              <a:t>数据有一定的格式，这些格式的规定是数据的语法，而数据的含义是数据的语义。</a:t>
            </a:r>
            <a:endParaRPr lang="zh-CN" altLang="en-US" dirty="0"/>
          </a:p>
          <a:p>
            <a:r>
              <a:rPr lang="zh-CN" altLang="en-US" dirty="0"/>
              <a:t>数据是信息存在的一种形式，只有通过解释或处理才能成为有用的信息。</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用树型结构来表示实体之间联系的模型称为层次模型。</a:t>
            </a:r>
            <a:endParaRPr lang="zh-CN" altLang="en-US" dirty="0"/>
          </a:p>
          <a:p>
            <a:r>
              <a:rPr lang="zh-CN" altLang="en-US" dirty="0"/>
              <a:t>     构成层次模型的树是由结点和连线组成的，结点表示实体集（文件或记录集），连线表示相连两个实体之间的联系，这种联系只能是一对多的。通常把表示“一”的实体放在上方，称为父结点；而把表示“多”的实体放在下方，称为子结点。根据树结构的特点，建立数据的层次模型需要满足下列两个条件：</a:t>
            </a:r>
            <a:endParaRPr lang="zh-CN" altLang="en-US" dirty="0"/>
          </a:p>
          <a:p>
            <a:r>
              <a:rPr lang="zh-CN" altLang="en-US" dirty="0"/>
              <a:t>（</a:t>
            </a:r>
            <a:r>
              <a:rPr lang="en-US" altLang="zh-CN" dirty="0"/>
              <a:t>1</a:t>
            </a:r>
            <a:r>
              <a:rPr lang="zh-CN" altLang="en-US" dirty="0"/>
              <a:t>）有且仅有一个结点没有父结点，这个结点即为树根结点。</a:t>
            </a:r>
            <a:endParaRPr lang="zh-CN" altLang="en-US" dirty="0"/>
          </a:p>
          <a:p>
            <a:r>
              <a:rPr lang="zh-CN" altLang="en-US" dirty="0"/>
              <a:t>（</a:t>
            </a:r>
            <a:r>
              <a:rPr lang="en-US" altLang="zh-CN" dirty="0"/>
              <a:t>2</a:t>
            </a:r>
            <a:r>
              <a:rPr lang="zh-CN" altLang="en-US" dirty="0"/>
              <a:t>）其他数据记录有且仅有一个父结点。</a:t>
            </a:r>
            <a:endParaRPr lang="en-US" altLang="zh-CN" dirty="0"/>
          </a:p>
          <a:p>
            <a:endParaRPr lang="en-US" altLang="zh-CN" dirty="0"/>
          </a:p>
          <a:p>
            <a:pPr eaLnBrk="1" hangingPunct="1">
              <a:spcBef>
                <a:spcPct val="0"/>
              </a:spcBef>
              <a:buClrTx/>
              <a:buSzTx/>
              <a:buFontTx/>
              <a:buNone/>
            </a:pPr>
            <a:r>
              <a:rPr lang="zh-CN" altLang="en-US" sz="1200" b="1" dirty="0">
                <a:solidFill>
                  <a:srgbClr val="FF0000"/>
                </a:solidFill>
                <a:latin typeface="Arial" panose="020B0604020202020204" pitchFamily="34" charset="0"/>
              </a:rPr>
              <a:t>层次模型的主要缺点有：</a:t>
            </a:r>
            <a:endParaRPr lang="zh-CN" altLang="en-US" sz="1200" b="1" dirty="0">
              <a:solidFill>
                <a:srgbClr val="FF0000"/>
              </a:solidFill>
              <a:latin typeface="Arial" panose="020B0604020202020204" pitchFamily="34" charset="0"/>
            </a:endParaRPr>
          </a:p>
          <a:p>
            <a:pPr eaLnBrk="1" hangingPunct="1">
              <a:spcBef>
                <a:spcPct val="0"/>
              </a:spcBef>
              <a:buClrTx/>
              <a:buSzTx/>
              <a:buFontTx/>
              <a:buNone/>
            </a:pPr>
            <a:r>
              <a:rPr lang="en-US" altLang="zh-CN" sz="1200" b="1" dirty="0">
                <a:latin typeface="Arial" panose="020B0604020202020204" pitchFamily="34" charset="0"/>
              </a:rPr>
              <a:t>(1)</a:t>
            </a:r>
            <a:r>
              <a:rPr lang="zh-CN" altLang="en-US" sz="1200" b="1" dirty="0">
                <a:latin typeface="Arial" panose="020B0604020202020204" pitchFamily="34" charset="0"/>
              </a:rPr>
              <a:t>现实世界中很多联系是非层次性的，如多对多联系、一个结点具有多个双亲等，层次模型表示这类联系的方法很笨掘，只能通过引入冗余数据（易产生不一致性）或创建非自然组织（引入虚结点）来解决。</a:t>
            </a:r>
            <a:endParaRPr lang="zh-CN" altLang="en-US" sz="1200" b="1" dirty="0">
              <a:latin typeface="Arial" panose="020B0604020202020204" pitchFamily="34" charset="0"/>
            </a:endParaRPr>
          </a:p>
          <a:p>
            <a:pPr eaLnBrk="1" hangingPunct="1">
              <a:spcBef>
                <a:spcPct val="0"/>
              </a:spcBef>
              <a:buClrTx/>
              <a:buSzTx/>
              <a:buFontTx/>
              <a:buNone/>
            </a:pPr>
            <a:r>
              <a:rPr lang="en-US" altLang="zh-CN" sz="1200" b="1" dirty="0">
                <a:latin typeface="Arial" panose="020B0604020202020204" pitchFamily="34" charset="0"/>
              </a:rPr>
              <a:t>(2)</a:t>
            </a:r>
            <a:r>
              <a:rPr lang="zh-CN" altLang="en-US" sz="1200" b="1" dirty="0">
                <a:latin typeface="Arial" panose="020B0604020202020204" pitchFamily="34" charset="0"/>
              </a:rPr>
              <a:t>对插入和删除操作的限制比较多。</a:t>
            </a:r>
            <a:endParaRPr lang="zh-CN" altLang="en-US" sz="1200" b="1" dirty="0">
              <a:latin typeface="Arial" panose="020B0604020202020204" pitchFamily="34" charset="0"/>
            </a:endParaRPr>
          </a:p>
          <a:p>
            <a:pPr eaLnBrk="1" hangingPunct="1">
              <a:spcBef>
                <a:spcPct val="0"/>
              </a:spcBef>
              <a:buClrTx/>
              <a:buSzTx/>
              <a:buFontTx/>
              <a:buNone/>
            </a:pPr>
            <a:r>
              <a:rPr lang="en-US" altLang="zh-CN" sz="1200" b="1" dirty="0">
                <a:latin typeface="Arial" panose="020B0604020202020204" pitchFamily="34" charset="0"/>
              </a:rPr>
              <a:t>(3)</a:t>
            </a:r>
            <a:r>
              <a:rPr lang="zh-CN" altLang="en-US" sz="1200" b="1" dirty="0">
                <a:latin typeface="Arial" panose="020B0604020202020204" pitchFamily="34" charset="0"/>
              </a:rPr>
              <a:t>查询子结点必须通过双亲结点。</a:t>
            </a:r>
            <a:endParaRPr lang="zh-CN" altLang="en-US" sz="1200" b="1" dirty="0">
              <a:latin typeface="Arial" panose="020B0604020202020204" pitchFamily="34" charset="0"/>
            </a:endParaRPr>
          </a:p>
          <a:p>
            <a:pPr eaLnBrk="1" hangingPunct="1">
              <a:spcBef>
                <a:spcPct val="0"/>
              </a:spcBef>
              <a:buClrTx/>
              <a:buSzTx/>
              <a:buFontTx/>
              <a:buNone/>
            </a:pPr>
            <a:r>
              <a:rPr lang="en-US" altLang="zh-CN" sz="1200" b="1" dirty="0">
                <a:latin typeface="Arial" panose="020B0604020202020204" pitchFamily="34" charset="0"/>
              </a:rPr>
              <a:t>(4)</a:t>
            </a:r>
            <a:r>
              <a:rPr lang="zh-CN" altLang="en-US" sz="1200" b="1" dirty="0">
                <a:latin typeface="Arial" panose="020B0604020202020204" pitchFamily="34" charset="0"/>
              </a:rPr>
              <a:t>由于结构严密，层次命令趋于程序化。</a:t>
            </a:r>
            <a:endParaRPr lang="zh-CN" altLang="en-US" sz="1200" b="1" dirty="0">
              <a:latin typeface="Arial" panose="020B0604020202020204" pitchFamily="34" charset="0"/>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1" dirty="0">
                <a:solidFill>
                  <a:srgbClr val="FF0000"/>
                </a:solidFill>
                <a:latin typeface="Arial" panose="020B0604020202020204" pitchFamily="34" charset="0"/>
              </a:rPr>
              <a:t>从逻辑上看</a:t>
            </a:r>
            <a:r>
              <a:rPr lang="zh-CN" altLang="en-US" sz="1200" b="1" dirty="0">
                <a:latin typeface="Arial" panose="020B0604020202020204" pitchFamily="34" charset="0"/>
              </a:rPr>
              <a:t>它们都是用连线表示实体之间的联系，用结点表示实体集；</a:t>
            </a:r>
            <a:r>
              <a:rPr lang="zh-CN" altLang="en-US" sz="1200" b="1" dirty="0">
                <a:solidFill>
                  <a:srgbClr val="FF0000"/>
                </a:solidFill>
                <a:latin typeface="Arial" panose="020B0604020202020204" pitchFamily="34" charset="0"/>
              </a:rPr>
              <a:t>从物理上看，</a:t>
            </a:r>
            <a:r>
              <a:rPr lang="zh-CN" altLang="en-US" sz="1200" b="1" dirty="0">
                <a:latin typeface="Arial" panose="020B0604020202020204" pitchFamily="34" charset="0"/>
              </a:rPr>
              <a:t>层次模型和网络模型都是用指针来实现两个文件之间的联系，其差别仅在于网状模型中的连线或指针更加复杂，更加纵横交错，从而使数据结构更复杂。</a:t>
            </a:r>
            <a:endParaRPr lang="en-US" altLang="zh-CN" sz="1200" b="1" dirty="0">
              <a:latin typeface="Arial" panose="020B0604020202020204" pitchFamily="34" charset="0"/>
            </a:endParaRPr>
          </a:p>
          <a:p>
            <a:pPr eaLnBrk="1" hangingPunct="1">
              <a:spcBef>
                <a:spcPct val="0"/>
              </a:spcBef>
              <a:buClrTx/>
              <a:buSzTx/>
              <a:buFontTx/>
              <a:buNone/>
            </a:pPr>
            <a:r>
              <a:rPr lang="zh-CN" altLang="en-US" sz="1200" b="1" dirty="0">
                <a:latin typeface="Arial" panose="020B0604020202020204" pitchFamily="34" charset="0"/>
              </a:rPr>
              <a:t>在数据库中，把满足以下两个条件的基本层次联系集合称为</a:t>
            </a:r>
            <a:r>
              <a:rPr lang="zh-CN" altLang="en-US" sz="1200" b="1" dirty="0">
                <a:solidFill>
                  <a:srgbClr val="FF0000"/>
                </a:solidFill>
                <a:latin typeface="Arial" panose="020B0604020202020204" pitchFamily="34" charset="0"/>
              </a:rPr>
              <a:t>网状模型：</a:t>
            </a:r>
            <a:endParaRPr lang="zh-CN" altLang="en-US" sz="1200" b="1" dirty="0">
              <a:solidFill>
                <a:srgbClr val="FF0000"/>
              </a:solidFill>
              <a:latin typeface="Arial" panose="020B0604020202020204" pitchFamily="34" charset="0"/>
            </a:endParaRPr>
          </a:p>
          <a:p>
            <a:pPr eaLnBrk="1" hangingPunct="1">
              <a:spcBef>
                <a:spcPct val="0"/>
              </a:spcBef>
              <a:buClrTx/>
              <a:buSzTx/>
              <a:buFontTx/>
              <a:buNone/>
            </a:pPr>
            <a:r>
              <a:rPr lang="zh-CN" altLang="en-US" sz="1200" b="1" dirty="0">
                <a:latin typeface="Arial" panose="020B0604020202020204" pitchFamily="34" charset="0"/>
              </a:rPr>
              <a:t>（</a:t>
            </a:r>
            <a:r>
              <a:rPr lang="en-US" altLang="zh-CN" sz="1200" b="1" dirty="0">
                <a:latin typeface="Arial" panose="020B0604020202020204" pitchFamily="34" charset="0"/>
              </a:rPr>
              <a:t>1</a:t>
            </a:r>
            <a:r>
              <a:rPr lang="zh-CN" altLang="en-US" sz="1200" b="1" dirty="0">
                <a:latin typeface="Arial" panose="020B0604020202020204" pitchFamily="34" charset="0"/>
              </a:rPr>
              <a:t>）允许一个以上的结点无双亲；</a:t>
            </a:r>
            <a:endParaRPr lang="zh-CN" altLang="en-US" sz="1200" b="1" dirty="0">
              <a:latin typeface="Arial" panose="020B0604020202020204" pitchFamily="34" charset="0"/>
            </a:endParaRPr>
          </a:p>
          <a:p>
            <a:pPr eaLnBrk="1" hangingPunct="1">
              <a:spcBef>
                <a:spcPct val="0"/>
              </a:spcBef>
              <a:buClrTx/>
              <a:buSzTx/>
              <a:buFontTx/>
              <a:buNone/>
            </a:pPr>
            <a:r>
              <a:rPr lang="zh-CN" altLang="en-US" sz="1200" b="1" dirty="0">
                <a:latin typeface="Arial" panose="020B0604020202020204" pitchFamily="34" charset="0"/>
              </a:rPr>
              <a:t>（</a:t>
            </a:r>
            <a:r>
              <a:rPr lang="en-US" altLang="zh-CN" sz="1200" b="1" dirty="0">
                <a:latin typeface="Arial" panose="020B0604020202020204" pitchFamily="34" charset="0"/>
              </a:rPr>
              <a:t>2</a:t>
            </a:r>
            <a:r>
              <a:rPr lang="zh-CN" altLang="en-US" sz="1200" b="1" dirty="0">
                <a:latin typeface="Arial" panose="020B0604020202020204" pitchFamily="34" charset="0"/>
              </a:rPr>
              <a:t>）一个结点可以有多于一个的双亲。</a:t>
            </a:r>
            <a:endParaRPr lang="en-US" altLang="zh-CN" sz="1200" b="1" dirty="0">
              <a:latin typeface="Arial" panose="020B0604020202020204" pitchFamily="34" charset="0"/>
            </a:endParaRPr>
          </a:p>
          <a:p>
            <a:pPr eaLnBrk="1" hangingPunct="1">
              <a:spcBef>
                <a:spcPct val="0"/>
              </a:spcBef>
              <a:buClrTx/>
              <a:buSzTx/>
              <a:buFontTx/>
              <a:buNone/>
            </a:pPr>
            <a:endParaRPr lang="en-US" altLang="zh-CN" sz="1200" b="1" dirty="0">
              <a:latin typeface="Arial" panose="020B0604020202020204" pitchFamily="34" charset="0"/>
            </a:endParaRPr>
          </a:p>
          <a:p>
            <a:pPr eaLnBrk="1" hangingPunct="1">
              <a:buFont typeface="Wingdings" panose="05000000000000000000" pitchFamily="2" charset="2"/>
              <a:buChar char="u"/>
            </a:pPr>
            <a:r>
              <a:rPr lang="zh-CN" altLang="en-US" sz="1200" dirty="0">
                <a:latin typeface="Arial" panose="020B0604020202020204" pitchFamily="34" charset="0"/>
              </a:rPr>
              <a:t>结构比较复杂，而且随着应用环境的扩大，数据库的结构就变得越来越复杂，不利于用户最终掌握。</a:t>
            </a:r>
            <a:endParaRPr lang="zh-CN" altLang="en-US" sz="1200" dirty="0">
              <a:latin typeface="Arial" panose="020B0604020202020204" pitchFamily="34" charset="0"/>
            </a:endParaRPr>
          </a:p>
          <a:p>
            <a:pPr eaLnBrk="1" hangingPunct="1">
              <a:buFont typeface="Wingdings" panose="05000000000000000000" pitchFamily="2" charset="2"/>
              <a:buChar char="u"/>
            </a:pPr>
            <a:r>
              <a:rPr lang="zh-CN" altLang="en-US" sz="1200" dirty="0">
                <a:latin typeface="Arial" panose="020B0604020202020204" pitchFamily="34" charset="0"/>
              </a:rPr>
              <a:t>其</a:t>
            </a:r>
            <a:r>
              <a:rPr lang="en-US" altLang="zh-CN" sz="1200" dirty="0">
                <a:latin typeface="Arial" panose="020B0604020202020204" pitchFamily="34" charset="0"/>
              </a:rPr>
              <a:t>DDL</a:t>
            </a:r>
            <a:r>
              <a:rPr lang="zh-CN" altLang="en-US" sz="1200" dirty="0">
                <a:latin typeface="Arial" panose="020B0604020202020204" pitchFamily="34" charset="0"/>
              </a:rPr>
              <a:t>，</a:t>
            </a:r>
            <a:r>
              <a:rPr lang="en-US" altLang="zh-CN" sz="1200" dirty="0">
                <a:latin typeface="Arial" panose="020B0604020202020204" pitchFamily="34" charset="0"/>
              </a:rPr>
              <a:t>DML</a:t>
            </a:r>
            <a:r>
              <a:rPr lang="zh-CN" altLang="en-US" sz="1200" dirty="0">
                <a:latin typeface="Arial" panose="020B0604020202020204" pitchFamily="34" charset="0"/>
              </a:rPr>
              <a:t>语言复杂，用户不容易使用。</a:t>
            </a:r>
            <a:endParaRPr lang="zh-CN" altLang="en-US" sz="1200" dirty="0">
              <a:latin typeface="Arial" panose="020B0604020202020204" pitchFamily="34" charset="0"/>
            </a:endParaRPr>
          </a:p>
          <a:p>
            <a:pPr eaLnBrk="1" hangingPunct="1">
              <a:spcBef>
                <a:spcPct val="0"/>
              </a:spcBef>
              <a:buClrTx/>
              <a:buSzTx/>
              <a:buFontTx/>
              <a:buNone/>
            </a:pPr>
            <a:endParaRPr lang="zh-CN" altLang="en-US" sz="1200" b="1"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12568"/>
          </a:xfrm>
        </p:spPr>
        <p:txBody>
          <a:bodyPr/>
          <a:lstStyle>
            <a:lvl1pPr marL="273685" indent="-191770">
              <a:buFont typeface="Wingdings" panose="05000000000000000000" pitchFamily="2" charset="2"/>
              <a:buChar char="Ø"/>
              <a:defRPr/>
            </a:lvl1pPr>
            <a:lvl2pPr marL="465455" indent="-171450">
              <a:buFont typeface="Wingdings" panose="05000000000000000000" pitchFamily="2" charset="2"/>
              <a:buChar char="ü"/>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副标题 16"/>
          <p:cNvSpPr>
            <a:spLocks noGrp="1"/>
          </p:cNvSpPr>
          <p:nvPr>
            <p:ph type="subTitle" idx="13"/>
          </p:nvPr>
        </p:nvSpPr>
        <p:spPr>
          <a:xfrm>
            <a:off x="467544" y="404672"/>
            <a:ext cx="8208912" cy="825505"/>
          </a:xfrm>
        </p:spPr>
        <p:txBody>
          <a:bodyPr lIns="45720" rIns="45720">
            <a:normAutofit/>
          </a:bodyPr>
          <a:lstStyle>
            <a:lvl1pPr marL="0" marR="48260" indent="0" algn="l">
              <a:buNone/>
              <a:defRPr sz="3000" b="1">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a:p>
        </p:txBody>
      </p:sp>
      <p:sp>
        <p:nvSpPr>
          <p:cNvPr id="4" name="Date Placeholder 3"/>
          <p:cNvSpPr>
            <a:spLocks noGrp="1"/>
          </p:cNvSpPr>
          <p:nvPr>
            <p:ph type="dt" sz="half" idx="14"/>
          </p:nvPr>
        </p:nvSpPr>
        <p:spPr/>
        <p:txBody>
          <a:bodyPr/>
          <a:lstStyle>
            <a:lvl1pPr>
              <a:defRPr/>
            </a:lvl1pPr>
          </a:lstStyle>
          <a:p>
            <a:pPr>
              <a:defRPr/>
            </a:pPr>
            <a:fld id="{4225ECB3-6AC7-43FA-A915-18D4472C2C5D}" type="datetimeFigureOut">
              <a:rPr lang="zh-CN" altLang="en-US"/>
            </a:fld>
            <a:endParaRPr lang="zh-CN" altLang="en-US"/>
          </a:p>
        </p:txBody>
      </p:sp>
      <p:sp>
        <p:nvSpPr>
          <p:cNvPr id="5" name="Footer Placeholder 4"/>
          <p:cNvSpPr>
            <a:spLocks noGrp="1"/>
          </p:cNvSpPr>
          <p:nvPr>
            <p:ph type="ftr" sz="quarter" idx="15"/>
          </p:nvPr>
        </p:nvSpPr>
        <p:spPr/>
        <p:txBody>
          <a:bodyPr/>
          <a:lstStyle>
            <a:lvl1pPr>
              <a:defRPr/>
            </a:lvl1pPr>
          </a:lstStyle>
          <a:p>
            <a:pPr>
              <a:defRPr/>
            </a:pPr>
            <a:endParaRPr lang="zh-CN" altLang="en-US"/>
          </a:p>
        </p:txBody>
      </p:sp>
      <p:sp>
        <p:nvSpPr>
          <p:cNvPr id="6" name="Slide Number Placeholder 5"/>
          <p:cNvSpPr>
            <a:spLocks noGrp="1"/>
          </p:cNvSpPr>
          <p:nvPr>
            <p:ph type="sldNum" sz="quarter" idx="16"/>
          </p:nvPr>
        </p:nvSpPr>
        <p:spPr/>
        <p:txBody>
          <a:bodyPr/>
          <a:lstStyle>
            <a:lvl1pPr>
              <a:defRPr/>
            </a:lvl1pPr>
          </a:lstStyle>
          <a:p>
            <a:pPr>
              <a:defRPr/>
            </a:pPr>
            <a:fld id="{7852726B-87AB-4964-898E-B380B9902728}"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42416" y="3505200"/>
            <a:ext cx="6600451" cy="967382"/>
          </a:xfrm>
        </p:spPr>
        <p:txBody>
          <a:bodyPr/>
          <a:lstStyle/>
          <a:p>
            <a:pPr algn="r"/>
            <a:r>
              <a:rPr lang="zh-CN" altLang="en-US" dirty="0"/>
              <a:t>第</a:t>
            </a:r>
            <a:r>
              <a:rPr lang="en-US" altLang="zh-CN" dirty="0"/>
              <a:t>2</a:t>
            </a:r>
            <a:r>
              <a:rPr lang="zh-CN" altLang="en-US" dirty="0"/>
              <a:t>章  数据模型</a:t>
            </a:r>
            <a:endParaRPr lang="zh-CN" altLang="en-US" dirty="0"/>
          </a:p>
        </p:txBody>
      </p:sp>
      <p:sp>
        <p:nvSpPr>
          <p:cNvPr id="3" name="副标题 2"/>
          <p:cNvSpPr>
            <a:spLocks noGrp="1"/>
          </p:cNvSpPr>
          <p:nvPr>
            <p:ph type="subTitle" idx="1"/>
          </p:nvPr>
        </p:nvSpPr>
        <p:spPr/>
        <p:txBody>
          <a:bodyPr>
            <a:normAutofit/>
          </a:bodyPr>
          <a:lstStyle/>
          <a:p>
            <a:pPr algn="r"/>
            <a:r>
              <a:rPr lang="zh-CN" altLang="en-US" sz="2400" dirty="0"/>
              <a:t>梅晶</a:t>
            </a:r>
            <a:endParaRPr lang="en-US" altLang="zh-CN" sz="2400" dirty="0"/>
          </a:p>
          <a:p>
            <a:pPr algn="r"/>
            <a:r>
              <a:rPr lang="zh-CN" altLang="en-US" sz="2400" dirty="0"/>
              <a:t>信息科学与工程学院</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a:lnSpc>
                <a:spcPts val="2880"/>
              </a:lnSpc>
              <a:spcBef>
                <a:spcPts val="600"/>
              </a:spcBef>
              <a:buClrTx/>
            </a:pPr>
            <a:r>
              <a:rPr lang="zh-CN" altLang="en-US" sz="2400" dirty="0">
                <a:latin typeface="Arial" panose="020B0604020202020204" pitchFamily="34" charset="0"/>
              </a:rPr>
              <a:t> 数据项（字段）（</a:t>
            </a:r>
            <a:r>
              <a:rPr lang="en-US" altLang="zh-CN" sz="2400" dirty="0">
                <a:latin typeface="Arial" panose="020B0604020202020204" pitchFamily="34" charset="0"/>
              </a:rPr>
              <a:t>field</a:t>
            </a:r>
            <a:r>
              <a:rPr lang="zh-CN" altLang="en-US" sz="2400" dirty="0">
                <a:latin typeface="Arial" panose="020B0604020202020204" pitchFamily="34" charset="0"/>
              </a:rPr>
              <a:t>）。对应于信息世界中的属性。</a:t>
            </a:r>
            <a:endParaRPr lang="en-US" altLang="zh-CN" sz="2400" dirty="0">
              <a:latin typeface="Arial" panose="020B0604020202020204" pitchFamily="34" charset="0"/>
            </a:endParaRPr>
          </a:p>
          <a:p>
            <a:pPr marL="869315" lvl="2">
              <a:lnSpc>
                <a:spcPts val="2880"/>
              </a:lnSpc>
              <a:spcBef>
                <a:spcPts val="600"/>
              </a:spcBef>
              <a:buClrTx/>
            </a:pPr>
            <a:r>
              <a:rPr lang="zh-CN" altLang="en-US" sz="2400" dirty="0">
                <a:latin typeface="Arial" panose="020B0604020202020204" pitchFamily="34" charset="0"/>
              </a:rPr>
              <a:t>例如，实体型“教师”中的各个属性中，姓名、性别、年龄、职称等就是数据项。</a:t>
            </a:r>
            <a:endParaRPr lang="zh-CN" altLang="en-US" sz="2400" dirty="0">
              <a:latin typeface="Arial" panose="020B0604020202020204" pitchFamily="34" charset="0"/>
            </a:endParaRPr>
          </a:p>
          <a:p>
            <a:pPr marL="0">
              <a:lnSpc>
                <a:spcPts val="2880"/>
              </a:lnSpc>
              <a:spcBef>
                <a:spcPts val="600"/>
              </a:spcBef>
              <a:buClrTx/>
            </a:pPr>
            <a:r>
              <a:rPr lang="zh-CN" altLang="en-US" sz="2400" dirty="0">
                <a:latin typeface="Arial" panose="020B0604020202020204" pitchFamily="34" charset="0"/>
              </a:rPr>
              <a:t> 记录（</a:t>
            </a:r>
            <a:r>
              <a:rPr lang="en-US" altLang="zh-CN" sz="2400" dirty="0">
                <a:latin typeface="Arial" panose="020B0604020202020204" pitchFamily="34" charset="0"/>
              </a:rPr>
              <a:t>record</a:t>
            </a:r>
            <a:r>
              <a:rPr lang="zh-CN" altLang="en-US" sz="2400" dirty="0">
                <a:latin typeface="Arial" panose="020B0604020202020204" pitchFamily="34" charset="0"/>
              </a:rPr>
              <a:t>）。每个实体所对应的数据。</a:t>
            </a:r>
            <a:endParaRPr lang="en-US" altLang="zh-CN" sz="2400" dirty="0">
              <a:latin typeface="Arial" panose="020B0604020202020204" pitchFamily="34" charset="0"/>
            </a:endParaRPr>
          </a:p>
          <a:p>
            <a:pPr marL="869315" lvl="2">
              <a:lnSpc>
                <a:spcPts val="2880"/>
              </a:lnSpc>
              <a:spcBef>
                <a:spcPts val="600"/>
              </a:spcBef>
              <a:buClrTx/>
            </a:pPr>
            <a:r>
              <a:rPr lang="zh-CN" altLang="en-US" sz="2400" dirty="0">
                <a:latin typeface="Arial" panose="020B0604020202020204" pitchFamily="34" charset="0"/>
              </a:rPr>
              <a:t>例如，对应某一教师的各项属性值为：（李辉、</a:t>
            </a:r>
            <a:r>
              <a:rPr lang="en-US" altLang="zh-CN" sz="2400" dirty="0">
                <a:latin typeface="Arial" panose="020B0604020202020204" pitchFamily="34" charset="0"/>
              </a:rPr>
              <a:t>45</a:t>
            </a:r>
            <a:r>
              <a:rPr lang="zh-CN" altLang="en-US" sz="2400" dirty="0">
                <a:latin typeface="Arial" panose="020B0604020202020204" pitchFamily="34" charset="0"/>
              </a:rPr>
              <a:t>、男、副教授） 等就是一个记录。</a:t>
            </a:r>
            <a:endParaRPr lang="zh-CN" altLang="en-US" sz="2400" dirty="0">
              <a:latin typeface="Arial" panose="020B0604020202020204" pitchFamily="34" charset="0"/>
            </a:endParaRPr>
          </a:p>
          <a:p>
            <a:pPr marL="0">
              <a:lnSpc>
                <a:spcPts val="2880"/>
              </a:lnSpc>
              <a:spcBef>
                <a:spcPts val="600"/>
              </a:spcBef>
              <a:buClrTx/>
            </a:pPr>
            <a:r>
              <a:rPr lang="zh-CN" altLang="en-US" sz="2400" dirty="0">
                <a:latin typeface="Arial" panose="020B0604020202020204" pitchFamily="34" charset="0"/>
              </a:rPr>
              <a:t> 记录型（</a:t>
            </a:r>
            <a:r>
              <a:rPr lang="en-US" altLang="zh-CN" sz="2400" dirty="0">
                <a:latin typeface="Arial" panose="020B0604020202020204" pitchFamily="34" charset="0"/>
              </a:rPr>
              <a:t>record type</a:t>
            </a:r>
            <a:r>
              <a:rPr lang="zh-CN" altLang="en-US" sz="2400" dirty="0">
                <a:latin typeface="Arial" panose="020B0604020202020204" pitchFamily="34" charset="0"/>
              </a:rPr>
              <a:t>）。对应于信息世界中的实体型。</a:t>
            </a:r>
            <a:endParaRPr lang="zh-CN" altLang="en-US" sz="2400" dirty="0">
              <a:latin typeface="Arial" panose="020B0604020202020204" pitchFamily="34" charset="0"/>
            </a:endParaRPr>
          </a:p>
          <a:p>
            <a:pPr marL="0">
              <a:lnSpc>
                <a:spcPts val="2880"/>
              </a:lnSpc>
              <a:spcBef>
                <a:spcPts val="600"/>
              </a:spcBef>
              <a:buClrTx/>
            </a:pPr>
            <a:r>
              <a:rPr lang="zh-CN" altLang="en-US" sz="2400" dirty="0">
                <a:latin typeface="Arial" panose="020B0604020202020204" pitchFamily="34" charset="0"/>
              </a:rPr>
              <a:t> 文件（</a:t>
            </a:r>
            <a:r>
              <a:rPr lang="en-US" altLang="zh-CN" sz="2400" dirty="0">
                <a:latin typeface="Arial" panose="020B0604020202020204" pitchFamily="34" charset="0"/>
              </a:rPr>
              <a:t>file</a:t>
            </a:r>
            <a:r>
              <a:rPr lang="zh-CN" altLang="en-US" sz="2400" dirty="0">
                <a:latin typeface="Arial" panose="020B0604020202020204" pitchFamily="34" charset="0"/>
              </a:rPr>
              <a:t>）。对应于信息世界中的实体集。</a:t>
            </a:r>
            <a:endParaRPr lang="zh-CN" altLang="en-US" sz="2400" dirty="0">
              <a:latin typeface="Arial" panose="020B0604020202020204" pitchFamily="34" charset="0"/>
            </a:endParaRPr>
          </a:p>
          <a:p>
            <a:pPr marL="144145">
              <a:lnSpc>
                <a:spcPts val="2880"/>
              </a:lnSpc>
              <a:spcBef>
                <a:spcPts val="600"/>
              </a:spcBef>
              <a:buClrTx/>
            </a:pPr>
            <a:r>
              <a:rPr lang="zh-CN" altLang="en-US" sz="2400" dirty="0">
                <a:latin typeface="Arial" panose="020B0604020202020204" pitchFamily="34" charset="0"/>
              </a:rPr>
              <a:t> 关键字（</a:t>
            </a:r>
            <a:r>
              <a:rPr lang="en-US" altLang="zh-CN" sz="2400" dirty="0">
                <a:latin typeface="Arial" panose="020B0604020202020204" pitchFamily="34" charset="0"/>
              </a:rPr>
              <a:t>key</a:t>
            </a:r>
            <a:r>
              <a:rPr lang="zh-CN" altLang="en-US" sz="2400" dirty="0">
                <a:latin typeface="Arial" panose="020B0604020202020204" pitchFamily="34" charset="0"/>
              </a:rPr>
              <a:t>）。能够惟一标识一个记录的字段集，对应于信息世界中的码。</a:t>
            </a:r>
            <a:endParaRPr lang="zh-CN" altLang="en-US" sz="2400" dirty="0">
              <a:latin typeface="Arial" panose="020B0604020202020204" pitchFamily="34" charset="0"/>
            </a:endParaRPr>
          </a:p>
        </p:txBody>
      </p:sp>
      <p:sp>
        <p:nvSpPr>
          <p:cNvPr id="3" name="副标题 2"/>
          <p:cNvSpPr>
            <a:spLocks noGrp="1"/>
          </p:cNvSpPr>
          <p:nvPr>
            <p:ph type="subTitle" idx="13"/>
          </p:nvPr>
        </p:nvSpPr>
        <p:spPr/>
        <p:txBody>
          <a:bodyPr>
            <a:normAutofit/>
          </a:bodyPr>
          <a:lstStyle/>
          <a:p>
            <a:pPr>
              <a:spcBef>
                <a:spcPct val="50000"/>
              </a:spcBef>
              <a:buClrTx/>
            </a:pPr>
            <a:r>
              <a:rPr lang="zh-CN" altLang="en-US" sz="3200" dirty="0">
                <a:solidFill>
                  <a:srgbClr val="0000FF"/>
                </a:solidFill>
                <a:latin typeface="Arial" panose="020B0604020202020204" pitchFamily="34" charset="0"/>
              </a:rPr>
              <a:t>在数据世界中所涉及到的基本概念</a:t>
            </a:r>
            <a:r>
              <a:rPr lang="en-US" altLang="zh-CN" sz="3200" dirty="0">
                <a:solidFill>
                  <a:srgbClr val="0000FF"/>
                </a:solidFill>
                <a:latin typeface="Arial" panose="020B0604020202020204" pitchFamily="34" charset="0"/>
              </a:rPr>
              <a:t>:</a:t>
            </a:r>
            <a:endParaRPr lang="en-US" altLang="zh-CN" sz="3200" dirty="0">
              <a:solidFill>
                <a:srgbClr val="00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arn(inVertical)">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barn(inVertical)">
                                      <p:cBhvr>
                                        <p:cTn id="3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a:lnSpc>
                <a:spcPts val="2880"/>
              </a:lnSpc>
              <a:spcBef>
                <a:spcPts val="600"/>
              </a:spcBef>
              <a:buClrTx/>
            </a:pPr>
            <a:r>
              <a:rPr lang="zh-CN" altLang="en-US" sz="2400" dirty="0">
                <a:latin typeface="Arial" panose="020B0604020202020204" pitchFamily="34" charset="0"/>
              </a:rPr>
              <a:t>为了用计算机来处理信息，</a:t>
            </a:r>
            <a:r>
              <a:rPr lang="zh-CN" altLang="en-US" sz="2400" dirty="0">
                <a:solidFill>
                  <a:srgbClr val="0000FF"/>
                </a:solidFill>
                <a:latin typeface="Arial" panose="020B0604020202020204" pitchFamily="34" charset="0"/>
              </a:rPr>
              <a:t>首先必须将现实世界中的客观事物转换为观念世界，然后将这些信息数据化。</a:t>
            </a:r>
            <a:endParaRPr lang="en-US" altLang="zh-CN" sz="2400" dirty="0">
              <a:solidFill>
                <a:srgbClr val="0000FF"/>
              </a:solidFill>
              <a:latin typeface="Arial" panose="020B0604020202020204" pitchFamily="34" charset="0"/>
            </a:endParaRPr>
          </a:p>
          <a:p>
            <a:pPr marL="0">
              <a:lnSpc>
                <a:spcPts val="2880"/>
              </a:lnSpc>
              <a:spcBef>
                <a:spcPts val="600"/>
              </a:spcBef>
              <a:buClrTx/>
            </a:pPr>
            <a:endParaRPr lang="zh-CN" altLang="en-US" sz="2400" dirty="0">
              <a:latin typeface="Arial" panose="020B0604020202020204" pitchFamily="34" charset="0"/>
            </a:endParaRPr>
          </a:p>
        </p:txBody>
      </p:sp>
      <p:sp>
        <p:nvSpPr>
          <p:cNvPr id="3" name="副标题 2"/>
          <p:cNvSpPr>
            <a:spLocks noGrp="1"/>
          </p:cNvSpPr>
          <p:nvPr>
            <p:ph type="subTitle" idx="13"/>
          </p:nvPr>
        </p:nvSpPr>
        <p:spPr/>
        <p:txBody>
          <a:bodyPr>
            <a:normAutofit/>
          </a:bodyPr>
          <a:lstStyle/>
          <a:p>
            <a:pPr>
              <a:spcBef>
                <a:spcPct val="50000"/>
              </a:spcBef>
              <a:buClrTx/>
            </a:pPr>
            <a:r>
              <a:rPr lang="zh-CN" altLang="en-US" sz="3200" dirty="0"/>
              <a:t>三个世界的关系</a:t>
            </a:r>
            <a:endParaRPr lang="en-US" altLang="zh-CN" sz="3200" dirty="0">
              <a:solidFill>
                <a:srgbClr val="0000FF"/>
              </a:solidFill>
              <a:latin typeface="Arial" panose="020B0604020202020204" pitchFamily="34" charset="0"/>
            </a:endParaRPr>
          </a:p>
        </p:txBody>
      </p:sp>
      <p:sp>
        <p:nvSpPr>
          <p:cNvPr id="4" name="Text Box 6"/>
          <p:cNvSpPr txBox="1">
            <a:spLocks noChangeArrowheads="1"/>
          </p:cNvSpPr>
          <p:nvPr/>
        </p:nvSpPr>
        <p:spPr bwMode="auto">
          <a:xfrm>
            <a:off x="204791" y="2681288"/>
            <a:ext cx="35718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dirty="0">
                <a:solidFill>
                  <a:srgbClr val="0000FF"/>
                </a:solidFill>
                <a:latin typeface="+mj-ea"/>
                <a:ea typeface="+mj-ea"/>
              </a:rPr>
              <a:t>现实世界</a:t>
            </a:r>
            <a:endParaRPr lang="zh-CN" altLang="en-US" sz="2400" b="1" dirty="0">
              <a:solidFill>
                <a:srgbClr val="0000FF"/>
              </a:solidFill>
              <a:latin typeface="+mj-ea"/>
              <a:ea typeface="+mj-ea"/>
            </a:endParaRPr>
          </a:p>
          <a:p>
            <a:pPr algn="ctr" eaLnBrk="1" hangingPunct="1">
              <a:spcBef>
                <a:spcPct val="50000"/>
              </a:spcBef>
              <a:buClrTx/>
              <a:buSzTx/>
              <a:buFontTx/>
              <a:buNone/>
            </a:pPr>
            <a:r>
              <a:rPr lang="zh-CN" altLang="en-US" sz="2400" b="1" dirty="0">
                <a:latin typeface="+mj-ea"/>
                <a:ea typeface="+mj-ea"/>
              </a:rPr>
              <a:t>                         </a:t>
            </a:r>
            <a:endParaRPr lang="zh-CN" altLang="en-US" sz="2400" b="1" dirty="0">
              <a:latin typeface="+mj-ea"/>
              <a:ea typeface="+mj-ea"/>
            </a:endParaRPr>
          </a:p>
          <a:p>
            <a:pPr algn="ctr" eaLnBrk="1" hangingPunct="1">
              <a:spcBef>
                <a:spcPct val="50000"/>
              </a:spcBef>
              <a:buClrTx/>
              <a:buSzTx/>
              <a:buFontTx/>
              <a:buNone/>
            </a:pPr>
            <a:r>
              <a:rPr lang="zh-CN" altLang="en-US" sz="2400" b="1" dirty="0">
                <a:solidFill>
                  <a:srgbClr val="FF5050"/>
                </a:solidFill>
                <a:latin typeface="+mj-ea"/>
                <a:ea typeface="+mj-ea"/>
              </a:rPr>
              <a:t>信息世界</a:t>
            </a:r>
            <a:r>
              <a:rPr lang="en-US" altLang="zh-CN" sz="2400" b="1" dirty="0">
                <a:solidFill>
                  <a:srgbClr val="FF5050"/>
                </a:solidFill>
                <a:latin typeface="+mj-ea"/>
                <a:ea typeface="+mj-ea"/>
              </a:rPr>
              <a:t>(</a:t>
            </a:r>
            <a:r>
              <a:rPr lang="zh-CN" altLang="en-US" sz="2400" b="1" dirty="0">
                <a:solidFill>
                  <a:srgbClr val="FF5050"/>
                </a:solidFill>
                <a:latin typeface="+mj-ea"/>
                <a:ea typeface="+mj-ea"/>
              </a:rPr>
              <a:t>观念世界</a:t>
            </a:r>
            <a:r>
              <a:rPr lang="en-US" altLang="zh-CN" sz="2400" b="1" dirty="0">
                <a:solidFill>
                  <a:srgbClr val="FF5050"/>
                </a:solidFill>
                <a:latin typeface="+mj-ea"/>
                <a:ea typeface="+mj-ea"/>
              </a:rPr>
              <a:t>)</a:t>
            </a:r>
            <a:endParaRPr lang="en-US" altLang="zh-CN" sz="2400" b="1" dirty="0">
              <a:solidFill>
                <a:srgbClr val="FF5050"/>
              </a:solidFill>
              <a:latin typeface="+mj-ea"/>
              <a:ea typeface="+mj-ea"/>
            </a:endParaRPr>
          </a:p>
          <a:p>
            <a:pPr algn="ctr" eaLnBrk="1" hangingPunct="1">
              <a:spcBef>
                <a:spcPct val="50000"/>
              </a:spcBef>
              <a:buClrTx/>
              <a:buSzTx/>
              <a:buFontTx/>
              <a:buNone/>
            </a:pPr>
            <a:endParaRPr lang="en-US" altLang="zh-CN" sz="2400" b="1" dirty="0">
              <a:solidFill>
                <a:srgbClr val="FF5050"/>
              </a:solidFill>
              <a:latin typeface="+mj-ea"/>
              <a:ea typeface="+mj-ea"/>
            </a:endParaRPr>
          </a:p>
          <a:p>
            <a:pPr algn="ctr" eaLnBrk="1" hangingPunct="1">
              <a:spcBef>
                <a:spcPct val="50000"/>
              </a:spcBef>
              <a:buClrTx/>
              <a:buSzTx/>
              <a:buFontTx/>
              <a:buNone/>
            </a:pPr>
            <a:r>
              <a:rPr lang="zh-CN" altLang="en-US" sz="2400" b="1" dirty="0">
                <a:solidFill>
                  <a:srgbClr val="0B5D09"/>
                </a:solidFill>
                <a:latin typeface="+mj-ea"/>
                <a:ea typeface="+mj-ea"/>
              </a:rPr>
              <a:t>机器世界</a:t>
            </a:r>
            <a:r>
              <a:rPr lang="en-US" altLang="zh-CN" sz="2400" b="1" dirty="0">
                <a:solidFill>
                  <a:srgbClr val="0B5D09"/>
                </a:solidFill>
                <a:latin typeface="+mj-ea"/>
                <a:ea typeface="+mj-ea"/>
              </a:rPr>
              <a:t>(</a:t>
            </a:r>
            <a:r>
              <a:rPr lang="zh-CN" altLang="en-US" sz="2400" b="1" dirty="0">
                <a:solidFill>
                  <a:srgbClr val="0B5D09"/>
                </a:solidFill>
                <a:latin typeface="+mj-ea"/>
                <a:ea typeface="+mj-ea"/>
              </a:rPr>
              <a:t>数据世界</a:t>
            </a:r>
            <a:r>
              <a:rPr lang="en-US" altLang="zh-CN" sz="2400" b="1" dirty="0">
                <a:solidFill>
                  <a:srgbClr val="0B5D09"/>
                </a:solidFill>
                <a:latin typeface="+mj-ea"/>
                <a:ea typeface="+mj-ea"/>
              </a:rPr>
              <a:t>)</a:t>
            </a:r>
            <a:endParaRPr lang="en-US" altLang="zh-CN" sz="2400" b="1" dirty="0">
              <a:solidFill>
                <a:srgbClr val="0B5D09"/>
              </a:solidFill>
              <a:latin typeface="+mj-ea"/>
              <a:ea typeface="+mj-ea"/>
            </a:endParaRPr>
          </a:p>
        </p:txBody>
      </p:sp>
      <p:sp>
        <p:nvSpPr>
          <p:cNvPr id="5" name="Line 7"/>
          <p:cNvSpPr>
            <a:spLocks noChangeShapeType="1"/>
          </p:cNvSpPr>
          <p:nvPr/>
        </p:nvSpPr>
        <p:spPr bwMode="auto">
          <a:xfrm>
            <a:off x="1919287" y="3197229"/>
            <a:ext cx="0" cy="576263"/>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 name="Line 10"/>
          <p:cNvSpPr>
            <a:spLocks noChangeShapeType="1"/>
          </p:cNvSpPr>
          <p:nvPr/>
        </p:nvSpPr>
        <p:spPr bwMode="auto">
          <a:xfrm>
            <a:off x="1847851" y="3055939"/>
            <a:ext cx="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7" name="Line 11"/>
          <p:cNvSpPr>
            <a:spLocks noChangeShapeType="1"/>
          </p:cNvSpPr>
          <p:nvPr/>
        </p:nvSpPr>
        <p:spPr bwMode="auto">
          <a:xfrm>
            <a:off x="1919287" y="4278317"/>
            <a:ext cx="0" cy="576263"/>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8" name="矩形 7"/>
          <p:cNvSpPr>
            <a:spLocks noChangeArrowheads="1"/>
          </p:cNvSpPr>
          <p:nvPr/>
        </p:nvSpPr>
        <p:spPr bwMode="auto">
          <a:xfrm>
            <a:off x="3419480" y="3195642"/>
            <a:ext cx="5000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latin typeface="+mj-ea"/>
                <a:ea typeface="+mj-ea"/>
              </a:rPr>
              <a:t>学生（学号，姓名，性别，年龄，专业）</a:t>
            </a:r>
            <a:endParaRPr lang="en-US" altLang="zh-CN" sz="1600" b="1" dirty="0">
              <a:latin typeface="+mj-ea"/>
              <a:ea typeface="+mj-ea"/>
            </a:endParaRPr>
          </a:p>
          <a:p>
            <a:pPr eaLnBrk="1" hangingPunct="1">
              <a:spcBef>
                <a:spcPct val="0"/>
              </a:spcBef>
              <a:buClrTx/>
              <a:buSzTx/>
              <a:buFontTx/>
              <a:buNone/>
            </a:pPr>
            <a:r>
              <a:rPr lang="en-US" altLang="zh-CN" sz="1600" b="1" dirty="0">
                <a:latin typeface="+mj-ea"/>
                <a:ea typeface="+mj-ea"/>
              </a:rPr>
              <a:t>1.</a:t>
            </a:r>
            <a:r>
              <a:rPr lang="zh-CN" altLang="en-US" sz="1600" b="1" dirty="0">
                <a:latin typeface="+mj-ea"/>
                <a:ea typeface="+mj-ea"/>
              </a:rPr>
              <a:t>实体  </a:t>
            </a:r>
            <a:r>
              <a:rPr lang="en-US" altLang="zh-CN" sz="1600" b="1" dirty="0">
                <a:latin typeface="+mj-ea"/>
                <a:ea typeface="+mj-ea"/>
              </a:rPr>
              <a:t>2.</a:t>
            </a:r>
            <a:r>
              <a:rPr lang="zh-CN" altLang="en-US" sz="1600" b="1" dirty="0">
                <a:latin typeface="+mj-ea"/>
                <a:ea typeface="+mj-ea"/>
              </a:rPr>
              <a:t>属性  </a:t>
            </a:r>
            <a:r>
              <a:rPr lang="en-US" altLang="zh-CN" sz="1600" b="1" dirty="0">
                <a:latin typeface="+mj-ea"/>
                <a:ea typeface="+mj-ea"/>
              </a:rPr>
              <a:t>3.</a:t>
            </a:r>
            <a:r>
              <a:rPr lang="zh-CN" altLang="en-US" sz="1600" b="1" dirty="0">
                <a:latin typeface="+mj-ea"/>
                <a:ea typeface="+mj-ea"/>
              </a:rPr>
              <a:t>域  </a:t>
            </a:r>
            <a:r>
              <a:rPr lang="en-US" altLang="zh-CN" sz="1600" b="1" dirty="0">
                <a:latin typeface="+mj-ea"/>
                <a:ea typeface="+mj-ea"/>
              </a:rPr>
              <a:t>4.</a:t>
            </a:r>
            <a:r>
              <a:rPr lang="zh-CN" altLang="en-US" sz="1600" b="1" dirty="0">
                <a:latin typeface="+mj-ea"/>
                <a:ea typeface="+mj-ea"/>
              </a:rPr>
              <a:t>码  </a:t>
            </a:r>
            <a:r>
              <a:rPr lang="en-US" altLang="zh-CN" sz="1600" b="1" dirty="0">
                <a:latin typeface="+mj-ea"/>
                <a:ea typeface="+mj-ea"/>
              </a:rPr>
              <a:t>5.</a:t>
            </a:r>
            <a:r>
              <a:rPr lang="zh-CN" altLang="en-US" sz="1600" b="1" dirty="0">
                <a:latin typeface="+mj-ea"/>
                <a:ea typeface="+mj-ea"/>
              </a:rPr>
              <a:t>实体型  </a:t>
            </a:r>
            <a:r>
              <a:rPr lang="en-US" altLang="zh-CN" sz="1600" b="1" dirty="0">
                <a:latin typeface="+mj-ea"/>
                <a:ea typeface="+mj-ea"/>
              </a:rPr>
              <a:t>6.</a:t>
            </a:r>
            <a:r>
              <a:rPr lang="zh-CN" altLang="en-US" sz="1600" b="1" dirty="0">
                <a:latin typeface="+mj-ea"/>
                <a:ea typeface="+mj-ea"/>
              </a:rPr>
              <a:t>实体集</a:t>
            </a:r>
            <a:endParaRPr lang="zh-CN" altLang="en-US" sz="1600" b="1" dirty="0">
              <a:latin typeface="+mj-ea"/>
              <a:ea typeface="+mj-ea"/>
            </a:endParaRPr>
          </a:p>
        </p:txBody>
      </p:sp>
      <p:sp>
        <p:nvSpPr>
          <p:cNvPr id="9" name="矩形 8"/>
          <p:cNvSpPr>
            <a:spLocks noChangeArrowheads="1"/>
          </p:cNvSpPr>
          <p:nvPr/>
        </p:nvSpPr>
        <p:spPr bwMode="auto">
          <a:xfrm>
            <a:off x="3348037" y="4481514"/>
            <a:ext cx="55006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dirty="0">
                <a:solidFill>
                  <a:srgbClr val="000000"/>
                </a:solidFill>
                <a:latin typeface="+mj-ea"/>
                <a:ea typeface="+mj-ea"/>
              </a:rPr>
              <a:t>1.</a:t>
            </a:r>
            <a:r>
              <a:rPr lang="zh-CN" altLang="en-US" sz="1600" b="1" dirty="0">
                <a:solidFill>
                  <a:srgbClr val="000000"/>
                </a:solidFill>
                <a:latin typeface="+mj-ea"/>
                <a:ea typeface="+mj-ea"/>
              </a:rPr>
              <a:t>记录  </a:t>
            </a:r>
            <a:r>
              <a:rPr lang="en-US" altLang="zh-CN" sz="1600" b="1" dirty="0">
                <a:solidFill>
                  <a:srgbClr val="000000"/>
                </a:solidFill>
                <a:latin typeface="+mj-ea"/>
                <a:ea typeface="+mj-ea"/>
              </a:rPr>
              <a:t>2.</a:t>
            </a:r>
            <a:r>
              <a:rPr lang="zh-CN" altLang="en-US" sz="1600" b="1" dirty="0">
                <a:solidFill>
                  <a:srgbClr val="000000"/>
                </a:solidFill>
                <a:latin typeface="+mj-ea"/>
                <a:ea typeface="+mj-ea"/>
              </a:rPr>
              <a:t>字段 </a:t>
            </a:r>
            <a:r>
              <a:rPr lang="en-US" altLang="zh-CN" sz="1600" b="1" dirty="0">
                <a:solidFill>
                  <a:srgbClr val="000000"/>
                </a:solidFill>
                <a:latin typeface="+mj-ea"/>
                <a:ea typeface="+mj-ea"/>
              </a:rPr>
              <a:t>3.</a:t>
            </a:r>
            <a:r>
              <a:rPr lang="zh-CN" altLang="en-US" sz="1600" b="1" dirty="0">
                <a:solidFill>
                  <a:srgbClr val="000000"/>
                </a:solidFill>
                <a:latin typeface="+mj-ea"/>
                <a:ea typeface="+mj-ea"/>
              </a:rPr>
              <a:t>字段类型 </a:t>
            </a:r>
            <a:r>
              <a:rPr lang="en-US" altLang="zh-CN" sz="1600" b="1" dirty="0">
                <a:solidFill>
                  <a:srgbClr val="000000"/>
                </a:solidFill>
                <a:latin typeface="+mj-ea"/>
                <a:ea typeface="+mj-ea"/>
              </a:rPr>
              <a:t>4.</a:t>
            </a:r>
            <a:r>
              <a:rPr lang="zh-CN" altLang="en-US" sz="1600" b="1" dirty="0">
                <a:solidFill>
                  <a:srgbClr val="000000"/>
                </a:solidFill>
                <a:latin typeface="+mj-ea"/>
                <a:ea typeface="+mj-ea"/>
              </a:rPr>
              <a:t>关键字  </a:t>
            </a:r>
            <a:r>
              <a:rPr lang="en-US" altLang="zh-CN" sz="1600" b="1" dirty="0">
                <a:solidFill>
                  <a:srgbClr val="000000"/>
                </a:solidFill>
                <a:latin typeface="+mj-ea"/>
                <a:ea typeface="+mj-ea"/>
              </a:rPr>
              <a:t>5.</a:t>
            </a:r>
            <a:r>
              <a:rPr lang="zh-CN" altLang="en-US" sz="1600" b="1" dirty="0">
                <a:solidFill>
                  <a:srgbClr val="000000"/>
                </a:solidFill>
                <a:latin typeface="+mj-ea"/>
                <a:ea typeface="+mj-ea"/>
              </a:rPr>
              <a:t>记录型 </a:t>
            </a:r>
            <a:r>
              <a:rPr lang="en-US" altLang="zh-CN" sz="1600" b="1" dirty="0">
                <a:solidFill>
                  <a:srgbClr val="000000"/>
                </a:solidFill>
                <a:latin typeface="+mj-ea"/>
                <a:ea typeface="+mj-ea"/>
              </a:rPr>
              <a:t>6.</a:t>
            </a:r>
            <a:r>
              <a:rPr lang="zh-CN" altLang="en-US" sz="1600" b="1" dirty="0">
                <a:solidFill>
                  <a:srgbClr val="000000"/>
                </a:solidFill>
                <a:latin typeface="+mj-ea"/>
                <a:ea typeface="+mj-ea"/>
              </a:rPr>
              <a:t>文件</a:t>
            </a:r>
            <a:endParaRPr lang="zh-CN" altLang="en-US" sz="1600" b="1" dirty="0">
              <a:latin typeface="+mj-ea"/>
              <a:ea typeface="+mj-ea"/>
            </a:endParaRPr>
          </a:p>
        </p:txBody>
      </p:sp>
      <p:cxnSp>
        <p:nvCxnSpPr>
          <p:cNvPr id="10" name="直接箭头连接符 9"/>
          <p:cNvCxnSpPr/>
          <p:nvPr/>
        </p:nvCxnSpPr>
        <p:spPr>
          <a:xfrm rot="5400000">
            <a:off x="3526636" y="4088611"/>
            <a:ext cx="714375" cy="714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rot="5400000">
            <a:off x="4241010" y="4088611"/>
            <a:ext cx="714375" cy="714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6200000" flipH="1">
            <a:off x="5222880" y="3963992"/>
            <a:ext cx="714375" cy="3206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6200000" flipH="1">
            <a:off x="5776914" y="3910017"/>
            <a:ext cx="785812" cy="500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6200000" flipH="1">
            <a:off x="6705601" y="3910017"/>
            <a:ext cx="785812" cy="500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16200000" flipH="1">
            <a:off x="7634289" y="3910017"/>
            <a:ext cx="785812" cy="500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矩形 15"/>
          <p:cNvSpPr>
            <a:spLocks noChangeArrowheads="1"/>
          </p:cNvSpPr>
          <p:nvPr/>
        </p:nvSpPr>
        <p:spPr bwMode="auto">
          <a:xfrm>
            <a:off x="3276604" y="2124080"/>
            <a:ext cx="50006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latin typeface="+mj-ea"/>
                <a:ea typeface="+mj-ea"/>
              </a:rPr>
              <a:t>客观存在的事物</a:t>
            </a:r>
            <a:endParaRPr lang="en-US" altLang="zh-CN" sz="1800" b="1" dirty="0">
              <a:latin typeface="+mj-ea"/>
              <a:ea typeface="+mj-ea"/>
            </a:endParaRPr>
          </a:p>
          <a:p>
            <a:pPr algn="ctr" eaLnBrk="1" hangingPunct="1">
              <a:spcBef>
                <a:spcPct val="0"/>
              </a:spcBef>
              <a:buClrTx/>
              <a:buSzTx/>
              <a:buFontTx/>
              <a:buNone/>
            </a:pPr>
            <a:r>
              <a:rPr lang="zh-CN" altLang="en-US" sz="1800" b="1" dirty="0">
                <a:latin typeface="+mj-ea"/>
                <a:ea typeface="+mj-ea"/>
              </a:rPr>
              <a:t>如：你们身边某个同学</a:t>
            </a:r>
            <a:endParaRPr lang="zh-CN" altLang="en-US" sz="1800" b="1" dirty="0">
              <a:latin typeface="+mj-ea"/>
              <a:ea typeface="+mj-ea"/>
            </a:endParaRPr>
          </a:p>
        </p:txBody>
      </p:sp>
      <p:sp>
        <p:nvSpPr>
          <p:cNvPr id="17" name="Line 7"/>
          <p:cNvSpPr>
            <a:spLocks noChangeShapeType="1"/>
          </p:cNvSpPr>
          <p:nvPr/>
        </p:nvSpPr>
        <p:spPr bwMode="auto">
          <a:xfrm>
            <a:off x="5776912" y="2695580"/>
            <a:ext cx="0" cy="576263"/>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aphicFrame>
        <p:nvGraphicFramePr>
          <p:cNvPr id="18" name="Group 43"/>
          <p:cNvGraphicFramePr>
            <a:graphicFrameLocks noGrp="1"/>
          </p:cNvGraphicFramePr>
          <p:nvPr/>
        </p:nvGraphicFramePr>
        <p:xfrm>
          <a:off x="3824288" y="4990793"/>
          <a:ext cx="4633912" cy="1181407"/>
        </p:xfrm>
        <a:graphic>
          <a:graphicData uri="http://schemas.openxmlformats.org/drawingml/2006/table">
            <a:tbl>
              <a:tblPr/>
              <a:tblGrid>
                <a:gridCol w="1195391"/>
                <a:gridCol w="838200"/>
                <a:gridCol w="762000"/>
                <a:gridCol w="728408"/>
                <a:gridCol w="1109913"/>
              </a:tblGrid>
              <a:tr h="3759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学号</a:t>
                      </a:r>
                      <a:endParaRPr kumimoji="0" lang="zh-CN" altLang="en-US" sz="19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姓名</a:t>
                      </a:r>
                      <a:endParaRPr kumimoji="0" lang="zh-CN" altLang="en-US" sz="19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性别</a:t>
                      </a:r>
                      <a:endParaRPr kumimoji="0" lang="zh-CN" altLang="en-US" sz="19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年龄</a:t>
                      </a:r>
                      <a:endParaRPr kumimoji="0" lang="zh-CN" altLang="en-US" sz="19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专业</a:t>
                      </a:r>
                      <a:endParaRPr kumimoji="0" lang="zh-CN" altLang="en-US" sz="19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1940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2019001</a:t>
                      </a:r>
                      <a:endParaRPr kumimoji="0" lang="zh-CN" altLang="en-US"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王二</a:t>
                      </a:r>
                      <a:endParaRPr kumimoji="0" lang="zh-CN" altLang="en-US"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男</a:t>
                      </a:r>
                      <a:endParaRPr kumimoji="0" lang="zh-CN" altLang="en-US"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18</a:t>
                      </a:r>
                      <a:endParaRPr kumimoji="0" lang="zh-CN" altLang="en-US"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计算机</a:t>
                      </a:r>
                      <a:endParaRPr kumimoji="0" lang="zh-CN" altLang="en-US"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r>
              <a:tr h="37592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9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9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9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r>
            </a:tbl>
          </a:graphicData>
        </a:graphic>
      </p:graphicFrame>
      <p:sp>
        <p:nvSpPr>
          <p:cNvPr id="19" name="Line 7"/>
          <p:cNvSpPr>
            <a:spLocks noChangeShapeType="1"/>
          </p:cNvSpPr>
          <p:nvPr/>
        </p:nvSpPr>
        <p:spPr bwMode="auto">
          <a:xfrm>
            <a:off x="5776912" y="3838580"/>
            <a:ext cx="0" cy="576263"/>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1500"/>
                            </p:stCondLst>
                            <p:childTnLst>
                              <p:par>
                                <p:cTn id="15" presetID="55" presetClass="entr" presetSubtype="0" fill="hold"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p:cTn id="17" dur="1000" fill="hold"/>
                                        <p:tgtEl>
                                          <p:spTgt spid="4">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4">
                                            <p:txEl>
                                              <p:pRg st="1" end="1"/>
                                            </p:txEl>
                                          </p:spTgt>
                                        </p:tgtEl>
                                      </p:cBhvr>
                                    </p:animEffect>
                                  </p:childTnLst>
                                </p:cTn>
                              </p:par>
                            </p:childTnLst>
                          </p:cTn>
                        </p:par>
                        <p:par>
                          <p:cTn id="20" fill="hold">
                            <p:stCondLst>
                              <p:cond delay="2500"/>
                            </p:stCondLst>
                            <p:childTnLst>
                              <p:par>
                                <p:cTn id="21" presetID="55" presetClass="entr" presetSubtype="0" fill="hold"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p:cTn id="23" dur="1000" fill="hold"/>
                                        <p:tgtEl>
                                          <p:spTgt spid="4">
                                            <p:txEl>
                                              <p:pRg st="2" end="2"/>
                                            </p:txEl>
                                          </p:spTgt>
                                        </p:tgtEl>
                                        <p:attrNameLst>
                                          <p:attrName>ppt_w</p:attrName>
                                        </p:attrNameLst>
                                      </p:cBhvr>
                                      <p:tavLst>
                                        <p:tav tm="0">
                                          <p:val>
                                            <p:strVal val="#ppt_w*0.70"/>
                                          </p:val>
                                        </p:tav>
                                        <p:tav tm="100000">
                                          <p:val>
                                            <p:strVal val="#ppt_w"/>
                                          </p:val>
                                        </p:tav>
                                      </p:tavLst>
                                    </p:anim>
                                    <p:anim calcmode="lin" valueType="num">
                                      <p:cBhvr>
                                        <p:cTn id="24"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25" dur="1000"/>
                                        <p:tgtEl>
                                          <p:spTgt spid="4">
                                            <p:txEl>
                                              <p:pRg st="2" end="2"/>
                                            </p:txEl>
                                          </p:spTgt>
                                        </p:tgtEl>
                                      </p:cBhvr>
                                    </p:animEffect>
                                  </p:childTnLst>
                                </p:cTn>
                              </p:par>
                            </p:childTnLst>
                          </p:cTn>
                        </p:par>
                        <p:par>
                          <p:cTn id="26" fill="hold">
                            <p:stCondLst>
                              <p:cond delay="3500"/>
                            </p:stCondLst>
                            <p:childTnLst>
                              <p:par>
                                <p:cTn id="27" presetID="55" presetClass="entr" presetSubtype="0" fill="hold" nodeType="after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p:cTn id="29" dur="1000" fill="hold"/>
                                        <p:tgtEl>
                                          <p:spTgt spid="4">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4">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4">
                                            <p:txEl>
                                              <p:pRg st="4" end="4"/>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up)">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up)">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2000"/>
                                        <p:tgtEl>
                                          <p:spTgt spid="19"/>
                                        </p:tgtEl>
                                      </p:cBhvr>
                                    </p:animEffect>
                                    <p:set>
                                      <p:cBhvr>
                                        <p:cTn id="62" dur="1" fill="hold">
                                          <p:stCondLst>
                                            <p:cond delay="1999"/>
                                          </p:stCondLst>
                                        </p:cTn>
                                        <p:tgtEl>
                                          <p:spTgt spid="19"/>
                                        </p:tgtEl>
                                        <p:attrNameLst>
                                          <p:attrName>style.visibility</p:attrName>
                                        </p:attrNameLst>
                                      </p:cBhvr>
                                      <p:to>
                                        <p:strVal val="hidden"/>
                                      </p:to>
                                    </p:set>
                                  </p:childTnLst>
                                </p:cTn>
                              </p:par>
                            </p:childTnLst>
                          </p:cTn>
                        </p:par>
                        <p:par>
                          <p:cTn id="63" fill="hold">
                            <p:stCondLst>
                              <p:cond delay="2000"/>
                            </p:stCondLst>
                            <p:childTnLst>
                              <p:par>
                                <p:cTn id="64" presetID="22" presetClass="entr" presetSubtype="1"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2" presetClass="entr" presetSubtype="1"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up)">
                                      <p:cBhvr>
                                        <p:cTn id="69" dur="500"/>
                                        <p:tgtEl>
                                          <p:spTgt spid="11"/>
                                        </p:tgtEl>
                                      </p:cBhvr>
                                    </p:animEffect>
                                  </p:childTnLst>
                                </p:cTn>
                              </p:par>
                              <p:par>
                                <p:cTn id="70" presetID="22" presetClass="entr" presetSubtype="1" fill="hold"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up)">
                                      <p:cBhvr>
                                        <p:cTn id="72" dur="500"/>
                                        <p:tgtEl>
                                          <p:spTgt spid="12"/>
                                        </p:tgtEl>
                                      </p:cBhvr>
                                    </p:animEffect>
                                  </p:childTnLst>
                                </p:cTn>
                              </p:par>
                              <p:par>
                                <p:cTn id="73" presetID="22" presetClass="entr" presetSubtype="1" fill="hold"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up)">
                                      <p:cBhvr>
                                        <p:cTn id="75" dur="500"/>
                                        <p:tgtEl>
                                          <p:spTgt spid="13"/>
                                        </p:tgtEl>
                                      </p:cBhvr>
                                    </p:animEffect>
                                  </p:childTnLst>
                                </p:cTn>
                              </p:par>
                              <p:par>
                                <p:cTn id="76" presetID="22" presetClass="entr" presetSubtype="1" fill="hold"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wipe(up)">
                                      <p:cBhvr>
                                        <p:cTn id="78" dur="500"/>
                                        <p:tgtEl>
                                          <p:spTgt spid="14"/>
                                        </p:tgtEl>
                                      </p:cBhvr>
                                    </p:animEffect>
                                  </p:childTnLst>
                                </p:cTn>
                              </p:par>
                              <p:par>
                                <p:cTn id="79" presetID="22" presetClass="entr" presetSubtype="1"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up)">
                                      <p:cBhvr>
                                        <p:cTn id="81" dur="500"/>
                                        <p:tgtEl>
                                          <p:spTgt spid="1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wipe(up)">
                                      <p:cBhvr>
                                        <p:cTn id="8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P spid="16" grpId="0"/>
      <p:bldP spid="17" grpId="0"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t>在现实世界中，事物内部以及事物之间是有联系的，这些联系在信息世界中反映为实体（型）</a:t>
            </a:r>
            <a:r>
              <a:rPr lang="zh-CN" altLang="en-US" sz="2400" dirty="0">
                <a:solidFill>
                  <a:srgbClr val="0000FF"/>
                </a:solidFill>
              </a:rPr>
              <a:t>内部</a:t>
            </a:r>
            <a:r>
              <a:rPr lang="zh-CN" altLang="en-US" sz="2400" dirty="0"/>
              <a:t>的联系和实体（型）</a:t>
            </a:r>
            <a:r>
              <a:rPr lang="zh-CN" altLang="en-US" sz="2400" dirty="0">
                <a:solidFill>
                  <a:srgbClr val="0000FF"/>
                </a:solidFill>
              </a:rPr>
              <a:t>之间</a:t>
            </a:r>
            <a:r>
              <a:rPr lang="zh-CN" altLang="en-US" sz="2400" dirty="0"/>
              <a:t>的联系。</a:t>
            </a:r>
            <a:endParaRPr lang="en-US" altLang="zh-CN" sz="2400" dirty="0"/>
          </a:p>
          <a:p>
            <a:r>
              <a:rPr lang="zh-CN" altLang="en-US" sz="2400" dirty="0"/>
              <a:t>实体内部的联系通常是指组成实体的各</a:t>
            </a:r>
            <a:r>
              <a:rPr lang="zh-CN" altLang="en-US" sz="2400" dirty="0">
                <a:solidFill>
                  <a:srgbClr val="0000FF"/>
                </a:solidFill>
              </a:rPr>
              <a:t>属性</a:t>
            </a:r>
            <a:r>
              <a:rPr lang="zh-CN" altLang="en-US" sz="2400" dirty="0"/>
              <a:t>之间的联系。</a:t>
            </a:r>
            <a:endParaRPr lang="en-US" altLang="zh-CN" sz="2400" dirty="0"/>
          </a:p>
          <a:p>
            <a:r>
              <a:rPr lang="zh-CN" altLang="en-US" sz="2400" dirty="0"/>
              <a:t>实体之间的联系通常是指不同</a:t>
            </a:r>
            <a:r>
              <a:rPr lang="zh-CN" altLang="en-US" sz="2400" dirty="0">
                <a:solidFill>
                  <a:srgbClr val="0000FF"/>
                </a:solidFill>
              </a:rPr>
              <a:t>实体集</a:t>
            </a:r>
            <a:r>
              <a:rPr lang="zh-CN" altLang="en-US" sz="2400" dirty="0"/>
              <a:t>之间的联系。</a:t>
            </a:r>
            <a:endParaRPr lang="en-US" altLang="zh-CN" sz="2400" dirty="0"/>
          </a:p>
          <a:p>
            <a:pPr lvl="1"/>
            <a:r>
              <a:rPr lang="zh-CN" altLang="en-US" sz="2400" dirty="0"/>
              <a:t>一对一</a:t>
            </a:r>
            <a:endParaRPr lang="en-US" altLang="zh-CN" sz="2400" dirty="0"/>
          </a:p>
          <a:p>
            <a:pPr lvl="1"/>
            <a:r>
              <a:rPr lang="zh-CN" altLang="en-US" sz="2400" dirty="0"/>
              <a:t>一对多</a:t>
            </a:r>
            <a:endParaRPr lang="en-US" altLang="zh-CN" sz="2400" dirty="0"/>
          </a:p>
          <a:p>
            <a:pPr lvl="1"/>
            <a:r>
              <a:rPr lang="zh-CN" altLang="en-US" sz="2400" dirty="0"/>
              <a:t>多对多</a:t>
            </a:r>
            <a:endParaRPr lang="zh-CN" altLang="en-US" sz="2400" dirty="0"/>
          </a:p>
        </p:txBody>
      </p:sp>
      <p:sp>
        <p:nvSpPr>
          <p:cNvPr id="3" name="副标题 2"/>
          <p:cNvSpPr>
            <a:spLocks noGrp="1"/>
          </p:cNvSpPr>
          <p:nvPr>
            <p:ph type="subTitle" idx="13"/>
          </p:nvPr>
        </p:nvSpPr>
        <p:spPr/>
        <p:txBody>
          <a:bodyPr>
            <a:normAutofit/>
          </a:bodyPr>
          <a:lstStyle/>
          <a:p>
            <a:r>
              <a:rPr lang="en-US" altLang="zh-CN" sz="4000" dirty="0"/>
              <a:t>2.1.2 </a:t>
            </a:r>
            <a:r>
              <a:rPr lang="zh-CN" altLang="en-US" sz="4000" dirty="0"/>
              <a:t>实体间的联系</a:t>
            </a:r>
            <a:endParaRPr lang="en-US" altLang="zh-CN"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1311" y="1440632"/>
            <a:ext cx="8235145" cy="5112568"/>
          </a:xfrm>
        </p:spPr>
        <p:txBody>
          <a:bodyPr>
            <a:normAutofit/>
          </a:bodyPr>
          <a:lstStyle/>
          <a:p>
            <a:r>
              <a:rPr lang="zh-CN" altLang="en-US" sz="2600" dirty="0"/>
              <a:t>为了用计算机处理现实世界中的具体事物，人们必须事先对具体事物加以抽象，提取主要特征，归纳形成一个简单清晰的轮廓，转换成计算机能够处理的数据，这就是“数据建模”。</a:t>
            </a:r>
            <a:endParaRPr lang="en-US" altLang="zh-CN" sz="2600" dirty="0"/>
          </a:p>
          <a:p>
            <a:endParaRPr lang="en-US" altLang="zh-CN" sz="2600" dirty="0"/>
          </a:p>
          <a:p>
            <a:r>
              <a:rPr lang="zh-CN" altLang="en-US" sz="2600" dirty="0"/>
              <a:t>数据模型应满足三方面要求：</a:t>
            </a:r>
            <a:endParaRPr lang="zh-CN" altLang="en-US" sz="2600" dirty="0"/>
          </a:p>
          <a:p>
            <a:pPr lvl="1"/>
            <a:r>
              <a:rPr lang="zh-CN" altLang="en-US" sz="2400" dirty="0"/>
              <a:t>一是能比较真实地模拟现实世界；</a:t>
            </a:r>
            <a:endParaRPr lang="zh-CN" altLang="en-US" sz="2400" dirty="0"/>
          </a:p>
          <a:p>
            <a:pPr lvl="1"/>
            <a:r>
              <a:rPr lang="zh-CN" altLang="en-US" sz="2400" dirty="0"/>
              <a:t>二是容易为人所理解；</a:t>
            </a:r>
            <a:endParaRPr lang="zh-CN" altLang="en-US" sz="2400" dirty="0"/>
          </a:p>
          <a:p>
            <a:pPr lvl="1"/>
            <a:r>
              <a:rPr lang="zh-CN" altLang="en-US" sz="2400" dirty="0"/>
              <a:t>三是便于在计算机上实现。 </a:t>
            </a:r>
            <a:endParaRPr lang="zh-CN" altLang="en-US" sz="2400" dirty="0"/>
          </a:p>
        </p:txBody>
      </p:sp>
      <p:sp>
        <p:nvSpPr>
          <p:cNvPr id="3" name="副标题 2"/>
          <p:cNvSpPr>
            <a:spLocks noGrp="1"/>
          </p:cNvSpPr>
          <p:nvPr>
            <p:ph type="subTitle" idx="13"/>
          </p:nvPr>
        </p:nvSpPr>
        <p:spPr/>
        <p:txBody>
          <a:bodyPr>
            <a:normAutofit fontScale="92500" lnSpcReduction="10000"/>
          </a:bodyPr>
          <a:lstStyle/>
          <a:p>
            <a:r>
              <a:rPr lang="en-US" altLang="zh-CN" sz="5400" dirty="0">
                <a:solidFill>
                  <a:srgbClr val="FF5050"/>
                </a:solidFill>
              </a:rPr>
              <a:t>2.2 </a:t>
            </a:r>
            <a:r>
              <a:rPr lang="zh-CN" altLang="en-US" sz="5400" dirty="0">
                <a:solidFill>
                  <a:srgbClr val="FF5050"/>
                </a:solidFill>
              </a:rPr>
              <a:t>数据模型概述</a:t>
            </a:r>
            <a:endParaRPr lang="en-US"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09472" y="1296773"/>
            <a:ext cx="5615128" cy="5112568"/>
          </a:xfrm>
        </p:spPr>
        <p:txBody>
          <a:bodyPr>
            <a:normAutofit/>
          </a:bodyPr>
          <a:lstStyle/>
          <a:p>
            <a:pPr marL="0" indent="0">
              <a:buNone/>
            </a:pPr>
            <a:r>
              <a:rPr lang="zh-CN" altLang="en-US" sz="2400" dirty="0"/>
              <a:t>在数据库设计中，使用对象不同，应用目的不同，采用的数据模型不同。</a:t>
            </a:r>
            <a:endParaRPr lang="en-US" altLang="zh-CN" sz="2400" dirty="0"/>
          </a:p>
          <a:p>
            <a:pPr marL="0" indent="0">
              <a:buNone/>
            </a:pPr>
            <a:r>
              <a:rPr lang="zh-CN" altLang="en-US" sz="2400" dirty="0"/>
              <a:t>根据模型应用的不同目的，可以将这些模型划分为两类。</a:t>
            </a:r>
            <a:endParaRPr lang="zh-CN" altLang="en-US" sz="2400" dirty="0"/>
          </a:p>
          <a:p>
            <a:r>
              <a:rPr lang="zh-CN" altLang="en-US" sz="2400" dirty="0">
                <a:solidFill>
                  <a:srgbClr val="0000FF"/>
                </a:solidFill>
              </a:rPr>
              <a:t>概念数据模型，也称信息模型：</a:t>
            </a:r>
            <a:r>
              <a:rPr lang="zh-CN" altLang="en-US" sz="2400" dirty="0"/>
              <a:t>它是按用户的观点</a:t>
            </a:r>
            <a:r>
              <a:rPr lang="en-US" altLang="zh-CN" sz="2400" dirty="0"/>
              <a:t>（</a:t>
            </a:r>
            <a:r>
              <a:rPr lang="en-US" altLang="zh-CN" sz="2400" dirty="0" err="1"/>
              <a:t>观念世界</a:t>
            </a:r>
            <a:r>
              <a:rPr lang="en-US" altLang="zh-CN" sz="2400" dirty="0"/>
              <a:t>）</a:t>
            </a:r>
            <a:r>
              <a:rPr lang="zh-CN" altLang="en-US" sz="2400" dirty="0"/>
              <a:t>来对数据和信息建模，主要用于</a:t>
            </a:r>
            <a:r>
              <a:rPr lang="zh-CN" altLang="en-US" sz="2400" dirty="0">
                <a:solidFill>
                  <a:srgbClr val="006600"/>
                </a:solidFill>
              </a:rPr>
              <a:t>数据库设计。</a:t>
            </a:r>
            <a:endParaRPr lang="zh-CN" altLang="en-US" sz="2400" dirty="0">
              <a:solidFill>
                <a:srgbClr val="006600"/>
              </a:solidFill>
            </a:endParaRPr>
          </a:p>
          <a:p>
            <a:r>
              <a:rPr lang="zh-CN" altLang="en-US" sz="2400" dirty="0">
                <a:solidFill>
                  <a:srgbClr val="0000FF"/>
                </a:solidFill>
              </a:rPr>
              <a:t>逻辑数据模型：</a:t>
            </a:r>
            <a:r>
              <a:rPr lang="zh-CN" altLang="en-US" sz="2400" dirty="0"/>
              <a:t>主要包括网状模型、层次模型、关系模型等，它是按计算机系统的观点（机器世界）数据建模，主要用于</a:t>
            </a:r>
            <a:r>
              <a:rPr lang="en-US" altLang="zh-CN" sz="2400" dirty="0">
                <a:solidFill>
                  <a:srgbClr val="006600"/>
                </a:solidFill>
              </a:rPr>
              <a:t>DBMS</a:t>
            </a:r>
            <a:r>
              <a:rPr lang="zh-CN" altLang="en-US" sz="2400" dirty="0">
                <a:solidFill>
                  <a:srgbClr val="006600"/>
                </a:solidFill>
              </a:rPr>
              <a:t>的实现。</a:t>
            </a:r>
            <a:endParaRPr lang="zh-CN" altLang="en-US" sz="2000" dirty="0"/>
          </a:p>
        </p:txBody>
      </p:sp>
      <p:sp>
        <p:nvSpPr>
          <p:cNvPr id="3" name="副标题 2"/>
          <p:cNvSpPr>
            <a:spLocks noGrp="1"/>
          </p:cNvSpPr>
          <p:nvPr>
            <p:ph type="subTitle" idx="13"/>
          </p:nvPr>
        </p:nvSpPr>
        <p:spPr/>
        <p:txBody>
          <a:bodyPr>
            <a:normAutofit/>
          </a:bodyPr>
          <a:lstStyle/>
          <a:p>
            <a:r>
              <a:rPr lang="en-US" altLang="zh-CN" sz="4000" dirty="0"/>
              <a:t>2.2.1</a:t>
            </a:r>
            <a:r>
              <a:rPr lang="zh-CN" altLang="en-US" sz="4000" dirty="0"/>
              <a:t>数据模型的分类</a:t>
            </a:r>
            <a:endParaRPr lang="en-US" altLang="zh-CN" sz="2800" dirty="0"/>
          </a:p>
        </p:txBody>
      </p:sp>
      <p:grpSp>
        <p:nvGrpSpPr>
          <p:cNvPr id="4" name="Group 4"/>
          <p:cNvGrpSpPr/>
          <p:nvPr/>
        </p:nvGrpSpPr>
        <p:grpSpPr bwMode="auto">
          <a:xfrm>
            <a:off x="6079776" y="990600"/>
            <a:ext cx="2852862" cy="3733800"/>
            <a:chOff x="4262" y="7056"/>
            <a:chExt cx="2758" cy="3900"/>
          </a:xfrm>
        </p:grpSpPr>
        <p:grpSp>
          <p:nvGrpSpPr>
            <p:cNvPr id="5" name="Group 5"/>
            <p:cNvGrpSpPr/>
            <p:nvPr/>
          </p:nvGrpSpPr>
          <p:grpSpPr bwMode="auto">
            <a:xfrm>
              <a:off x="4500" y="7056"/>
              <a:ext cx="2520" cy="3279"/>
              <a:chOff x="4860" y="7524"/>
              <a:chExt cx="2520" cy="3279"/>
            </a:xfrm>
          </p:grpSpPr>
          <p:sp>
            <p:nvSpPr>
              <p:cNvPr id="7" name="Oval 6"/>
              <p:cNvSpPr>
                <a:spLocks noChangeArrowheads="1"/>
              </p:cNvSpPr>
              <p:nvPr/>
            </p:nvSpPr>
            <p:spPr bwMode="auto">
              <a:xfrm>
                <a:off x="5400" y="7524"/>
                <a:ext cx="1440" cy="46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54000" tIns="10800" rIns="54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Times New Roman" panose="02020603050405020304" pitchFamily="18" charset="0"/>
                  </a:rPr>
                  <a:t>现实世界</a:t>
                </a:r>
                <a:endParaRPr lang="zh-CN" altLang="en-US" sz="1800" b="1"/>
              </a:p>
            </p:txBody>
          </p:sp>
          <p:sp>
            <p:nvSpPr>
              <p:cNvPr id="8" name="AutoShape 7"/>
              <p:cNvSpPr>
                <a:spLocks noChangeArrowheads="1"/>
              </p:cNvSpPr>
              <p:nvPr/>
            </p:nvSpPr>
            <p:spPr bwMode="auto">
              <a:xfrm>
                <a:off x="5400" y="8463"/>
                <a:ext cx="1260" cy="309"/>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Times New Roman" panose="02020603050405020304" pitchFamily="18" charset="0"/>
                  </a:rPr>
                  <a:t>认识抽象</a:t>
                </a:r>
                <a:endParaRPr lang="zh-CN" altLang="en-US" sz="1800" b="1"/>
              </a:p>
            </p:txBody>
          </p:sp>
          <p:sp>
            <p:nvSpPr>
              <p:cNvPr id="9" name="Rectangle 8"/>
              <p:cNvSpPr>
                <a:spLocks noChangeArrowheads="1"/>
              </p:cNvSpPr>
              <p:nvPr/>
            </p:nvSpPr>
            <p:spPr bwMode="auto">
              <a:xfrm>
                <a:off x="5040" y="9240"/>
                <a:ext cx="216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latin typeface="Times New Roman" panose="02020603050405020304" pitchFamily="18" charset="0"/>
                  </a:rPr>
                  <a:t>信息世界   </a:t>
                </a:r>
                <a:r>
                  <a:rPr lang="zh-CN" altLang="en-US" sz="1800" b="1" dirty="0">
                    <a:solidFill>
                      <a:srgbClr val="0000FF"/>
                    </a:solidFill>
                    <a:latin typeface="Times New Roman" panose="02020603050405020304" pitchFamily="18" charset="0"/>
                  </a:rPr>
                  <a:t>概念模型</a:t>
                </a:r>
                <a:endParaRPr lang="zh-CN" altLang="en-US" sz="1800" b="1" dirty="0">
                  <a:solidFill>
                    <a:srgbClr val="0000FF"/>
                  </a:solidFill>
                </a:endParaRPr>
              </a:p>
            </p:txBody>
          </p:sp>
          <p:sp>
            <p:nvSpPr>
              <p:cNvPr id="10" name="Rectangle 9"/>
              <p:cNvSpPr>
                <a:spLocks noChangeArrowheads="1"/>
              </p:cNvSpPr>
              <p:nvPr/>
            </p:nvSpPr>
            <p:spPr bwMode="auto">
              <a:xfrm>
                <a:off x="4860" y="10023"/>
                <a:ext cx="2520" cy="78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latin typeface="Times New Roman" panose="02020603050405020304" pitchFamily="18" charset="0"/>
                  </a:rPr>
                  <a:t>机器世界</a:t>
                </a:r>
                <a:endParaRPr lang="zh-CN" altLang="en-US" sz="1800" b="1" dirty="0">
                  <a:latin typeface="Times New Roman" panose="02020603050405020304" pitchFamily="18" charset="0"/>
                </a:endParaRPr>
              </a:p>
              <a:p>
                <a:pPr algn="ctr" eaLnBrk="1" hangingPunct="1">
                  <a:spcBef>
                    <a:spcPct val="0"/>
                  </a:spcBef>
                  <a:buClrTx/>
                  <a:buSzTx/>
                  <a:buFontTx/>
                  <a:buNone/>
                </a:pPr>
                <a:r>
                  <a:rPr lang="en-US" altLang="zh-CN" sz="1800" b="1" dirty="0">
                    <a:latin typeface="Times New Roman" panose="02020603050405020304" pitchFamily="18" charset="0"/>
                  </a:rPr>
                  <a:t>DBMS</a:t>
                </a:r>
                <a:r>
                  <a:rPr lang="zh-CN" altLang="en-US" sz="1800" b="1" dirty="0">
                    <a:latin typeface="Times New Roman" panose="02020603050405020304" pitchFamily="18" charset="0"/>
                  </a:rPr>
                  <a:t>支持的</a:t>
                </a:r>
                <a:r>
                  <a:rPr lang="zh-CN" altLang="en-US" sz="1800" b="1" dirty="0">
                    <a:solidFill>
                      <a:srgbClr val="0000FF"/>
                    </a:solidFill>
                    <a:latin typeface="Times New Roman" panose="02020603050405020304" pitchFamily="18" charset="0"/>
                  </a:rPr>
                  <a:t>逻辑模型</a:t>
                </a:r>
                <a:endParaRPr lang="zh-CN" altLang="en-US" sz="1800" b="1" dirty="0">
                  <a:solidFill>
                    <a:srgbClr val="0000FF"/>
                  </a:solidFill>
                </a:endParaRPr>
              </a:p>
            </p:txBody>
          </p:sp>
          <p:sp>
            <p:nvSpPr>
              <p:cNvPr id="11" name="Line 10"/>
              <p:cNvSpPr>
                <a:spLocks noChangeShapeType="1"/>
              </p:cNvSpPr>
              <p:nvPr/>
            </p:nvSpPr>
            <p:spPr bwMode="auto">
              <a:xfrm>
                <a:off x="6120" y="7992"/>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6120" y="8772"/>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a:off x="6120" y="9552"/>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 name="Rectangle 13"/>
            <p:cNvSpPr>
              <a:spLocks noChangeArrowheads="1"/>
            </p:cNvSpPr>
            <p:nvPr/>
          </p:nvSpPr>
          <p:spPr bwMode="auto">
            <a:xfrm>
              <a:off x="4262" y="10488"/>
              <a:ext cx="25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dirty="0">
                  <a:latin typeface="Times New Roman" panose="02020603050405020304" pitchFamily="18" charset="0"/>
                </a:rPr>
                <a:t>       </a:t>
              </a:r>
              <a:r>
                <a:rPr lang="zh-CN" altLang="en-US" sz="1800" b="1" dirty="0">
                  <a:solidFill>
                    <a:srgbClr val="006600"/>
                  </a:solidFill>
                  <a:latin typeface="Times New Roman" panose="02020603050405020304" pitchFamily="18" charset="0"/>
                </a:rPr>
                <a:t>现实世界中客观对象的抽象过程</a:t>
              </a:r>
              <a:endParaRPr lang="zh-CN" altLang="en-US" sz="1800" b="1" dirty="0">
                <a:solidFill>
                  <a:srgbClr val="0066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1318" y="1340760"/>
            <a:ext cx="8208912" cy="5112568"/>
          </a:xfrm>
        </p:spPr>
        <p:txBody>
          <a:bodyPr>
            <a:normAutofit/>
          </a:bodyPr>
          <a:lstStyle/>
          <a:p>
            <a:r>
              <a:rPr lang="zh-CN" altLang="en-US" sz="2800" dirty="0"/>
              <a:t>数据模型是严格定义了数据的静态特性、动态特性和完整性约束条件。</a:t>
            </a:r>
            <a:endParaRPr lang="en-US" altLang="zh-CN" sz="2800" dirty="0"/>
          </a:p>
          <a:p>
            <a:r>
              <a:rPr lang="zh-CN" altLang="en-US" sz="2800" dirty="0"/>
              <a:t>数据模型的三要素：数据结构、数据操作和完整性约束</a:t>
            </a:r>
            <a:endParaRPr lang="zh-CN" altLang="en-US" sz="2400" dirty="0"/>
          </a:p>
        </p:txBody>
      </p:sp>
      <p:sp>
        <p:nvSpPr>
          <p:cNvPr id="3" name="副标题 2"/>
          <p:cNvSpPr>
            <a:spLocks noGrp="1"/>
          </p:cNvSpPr>
          <p:nvPr>
            <p:ph type="subTitle" idx="13"/>
          </p:nvPr>
        </p:nvSpPr>
        <p:spPr/>
        <p:txBody>
          <a:bodyPr>
            <a:normAutofit/>
          </a:bodyPr>
          <a:lstStyle/>
          <a:p>
            <a:r>
              <a:rPr lang="en-US" altLang="zh-CN" sz="4000" dirty="0"/>
              <a:t>2.2.2 </a:t>
            </a:r>
            <a:r>
              <a:rPr lang="zh-CN" altLang="en-US" sz="4000" dirty="0"/>
              <a:t>数据模型的三要素</a:t>
            </a:r>
            <a:endParaRPr lang="en-US"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33400"/>
            <a:ext cx="8229600" cy="5847928"/>
          </a:xfrm>
        </p:spPr>
        <p:txBody>
          <a:bodyPr/>
          <a:lstStyle/>
          <a:p>
            <a:pPr marL="151130" indent="-342900">
              <a:spcBef>
                <a:spcPts val="600"/>
              </a:spcBef>
              <a:spcAft>
                <a:spcPts val="600"/>
              </a:spcAft>
              <a:buClrTx/>
            </a:pPr>
            <a:r>
              <a:rPr lang="zh-CN" altLang="en-US" sz="2400" dirty="0">
                <a:latin typeface="Arial" panose="020B0604020202020204" pitchFamily="34" charset="0"/>
              </a:rPr>
              <a:t>数据结构</a:t>
            </a:r>
            <a:r>
              <a:rPr lang="en-US" altLang="zh-CN" sz="2400" dirty="0">
                <a:latin typeface="幼圆" panose="02010509060101010101" pitchFamily="49" charset="-122"/>
              </a:rPr>
              <a:t>—</a:t>
            </a:r>
            <a:r>
              <a:rPr lang="zh-CN" altLang="en-US" sz="2400" dirty="0">
                <a:latin typeface="Arial" panose="020B0604020202020204" pitchFamily="34" charset="0"/>
              </a:rPr>
              <a:t>静态特性</a:t>
            </a:r>
            <a:endParaRPr lang="zh-CN" altLang="en-US" sz="2400" dirty="0">
              <a:latin typeface="Arial" panose="020B0604020202020204" pitchFamily="34" charset="0"/>
            </a:endParaRPr>
          </a:p>
          <a:p>
            <a:pPr marL="215900" indent="0">
              <a:spcBef>
                <a:spcPts val="600"/>
              </a:spcBef>
              <a:buClrTx/>
              <a:buNone/>
            </a:pPr>
            <a:r>
              <a:rPr lang="en-US" altLang="zh-CN" sz="2400" dirty="0">
                <a:latin typeface="Arial" panose="020B0604020202020204" pitchFamily="34" charset="0"/>
              </a:rPr>
              <a:t>	</a:t>
            </a:r>
            <a:r>
              <a:rPr lang="zh-CN" altLang="en-US" sz="2400" dirty="0">
                <a:latin typeface="+mn-ea"/>
              </a:rPr>
              <a:t>数据结构是所研究的对象类型的集合。包括两类：</a:t>
            </a:r>
            <a:endParaRPr lang="en-US" altLang="zh-CN" sz="2400" dirty="0">
              <a:latin typeface="+mn-ea"/>
            </a:endParaRPr>
          </a:p>
          <a:p>
            <a:pPr marL="558800" indent="-342900">
              <a:spcBef>
                <a:spcPts val="600"/>
              </a:spcBef>
              <a:buClrTx/>
              <a:buFont typeface="Wingdings" panose="05000000000000000000" pitchFamily="2" charset="2"/>
              <a:buChar char="ü"/>
            </a:pPr>
            <a:r>
              <a:rPr lang="zh-CN" altLang="en-US" sz="2400" dirty="0">
                <a:latin typeface="+mn-ea"/>
              </a:rPr>
              <a:t>一类是与</a:t>
            </a:r>
            <a:r>
              <a:rPr lang="zh-CN" altLang="en-US" sz="2400" dirty="0">
                <a:solidFill>
                  <a:srgbClr val="FF0000"/>
                </a:solidFill>
                <a:latin typeface="+mn-ea"/>
              </a:rPr>
              <a:t>数据类型、内容、性质</a:t>
            </a:r>
            <a:r>
              <a:rPr lang="zh-CN" altLang="en-US" sz="2400" dirty="0">
                <a:latin typeface="+mn-ea"/>
              </a:rPr>
              <a:t>有关的对象，例如关系模型中的域、属性等；</a:t>
            </a:r>
            <a:endParaRPr lang="en-US" altLang="zh-CN" sz="2400" dirty="0">
              <a:latin typeface="+mn-ea"/>
            </a:endParaRPr>
          </a:p>
          <a:p>
            <a:pPr marL="558800" indent="-342900">
              <a:spcBef>
                <a:spcPts val="600"/>
              </a:spcBef>
              <a:buClrTx/>
              <a:buFont typeface="Wingdings" panose="05000000000000000000" pitchFamily="2" charset="2"/>
              <a:buChar char="ü"/>
            </a:pPr>
            <a:r>
              <a:rPr lang="zh-CN" altLang="en-US" sz="2400" dirty="0">
                <a:latin typeface="+mn-ea"/>
              </a:rPr>
              <a:t>一类是与</a:t>
            </a:r>
            <a:r>
              <a:rPr lang="zh-CN" altLang="en-US" sz="2400" dirty="0">
                <a:solidFill>
                  <a:srgbClr val="FF0000"/>
                </a:solidFill>
                <a:latin typeface="+mn-ea"/>
              </a:rPr>
              <a:t>数据之间联系</a:t>
            </a:r>
            <a:r>
              <a:rPr lang="zh-CN" altLang="en-US" sz="2400" dirty="0">
                <a:latin typeface="+mn-ea"/>
              </a:rPr>
              <a:t>有关的对象，例如关系模型中的联系。</a:t>
            </a:r>
            <a:endParaRPr lang="zh-CN" altLang="en-US" sz="2400" dirty="0">
              <a:latin typeface="+mn-ea"/>
            </a:endParaRPr>
          </a:p>
          <a:p>
            <a:pPr>
              <a:spcBef>
                <a:spcPts val="600"/>
              </a:spcBef>
              <a:buClrTx/>
            </a:pPr>
            <a:endParaRPr lang="en-US" altLang="zh-CN" sz="2400" dirty="0">
              <a:latin typeface="Arial" panose="020B0604020202020204" pitchFamily="34" charset="0"/>
            </a:endParaRPr>
          </a:p>
          <a:p>
            <a:pPr marL="151130" indent="-342900">
              <a:spcBef>
                <a:spcPts val="600"/>
              </a:spcBef>
              <a:spcAft>
                <a:spcPts val="600"/>
              </a:spcAft>
              <a:buClrTx/>
            </a:pPr>
            <a:r>
              <a:rPr lang="zh-CN" altLang="en-US" sz="2400" dirty="0">
                <a:latin typeface="Arial" panose="020B0604020202020204" pitchFamily="34" charset="0"/>
              </a:rPr>
              <a:t>数据操作</a:t>
            </a:r>
            <a:r>
              <a:rPr lang="en-US" altLang="zh-CN" sz="2400" dirty="0">
                <a:latin typeface="Arial" panose="020B0604020202020204" pitchFamily="34" charset="0"/>
              </a:rPr>
              <a:t>—</a:t>
            </a:r>
            <a:r>
              <a:rPr lang="zh-CN" altLang="en-US" sz="2400" dirty="0">
                <a:latin typeface="Arial" panose="020B0604020202020204" pitchFamily="34" charset="0"/>
              </a:rPr>
              <a:t>动态特性</a:t>
            </a:r>
            <a:endParaRPr lang="zh-CN" altLang="en-US" sz="2400" dirty="0">
              <a:latin typeface="Arial" panose="020B0604020202020204" pitchFamily="34" charset="0"/>
            </a:endParaRPr>
          </a:p>
          <a:p>
            <a:pPr marL="215900" indent="191770">
              <a:spcBef>
                <a:spcPts val="600"/>
              </a:spcBef>
              <a:buClrTx/>
              <a:buFont typeface="Wingdings" panose="05000000000000000000" pitchFamily="2" charset="2"/>
              <a:buNone/>
            </a:pPr>
            <a:r>
              <a:rPr lang="zh-CN" altLang="en-US" sz="2400" dirty="0">
                <a:latin typeface="Arial" panose="020B0604020202020204" pitchFamily="34" charset="0"/>
              </a:rPr>
              <a:t>数据操作是指对数据库中各种对象的实例允许执行的操作的集合，包括</a:t>
            </a:r>
            <a:r>
              <a:rPr lang="zh-CN" altLang="en-US" sz="2400" dirty="0">
                <a:solidFill>
                  <a:srgbClr val="FF0000"/>
                </a:solidFill>
                <a:latin typeface="Arial" panose="020B0604020202020204" pitchFamily="34" charset="0"/>
              </a:rPr>
              <a:t>操作及有关的操作规则</a:t>
            </a:r>
            <a:r>
              <a:rPr lang="zh-CN" altLang="en-US" sz="2400" dirty="0">
                <a:latin typeface="Arial" panose="020B0604020202020204" pitchFamily="34" charset="0"/>
              </a:rPr>
              <a:t>。数据库主要有检索和修改（包括插入、删除、更新）两大类操作。</a:t>
            </a:r>
            <a:endParaRPr lang="en-US" altLang="zh-CN" sz="2400" dirty="0">
              <a:latin typeface="Arial" panose="020B0604020202020204" pitchFamily="34" charset="0"/>
            </a:endParaRPr>
          </a:p>
          <a:p>
            <a:pPr marL="215900" indent="191770">
              <a:spcBef>
                <a:spcPts val="600"/>
              </a:spcBef>
              <a:buClrTx/>
              <a:buFont typeface="Wingdings" panose="05000000000000000000" pitchFamily="2" charset="2"/>
              <a:buNone/>
            </a:pPr>
            <a:r>
              <a:rPr lang="zh-CN" altLang="en-US" sz="2400" dirty="0">
                <a:latin typeface="Arial" panose="020B0604020202020204" pitchFamily="34" charset="0"/>
              </a:rPr>
              <a:t>数据模型必须定义这些操作的确切含义、操作符号、操作规则等</a:t>
            </a:r>
            <a:endParaRPr lang="zh-CN" altLang="en-US" sz="2400" dirty="0">
              <a:latin typeface="Arial" panose="020B0604020202020204" pitchFamily="34"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33400"/>
            <a:ext cx="8229600" cy="5847928"/>
          </a:xfrm>
        </p:spPr>
        <p:txBody>
          <a:bodyPr/>
          <a:lstStyle/>
          <a:p>
            <a:pPr marL="151130" indent="-342900">
              <a:spcBef>
                <a:spcPts val="600"/>
              </a:spcBef>
              <a:spcAft>
                <a:spcPts val="600"/>
              </a:spcAft>
              <a:buClrTx/>
            </a:pPr>
            <a:r>
              <a:rPr lang="zh-CN" altLang="en-US" sz="2400" dirty="0">
                <a:latin typeface="Arial" panose="020B0604020202020204" pitchFamily="34" charset="0"/>
              </a:rPr>
              <a:t>数据完整性约束</a:t>
            </a:r>
            <a:endParaRPr lang="zh-CN" altLang="en-US" sz="2400" dirty="0">
              <a:latin typeface="Arial" panose="020B0604020202020204" pitchFamily="34" charset="0"/>
            </a:endParaRPr>
          </a:p>
          <a:p>
            <a:pPr>
              <a:spcBef>
                <a:spcPct val="0"/>
              </a:spcBef>
              <a:buClrTx/>
              <a:buNone/>
            </a:pPr>
            <a:r>
              <a:rPr lang="zh-CN" altLang="en-US" sz="2400" dirty="0">
                <a:latin typeface="+mn-ea"/>
              </a:rPr>
              <a:t>   数据完整性约束是一组</a:t>
            </a:r>
            <a:r>
              <a:rPr lang="zh-CN" altLang="en-US" sz="2400" dirty="0">
                <a:solidFill>
                  <a:srgbClr val="FF0000"/>
                </a:solidFill>
                <a:latin typeface="+mn-ea"/>
              </a:rPr>
              <a:t>完整性规则</a:t>
            </a:r>
            <a:r>
              <a:rPr lang="zh-CN" altLang="en-US" sz="2400" dirty="0">
                <a:latin typeface="+mn-ea"/>
              </a:rPr>
              <a:t>的集合。完整性规则是给定的数据模型中数据及其联系所具有的</a:t>
            </a:r>
            <a:r>
              <a:rPr lang="zh-CN" altLang="en-US" sz="2400" dirty="0">
                <a:solidFill>
                  <a:srgbClr val="FF0000"/>
                </a:solidFill>
                <a:latin typeface="+mn-ea"/>
              </a:rPr>
              <a:t>制约和储存规则</a:t>
            </a:r>
            <a:r>
              <a:rPr lang="zh-CN" altLang="en-US" sz="2400" dirty="0">
                <a:latin typeface="+mn-ea"/>
              </a:rPr>
              <a:t>，用以限制符合数据模型的数据库状态以及状态的变化，用以确保数据的正确、有效和相容。</a:t>
            </a:r>
            <a:endParaRPr lang="en-US" altLang="zh-CN" sz="2400" dirty="0">
              <a:latin typeface="+mn-ea"/>
            </a:endParaRPr>
          </a:p>
          <a:p>
            <a:pPr lvl="1" algn="just">
              <a:spcBef>
                <a:spcPts val="600"/>
              </a:spcBef>
            </a:pPr>
            <a:r>
              <a:rPr lang="zh-CN" altLang="en-US" sz="2400" dirty="0">
                <a:latin typeface="+mn-ea"/>
              </a:rPr>
              <a:t>表中不允许存在无主码值的记录</a:t>
            </a:r>
            <a:endParaRPr lang="en-US" altLang="zh-CN" sz="2400" dirty="0">
              <a:latin typeface="+mn-ea"/>
            </a:endParaRPr>
          </a:p>
          <a:p>
            <a:pPr lvl="1" algn="just">
              <a:spcBef>
                <a:spcPts val="600"/>
              </a:spcBef>
            </a:pPr>
            <a:r>
              <a:rPr lang="zh-CN" altLang="en-US" sz="2400" dirty="0">
                <a:latin typeface="+mn-ea"/>
              </a:rPr>
              <a:t>选课表中的学生必须在学生表中存在</a:t>
            </a:r>
            <a:endParaRPr lang="zh-CN" altLang="en-US" sz="2400" dirty="0">
              <a:latin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down)">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30177"/>
            <a:ext cx="8208912" cy="5112568"/>
          </a:xfrm>
        </p:spPr>
        <p:txBody>
          <a:bodyPr>
            <a:normAutofit/>
          </a:bodyPr>
          <a:lstStyle/>
          <a:p>
            <a:pPr>
              <a:lnSpc>
                <a:spcPct val="120000"/>
              </a:lnSpc>
            </a:pPr>
            <a:r>
              <a:rPr lang="zh-CN" altLang="en-US" sz="2600" dirty="0"/>
              <a:t> 独立于任何计算机系统的模型</a:t>
            </a:r>
            <a:endParaRPr lang="en-US" altLang="zh-CN" sz="2600" dirty="0"/>
          </a:p>
          <a:p>
            <a:pPr>
              <a:lnSpc>
                <a:spcPct val="120000"/>
              </a:lnSpc>
            </a:pPr>
            <a:r>
              <a:rPr lang="zh-CN" altLang="en-US" sz="2600" dirty="0"/>
              <a:t>它是对现实世界的第一层抽象，是用户和数据库设计人员之间交流的工具。</a:t>
            </a:r>
            <a:endParaRPr lang="zh-CN" altLang="en-US" sz="2600" dirty="0"/>
          </a:p>
          <a:p>
            <a:pPr>
              <a:lnSpc>
                <a:spcPct val="120000"/>
              </a:lnSpc>
              <a:buNone/>
            </a:pPr>
            <a:r>
              <a:rPr lang="en-US" altLang="zh-CN" sz="2600" dirty="0"/>
              <a:t>1. </a:t>
            </a:r>
            <a:r>
              <a:rPr lang="zh-CN" altLang="en-US" sz="2600" dirty="0"/>
              <a:t>概念数据模型的基本概念</a:t>
            </a:r>
            <a:r>
              <a:rPr lang="en-US" altLang="zh-CN" sz="2600" dirty="0"/>
              <a:t>--</a:t>
            </a:r>
            <a:r>
              <a:rPr lang="zh-CN" altLang="en-US" sz="2600" dirty="0"/>
              <a:t>对应信息世界</a:t>
            </a:r>
            <a:endParaRPr lang="zh-CN" altLang="en-US" sz="2600" dirty="0"/>
          </a:p>
          <a:p>
            <a:pPr>
              <a:lnSpc>
                <a:spcPct val="120000"/>
              </a:lnSpc>
              <a:buNone/>
            </a:pPr>
            <a:r>
              <a:rPr lang="zh-CN" altLang="en-US" sz="2600" dirty="0"/>
              <a:t>   概念数据模型所涉及的主要基本概念有：实体</a:t>
            </a:r>
            <a:r>
              <a:rPr lang="en-US" altLang="zh-CN" sz="2600" dirty="0"/>
              <a:t>(Entity)</a:t>
            </a:r>
            <a:r>
              <a:rPr lang="zh-CN" altLang="en-US" sz="2600" dirty="0"/>
              <a:t>、属性（</a:t>
            </a:r>
            <a:r>
              <a:rPr lang="en-US" altLang="zh-CN" sz="2600" dirty="0"/>
              <a:t>Attribute</a:t>
            </a:r>
            <a:r>
              <a:rPr lang="zh-CN" altLang="en-US" sz="2600" dirty="0"/>
              <a:t>）、域（</a:t>
            </a:r>
            <a:r>
              <a:rPr lang="en-US" altLang="zh-CN" sz="2600" dirty="0"/>
              <a:t>Domain</a:t>
            </a:r>
            <a:r>
              <a:rPr lang="zh-CN" altLang="en-US" sz="2600" dirty="0"/>
              <a:t>）、码（</a:t>
            </a:r>
            <a:r>
              <a:rPr lang="en-US" altLang="zh-CN" sz="2600" dirty="0"/>
              <a:t>Key</a:t>
            </a:r>
            <a:r>
              <a:rPr lang="zh-CN" altLang="en-US" sz="2600" dirty="0"/>
              <a:t>）、实体型（</a:t>
            </a:r>
            <a:r>
              <a:rPr lang="en-US" altLang="zh-CN" sz="2600" dirty="0"/>
              <a:t>Entity Type</a:t>
            </a:r>
            <a:r>
              <a:rPr lang="zh-CN" altLang="en-US" sz="2600" dirty="0"/>
              <a:t>）和实体集（</a:t>
            </a:r>
            <a:r>
              <a:rPr lang="en-US" altLang="zh-CN" sz="2600" dirty="0"/>
              <a:t>Entity Set</a:t>
            </a:r>
            <a:r>
              <a:rPr lang="zh-CN" altLang="en-US" sz="2600" dirty="0"/>
              <a:t>）。</a:t>
            </a:r>
            <a:endParaRPr lang="zh-CN" altLang="en-US" sz="2600" dirty="0"/>
          </a:p>
          <a:p>
            <a:endParaRPr lang="zh-CN" altLang="en-US" sz="2400" dirty="0"/>
          </a:p>
        </p:txBody>
      </p:sp>
      <p:sp>
        <p:nvSpPr>
          <p:cNvPr id="3" name="副标题 2"/>
          <p:cNvSpPr>
            <a:spLocks noGrp="1"/>
          </p:cNvSpPr>
          <p:nvPr>
            <p:ph type="subTitle" idx="13"/>
          </p:nvPr>
        </p:nvSpPr>
        <p:spPr/>
        <p:txBody>
          <a:bodyPr>
            <a:normAutofit fontScale="85000" lnSpcReduction="10000"/>
          </a:bodyPr>
          <a:lstStyle/>
          <a:p>
            <a:r>
              <a:rPr lang="en-US" altLang="zh-CN" sz="5400" dirty="0">
                <a:solidFill>
                  <a:schemeClr val="tx1"/>
                </a:solidFill>
              </a:rPr>
              <a:t>2.3 </a:t>
            </a:r>
            <a:r>
              <a:rPr lang="zh-CN" altLang="en-US" sz="5400" dirty="0">
                <a:solidFill>
                  <a:srgbClr val="FF0000"/>
                </a:solidFill>
              </a:rPr>
              <a:t>数据模型之概念数据模型</a:t>
            </a:r>
            <a:endParaRPr lang="en-US"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1744"/>
            <a:ext cx="8208912" cy="5112568"/>
          </a:xfrm>
        </p:spPr>
        <p:txBody>
          <a:bodyPr>
            <a:normAutofit/>
          </a:bodyPr>
          <a:lstStyle/>
          <a:p>
            <a:pPr>
              <a:lnSpc>
                <a:spcPct val="110000"/>
              </a:lnSpc>
            </a:pPr>
            <a:r>
              <a:rPr lang="zh-CN" altLang="en-US" sz="3200" dirty="0"/>
              <a:t>两实体之间的联系</a:t>
            </a:r>
            <a:endParaRPr lang="en-US" altLang="zh-CN" sz="3200" dirty="0"/>
          </a:p>
          <a:p>
            <a:pPr lvl="1">
              <a:lnSpc>
                <a:spcPct val="110000"/>
              </a:lnSpc>
            </a:pPr>
            <a:r>
              <a:rPr lang="zh-CN" altLang="en-US" sz="3000" dirty="0"/>
              <a:t>一对一</a:t>
            </a:r>
            <a:endParaRPr lang="en-US" altLang="zh-CN" sz="3000" dirty="0"/>
          </a:p>
          <a:p>
            <a:pPr lvl="1">
              <a:lnSpc>
                <a:spcPct val="110000"/>
              </a:lnSpc>
            </a:pPr>
            <a:r>
              <a:rPr lang="zh-CN" altLang="en-US" sz="3000" dirty="0"/>
              <a:t>一对多</a:t>
            </a:r>
            <a:endParaRPr lang="en-US" altLang="zh-CN" sz="3000" dirty="0"/>
          </a:p>
          <a:p>
            <a:pPr lvl="1">
              <a:lnSpc>
                <a:spcPct val="110000"/>
              </a:lnSpc>
            </a:pPr>
            <a:r>
              <a:rPr lang="zh-CN" altLang="en-US" sz="3000" dirty="0"/>
              <a:t>多对多</a:t>
            </a:r>
            <a:endParaRPr lang="en-US" altLang="zh-CN" sz="3000" dirty="0"/>
          </a:p>
          <a:p>
            <a:pPr marL="273685" lvl="1" indent="-191770">
              <a:lnSpc>
                <a:spcPct val="110000"/>
              </a:lnSpc>
              <a:buFont typeface="Wingdings" panose="05000000000000000000" pitchFamily="2" charset="2"/>
              <a:buChar char="Ø"/>
            </a:pPr>
            <a:r>
              <a:rPr lang="zh-CN" altLang="en-US" sz="3200" dirty="0"/>
              <a:t>多实体之间的联系</a:t>
            </a:r>
            <a:endParaRPr lang="en-US" altLang="zh-CN" sz="3200" dirty="0"/>
          </a:p>
          <a:p>
            <a:pPr marL="273685" lvl="1" indent="-191770">
              <a:lnSpc>
                <a:spcPct val="110000"/>
              </a:lnSpc>
              <a:buFont typeface="Wingdings" panose="05000000000000000000" pitchFamily="2" charset="2"/>
              <a:buChar char="Ø"/>
            </a:pPr>
            <a:r>
              <a:rPr lang="zh-CN" altLang="en-US" sz="3200" dirty="0"/>
              <a:t>实体内部的联系</a:t>
            </a:r>
            <a:endParaRPr lang="en-US" altLang="zh-CN" sz="3200" dirty="0"/>
          </a:p>
        </p:txBody>
      </p:sp>
      <p:sp>
        <p:nvSpPr>
          <p:cNvPr id="3" name="副标题 2"/>
          <p:cNvSpPr>
            <a:spLocks noGrp="1"/>
          </p:cNvSpPr>
          <p:nvPr>
            <p:ph type="subTitle" idx="13"/>
          </p:nvPr>
        </p:nvSpPr>
        <p:spPr/>
        <p:txBody>
          <a:bodyPr>
            <a:normAutofit/>
          </a:bodyPr>
          <a:lstStyle/>
          <a:p>
            <a:r>
              <a:rPr lang="en-US" altLang="zh-CN" sz="3600" dirty="0"/>
              <a:t>2</a:t>
            </a:r>
            <a:r>
              <a:rPr lang="zh-CN" altLang="en-US" sz="3600" dirty="0"/>
              <a:t>、概念数据模型中的基本关系</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arn(inVertical)">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arn(inVertical)">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68760"/>
            <a:ext cx="8229600" cy="5589240"/>
          </a:xfrm>
        </p:spPr>
        <p:txBody>
          <a:bodyPr>
            <a:normAutofit/>
          </a:bodyPr>
          <a:lstStyle/>
          <a:p>
            <a:r>
              <a:rPr lang="zh-CN" altLang="en-US" sz="2400" dirty="0"/>
              <a:t>本章内容</a:t>
            </a:r>
            <a:endParaRPr lang="en-US" altLang="zh-CN" sz="2400" dirty="0"/>
          </a:p>
          <a:p>
            <a:pPr marL="0" lvl="1">
              <a:lnSpc>
                <a:spcPct val="115000"/>
              </a:lnSpc>
            </a:pPr>
            <a:r>
              <a:rPr lang="en-US" altLang="zh-CN" sz="2400" dirty="0"/>
              <a:t> </a:t>
            </a:r>
            <a:r>
              <a:rPr lang="zh-CN" altLang="en-US" sz="2400" dirty="0"/>
              <a:t>数据的三种范畴（</a:t>
            </a:r>
            <a:r>
              <a:rPr lang="zh-CN" altLang="en-US" sz="2400" dirty="0">
                <a:sym typeface="+mn-ea"/>
              </a:rPr>
              <a:t>现实世界、信息世界和机器世界）</a:t>
            </a:r>
            <a:endParaRPr lang="zh-CN" altLang="en-US" sz="2400" dirty="0"/>
          </a:p>
          <a:p>
            <a:pPr lvl="1">
              <a:lnSpc>
                <a:spcPct val="115000"/>
              </a:lnSpc>
            </a:pPr>
            <a:r>
              <a:rPr lang="en-US" altLang="zh-CN" sz="2400" dirty="0"/>
              <a:t> </a:t>
            </a:r>
            <a:r>
              <a:rPr lang="zh-CN" altLang="en-US" sz="2400" dirty="0"/>
              <a:t>概念数据模型与</a:t>
            </a:r>
            <a:r>
              <a:rPr lang="en-US" altLang="zh-CN" sz="2400" dirty="0"/>
              <a:t>E-R</a:t>
            </a:r>
            <a:r>
              <a:rPr lang="zh-CN" altLang="en-US" sz="2400" dirty="0"/>
              <a:t>方法</a:t>
            </a:r>
            <a:endParaRPr lang="zh-CN" altLang="en-US" sz="2400" dirty="0"/>
          </a:p>
          <a:p>
            <a:pPr lvl="1">
              <a:lnSpc>
                <a:spcPct val="115000"/>
              </a:lnSpc>
            </a:pPr>
            <a:r>
              <a:rPr lang="zh-CN" altLang="en-US" sz="2400" dirty="0"/>
              <a:t>  三大逻辑数据模型</a:t>
            </a:r>
            <a:endParaRPr lang="zh-CN" altLang="en-US" sz="2400" dirty="0"/>
          </a:p>
          <a:p>
            <a:endParaRPr lang="zh-CN" altLang="en-US" dirty="0"/>
          </a:p>
        </p:txBody>
      </p:sp>
      <p:sp>
        <p:nvSpPr>
          <p:cNvPr id="3" name="副标题 2"/>
          <p:cNvSpPr>
            <a:spLocks noGrp="1"/>
          </p:cNvSpPr>
          <p:nvPr>
            <p:ph type="subTitle" idx="13"/>
          </p:nvPr>
        </p:nvSpPr>
        <p:spPr/>
        <p:txBody>
          <a:bodyPr/>
          <a:lstStyle/>
          <a:p>
            <a:r>
              <a:rPr lang="en-US" altLang="zh-CN" dirty="0"/>
              <a:t>[</a:t>
            </a:r>
            <a:r>
              <a:rPr lang="zh-CN" altLang="en-US" dirty="0"/>
              <a:t>学习目的与要求</a:t>
            </a:r>
            <a:r>
              <a:rPr lang="en-US" altLang="zh-CN" dirty="0"/>
              <a:t>]</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1002" y="1268760"/>
            <a:ext cx="6019798" cy="5112568"/>
          </a:xfrm>
        </p:spPr>
        <p:txBody>
          <a:bodyPr>
            <a:normAutofit/>
          </a:bodyPr>
          <a:lstStyle/>
          <a:p>
            <a:pPr>
              <a:lnSpc>
                <a:spcPct val="110000"/>
              </a:lnSpc>
              <a:spcBef>
                <a:spcPct val="50000"/>
              </a:spcBef>
              <a:buClrTx/>
            </a:pPr>
            <a:r>
              <a:rPr lang="zh-CN" altLang="en-US" sz="2400" dirty="0"/>
              <a:t> 如果对于实体集</a:t>
            </a:r>
            <a:r>
              <a:rPr lang="en-US" altLang="zh-CN" sz="2400" dirty="0"/>
              <a:t>A</a:t>
            </a:r>
            <a:r>
              <a:rPr lang="zh-CN" altLang="en-US" sz="2400" dirty="0"/>
              <a:t>中的每一个实体，实体集</a:t>
            </a:r>
            <a:r>
              <a:rPr lang="en-US" altLang="zh-CN" sz="2400" dirty="0"/>
              <a:t>B</a:t>
            </a:r>
            <a:r>
              <a:rPr lang="zh-CN" altLang="en-US" sz="2400" dirty="0"/>
              <a:t>中至多有一个（也可以没有）实体与之联系，反之亦然，则称实体集</a:t>
            </a:r>
            <a:r>
              <a:rPr lang="en-US" altLang="zh-CN" sz="2400" dirty="0"/>
              <a:t>A</a:t>
            </a:r>
            <a:r>
              <a:rPr lang="zh-CN" altLang="en-US" sz="2400" dirty="0"/>
              <a:t>与实体集</a:t>
            </a:r>
            <a:r>
              <a:rPr lang="en-US" altLang="zh-CN" sz="2400" dirty="0"/>
              <a:t>B</a:t>
            </a:r>
            <a:r>
              <a:rPr lang="zh-CN" altLang="en-US" sz="2400" dirty="0"/>
              <a:t>具有一对一联系，记为</a:t>
            </a:r>
            <a:r>
              <a:rPr lang="en-US" altLang="zh-CN" sz="2400" dirty="0"/>
              <a:t>1</a:t>
            </a:r>
            <a:r>
              <a:rPr lang="zh-CN" altLang="en-US" sz="2400" dirty="0"/>
              <a:t>：</a:t>
            </a:r>
            <a:r>
              <a:rPr lang="en-US" altLang="zh-CN" sz="2400" dirty="0"/>
              <a:t>1 .</a:t>
            </a:r>
            <a:endParaRPr lang="en-US" altLang="zh-CN" sz="2400" dirty="0"/>
          </a:p>
          <a:p>
            <a:pPr lvl="1">
              <a:lnSpc>
                <a:spcPct val="110000"/>
              </a:lnSpc>
              <a:spcBef>
                <a:spcPct val="50000"/>
              </a:spcBef>
              <a:buClrTx/>
            </a:pPr>
            <a:r>
              <a:rPr lang="zh-CN" altLang="en-US" sz="2200" dirty="0"/>
              <a:t>实体集学院与实体集院长之间的联系就是</a:t>
            </a:r>
            <a:r>
              <a:rPr lang="en-US" altLang="zh-CN" sz="2200" dirty="0"/>
              <a:t>1</a:t>
            </a:r>
            <a:r>
              <a:rPr lang="zh-CN" altLang="en-US" sz="2200" dirty="0"/>
              <a:t>：</a:t>
            </a:r>
            <a:r>
              <a:rPr lang="en-US" altLang="zh-CN" sz="2200" dirty="0"/>
              <a:t>1</a:t>
            </a:r>
            <a:r>
              <a:rPr lang="zh-CN" altLang="en-US" sz="2200" dirty="0"/>
              <a:t>的联系。因为一个院长只领导一个学院，而且一个学院也只有一个院长。</a:t>
            </a:r>
            <a:endParaRPr lang="en-US" altLang="zh-CN" sz="2200" dirty="0"/>
          </a:p>
          <a:p>
            <a:pPr lvl="1">
              <a:lnSpc>
                <a:spcPct val="110000"/>
              </a:lnSpc>
              <a:spcBef>
                <a:spcPct val="50000"/>
              </a:spcBef>
              <a:buClrTx/>
            </a:pPr>
            <a:r>
              <a:rPr lang="zh-CN" altLang="en-US" sz="2200" dirty="0"/>
              <a:t>实体集班级与实体集班长之间的也具有</a:t>
            </a:r>
            <a:r>
              <a:rPr lang="en-US" altLang="zh-CN" sz="2200" dirty="0"/>
              <a:t>1</a:t>
            </a:r>
            <a:r>
              <a:rPr lang="zh-CN" altLang="en-US" sz="2200" dirty="0"/>
              <a:t>：</a:t>
            </a:r>
            <a:r>
              <a:rPr lang="en-US" altLang="zh-CN" sz="2200" dirty="0"/>
              <a:t>1</a:t>
            </a:r>
            <a:r>
              <a:rPr lang="zh-CN" altLang="en-US" sz="2200" dirty="0"/>
              <a:t>联系，一个班级只有一个班长，而一个班长只在一个班中任职。</a:t>
            </a:r>
            <a:endParaRPr lang="zh-CN" altLang="en-US" sz="2200" dirty="0"/>
          </a:p>
        </p:txBody>
      </p:sp>
      <p:sp>
        <p:nvSpPr>
          <p:cNvPr id="3" name="副标题 2"/>
          <p:cNvSpPr>
            <a:spLocks noGrp="1"/>
          </p:cNvSpPr>
          <p:nvPr>
            <p:ph type="subTitle" idx="13"/>
          </p:nvPr>
        </p:nvSpPr>
        <p:spPr/>
        <p:txBody>
          <a:bodyPr>
            <a:normAutofit/>
          </a:bodyPr>
          <a:lstStyle/>
          <a:p>
            <a:r>
              <a:rPr lang="zh-CN" altLang="en-US" sz="4000" dirty="0">
                <a:solidFill>
                  <a:srgbClr val="FF5050"/>
                </a:solidFill>
              </a:rPr>
              <a:t>一对一联系（</a:t>
            </a:r>
            <a:r>
              <a:rPr lang="en-US" altLang="zh-CN" sz="4000" dirty="0">
                <a:solidFill>
                  <a:srgbClr val="FF5050"/>
                </a:solidFill>
              </a:rPr>
              <a:t>1:1</a:t>
            </a:r>
            <a:r>
              <a:rPr lang="zh-CN" altLang="en-US" sz="4000" dirty="0">
                <a:solidFill>
                  <a:srgbClr val="FF5050"/>
                </a:solidFill>
              </a:rPr>
              <a:t>）</a:t>
            </a:r>
            <a:endParaRPr lang="en-US" altLang="zh-CN" sz="4000" dirty="0"/>
          </a:p>
        </p:txBody>
      </p:sp>
      <p:grpSp>
        <p:nvGrpSpPr>
          <p:cNvPr id="4" name="Group 6"/>
          <p:cNvGrpSpPr/>
          <p:nvPr/>
        </p:nvGrpSpPr>
        <p:grpSpPr bwMode="auto">
          <a:xfrm>
            <a:off x="5943600" y="1371601"/>
            <a:ext cx="3200400" cy="3032956"/>
            <a:chOff x="2880" y="6123"/>
            <a:chExt cx="1800" cy="2649"/>
          </a:xfrm>
        </p:grpSpPr>
        <p:sp>
          <p:nvSpPr>
            <p:cNvPr id="5" name="Rectangle 7"/>
            <p:cNvSpPr>
              <a:spLocks noChangeArrowheads="1"/>
            </p:cNvSpPr>
            <p:nvPr/>
          </p:nvSpPr>
          <p:spPr bwMode="auto">
            <a:xfrm>
              <a:off x="2880" y="8460"/>
              <a:ext cx="180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dirty="0">
                  <a:latin typeface="Times New Roman" panose="02020603050405020304" pitchFamily="18" charset="0"/>
                </a:rPr>
                <a:t>   1 : 1</a:t>
              </a:r>
              <a:r>
                <a:rPr lang="zh-CN" altLang="en-US" sz="1600" b="1" dirty="0">
                  <a:latin typeface="Times New Roman" panose="02020603050405020304" pitchFamily="18" charset="0"/>
                </a:rPr>
                <a:t>联系 </a:t>
              </a:r>
              <a:endParaRPr lang="zh-CN" altLang="en-US" sz="1600" b="1" dirty="0"/>
            </a:p>
          </p:txBody>
        </p:sp>
        <p:sp>
          <p:nvSpPr>
            <p:cNvPr id="6" name="Rectangle 8"/>
            <p:cNvSpPr>
              <a:spLocks noChangeArrowheads="1"/>
            </p:cNvSpPr>
            <p:nvPr/>
          </p:nvSpPr>
          <p:spPr bwMode="auto">
            <a:xfrm>
              <a:off x="3300" y="6123"/>
              <a:ext cx="90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latin typeface="Times New Roman" panose="02020603050405020304" pitchFamily="18" charset="0"/>
                </a:rPr>
                <a:t>实体集</a:t>
              </a:r>
              <a:r>
                <a:rPr lang="en-US" altLang="zh-CN" sz="1600" b="1" dirty="0">
                  <a:latin typeface="Times New Roman" panose="02020603050405020304" pitchFamily="18" charset="0"/>
                </a:rPr>
                <a:t>A</a:t>
              </a:r>
              <a:endParaRPr lang="en-US" altLang="zh-CN" sz="1600" b="1" dirty="0"/>
            </a:p>
          </p:txBody>
        </p:sp>
        <p:sp>
          <p:nvSpPr>
            <p:cNvPr id="7" name="Rectangle 9"/>
            <p:cNvSpPr>
              <a:spLocks noChangeArrowheads="1"/>
            </p:cNvSpPr>
            <p:nvPr/>
          </p:nvSpPr>
          <p:spPr bwMode="auto">
            <a:xfrm>
              <a:off x="3315" y="7992"/>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实体集</a:t>
              </a:r>
              <a:r>
                <a:rPr lang="en-US" altLang="zh-CN" sz="1600" b="1">
                  <a:latin typeface="Times New Roman" panose="02020603050405020304" pitchFamily="18" charset="0"/>
                </a:rPr>
                <a:t>B</a:t>
              </a:r>
              <a:endParaRPr lang="en-US" altLang="zh-CN" sz="1600" b="1"/>
            </a:p>
          </p:txBody>
        </p:sp>
        <p:sp>
          <p:nvSpPr>
            <p:cNvPr id="8" name="AutoShape 10"/>
            <p:cNvSpPr>
              <a:spLocks noChangeArrowheads="1"/>
            </p:cNvSpPr>
            <p:nvPr/>
          </p:nvSpPr>
          <p:spPr bwMode="auto">
            <a:xfrm>
              <a:off x="3150" y="6900"/>
              <a:ext cx="1263" cy="468"/>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联系名</a:t>
              </a:r>
              <a:endParaRPr lang="zh-CN" altLang="en-US" sz="1600" b="1"/>
            </a:p>
          </p:txBody>
        </p:sp>
        <p:sp>
          <p:nvSpPr>
            <p:cNvPr id="9" name="Line 11"/>
            <p:cNvSpPr>
              <a:spLocks noChangeShapeType="1"/>
            </p:cNvSpPr>
            <p:nvPr/>
          </p:nvSpPr>
          <p:spPr bwMode="auto">
            <a:xfrm>
              <a:off x="3780" y="6432"/>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0" name="Line 12"/>
            <p:cNvSpPr>
              <a:spLocks noChangeShapeType="1"/>
            </p:cNvSpPr>
            <p:nvPr/>
          </p:nvSpPr>
          <p:spPr bwMode="auto">
            <a:xfrm>
              <a:off x="3780" y="7368"/>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1" name="Rectangle 13"/>
            <p:cNvSpPr>
              <a:spLocks noChangeArrowheads="1"/>
            </p:cNvSpPr>
            <p:nvPr/>
          </p:nvSpPr>
          <p:spPr bwMode="auto">
            <a:xfrm>
              <a:off x="3597" y="6588"/>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1</a:t>
              </a:r>
              <a:endParaRPr lang="en-US" altLang="zh-CN" sz="1600" b="1"/>
            </a:p>
          </p:txBody>
        </p:sp>
        <p:sp>
          <p:nvSpPr>
            <p:cNvPr id="12" name="Rectangle 14"/>
            <p:cNvSpPr>
              <a:spLocks noChangeArrowheads="1"/>
            </p:cNvSpPr>
            <p:nvPr/>
          </p:nvSpPr>
          <p:spPr bwMode="auto">
            <a:xfrm>
              <a:off x="3597" y="7683"/>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dirty="0">
                  <a:latin typeface="Times New Roman" panose="02020603050405020304" pitchFamily="18" charset="0"/>
                </a:rPr>
                <a:t>1</a:t>
              </a:r>
              <a:endParaRPr lang="en-US" altLang="zh-CN" sz="16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0.70"/>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4302" y="1230177"/>
            <a:ext cx="5870294" cy="5112568"/>
          </a:xfrm>
        </p:spPr>
        <p:txBody>
          <a:bodyPr>
            <a:normAutofit/>
          </a:bodyPr>
          <a:lstStyle/>
          <a:p>
            <a:pPr>
              <a:lnSpc>
                <a:spcPct val="110000"/>
              </a:lnSpc>
              <a:spcBef>
                <a:spcPct val="50000"/>
              </a:spcBef>
              <a:buClrTx/>
            </a:pPr>
            <a:r>
              <a:rPr lang="zh-CN" altLang="en-US" sz="2400" dirty="0"/>
              <a:t> 如果对于实体集</a:t>
            </a:r>
            <a:r>
              <a:rPr lang="en-US" altLang="zh-CN" sz="2400" dirty="0"/>
              <a:t>A</a:t>
            </a:r>
            <a:r>
              <a:rPr lang="zh-CN" altLang="en-US" sz="2400" dirty="0"/>
              <a:t>中的每一个实体，实体集</a:t>
            </a:r>
            <a:r>
              <a:rPr lang="en-US" altLang="zh-CN" sz="2400" dirty="0"/>
              <a:t>B</a:t>
            </a:r>
            <a:r>
              <a:rPr lang="zh-CN" altLang="en-US" sz="2400" dirty="0"/>
              <a:t>中有</a:t>
            </a:r>
            <a:r>
              <a:rPr lang="en-US" altLang="zh-CN" sz="2400" dirty="0"/>
              <a:t>n</a:t>
            </a:r>
            <a:r>
              <a:rPr lang="zh-CN" altLang="en-US" sz="2400" dirty="0"/>
              <a:t>个（</a:t>
            </a:r>
            <a:r>
              <a:rPr lang="en-US" altLang="zh-CN" sz="2400" dirty="0"/>
              <a:t>n≧0</a:t>
            </a:r>
            <a:r>
              <a:rPr lang="zh-CN" altLang="en-US" sz="2400" dirty="0"/>
              <a:t>）实体与之联系，反之，对于实体集</a:t>
            </a:r>
            <a:r>
              <a:rPr lang="en-US" altLang="zh-CN" sz="2400" dirty="0"/>
              <a:t>B</a:t>
            </a:r>
            <a:r>
              <a:rPr lang="zh-CN" altLang="en-US" sz="2400" dirty="0"/>
              <a:t>中的每一个实体，实体集</a:t>
            </a:r>
            <a:r>
              <a:rPr lang="en-US" altLang="zh-CN" sz="2400" dirty="0"/>
              <a:t>A</a:t>
            </a:r>
            <a:r>
              <a:rPr lang="zh-CN" altLang="en-US" sz="2400" dirty="0"/>
              <a:t>中至多有一个实体与之联系，则称实体集</a:t>
            </a:r>
            <a:r>
              <a:rPr lang="en-US" altLang="zh-CN" sz="2400" dirty="0"/>
              <a:t>A</a:t>
            </a:r>
            <a:r>
              <a:rPr lang="zh-CN" altLang="en-US" sz="2400" dirty="0"/>
              <a:t>与实体集</a:t>
            </a:r>
            <a:r>
              <a:rPr lang="en-US" altLang="zh-CN" sz="2400" dirty="0"/>
              <a:t>B</a:t>
            </a:r>
            <a:r>
              <a:rPr lang="zh-CN" altLang="en-US" sz="2400" dirty="0"/>
              <a:t>具有一对多联系，记为</a:t>
            </a:r>
            <a:r>
              <a:rPr lang="en-US" altLang="zh-CN" sz="2400" dirty="0"/>
              <a:t>1</a:t>
            </a:r>
            <a:r>
              <a:rPr lang="zh-CN" altLang="en-US" sz="2400" dirty="0"/>
              <a:t>：</a:t>
            </a:r>
            <a:r>
              <a:rPr lang="en-US" altLang="zh-CN" sz="2400" dirty="0"/>
              <a:t>n</a:t>
            </a:r>
            <a:endParaRPr lang="en-US" altLang="zh-CN" sz="2400" dirty="0"/>
          </a:p>
          <a:p>
            <a:pPr lvl="1">
              <a:lnSpc>
                <a:spcPct val="110000"/>
              </a:lnSpc>
              <a:spcBef>
                <a:spcPct val="50000"/>
              </a:spcBef>
              <a:buClrTx/>
            </a:pPr>
            <a:r>
              <a:rPr lang="zh-CN" altLang="en-US" sz="2200" dirty="0"/>
              <a:t>实体集班级与实体集学生就是一对多联系。因为一个班级中有若干名学生，而每个学生只在一个班级中学习。</a:t>
            </a:r>
            <a:endParaRPr lang="zh-CN" altLang="en-US" sz="2200" dirty="0"/>
          </a:p>
        </p:txBody>
      </p:sp>
      <p:sp>
        <p:nvSpPr>
          <p:cNvPr id="3" name="副标题 2"/>
          <p:cNvSpPr>
            <a:spLocks noGrp="1"/>
          </p:cNvSpPr>
          <p:nvPr>
            <p:ph type="subTitle" idx="13"/>
          </p:nvPr>
        </p:nvSpPr>
        <p:spPr/>
        <p:txBody>
          <a:bodyPr>
            <a:normAutofit/>
          </a:bodyPr>
          <a:lstStyle/>
          <a:p>
            <a:r>
              <a:rPr lang="zh-CN" altLang="en-US" sz="4000" dirty="0">
                <a:solidFill>
                  <a:srgbClr val="FF5050"/>
                </a:solidFill>
              </a:rPr>
              <a:t>一对多联系（</a:t>
            </a:r>
            <a:r>
              <a:rPr lang="en-US" altLang="zh-CN" sz="4000" dirty="0">
                <a:solidFill>
                  <a:srgbClr val="FF5050"/>
                </a:solidFill>
              </a:rPr>
              <a:t>1:n</a:t>
            </a:r>
            <a:r>
              <a:rPr lang="zh-CN" altLang="en-US" sz="4000" dirty="0">
                <a:solidFill>
                  <a:srgbClr val="FF5050"/>
                </a:solidFill>
              </a:rPr>
              <a:t>）</a:t>
            </a:r>
            <a:endParaRPr lang="en-US" altLang="zh-CN" sz="4000" dirty="0"/>
          </a:p>
        </p:txBody>
      </p:sp>
      <p:grpSp>
        <p:nvGrpSpPr>
          <p:cNvPr id="4" name="Group 6"/>
          <p:cNvGrpSpPr/>
          <p:nvPr/>
        </p:nvGrpSpPr>
        <p:grpSpPr bwMode="auto">
          <a:xfrm>
            <a:off x="6019800" y="1371601"/>
            <a:ext cx="3200400" cy="3032956"/>
            <a:chOff x="2880" y="6123"/>
            <a:chExt cx="1800" cy="2649"/>
          </a:xfrm>
        </p:grpSpPr>
        <p:sp>
          <p:nvSpPr>
            <p:cNvPr id="5" name="Rectangle 7"/>
            <p:cNvSpPr>
              <a:spLocks noChangeArrowheads="1"/>
            </p:cNvSpPr>
            <p:nvPr/>
          </p:nvSpPr>
          <p:spPr bwMode="auto">
            <a:xfrm>
              <a:off x="2880" y="8460"/>
              <a:ext cx="180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dirty="0">
                  <a:latin typeface="Times New Roman" panose="02020603050405020304" pitchFamily="18" charset="0"/>
                </a:rPr>
                <a:t>   1 : n</a:t>
              </a:r>
              <a:r>
                <a:rPr lang="zh-CN" altLang="en-US" sz="1600" b="1" dirty="0">
                  <a:latin typeface="Times New Roman" panose="02020603050405020304" pitchFamily="18" charset="0"/>
                </a:rPr>
                <a:t>联系 </a:t>
              </a:r>
              <a:endParaRPr lang="zh-CN" altLang="en-US" sz="1600" b="1" dirty="0"/>
            </a:p>
          </p:txBody>
        </p:sp>
        <p:sp>
          <p:nvSpPr>
            <p:cNvPr id="6" name="Rectangle 8"/>
            <p:cNvSpPr>
              <a:spLocks noChangeArrowheads="1"/>
            </p:cNvSpPr>
            <p:nvPr/>
          </p:nvSpPr>
          <p:spPr bwMode="auto">
            <a:xfrm>
              <a:off x="3300" y="6123"/>
              <a:ext cx="90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latin typeface="Times New Roman" panose="02020603050405020304" pitchFamily="18" charset="0"/>
                </a:rPr>
                <a:t>实体集</a:t>
              </a:r>
              <a:r>
                <a:rPr lang="en-US" altLang="zh-CN" sz="1600" b="1" dirty="0">
                  <a:latin typeface="Times New Roman" panose="02020603050405020304" pitchFamily="18" charset="0"/>
                </a:rPr>
                <a:t>A</a:t>
              </a:r>
              <a:endParaRPr lang="en-US" altLang="zh-CN" sz="1600" b="1" dirty="0"/>
            </a:p>
          </p:txBody>
        </p:sp>
        <p:sp>
          <p:nvSpPr>
            <p:cNvPr id="7" name="Rectangle 9"/>
            <p:cNvSpPr>
              <a:spLocks noChangeArrowheads="1"/>
            </p:cNvSpPr>
            <p:nvPr/>
          </p:nvSpPr>
          <p:spPr bwMode="auto">
            <a:xfrm>
              <a:off x="3315" y="7992"/>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实体集</a:t>
              </a:r>
              <a:r>
                <a:rPr lang="en-US" altLang="zh-CN" sz="1600" b="1">
                  <a:latin typeface="Times New Roman" panose="02020603050405020304" pitchFamily="18" charset="0"/>
                </a:rPr>
                <a:t>B</a:t>
              </a:r>
              <a:endParaRPr lang="en-US" altLang="zh-CN" sz="1600" b="1"/>
            </a:p>
          </p:txBody>
        </p:sp>
        <p:sp>
          <p:nvSpPr>
            <p:cNvPr id="8" name="AutoShape 10"/>
            <p:cNvSpPr>
              <a:spLocks noChangeArrowheads="1"/>
            </p:cNvSpPr>
            <p:nvPr/>
          </p:nvSpPr>
          <p:spPr bwMode="auto">
            <a:xfrm>
              <a:off x="3150" y="6900"/>
              <a:ext cx="1263" cy="468"/>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latin typeface="Times New Roman" panose="02020603050405020304" pitchFamily="18" charset="0"/>
                </a:rPr>
                <a:t>联系名</a:t>
              </a:r>
              <a:endParaRPr lang="zh-CN" altLang="en-US" sz="1600" b="1" dirty="0"/>
            </a:p>
          </p:txBody>
        </p:sp>
        <p:sp>
          <p:nvSpPr>
            <p:cNvPr id="9" name="Line 11"/>
            <p:cNvSpPr>
              <a:spLocks noChangeShapeType="1"/>
            </p:cNvSpPr>
            <p:nvPr/>
          </p:nvSpPr>
          <p:spPr bwMode="auto">
            <a:xfrm>
              <a:off x="3780" y="6432"/>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0" name="Line 12"/>
            <p:cNvSpPr>
              <a:spLocks noChangeShapeType="1"/>
            </p:cNvSpPr>
            <p:nvPr/>
          </p:nvSpPr>
          <p:spPr bwMode="auto">
            <a:xfrm>
              <a:off x="3780" y="7368"/>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1" name="Rectangle 13"/>
            <p:cNvSpPr>
              <a:spLocks noChangeArrowheads="1"/>
            </p:cNvSpPr>
            <p:nvPr/>
          </p:nvSpPr>
          <p:spPr bwMode="auto">
            <a:xfrm>
              <a:off x="3597" y="6588"/>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1</a:t>
              </a:r>
              <a:endParaRPr lang="en-US" altLang="zh-CN" sz="1600" b="1"/>
            </a:p>
          </p:txBody>
        </p:sp>
        <p:sp>
          <p:nvSpPr>
            <p:cNvPr id="12" name="Rectangle 14"/>
            <p:cNvSpPr>
              <a:spLocks noChangeArrowheads="1"/>
            </p:cNvSpPr>
            <p:nvPr/>
          </p:nvSpPr>
          <p:spPr bwMode="auto">
            <a:xfrm>
              <a:off x="3597" y="7683"/>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dirty="0">
                  <a:latin typeface="Times New Roman" panose="02020603050405020304" pitchFamily="18" charset="0"/>
                </a:rPr>
                <a:t>n</a:t>
              </a:r>
              <a:endParaRPr lang="en-US" altLang="zh-CN" sz="16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0.70"/>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5" y="1371601"/>
            <a:ext cx="5857054" cy="5112568"/>
          </a:xfrm>
        </p:spPr>
        <p:txBody>
          <a:bodyPr>
            <a:normAutofit/>
          </a:bodyPr>
          <a:lstStyle/>
          <a:p>
            <a:pPr marL="342265" indent="-342265" algn="just">
              <a:lnSpc>
                <a:spcPct val="110000"/>
              </a:lnSpc>
              <a:spcBef>
                <a:spcPct val="50000"/>
              </a:spcBef>
              <a:buClrTx/>
            </a:pPr>
            <a:r>
              <a:rPr lang="zh-CN" altLang="en-US" sz="2400" dirty="0"/>
              <a:t> 如果对于实体集</a:t>
            </a:r>
            <a:r>
              <a:rPr lang="en-US" altLang="zh-CN" sz="2400" dirty="0"/>
              <a:t>A</a:t>
            </a:r>
            <a:r>
              <a:rPr lang="zh-CN" altLang="en-US" sz="2400" dirty="0"/>
              <a:t>中的每一个实体，实体集</a:t>
            </a:r>
            <a:r>
              <a:rPr lang="en-US" altLang="zh-CN" sz="2400" dirty="0"/>
              <a:t>B</a:t>
            </a:r>
            <a:r>
              <a:rPr lang="zh-CN" altLang="en-US" sz="2400" dirty="0"/>
              <a:t>中有</a:t>
            </a:r>
            <a:r>
              <a:rPr lang="en-US" altLang="zh-CN" sz="2400" dirty="0"/>
              <a:t>n</a:t>
            </a:r>
            <a:r>
              <a:rPr lang="zh-CN" altLang="en-US" sz="2400" dirty="0"/>
              <a:t>个（</a:t>
            </a:r>
            <a:r>
              <a:rPr lang="en-US" altLang="zh-CN" sz="2400" dirty="0"/>
              <a:t>n≧0</a:t>
            </a:r>
            <a:r>
              <a:rPr lang="zh-CN" altLang="en-US" sz="2400" dirty="0"/>
              <a:t>）实体与之联系。反之，对于实体集</a:t>
            </a:r>
            <a:r>
              <a:rPr lang="en-US" altLang="zh-CN" sz="2400" dirty="0"/>
              <a:t>B</a:t>
            </a:r>
            <a:r>
              <a:rPr lang="zh-CN" altLang="en-US" sz="2400" dirty="0"/>
              <a:t>中的每一个实体，实体集</a:t>
            </a:r>
            <a:r>
              <a:rPr lang="en-US" altLang="zh-CN" sz="2400" dirty="0"/>
              <a:t>A</a:t>
            </a:r>
            <a:r>
              <a:rPr lang="zh-CN" altLang="en-US" sz="2400" dirty="0"/>
              <a:t>中也有</a:t>
            </a:r>
            <a:r>
              <a:rPr lang="en-US" altLang="zh-CN" sz="2400" dirty="0"/>
              <a:t>m</a:t>
            </a:r>
            <a:r>
              <a:rPr lang="zh-CN" altLang="en-US" sz="2400" dirty="0"/>
              <a:t>（</a:t>
            </a:r>
            <a:r>
              <a:rPr lang="en-US" altLang="zh-CN" sz="2400" dirty="0"/>
              <a:t>m≧0</a:t>
            </a:r>
            <a:r>
              <a:rPr lang="zh-CN" altLang="en-US" sz="2400" dirty="0"/>
              <a:t>）之联系，则称实体集</a:t>
            </a:r>
            <a:r>
              <a:rPr lang="en-US" altLang="zh-CN" sz="2400" dirty="0"/>
              <a:t>A</a:t>
            </a:r>
            <a:r>
              <a:rPr lang="zh-CN" altLang="en-US" sz="2400" dirty="0"/>
              <a:t>与实体集</a:t>
            </a:r>
            <a:r>
              <a:rPr lang="en-US" altLang="zh-CN" sz="2400" dirty="0"/>
              <a:t>B</a:t>
            </a:r>
            <a:r>
              <a:rPr lang="zh-CN" altLang="en-US" sz="2400" dirty="0"/>
              <a:t>具有多对多联系，记为</a:t>
            </a:r>
            <a:r>
              <a:rPr lang="en-US" altLang="zh-CN" sz="2400" dirty="0"/>
              <a:t>m</a:t>
            </a:r>
            <a:r>
              <a:rPr lang="zh-CN" altLang="en-US" sz="2400" dirty="0"/>
              <a:t>：</a:t>
            </a:r>
            <a:r>
              <a:rPr lang="en-US" altLang="zh-CN" sz="2400" dirty="0"/>
              <a:t>n</a:t>
            </a:r>
            <a:endParaRPr lang="en-US" altLang="zh-CN" sz="2400" dirty="0"/>
          </a:p>
          <a:p>
            <a:pPr lvl="1">
              <a:lnSpc>
                <a:spcPct val="110000"/>
              </a:lnSpc>
              <a:spcBef>
                <a:spcPct val="50000"/>
              </a:spcBef>
              <a:buClrTx/>
            </a:pPr>
            <a:r>
              <a:rPr lang="en-US" altLang="zh-CN" sz="2200" dirty="0"/>
              <a:t> </a:t>
            </a:r>
            <a:r>
              <a:rPr lang="zh-CN" altLang="en-US" sz="2200" dirty="0"/>
              <a:t>实体集课程与实体集学生之间的联系是多对多联系（</a:t>
            </a:r>
            <a:r>
              <a:rPr lang="en-US" altLang="zh-CN" sz="2200" dirty="0"/>
              <a:t>m</a:t>
            </a:r>
            <a:r>
              <a:rPr lang="zh-CN" altLang="en-US" sz="2200" dirty="0"/>
              <a:t>：</a:t>
            </a:r>
            <a:r>
              <a:rPr lang="en-US" altLang="zh-CN" sz="2200" dirty="0"/>
              <a:t>n</a:t>
            </a:r>
            <a:r>
              <a:rPr lang="zh-CN" altLang="en-US" sz="2200" dirty="0"/>
              <a:t>）。因为一个课程同时有若干名学生选修，而一个学生可以同时选修多门课程。</a:t>
            </a:r>
            <a:endParaRPr lang="zh-CN" altLang="en-US" sz="2200" dirty="0"/>
          </a:p>
        </p:txBody>
      </p:sp>
      <p:sp>
        <p:nvSpPr>
          <p:cNvPr id="3" name="副标题 2"/>
          <p:cNvSpPr>
            <a:spLocks noGrp="1"/>
          </p:cNvSpPr>
          <p:nvPr>
            <p:ph type="subTitle" idx="13"/>
          </p:nvPr>
        </p:nvSpPr>
        <p:spPr/>
        <p:txBody>
          <a:bodyPr>
            <a:normAutofit/>
          </a:bodyPr>
          <a:lstStyle/>
          <a:p>
            <a:r>
              <a:rPr lang="zh-CN" altLang="en-US" sz="4000" dirty="0">
                <a:solidFill>
                  <a:srgbClr val="FF5050"/>
                </a:solidFill>
              </a:rPr>
              <a:t>多对多联系（ </a:t>
            </a:r>
            <a:r>
              <a:rPr lang="en-US" altLang="zh-CN" sz="4000" dirty="0">
                <a:solidFill>
                  <a:srgbClr val="FF5050"/>
                </a:solidFill>
              </a:rPr>
              <a:t>m:n</a:t>
            </a:r>
            <a:r>
              <a:rPr lang="zh-CN" altLang="en-US" sz="4000" dirty="0">
                <a:solidFill>
                  <a:srgbClr val="FF5050"/>
                </a:solidFill>
              </a:rPr>
              <a:t>）</a:t>
            </a:r>
            <a:endParaRPr lang="en-US" altLang="zh-CN" sz="4000" dirty="0"/>
          </a:p>
        </p:txBody>
      </p:sp>
      <p:grpSp>
        <p:nvGrpSpPr>
          <p:cNvPr id="4" name="Group 6"/>
          <p:cNvGrpSpPr/>
          <p:nvPr/>
        </p:nvGrpSpPr>
        <p:grpSpPr bwMode="auto">
          <a:xfrm>
            <a:off x="6096000" y="1600200"/>
            <a:ext cx="3200400" cy="3032956"/>
            <a:chOff x="2880" y="6123"/>
            <a:chExt cx="1800" cy="2649"/>
          </a:xfrm>
        </p:grpSpPr>
        <p:sp>
          <p:nvSpPr>
            <p:cNvPr id="5" name="Rectangle 7"/>
            <p:cNvSpPr>
              <a:spLocks noChangeArrowheads="1"/>
            </p:cNvSpPr>
            <p:nvPr/>
          </p:nvSpPr>
          <p:spPr bwMode="auto">
            <a:xfrm>
              <a:off x="2880" y="8460"/>
              <a:ext cx="180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dirty="0">
                  <a:latin typeface="Times New Roman" panose="02020603050405020304" pitchFamily="18" charset="0"/>
                </a:rPr>
                <a:t>   m : n</a:t>
              </a:r>
              <a:r>
                <a:rPr lang="zh-CN" altLang="en-US" sz="1600" b="1" dirty="0">
                  <a:latin typeface="Times New Roman" panose="02020603050405020304" pitchFamily="18" charset="0"/>
                </a:rPr>
                <a:t>联系 </a:t>
              </a:r>
              <a:endParaRPr lang="zh-CN" altLang="en-US" sz="1600" b="1" dirty="0"/>
            </a:p>
          </p:txBody>
        </p:sp>
        <p:sp>
          <p:nvSpPr>
            <p:cNvPr id="6" name="Rectangle 8"/>
            <p:cNvSpPr>
              <a:spLocks noChangeArrowheads="1"/>
            </p:cNvSpPr>
            <p:nvPr/>
          </p:nvSpPr>
          <p:spPr bwMode="auto">
            <a:xfrm>
              <a:off x="3300" y="6123"/>
              <a:ext cx="90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latin typeface="Times New Roman" panose="02020603050405020304" pitchFamily="18" charset="0"/>
                </a:rPr>
                <a:t>实体集</a:t>
              </a:r>
              <a:r>
                <a:rPr lang="en-US" altLang="zh-CN" sz="1600" b="1" dirty="0">
                  <a:latin typeface="Times New Roman" panose="02020603050405020304" pitchFamily="18" charset="0"/>
                </a:rPr>
                <a:t>A</a:t>
              </a:r>
              <a:endParaRPr lang="en-US" altLang="zh-CN" sz="1600" b="1" dirty="0"/>
            </a:p>
          </p:txBody>
        </p:sp>
        <p:sp>
          <p:nvSpPr>
            <p:cNvPr id="7" name="Rectangle 9"/>
            <p:cNvSpPr>
              <a:spLocks noChangeArrowheads="1"/>
            </p:cNvSpPr>
            <p:nvPr/>
          </p:nvSpPr>
          <p:spPr bwMode="auto">
            <a:xfrm>
              <a:off x="3315" y="7992"/>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实体集</a:t>
              </a:r>
              <a:r>
                <a:rPr lang="en-US" altLang="zh-CN" sz="1600" b="1">
                  <a:latin typeface="Times New Roman" panose="02020603050405020304" pitchFamily="18" charset="0"/>
                </a:rPr>
                <a:t>B</a:t>
              </a:r>
              <a:endParaRPr lang="en-US" altLang="zh-CN" sz="1600" b="1"/>
            </a:p>
          </p:txBody>
        </p:sp>
        <p:sp>
          <p:nvSpPr>
            <p:cNvPr id="8" name="AutoShape 10"/>
            <p:cNvSpPr>
              <a:spLocks noChangeArrowheads="1"/>
            </p:cNvSpPr>
            <p:nvPr/>
          </p:nvSpPr>
          <p:spPr bwMode="auto">
            <a:xfrm>
              <a:off x="3150" y="6900"/>
              <a:ext cx="1263" cy="468"/>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联系名</a:t>
              </a:r>
              <a:endParaRPr lang="zh-CN" altLang="en-US" sz="1600" b="1"/>
            </a:p>
          </p:txBody>
        </p:sp>
        <p:sp>
          <p:nvSpPr>
            <p:cNvPr id="9" name="Line 11"/>
            <p:cNvSpPr>
              <a:spLocks noChangeShapeType="1"/>
            </p:cNvSpPr>
            <p:nvPr/>
          </p:nvSpPr>
          <p:spPr bwMode="auto">
            <a:xfrm>
              <a:off x="3780" y="6432"/>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0" name="Line 12"/>
            <p:cNvSpPr>
              <a:spLocks noChangeShapeType="1"/>
            </p:cNvSpPr>
            <p:nvPr/>
          </p:nvSpPr>
          <p:spPr bwMode="auto">
            <a:xfrm>
              <a:off x="3780" y="7368"/>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1" name="Rectangle 13"/>
            <p:cNvSpPr>
              <a:spLocks noChangeArrowheads="1"/>
            </p:cNvSpPr>
            <p:nvPr/>
          </p:nvSpPr>
          <p:spPr bwMode="auto">
            <a:xfrm>
              <a:off x="3597" y="6588"/>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dirty="0">
                  <a:latin typeface="Times New Roman" panose="02020603050405020304" pitchFamily="18" charset="0"/>
                </a:rPr>
                <a:t>m</a:t>
              </a:r>
              <a:endParaRPr lang="en-US" altLang="zh-CN" sz="1600" b="1" dirty="0"/>
            </a:p>
          </p:txBody>
        </p:sp>
        <p:sp>
          <p:nvSpPr>
            <p:cNvPr id="12" name="Rectangle 14"/>
            <p:cNvSpPr>
              <a:spLocks noChangeArrowheads="1"/>
            </p:cNvSpPr>
            <p:nvPr/>
          </p:nvSpPr>
          <p:spPr bwMode="auto">
            <a:xfrm>
              <a:off x="3597" y="7683"/>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dirty="0">
                  <a:latin typeface="Times New Roman" panose="02020603050405020304" pitchFamily="18" charset="0"/>
                </a:rPr>
                <a:t>n</a:t>
              </a:r>
              <a:endParaRPr lang="en-US" altLang="zh-CN" sz="16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0.70"/>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6381" y="1268756"/>
            <a:ext cx="8492819" cy="5112568"/>
          </a:xfrm>
        </p:spPr>
        <p:txBody>
          <a:bodyPr>
            <a:normAutofit/>
          </a:bodyPr>
          <a:lstStyle/>
          <a:p>
            <a:pPr marL="534670" lvl="1" indent="-342900">
              <a:spcBef>
                <a:spcPts val="600"/>
              </a:spcBef>
              <a:buClrTx/>
            </a:pPr>
            <a:r>
              <a:rPr lang="zh-CN" altLang="en-US" sz="2200" dirty="0">
                <a:solidFill>
                  <a:srgbClr val="FF5050"/>
                </a:solidFill>
              </a:rPr>
              <a:t>例如，</a:t>
            </a:r>
            <a:r>
              <a:rPr lang="zh-CN" altLang="en-US" sz="2200" dirty="0"/>
              <a:t>对于课程、教师与参考书三个实体型，如果一门课程可以有若干个教师讲授，使用若干本参考书，而每一个教师只讲授一门课程，每一本参考书只供一门课程使用，则课程与教师、参考书之间的联系是一对多的。</a:t>
            </a:r>
            <a:endParaRPr lang="en-US" altLang="zh-CN" sz="2200" dirty="0"/>
          </a:p>
          <a:p>
            <a:pPr marL="534670" lvl="1" indent="-342900">
              <a:spcBef>
                <a:spcPts val="600"/>
              </a:spcBef>
              <a:buClrTx/>
            </a:pPr>
            <a:r>
              <a:rPr lang="zh-CN" altLang="en-US" sz="2200" dirty="0">
                <a:solidFill>
                  <a:srgbClr val="FF5050"/>
                </a:solidFill>
              </a:rPr>
              <a:t>又如，</a:t>
            </a:r>
            <a:r>
              <a:rPr lang="zh-CN" altLang="en-US" sz="2200" dirty="0"/>
              <a:t>三个实体集：供应商、项目、零件，一个供应商可以供给多个项目多种零件，而每个项目可以使用多个供应商供应的零件，每种零件可由不同供应商供给，由此可见，供应商、项目、零件三个实体之间是多对多的联系。</a:t>
            </a:r>
            <a:endParaRPr lang="zh-CN" altLang="en-US" sz="2200" dirty="0"/>
          </a:p>
        </p:txBody>
      </p:sp>
      <p:sp>
        <p:nvSpPr>
          <p:cNvPr id="3" name="副标题 2"/>
          <p:cNvSpPr>
            <a:spLocks noGrp="1"/>
          </p:cNvSpPr>
          <p:nvPr>
            <p:ph type="subTitle" idx="13"/>
          </p:nvPr>
        </p:nvSpPr>
        <p:spPr/>
        <p:txBody>
          <a:bodyPr>
            <a:normAutofit/>
          </a:bodyPr>
          <a:lstStyle/>
          <a:p>
            <a:r>
              <a:rPr lang="zh-CN" altLang="en-US" sz="4000" dirty="0"/>
              <a:t>多实体集之间的联系</a:t>
            </a:r>
            <a:endParaRPr lang="en-US" altLang="zh-CN" sz="4000" dirty="0"/>
          </a:p>
        </p:txBody>
      </p:sp>
      <p:grpSp>
        <p:nvGrpSpPr>
          <p:cNvPr id="13" name="Group 5"/>
          <p:cNvGrpSpPr/>
          <p:nvPr/>
        </p:nvGrpSpPr>
        <p:grpSpPr bwMode="auto">
          <a:xfrm>
            <a:off x="1696248" y="4437513"/>
            <a:ext cx="5903913" cy="2303463"/>
            <a:chOff x="2340" y="10488"/>
            <a:chExt cx="5325" cy="2808"/>
          </a:xfrm>
        </p:grpSpPr>
        <p:grpSp>
          <p:nvGrpSpPr>
            <p:cNvPr id="14" name="Group 6"/>
            <p:cNvGrpSpPr/>
            <p:nvPr/>
          </p:nvGrpSpPr>
          <p:grpSpPr bwMode="auto">
            <a:xfrm>
              <a:off x="2340" y="10488"/>
              <a:ext cx="2445" cy="1872"/>
              <a:chOff x="2565" y="5028"/>
              <a:chExt cx="2445" cy="1872"/>
            </a:xfrm>
          </p:grpSpPr>
          <p:sp>
            <p:nvSpPr>
              <p:cNvPr id="29" name="Rectangle 7"/>
              <p:cNvSpPr>
                <a:spLocks noChangeArrowheads="1"/>
              </p:cNvSpPr>
              <p:nvPr/>
            </p:nvSpPr>
            <p:spPr bwMode="auto">
              <a:xfrm>
                <a:off x="3780" y="5343"/>
                <a:ext cx="18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1</a:t>
                </a:r>
                <a:endParaRPr lang="en-US" altLang="zh-CN" sz="1600" b="1"/>
              </a:p>
            </p:txBody>
          </p:sp>
          <p:sp>
            <p:nvSpPr>
              <p:cNvPr id="30" name="Rectangle 8"/>
              <p:cNvSpPr>
                <a:spLocks noChangeArrowheads="1"/>
              </p:cNvSpPr>
              <p:nvPr/>
            </p:nvSpPr>
            <p:spPr bwMode="auto">
              <a:xfrm>
                <a:off x="3420" y="5028"/>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课程</a:t>
                </a:r>
                <a:endParaRPr lang="zh-CN" altLang="en-US" sz="1600" b="1"/>
              </a:p>
            </p:txBody>
          </p:sp>
          <p:sp>
            <p:nvSpPr>
              <p:cNvPr id="31" name="AutoShape 9"/>
              <p:cNvSpPr>
                <a:spLocks noChangeArrowheads="1"/>
              </p:cNvSpPr>
              <p:nvPr/>
            </p:nvSpPr>
            <p:spPr bwMode="auto">
              <a:xfrm>
                <a:off x="3165" y="5652"/>
                <a:ext cx="1260" cy="624"/>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讲授</a:t>
                </a:r>
                <a:endParaRPr lang="zh-CN" altLang="en-US" sz="1600" b="1"/>
              </a:p>
            </p:txBody>
          </p:sp>
          <p:sp>
            <p:nvSpPr>
              <p:cNvPr id="32" name="Rectangle 10"/>
              <p:cNvSpPr>
                <a:spLocks noChangeArrowheads="1"/>
              </p:cNvSpPr>
              <p:nvPr/>
            </p:nvSpPr>
            <p:spPr bwMode="auto">
              <a:xfrm>
                <a:off x="4290" y="6588"/>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参考书</a:t>
                </a:r>
                <a:endParaRPr lang="zh-CN" altLang="en-US" sz="1600" b="1"/>
              </a:p>
            </p:txBody>
          </p:sp>
          <p:sp>
            <p:nvSpPr>
              <p:cNvPr id="33" name="Rectangle 11"/>
              <p:cNvSpPr>
                <a:spLocks noChangeArrowheads="1"/>
              </p:cNvSpPr>
              <p:nvPr/>
            </p:nvSpPr>
            <p:spPr bwMode="auto">
              <a:xfrm>
                <a:off x="2565" y="6588"/>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教员</a:t>
                </a:r>
                <a:endParaRPr lang="zh-CN" altLang="en-US" sz="1600" b="1"/>
              </a:p>
            </p:txBody>
          </p:sp>
          <p:sp>
            <p:nvSpPr>
              <p:cNvPr id="34" name="Line 12"/>
              <p:cNvSpPr>
                <a:spLocks noChangeShapeType="1"/>
              </p:cNvSpPr>
              <p:nvPr/>
            </p:nvSpPr>
            <p:spPr bwMode="auto">
              <a:xfrm>
                <a:off x="3780" y="5340"/>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13"/>
              <p:cNvSpPr>
                <a:spLocks noChangeShapeType="1"/>
              </p:cNvSpPr>
              <p:nvPr/>
            </p:nvSpPr>
            <p:spPr bwMode="auto">
              <a:xfrm flipH="1">
                <a:off x="2880" y="5964"/>
                <a:ext cx="30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14"/>
              <p:cNvSpPr>
                <a:spLocks noChangeShapeType="1"/>
              </p:cNvSpPr>
              <p:nvPr/>
            </p:nvSpPr>
            <p:spPr bwMode="auto">
              <a:xfrm>
                <a:off x="4440" y="5964"/>
                <a:ext cx="24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Rectangle 15"/>
              <p:cNvSpPr>
                <a:spLocks noChangeArrowheads="1"/>
              </p:cNvSpPr>
              <p:nvPr/>
            </p:nvSpPr>
            <p:spPr bwMode="auto">
              <a:xfrm>
                <a:off x="2700" y="6273"/>
                <a:ext cx="1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m</a:t>
                </a:r>
                <a:endParaRPr lang="en-US" altLang="zh-CN" sz="1600" b="1"/>
              </a:p>
            </p:txBody>
          </p:sp>
          <p:sp>
            <p:nvSpPr>
              <p:cNvPr id="38" name="Rectangle 16"/>
              <p:cNvSpPr>
                <a:spLocks noChangeArrowheads="1"/>
              </p:cNvSpPr>
              <p:nvPr/>
            </p:nvSpPr>
            <p:spPr bwMode="auto">
              <a:xfrm>
                <a:off x="4680" y="6120"/>
                <a:ext cx="1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n</a:t>
                </a:r>
                <a:endParaRPr lang="en-US" altLang="zh-CN" sz="1600" b="1"/>
              </a:p>
            </p:txBody>
          </p:sp>
        </p:grpSp>
        <p:grpSp>
          <p:nvGrpSpPr>
            <p:cNvPr id="15" name="Group 17"/>
            <p:cNvGrpSpPr/>
            <p:nvPr/>
          </p:nvGrpSpPr>
          <p:grpSpPr bwMode="auto">
            <a:xfrm>
              <a:off x="5220" y="10488"/>
              <a:ext cx="2445" cy="1872"/>
              <a:chOff x="5655" y="5184"/>
              <a:chExt cx="2445" cy="1872"/>
            </a:xfrm>
          </p:grpSpPr>
          <p:sp>
            <p:nvSpPr>
              <p:cNvPr id="19" name="Rectangle 18"/>
              <p:cNvSpPr>
                <a:spLocks noChangeArrowheads="1"/>
              </p:cNvSpPr>
              <p:nvPr/>
            </p:nvSpPr>
            <p:spPr bwMode="auto">
              <a:xfrm>
                <a:off x="7020" y="549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m</a:t>
                </a:r>
                <a:endParaRPr lang="en-US" altLang="zh-CN" sz="1600" b="1"/>
              </a:p>
            </p:txBody>
          </p:sp>
          <p:sp>
            <p:nvSpPr>
              <p:cNvPr id="20" name="Rectangle 19"/>
              <p:cNvSpPr>
                <a:spLocks noChangeArrowheads="1"/>
              </p:cNvSpPr>
              <p:nvPr/>
            </p:nvSpPr>
            <p:spPr bwMode="auto">
              <a:xfrm>
                <a:off x="7380" y="6744"/>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零件</a:t>
                </a:r>
                <a:endParaRPr lang="zh-CN" altLang="en-US" sz="1600" b="1"/>
              </a:p>
            </p:txBody>
          </p:sp>
          <p:sp>
            <p:nvSpPr>
              <p:cNvPr id="21" name="Rectangle 20"/>
              <p:cNvSpPr>
                <a:spLocks noChangeArrowheads="1"/>
              </p:cNvSpPr>
              <p:nvPr/>
            </p:nvSpPr>
            <p:spPr bwMode="auto">
              <a:xfrm>
                <a:off x="5655" y="6744"/>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项目</a:t>
                </a:r>
                <a:endParaRPr lang="zh-CN" altLang="en-US" sz="1600" b="1"/>
              </a:p>
            </p:txBody>
          </p:sp>
          <p:sp>
            <p:nvSpPr>
              <p:cNvPr id="22" name="Rectangle 21"/>
              <p:cNvSpPr>
                <a:spLocks noChangeArrowheads="1"/>
              </p:cNvSpPr>
              <p:nvPr/>
            </p:nvSpPr>
            <p:spPr bwMode="auto">
              <a:xfrm>
                <a:off x="6480" y="5184"/>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供应商</a:t>
                </a:r>
                <a:endParaRPr lang="zh-CN" altLang="en-US" sz="1600" b="1"/>
              </a:p>
            </p:txBody>
          </p:sp>
          <p:sp>
            <p:nvSpPr>
              <p:cNvPr id="23" name="AutoShape 22"/>
              <p:cNvSpPr>
                <a:spLocks noChangeArrowheads="1"/>
              </p:cNvSpPr>
              <p:nvPr/>
            </p:nvSpPr>
            <p:spPr bwMode="auto">
              <a:xfrm>
                <a:off x="6225" y="5808"/>
                <a:ext cx="1260" cy="624"/>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latin typeface="Times New Roman" panose="02020603050405020304" pitchFamily="18" charset="0"/>
                  </a:rPr>
                  <a:t>供应</a:t>
                </a:r>
                <a:endParaRPr lang="zh-CN" altLang="en-US" sz="1600" b="1" dirty="0"/>
              </a:p>
            </p:txBody>
          </p:sp>
          <p:sp>
            <p:nvSpPr>
              <p:cNvPr id="24" name="Line 23"/>
              <p:cNvSpPr>
                <a:spLocks noChangeShapeType="1"/>
              </p:cNvSpPr>
              <p:nvPr/>
            </p:nvSpPr>
            <p:spPr bwMode="auto">
              <a:xfrm>
                <a:off x="6840" y="549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24"/>
              <p:cNvSpPr>
                <a:spLocks noChangeShapeType="1"/>
              </p:cNvSpPr>
              <p:nvPr/>
            </p:nvSpPr>
            <p:spPr bwMode="auto">
              <a:xfrm flipH="1">
                <a:off x="6045" y="6120"/>
                <a:ext cx="18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25"/>
              <p:cNvSpPr>
                <a:spLocks noChangeShapeType="1"/>
              </p:cNvSpPr>
              <p:nvPr/>
            </p:nvSpPr>
            <p:spPr bwMode="auto">
              <a:xfrm>
                <a:off x="7485" y="6120"/>
                <a:ext cx="18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Rectangle 26"/>
              <p:cNvSpPr>
                <a:spLocks noChangeArrowheads="1"/>
              </p:cNvSpPr>
              <p:nvPr/>
            </p:nvSpPr>
            <p:spPr bwMode="auto">
              <a:xfrm>
                <a:off x="5760" y="6276"/>
                <a:ext cx="1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n</a:t>
                </a:r>
                <a:endParaRPr lang="en-US" altLang="zh-CN" sz="1600" b="1"/>
              </a:p>
            </p:txBody>
          </p:sp>
          <p:sp>
            <p:nvSpPr>
              <p:cNvPr id="28" name="Rectangle 27"/>
              <p:cNvSpPr>
                <a:spLocks noChangeArrowheads="1"/>
              </p:cNvSpPr>
              <p:nvPr/>
            </p:nvSpPr>
            <p:spPr bwMode="auto">
              <a:xfrm>
                <a:off x="7740" y="6276"/>
                <a:ext cx="1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p</a:t>
                </a:r>
                <a:endParaRPr lang="en-US" altLang="zh-CN" sz="1600" b="1"/>
              </a:p>
            </p:txBody>
          </p:sp>
        </p:grpSp>
        <p:sp>
          <p:nvSpPr>
            <p:cNvPr id="16" name="Rectangle 28"/>
            <p:cNvSpPr>
              <a:spLocks noChangeArrowheads="1"/>
            </p:cNvSpPr>
            <p:nvPr/>
          </p:nvSpPr>
          <p:spPr bwMode="auto">
            <a:xfrm>
              <a:off x="3600" y="12984"/>
              <a:ext cx="28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dirty="0">
                  <a:latin typeface="Times New Roman" panose="02020603050405020304" pitchFamily="18" charset="0"/>
                </a:rPr>
                <a:t> </a:t>
              </a:r>
              <a:r>
                <a:rPr lang="zh-CN" altLang="en-US" sz="1600" b="1" dirty="0">
                  <a:latin typeface="Times New Roman" panose="02020603050405020304" pitchFamily="18" charset="0"/>
                </a:rPr>
                <a:t>三个实体集之间的联系       </a:t>
              </a:r>
              <a:endParaRPr lang="zh-CN" altLang="en-US" sz="1600" b="1" dirty="0"/>
            </a:p>
          </p:txBody>
        </p:sp>
        <p:sp>
          <p:nvSpPr>
            <p:cNvPr id="17" name="Rectangle 29"/>
            <p:cNvSpPr>
              <a:spLocks noChangeArrowheads="1"/>
            </p:cNvSpPr>
            <p:nvPr/>
          </p:nvSpPr>
          <p:spPr bwMode="auto">
            <a:xfrm>
              <a:off x="3240" y="12516"/>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1600" b="1">
                  <a:latin typeface="Times New Roman" panose="02020603050405020304" pitchFamily="18" charset="0"/>
                </a:rPr>
                <a:t>（</a:t>
              </a:r>
              <a:r>
                <a:rPr lang="en-US" altLang="zh-CN" sz="1600" b="1">
                  <a:latin typeface="Times New Roman" panose="02020603050405020304" pitchFamily="18" charset="0"/>
                </a:rPr>
                <a:t>a</a:t>
              </a:r>
              <a:r>
                <a:rPr lang="zh-CN" altLang="en-US" sz="1600" b="1">
                  <a:latin typeface="Times New Roman" panose="02020603050405020304" pitchFamily="18" charset="0"/>
                </a:rPr>
                <a:t>）</a:t>
              </a:r>
              <a:endParaRPr lang="zh-CN" altLang="en-US" sz="1600" b="1"/>
            </a:p>
          </p:txBody>
        </p:sp>
        <p:sp>
          <p:nvSpPr>
            <p:cNvPr id="18" name="Rectangle 30"/>
            <p:cNvSpPr>
              <a:spLocks noChangeArrowheads="1"/>
            </p:cNvSpPr>
            <p:nvPr/>
          </p:nvSpPr>
          <p:spPr bwMode="auto">
            <a:xfrm>
              <a:off x="6240" y="12486"/>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1600" b="1">
                  <a:latin typeface="Times New Roman" panose="02020603050405020304" pitchFamily="18" charset="0"/>
                </a:rPr>
                <a:t>（</a:t>
              </a:r>
              <a:r>
                <a:rPr lang="en-US" altLang="zh-CN" sz="1600" b="1">
                  <a:latin typeface="Times New Roman" panose="02020603050405020304" pitchFamily="18" charset="0"/>
                </a:rPr>
                <a:t>b</a:t>
              </a:r>
              <a:r>
                <a:rPr lang="zh-CN" altLang="en-US" sz="1600" b="1">
                  <a:latin typeface="Times New Roman" panose="02020603050405020304" pitchFamily="18" charset="0"/>
                </a:rPr>
                <a:t>）</a:t>
              </a:r>
              <a:endParaRPr lang="zh-CN" altLang="en-US"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01180"/>
            <a:ext cx="8208912" cy="5112568"/>
          </a:xfrm>
        </p:spPr>
        <p:txBody>
          <a:bodyPr>
            <a:normAutofit/>
          </a:bodyPr>
          <a:lstStyle/>
          <a:p>
            <a:pPr marL="342900" indent="-342900">
              <a:spcBef>
                <a:spcPct val="50000"/>
              </a:spcBef>
              <a:buClrTx/>
            </a:pPr>
            <a:r>
              <a:rPr lang="zh-CN" altLang="en-US" sz="2400" dirty="0"/>
              <a:t>同一个实体集内的各实体之间也存在一对一、一对多、多对多的联系。例如职工实体集内部具有领导与被领导的联系，即某一职工（干部）“领导”若干名职工，而一个职工仅被另外一个职工直接领导，因此这是同一实体集一对多的联系</a:t>
            </a:r>
            <a:r>
              <a:rPr lang="en-US" altLang="zh-CN" sz="2400" dirty="0"/>
              <a:t>.</a:t>
            </a:r>
            <a:endParaRPr lang="en-US" altLang="zh-CN" sz="2400" dirty="0"/>
          </a:p>
        </p:txBody>
      </p:sp>
      <p:sp>
        <p:nvSpPr>
          <p:cNvPr id="3" name="副标题 2"/>
          <p:cNvSpPr>
            <a:spLocks noGrp="1"/>
          </p:cNvSpPr>
          <p:nvPr>
            <p:ph type="subTitle" idx="13"/>
          </p:nvPr>
        </p:nvSpPr>
        <p:spPr/>
        <p:txBody>
          <a:bodyPr>
            <a:normAutofit/>
          </a:bodyPr>
          <a:lstStyle/>
          <a:p>
            <a:r>
              <a:rPr lang="zh-CN" altLang="en-US" sz="4000" dirty="0"/>
              <a:t>同一个实体集内的联系</a:t>
            </a:r>
            <a:endParaRPr lang="en-US" altLang="zh-CN" sz="4000" dirty="0"/>
          </a:p>
        </p:txBody>
      </p:sp>
      <p:grpSp>
        <p:nvGrpSpPr>
          <p:cNvPr id="39" name="Group 5"/>
          <p:cNvGrpSpPr/>
          <p:nvPr/>
        </p:nvGrpSpPr>
        <p:grpSpPr bwMode="auto">
          <a:xfrm>
            <a:off x="2520161" y="3438123"/>
            <a:ext cx="4103687" cy="2124477"/>
            <a:chOff x="8820" y="5028"/>
            <a:chExt cx="1800" cy="1768"/>
          </a:xfrm>
        </p:grpSpPr>
        <p:grpSp>
          <p:nvGrpSpPr>
            <p:cNvPr id="40" name="Group 6"/>
            <p:cNvGrpSpPr/>
            <p:nvPr/>
          </p:nvGrpSpPr>
          <p:grpSpPr bwMode="auto">
            <a:xfrm>
              <a:off x="9000" y="5028"/>
              <a:ext cx="1260" cy="1248"/>
              <a:chOff x="8460" y="5340"/>
              <a:chExt cx="1260" cy="1605"/>
            </a:xfrm>
          </p:grpSpPr>
          <p:sp>
            <p:nvSpPr>
              <p:cNvPr id="42" name="Rectangle 7"/>
              <p:cNvSpPr>
                <a:spLocks noChangeArrowheads="1"/>
              </p:cNvSpPr>
              <p:nvPr/>
            </p:nvSpPr>
            <p:spPr bwMode="auto">
              <a:xfrm>
                <a:off x="9360" y="5967"/>
                <a:ext cx="1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n</a:t>
                </a:r>
                <a:endParaRPr lang="en-US" altLang="zh-CN" sz="1800" b="1"/>
              </a:p>
            </p:txBody>
          </p:sp>
          <p:sp>
            <p:nvSpPr>
              <p:cNvPr id="43" name="Rectangle 8"/>
              <p:cNvSpPr>
                <a:spLocks noChangeArrowheads="1"/>
              </p:cNvSpPr>
              <p:nvPr/>
            </p:nvSpPr>
            <p:spPr bwMode="auto">
              <a:xfrm>
                <a:off x="8640" y="5340"/>
                <a:ext cx="90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Times New Roman" panose="02020603050405020304" pitchFamily="18" charset="0"/>
                  </a:rPr>
                  <a:t>职工</a:t>
                </a:r>
                <a:endParaRPr lang="zh-CN" altLang="en-US" sz="1800" b="1"/>
              </a:p>
            </p:txBody>
          </p:sp>
          <p:sp>
            <p:nvSpPr>
              <p:cNvPr id="44" name="AutoShape 9"/>
              <p:cNvSpPr>
                <a:spLocks noChangeArrowheads="1"/>
              </p:cNvSpPr>
              <p:nvPr/>
            </p:nvSpPr>
            <p:spPr bwMode="auto">
              <a:xfrm>
                <a:off x="8460" y="6321"/>
                <a:ext cx="1260" cy="624"/>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Times New Roman" panose="02020603050405020304" pitchFamily="18" charset="0"/>
                  </a:rPr>
                  <a:t>领导</a:t>
                </a:r>
                <a:endParaRPr lang="zh-CN" altLang="en-US" sz="1800" b="1"/>
              </a:p>
            </p:txBody>
          </p:sp>
          <p:sp>
            <p:nvSpPr>
              <p:cNvPr id="45" name="Line 10"/>
              <p:cNvSpPr>
                <a:spLocks noChangeShapeType="1"/>
              </p:cNvSpPr>
              <p:nvPr/>
            </p:nvSpPr>
            <p:spPr bwMode="auto">
              <a:xfrm>
                <a:off x="8820" y="5652"/>
                <a:ext cx="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Line 11"/>
              <p:cNvSpPr>
                <a:spLocks noChangeShapeType="1"/>
              </p:cNvSpPr>
              <p:nvPr/>
            </p:nvSpPr>
            <p:spPr bwMode="auto">
              <a:xfrm>
                <a:off x="9360" y="5652"/>
                <a:ext cx="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Rectangle 12"/>
              <p:cNvSpPr>
                <a:spLocks noChangeArrowheads="1"/>
              </p:cNvSpPr>
              <p:nvPr/>
            </p:nvSpPr>
            <p:spPr bwMode="auto">
              <a:xfrm>
                <a:off x="8637" y="5967"/>
                <a:ext cx="1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1</a:t>
                </a:r>
                <a:endParaRPr lang="en-US" altLang="zh-CN" sz="1800" b="1"/>
              </a:p>
            </p:txBody>
          </p:sp>
        </p:grpSp>
        <p:sp>
          <p:nvSpPr>
            <p:cNvPr id="41" name="Rectangle 13"/>
            <p:cNvSpPr>
              <a:spLocks noChangeArrowheads="1"/>
            </p:cNvSpPr>
            <p:nvPr/>
          </p:nvSpPr>
          <p:spPr bwMode="auto">
            <a:xfrm>
              <a:off x="8820" y="6492"/>
              <a:ext cx="18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latin typeface="Times New Roman" panose="02020603050405020304" pitchFamily="18" charset="0"/>
                </a:rPr>
                <a:t>一个实体集内实体之间的一对多联系</a:t>
              </a:r>
              <a:endParaRPr lang="zh-CN" altLang="en-US" sz="18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arn(inVertical)">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1744"/>
            <a:ext cx="8208912" cy="5112568"/>
          </a:xfrm>
        </p:spPr>
        <p:txBody>
          <a:bodyPr>
            <a:normAutofit lnSpcReduction="10000"/>
          </a:bodyPr>
          <a:lstStyle/>
          <a:p>
            <a:pPr>
              <a:lnSpc>
                <a:spcPct val="110000"/>
              </a:lnSpc>
            </a:pPr>
            <a:r>
              <a:rPr lang="zh-CN" altLang="en-US" sz="2400" dirty="0"/>
              <a:t>实体之间的联系类型取决于语义。同样两个实体，如果有不同的语义，则可以得到不同的联系类型。比如有仓库和器件两个实体，现在来讨论它们之间的联系：</a:t>
            </a:r>
            <a:endParaRPr lang="zh-CN" altLang="en-US" sz="2400" dirty="0"/>
          </a:p>
          <a:p>
            <a:pPr>
              <a:lnSpc>
                <a:spcPct val="110000"/>
              </a:lnSpc>
              <a:buNone/>
            </a:pPr>
            <a:r>
              <a:rPr lang="zh-CN" altLang="en-US" sz="2400" dirty="0"/>
              <a:t>（</a:t>
            </a:r>
            <a:r>
              <a:rPr lang="en-US" altLang="zh-CN" sz="2400" dirty="0"/>
              <a:t>1</a:t>
            </a:r>
            <a:r>
              <a:rPr lang="zh-CN" altLang="en-US" sz="2400" dirty="0"/>
              <a:t>）若规定一个仓库只能存放一种器件，并且一种器件只能存放在一个仓库，这时仓库和器件之间的联系是一对一的；</a:t>
            </a:r>
            <a:endParaRPr lang="zh-CN" altLang="en-US" sz="2400" dirty="0"/>
          </a:p>
          <a:p>
            <a:pPr>
              <a:lnSpc>
                <a:spcPct val="110000"/>
              </a:lnSpc>
              <a:buNone/>
            </a:pPr>
            <a:r>
              <a:rPr lang="zh-CN" altLang="en-US" sz="2400" dirty="0"/>
              <a:t>（</a:t>
            </a:r>
            <a:r>
              <a:rPr lang="en-US" altLang="zh-CN" sz="2400" dirty="0"/>
              <a:t>2</a:t>
            </a:r>
            <a:r>
              <a:rPr lang="zh-CN" altLang="en-US" sz="2400" dirty="0"/>
              <a:t>）若规定一个仓库可以存放多种器件，但是一种器件只能存放在一个仓库，这时仓库和器件之间的联系是一对多的；</a:t>
            </a:r>
            <a:endParaRPr lang="zh-CN" altLang="en-US" sz="2400" dirty="0"/>
          </a:p>
          <a:p>
            <a:pPr>
              <a:lnSpc>
                <a:spcPct val="110000"/>
              </a:lnSpc>
              <a:buNone/>
            </a:pPr>
            <a:r>
              <a:rPr lang="zh-CN" altLang="en-US" sz="2400" dirty="0"/>
              <a:t>（</a:t>
            </a:r>
            <a:r>
              <a:rPr lang="en-US" altLang="zh-CN" sz="2400" dirty="0"/>
              <a:t>3</a:t>
            </a:r>
            <a:r>
              <a:rPr lang="zh-CN" altLang="en-US" sz="2400" dirty="0"/>
              <a:t>）若规定一个仓库可以存放多种器件，同时一种器件可以存放在多个仓库，这时仓库和器件之间的联系是多对多的。 </a:t>
            </a:r>
            <a:endParaRPr lang="zh-CN" altLang="en-US" sz="2400" dirty="0"/>
          </a:p>
          <a:p>
            <a:endParaRPr lang="zh-CN" altLang="en-US" sz="2400" dirty="0"/>
          </a:p>
        </p:txBody>
      </p:sp>
      <p:sp>
        <p:nvSpPr>
          <p:cNvPr id="3" name="副标题 2"/>
          <p:cNvSpPr>
            <a:spLocks noGrp="1"/>
          </p:cNvSpPr>
          <p:nvPr>
            <p:ph type="subTitle" idx="13"/>
          </p:nvPr>
        </p:nvSpPr>
        <p:spPr/>
        <p:txBody>
          <a:bodyPr>
            <a:normAutofit/>
          </a:bodyPr>
          <a:lstStyle/>
          <a:p>
            <a:r>
              <a:rPr lang="en-US" altLang="zh-CN" sz="3600" dirty="0"/>
              <a:t>2</a:t>
            </a:r>
            <a:r>
              <a:rPr lang="zh-CN" altLang="en-US" sz="3600" dirty="0"/>
              <a:t>、概念数据模型中的基本关系</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5727" y="1356734"/>
            <a:ext cx="8208912" cy="5112568"/>
          </a:xfrm>
        </p:spPr>
        <p:txBody>
          <a:bodyPr>
            <a:normAutofit/>
          </a:bodyPr>
          <a:lstStyle/>
          <a:p>
            <a:pPr marL="0" indent="0">
              <a:buNone/>
            </a:pPr>
            <a:r>
              <a:rPr lang="en-US" altLang="zh-CN" sz="2400" dirty="0"/>
              <a:t>E-R</a:t>
            </a:r>
            <a:r>
              <a:rPr lang="zh-CN" altLang="en-US" sz="2400" dirty="0"/>
              <a:t>图提供了表示实体型、属性和联系的方法：</a:t>
            </a:r>
            <a:endParaRPr lang="zh-CN" altLang="en-US" sz="2400" dirty="0"/>
          </a:p>
          <a:p>
            <a:pPr marL="0" indent="0">
              <a:buNone/>
            </a:pPr>
            <a:r>
              <a:rPr lang="zh-CN" altLang="en-US" sz="2400" dirty="0">
                <a:solidFill>
                  <a:srgbClr val="0000FF"/>
                </a:solidFill>
              </a:rPr>
              <a:t>实体型：</a:t>
            </a:r>
            <a:r>
              <a:rPr lang="zh-CN" altLang="en-US" sz="2400" dirty="0"/>
              <a:t>用矩形表示，矩形框内写明实体型名。</a:t>
            </a:r>
            <a:endParaRPr lang="zh-CN" altLang="en-US" sz="2400" dirty="0"/>
          </a:p>
          <a:p>
            <a:pPr marL="0" indent="0">
              <a:buNone/>
            </a:pPr>
            <a:r>
              <a:rPr lang="zh-CN" altLang="en-US" sz="2400" dirty="0">
                <a:solidFill>
                  <a:srgbClr val="0000FF"/>
                </a:solidFill>
              </a:rPr>
              <a:t>属　性：</a:t>
            </a:r>
            <a:r>
              <a:rPr lang="zh-CN" altLang="en-US" sz="2400" dirty="0"/>
              <a:t>用椭圆表示，椭圆形框内写明属性名，并用无向边将其与相应的实体型连接起来。</a:t>
            </a:r>
            <a:endParaRPr lang="zh-CN" altLang="en-US" sz="2400" dirty="0"/>
          </a:p>
          <a:p>
            <a:pPr marL="0" indent="0">
              <a:buNone/>
            </a:pPr>
            <a:r>
              <a:rPr lang="zh-CN" altLang="en-US" sz="2400" dirty="0">
                <a:solidFill>
                  <a:srgbClr val="FF0000"/>
                </a:solidFill>
              </a:rPr>
              <a:t>如，</a:t>
            </a:r>
            <a:r>
              <a:rPr lang="zh-CN" altLang="en-US" sz="2400" dirty="0"/>
              <a:t>学生实体型具有学号、姓名、性别、年龄、系等属性，产品实体具有产品号、产品名、型号、主要性能等属性。</a:t>
            </a:r>
            <a:endParaRPr lang="zh-CN" altLang="en-US" sz="2400" dirty="0"/>
          </a:p>
        </p:txBody>
      </p:sp>
      <p:sp>
        <p:nvSpPr>
          <p:cNvPr id="3" name="副标题 2"/>
          <p:cNvSpPr>
            <a:spLocks noGrp="1"/>
          </p:cNvSpPr>
          <p:nvPr>
            <p:ph type="subTitle" idx="13"/>
          </p:nvPr>
        </p:nvSpPr>
        <p:spPr/>
        <p:txBody>
          <a:bodyPr>
            <a:normAutofit fontScale="85000" lnSpcReduction="10000"/>
          </a:bodyPr>
          <a:lstStyle/>
          <a:p>
            <a:r>
              <a:rPr lang="en-US" altLang="zh-CN" sz="4800" dirty="0"/>
              <a:t> 2.3 </a:t>
            </a:r>
            <a:r>
              <a:rPr lang="zh-CN" altLang="en-US" sz="4800" dirty="0">
                <a:solidFill>
                  <a:srgbClr val="FF0000"/>
                </a:solidFill>
              </a:rPr>
              <a:t>概念数据模型的</a:t>
            </a:r>
            <a:r>
              <a:rPr lang="en-US" altLang="zh-CN" sz="4800" dirty="0">
                <a:solidFill>
                  <a:srgbClr val="FF0000"/>
                </a:solidFill>
              </a:rPr>
              <a:t>E-R</a:t>
            </a:r>
            <a:r>
              <a:rPr lang="zh-CN" altLang="en-US" sz="4800" dirty="0">
                <a:solidFill>
                  <a:srgbClr val="FF0000"/>
                </a:solidFill>
              </a:rPr>
              <a:t>表示方法</a:t>
            </a:r>
            <a:endParaRPr lang="en-US" altLang="zh-CN" sz="3600" dirty="0"/>
          </a:p>
        </p:txBody>
      </p:sp>
      <p:grpSp>
        <p:nvGrpSpPr>
          <p:cNvPr id="28" name="组合 27"/>
          <p:cNvGrpSpPr/>
          <p:nvPr/>
        </p:nvGrpSpPr>
        <p:grpSpPr>
          <a:xfrm>
            <a:off x="603254" y="4356100"/>
            <a:ext cx="7488237" cy="2273300"/>
            <a:chOff x="2127250" y="4135730"/>
            <a:chExt cx="7488237" cy="2273300"/>
          </a:xfrm>
        </p:grpSpPr>
        <p:grpSp>
          <p:nvGrpSpPr>
            <p:cNvPr id="4" name="Group 7"/>
            <p:cNvGrpSpPr/>
            <p:nvPr/>
          </p:nvGrpSpPr>
          <p:grpSpPr bwMode="auto">
            <a:xfrm>
              <a:off x="2127250" y="4227805"/>
              <a:ext cx="3629025" cy="1546225"/>
              <a:chOff x="2700" y="8616"/>
              <a:chExt cx="4140" cy="1279"/>
            </a:xfrm>
          </p:grpSpPr>
          <p:sp>
            <p:nvSpPr>
              <p:cNvPr id="5" name="Rectangle 8"/>
              <p:cNvSpPr>
                <a:spLocks noChangeArrowheads="1"/>
              </p:cNvSpPr>
              <p:nvPr/>
            </p:nvSpPr>
            <p:spPr bwMode="auto">
              <a:xfrm>
                <a:off x="4323" y="8616"/>
                <a:ext cx="1077"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dirty="0">
                    <a:latin typeface="幼圆" panose="02010509060101010101" pitchFamily="49" charset="-122"/>
                    <a:ea typeface="幼圆" panose="02010509060101010101" pitchFamily="49" charset="-122"/>
                  </a:rPr>
                  <a:t>学生</a:t>
                </a:r>
                <a:endParaRPr lang="zh-CN" altLang="en-US" sz="1400" b="1" dirty="0">
                  <a:latin typeface="幼圆" panose="02010509060101010101" pitchFamily="49" charset="-122"/>
                  <a:ea typeface="幼圆" panose="02010509060101010101" pitchFamily="49" charset="-122"/>
                </a:endParaRPr>
              </a:p>
            </p:txBody>
          </p:sp>
          <p:sp>
            <p:nvSpPr>
              <p:cNvPr id="6" name="Oval 9"/>
              <p:cNvSpPr>
                <a:spLocks noChangeArrowheads="1"/>
              </p:cNvSpPr>
              <p:nvPr/>
            </p:nvSpPr>
            <p:spPr bwMode="auto">
              <a:xfrm>
                <a:off x="2700" y="9555"/>
                <a:ext cx="720" cy="340"/>
              </a:xfrm>
              <a:prstGeom prst="ellipse">
                <a:avLst/>
              </a:prstGeom>
              <a:solidFill>
                <a:srgbClr val="FFFFFF"/>
              </a:solidFill>
              <a:ln w="9525">
                <a:solidFill>
                  <a:srgbClr val="000000"/>
                </a:solidFill>
                <a:round/>
              </a:ln>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u="sng">
                    <a:latin typeface="幼圆" panose="02010509060101010101" pitchFamily="49" charset="-122"/>
                    <a:ea typeface="幼圆" panose="02010509060101010101" pitchFamily="49" charset="-122"/>
                  </a:rPr>
                  <a:t>学号</a:t>
                </a:r>
                <a:endParaRPr lang="zh-CN" altLang="en-US" sz="1400" b="1" u="sng">
                  <a:latin typeface="幼圆" panose="02010509060101010101" pitchFamily="49" charset="-122"/>
                  <a:ea typeface="幼圆" panose="02010509060101010101" pitchFamily="49" charset="-122"/>
                </a:endParaRPr>
              </a:p>
            </p:txBody>
          </p:sp>
          <p:sp>
            <p:nvSpPr>
              <p:cNvPr id="7" name="Oval 10"/>
              <p:cNvSpPr>
                <a:spLocks noChangeArrowheads="1"/>
              </p:cNvSpPr>
              <p:nvPr/>
            </p:nvSpPr>
            <p:spPr bwMode="auto">
              <a:xfrm>
                <a:off x="3600" y="9552"/>
                <a:ext cx="720" cy="340"/>
              </a:xfrm>
              <a:prstGeom prst="ellipse">
                <a:avLst/>
              </a:prstGeom>
              <a:solidFill>
                <a:srgbClr val="FFFFFF"/>
              </a:solidFill>
              <a:ln w="9525">
                <a:solidFill>
                  <a:srgbClr val="000000"/>
                </a:solidFill>
                <a:round/>
              </a:ln>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latin typeface="幼圆" panose="02010509060101010101" pitchFamily="49" charset="-122"/>
                    <a:ea typeface="幼圆" panose="02010509060101010101" pitchFamily="49" charset="-122"/>
                  </a:rPr>
                  <a:t>姓名</a:t>
                </a:r>
                <a:endParaRPr lang="zh-CN" altLang="en-US" sz="1400" b="1">
                  <a:latin typeface="幼圆" panose="02010509060101010101" pitchFamily="49" charset="-122"/>
                  <a:ea typeface="幼圆" panose="02010509060101010101" pitchFamily="49" charset="-122"/>
                </a:endParaRPr>
              </a:p>
            </p:txBody>
          </p:sp>
          <p:sp>
            <p:nvSpPr>
              <p:cNvPr id="8" name="Oval 11"/>
              <p:cNvSpPr>
                <a:spLocks noChangeArrowheads="1"/>
              </p:cNvSpPr>
              <p:nvPr/>
            </p:nvSpPr>
            <p:spPr bwMode="auto">
              <a:xfrm>
                <a:off x="4500" y="9552"/>
                <a:ext cx="720" cy="340"/>
              </a:xfrm>
              <a:prstGeom prst="ellipse">
                <a:avLst/>
              </a:prstGeom>
              <a:solidFill>
                <a:srgbClr val="FFFFFF"/>
              </a:solidFill>
              <a:ln w="9525">
                <a:solidFill>
                  <a:srgbClr val="000000"/>
                </a:solidFill>
                <a:round/>
              </a:ln>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latin typeface="幼圆" panose="02010509060101010101" pitchFamily="49" charset="-122"/>
                    <a:ea typeface="幼圆" panose="02010509060101010101" pitchFamily="49" charset="-122"/>
                  </a:rPr>
                  <a:t>性别</a:t>
                </a:r>
                <a:endParaRPr lang="zh-CN" altLang="en-US" sz="1400" b="1">
                  <a:latin typeface="幼圆" panose="02010509060101010101" pitchFamily="49" charset="-122"/>
                  <a:ea typeface="幼圆" panose="02010509060101010101" pitchFamily="49" charset="-122"/>
                </a:endParaRPr>
              </a:p>
            </p:txBody>
          </p:sp>
          <p:sp>
            <p:nvSpPr>
              <p:cNvPr id="9" name="Oval 12"/>
              <p:cNvSpPr>
                <a:spLocks noChangeArrowheads="1"/>
              </p:cNvSpPr>
              <p:nvPr/>
            </p:nvSpPr>
            <p:spPr bwMode="auto">
              <a:xfrm>
                <a:off x="5400" y="9552"/>
                <a:ext cx="720" cy="312"/>
              </a:xfrm>
              <a:prstGeom prst="ellipse">
                <a:avLst/>
              </a:prstGeom>
              <a:solidFill>
                <a:srgbClr val="FFFFFF"/>
              </a:solidFill>
              <a:ln w="9525">
                <a:solidFill>
                  <a:srgbClr val="000000"/>
                </a:solidFill>
                <a:round/>
              </a:ln>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latin typeface="幼圆" panose="02010509060101010101" pitchFamily="49" charset="-122"/>
                    <a:ea typeface="幼圆" panose="02010509060101010101" pitchFamily="49" charset="-122"/>
                  </a:rPr>
                  <a:t>年龄</a:t>
                </a:r>
                <a:endParaRPr lang="zh-CN" altLang="en-US" sz="1400" b="1">
                  <a:latin typeface="幼圆" panose="02010509060101010101" pitchFamily="49" charset="-122"/>
                  <a:ea typeface="幼圆" panose="02010509060101010101" pitchFamily="49" charset="-122"/>
                </a:endParaRPr>
              </a:p>
            </p:txBody>
          </p:sp>
          <p:sp>
            <p:nvSpPr>
              <p:cNvPr id="10" name="Oval 13"/>
              <p:cNvSpPr>
                <a:spLocks noChangeArrowheads="1"/>
              </p:cNvSpPr>
              <p:nvPr/>
            </p:nvSpPr>
            <p:spPr bwMode="auto">
              <a:xfrm>
                <a:off x="6300" y="9524"/>
                <a:ext cx="540" cy="340"/>
              </a:xfrm>
              <a:prstGeom prst="ellipse">
                <a:avLst/>
              </a:prstGeom>
              <a:solidFill>
                <a:srgbClr val="FFFFFF"/>
              </a:solidFill>
              <a:ln w="9525">
                <a:solidFill>
                  <a:srgbClr val="000000"/>
                </a:solidFill>
                <a:round/>
              </a:ln>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latin typeface="幼圆" panose="02010509060101010101" pitchFamily="49" charset="-122"/>
                    <a:ea typeface="幼圆" panose="02010509060101010101" pitchFamily="49" charset="-122"/>
                  </a:rPr>
                  <a:t>系</a:t>
                </a:r>
                <a:endParaRPr lang="zh-CN" altLang="en-US" sz="1400" b="1">
                  <a:latin typeface="幼圆" panose="02010509060101010101" pitchFamily="49" charset="-122"/>
                  <a:ea typeface="幼圆" panose="02010509060101010101" pitchFamily="49" charset="-122"/>
                </a:endParaRPr>
              </a:p>
            </p:txBody>
          </p:sp>
          <p:sp>
            <p:nvSpPr>
              <p:cNvPr id="11" name="Line 14"/>
              <p:cNvSpPr>
                <a:spLocks noChangeShapeType="1"/>
              </p:cNvSpPr>
              <p:nvPr/>
            </p:nvSpPr>
            <p:spPr bwMode="auto">
              <a:xfrm>
                <a:off x="4323" y="8928"/>
                <a:ext cx="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12" name="Line 15"/>
              <p:cNvSpPr>
                <a:spLocks noChangeShapeType="1"/>
              </p:cNvSpPr>
              <p:nvPr/>
            </p:nvSpPr>
            <p:spPr bwMode="auto">
              <a:xfrm flipH="1">
                <a:off x="3060" y="8928"/>
                <a:ext cx="144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13" name="Line 16"/>
              <p:cNvSpPr>
                <a:spLocks noChangeShapeType="1"/>
              </p:cNvSpPr>
              <p:nvPr/>
            </p:nvSpPr>
            <p:spPr bwMode="auto">
              <a:xfrm flipH="1">
                <a:off x="3960" y="8928"/>
                <a:ext cx="90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14" name="Line 17"/>
              <p:cNvSpPr>
                <a:spLocks noChangeShapeType="1"/>
              </p:cNvSpPr>
              <p:nvPr/>
            </p:nvSpPr>
            <p:spPr bwMode="auto">
              <a:xfrm>
                <a:off x="4860" y="8928"/>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15" name="Line 18"/>
              <p:cNvSpPr>
                <a:spLocks noChangeShapeType="1"/>
              </p:cNvSpPr>
              <p:nvPr/>
            </p:nvSpPr>
            <p:spPr bwMode="auto">
              <a:xfrm>
                <a:off x="4863" y="8928"/>
                <a:ext cx="717"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16" name="Line 19"/>
              <p:cNvSpPr>
                <a:spLocks noChangeShapeType="1"/>
              </p:cNvSpPr>
              <p:nvPr/>
            </p:nvSpPr>
            <p:spPr bwMode="auto">
              <a:xfrm>
                <a:off x="5220" y="8928"/>
                <a:ext cx="1257"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幼圆" panose="02010509060101010101" pitchFamily="49" charset="-122"/>
                  <a:ea typeface="幼圆" panose="02010509060101010101" pitchFamily="49" charset="-122"/>
                </a:endParaRPr>
              </a:p>
            </p:txBody>
          </p:sp>
        </p:grpSp>
        <p:sp>
          <p:nvSpPr>
            <p:cNvPr id="17" name="Rectangle 20"/>
            <p:cNvSpPr>
              <a:spLocks noChangeArrowheads="1"/>
            </p:cNvSpPr>
            <p:nvPr/>
          </p:nvSpPr>
          <p:spPr bwMode="auto">
            <a:xfrm>
              <a:off x="4791075" y="6080418"/>
              <a:ext cx="22098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幼圆" panose="02010509060101010101" pitchFamily="49" charset="-122"/>
                  <a:ea typeface="幼圆" panose="02010509060101010101" pitchFamily="49" charset="-122"/>
                </a:rPr>
                <a:t>         </a:t>
              </a:r>
              <a:r>
                <a:rPr lang="zh-CN" altLang="en-US" sz="1400" b="1">
                  <a:latin typeface="幼圆" panose="02010509060101010101" pitchFamily="49" charset="-122"/>
                  <a:ea typeface="幼圆" panose="02010509060101010101" pitchFamily="49" charset="-122"/>
                </a:rPr>
                <a:t>实体及属性</a:t>
              </a:r>
              <a:endParaRPr lang="zh-CN" altLang="en-US" sz="1400" b="1">
                <a:latin typeface="幼圆" panose="02010509060101010101" pitchFamily="49" charset="-122"/>
                <a:ea typeface="幼圆" panose="02010509060101010101" pitchFamily="49" charset="-122"/>
              </a:endParaRPr>
            </a:p>
          </p:txBody>
        </p:sp>
        <p:grpSp>
          <p:nvGrpSpPr>
            <p:cNvPr id="18" name="Group 21"/>
            <p:cNvGrpSpPr/>
            <p:nvPr/>
          </p:nvGrpSpPr>
          <p:grpSpPr bwMode="auto">
            <a:xfrm>
              <a:off x="5943600" y="4135730"/>
              <a:ext cx="3671887" cy="1697038"/>
              <a:chOff x="6660" y="8148"/>
              <a:chExt cx="4140" cy="1560"/>
            </a:xfrm>
          </p:grpSpPr>
          <p:sp>
            <p:nvSpPr>
              <p:cNvPr id="19" name="Rectangle 22"/>
              <p:cNvSpPr>
                <a:spLocks noChangeArrowheads="1"/>
              </p:cNvSpPr>
              <p:nvPr/>
            </p:nvSpPr>
            <p:spPr bwMode="auto">
              <a:xfrm>
                <a:off x="8280" y="8148"/>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latin typeface="幼圆" panose="02010509060101010101" pitchFamily="49" charset="-122"/>
                    <a:ea typeface="幼圆" panose="02010509060101010101" pitchFamily="49" charset="-122"/>
                  </a:rPr>
                  <a:t>产品</a:t>
                </a:r>
                <a:endParaRPr lang="zh-CN" altLang="en-US" sz="1400" b="1">
                  <a:latin typeface="幼圆" panose="02010509060101010101" pitchFamily="49" charset="-122"/>
                  <a:ea typeface="幼圆" panose="02010509060101010101" pitchFamily="49" charset="-122"/>
                </a:endParaRPr>
              </a:p>
            </p:txBody>
          </p:sp>
          <p:sp>
            <p:nvSpPr>
              <p:cNvPr id="20" name="Oval 23"/>
              <p:cNvSpPr>
                <a:spLocks noChangeArrowheads="1"/>
              </p:cNvSpPr>
              <p:nvPr/>
            </p:nvSpPr>
            <p:spPr bwMode="auto">
              <a:xfrm>
                <a:off x="6660" y="9240"/>
                <a:ext cx="900" cy="46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10800" rIns="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u="sng">
                    <a:latin typeface="幼圆" panose="02010509060101010101" pitchFamily="49" charset="-122"/>
                    <a:ea typeface="幼圆" panose="02010509060101010101" pitchFamily="49" charset="-122"/>
                  </a:rPr>
                  <a:t>产品号</a:t>
                </a:r>
                <a:endParaRPr lang="zh-CN" altLang="en-US" sz="1400" b="1" u="sng">
                  <a:latin typeface="幼圆" panose="02010509060101010101" pitchFamily="49" charset="-122"/>
                  <a:ea typeface="幼圆" panose="02010509060101010101" pitchFamily="49" charset="-122"/>
                </a:endParaRPr>
              </a:p>
            </p:txBody>
          </p:sp>
          <p:sp>
            <p:nvSpPr>
              <p:cNvPr id="21" name="Oval 24"/>
              <p:cNvSpPr>
                <a:spLocks noChangeArrowheads="1"/>
              </p:cNvSpPr>
              <p:nvPr/>
            </p:nvSpPr>
            <p:spPr bwMode="auto">
              <a:xfrm>
                <a:off x="8820" y="9240"/>
                <a:ext cx="720" cy="46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10800" rIns="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latin typeface="幼圆" panose="02010509060101010101" pitchFamily="49" charset="-122"/>
                    <a:ea typeface="幼圆" panose="02010509060101010101" pitchFamily="49" charset="-122"/>
                  </a:rPr>
                  <a:t>型号</a:t>
                </a:r>
                <a:endParaRPr lang="zh-CN" altLang="en-US" sz="1400" b="1">
                  <a:latin typeface="幼圆" panose="02010509060101010101" pitchFamily="49" charset="-122"/>
                  <a:ea typeface="幼圆" panose="02010509060101010101" pitchFamily="49" charset="-122"/>
                </a:endParaRPr>
              </a:p>
            </p:txBody>
          </p:sp>
          <p:sp>
            <p:nvSpPr>
              <p:cNvPr id="22" name="Oval 25"/>
              <p:cNvSpPr>
                <a:spLocks noChangeArrowheads="1"/>
              </p:cNvSpPr>
              <p:nvPr/>
            </p:nvSpPr>
            <p:spPr bwMode="auto">
              <a:xfrm>
                <a:off x="7740" y="9240"/>
                <a:ext cx="900" cy="46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10800" rIns="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latin typeface="幼圆" panose="02010509060101010101" pitchFamily="49" charset="-122"/>
                    <a:ea typeface="幼圆" panose="02010509060101010101" pitchFamily="49" charset="-122"/>
                  </a:rPr>
                  <a:t>产品名</a:t>
                </a:r>
                <a:endParaRPr lang="zh-CN" altLang="en-US" sz="1400" b="1">
                  <a:latin typeface="幼圆" panose="02010509060101010101" pitchFamily="49" charset="-122"/>
                  <a:ea typeface="幼圆" panose="02010509060101010101" pitchFamily="49" charset="-122"/>
                </a:endParaRPr>
              </a:p>
            </p:txBody>
          </p:sp>
          <p:sp>
            <p:nvSpPr>
              <p:cNvPr id="23" name="Oval 26"/>
              <p:cNvSpPr>
                <a:spLocks noChangeArrowheads="1"/>
              </p:cNvSpPr>
              <p:nvPr/>
            </p:nvSpPr>
            <p:spPr bwMode="auto">
              <a:xfrm>
                <a:off x="9720" y="9240"/>
                <a:ext cx="1080" cy="46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200" b="1">
                    <a:latin typeface="幼圆" panose="02010509060101010101" pitchFamily="49" charset="-122"/>
                    <a:ea typeface="幼圆" panose="02010509060101010101" pitchFamily="49" charset="-122"/>
                  </a:rPr>
                  <a:t>主要性能</a:t>
                </a:r>
                <a:endParaRPr lang="zh-CN" altLang="en-US" sz="1200" b="1">
                  <a:latin typeface="幼圆" panose="02010509060101010101" pitchFamily="49" charset="-122"/>
                  <a:ea typeface="幼圆" panose="02010509060101010101" pitchFamily="49" charset="-122"/>
                </a:endParaRPr>
              </a:p>
            </p:txBody>
          </p:sp>
          <p:sp>
            <p:nvSpPr>
              <p:cNvPr id="24" name="Line 27"/>
              <p:cNvSpPr>
                <a:spLocks noChangeShapeType="1"/>
              </p:cNvSpPr>
              <p:nvPr/>
            </p:nvSpPr>
            <p:spPr bwMode="auto">
              <a:xfrm flipH="1">
                <a:off x="7380" y="8460"/>
                <a:ext cx="90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25" name="Line 28"/>
              <p:cNvSpPr>
                <a:spLocks noChangeShapeType="1"/>
              </p:cNvSpPr>
              <p:nvPr/>
            </p:nvSpPr>
            <p:spPr bwMode="auto">
              <a:xfrm flipH="1">
                <a:off x="8280" y="8460"/>
                <a:ext cx="18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26" name="Line 29"/>
              <p:cNvSpPr>
                <a:spLocks noChangeShapeType="1"/>
              </p:cNvSpPr>
              <p:nvPr/>
            </p:nvSpPr>
            <p:spPr bwMode="auto">
              <a:xfrm>
                <a:off x="8820" y="8460"/>
                <a:ext cx="18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27" name="Line 30"/>
              <p:cNvSpPr>
                <a:spLocks noChangeShapeType="1"/>
              </p:cNvSpPr>
              <p:nvPr/>
            </p:nvSpPr>
            <p:spPr bwMode="auto">
              <a:xfrm>
                <a:off x="9180" y="8460"/>
                <a:ext cx="108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幼圆" panose="02010509060101010101" pitchFamily="49" charset="-122"/>
                  <a:ea typeface="幼圆" panose="020105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9710" y="1245568"/>
            <a:ext cx="8486746" cy="5112568"/>
          </a:xfrm>
        </p:spPr>
        <p:txBody>
          <a:bodyPr>
            <a:normAutofit/>
          </a:bodyPr>
          <a:lstStyle/>
          <a:p>
            <a:pPr indent="0">
              <a:spcBef>
                <a:spcPct val="50000"/>
              </a:spcBef>
              <a:buClrTx/>
              <a:buNone/>
            </a:pPr>
            <a:r>
              <a:rPr lang="zh-CN" altLang="en-US" sz="2400" dirty="0">
                <a:solidFill>
                  <a:srgbClr val="0000FF"/>
                </a:solidFill>
                <a:latin typeface="Arial" panose="020B0604020202020204" pitchFamily="34" charset="0"/>
              </a:rPr>
              <a:t>联　系：</a:t>
            </a:r>
            <a:r>
              <a:rPr lang="zh-CN" altLang="en-US" sz="2400" dirty="0">
                <a:latin typeface="Arial" panose="020B0604020202020204" pitchFamily="34" charset="0"/>
              </a:rPr>
              <a:t>用菱形表示，菱形框内写联系名，并用无向边分别与有关实体连接起来，同时在无向边旁标注联系的类型（</a:t>
            </a:r>
            <a:r>
              <a:rPr lang="en-US" altLang="zh-CN" sz="2400" dirty="0">
                <a:latin typeface="Arial" panose="020B0604020202020204" pitchFamily="34" charset="0"/>
              </a:rPr>
              <a:t>1:1</a:t>
            </a:r>
            <a:r>
              <a:rPr lang="zh-CN" altLang="en-US" sz="2400" dirty="0">
                <a:latin typeface="Arial" panose="020B0604020202020204" pitchFamily="34" charset="0"/>
              </a:rPr>
              <a:t>，</a:t>
            </a:r>
            <a:r>
              <a:rPr lang="en-US" altLang="zh-CN" sz="2400" dirty="0">
                <a:latin typeface="Arial" panose="020B0604020202020204" pitchFamily="34" charset="0"/>
              </a:rPr>
              <a:t>1:n</a:t>
            </a:r>
            <a:r>
              <a:rPr lang="zh-CN" altLang="en-US" sz="2400" dirty="0">
                <a:latin typeface="Arial" panose="020B0604020202020204" pitchFamily="34" charset="0"/>
              </a:rPr>
              <a:t>或</a:t>
            </a:r>
            <a:r>
              <a:rPr lang="en-US" altLang="zh-CN" sz="2400" dirty="0">
                <a:latin typeface="Arial" panose="020B0604020202020204" pitchFamily="34" charset="0"/>
              </a:rPr>
              <a:t>m:n</a:t>
            </a:r>
            <a:r>
              <a:rPr lang="zh-CN" altLang="en-US" sz="2400" dirty="0">
                <a:latin typeface="Arial" panose="020B0604020202020204" pitchFamily="34" charset="0"/>
              </a:rPr>
              <a:t>）。</a:t>
            </a:r>
            <a:endParaRPr lang="zh-CN" altLang="en-US" sz="2400" dirty="0">
              <a:latin typeface="Arial" panose="020B0604020202020204" pitchFamily="34" charset="0"/>
            </a:endParaRPr>
          </a:p>
          <a:p>
            <a:pPr indent="0"/>
            <a:r>
              <a:rPr lang="zh-CN" altLang="en-US" sz="2400" dirty="0">
                <a:latin typeface="Arial" panose="020B0604020202020204" pitchFamily="34" charset="0"/>
              </a:rPr>
              <a:t>　联系也可以有自己的属性，</a:t>
            </a:r>
            <a:r>
              <a:rPr lang="zh-CN" altLang="en-US" sz="2400" dirty="0">
                <a:solidFill>
                  <a:srgbClr val="FF0000"/>
                </a:solidFill>
                <a:latin typeface="Arial" panose="020B0604020202020204" pitchFamily="34" charset="0"/>
              </a:rPr>
              <a:t>需要注意的是，</a:t>
            </a:r>
            <a:r>
              <a:rPr lang="zh-CN" altLang="en-US" sz="2400" dirty="0">
                <a:latin typeface="Arial" panose="020B0604020202020204" pitchFamily="34" charset="0"/>
              </a:rPr>
              <a:t>如果一个联系具有属性，则这些属性也要用无向边与该联系连接起来。一般多对多的联系都要转换成实体才能在关系型数据中表示出来。</a:t>
            </a:r>
            <a:endParaRPr lang="zh-CN" altLang="en-US" sz="2400" dirty="0"/>
          </a:p>
        </p:txBody>
      </p:sp>
      <p:sp>
        <p:nvSpPr>
          <p:cNvPr id="3" name="副标题 2"/>
          <p:cNvSpPr>
            <a:spLocks noGrp="1"/>
          </p:cNvSpPr>
          <p:nvPr>
            <p:ph type="subTitle" idx="13"/>
          </p:nvPr>
        </p:nvSpPr>
        <p:spPr/>
        <p:txBody>
          <a:bodyPr>
            <a:normAutofit fontScale="85000" lnSpcReduction="10000"/>
          </a:bodyPr>
          <a:lstStyle/>
          <a:p>
            <a:r>
              <a:rPr lang="en-US" altLang="zh-CN" sz="4800" dirty="0"/>
              <a:t> 2.3 </a:t>
            </a:r>
            <a:r>
              <a:rPr lang="zh-CN" altLang="en-US" sz="4800" dirty="0">
                <a:solidFill>
                  <a:srgbClr val="FF0000"/>
                </a:solidFill>
              </a:rPr>
              <a:t>概念数据模型的</a:t>
            </a:r>
            <a:r>
              <a:rPr lang="en-US" altLang="zh-CN" sz="4800" dirty="0">
                <a:solidFill>
                  <a:srgbClr val="FF0000"/>
                </a:solidFill>
              </a:rPr>
              <a:t>E-R</a:t>
            </a:r>
            <a:r>
              <a:rPr lang="zh-CN" altLang="en-US" sz="4800" dirty="0">
                <a:solidFill>
                  <a:srgbClr val="FF0000"/>
                </a:solidFill>
              </a:rPr>
              <a:t>表示方法</a:t>
            </a:r>
            <a:endParaRPr lang="en-US" altLang="zh-CN" sz="3600" dirty="0"/>
          </a:p>
        </p:txBody>
      </p:sp>
      <p:grpSp>
        <p:nvGrpSpPr>
          <p:cNvPr id="28" name="Group 6"/>
          <p:cNvGrpSpPr/>
          <p:nvPr/>
        </p:nvGrpSpPr>
        <p:grpSpPr bwMode="auto">
          <a:xfrm>
            <a:off x="1335885" y="4027488"/>
            <a:ext cx="6624637" cy="2449512"/>
            <a:chOff x="2520" y="4404"/>
            <a:chExt cx="7020" cy="2649"/>
          </a:xfrm>
        </p:grpSpPr>
        <p:grpSp>
          <p:nvGrpSpPr>
            <p:cNvPr id="29" name="Group 7"/>
            <p:cNvGrpSpPr/>
            <p:nvPr/>
          </p:nvGrpSpPr>
          <p:grpSpPr bwMode="auto">
            <a:xfrm>
              <a:off x="2520" y="4560"/>
              <a:ext cx="3960" cy="1548"/>
              <a:chOff x="2520" y="4560"/>
              <a:chExt cx="3960" cy="1548"/>
            </a:xfrm>
          </p:grpSpPr>
          <p:sp>
            <p:nvSpPr>
              <p:cNvPr id="41" name="Rectangle 8"/>
              <p:cNvSpPr>
                <a:spLocks noChangeArrowheads="1"/>
              </p:cNvSpPr>
              <p:nvPr/>
            </p:nvSpPr>
            <p:spPr bwMode="auto">
              <a:xfrm>
                <a:off x="2520" y="4716"/>
                <a:ext cx="720" cy="312"/>
              </a:xfrm>
              <a:prstGeom prst="rect">
                <a:avLst/>
              </a:prstGeom>
              <a:solidFill>
                <a:srgbClr val="FFFFFF"/>
              </a:solidFill>
              <a:ln w="9525">
                <a:solidFill>
                  <a:srgbClr val="000000"/>
                </a:solidFill>
                <a:miter lim="800000"/>
              </a:ln>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Times New Roman" panose="02020603050405020304" pitchFamily="18" charset="0"/>
                  </a:rPr>
                  <a:t>产品</a:t>
                </a:r>
                <a:endParaRPr lang="zh-CN" altLang="en-US" sz="1800" b="1"/>
              </a:p>
            </p:txBody>
          </p:sp>
          <p:sp>
            <p:nvSpPr>
              <p:cNvPr id="42" name="AutoShape 9"/>
              <p:cNvSpPr>
                <a:spLocks noChangeArrowheads="1"/>
              </p:cNvSpPr>
              <p:nvPr/>
            </p:nvSpPr>
            <p:spPr bwMode="auto">
              <a:xfrm>
                <a:off x="3960" y="4605"/>
                <a:ext cx="1080" cy="528"/>
              </a:xfrm>
              <a:prstGeom prst="diamond">
                <a:avLst/>
              </a:prstGeom>
              <a:solidFill>
                <a:srgbClr val="FFFFFF"/>
              </a:solidFill>
              <a:ln w="9525">
                <a:solidFill>
                  <a:srgbClr val="000000"/>
                </a:solidFill>
                <a:miter lim="800000"/>
              </a:ln>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1800" b="1" dirty="0">
                    <a:latin typeface="Times New Roman" panose="02020603050405020304" pitchFamily="18" charset="0"/>
                  </a:rPr>
                  <a:t>使用</a:t>
                </a:r>
                <a:endParaRPr lang="zh-CN" altLang="en-US" sz="1800" b="1" dirty="0"/>
              </a:p>
            </p:txBody>
          </p:sp>
          <p:sp>
            <p:nvSpPr>
              <p:cNvPr id="43" name="Rectangle 10"/>
              <p:cNvSpPr>
                <a:spLocks noChangeArrowheads="1"/>
              </p:cNvSpPr>
              <p:nvPr/>
            </p:nvSpPr>
            <p:spPr bwMode="auto">
              <a:xfrm>
                <a:off x="5760" y="4716"/>
                <a:ext cx="720" cy="32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latin typeface="Times New Roman" panose="02020603050405020304" pitchFamily="18" charset="0"/>
                  </a:rPr>
                  <a:t>材料</a:t>
                </a:r>
                <a:endParaRPr lang="zh-CN" altLang="en-US" sz="1800" b="1" dirty="0"/>
              </a:p>
            </p:txBody>
          </p:sp>
          <p:sp>
            <p:nvSpPr>
              <p:cNvPr id="44" name="Line 11"/>
              <p:cNvSpPr>
                <a:spLocks noChangeShapeType="1"/>
              </p:cNvSpPr>
              <p:nvPr/>
            </p:nvSpPr>
            <p:spPr bwMode="auto">
              <a:xfrm>
                <a:off x="3240" y="4872"/>
                <a:ext cx="7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12"/>
              <p:cNvSpPr>
                <a:spLocks noChangeShapeType="1"/>
              </p:cNvSpPr>
              <p:nvPr/>
            </p:nvSpPr>
            <p:spPr bwMode="auto">
              <a:xfrm>
                <a:off x="5040" y="4872"/>
                <a:ext cx="7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Oval 13"/>
              <p:cNvSpPr>
                <a:spLocks noChangeArrowheads="1"/>
              </p:cNvSpPr>
              <p:nvPr/>
            </p:nvSpPr>
            <p:spPr bwMode="auto">
              <a:xfrm>
                <a:off x="4035" y="5640"/>
                <a:ext cx="900" cy="468"/>
              </a:xfrm>
              <a:prstGeom prst="ellipse">
                <a:avLst/>
              </a:prstGeom>
              <a:solidFill>
                <a:srgbClr val="FFFFFF"/>
              </a:solidFill>
              <a:ln w="9525">
                <a:solidFill>
                  <a:srgbClr val="000000"/>
                </a:solidFill>
                <a:round/>
              </a:ln>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Times New Roman" panose="02020603050405020304" pitchFamily="18" charset="0"/>
                  </a:rPr>
                  <a:t>数量</a:t>
                </a:r>
                <a:endParaRPr lang="zh-CN" altLang="en-US" sz="1800" b="1"/>
              </a:p>
            </p:txBody>
          </p:sp>
          <p:sp>
            <p:nvSpPr>
              <p:cNvPr id="47" name="Line 14"/>
              <p:cNvSpPr>
                <a:spLocks noChangeShapeType="1"/>
              </p:cNvSpPr>
              <p:nvPr/>
            </p:nvSpPr>
            <p:spPr bwMode="auto">
              <a:xfrm>
                <a:off x="4500" y="5118"/>
                <a:ext cx="0" cy="5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 name="Rectangle 15"/>
              <p:cNvSpPr>
                <a:spLocks noChangeArrowheads="1"/>
              </p:cNvSpPr>
              <p:nvPr/>
            </p:nvSpPr>
            <p:spPr bwMode="auto">
              <a:xfrm>
                <a:off x="3420" y="4560"/>
                <a:ext cx="183"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dirty="0">
                    <a:latin typeface="Times New Roman" panose="02020603050405020304" pitchFamily="18" charset="0"/>
                  </a:rPr>
                  <a:t>m</a:t>
                </a:r>
                <a:endParaRPr lang="en-US" altLang="zh-CN" sz="1800" b="1" dirty="0"/>
              </a:p>
            </p:txBody>
          </p:sp>
          <p:sp>
            <p:nvSpPr>
              <p:cNvPr id="49" name="Rectangle 16"/>
              <p:cNvSpPr>
                <a:spLocks noChangeArrowheads="1"/>
              </p:cNvSpPr>
              <p:nvPr/>
            </p:nvSpPr>
            <p:spPr bwMode="auto">
              <a:xfrm>
                <a:off x="5220" y="4560"/>
                <a:ext cx="180"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n</a:t>
                </a:r>
                <a:endParaRPr lang="en-US" altLang="zh-CN" sz="1800" b="1"/>
              </a:p>
            </p:txBody>
          </p:sp>
        </p:grpSp>
        <p:sp>
          <p:nvSpPr>
            <p:cNvPr id="30" name="Rectangle 17"/>
            <p:cNvSpPr>
              <a:spLocks noChangeArrowheads="1"/>
            </p:cNvSpPr>
            <p:nvPr/>
          </p:nvSpPr>
          <p:spPr bwMode="auto">
            <a:xfrm>
              <a:off x="4680" y="6744"/>
              <a:ext cx="2163"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1800" b="1" dirty="0">
                  <a:latin typeface="Times New Roman" panose="02020603050405020304" pitchFamily="18" charset="0"/>
                </a:rPr>
                <a:t>　　　联系及属性</a:t>
              </a:r>
              <a:endParaRPr lang="zh-CN" altLang="en-US" sz="1800" b="1" dirty="0"/>
            </a:p>
          </p:txBody>
        </p:sp>
        <p:grpSp>
          <p:nvGrpSpPr>
            <p:cNvPr id="31" name="Group 18"/>
            <p:cNvGrpSpPr/>
            <p:nvPr/>
          </p:nvGrpSpPr>
          <p:grpSpPr bwMode="auto">
            <a:xfrm>
              <a:off x="7200" y="4404"/>
              <a:ext cx="2340" cy="2196"/>
              <a:chOff x="7200" y="4404"/>
              <a:chExt cx="2340" cy="2196"/>
            </a:xfrm>
          </p:grpSpPr>
          <p:sp>
            <p:nvSpPr>
              <p:cNvPr id="32" name="Rectangle 19"/>
              <p:cNvSpPr>
                <a:spLocks noChangeArrowheads="1"/>
              </p:cNvSpPr>
              <p:nvPr/>
            </p:nvSpPr>
            <p:spPr bwMode="auto">
              <a:xfrm>
                <a:off x="7290" y="6276"/>
                <a:ext cx="900" cy="324"/>
              </a:xfrm>
              <a:prstGeom prst="rect">
                <a:avLst/>
              </a:prstGeom>
              <a:solidFill>
                <a:srgbClr val="FFFFFF"/>
              </a:solidFill>
              <a:ln w="9525">
                <a:solidFill>
                  <a:srgbClr val="000000"/>
                </a:solidFill>
                <a:miter lim="800000"/>
              </a:ln>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Times New Roman" panose="02020603050405020304" pitchFamily="18" charset="0"/>
                  </a:rPr>
                  <a:t>课程</a:t>
                </a:r>
                <a:endParaRPr lang="zh-CN" altLang="en-US" sz="1800" b="1"/>
              </a:p>
            </p:txBody>
          </p:sp>
          <p:sp>
            <p:nvSpPr>
              <p:cNvPr id="33" name="Rectangle 20"/>
              <p:cNvSpPr>
                <a:spLocks noChangeArrowheads="1"/>
              </p:cNvSpPr>
              <p:nvPr/>
            </p:nvSpPr>
            <p:spPr bwMode="auto">
              <a:xfrm>
                <a:off x="7290" y="4404"/>
                <a:ext cx="900" cy="324"/>
              </a:xfrm>
              <a:prstGeom prst="rect">
                <a:avLst/>
              </a:prstGeom>
              <a:solidFill>
                <a:srgbClr val="FFFFFF"/>
              </a:solidFill>
              <a:ln w="9525">
                <a:solidFill>
                  <a:srgbClr val="000000"/>
                </a:solidFill>
                <a:miter lim="800000"/>
              </a:ln>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Times New Roman" panose="02020603050405020304" pitchFamily="18" charset="0"/>
                  </a:rPr>
                  <a:t>学生</a:t>
                </a:r>
                <a:endParaRPr lang="zh-CN" altLang="en-US" sz="1800" b="1"/>
              </a:p>
            </p:txBody>
          </p:sp>
          <p:sp>
            <p:nvSpPr>
              <p:cNvPr id="34" name="AutoShape 21"/>
              <p:cNvSpPr>
                <a:spLocks noChangeArrowheads="1"/>
              </p:cNvSpPr>
              <p:nvPr/>
            </p:nvSpPr>
            <p:spPr bwMode="auto">
              <a:xfrm>
                <a:off x="7200" y="5196"/>
                <a:ext cx="1080" cy="612"/>
              </a:xfrm>
              <a:prstGeom prst="diamond">
                <a:avLst/>
              </a:prstGeom>
              <a:solidFill>
                <a:srgbClr val="FFFFFF"/>
              </a:solidFill>
              <a:ln w="9525">
                <a:solidFill>
                  <a:srgbClr val="000000"/>
                </a:solidFill>
                <a:miter lim="800000"/>
              </a:ln>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Times New Roman" panose="02020603050405020304" pitchFamily="18" charset="0"/>
                  </a:rPr>
                  <a:t>选修</a:t>
                </a:r>
                <a:endParaRPr lang="zh-CN" altLang="en-US" sz="1800" b="1"/>
              </a:p>
            </p:txBody>
          </p:sp>
          <p:sp>
            <p:nvSpPr>
              <p:cNvPr id="35" name="Line 22"/>
              <p:cNvSpPr>
                <a:spLocks noChangeShapeType="1"/>
              </p:cNvSpPr>
              <p:nvPr/>
            </p:nvSpPr>
            <p:spPr bwMode="auto">
              <a:xfrm>
                <a:off x="7740" y="4728"/>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23"/>
              <p:cNvSpPr>
                <a:spLocks noChangeShapeType="1"/>
              </p:cNvSpPr>
              <p:nvPr/>
            </p:nvSpPr>
            <p:spPr bwMode="auto">
              <a:xfrm>
                <a:off x="7740" y="5784"/>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Oval 24"/>
              <p:cNvSpPr>
                <a:spLocks noChangeArrowheads="1"/>
              </p:cNvSpPr>
              <p:nvPr/>
            </p:nvSpPr>
            <p:spPr bwMode="auto">
              <a:xfrm>
                <a:off x="8820" y="5256"/>
                <a:ext cx="720" cy="468"/>
              </a:xfrm>
              <a:prstGeom prst="ellipse">
                <a:avLst/>
              </a:prstGeom>
              <a:solidFill>
                <a:srgbClr val="FFFFFF"/>
              </a:solidFill>
              <a:ln w="9525">
                <a:solidFill>
                  <a:srgbClr val="000000"/>
                </a:solidFill>
                <a:round/>
              </a:ln>
            </p:spPr>
            <p:txBody>
              <a:bodyPr lIns="0" tIns="10800" rIns="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Times New Roman" panose="02020603050405020304" pitchFamily="18" charset="0"/>
                  </a:rPr>
                  <a:t>成绩</a:t>
                </a:r>
                <a:endParaRPr lang="zh-CN" altLang="en-US" sz="1800" b="1"/>
              </a:p>
            </p:txBody>
          </p:sp>
          <p:sp>
            <p:nvSpPr>
              <p:cNvPr id="38" name="Rectangle 25"/>
              <p:cNvSpPr>
                <a:spLocks noChangeArrowheads="1"/>
              </p:cNvSpPr>
              <p:nvPr/>
            </p:nvSpPr>
            <p:spPr bwMode="auto">
              <a:xfrm>
                <a:off x="7380" y="4884"/>
                <a:ext cx="249" cy="2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Times New Roman" panose="02020603050405020304" pitchFamily="18" charset="0"/>
                  </a:rPr>
                  <a:t>m</a:t>
                </a:r>
                <a:endParaRPr lang="en-US" altLang="zh-CN" sz="1800" b="1"/>
              </a:p>
            </p:txBody>
          </p:sp>
          <p:sp>
            <p:nvSpPr>
              <p:cNvPr id="39" name="Rectangle 26"/>
              <p:cNvSpPr>
                <a:spLocks noChangeArrowheads="1"/>
              </p:cNvSpPr>
              <p:nvPr/>
            </p:nvSpPr>
            <p:spPr bwMode="auto">
              <a:xfrm>
                <a:off x="7380" y="5820"/>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Times New Roman" panose="02020603050405020304" pitchFamily="18" charset="0"/>
                  </a:rPr>
                  <a:t>n</a:t>
                </a:r>
                <a:endParaRPr lang="en-US" altLang="zh-CN" sz="1800" b="1"/>
              </a:p>
            </p:txBody>
          </p:sp>
          <p:sp>
            <p:nvSpPr>
              <p:cNvPr id="40" name="Line 27"/>
              <p:cNvSpPr>
                <a:spLocks noChangeShapeType="1"/>
              </p:cNvSpPr>
              <p:nvPr/>
            </p:nvSpPr>
            <p:spPr bwMode="auto">
              <a:xfrm>
                <a:off x="8280" y="5505"/>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inVertical)">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1278" y="1314053"/>
            <a:ext cx="8208912" cy="1170048"/>
          </a:xfrm>
        </p:spPr>
        <p:txBody>
          <a:bodyPr>
            <a:normAutofit/>
          </a:bodyPr>
          <a:lstStyle/>
          <a:p>
            <a:r>
              <a:rPr lang="zh-CN" altLang="en-US" sz="2400" dirty="0"/>
              <a:t>由于一两个实体集中可能存在多重联系，因此用菱形表示联系的名称</a:t>
            </a:r>
            <a:endParaRPr lang="en-US" altLang="zh-CN" sz="2400" dirty="0"/>
          </a:p>
        </p:txBody>
      </p:sp>
      <p:sp>
        <p:nvSpPr>
          <p:cNvPr id="3" name="副标题 2"/>
          <p:cNvSpPr>
            <a:spLocks noGrp="1"/>
          </p:cNvSpPr>
          <p:nvPr>
            <p:ph type="subTitle" idx="13"/>
          </p:nvPr>
        </p:nvSpPr>
        <p:spPr/>
        <p:txBody>
          <a:bodyPr>
            <a:normAutofit fontScale="85000" lnSpcReduction="10000"/>
          </a:bodyPr>
          <a:lstStyle/>
          <a:p>
            <a:r>
              <a:rPr lang="en-US" altLang="zh-CN" sz="4800" dirty="0"/>
              <a:t> 2.3 </a:t>
            </a:r>
            <a:r>
              <a:rPr lang="zh-CN" altLang="en-US" sz="4800" dirty="0">
                <a:solidFill>
                  <a:srgbClr val="FF0000"/>
                </a:solidFill>
              </a:rPr>
              <a:t>概念数据模型的</a:t>
            </a:r>
            <a:r>
              <a:rPr lang="en-US" altLang="zh-CN" sz="4800" dirty="0">
                <a:solidFill>
                  <a:srgbClr val="FF0000"/>
                </a:solidFill>
              </a:rPr>
              <a:t>E-R</a:t>
            </a:r>
            <a:r>
              <a:rPr lang="zh-CN" altLang="en-US" sz="4800" dirty="0">
                <a:solidFill>
                  <a:srgbClr val="FF0000"/>
                </a:solidFill>
              </a:rPr>
              <a:t>表示方法</a:t>
            </a:r>
            <a:endParaRPr lang="en-US" altLang="zh-CN" sz="3600" dirty="0"/>
          </a:p>
        </p:txBody>
      </p:sp>
      <p:grpSp>
        <p:nvGrpSpPr>
          <p:cNvPr id="26" name="组合 25"/>
          <p:cNvGrpSpPr/>
          <p:nvPr/>
        </p:nvGrpSpPr>
        <p:grpSpPr>
          <a:xfrm>
            <a:off x="1524000" y="3228859"/>
            <a:ext cx="5361697" cy="2286357"/>
            <a:chOff x="2555776" y="2501845"/>
            <a:chExt cx="5361697" cy="2286357"/>
          </a:xfrm>
        </p:grpSpPr>
        <p:sp>
          <p:nvSpPr>
            <p:cNvPr id="27" name="AutoShape 2686"/>
            <p:cNvSpPr>
              <a:spLocks noChangeArrowheads="1"/>
            </p:cNvSpPr>
            <p:nvPr/>
          </p:nvSpPr>
          <p:spPr bwMode="auto">
            <a:xfrm>
              <a:off x="2555776" y="3014536"/>
              <a:ext cx="1211687" cy="564220"/>
            </a:xfrm>
            <a:prstGeom prst="flowChartProcess">
              <a:avLst/>
            </a:prstGeom>
            <a:noFill/>
            <a:ln w="9525">
              <a:solidFill>
                <a:srgbClr val="000000"/>
              </a:solidFill>
              <a:miter lim="800000"/>
            </a:ln>
          </p:spPr>
          <p:txBody>
            <a:bodyPr rot="0" vert="horz" wrap="square" lIns="91440" tIns="45720" rIns="91440" bIns="45720" anchor="ctr" anchorCtr="1" upright="1">
              <a:noAutofit/>
            </a:bodyPr>
            <a:lstStyle/>
            <a:p>
              <a:pPr indent="127000" algn="ct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学院</a:t>
              </a:r>
              <a:endParaRPr lang="zh-CN" altLang="en-US" sz="2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50" name="AutoShape 2689"/>
            <p:cNvSpPr>
              <a:spLocks noChangeArrowheads="1"/>
            </p:cNvSpPr>
            <p:nvPr/>
          </p:nvSpPr>
          <p:spPr bwMode="auto">
            <a:xfrm>
              <a:off x="6705786" y="3067109"/>
              <a:ext cx="1211687" cy="564220"/>
            </a:xfrm>
            <a:prstGeom prst="flowChartProcess">
              <a:avLst/>
            </a:prstGeom>
            <a:noFill/>
            <a:ln w="9525">
              <a:solidFill>
                <a:srgbClr val="000000"/>
              </a:solidFill>
              <a:miter lim="800000"/>
            </a:ln>
          </p:spPr>
          <p:txBody>
            <a:bodyPr rot="0" vert="horz" wrap="square" lIns="91440" tIns="45720" rIns="91440" bIns="45720" anchor="ctr" anchorCtr="1" upright="1">
              <a:noAutofit/>
            </a:bodyPr>
            <a:lstStyle/>
            <a:p>
              <a:pPr indent="127000" algn="ct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职工</a:t>
              </a:r>
              <a:endParaRPr lang="zh-CN" altLang="en-US" sz="2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51" name="AutoShape 2698"/>
            <p:cNvSpPr>
              <a:spLocks noChangeArrowheads="1"/>
            </p:cNvSpPr>
            <p:nvPr/>
          </p:nvSpPr>
          <p:spPr bwMode="auto">
            <a:xfrm>
              <a:off x="4465247" y="2501845"/>
              <a:ext cx="1660011" cy="776127"/>
            </a:xfrm>
            <a:prstGeom prst="flowChartDecision">
              <a:avLst/>
            </a:prstGeom>
            <a:noFill/>
            <a:ln w="9525">
              <a:solidFill>
                <a:srgbClr val="000000"/>
              </a:solidFill>
              <a:miter lim="800000"/>
            </a:ln>
          </p:spPr>
          <p:txBody>
            <a:bodyPr rot="0" vert="horz" wrap="square" lIns="0" tIns="0" rIns="0" bIns="0" anchor="ctr" anchorCtr="1" upright="1">
              <a:noAutofit/>
            </a:bodyPr>
            <a:lstStyle/>
            <a:p>
              <a:pPr indent="127000" algn="ct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领导</a:t>
              </a:r>
              <a:endParaRPr lang="zh-CN" altLang="en-US" sz="2400" b="1" kern="100" dirty="0">
                <a:latin typeface="Calibri" panose="020F0502020204030204" pitchFamily="34" charset="0"/>
                <a:ea typeface="宋体" panose="02010600030101010101" pitchFamily="2" charset="-122"/>
                <a:cs typeface="Times New Roman" panose="02020603050405020304" pitchFamily="18" charset="0"/>
              </a:endParaRPr>
            </a:p>
          </p:txBody>
        </p:sp>
        <p:cxnSp>
          <p:nvCxnSpPr>
            <p:cNvPr id="52" name="AutoShape 2699"/>
            <p:cNvCxnSpPr>
              <a:cxnSpLocks noChangeShapeType="1"/>
            </p:cNvCxnSpPr>
            <p:nvPr/>
          </p:nvCxnSpPr>
          <p:spPr bwMode="auto">
            <a:xfrm flipH="1">
              <a:off x="3767463" y="2889910"/>
              <a:ext cx="697784" cy="406736"/>
            </a:xfrm>
            <a:prstGeom prst="straightConnector1">
              <a:avLst/>
            </a:prstGeom>
            <a:noFill/>
            <a:ln w="9525">
              <a:solidFill>
                <a:srgbClr val="000000"/>
              </a:solidFill>
              <a:round/>
              <a:headEnd type="none" w="med" len="med"/>
              <a:tailEnd type="none" w="med" len="med"/>
            </a:ln>
          </p:spPr>
        </p:cxnSp>
        <p:cxnSp>
          <p:nvCxnSpPr>
            <p:cNvPr id="53" name="AutoShape 2700"/>
            <p:cNvCxnSpPr>
              <a:cxnSpLocks noChangeShapeType="1"/>
            </p:cNvCxnSpPr>
            <p:nvPr/>
          </p:nvCxnSpPr>
          <p:spPr bwMode="auto">
            <a:xfrm>
              <a:off x="6125086" y="2889910"/>
              <a:ext cx="580510" cy="459309"/>
            </a:xfrm>
            <a:prstGeom prst="straightConnector1">
              <a:avLst/>
            </a:prstGeom>
            <a:noFill/>
            <a:ln w="9525">
              <a:solidFill>
                <a:srgbClr val="000000"/>
              </a:solidFill>
              <a:round/>
              <a:headEnd type="none" w="med" len="med"/>
              <a:tailEnd type="none" w="med" len="med"/>
            </a:ln>
          </p:spPr>
        </p:cxnSp>
        <p:sp>
          <p:nvSpPr>
            <p:cNvPr id="54" name="AutoShape 2704"/>
            <p:cNvSpPr>
              <a:spLocks noChangeArrowheads="1"/>
            </p:cNvSpPr>
            <p:nvPr/>
          </p:nvSpPr>
          <p:spPr bwMode="auto">
            <a:xfrm>
              <a:off x="4490788" y="3454527"/>
              <a:ext cx="1660011" cy="776127"/>
            </a:xfrm>
            <a:prstGeom prst="flowChartDecision">
              <a:avLst/>
            </a:prstGeom>
            <a:noFill/>
            <a:ln w="9525">
              <a:solidFill>
                <a:srgbClr val="000000"/>
              </a:solidFill>
              <a:miter lim="800000"/>
            </a:ln>
          </p:spPr>
          <p:txBody>
            <a:bodyPr rot="0" vert="horz" wrap="square" lIns="0" tIns="0" rIns="0" bIns="0" anchor="ctr" anchorCtr="1" upright="1">
              <a:noAutofit/>
            </a:bodyPr>
            <a:lstStyle/>
            <a:p>
              <a:pPr indent="127000" algn="ct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属于</a:t>
              </a:r>
              <a:endParaRPr lang="zh-CN" altLang="en-US" sz="2400" b="1" kern="100" dirty="0">
                <a:latin typeface="Calibri" panose="020F0502020204030204" pitchFamily="34" charset="0"/>
                <a:ea typeface="宋体" panose="02010600030101010101" pitchFamily="2" charset="-122"/>
                <a:cs typeface="Times New Roman" panose="02020603050405020304" pitchFamily="18" charset="0"/>
              </a:endParaRPr>
            </a:p>
          </p:txBody>
        </p:sp>
        <p:cxnSp>
          <p:nvCxnSpPr>
            <p:cNvPr id="55" name="AutoShape 2705"/>
            <p:cNvCxnSpPr>
              <a:cxnSpLocks noChangeShapeType="1"/>
            </p:cNvCxnSpPr>
            <p:nvPr/>
          </p:nvCxnSpPr>
          <p:spPr bwMode="auto">
            <a:xfrm flipH="1" flipV="1">
              <a:off x="3767463" y="3296646"/>
              <a:ext cx="723326" cy="545946"/>
            </a:xfrm>
            <a:prstGeom prst="straightConnector1">
              <a:avLst/>
            </a:prstGeom>
            <a:noFill/>
            <a:ln w="9525">
              <a:solidFill>
                <a:srgbClr val="000000"/>
              </a:solidFill>
              <a:round/>
              <a:headEnd type="none" w="med" len="med"/>
              <a:tailEnd type="none" w="med" len="med"/>
            </a:ln>
          </p:spPr>
        </p:cxnSp>
        <p:cxnSp>
          <p:nvCxnSpPr>
            <p:cNvPr id="56" name="AutoShape 2706"/>
            <p:cNvCxnSpPr>
              <a:cxnSpLocks noChangeShapeType="1"/>
            </p:cNvCxnSpPr>
            <p:nvPr/>
          </p:nvCxnSpPr>
          <p:spPr bwMode="auto">
            <a:xfrm flipV="1">
              <a:off x="6150799" y="3349219"/>
              <a:ext cx="554987" cy="493373"/>
            </a:xfrm>
            <a:prstGeom prst="straightConnector1">
              <a:avLst/>
            </a:prstGeom>
            <a:noFill/>
            <a:ln w="9525">
              <a:solidFill>
                <a:srgbClr val="000000"/>
              </a:solidFill>
              <a:round/>
              <a:headEnd type="none" w="med" len="med"/>
              <a:tailEnd type="none" w="med" len="med"/>
            </a:ln>
          </p:spPr>
        </p:cxnSp>
        <p:sp>
          <p:nvSpPr>
            <p:cNvPr id="57" name="AutoShape 2707"/>
            <p:cNvSpPr>
              <a:spLocks noChangeArrowheads="1"/>
            </p:cNvSpPr>
            <p:nvPr/>
          </p:nvSpPr>
          <p:spPr bwMode="auto">
            <a:xfrm>
              <a:off x="4184255" y="4376087"/>
              <a:ext cx="2941130" cy="412115"/>
            </a:xfrm>
            <a:prstGeom prst="flowChartProcess">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1" upright="1">
              <a:noAutofit/>
            </a:bodyPr>
            <a:lstStyle/>
            <a:p>
              <a:pPr indent="127000" algn="ctr"/>
              <a:r>
                <a:rPr lang="en-US" sz="2000" b="1" kern="1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两个实体的多重联系</a:t>
              </a:r>
              <a:endParaRPr lang="zh-CN" altLang="en-US" sz="2400" b="1" kern="100" dirty="0">
                <a:latin typeface="Calibri" panose="020F0502020204030204" pitchFamily="34" charset="0"/>
                <a:cs typeface="Times New Roman" panose="02020603050405020304" pitchFamily="18" charset="0"/>
              </a:endParaRPr>
            </a:p>
          </p:txBody>
        </p:sp>
        <p:sp>
          <p:nvSpPr>
            <p:cNvPr id="58" name="矩形 57"/>
            <p:cNvSpPr/>
            <p:nvPr/>
          </p:nvSpPr>
          <p:spPr>
            <a:xfrm rot="19862619">
              <a:off x="3781576" y="2676321"/>
              <a:ext cx="850384" cy="358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1" forceAA="0" compatLnSpc="1">
              <a:noAutofit/>
            </a:bodyPr>
            <a:lstStyle/>
            <a:p>
              <a:pPr indent="127000" algn="ctr"/>
              <a:r>
                <a:rPr lang="en-US" sz="2400" b="1" kern="100" dirty="0">
                  <a:solidFill>
                    <a:srgbClr val="000000"/>
                  </a:solidFill>
                  <a:ea typeface="宋体" panose="02010600030101010101" pitchFamily="2" charset="-122"/>
                  <a:cs typeface="Times New Roman" panose="02020603050405020304" pitchFamily="18" charset="0"/>
                </a:rPr>
                <a:t>1</a:t>
              </a:r>
              <a:endParaRPr lang="zh-CN" altLang="en-US" sz="2400" b="1" kern="100" dirty="0">
                <a:ea typeface="宋体" panose="02010600030101010101" pitchFamily="2" charset="-122"/>
                <a:cs typeface="Times New Roman" panose="02020603050405020304" pitchFamily="18" charset="0"/>
              </a:endParaRPr>
            </a:p>
          </p:txBody>
        </p:sp>
        <p:sp>
          <p:nvSpPr>
            <p:cNvPr id="59" name="矩形 58"/>
            <p:cNvSpPr/>
            <p:nvPr/>
          </p:nvSpPr>
          <p:spPr>
            <a:xfrm rot="2149708">
              <a:off x="5964332" y="2656307"/>
              <a:ext cx="674310" cy="358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1" forceAA="0" compatLnSpc="1">
              <a:noAutofit/>
            </a:bodyPr>
            <a:lstStyle/>
            <a:p>
              <a:pPr indent="127000" algn="ctr"/>
              <a:r>
                <a:rPr lang="en-US" sz="2400" b="1" kern="100" dirty="0">
                  <a:solidFill>
                    <a:srgbClr val="000000"/>
                  </a:solidFill>
                  <a:ea typeface="宋体" panose="02010600030101010101" pitchFamily="2" charset="-122"/>
                  <a:cs typeface="Times New Roman" panose="02020603050405020304" pitchFamily="18" charset="0"/>
                </a:rPr>
                <a:t>1</a:t>
              </a:r>
              <a:endParaRPr lang="zh-CN" altLang="en-US" sz="2400" b="1" kern="100" dirty="0">
                <a:ea typeface="宋体" panose="02010600030101010101" pitchFamily="2" charset="-122"/>
                <a:cs typeface="Times New Roman" panose="02020603050405020304" pitchFamily="18" charset="0"/>
              </a:endParaRPr>
            </a:p>
          </p:txBody>
        </p:sp>
        <p:sp>
          <p:nvSpPr>
            <p:cNvPr id="60" name="矩形 59"/>
            <p:cNvSpPr/>
            <p:nvPr/>
          </p:nvSpPr>
          <p:spPr>
            <a:xfrm rot="19167562">
              <a:off x="5982218" y="3654183"/>
              <a:ext cx="850384" cy="358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1" forceAA="0" compatLnSpc="1">
              <a:noAutofit/>
            </a:bodyPr>
            <a:lstStyle/>
            <a:p>
              <a:pPr indent="127000" algn="ctr"/>
              <a:r>
                <a:rPr lang="en-US" sz="2400" b="1" kern="100" dirty="0">
                  <a:solidFill>
                    <a:srgbClr val="000000"/>
                  </a:solidFill>
                  <a:ea typeface="宋体" panose="02010600030101010101" pitchFamily="2" charset="-122"/>
                  <a:cs typeface="Times New Roman" panose="02020603050405020304" pitchFamily="18" charset="0"/>
                </a:rPr>
                <a:t>n</a:t>
              </a:r>
              <a:endParaRPr lang="zh-CN" altLang="en-US" sz="2400" b="1" kern="100" dirty="0">
                <a:ea typeface="宋体" panose="02010600030101010101" pitchFamily="2" charset="-122"/>
                <a:cs typeface="Times New Roman" panose="02020603050405020304" pitchFamily="18" charset="0"/>
              </a:endParaRPr>
            </a:p>
          </p:txBody>
        </p:sp>
        <p:sp>
          <p:nvSpPr>
            <p:cNvPr id="61" name="矩形 60"/>
            <p:cNvSpPr/>
            <p:nvPr/>
          </p:nvSpPr>
          <p:spPr>
            <a:xfrm rot="2241446">
              <a:off x="3640642" y="3579231"/>
              <a:ext cx="850384" cy="358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1" forceAA="0" compatLnSpc="1">
              <a:noAutofit/>
            </a:bodyPr>
            <a:lstStyle/>
            <a:p>
              <a:pPr indent="127000" algn="ctr"/>
              <a:r>
                <a:rPr lang="en-US" altLang="zh-CN" sz="2400" b="1" kern="100" dirty="0">
                  <a:solidFill>
                    <a:srgbClr val="000000"/>
                  </a:solidFill>
                  <a:ea typeface="宋体" panose="02010600030101010101" pitchFamily="2" charset="-122"/>
                  <a:cs typeface="Times New Roman" panose="02020603050405020304" pitchFamily="18" charset="0"/>
                </a:rPr>
                <a:t>1</a:t>
              </a:r>
              <a:endParaRPr lang="zh-CN" altLang="en-US" sz="2400" b="1" kern="100" dirty="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200" y="1066804"/>
            <a:ext cx="8686800" cy="3052905"/>
          </a:xfrm>
        </p:spPr>
        <p:txBody>
          <a:bodyPr>
            <a:normAutofit lnSpcReduction="10000"/>
          </a:bodyPr>
          <a:lstStyle/>
          <a:p>
            <a:pPr indent="0">
              <a:lnSpc>
                <a:spcPct val="110000"/>
              </a:lnSpc>
              <a:spcBef>
                <a:spcPts val="600"/>
              </a:spcBef>
            </a:pPr>
            <a:r>
              <a:rPr lang="zh-CN" altLang="en-US" sz="2400" dirty="0"/>
              <a:t>库存是指在仓库中存放器件，工作由职工完成。根据库存业务找到了三类实体：仓库、器件和职工：</a:t>
            </a:r>
            <a:endParaRPr lang="zh-CN" altLang="en-US" sz="2400" dirty="0"/>
          </a:p>
          <a:p>
            <a:pPr indent="0">
              <a:lnSpc>
                <a:spcPct val="110000"/>
              </a:lnSpc>
              <a:spcBef>
                <a:spcPts val="600"/>
              </a:spcBef>
              <a:buNone/>
            </a:pPr>
            <a:r>
              <a:rPr lang="en-US" altLang="zh-CN" sz="2400" dirty="0"/>
              <a:t>1</a:t>
            </a:r>
            <a:r>
              <a:rPr lang="zh-CN" altLang="en-US" sz="2400" dirty="0"/>
              <a:t>）在一个仓库中可以存放多种器件，一种器件也可以存放在多个仓库中。用库存量表示某种器件在某个仓库中的数量。</a:t>
            </a:r>
            <a:endParaRPr lang="zh-CN" altLang="en-US" sz="2400" dirty="0"/>
          </a:p>
          <a:p>
            <a:pPr indent="0">
              <a:lnSpc>
                <a:spcPct val="110000"/>
              </a:lnSpc>
              <a:spcBef>
                <a:spcPts val="600"/>
              </a:spcBef>
              <a:buNone/>
            </a:pPr>
            <a:r>
              <a:rPr lang="en-US" altLang="zh-CN" sz="2400" dirty="0"/>
              <a:t>2</a:t>
            </a:r>
            <a:r>
              <a:rPr lang="zh-CN" altLang="en-US" sz="2400" dirty="0"/>
              <a:t>）一个仓库有多个职工，而一个职工只能在一个仓库工作；</a:t>
            </a:r>
            <a:endParaRPr lang="zh-CN" altLang="en-US" sz="2400" dirty="0"/>
          </a:p>
          <a:p>
            <a:pPr indent="0">
              <a:lnSpc>
                <a:spcPct val="110000"/>
              </a:lnSpc>
              <a:spcBef>
                <a:spcPts val="600"/>
              </a:spcBef>
              <a:buNone/>
            </a:pPr>
            <a:r>
              <a:rPr lang="en-US" altLang="zh-CN" sz="2400" dirty="0"/>
              <a:t>3</a:t>
            </a:r>
            <a:r>
              <a:rPr lang="zh-CN" altLang="en-US" sz="2400" dirty="0"/>
              <a:t>）每一种器件由可能由多名的职工负责，一名职工可负责多种器件。</a:t>
            </a:r>
            <a:endParaRPr lang="zh-CN" altLang="en-US" sz="2400" dirty="0"/>
          </a:p>
        </p:txBody>
      </p:sp>
      <p:sp>
        <p:nvSpPr>
          <p:cNvPr id="3" name="副标题 2"/>
          <p:cNvSpPr>
            <a:spLocks noGrp="1"/>
          </p:cNvSpPr>
          <p:nvPr>
            <p:ph type="subTitle" idx="13"/>
          </p:nvPr>
        </p:nvSpPr>
        <p:spPr>
          <a:xfrm>
            <a:off x="401146" y="241298"/>
            <a:ext cx="7828454" cy="825505"/>
          </a:xfrm>
        </p:spPr>
        <p:txBody>
          <a:bodyPr>
            <a:normAutofit/>
          </a:bodyPr>
          <a:lstStyle/>
          <a:p>
            <a:r>
              <a:rPr lang="zh-CN" altLang="en-US" sz="4000" dirty="0"/>
              <a:t>Ｅ－Ｒ实例</a:t>
            </a:r>
            <a:r>
              <a:rPr lang="en-US" altLang="zh-CN" sz="4000" dirty="0"/>
              <a:t>—</a:t>
            </a:r>
            <a:r>
              <a:rPr lang="zh-CN" altLang="en-US" sz="4000" dirty="0"/>
              <a:t>库存订购数据库</a:t>
            </a:r>
            <a:endParaRPr lang="en-US" altLang="zh-CN" sz="4000" dirty="0"/>
          </a:p>
        </p:txBody>
      </p:sp>
      <p:sp>
        <p:nvSpPr>
          <p:cNvPr id="18" name="Rectangle 24"/>
          <p:cNvSpPr>
            <a:spLocks noChangeArrowheads="1"/>
          </p:cNvSpPr>
          <p:nvPr/>
        </p:nvSpPr>
        <p:spPr bwMode="auto">
          <a:xfrm>
            <a:off x="2438400" y="6453337"/>
            <a:ext cx="38623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dirty="0">
                <a:latin typeface="Times New Roman" panose="02020603050405020304" pitchFamily="18" charset="0"/>
              </a:rPr>
              <a:t>库存业务局部</a:t>
            </a:r>
            <a:r>
              <a:rPr lang="en-US" altLang="zh-CN" sz="2000" b="1" dirty="0">
                <a:latin typeface="Times New Roman" panose="02020603050405020304" pitchFamily="18" charset="0"/>
              </a:rPr>
              <a:t>E-R</a:t>
            </a:r>
            <a:r>
              <a:rPr lang="zh-CN" altLang="en-US" sz="2000" b="1" dirty="0">
                <a:latin typeface="Times New Roman" panose="02020603050405020304" pitchFamily="18" charset="0"/>
              </a:rPr>
              <a:t>图</a:t>
            </a:r>
            <a:endParaRPr lang="zh-CN" altLang="en-US" sz="3600" b="1" dirty="0"/>
          </a:p>
        </p:txBody>
      </p:sp>
      <p:grpSp>
        <p:nvGrpSpPr>
          <p:cNvPr id="37" name="Group 61"/>
          <p:cNvGrpSpPr/>
          <p:nvPr/>
        </p:nvGrpSpPr>
        <p:grpSpPr bwMode="auto">
          <a:xfrm>
            <a:off x="2362200" y="3953020"/>
            <a:ext cx="4005263" cy="2376488"/>
            <a:chOff x="249" y="2115"/>
            <a:chExt cx="2523" cy="1497"/>
          </a:xfrm>
        </p:grpSpPr>
        <p:sp>
          <p:nvSpPr>
            <p:cNvPr id="38" name="Rectangle 35"/>
            <p:cNvSpPr>
              <a:spLocks noChangeArrowheads="1"/>
            </p:cNvSpPr>
            <p:nvPr/>
          </p:nvSpPr>
          <p:spPr bwMode="auto">
            <a:xfrm>
              <a:off x="1111" y="2115"/>
              <a:ext cx="572" cy="205"/>
            </a:xfrm>
            <a:prstGeom prst="rect">
              <a:avLst/>
            </a:prstGeom>
            <a:noFill/>
            <a:ln w="9525">
              <a:solidFill>
                <a:srgbClr val="000000"/>
              </a:solidFill>
              <a:miter lim="800000"/>
            </a:ln>
          </p:spPr>
          <p:txBody>
            <a:bodyPr lIns="18000" tIns="10800" rIns="18000" bIns="10800"/>
            <a:lstStyle/>
            <a:p>
              <a:pPr algn="ctr" eaLnBrk="1" hangingPunct="1">
                <a:defRPr/>
              </a:pPr>
              <a:r>
                <a:rPr lang="zh-CN" altLang="en-US" sz="1600" b="1" dirty="0">
                  <a:latin typeface="+mj-ea"/>
                  <a:ea typeface="+mj-ea"/>
                </a:rPr>
                <a:t>仓库</a:t>
              </a:r>
              <a:endParaRPr lang="zh-CN" altLang="en-US" sz="1600" b="1" dirty="0">
                <a:latin typeface="+mj-ea"/>
                <a:ea typeface="+mj-ea"/>
              </a:endParaRPr>
            </a:p>
          </p:txBody>
        </p:sp>
        <p:sp>
          <p:nvSpPr>
            <p:cNvPr id="39" name="Rectangle 36"/>
            <p:cNvSpPr>
              <a:spLocks noChangeArrowheads="1"/>
            </p:cNvSpPr>
            <p:nvPr/>
          </p:nvSpPr>
          <p:spPr bwMode="auto">
            <a:xfrm>
              <a:off x="249" y="3351"/>
              <a:ext cx="572" cy="205"/>
            </a:xfrm>
            <a:prstGeom prst="rect">
              <a:avLst/>
            </a:prstGeom>
            <a:noFill/>
            <a:ln w="9525">
              <a:solidFill>
                <a:srgbClr val="000000"/>
              </a:solidFill>
              <a:miter lim="800000"/>
            </a:ln>
          </p:spPr>
          <p:txBody>
            <a:bodyPr lIns="18000" tIns="10800" rIns="18000" bIns="10800"/>
            <a:lstStyle/>
            <a:p>
              <a:pPr algn="ctr" eaLnBrk="1" hangingPunct="1">
                <a:defRPr/>
              </a:pPr>
              <a:r>
                <a:rPr lang="zh-CN" altLang="en-US" sz="1600" b="1" dirty="0">
                  <a:latin typeface="+mj-ea"/>
                  <a:ea typeface="+mj-ea"/>
                </a:rPr>
                <a:t>器件</a:t>
              </a:r>
              <a:endParaRPr lang="zh-CN" altLang="en-US" sz="1600" b="1" dirty="0">
                <a:latin typeface="+mj-ea"/>
                <a:ea typeface="+mj-ea"/>
              </a:endParaRPr>
            </a:p>
          </p:txBody>
        </p:sp>
        <p:sp>
          <p:nvSpPr>
            <p:cNvPr id="40" name="Rectangle 37"/>
            <p:cNvSpPr>
              <a:spLocks noChangeArrowheads="1"/>
            </p:cNvSpPr>
            <p:nvPr/>
          </p:nvSpPr>
          <p:spPr bwMode="auto">
            <a:xfrm>
              <a:off x="2200" y="3347"/>
              <a:ext cx="572" cy="205"/>
            </a:xfrm>
            <a:prstGeom prst="rect">
              <a:avLst/>
            </a:prstGeom>
            <a:noFill/>
            <a:ln w="9525">
              <a:solidFill>
                <a:srgbClr val="000000"/>
              </a:solidFill>
              <a:miter lim="800000"/>
            </a:ln>
          </p:spPr>
          <p:txBody>
            <a:bodyPr lIns="18000" tIns="10800" rIns="18000" bIns="10800"/>
            <a:lstStyle/>
            <a:p>
              <a:pPr algn="ctr" eaLnBrk="1" hangingPunct="1">
                <a:defRPr/>
              </a:pPr>
              <a:r>
                <a:rPr lang="zh-CN" altLang="en-US" sz="1600" b="1">
                  <a:latin typeface="+mj-ea"/>
                  <a:ea typeface="+mj-ea"/>
                </a:rPr>
                <a:t>职工</a:t>
              </a:r>
              <a:endParaRPr lang="zh-CN" altLang="en-US" sz="1600" b="1">
                <a:latin typeface="+mj-ea"/>
                <a:ea typeface="+mj-ea"/>
              </a:endParaRPr>
            </a:p>
          </p:txBody>
        </p:sp>
        <p:sp>
          <p:nvSpPr>
            <p:cNvPr id="41" name="AutoShape 38"/>
            <p:cNvSpPr>
              <a:spLocks noChangeArrowheads="1"/>
            </p:cNvSpPr>
            <p:nvPr/>
          </p:nvSpPr>
          <p:spPr bwMode="auto">
            <a:xfrm>
              <a:off x="516" y="2614"/>
              <a:ext cx="686" cy="330"/>
            </a:xfrm>
            <a:prstGeom prst="diamond">
              <a:avLst/>
            </a:prstGeom>
            <a:noFill/>
            <a:ln w="9525">
              <a:solidFill>
                <a:srgbClr val="000000"/>
              </a:solidFill>
              <a:miter lim="800000"/>
            </a:ln>
          </p:spPr>
          <p:txBody>
            <a:bodyPr lIns="0" tIns="0" rIns="0" bIns="0"/>
            <a:lstStyle/>
            <a:p>
              <a:pPr algn="ctr" eaLnBrk="1" hangingPunct="1">
                <a:defRPr/>
              </a:pPr>
              <a:r>
                <a:rPr lang="zh-CN" altLang="en-US" sz="1600" b="1" dirty="0">
                  <a:latin typeface="+mj-ea"/>
                  <a:ea typeface="+mj-ea"/>
                </a:rPr>
                <a:t>库存</a:t>
              </a:r>
              <a:endParaRPr lang="zh-CN" altLang="en-US" sz="1600" b="1" dirty="0">
                <a:latin typeface="+mj-ea"/>
                <a:ea typeface="+mj-ea"/>
              </a:endParaRPr>
            </a:p>
          </p:txBody>
        </p:sp>
        <p:sp>
          <p:nvSpPr>
            <p:cNvPr id="42" name="AutoShape 39"/>
            <p:cNvSpPr>
              <a:spLocks noChangeArrowheads="1"/>
            </p:cNvSpPr>
            <p:nvPr/>
          </p:nvSpPr>
          <p:spPr bwMode="auto">
            <a:xfrm>
              <a:off x="1746" y="2614"/>
              <a:ext cx="686" cy="330"/>
            </a:xfrm>
            <a:prstGeom prst="diamond">
              <a:avLst/>
            </a:prstGeom>
            <a:noFill/>
            <a:ln w="9525">
              <a:solidFill>
                <a:srgbClr val="000000"/>
              </a:solidFill>
              <a:miter lim="800000"/>
            </a:ln>
          </p:spPr>
          <p:txBody>
            <a:bodyPr lIns="0" tIns="0" rIns="0" bIns="0"/>
            <a:lstStyle/>
            <a:p>
              <a:pPr algn="ctr" eaLnBrk="1" hangingPunct="1">
                <a:defRPr/>
              </a:pPr>
              <a:r>
                <a:rPr lang="zh-CN" altLang="en-US" sz="1600" b="1" dirty="0">
                  <a:latin typeface="+mj-ea"/>
                  <a:ea typeface="+mj-ea"/>
                </a:rPr>
                <a:t>工作</a:t>
              </a:r>
              <a:endParaRPr lang="zh-CN" altLang="en-US" sz="1600" b="1" dirty="0">
                <a:latin typeface="+mj-ea"/>
                <a:ea typeface="+mj-ea"/>
              </a:endParaRPr>
            </a:p>
          </p:txBody>
        </p:sp>
        <p:sp>
          <p:nvSpPr>
            <p:cNvPr id="43" name="AutoShape 40"/>
            <p:cNvSpPr>
              <a:spLocks noChangeArrowheads="1"/>
            </p:cNvSpPr>
            <p:nvPr/>
          </p:nvSpPr>
          <p:spPr bwMode="auto">
            <a:xfrm>
              <a:off x="1196" y="3282"/>
              <a:ext cx="686" cy="330"/>
            </a:xfrm>
            <a:prstGeom prst="diamond">
              <a:avLst/>
            </a:prstGeom>
            <a:noFill/>
            <a:ln w="9525">
              <a:solidFill>
                <a:srgbClr val="000000"/>
              </a:solidFill>
              <a:miter lim="800000"/>
            </a:ln>
          </p:spPr>
          <p:txBody>
            <a:bodyPr lIns="0" tIns="0" rIns="0" bIns="0"/>
            <a:lstStyle/>
            <a:p>
              <a:pPr algn="ctr" eaLnBrk="1" hangingPunct="1">
                <a:defRPr/>
              </a:pPr>
              <a:r>
                <a:rPr lang="zh-CN" altLang="en-US" sz="1600" b="1">
                  <a:latin typeface="+mj-ea"/>
                  <a:ea typeface="+mj-ea"/>
                </a:rPr>
                <a:t>负责</a:t>
              </a:r>
              <a:endParaRPr lang="zh-CN" altLang="en-US" sz="1600" b="1">
                <a:latin typeface="+mj-ea"/>
                <a:ea typeface="+mj-ea"/>
              </a:endParaRPr>
            </a:p>
          </p:txBody>
        </p:sp>
        <p:sp>
          <p:nvSpPr>
            <p:cNvPr id="44" name="Rectangle 47"/>
            <p:cNvSpPr>
              <a:spLocks noChangeArrowheads="1"/>
            </p:cNvSpPr>
            <p:nvPr/>
          </p:nvSpPr>
          <p:spPr bwMode="auto">
            <a:xfrm>
              <a:off x="935" y="2327"/>
              <a:ext cx="1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宋体" panose="02010600030101010101" pitchFamily="2" charset="-122"/>
                </a:rPr>
                <a:t>m</a:t>
              </a:r>
              <a:endParaRPr lang="en-US" altLang="zh-CN" sz="1600" b="1">
                <a:latin typeface="宋体" panose="02010600030101010101" pitchFamily="2" charset="-122"/>
              </a:endParaRPr>
            </a:p>
          </p:txBody>
        </p:sp>
        <p:sp>
          <p:nvSpPr>
            <p:cNvPr id="45" name="Rectangle 48"/>
            <p:cNvSpPr>
              <a:spLocks noChangeArrowheads="1"/>
            </p:cNvSpPr>
            <p:nvPr/>
          </p:nvSpPr>
          <p:spPr bwMode="auto">
            <a:xfrm>
              <a:off x="476" y="3091"/>
              <a:ext cx="11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宋体" panose="02010600030101010101" pitchFamily="2" charset="-122"/>
                </a:rPr>
                <a:t>n</a:t>
              </a:r>
              <a:endParaRPr lang="en-US" altLang="zh-CN" sz="1600" b="1">
                <a:latin typeface="宋体" panose="02010600030101010101" pitchFamily="2" charset="-122"/>
              </a:endParaRPr>
            </a:p>
          </p:txBody>
        </p:sp>
        <p:sp>
          <p:nvSpPr>
            <p:cNvPr id="46" name="Rectangle 49"/>
            <p:cNvSpPr>
              <a:spLocks noChangeArrowheads="1"/>
            </p:cNvSpPr>
            <p:nvPr/>
          </p:nvSpPr>
          <p:spPr bwMode="auto">
            <a:xfrm>
              <a:off x="930" y="3282"/>
              <a:ext cx="1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宋体" panose="02010600030101010101" pitchFamily="2" charset="-122"/>
                </a:rPr>
                <a:t>m</a:t>
              </a:r>
              <a:endParaRPr lang="en-US" altLang="zh-CN" sz="1600" b="1">
                <a:latin typeface="宋体" panose="02010600030101010101" pitchFamily="2" charset="-122"/>
              </a:endParaRPr>
            </a:p>
          </p:txBody>
        </p:sp>
        <p:sp>
          <p:nvSpPr>
            <p:cNvPr id="47" name="Rectangle 50"/>
            <p:cNvSpPr>
              <a:spLocks noChangeArrowheads="1"/>
            </p:cNvSpPr>
            <p:nvPr/>
          </p:nvSpPr>
          <p:spPr bwMode="auto">
            <a:xfrm>
              <a:off x="1791" y="2341"/>
              <a:ext cx="11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宋体" panose="02010600030101010101" pitchFamily="2" charset="-122"/>
                </a:rPr>
                <a:t>1</a:t>
              </a:r>
              <a:endParaRPr lang="en-US" altLang="zh-CN" sz="1600" b="1">
                <a:latin typeface="宋体" panose="02010600030101010101" pitchFamily="2" charset="-122"/>
              </a:endParaRPr>
            </a:p>
          </p:txBody>
        </p:sp>
        <p:sp>
          <p:nvSpPr>
            <p:cNvPr id="48" name="Rectangle 51"/>
            <p:cNvSpPr>
              <a:spLocks noChangeArrowheads="1"/>
            </p:cNvSpPr>
            <p:nvPr/>
          </p:nvSpPr>
          <p:spPr bwMode="auto">
            <a:xfrm>
              <a:off x="2336" y="3022"/>
              <a:ext cx="1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宋体" panose="02010600030101010101" pitchFamily="2" charset="-122"/>
                </a:rPr>
                <a:t>n</a:t>
              </a:r>
              <a:endParaRPr lang="en-US" altLang="zh-CN" sz="1600" b="1">
                <a:latin typeface="宋体" panose="02010600030101010101" pitchFamily="2" charset="-122"/>
              </a:endParaRPr>
            </a:p>
          </p:txBody>
        </p:sp>
        <p:sp>
          <p:nvSpPr>
            <p:cNvPr id="49" name="Rectangle 52"/>
            <p:cNvSpPr>
              <a:spLocks noChangeArrowheads="1"/>
            </p:cNvSpPr>
            <p:nvPr/>
          </p:nvSpPr>
          <p:spPr bwMode="auto">
            <a:xfrm>
              <a:off x="1927" y="3249"/>
              <a:ext cx="1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宋体" panose="02010600030101010101" pitchFamily="2" charset="-122"/>
                </a:rPr>
                <a:t>p</a:t>
              </a:r>
              <a:endParaRPr lang="en-US" altLang="zh-CN" sz="1600" b="1">
                <a:latin typeface="宋体" panose="02010600030101010101" pitchFamily="2" charset="-122"/>
              </a:endParaRPr>
            </a:p>
          </p:txBody>
        </p:sp>
        <p:cxnSp>
          <p:nvCxnSpPr>
            <p:cNvPr id="62" name="AutoShape 55"/>
            <p:cNvCxnSpPr>
              <a:cxnSpLocks noChangeShapeType="1"/>
              <a:stCxn id="38" idx="2"/>
              <a:endCxn id="41" idx="0"/>
            </p:cNvCxnSpPr>
            <p:nvPr/>
          </p:nvCxnSpPr>
          <p:spPr bwMode="auto">
            <a:xfrm flipH="1">
              <a:off x="859" y="2320"/>
              <a:ext cx="538" cy="294"/>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 name="AutoShape 56"/>
            <p:cNvCxnSpPr>
              <a:cxnSpLocks noChangeShapeType="1"/>
              <a:stCxn id="38" idx="2"/>
              <a:endCxn id="42" idx="0"/>
            </p:cNvCxnSpPr>
            <p:nvPr/>
          </p:nvCxnSpPr>
          <p:spPr bwMode="auto">
            <a:xfrm>
              <a:off x="1397" y="2320"/>
              <a:ext cx="692" cy="294"/>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4" name="AutoShape 57"/>
            <p:cNvCxnSpPr>
              <a:cxnSpLocks noChangeShapeType="1"/>
              <a:stCxn id="41" idx="2"/>
              <a:endCxn id="39" idx="0"/>
            </p:cNvCxnSpPr>
            <p:nvPr/>
          </p:nvCxnSpPr>
          <p:spPr bwMode="auto">
            <a:xfrm flipH="1">
              <a:off x="535" y="2944"/>
              <a:ext cx="324" cy="40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5" name="AutoShape 58"/>
            <p:cNvCxnSpPr>
              <a:cxnSpLocks noChangeShapeType="1"/>
              <a:stCxn id="42" idx="2"/>
              <a:endCxn id="40" idx="0"/>
            </p:cNvCxnSpPr>
            <p:nvPr/>
          </p:nvCxnSpPr>
          <p:spPr bwMode="auto">
            <a:xfrm>
              <a:off x="2089" y="2944"/>
              <a:ext cx="397" cy="403"/>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6" name="AutoShape 59"/>
            <p:cNvCxnSpPr>
              <a:cxnSpLocks noChangeShapeType="1"/>
              <a:stCxn id="43" idx="1"/>
              <a:endCxn id="39" idx="3"/>
            </p:cNvCxnSpPr>
            <p:nvPr/>
          </p:nvCxnSpPr>
          <p:spPr bwMode="auto">
            <a:xfrm flipH="1">
              <a:off x="821" y="3447"/>
              <a:ext cx="375" cy="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7" name="AutoShape 60"/>
            <p:cNvCxnSpPr>
              <a:cxnSpLocks noChangeShapeType="1"/>
              <a:stCxn id="43" idx="3"/>
              <a:endCxn id="40" idx="1"/>
            </p:cNvCxnSpPr>
            <p:nvPr/>
          </p:nvCxnSpPr>
          <p:spPr bwMode="auto">
            <a:xfrm>
              <a:off x="1882" y="3447"/>
              <a:ext cx="318" cy="3"/>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arn(inVertical)">
                                      <p:cBhvr>
                                        <p:cTn id="27" dur="500"/>
                                        <p:tgtEl>
                                          <p:spTgt spid="3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81915" indent="0">
              <a:buNone/>
            </a:pPr>
            <a:r>
              <a:rPr lang="en-US" altLang="zh-CN" sz="3200" dirty="0"/>
              <a:t>2.1.1 </a:t>
            </a:r>
            <a:r>
              <a:rPr lang="zh-CN" altLang="en-US" sz="3200" dirty="0"/>
              <a:t>数据的三种范畴</a:t>
            </a:r>
            <a:endParaRPr lang="en-US" altLang="zh-CN" sz="3200" dirty="0"/>
          </a:p>
          <a:p>
            <a:r>
              <a:rPr lang="zh-CN" altLang="en-US" sz="3200" dirty="0">
                <a:latin typeface="Arial" panose="020B0604020202020204" pitchFamily="34" charset="0"/>
              </a:rPr>
              <a:t>现实世界中的数据需要人们认识、理解、整理、规范和加工，然后才能存放到数据库中。</a:t>
            </a:r>
            <a:endParaRPr lang="en-US" altLang="zh-CN" sz="3200" dirty="0">
              <a:latin typeface="Arial" panose="020B0604020202020204" pitchFamily="34" charset="0"/>
            </a:endParaRPr>
          </a:p>
          <a:p>
            <a:r>
              <a:rPr lang="zh-CN" altLang="en-US" sz="3200" dirty="0">
                <a:latin typeface="Arial" panose="020B0604020202020204" pitchFamily="34" charset="0"/>
              </a:rPr>
              <a:t>数据从现实世界进入到数据库的三个阶段，</a:t>
            </a:r>
            <a:r>
              <a:rPr lang="zh-CN" altLang="en-US" sz="3200" dirty="0">
                <a:solidFill>
                  <a:srgbClr val="0000FF"/>
                </a:solidFill>
                <a:latin typeface="Arial" panose="020B0604020202020204" pitchFamily="34" charset="0"/>
              </a:rPr>
              <a:t>即现实世界、信息世界和机器世界，称为数据的三种范畴。</a:t>
            </a:r>
            <a:endParaRPr lang="zh-CN" altLang="en-US" sz="3200" dirty="0"/>
          </a:p>
        </p:txBody>
      </p:sp>
      <p:sp>
        <p:nvSpPr>
          <p:cNvPr id="3" name="副标题 2"/>
          <p:cNvSpPr>
            <a:spLocks noGrp="1"/>
          </p:cNvSpPr>
          <p:nvPr>
            <p:ph type="subTitle" idx="13"/>
          </p:nvPr>
        </p:nvSpPr>
        <p:spPr/>
        <p:txBody>
          <a:bodyPr>
            <a:normAutofit/>
          </a:bodyPr>
          <a:lstStyle/>
          <a:p>
            <a:r>
              <a:rPr lang="en-US" altLang="zh-CN" sz="4000" dirty="0"/>
              <a:t>2.1 </a:t>
            </a:r>
            <a:r>
              <a:rPr lang="zh-CN" altLang="en-US" sz="4000" dirty="0"/>
              <a:t>数据描述</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内容占位符 1"/>
          <p:cNvSpPr>
            <a:spLocks noGrp="1"/>
          </p:cNvSpPr>
          <p:nvPr>
            <p:ph idx="1"/>
          </p:nvPr>
        </p:nvSpPr>
        <p:spPr>
          <a:xfrm>
            <a:off x="381000" y="906464"/>
            <a:ext cx="8368208" cy="1223474"/>
          </a:xfrm>
        </p:spPr>
        <p:txBody>
          <a:bodyPr>
            <a:noAutofit/>
          </a:bodyPr>
          <a:lstStyle/>
          <a:p>
            <a:pPr>
              <a:spcBef>
                <a:spcPts val="600"/>
              </a:spcBef>
              <a:defRPr/>
            </a:pPr>
            <a:r>
              <a:rPr lang="zh-CN" altLang="en-US" sz="2400" dirty="0"/>
              <a:t>为了不断补充库存器件的不足，仓库的职工需要及时向供应商订购器件。又出现了新实体：供应商。</a:t>
            </a:r>
            <a:endParaRPr lang="zh-CN" altLang="en-US" sz="2400" dirty="0"/>
          </a:p>
          <a:p>
            <a:pPr marL="648970" lvl="1" indent="-457200">
              <a:buSzPct val="100000"/>
              <a:buFont typeface="Arial" panose="020B0604020202020204" pitchFamily="34" charset="0"/>
              <a:buChar char="•"/>
              <a:defRPr/>
            </a:pPr>
            <a:r>
              <a:rPr lang="zh-CN" altLang="en-US" sz="2200" dirty="0"/>
              <a:t>一名职工可以经手订购多种器件，一种器件也可由多名职工订购，但一次订购只能又一名职工经手。</a:t>
            </a:r>
            <a:endParaRPr lang="zh-CN" altLang="en-US" sz="2200" dirty="0"/>
          </a:p>
          <a:p>
            <a:pPr marL="648970" lvl="1" indent="-457200">
              <a:buSzPct val="100000"/>
              <a:buFont typeface="Arial" panose="020B0604020202020204" pitchFamily="34" charset="0"/>
              <a:buChar char="•"/>
              <a:defRPr/>
            </a:pPr>
            <a:r>
              <a:rPr lang="zh-CN" altLang="en-US" sz="2200" dirty="0"/>
              <a:t>一名职工可以向多个供应商订购器件，一个供应商可以接受多名职工的订购，但一次订购只能发给一个供应商。</a:t>
            </a:r>
            <a:endParaRPr lang="zh-CN" altLang="en-US" sz="2200" dirty="0"/>
          </a:p>
          <a:p>
            <a:pPr marL="648970" lvl="1" indent="-457200">
              <a:buSzPct val="100000"/>
              <a:buFont typeface="Arial" panose="020B0604020202020204" pitchFamily="34" charset="0"/>
              <a:buChar char="•"/>
              <a:defRPr/>
            </a:pPr>
            <a:r>
              <a:rPr lang="zh-CN" altLang="en-US" sz="2200" dirty="0"/>
              <a:t>一个供应商可以供应多种器件，每种器件也可以由多个供应商供应</a:t>
            </a:r>
            <a:endParaRPr lang="zh-CN" altLang="en-US" sz="2200" dirty="0"/>
          </a:p>
        </p:txBody>
      </p:sp>
      <p:sp>
        <p:nvSpPr>
          <p:cNvPr id="3" name="副标题 2"/>
          <p:cNvSpPr>
            <a:spLocks noGrp="1"/>
          </p:cNvSpPr>
          <p:nvPr>
            <p:ph type="subTitle" idx="13"/>
          </p:nvPr>
        </p:nvSpPr>
        <p:spPr>
          <a:xfrm>
            <a:off x="394792" y="152404"/>
            <a:ext cx="8246396" cy="825505"/>
          </a:xfrm>
        </p:spPr>
        <p:txBody>
          <a:bodyPr>
            <a:normAutofit/>
          </a:bodyPr>
          <a:lstStyle/>
          <a:p>
            <a:r>
              <a:rPr lang="en-US" altLang="zh-CN" sz="4000" dirty="0"/>
              <a:t> </a:t>
            </a:r>
            <a:r>
              <a:rPr lang="zh-CN" altLang="en-US" sz="4000" dirty="0">
                <a:solidFill>
                  <a:srgbClr val="FF0000"/>
                </a:solidFill>
              </a:rPr>
              <a:t>概念数据模型的</a:t>
            </a:r>
            <a:r>
              <a:rPr lang="en-US" altLang="zh-CN" sz="4000" dirty="0">
                <a:solidFill>
                  <a:srgbClr val="FF0000"/>
                </a:solidFill>
              </a:rPr>
              <a:t>E-R</a:t>
            </a:r>
            <a:r>
              <a:rPr lang="zh-CN" altLang="en-US" sz="4000" dirty="0">
                <a:solidFill>
                  <a:srgbClr val="FF0000"/>
                </a:solidFill>
              </a:rPr>
              <a:t>表示方法</a:t>
            </a:r>
            <a:endParaRPr lang="en-US" altLang="zh-CN" sz="2800" dirty="0"/>
          </a:p>
        </p:txBody>
      </p:sp>
      <p:grpSp>
        <p:nvGrpSpPr>
          <p:cNvPr id="30" name="Group 16"/>
          <p:cNvGrpSpPr/>
          <p:nvPr/>
        </p:nvGrpSpPr>
        <p:grpSpPr bwMode="auto">
          <a:xfrm>
            <a:off x="2438400" y="4114800"/>
            <a:ext cx="3810000" cy="2286000"/>
            <a:chOff x="5655" y="5184"/>
            <a:chExt cx="2445" cy="1872"/>
          </a:xfrm>
        </p:grpSpPr>
        <p:sp>
          <p:nvSpPr>
            <p:cNvPr id="31" name="Rectangle 17"/>
            <p:cNvSpPr>
              <a:spLocks noChangeArrowheads="1"/>
            </p:cNvSpPr>
            <p:nvPr/>
          </p:nvSpPr>
          <p:spPr bwMode="auto">
            <a:xfrm>
              <a:off x="7020" y="549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mn-ea"/>
                  <a:ea typeface="+mn-ea"/>
                </a:rPr>
                <a:t>m</a:t>
              </a:r>
              <a:endParaRPr lang="en-US" altLang="zh-CN" sz="2400" b="1">
                <a:latin typeface="+mn-ea"/>
                <a:ea typeface="+mn-ea"/>
              </a:endParaRPr>
            </a:p>
          </p:txBody>
        </p:sp>
        <p:sp>
          <p:nvSpPr>
            <p:cNvPr id="32" name="Rectangle 18"/>
            <p:cNvSpPr>
              <a:spLocks noChangeArrowheads="1"/>
            </p:cNvSpPr>
            <p:nvPr/>
          </p:nvSpPr>
          <p:spPr bwMode="auto">
            <a:xfrm>
              <a:off x="7380" y="6744"/>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mn-ea"/>
                  <a:ea typeface="+mn-ea"/>
                </a:rPr>
                <a:t>器件</a:t>
              </a:r>
              <a:endParaRPr lang="zh-CN" altLang="en-US" sz="2400" b="1">
                <a:latin typeface="+mn-ea"/>
                <a:ea typeface="+mn-ea"/>
              </a:endParaRPr>
            </a:p>
          </p:txBody>
        </p:sp>
        <p:sp>
          <p:nvSpPr>
            <p:cNvPr id="33" name="Rectangle 19"/>
            <p:cNvSpPr>
              <a:spLocks noChangeArrowheads="1"/>
            </p:cNvSpPr>
            <p:nvPr/>
          </p:nvSpPr>
          <p:spPr bwMode="auto">
            <a:xfrm>
              <a:off x="5655" y="6744"/>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mn-ea"/>
                  <a:ea typeface="+mn-ea"/>
                </a:rPr>
                <a:t>职工</a:t>
              </a:r>
              <a:endParaRPr lang="zh-CN" altLang="en-US" sz="2400" b="1">
                <a:latin typeface="+mn-ea"/>
                <a:ea typeface="+mn-ea"/>
              </a:endParaRPr>
            </a:p>
          </p:txBody>
        </p:sp>
        <p:sp>
          <p:nvSpPr>
            <p:cNvPr id="34" name="Rectangle 20"/>
            <p:cNvSpPr>
              <a:spLocks noChangeArrowheads="1"/>
            </p:cNvSpPr>
            <p:nvPr/>
          </p:nvSpPr>
          <p:spPr bwMode="auto">
            <a:xfrm>
              <a:off x="6480" y="5184"/>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latin typeface="+mn-ea"/>
                  <a:ea typeface="+mn-ea"/>
                </a:rPr>
                <a:t>供应商</a:t>
              </a:r>
              <a:endParaRPr lang="zh-CN" altLang="en-US" sz="2400" b="1" dirty="0">
                <a:latin typeface="+mn-ea"/>
                <a:ea typeface="+mn-ea"/>
              </a:endParaRPr>
            </a:p>
          </p:txBody>
        </p:sp>
        <p:sp>
          <p:nvSpPr>
            <p:cNvPr id="35" name="AutoShape 21"/>
            <p:cNvSpPr>
              <a:spLocks noChangeArrowheads="1"/>
            </p:cNvSpPr>
            <p:nvPr/>
          </p:nvSpPr>
          <p:spPr bwMode="auto">
            <a:xfrm>
              <a:off x="6225" y="5808"/>
              <a:ext cx="1260" cy="624"/>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mn-ea"/>
                  <a:ea typeface="+mn-ea"/>
                </a:rPr>
                <a:t>采购</a:t>
              </a:r>
              <a:endParaRPr lang="zh-CN" altLang="en-US" sz="2400" b="1">
                <a:latin typeface="+mn-ea"/>
                <a:ea typeface="+mn-ea"/>
              </a:endParaRPr>
            </a:p>
          </p:txBody>
        </p:sp>
        <p:sp>
          <p:nvSpPr>
            <p:cNvPr id="36" name="Line 22"/>
            <p:cNvSpPr>
              <a:spLocks noChangeShapeType="1"/>
            </p:cNvSpPr>
            <p:nvPr/>
          </p:nvSpPr>
          <p:spPr bwMode="auto">
            <a:xfrm>
              <a:off x="6840" y="549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mn-ea"/>
              </a:endParaRPr>
            </a:p>
          </p:txBody>
        </p:sp>
        <p:sp>
          <p:nvSpPr>
            <p:cNvPr id="37" name="Line 23"/>
            <p:cNvSpPr>
              <a:spLocks noChangeShapeType="1"/>
            </p:cNvSpPr>
            <p:nvPr/>
          </p:nvSpPr>
          <p:spPr bwMode="auto">
            <a:xfrm flipH="1">
              <a:off x="6045" y="6120"/>
              <a:ext cx="18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mn-ea"/>
              </a:endParaRPr>
            </a:p>
          </p:txBody>
        </p:sp>
        <p:sp>
          <p:nvSpPr>
            <p:cNvPr id="38" name="Line 24"/>
            <p:cNvSpPr>
              <a:spLocks noChangeShapeType="1"/>
            </p:cNvSpPr>
            <p:nvPr/>
          </p:nvSpPr>
          <p:spPr bwMode="auto">
            <a:xfrm>
              <a:off x="7485" y="6120"/>
              <a:ext cx="18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mn-ea"/>
              </a:endParaRPr>
            </a:p>
          </p:txBody>
        </p:sp>
        <p:sp>
          <p:nvSpPr>
            <p:cNvPr id="39" name="Rectangle 25"/>
            <p:cNvSpPr>
              <a:spLocks noChangeArrowheads="1"/>
            </p:cNvSpPr>
            <p:nvPr/>
          </p:nvSpPr>
          <p:spPr bwMode="auto">
            <a:xfrm>
              <a:off x="5760" y="6276"/>
              <a:ext cx="1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mn-ea"/>
                  <a:ea typeface="+mn-ea"/>
                </a:rPr>
                <a:t>n</a:t>
              </a:r>
              <a:endParaRPr lang="en-US" altLang="zh-CN" sz="2400" b="1">
                <a:latin typeface="+mn-ea"/>
                <a:ea typeface="+mn-ea"/>
              </a:endParaRPr>
            </a:p>
          </p:txBody>
        </p:sp>
        <p:sp>
          <p:nvSpPr>
            <p:cNvPr id="40" name="Rectangle 26"/>
            <p:cNvSpPr>
              <a:spLocks noChangeArrowheads="1"/>
            </p:cNvSpPr>
            <p:nvPr/>
          </p:nvSpPr>
          <p:spPr bwMode="auto">
            <a:xfrm>
              <a:off x="7740" y="6276"/>
              <a:ext cx="1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mn-ea"/>
                  <a:ea typeface="+mn-ea"/>
                </a:rPr>
                <a:t>p</a:t>
              </a:r>
              <a:endParaRPr lang="en-US" altLang="zh-CN" sz="2400" b="1">
                <a:latin typeface="+mn-ea"/>
                <a:ea typeface="+mn-ea"/>
              </a:endParaRPr>
            </a:p>
          </p:txBody>
        </p:sp>
      </p:grpSp>
      <p:pic>
        <p:nvPicPr>
          <p:cNvPr id="4" name="图片 3"/>
          <p:cNvPicPr>
            <a:picLocks noChangeAspect="1"/>
          </p:cNvPicPr>
          <p:nvPr/>
        </p:nvPicPr>
        <p:blipFill rotWithShape="1">
          <a:blip r:embed="rId1"/>
          <a:srcRect t="1" b="6755"/>
          <a:stretch>
            <a:fillRect/>
          </a:stretch>
        </p:blipFill>
        <p:spPr>
          <a:xfrm>
            <a:off x="5918823" y="3937190"/>
            <a:ext cx="1444350" cy="16741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barn(inVertical)">
                                      <p:cBhvr>
                                        <p:cTn id="7" dur="500"/>
                                        <p:tgtEl>
                                          <p:spTgt spid="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2">
                                            <p:txEl>
                                              <p:pRg st="1" end="1"/>
                                            </p:txEl>
                                          </p:spTgt>
                                        </p:tgtEl>
                                        <p:attrNameLst>
                                          <p:attrName>style.visibility</p:attrName>
                                        </p:attrNameLst>
                                      </p:cBhvr>
                                      <p:to>
                                        <p:strVal val="visible"/>
                                      </p:to>
                                    </p:set>
                                    <p:animEffect transition="in" filter="barn(inVertical)">
                                      <p:cBhvr>
                                        <p:cTn id="12" dur="500"/>
                                        <p:tgtEl>
                                          <p:spTgt spid="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2">
                                            <p:txEl>
                                              <p:pRg st="2" end="2"/>
                                            </p:txEl>
                                          </p:spTgt>
                                        </p:tgtEl>
                                        <p:attrNameLst>
                                          <p:attrName>style.visibility</p:attrName>
                                        </p:attrNameLst>
                                      </p:cBhvr>
                                      <p:to>
                                        <p:strVal val="visible"/>
                                      </p:to>
                                    </p:set>
                                    <p:animEffect transition="in" filter="barn(inVertical)">
                                      <p:cBhvr>
                                        <p:cTn id="17" dur="500"/>
                                        <p:tgtEl>
                                          <p:spTgt spid="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2">
                                            <p:txEl>
                                              <p:pRg st="3" end="3"/>
                                            </p:txEl>
                                          </p:spTgt>
                                        </p:tgtEl>
                                        <p:attrNameLst>
                                          <p:attrName>style.visibility</p:attrName>
                                        </p:attrNameLst>
                                      </p:cBhvr>
                                      <p:to>
                                        <p:strVal val="visible"/>
                                      </p:to>
                                    </p:set>
                                    <p:animEffect transition="in" filter="barn(inVertical)">
                                      <p:cBhvr>
                                        <p:cTn id="22" dur="500"/>
                                        <p:tgtEl>
                                          <p:spTgt spid="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arn(inVertical)">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内容占位符 1"/>
          <p:cNvSpPr>
            <a:spLocks noGrp="1"/>
          </p:cNvSpPr>
          <p:nvPr>
            <p:ph idx="1"/>
          </p:nvPr>
        </p:nvSpPr>
        <p:spPr>
          <a:xfrm>
            <a:off x="381000" y="906463"/>
            <a:ext cx="8368208" cy="2979737"/>
          </a:xfrm>
        </p:spPr>
        <p:txBody>
          <a:bodyPr>
            <a:noAutofit/>
          </a:bodyPr>
          <a:lstStyle/>
          <a:p>
            <a:pPr>
              <a:spcBef>
                <a:spcPts val="600"/>
              </a:spcBef>
              <a:defRPr/>
            </a:pPr>
            <a:r>
              <a:rPr lang="zh-CN" altLang="en-US" sz="2400" dirty="0"/>
              <a:t>为了不断补充库存器件的不足，仓库的职工需要及时向供应商订购器件，具体订购体现在</a:t>
            </a:r>
            <a:r>
              <a:rPr lang="zh-CN" altLang="en-US" sz="2400" dirty="0">
                <a:solidFill>
                  <a:srgbClr val="FF0000"/>
                </a:solidFill>
              </a:rPr>
              <a:t>订购单</a:t>
            </a:r>
            <a:r>
              <a:rPr lang="zh-CN" altLang="en-US" sz="2400" dirty="0"/>
              <a:t>上。新实体：供应商，</a:t>
            </a:r>
            <a:r>
              <a:rPr lang="zh-CN" altLang="en-US" sz="2400" dirty="0">
                <a:solidFill>
                  <a:srgbClr val="FF0000"/>
                </a:solidFill>
              </a:rPr>
              <a:t>订购单</a:t>
            </a:r>
            <a:r>
              <a:rPr lang="zh-CN" altLang="en-US" sz="2400" dirty="0"/>
              <a:t>。</a:t>
            </a:r>
            <a:endParaRPr lang="zh-CN" altLang="en-US" sz="2400" dirty="0"/>
          </a:p>
          <a:p>
            <a:pPr marL="342900" indent="-342900">
              <a:spcBef>
                <a:spcPts val="600"/>
              </a:spcBef>
              <a:buSzPct val="100000"/>
              <a:buFont typeface="Arial" panose="020B0604020202020204" pitchFamily="34" charset="0"/>
              <a:buChar char="•"/>
              <a:defRPr/>
            </a:pPr>
            <a:r>
              <a:rPr lang="zh-CN" altLang="en-US" sz="2400" dirty="0"/>
              <a:t>一名职工可以经手多张订购单，一张订购单只能有一个职工经手。</a:t>
            </a:r>
            <a:endParaRPr lang="en-US" altLang="zh-CN" sz="2400" dirty="0"/>
          </a:p>
          <a:p>
            <a:pPr marL="342900" indent="-342900">
              <a:spcBef>
                <a:spcPts val="600"/>
              </a:spcBef>
              <a:buSzPct val="100000"/>
              <a:buFont typeface="Arial" panose="020B0604020202020204" pitchFamily="34" charset="0"/>
              <a:buChar char="•"/>
              <a:defRPr/>
            </a:pPr>
            <a:r>
              <a:rPr lang="zh-CN" altLang="en-US" sz="2400" dirty="0"/>
              <a:t>一个供应商可以接受多张订购单，而一张订购单只能发给一个供应商。</a:t>
            </a:r>
            <a:endParaRPr lang="en-US" altLang="zh-CN" sz="2400" dirty="0"/>
          </a:p>
        </p:txBody>
      </p:sp>
      <p:sp>
        <p:nvSpPr>
          <p:cNvPr id="3" name="副标题 2"/>
          <p:cNvSpPr>
            <a:spLocks noGrp="1"/>
          </p:cNvSpPr>
          <p:nvPr>
            <p:ph type="subTitle" idx="13"/>
          </p:nvPr>
        </p:nvSpPr>
        <p:spPr>
          <a:xfrm>
            <a:off x="394792" y="152404"/>
            <a:ext cx="8246396" cy="825505"/>
          </a:xfrm>
        </p:spPr>
        <p:txBody>
          <a:bodyPr>
            <a:normAutofit/>
          </a:bodyPr>
          <a:lstStyle/>
          <a:p>
            <a:r>
              <a:rPr lang="en-US" altLang="zh-CN" sz="4000" dirty="0"/>
              <a:t> </a:t>
            </a:r>
            <a:r>
              <a:rPr lang="zh-CN" altLang="en-US" sz="4000" dirty="0">
                <a:solidFill>
                  <a:srgbClr val="FF0000"/>
                </a:solidFill>
              </a:rPr>
              <a:t>概念数据模型的</a:t>
            </a:r>
            <a:r>
              <a:rPr lang="en-US" altLang="zh-CN" sz="4000" dirty="0">
                <a:solidFill>
                  <a:srgbClr val="FF0000"/>
                </a:solidFill>
              </a:rPr>
              <a:t>E-R</a:t>
            </a:r>
            <a:r>
              <a:rPr lang="zh-CN" altLang="en-US" sz="4000" dirty="0">
                <a:solidFill>
                  <a:srgbClr val="FF0000"/>
                </a:solidFill>
              </a:rPr>
              <a:t>表示方法</a:t>
            </a:r>
            <a:endParaRPr lang="en-US" altLang="zh-CN" sz="2800" dirty="0"/>
          </a:p>
        </p:txBody>
      </p:sp>
      <p:grpSp>
        <p:nvGrpSpPr>
          <p:cNvPr id="12" name="组合 11"/>
          <p:cNvGrpSpPr/>
          <p:nvPr/>
        </p:nvGrpSpPr>
        <p:grpSpPr>
          <a:xfrm>
            <a:off x="4397631" y="3707591"/>
            <a:ext cx="4602588" cy="2693210"/>
            <a:chOff x="3733800" y="3762375"/>
            <a:chExt cx="4001777" cy="2408237"/>
          </a:xfrm>
        </p:grpSpPr>
        <p:grpSp>
          <p:nvGrpSpPr>
            <p:cNvPr id="113" name="Group 63"/>
            <p:cNvGrpSpPr/>
            <p:nvPr/>
          </p:nvGrpSpPr>
          <p:grpSpPr bwMode="auto">
            <a:xfrm>
              <a:off x="3733800" y="3762375"/>
              <a:ext cx="3446463" cy="2408237"/>
              <a:chOff x="2971" y="1979"/>
              <a:chExt cx="2171" cy="1517"/>
            </a:xfrm>
          </p:grpSpPr>
          <p:sp>
            <p:nvSpPr>
              <p:cNvPr id="114" name="Rectangle 31"/>
              <p:cNvSpPr>
                <a:spLocks noChangeArrowheads="1"/>
              </p:cNvSpPr>
              <p:nvPr/>
            </p:nvSpPr>
            <p:spPr bwMode="auto">
              <a:xfrm>
                <a:off x="4740" y="3294"/>
                <a:ext cx="402" cy="14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器件</a:t>
                </a:r>
                <a:endParaRPr lang="zh-CN" altLang="en-US" sz="1600" b="1"/>
              </a:p>
            </p:txBody>
          </p:sp>
          <p:sp>
            <p:nvSpPr>
              <p:cNvPr id="115" name="Rectangle 32"/>
              <p:cNvSpPr>
                <a:spLocks noChangeArrowheads="1"/>
              </p:cNvSpPr>
              <p:nvPr/>
            </p:nvSpPr>
            <p:spPr bwMode="auto">
              <a:xfrm>
                <a:off x="4694" y="1994"/>
                <a:ext cx="402" cy="22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供应商</a:t>
                </a:r>
                <a:endParaRPr lang="zh-CN" altLang="en-US" sz="1600" b="1"/>
              </a:p>
            </p:txBody>
          </p:sp>
          <p:sp>
            <p:nvSpPr>
              <p:cNvPr id="116" name="Rectangle 33"/>
              <p:cNvSpPr>
                <a:spLocks noChangeArrowheads="1"/>
              </p:cNvSpPr>
              <p:nvPr/>
            </p:nvSpPr>
            <p:spPr bwMode="auto">
              <a:xfrm>
                <a:off x="3787" y="2568"/>
                <a:ext cx="402" cy="20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latin typeface="Times New Roman" panose="02020603050405020304" pitchFamily="18" charset="0"/>
                  </a:rPr>
                  <a:t>订购单</a:t>
                </a:r>
                <a:endParaRPr lang="zh-CN" altLang="en-US" sz="1600" b="1" dirty="0"/>
              </a:p>
            </p:txBody>
          </p:sp>
          <p:sp>
            <p:nvSpPr>
              <p:cNvPr id="117" name="Rectangle 34"/>
              <p:cNvSpPr>
                <a:spLocks noChangeArrowheads="1"/>
              </p:cNvSpPr>
              <p:nvPr/>
            </p:nvSpPr>
            <p:spPr bwMode="auto">
              <a:xfrm>
                <a:off x="2971" y="3294"/>
                <a:ext cx="402" cy="20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latin typeface="Times New Roman" panose="02020603050405020304" pitchFamily="18" charset="0"/>
                  </a:rPr>
                  <a:t>职工</a:t>
                </a:r>
                <a:endParaRPr lang="zh-CN" altLang="en-US" sz="1600" b="1" dirty="0"/>
              </a:p>
            </p:txBody>
          </p:sp>
          <p:sp>
            <p:nvSpPr>
              <p:cNvPr id="118" name="AutoShape 35"/>
              <p:cNvSpPr>
                <a:spLocks noChangeArrowheads="1"/>
              </p:cNvSpPr>
              <p:nvPr/>
            </p:nvSpPr>
            <p:spPr bwMode="auto">
              <a:xfrm>
                <a:off x="3630" y="1979"/>
                <a:ext cx="723" cy="454"/>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接收订单</a:t>
                </a:r>
                <a:endParaRPr lang="zh-CN" altLang="en-US" sz="1600" b="1"/>
              </a:p>
            </p:txBody>
          </p:sp>
          <p:sp>
            <p:nvSpPr>
              <p:cNvPr id="119" name="AutoShape 36"/>
              <p:cNvSpPr>
                <a:spLocks noChangeArrowheads="1"/>
              </p:cNvSpPr>
              <p:nvPr/>
            </p:nvSpPr>
            <p:spPr bwMode="auto">
              <a:xfrm>
                <a:off x="4110" y="2886"/>
                <a:ext cx="725" cy="260"/>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订  单</a:t>
                </a:r>
                <a:endParaRPr lang="zh-CN" altLang="en-US" sz="1600" b="1"/>
              </a:p>
            </p:txBody>
          </p:sp>
          <p:sp>
            <p:nvSpPr>
              <p:cNvPr id="120" name="AutoShape 37"/>
              <p:cNvSpPr>
                <a:spLocks noChangeArrowheads="1"/>
              </p:cNvSpPr>
              <p:nvPr/>
            </p:nvSpPr>
            <p:spPr bwMode="auto">
              <a:xfrm>
                <a:off x="3243" y="2886"/>
                <a:ext cx="609" cy="408"/>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发出订单</a:t>
                </a:r>
                <a:endParaRPr lang="zh-CN" altLang="en-US" sz="1600" b="1"/>
              </a:p>
            </p:txBody>
          </p:sp>
          <p:sp>
            <p:nvSpPr>
              <p:cNvPr id="121" name="Rectangle 46"/>
              <p:cNvSpPr>
                <a:spLocks noChangeArrowheads="1"/>
              </p:cNvSpPr>
              <p:nvPr/>
            </p:nvSpPr>
            <p:spPr bwMode="auto">
              <a:xfrm>
                <a:off x="3470" y="3339"/>
                <a:ext cx="80"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1</a:t>
                </a:r>
                <a:endParaRPr lang="en-US" altLang="zh-CN" sz="1600" b="1"/>
              </a:p>
            </p:txBody>
          </p:sp>
          <p:sp>
            <p:nvSpPr>
              <p:cNvPr id="122" name="Rectangle 48"/>
              <p:cNvSpPr>
                <a:spLocks noChangeArrowheads="1"/>
              </p:cNvSpPr>
              <p:nvPr/>
            </p:nvSpPr>
            <p:spPr bwMode="auto">
              <a:xfrm>
                <a:off x="4105" y="2341"/>
                <a:ext cx="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n</a:t>
                </a:r>
                <a:endParaRPr lang="en-US" altLang="zh-CN" sz="1600" b="1"/>
              </a:p>
            </p:txBody>
          </p:sp>
          <p:sp>
            <p:nvSpPr>
              <p:cNvPr id="123" name="Rectangle 49"/>
              <p:cNvSpPr>
                <a:spLocks noChangeArrowheads="1"/>
              </p:cNvSpPr>
              <p:nvPr/>
            </p:nvSpPr>
            <p:spPr bwMode="auto">
              <a:xfrm>
                <a:off x="3606" y="2704"/>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n</a:t>
                </a:r>
                <a:endParaRPr lang="en-US" altLang="zh-CN" sz="1600" b="1"/>
              </a:p>
            </p:txBody>
          </p:sp>
          <p:sp>
            <p:nvSpPr>
              <p:cNvPr id="124" name="Rectangle 50"/>
              <p:cNvSpPr>
                <a:spLocks noChangeArrowheads="1"/>
              </p:cNvSpPr>
              <p:nvPr/>
            </p:nvSpPr>
            <p:spPr bwMode="auto">
              <a:xfrm>
                <a:off x="4332" y="2614"/>
                <a:ext cx="80"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dirty="0">
                    <a:latin typeface="Times New Roman" panose="02020603050405020304" pitchFamily="18" charset="0"/>
                  </a:rPr>
                  <a:t>n</a:t>
                </a:r>
                <a:endParaRPr lang="en-US" altLang="zh-CN" sz="1600" b="1" dirty="0"/>
              </a:p>
            </p:txBody>
          </p:sp>
          <p:sp>
            <p:nvSpPr>
              <p:cNvPr id="126" name="Rectangle 53"/>
              <p:cNvSpPr>
                <a:spLocks noChangeArrowheads="1"/>
              </p:cNvSpPr>
              <p:nvPr/>
            </p:nvSpPr>
            <p:spPr bwMode="auto">
              <a:xfrm>
                <a:off x="4332" y="1979"/>
                <a:ext cx="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1</a:t>
                </a:r>
                <a:endParaRPr lang="en-US" altLang="zh-CN" sz="1600" b="1"/>
              </a:p>
            </p:txBody>
          </p:sp>
          <p:cxnSp>
            <p:nvCxnSpPr>
              <p:cNvPr id="127" name="AutoShape 56"/>
              <p:cNvCxnSpPr>
                <a:cxnSpLocks noChangeShapeType="1"/>
                <a:stCxn id="117" idx="3"/>
                <a:endCxn id="120" idx="2"/>
              </p:cNvCxnSpPr>
              <p:nvPr/>
            </p:nvCxnSpPr>
            <p:spPr bwMode="auto">
              <a:xfrm flipV="1">
                <a:off x="3373" y="3294"/>
                <a:ext cx="175" cy="101"/>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128" name="AutoShape 57"/>
              <p:cNvCxnSpPr>
                <a:cxnSpLocks noChangeShapeType="1"/>
                <a:stCxn id="115" idx="1"/>
                <a:endCxn id="118" idx="3"/>
              </p:cNvCxnSpPr>
              <p:nvPr/>
            </p:nvCxnSpPr>
            <p:spPr bwMode="auto">
              <a:xfrm flipH="1">
                <a:off x="4353" y="2107"/>
                <a:ext cx="341" cy="9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129" name="AutoShape 58"/>
              <p:cNvCxnSpPr>
                <a:cxnSpLocks noChangeShapeType="1"/>
                <a:stCxn id="118" idx="2"/>
                <a:endCxn id="116" idx="0"/>
              </p:cNvCxnSpPr>
              <p:nvPr/>
            </p:nvCxnSpPr>
            <p:spPr bwMode="auto">
              <a:xfrm flipH="1">
                <a:off x="3988" y="2433"/>
                <a:ext cx="4" cy="13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130" name="AutoShape 59"/>
              <p:cNvCxnSpPr>
                <a:cxnSpLocks noChangeShapeType="1"/>
                <a:stCxn id="120" idx="0"/>
                <a:endCxn id="116" idx="1"/>
              </p:cNvCxnSpPr>
              <p:nvPr/>
            </p:nvCxnSpPr>
            <p:spPr bwMode="auto">
              <a:xfrm flipV="1">
                <a:off x="3548" y="2669"/>
                <a:ext cx="239" cy="21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131" name="AutoShape 60"/>
              <p:cNvCxnSpPr>
                <a:cxnSpLocks noChangeShapeType="1"/>
                <a:stCxn id="116" idx="3"/>
                <a:endCxn id="119" idx="0"/>
              </p:cNvCxnSpPr>
              <p:nvPr/>
            </p:nvCxnSpPr>
            <p:spPr bwMode="auto">
              <a:xfrm>
                <a:off x="4189" y="2669"/>
                <a:ext cx="284" cy="21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132" name="AutoShape 61"/>
              <p:cNvCxnSpPr>
                <a:cxnSpLocks noChangeShapeType="1"/>
                <a:stCxn id="119" idx="2"/>
                <a:endCxn id="114" idx="0"/>
              </p:cNvCxnSpPr>
              <p:nvPr/>
            </p:nvCxnSpPr>
            <p:spPr bwMode="auto">
              <a:xfrm>
                <a:off x="4473" y="3146"/>
                <a:ext cx="468" cy="148"/>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grpSp>
        <p:sp>
          <p:nvSpPr>
            <p:cNvPr id="6" name="文本框 5"/>
            <p:cNvSpPr txBox="1"/>
            <p:nvPr/>
          </p:nvSpPr>
          <p:spPr>
            <a:xfrm>
              <a:off x="6624072" y="5486400"/>
              <a:ext cx="638175" cy="338554"/>
            </a:xfrm>
            <a:prstGeom prst="rect">
              <a:avLst/>
            </a:prstGeom>
            <a:noFill/>
          </p:spPr>
          <p:txBody>
            <a:bodyPr wrap="square" rtlCol="0">
              <a:spAutoFit/>
            </a:bodyPr>
            <a:lstStyle/>
            <a:p>
              <a:r>
                <a:rPr lang="en-US" altLang="zh-CN" sz="1600" b="1" dirty="0"/>
                <a:t>m</a:t>
              </a:r>
              <a:endParaRPr lang="zh-CN" altLang="en-US" b="1" dirty="0"/>
            </a:p>
          </p:txBody>
        </p:sp>
        <p:sp>
          <p:nvSpPr>
            <p:cNvPr id="41" name="AutoShape 35"/>
            <p:cNvSpPr>
              <a:spLocks noChangeArrowheads="1"/>
            </p:cNvSpPr>
            <p:nvPr/>
          </p:nvSpPr>
          <p:spPr bwMode="auto">
            <a:xfrm>
              <a:off x="6892484" y="4637631"/>
              <a:ext cx="843093" cy="374649"/>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latin typeface="Times New Roman" panose="02020603050405020304" pitchFamily="18" charset="0"/>
                </a:rPr>
                <a:t>供应</a:t>
              </a:r>
              <a:endParaRPr lang="zh-CN" altLang="en-US" sz="1600" b="1" dirty="0"/>
            </a:p>
          </p:txBody>
        </p:sp>
        <p:cxnSp>
          <p:nvCxnSpPr>
            <p:cNvPr id="8" name="直接连接符 7"/>
            <p:cNvCxnSpPr>
              <a:stCxn id="115" idx="3"/>
              <a:endCxn id="41" idx="0"/>
            </p:cNvCxnSpPr>
            <p:nvPr/>
          </p:nvCxnSpPr>
          <p:spPr>
            <a:xfrm>
              <a:off x="7107237" y="3965575"/>
              <a:ext cx="206793" cy="672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1" idx="2"/>
              <a:endCxn id="114" idx="0"/>
            </p:cNvCxnSpPr>
            <p:nvPr/>
          </p:nvCxnSpPr>
          <p:spPr>
            <a:xfrm flipH="1">
              <a:off x="6861175" y="5012280"/>
              <a:ext cx="452855" cy="83765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198059" y="4148186"/>
              <a:ext cx="401072" cy="1477328"/>
            </a:xfrm>
            <a:prstGeom prst="rect">
              <a:avLst/>
            </a:prstGeom>
            <a:noFill/>
          </p:spPr>
          <p:txBody>
            <a:bodyPr wrap="none" rtlCol="0">
              <a:spAutoFit/>
            </a:bodyPr>
            <a:lstStyle/>
            <a:p>
              <a:r>
                <a:rPr lang="en-US" altLang="zh-CN" b="1" dirty="0"/>
                <a:t>m</a:t>
              </a:r>
              <a:endParaRPr lang="en-US" altLang="zh-CN" b="1" dirty="0"/>
            </a:p>
            <a:p>
              <a:endParaRPr lang="en-US" altLang="zh-CN" b="1" dirty="0"/>
            </a:p>
            <a:p>
              <a:endParaRPr lang="en-US" altLang="zh-CN" b="1" dirty="0"/>
            </a:p>
            <a:p>
              <a:endParaRPr lang="en-US" altLang="zh-CN" b="1" dirty="0"/>
            </a:p>
            <a:p>
              <a:r>
                <a:rPr lang="en-US" altLang="zh-CN" b="1" dirty="0"/>
                <a:t>n</a:t>
              </a:r>
              <a:endParaRPr lang="zh-CN" altLang="en-US" b="1" dirty="0"/>
            </a:p>
          </p:txBody>
        </p:sp>
      </p:grpSp>
      <p:sp>
        <p:nvSpPr>
          <p:cNvPr id="2" name="矩形 1"/>
          <p:cNvSpPr/>
          <p:nvPr/>
        </p:nvSpPr>
        <p:spPr>
          <a:xfrm>
            <a:off x="381000" y="3733800"/>
            <a:ext cx="4267642" cy="2385268"/>
          </a:xfrm>
          <a:prstGeom prst="rect">
            <a:avLst/>
          </a:prstGeom>
        </p:spPr>
        <p:txBody>
          <a:bodyPr wrap="square">
            <a:spAutoFit/>
          </a:bodyPr>
          <a:lstStyle/>
          <a:p>
            <a:pPr marL="342900" indent="-342900">
              <a:spcBef>
                <a:spcPts val="600"/>
              </a:spcBef>
              <a:buSzPct val="100000"/>
              <a:buFont typeface="Arial" panose="020B0604020202020204" pitchFamily="34" charset="0"/>
              <a:buChar char="•"/>
              <a:defRPr/>
            </a:pPr>
            <a:r>
              <a:rPr lang="zh-CN" altLang="en-US" sz="2400" dirty="0">
                <a:solidFill>
                  <a:schemeClr val="tx1">
                    <a:lumMod val="75000"/>
                    <a:lumOff val="25000"/>
                  </a:schemeClr>
                </a:solidFill>
              </a:rPr>
              <a:t>一张订购单可以订购多种器件，每种器件的订购可以出现在多张订购单上。</a:t>
            </a:r>
            <a:endParaRPr lang="en-US" altLang="zh-CN" sz="2400" dirty="0">
              <a:solidFill>
                <a:schemeClr val="tx1">
                  <a:lumMod val="75000"/>
                  <a:lumOff val="25000"/>
                </a:schemeClr>
              </a:solidFill>
            </a:endParaRPr>
          </a:p>
          <a:p>
            <a:pPr marL="342900" indent="-342900">
              <a:spcBef>
                <a:spcPts val="600"/>
              </a:spcBef>
              <a:buSzPct val="100000"/>
              <a:buFont typeface="Arial" panose="020B0604020202020204" pitchFamily="34" charset="0"/>
              <a:buChar char="•"/>
              <a:defRPr/>
            </a:pPr>
            <a:r>
              <a:rPr lang="zh-CN" altLang="en-US" sz="2400" dirty="0">
                <a:solidFill>
                  <a:schemeClr val="tx1">
                    <a:lumMod val="75000"/>
                    <a:lumOff val="25000"/>
                  </a:schemeClr>
                </a:solidFill>
              </a:rPr>
              <a:t>一个供应商可以供应多种器件，每种器件也可以由多个供应商供应</a:t>
            </a:r>
            <a:endParaRPr lang="zh-CN" altLang="en-US" sz="2400"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
                                            <p:txEl>
                                              <p:pRg st="1" end="1"/>
                                            </p:txEl>
                                          </p:spTgt>
                                        </p:tgtEl>
                                        <p:attrNameLst>
                                          <p:attrName>style.visibility</p:attrName>
                                        </p:attrNameLst>
                                      </p:cBhvr>
                                      <p:to>
                                        <p:strVal val="visible"/>
                                      </p:to>
                                    </p:set>
                                    <p:animEffect transition="in" filter="barn(inVertical)">
                                      <p:cBhvr>
                                        <p:cTn id="7" dur="500"/>
                                        <p:tgtEl>
                                          <p:spTgt spid="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2">
                                            <p:txEl>
                                              <p:pRg st="2" end="2"/>
                                            </p:txEl>
                                          </p:spTgt>
                                        </p:tgtEl>
                                        <p:attrNameLst>
                                          <p:attrName>style.visibility</p:attrName>
                                        </p:attrNameLst>
                                      </p:cBhvr>
                                      <p:to>
                                        <p:strVal val="visible"/>
                                      </p:to>
                                    </p:set>
                                    <p:animEffect transition="in" filter="barn(inVertical)">
                                      <p:cBhvr>
                                        <p:cTn id="12" dur="500"/>
                                        <p:tgtEl>
                                          <p:spTgt spid="6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3"/>
          </p:nvPr>
        </p:nvSpPr>
        <p:spPr>
          <a:xfrm>
            <a:off x="484784" y="152404"/>
            <a:ext cx="8071845" cy="825505"/>
          </a:xfrm>
        </p:spPr>
        <p:txBody>
          <a:bodyPr>
            <a:normAutofit/>
          </a:bodyPr>
          <a:lstStyle/>
          <a:p>
            <a:r>
              <a:rPr lang="zh-CN" altLang="en-US" sz="4000" dirty="0"/>
              <a:t>库存和订货模型整体</a:t>
            </a:r>
            <a:r>
              <a:rPr lang="en-US" altLang="zh-CN" sz="4000" dirty="0"/>
              <a:t>E-R</a:t>
            </a:r>
            <a:r>
              <a:rPr lang="zh-CN" altLang="en-US" sz="4000" dirty="0"/>
              <a:t>图 </a:t>
            </a:r>
            <a:endParaRPr lang="en-US" altLang="zh-CN" sz="2800" dirty="0"/>
          </a:p>
        </p:txBody>
      </p:sp>
      <p:grpSp>
        <p:nvGrpSpPr>
          <p:cNvPr id="39" name="组合 1"/>
          <p:cNvGrpSpPr/>
          <p:nvPr/>
        </p:nvGrpSpPr>
        <p:grpSpPr bwMode="auto">
          <a:xfrm>
            <a:off x="1066804" y="1219204"/>
            <a:ext cx="7489825" cy="4968875"/>
            <a:chOff x="1042988" y="1268413"/>
            <a:chExt cx="6192837" cy="3560762"/>
          </a:xfrm>
        </p:grpSpPr>
        <p:sp>
          <p:nvSpPr>
            <p:cNvPr id="40" name="Rectangle 5"/>
            <p:cNvSpPr>
              <a:spLocks noChangeArrowheads="1"/>
            </p:cNvSpPr>
            <p:nvPr/>
          </p:nvSpPr>
          <p:spPr bwMode="auto">
            <a:xfrm>
              <a:off x="1116013" y="1473200"/>
              <a:ext cx="1019175" cy="3000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仓库</a:t>
              </a:r>
              <a:endParaRPr lang="zh-CN" altLang="en-US" sz="2400" b="1"/>
            </a:p>
          </p:txBody>
        </p:sp>
        <p:sp>
          <p:nvSpPr>
            <p:cNvPr id="41" name="Rectangle 6"/>
            <p:cNvSpPr>
              <a:spLocks noChangeArrowheads="1"/>
            </p:cNvSpPr>
            <p:nvPr/>
          </p:nvSpPr>
          <p:spPr bwMode="auto">
            <a:xfrm>
              <a:off x="5878513" y="1476375"/>
              <a:ext cx="1017587" cy="2984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职工</a:t>
              </a:r>
              <a:endParaRPr lang="zh-CN" altLang="en-US" sz="2400" b="1"/>
            </a:p>
          </p:txBody>
        </p:sp>
        <p:sp>
          <p:nvSpPr>
            <p:cNvPr id="42" name="Rectangle 7"/>
            <p:cNvSpPr>
              <a:spLocks noChangeArrowheads="1"/>
            </p:cNvSpPr>
            <p:nvPr/>
          </p:nvSpPr>
          <p:spPr bwMode="auto">
            <a:xfrm>
              <a:off x="1198563" y="4475163"/>
              <a:ext cx="1017587" cy="30003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供应商</a:t>
              </a:r>
              <a:endParaRPr lang="zh-CN" altLang="en-US" sz="2400" b="1"/>
            </a:p>
          </p:txBody>
        </p:sp>
        <p:sp>
          <p:nvSpPr>
            <p:cNvPr id="43" name="Rectangle 8"/>
            <p:cNvSpPr>
              <a:spLocks noChangeArrowheads="1"/>
            </p:cNvSpPr>
            <p:nvPr/>
          </p:nvSpPr>
          <p:spPr bwMode="auto">
            <a:xfrm>
              <a:off x="6048375" y="4475163"/>
              <a:ext cx="1017588" cy="30003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订购单</a:t>
              </a:r>
              <a:endParaRPr lang="zh-CN" altLang="en-US" sz="2400" b="1"/>
            </a:p>
          </p:txBody>
        </p:sp>
        <p:sp>
          <p:nvSpPr>
            <p:cNvPr id="44" name="Rectangle 9"/>
            <p:cNvSpPr>
              <a:spLocks noChangeArrowheads="1"/>
            </p:cNvSpPr>
            <p:nvPr/>
          </p:nvSpPr>
          <p:spPr bwMode="auto">
            <a:xfrm>
              <a:off x="3503613" y="2978150"/>
              <a:ext cx="1017587" cy="3000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器件</a:t>
              </a:r>
              <a:endParaRPr lang="zh-CN" altLang="en-US" sz="2400" b="1"/>
            </a:p>
          </p:txBody>
        </p:sp>
        <p:sp>
          <p:nvSpPr>
            <p:cNvPr id="45" name="AutoShape 10"/>
            <p:cNvSpPr>
              <a:spLocks noChangeArrowheads="1"/>
            </p:cNvSpPr>
            <p:nvPr/>
          </p:nvSpPr>
          <p:spPr bwMode="auto">
            <a:xfrm>
              <a:off x="1042988" y="2230438"/>
              <a:ext cx="1187450" cy="446087"/>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库存</a:t>
              </a:r>
              <a:endParaRPr lang="zh-CN" altLang="en-US" sz="2400" b="1"/>
            </a:p>
          </p:txBody>
        </p:sp>
        <p:sp>
          <p:nvSpPr>
            <p:cNvPr id="46" name="AutoShape 11"/>
            <p:cNvSpPr>
              <a:spLocks noChangeArrowheads="1"/>
            </p:cNvSpPr>
            <p:nvPr/>
          </p:nvSpPr>
          <p:spPr bwMode="auto">
            <a:xfrm>
              <a:off x="1127125" y="3427413"/>
              <a:ext cx="1189038" cy="446087"/>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供应</a:t>
              </a:r>
              <a:endParaRPr lang="zh-CN" altLang="en-US" sz="2400" b="1"/>
            </a:p>
          </p:txBody>
        </p:sp>
        <p:sp>
          <p:nvSpPr>
            <p:cNvPr id="47" name="AutoShape 12"/>
            <p:cNvSpPr>
              <a:spLocks noChangeArrowheads="1"/>
            </p:cNvSpPr>
            <p:nvPr/>
          </p:nvSpPr>
          <p:spPr bwMode="auto">
            <a:xfrm>
              <a:off x="3163888" y="4383088"/>
              <a:ext cx="1527175" cy="446087"/>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1800" b="1">
                  <a:latin typeface="Times New Roman" panose="02020603050405020304" pitchFamily="18" charset="0"/>
                </a:rPr>
                <a:t>接受订单</a:t>
              </a:r>
              <a:endParaRPr lang="zh-CN" altLang="en-US" sz="1800" b="1"/>
            </a:p>
          </p:txBody>
        </p:sp>
        <p:sp>
          <p:nvSpPr>
            <p:cNvPr id="48" name="AutoShape 13"/>
            <p:cNvSpPr>
              <a:spLocks noChangeArrowheads="1"/>
            </p:cNvSpPr>
            <p:nvPr/>
          </p:nvSpPr>
          <p:spPr bwMode="auto">
            <a:xfrm>
              <a:off x="4521200" y="3727450"/>
              <a:ext cx="1187450" cy="446088"/>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订购</a:t>
              </a:r>
              <a:endParaRPr lang="zh-CN" altLang="en-US" sz="2400" b="1"/>
            </a:p>
          </p:txBody>
        </p:sp>
        <p:sp>
          <p:nvSpPr>
            <p:cNvPr id="49" name="AutoShape 14"/>
            <p:cNvSpPr>
              <a:spLocks noChangeArrowheads="1"/>
            </p:cNvSpPr>
            <p:nvPr/>
          </p:nvSpPr>
          <p:spPr bwMode="auto">
            <a:xfrm>
              <a:off x="5030788" y="2152650"/>
              <a:ext cx="1017587" cy="446088"/>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t>保管</a:t>
              </a:r>
              <a:endParaRPr lang="zh-CN" altLang="en-US" sz="2400" b="1" dirty="0"/>
            </a:p>
          </p:txBody>
        </p:sp>
        <p:sp>
          <p:nvSpPr>
            <p:cNvPr id="50" name="AutoShape 15"/>
            <p:cNvSpPr>
              <a:spLocks noChangeArrowheads="1"/>
            </p:cNvSpPr>
            <p:nvPr/>
          </p:nvSpPr>
          <p:spPr bwMode="auto">
            <a:xfrm>
              <a:off x="5708650" y="2978150"/>
              <a:ext cx="1527175" cy="446088"/>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1800" b="1">
                  <a:latin typeface="Times New Roman" panose="02020603050405020304" pitchFamily="18" charset="0"/>
                </a:rPr>
                <a:t>发出订单</a:t>
              </a:r>
              <a:endParaRPr lang="zh-CN" altLang="en-US" sz="1800" b="1"/>
            </a:p>
          </p:txBody>
        </p:sp>
        <p:sp>
          <p:nvSpPr>
            <p:cNvPr id="51" name="AutoShape 16"/>
            <p:cNvSpPr>
              <a:spLocks noChangeArrowheads="1"/>
            </p:cNvSpPr>
            <p:nvPr/>
          </p:nvSpPr>
          <p:spPr bwMode="auto">
            <a:xfrm>
              <a:off x="3163888" y="1403350"/>
              <a:ext cx="1187450" cy="446088"/>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latin typeface="Times New Roman" panose="02020603050405020304" pitchFamily="18" charset="0"/>
                </a:rPr>
                <a:t>工作</a:t>
              </a:r>
              <a:endParaRPr lang="zh-CN" altLang="en-US" sz="2400" b="1" dirty="0"/>
            </a:p>
          </p:txBody>
        </p:sp>
        <p:sp>
          <p:nvSpPr>
            <p:cNvPr id="52" name="Line 17"/>
            <p:cNvSpPr>
              <a:spLocks noChangeShapeType="1"/>
            </p:cNvSpPr>
            <p:nvPr/>
          </p:nvSpPr>
          <p:spPr bwMode="auto">
            <a:xfrm>
              <a:off x="2124075" y="1628775"/>
              <a:ext cx="10604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8"/>
            <p:cNvSpPr>
              <a:spLocks noChangeShapeType="1"/>
            </p:cNvSpPr>
            <p:nvPr/>
          </p:nvSpPr>
          <p:spPr bwMode="auto">
            <a:xfrm>
              <a:off x="1636713" y="1781175"/>
              <a:ext cx="0" cy="4492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Line 19"/>
            <p:cNvSpPr>
              <a:spLocks noChangeShapeType="1"/>
            </p:cNvSpPr>
            <p:nvPr/>
          </p:nvSpPr>
          <p:spPr bwMode="auto">
            <a:xfrm>
              <a:off x="2146300" y="2422525"/>
              <a:ext cx="1357313" cy="5984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20"/>
            <p:cNvSpPr>
              <a:spLocks noChangeShapeType="1"/>
            </p:cNvSpPr>
            <p:nvPr/>
          </p:nvSpPr>
          <p:spPr bwMode="auto">
            <a:xfrm>
              <a:off x="1693863" y="3876675"/>
              <a:ext cx="0" cy="5984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 name="Line 21"/>
            <p:cNvSpPr>
              <a:spLocks noChangeShapeType="1"/>
            </p:cNvSpPr>
            <p:nvPr/>
          </p:nvSpPr>
          <p:spPr bwMode="auto">
            <a:xfrm flipV="1">
              <a:off x="2316163" y="3278188"/>
              <a:ext cx="1525587" cy="3429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 name="Line 22"/>
            <p:cNvSpPr>
              <a:spLocks noChangeShapeType="1"/>
            </p:cNvSpPr>
            <p:nvPr/>
          </p:nvSpPr>
          <p:spPr bwMode="auto">
            <a:xfrm>
              <a:off x="4294188" y="3278188"/>
              <a:ext cx="849312" cy="4492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 name="Line 23"/>
            <p:cNvSpPr>
              <a:spLocks noChangeShapeType="1"/>
            </p:cNvSpPr>
            <p:nvPr/>
          </p:nvSpPr>
          <p:spPr bwMode="auto">
            <a:xfrm>
              <a:off x="5708650" y="3933825"/>
              <a:ext cx="679450" cy="555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 name="Line 24"/>
            <p:cNvSpPr>
              <a:spLocks noChangeShapeType="1"/>
            </p:cNvSpPr>
            <p:nvPr/>
          </p:nvSpPr>
          <p:spPr bwMode="auto">
            <a:xfrm>
              <a:off x="6556375" y="3427413"/>
              <a:ext cx="0" cy="10477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 name="Line 25"/>
            <p:cNvSpPr>
              <a:spLocks noChangeShapeType="1"/>
            </p:cNvSpPr>
            <p:nvPr/>
          </p:nvSpPr>
          <p:spPr bwMode="auto">
            <a:xfrm>
              <a:off x="6556375" y="1781175"/>
              <a:ext cx="0" cy="11969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 name="Line 26"/>
            <p:cNvSpPr>
              <a:spLocks noChangeShapeType="1"/>
            </p:cNvSpPr>
            <p:nvPr/>
          </p:nvSpPr>
          <p:spPr bwMode="auto">
            <a:xfrm>
              <a:off x="6048375" y="1781175"/>
              <a:ext cx="0" cy="5984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 name="Line 27"/>
            <p:cNvSpPr>
              <a:spLocks noChangeShapeType="1"/>
            </p:cNvSpPr>
            <p:nvPr/>
          </p:nvSpPr>
          <p:spPr bwMode="auto">
            <a:xfrm flipH="1">
              <a:off x="4011613" y="2379663"/>
              <a:ext cx="1019175" cy="5984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 name="Line 28"/>
            <p:cNvSpPr>
              <a:spLocks noChangeShapeType="1"/>
            </p:cNvSpPr>
            <p:nvPr/>
          </p:nvSpPr>
          <p:spPr bwMode="auto">
            <a:xfrm>
              <a:off x="4351338" y="1630363"/>
              <a:ext cx="15271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 name="Line 29"/>
            <p:cNvSpPr>
              <a:spLocks noChangeShapeType="1"/>
            </p:cNvSpPr>
            <p:nvPr/>
          </p:nvSpPr>
          <p:spPr bwMode="auto">
            <a:xfrm>
              <a:off x="4691063" y="4624388"/>
              <a:ext cx="135731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 name="Line 30"/>
            <p:cNvSpPr>
              <a:spLocks noChangeShapeType="1"/>
            </p:cNvSpPr>
            <p:nvPr/>
          </p:nvSpPr>
          <p:spPr bwMode="auto">
            <a:xfrm>
              <a:off x="2259013" y="4624388"/>
              <a:ext cx="101758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 name="Rectangle 31"/>
            <p:cNvSpPr>
              <a:spLocks noChangeArrowheads="1"/>
            </p:cNvSpPr>
            <p:nvPr/>
          </p:nvSpPr>
          <p:spPr bwMode="auto">
            <a:xfrm>
              <a:off x="2654300" y="1268413"/>
              <a:ext cx="1698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1</a:t>
              </a:r>
              <a:endParaRPr lang="en-US" altLang="zh-CN" sz="2400" b="1"/>
            </a:p>
          </p:txBody>
        </p:sp>
        <p:sp>
          <p:nvSpPr>
            <p:cNvPr id="74" name="Rectangle 32"/>
            <p:cNvSpPr>
              <a:spLocks noChangeArrowheads="1"/>
            </p:cNvSpPr>
            <p:nvPr/>
          </p:nvSpPr>
          <p:spPr bwMode="auto">
            <a:xfrm>
              <a:off x="1679575" y="1930400"/>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m</a:t>
              </a:r>
              <a:endParaRPr lang="en-US" altLang="zh-CN" sz="2400" b="1"/>
            </a:p>
          </p:txBody>
        </p:sp>
        <p:sp>
          <p:nvSpPr>
            <p:cNvPr id="75" name="Rectangle 33"/>
            <p:cNvSpPr>
              <a:spLocks noChangeArrowheads="1"/>
            </p:cNvSpPr>
            <p:nvPr/>
          </p:nvSpPr>
          <p:spPr bwMode="auto">
            <a:xfrm>
              <a:off x="4860925" y="1296988"/>
              <a:ext cx="1698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n</a:t>
              </a:r>
              <a:endParaRPr lang="en-US" altLang="zh-CN" sz="2400" b="1"/>
            </a:p>
          </p:txBody>
        </p:sp>
        <p:sp>
          <p:nvSpPr>
            <p:cNvPr id="76" name="Rectangle 34"/>
            <p:cNvSpPr>
              <a:spLocks noChangeArrowheads="1"/>
            </p:cNvSpPr>
            <p:nvPr/>
          </p:nvSpPr>
          <p:spPr bwMode="auto">
            <a:xfrm>
              <a:off x="6091238" y="1933575"/>
              <a:ext cx="168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p</a:t>
              </a:r>
              <a:endParaRPr lang="en-US" altLang="zh-CN" sz="2400" b="1"/>
            </a:p>
          </p:txBody>
        </p:sp>
        <p:sp>
          <p:nvSpPr>
            <p:cNvPr id="77" name="Rectangle 35"/>
            <p:cNvSpPr>
              <a:spLocks noChangeArrowheads="1"/>
            </p:cNvSpPr>
            <p:nvPr/>
          </p:nvSpPr>
          <p:spPr bwMode="auto">
            <a:xfrm>
              <a:off x="6599238" y="2079625"/>
              <a:ext cx="169862"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1</a:t>
              </a:r>
              <a:endParaRPr lang="en-US" altLang="zh-CN" sz="2400" b="1"/>
            </a:p>
          </p:txBody>
        </p:sp>
        <p:sp>
          <p:nvSpPr>
            <p:cNvPr id="78" name="Rectangle 36"/>
            <p:cNvSpPr>
              <a:spLocks noChangeArrowheads="1"/>
            </p:cNvSpPr>
            <p:nvPr/>
          </p:nvSpPr>
          <p:spPr bwMode="auto">
            <a:xfrm>
              <a:off x="6599238" y="3576638"/>
              <a:ext cx="1698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n</a:t>
              </a:r>
              <a:endParaRPr lang="en-US" altLang="zh-CN" sz="2400" b="1"/>
            </a:p>
          </p:txBody>
        </p:sp>
        <p:sp>
          <p:nvSpPr>
            <p:cNvPr id="79" name="Rectangle 37"/>
            <p:cNvSpPr>
              <a:spLocks noChangeArrowheads="1"/>
            </p:cNvSpPr>
            <p:nvPr/>
          </p:nvSpPr>
          <p:spPr bwMode="auto">
            <a:xfrm>
              <a:off x="6175375" y="3940175"/>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n</a:t>
              </a:r>
              <a:endParaRPr lang="en-US" altLang="zh-CN" sz="2400" b="1"/>
            </a:p>
          </p:txBody>
        </p:sp>
        <p:sp>
          <p:nvSpPr>
            <p:cNvPr id="80" name="Rectangle 38"/>
            <p:cNvSpPr>
              <a:spLocks noChangeArrowheads="1"/>
            </p:cNvSpPr>
            <p:nvPr/>
          </p:nvSpPr>
          <p:spPr bwMode="auto">
            <a:xfrm>
              <a:off x="1976438" y="4176713"/>
              <a:ext cx="1698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n</a:t>
              </a:r>
              <a:endParaRPr lang="en-US" altLang="zh-CN" sz="2400" b="1"/>
            </a:p>
          </p:txBody>
        </p:sp>
        <p:sp>
          <p:nvSpPr>
            <p:cNvPr id="81" name="Rectangle 39"/>
            <p:cNvSpPr>
              <a:spLocks noChangeArrowheads="1"/>
            </p:cNvSpPr>
            <p:nvPr/>
          </p:nvSpPr>
          <p:spPr bwMode="auto">
            <a:xfrm>
              <a:off x="5368925" y="4325938"/>
              <a:ext cx="1698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n</a:t>
              </a:r>
              <a:endParaRPr lang="en-US" altLang="zh-CN" sz="2400" b="1"/>
            </a:p>
          </p:txBody>
        </p:sp>
        <p:sp>
          <p:nvSpPr>
            <p:cNvPr id="82" name="Rectangle 40"/>
            <p:cNvSpPr>
              <a:spLocks noChangeArrowheads="1"/>
            </p:cNvSpPr>
            <p:nvPr/>
          </p:nvSpPr>
          <p:spPr bwMode="auto">
            <a:xfrm>
              <a:off x="2824163" y="4325938"/>
              <a:ext cx="1698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1</a:t>
              </a:r>
              <a:endParaRPr lang="en-US" altLang="zh-CN" sz="2400" b="1"/>
            </a:p>
          </p:txBody>
        </p:sp>
        <p:sp>
          <p:nvSpPr>
            <p:cNvPr id="83" name="Rectangle 42"/>
            <p:cNvSpPr>
              <a:spLocks noChangeArrowheads="1"/>
            </p:cNvSpPr>
            <p:nvPr/>
          </p:nvSpPr>
          <p:spPr bwMode="auto">
            <a:xfrm>
              <a:off x="2824163" y="2528888"/>
              <a:ext cx="1698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n</a:t>
              </a:r>
              <a:endParaRPr lang="en-US" altLang="zh-CN" sz="2400" b="1"/>
            </a:p>
          </p:txBody>
        </p:sp>
        <p:sp>
          <p:nvSpPr>
            <p:cNvPr id="84" name="Rectangle 43"/>
            <p:cNvSpPr>
              <a:spLocks noChangeArrowheads="1"/>
            </p:cNvSpPr>
            <p:nvPr/>
          </p:nvSpPr>
          <p:spPr bwMode="auto">
            <a:xfrm>
              <a:off x="2654300" y="3127375"/>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m</a:t>
              </a:r>
              <a:endParaRPr lang="en-US" altLang="zh-CN" sz="2400" b="1"/>
            </a:p>
          </p:txBody>
        </p:sp>
        <p:sp>
          <p:nvSpPr>
            <p:cNvPr id="85" name="Rectangle 44"/>
            <p:cNvSpPr>
              <a:spLocks noChangeArrowheads="1"/>
            </p:cNvSpPr>
            <p:nvPr/>
          </p:nvSpPr>
          <p:spPr bwMode="auto">
            <a:xfrm>
              <a:off x="4181475" y="2379663"/>
              <a:ext cx="169863"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n</a:t>
              </a:r>
              <a:endParaRPr lang="en-US" altLang="zh-CN" sz="2400" b="1"/>
            </a:p>
          </p:txBody>
        </p:sp>
        <p:sp>
          <p:nvSpPr>
            <p:cNvPr id="86" name="Rectangle 45"/>
            <p:cNvSpPr>
              <a:spLocks noChangeArrowheads="1"/>
            </p:cNvSpPr>
            <p:nvPr/>
          </p:nvSpPr>
          <p:spPr bwMode="auto">
            <a:xfrm>
              <a:off x="4427538" y="3429000"/>
              <a:ext cx="169862"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rPr>
                <a:t>u</a:t>
              </a:r>
              <a:endParaRPr lang="en-US" altLang="zh-CN" sz="2400" b="1"/>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3"/>
          </p:nvPr>
        </p:nvSpPr>
        <p:spPr>
          <a:xfrm>
            <a:off x="560984" y="152404"/>
            <a:ext cx="7955101" cy="825505"/>
          </a:xfrm>
        </p:spPr>
        <p:txBody>
          <a:bodyPr>
            <a:normAutofit/>
          </a:bodyPr>
          <a:lstStyle/>
          <a:p>
            <a:r>
              <a:rPr lang="zh-CN" altLang="en-US" sz="4000" dirty="0"/>
              <a:t>实体及属性图</a:t>
            </a:r>
            <a:endParaRPr lang="en-US" altLang="zh-CN" sz="2800" dirty="0"/>
          </a:p>
        </p:txBody>
      </p:sp>
      <p:grpSp>
        <p:nvGrpSpPr>
          <p:cNvPr id="14" name="组合 13"/>
          <p:cNvGrpSpPr/>
          <p:nvPr/>
        </p:nvGrpSpPr>
        <p:grpSpPr>
          <a:xfrm>
            <a:off x="228600" y="1295400"/>
            <a:ext cx="3529573" cy="1625282"/>
            <a:chOff x="533400" y="3022918"/>
            <a:chExt cx="3529573" cy="1625282"/>
          </a:xfrm>
        </p:grpSpPr>
        <p:sp>
          <p:nvSpPr>
            <p:cNvPr id="5" name="矩形 4"/>
            <p:cNvSpPr/>
            <p:nvPr/>
          </p:nvSpPr>
          <p:spPr>
            <a:xfrm>
              <a:off x="1743240" y="4191000"/>
              <a:ext cx="736189"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仓库</a:t>
              </a:r>
              <a:endParaRPr lang="zh-CN" altLang="en-US" dirty="0">
                <a:solidFill>
                  <a:schemeClr val="tx1"/>
                </a:solidFill>
              </a:endParaRPr>
            </a:p>
          </p:txBody>
        </p:sp>
        <p:sp>
          <p:nvSpPr>
            <p:cNvPr id="6" name="椭圆 5"/>
            <p:cNvSpPr/>
            <p:nvPr/>
          </p:nvSpPr>
          <p:spPr>
            <a:xfrm>
              <a:off x="533400" y="3357082"/>
              <a:ext cx="909623" cy="5778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solidFill>
                    <a:schemeClr val="tx1"/>
                  </a:solidFill>
                </a:rPr>
                <a:t>仓库号</a:t>
              </a:r>
              <a:endParaRPr lang="zh-CN" altLang="en-US" u="sng" dirty="0">
                <a:solidFill>
                  <a:schemeClr val="tx1"/>
                </a:solidFill>
              </a:endParaRPr>
            </a:p>
          </p:txBody>
        </p:sp>
        <p:sp>
          <p:nvSpPr>
            <p:cNvPr id="62" name="椭圆 61"/>
            <p:cNvSpPr/>
            <p:nvPr/>
          </p:nvSpPr>
          <p:spPr>
            <a:xfrm>
              <a:off x="1193828" y="3028949"/>
              <a:ext cx="1033489" cy="4000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城市</a:t>
              </a:r>
              <a:endParaRPr lang="zh-CN" altLang="en-US" dirty="0">
                <a:solidFill>
                  <a:schemeClr val="tx1"/>
                </a:solidFill>
              </a:endParaRPr>
            </a:p>
          </p:txBody>
        </p:sp>
        <p:sp>
          <p:nvSpPr>
            <p:cNvPr id="63" name="椭圆 62"/>
            <p:cNvSpPr/>
            <p:nvPr/>
          </p:nvSpPr>
          <p:spPr>
            <a:xfrm>
              <a:off x="2272895" y="3022918"/>
              <a:ext cx="1033489" cy="4000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面积</a:t>
              </a:r>
              <a:endParaRPr lang="zh-CN" altLang="en-US" dirty="0">
                <a:solidFill>
                  <a:schemeClr val="tx1"/>
                </a:solidFill>
              </a:endParaRPr>
            </a:p>
          </p:txBody>
        </p:sp>
        <p:sp>
          <p:nvSpPr>
            <p:cNvPr id="64" name="椭圆 63"/>
            <p:cNvSpPr/>
            <p:nvPr/>
          </p:nvSpPr>
          <p:spPr>
            <a:xfrm>
              <a:off x="3029484" y="3284517"/>
              <a:ext cx="1033489" cy="5778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电话号码</a:t>
              </a:r>
              <a:endParaRPr lang="zh-CN" altLang="en-US" dirty="0">
                <a:solidFill>
                  <a:schemeClr val="tx1"/>
                </a:solidFill>
              </a:endParaRPr>
            </a:p>
          </p:txBody>
        </p:sp>
        <p:cxnSp>
          <p:nvCxnSpPr>
            <p:cNvPr id="8" name="直接连接符 7"/>
            <p:cNvCxnSpPr>
              <a:stCxn id="64" idx="3"/>
            </p:cNvCxnSpPr>
            <p:nvPr/>
          </p:nvCxnSpPr>
          <p:spPr>
            <a:xfrm flipH="1">
              <a:off x="2183787" y="3777740"/>
              <a:ext cx="997044" cy="38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3" idx="4"/>
              <a:endCxn id="5" idx="0"/>
            </p:cNvCxnSpPr>
            <p:nvPr/>
          </p:nvCxnSpPr>
          <p:spPr>
            <a:xfrm flipH="1">
              <a:off x="2111335" y="3422969"/>
              <a:ext cx="678305" cy="768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2" idx="4"/>
              <a:endCxn id="5" idx="0"/>
            </p:cNvCxnSpPr>
            <p:nvPr/>
          </p:nvCxnSpPr>
          <p:spPr>
            <a:xfrm>
              <a:off x="1710573" y="3429000"/>
              <a:ext cx="400762"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5"/>
              <a:endCxn id="5" idx="0"/>
            </p:cNvCxnSpPr>
            <p:nvPr/>
          </p:nvCxnSpPr>
          <p:spPr>
            <a:xfrm>
              <a:off x="1309812" y="3850305"/>
              <a:ext cx="801523" cy="34069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398929" y="609600"/>
            <a:ext cx="3699845" cy="2057400"/>
            <a:chOff x="4398929" y="609600"/>
            <a:chExt cx="3699845" cy="2057400"/>
          </a:xfrm>
        </p:grpSpPr>
        <p:sp>
          <p:nvSpPr>
            <p:cNvPr id="87" name="矩形 86"/>
            <p:cNvSpPr/>
            <p:nvPr/>
          </p:nvSpPr>
          <p:spPr>
            <a:xfrm>
              <a:off x="5943596" y="2209800"/>
              <a:ext cx="88063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订购单</a:t>
              </a:r>
              <a:endParaRPr lang="zh-CN" altLang="en-US" dirty="0">
                <a:solidFill>
                  <a:schemeClr val="tx1"/>
                </a:solidFill>
              </a:endParaRPr>
            </a:p>
          </p:txBody>
        </p:sp>
        <p:sp>
          <p:nvSpPr>
            <p:cNvPr id="88" name="椭圆 87"/>
            <p:cNvSpPr/>
            <p:nvPr/>
          </p:nvSpPr>
          <p:spPr>
            <a:xfrm>
              <a:off x="4398929" y="1225294"/>
              <a:ext cx="1223433" cy="5778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solidFill>
                    <a:schemeClr val="tx1"/>
                  </a:solidFill>
                </a:rPr>
                <a:t>订单号</a:t>
              </a:r>
              <a:endParaRPr lang="zh-CN" altLang="en-US" u="sng" dirty="0">
                <a:solidFill>
                  <a:schemeClr val="tx1"/>
                </a:solidFill>
              </a:endParaRPr>
            </a:p>
          </p:txBody>
        </p:sp>
        <p:sp>
          <p:nvSpPr>
            <p:cNvPr id="89" name="椭圆 88"/>
            <p:cNvSpPr/>
            <p:nvPr/>
          </p:nvSpPr>
          <p:spPr>
            <a:xfrm>
              <a:off x="5306517" y="687677"/>
              <a:ext cx="1116817" cy="5778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订购日期</a:t>
              </a:r>
              <a:endParaRPr lang="zh-CN" altLang="en-US" dirty="0">
                <a:solidFill>
                  <a:schemeClr val="tx1"/>
                </a:solidFill>
              </a:endParaRPr>
            </a:p>
          </p:txBody>
        </p:sp>
        <p:sp>
          <p:nvSpPr>
            <p:cNvPr id="90" name="椭圆 89"/>
            <p:cNvSpPr/>
            <p:nvPr/>
          </p:nvSpPr>
          <p:spPr>
            <a:xfrm>
              <a:off x="6586511" y="609600"/>
              <a:ext cx="1033489" cy="5483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付款日期</a:t>
              </a:r>
              <a:endParaRPr lang="zh-CN" altLang="en-US" dirty="0">
                <a:solidFill>
                  <a:schemeClr val="tx1"/>
                </a:solidFill>
              </a:endParaRPr>
            </a:p>
          </p:txBody>
        </p:sp>
        <p:sp>
          <p:nvSpPr>
            <p:cNvPr id="91" name="椭圆 90"/>
            <p:cNvSpPr/>
            <p:nvPr/>
          </p:nvSpPr>
          <p:spPr>
            <a:xfrm>
              <a:off x="7065285" y="1424044"/>
              <a:ext cx="1033489" cy="3894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总价</a:t>
              </a:r>
              <a:endParaRPr lang="zh-CN" altLang="en-US" dirty="0">
                <a:solidFill>
                  <a:schemeClr val="tx1"/>
                </a:solidFill>
              </a:endParaRPr>
            </a:p>
          </p:txBody>
        </p:sp>
        <p:cxnSp>
          <p:nvCxnSpPr>
            <p:cNvPr id="92" name="直接连接符 91"/>
            <p:cNvCxnSpPr/>
            <p:nvPr/>
          </p:nvCxnSpPr>
          <p:spPr>
            <a:xfrm flipH="1">
              <a:off x="6483880" y="1792770"/>
              <a:ext cx="997044" cy="38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6433055" y="1123435"/>
              <a:ext cx="516744" cy="1110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9" idx="4"/>
              <a:endCxn id="87" idx="0"/>
            </p:cNvCxnSpPr>
            <p:nvPr/>
          </p:nvCxnSpPr>
          <p:spPr>
            <a:xfrm>
              <a:off x="5864926" y="1265524"/>
              <a:ext cx="518987" cy="94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8" idx="5"/>
              <a:endCxn id="87" idx="0"/>
            </p:cNvCxnSpPr>
            <p:nvPr/>
          </p:nvCxnSpPr>
          <p:spPr>
            <a:xfrm>
              <a:off x="5443194" y="1718517"/>
              <a:ext cx="940719" cy="49128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1831735" y="2677365"/>
            <a:ext cx="4950065" cy="2188181"/>
            <a:chOff x="4038600" y="4288819"/>
            <a:chExt cx="4950065" cy="2188181"/>
          </a:xfrm>
        </p:grpSpPr>
        <p:sp>
          <p:nvSpPr>
            <p:cNvPr id="96" name="矩形 95"/>
            <p:cNvSpPr/>
            <p:nvPr/>
          </p:nvSpPr>
          <p:spPr>
            <a:xfrm>
              <a:off x="5791195" y="6019800"/>
              <a:ext cx="1295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供应商</a:t>
              </a:r>
              <a:endParaRPr lang="zh-CN" altLang="en-US" dirty="0">
                <a:solidFill>
                  <a:schemeClr val="tx1"/>
                </a:solidFill>
              </a:endParaRPr>
            </a:p>
          </p:txBody>
        </p:sp>
        <p:sp>
          <p:nvSpPr>
            <p:cNvPr id="97" name="椭圆 96"/>
            <p:cNvSpPr/>
            <p:nvPr/>
          </p:nvSpPr>
          <p:spPr>
            <a:xfrm>
              <a:off x="4038600" y="5137155"/>
              <a:ext cx="1223433" cy="5778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solidFill>
                    <a:schemeClr val="tx1"/>
                  </a:solidFill>
                </a:rPr>
                <a:t>供应商号</a:t>
              </a:r>
              <a:endParaRPr lang="zh-CN" altLang="en-US" u="sng" dirty="0">
                <a:solidFill>
                  <a:schemeClr val="tx1"/>
                </a:solidFill>
              </a:endParaRPr>
            </a:p>
          </p:txBody>
        </p:sp>
        <p:sp>
          <p:nvSpPr>
            <p:cNvPr id="98" name="椭圆 97"/>
            <p:cNvSpPr/>
            <p:nvPr/>
          </p:nvSpPr>
          <p:spPr>
            <a:xfrm>
              <a:off x="5154117" y="4497676"/>
              <a:ext cx="1033489" cy="4000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名称</a:t>
              </a:r>
              <a:endParaRPr lang="zh-CN" altLang="en-US" dirty="0">
                <a:solidFill>
                  <a:schemeClr val="tx1"/>
                </a:solidFill>
              </a:endParaRPr>
            </a:p>
          </p:txBody>
        </p:sp>
        <p:sp>
          <p:nvSpPr>
            <p:cNvPr id="99" name="椭圆 98"/>
            <p:cNvSpPr/>
            <p:nvPr/>
          </p:nvSpPr>
          <p:spPr>
            <a:xfrm>
              <a:off x="6409960" y="4288819"/>
              <a:ext cx="1103422" cy="577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电话号码</a:t>
              </a:r>
              <a:endParaRPr lang="zh-CN" altLang="en-US" dirty="0">
                <a:solidFill>
                  <a:schemeClr val="tx1"/>
                </a:solidFill>
              </a:endParaRPr>
            </a:p>
          </p:txBody>
        </p:sp>
        <p:sp>
          <p:nvSpPr>
            <p:cNvPr id="100" name="椭圆 99"/>
            <p:cNvSpPr/>
            <p:nvPr/>
          </p:nvSpPr>
          <p:spPr>
            <a:xfrm>
              <a:off x="7308953" y="4894971"/>
              <a:ext cx="1033489" cy="5778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地址</a:t>
              </a:r>
              <a:endParaRPr lang="zh-CN" altLang="en-US" dirty="0">
                <a:solidFill>
                  <a:schemeClr val="tx1"/>
                </a:solidFill>
              </a:endParaRPr>
            </a:p>
          </p:txBody>
        </p:sp>
        <p:cxnSp>
          <p:nvCxnSpPr>
            <p:cNvPr id="101" name="直接连接符 100"/>
            <p:cNvCxnSpPr>
              <a:stCxn id="100" idx="3"/>
            </p:cNvCxnSpPr>
            <p:nvPr/>
          </p:nvCxnSpPr>
          <p:spPr>
            <a:xfrm flipH="1">
              <a:off x="6483880" y="5388193"/>
              <a:ext cx="976425" cy="628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9" idx="4"/>
              <a:endCxn id="96" idx="0"/>
            </p:cNvCxnSpPr>
            <p:nvPr/>
          </p:nvCxnSpPr>
          <p:spPr>
            <a:xfrm flipH="1">
              <a:off x="6438895" y="4866665"/>
              <a:ext cx="522776" cy="1153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98" idx="4"/>
              <a:endCxn id="96" idx="0"/>
            </p:cNvCxnSpPr>
            <p:nvPr/>
          </p:nvCxnSpPr>
          <p:spPr>
            <a:xfrm>
              <a:off x="5670862" y="4897724"/>
              <a:ext cx="768037" cy="1122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97" idx="5"/>
            </p:cNvCxnSpPr>
            <p:nvPr/>
          </p:nvCxnSpPr>
          <p:spPr>
            <a:xfrm>
              <a:off x="5082864" y="5630378"/>
              <a:ext cx="1116817" cy="389425"/>
            </a:xfrm>
            <a:prstGeom prst="line">
              <a:avLst/>
            </a:prstGeom>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7955176" y="5368262"/>
              <a:ext cx="1033489" cy="5778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账号</a:t>
              </a:r>
              <a:endParaRPr lang="zh-CN" altLang="en-US" dirty="0">
                <a:solidFill>
                  <a:schemeClr val="tx1"/>
                </a:solidFill>
              </a:endParaRPr>
            </a:p>
          </p:txBody>
        </p:sp>
        <p:cxnSp>
          <p:nvCxnSpPr>
            <p:cNvPr id="106" name="直接连接符 105"/>
            <p:cNvCxnSpPr/>
            <p:nvPr/>
          </p:nvCxnSpPr>
          <p:spPr>
            <a:xfrm flipH="1">
              <a:off x="6824230" y="5649152"/>
              <a:ext cx="1161775" cy="40012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5509710" y="4890235"/>
            <a:ext cx="3362044" cy="1705138"/>
            <a:chOff x="4776160" y="961862"/>
            <a:chExt cx="3362044" cy="1705138"/>
          </a:xfrm>
        </p:grpSpPr>
        <p:sp>
          <p:nvSpPr>
            <p:cNvPr id="43" name="矩形 42"/>
            <p:cNvSpPr/>
            <p:nvPr/>
          </p:nvSpPr>
          <p:spPr>
            <a:xfrm>
              <a:off x="5943596" y="2209800"/>
              <a:ext cx="88063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职工</a:t>
              </a:r>
              <a:endParaRPr lang="zh-CN" altLang="en-US" dirty="0">
                <a:solidFill>
                  <a:schemeClr val="tx1"/>
                </a:solidFill>
              </a:endParaRPr>
            </a:p>
          </p:txBody>
        </p:sp>
        <p:sp>
          <p:nvSpPr>
            <p:cNvPr id="44" name="椭圆 43"/>
            <p:cNvSpPr/>
            <p:nvPr/>
          </p:nvSpPr>
          <p:spPr>
            <a:xfrm>
              <a:off x="4776160" y="1197727"/>
              <a:ext cx="1223433" cy="5778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solidFill>
                    <a:schemeClr val="tx1"/>
                  </a:solidFill>
                </a:rPr>
                <a:t>职工号</a:t>
              </a:r>
              <a:endParaRPr lang="zh-CN" altLang="en-US" u="sng" dirty="0">
                <a:solidFill>
                  <a:schemeClr val="tx1"/>
                </a:solidFill>
              </a:endParaRPr>
            </a:p>
          </p:txBody>
        </p:sp>
        <p:sp>
          <p:nvSpPr>
            <p:cNvPr id="45" name="椭圆 44"/>
            <p:cNvSpPr/>
            <p:nvPr/>
          </p:nvSpPr>
          <p:spPr>
            <a:xfrm>
              <a:off x="6027319" y="961862"/>
              <a:ext cx="1116817" cy="5778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姓名</a:t>
              </a:r>
              <a:endParaRPr lang="zh-CN" altLang="en-US" dirty="0">
                <a:solidFill>
                  <a:schemeClr val="tx1"/>
                </a:solidFill>
              </a:endParaRPr>
            </a:p>
          </p:txBody>
        </p:sp>
        <p:sp>
          <p:nvSpPr>
            <p:cNvPr id="46" name="椭圆 45"/>
            <p:cNvSpPr/>
            <p:nvPr/>
          </p:nvSpPr>
          <p:spPr>
            <a:xfrm>
              <a:off x="7104715" y="1265524"/>
              <a:ext cx="1033489" cy="5483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职称</a:t>
              </a:r>
              <a:endParaRPr lang="zh-CN" altLang="en-US" dirty="0">
                <a:solidFill>
                  <a:schemeClr val="tx1"/>
                </a:solidFill>
              </a:endParaRPr>
            </a:p>
          </p:txBody>
        </p:sp>
        <p:cxnSp>
          <p:nvCxnSpPr>
            <p:cNvPr id="49" name="直接连接符 48"/>
            <p:cNvCxnSpPr/>
            <p:nvPr/>
          </p:nvCxnSpPr>
          <p:spPr>
            <a:xfrm flipH="1">
              <a:off x="6433055" y="1718517"/>
              <a:ext cx="711081" cy="515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5" idx="4"/>
              <a:endCxn id="43" idx="0"/>
            </p:cNvCxnSpPr>
            <p:nvPr/>
          </p:nvCxnSpPr>
          <p:spPr>
            <a:xfrm flipH="1">
              <a:off x="6383913" y="1539709"/>
              <a:ext cx="201815" cy="670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4" idx="5"/>
              <a:endCxn id="43" idx="0"/>
            </p:cNvCxnSpPr>
            <p:nvPr/>
          </p:nvCxnSpPr>
          <p:spPr>
            <a:xfrm>
              <a:off x="5820425" y="1690950"/>
              <a:ext cx="563488" cy="51885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843736" y="5003920"/>
            <a:ext cx="3190520" cy="1632619"/>
            <a:chOff x="4730868" y="1034381"/>
            <a:chExt cx="3190520" cy="1632619"/>
          </a:xfrm>
        </p:grpSpPr>
        <p:sp>
          <p:nvSpPr>
            <p:cNvPr id="56" name="矩形 55"/>
            <p:cNvSpPr/>
            <p:nvPr/>
          </p:nvSpPr>
          <p:spPr>
            <a:xfrm>
              <a:off x="5943596" y="2209800"/>
              <a:ext cx="88063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器件</a:t>
              </a:r>
              <a:endParaRPr lang="zh-CN" altLang="en-US" dirty="0">
                <a:solidFill>
                  <a:schemeClr val="tx1"/>
                </a:solidFill>
              </a:endParaRPr>
            </a:p>
          </p:txBody>
        </p:sp>
        <p:sp>
          <p:nvSpPr>
            <p:cNvPr id="57" name="椭圆 56"/>
            <p:cNvSpPr/>
            <p:nvPr/>
          </p:nvSpPr>
          <p:spPr>
            <a:xfrm>
              <a:off x="4730868" y="1498543"/>
              <a:ext cx="1223433" cy="5778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solidFill>
                    <a:schemeClr val="tx1"/>
                  </a:solidFill>
                </a:rPr>
                <a:t>器件号</a:t>
              </a:r>
              <a:endParaRPr lang="zh-CN" altLang="en-US" u="sng" dirty="0">
                <a:solidFill>
                  <a:schemeClr val="tx1"/>
                </a:solidFill>
              </a:endParaRPr>
            </a:p>
          </p:txBody>
        </p:sp>
        <p:sp>
          <p:nvSpPr>
            <p:cNvPr id="58" name="椭圆 57"/>
            <p:cNvSpPr/>
            <p:nvPr/>
          </p:nvSpPr>
          <p:spPr>
            <a:xfrm>
              <a:off x="5681981" y="1034381"/>
              <a:ext cx="1116817" cy="5778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器件名</a:t>
              </a:r>
              <a:endParaRPr lang="zh-CN" altLang="en-US" dirty="0">
                <a:solidFill>
                  <a:schemeClr val="tx1"/>
                </a:solidFill>
              </a:endParaRPr>
            </a:p>
          </p:txBody>
        </p:sp>
        <p:sp>
          <p:nvSpPr>
            <p:cNvPr id="59" name="椭圆 58"/>
            <p:cNvSpPr/>
            <p:nvPr/>
          </p:nvSpPr>
          <p:spPr>
            <a:xfrm>
              <a:off x="6887899" y="1118030"/>
              <a:ext cx="1033489" cy="5483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单价</a:t>
              </a:r>
              <a:endParaRPr lang="zh-CN" altLang="en-US" dirty="0">
                <a:solidFill>
                  <a:schemeClr val="tx1"/>
                </a:solidFill>
              </a:endParaRPr>
            </a:p>
          </p:txBody>
        </p:sp>
        <p:cxnSp>
          <p:nvCxnSpPr>
            <p:cNvPr id="60" name="直接连接符 59"/>
            <p:cNvCxnSpPr>
              <a:stCxn id="59" idx="3"/>
            </p:cNvCxnSpPr>
            <p:nvPr/>
          </p:nvCxnSpPr>
          <p:spPr>
            <a:xfrm flipH="1">
              <a:off x="6433056" y="1586094"/>
              <a:ext cx="606194" cy="648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8" idx="4"/>
              <a:endCxn id="56" idx="0"/>
            </p:cNvCxnSpPr>
            <p:nvPr/>
          </p:nvCxnSpPr>
          <p:spPr>
            <a:xfrm>
              <a:off x="6240390" y="1612228"/>
              <a:ext cx="143523" cy="597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7" idx="5"/>
              <a:endCxn id="56" idx="0"/>
            </p:cNvCxnSpPr>
            <p:nvPr/>
          </p:nvCxnSpPr>
          <p:spPr>
            <a:xfrm>
              <a:off x="5775133" y="1991766"/>
              <a:ext cx="608780" cy="2180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66" name="椭圆 65"/>
          <p:cNvSpPr/>
          <p:nvPr/>
        </p:nvSpPr>
        <p:spPr>
          <a:xfrm>
            <a:off x="3538511" y="5628967"/>
            <a:ext cx="1033489" cy="5483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规格</a:t>
            </a:r>
            <a:endParaRPr lang="zh-CN" altLang="en-US" dirty="0">
              <a:solidFill>
                <a:schemeClr val="tx1"/>
              </a:solidFill>
            </a:endParaRPr>
          </a:p>
        </p:txBody>
      </p:sp>
      <p:cxnSp>
        <p:nvCxnSpPr>
          <p:cNvPr id="23" name="直接连接符 22"/>
          <p:cNvCxnSpPr>
            <a:endCxn id="66" idx="2"/>
          </p:cNvCxnSpPr>
          <p:nvPr/>
        </p:nvCxnSpPr>
        <p:spPr>
          <a:xfrm flipV="1">
            <a:off x="2677822" y="5903153"/>
            <a:ext cx="860689" cy="2595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内容占位符 1"/>
          <p:cNvSpPr>
            <a:spLocks noGrp="1"/>
          </p:cNvSpPr>
          <p:nvPr>
            <p:ph idx="1"/>
          </p:nvPr>
        </p:nvSpPr>
        <p:spPr>
          <a:xfrm>
            <a:off x="456053" y="977909"/>
            <a:ext cx="8080731" cy="457200"/>
          </a:xfrm>
        </p:spPr>
        <p:txBody>
          <a:bodyPr>
            <a:noAutofit/>
          </a:bodyPr>
          <a:lstStyle/>
          <a:p>
            <a:r>
              <a:rPr lang="zh-CN" altLang="en-US" sz="2400" dirty="0"/>
              <a:t>将所有的实体及多对多联系用关系模型表示</a:t>
            </a:r>
            <a:endParaRPr lang="zh-CN" altLang="en-US" sz="2400" dirty="0"/>
          </a:p>
        </p:txBody>
      </p:sp>
      <p:sp>
        <p:nvSpPr>
          <p:cNvPr id="3" name="副标题 2"/>
          <p:cNvSpPr>
            <a:spLocks noGrp="1"/>
          </p:cNvSpPr>
          <p:nvPr>
            <p:ph type="subTitle" idx="13"/>
          </p:nvPr>
        </p:nvSpPr>
        <p:spPr>
          <a:xfrm>
            <a:off x="484784" y="152404"/>
            <a:ext cx="8354416" cy="825505"/>
          </a:xfrm>
        </p:spPr>
        <p:txBody>
          <a:bodyPr>
            <a:normAutofit/>
          </a:bodyPr>
          <a:lstStyle/>
          <a:p>
            <a:r>
              <a:rPr lang="zh-CN" altLang="en-US" sz="4000" dirty="0"/>
              <a:t>库存订货业务的关系模型</a:t>
            </a:r>
            <a:endParaRPr lang="en-US" altLang="zh-CN" sz="2800" dirty="0"/>
          </a:p>
        </p:txBody>
      </p:sp>
      <p:graphicFrame>
        <p:nvGraphicFramePr>
          <p:cNvPr id="37" name="Group 39"/>
          <p:cNvGraphicFramePr>
            <a:graphicFrameLocks noGrp="1"/>
          </p:cNvGraphicFramePr>
          <p:nvPr/>
        </p:nvGraphicFramePr>
        <p:xfrm>
          <a:off x="381000" y="1663381"/>
          <a:ext cx="8458200" cy="4188779"/>
        </p:xfrm>
        <a:graphic>
          <a:graphicData uri="http://schemas.openxmlformats.org/drawingml/2006/table">
            <a:tbl>
              <a:tblPr>
                <a:tableStyleId>{5940675A-B579-460E-94D1-54222C63F5DA}</a:tableStyleId>
              </a:tblPr>
              <a:tblGrid>
                <a:gridCol w="1568324"/>
                <a:gridCol w="6889876"/>
              </a:tblGrid>
              <a:tr h="439739">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u="none" strike="noStrike" cap="none" normalizeH="0" baseline="0" dirty="0">
                          <a:ln>
                            <a:noFill/>
                          </a:ln>
                          <a:effectLst/>
                        </a:rPr>
                        <a:t>实体或联系</a:t>
                      </a:r>
                      <a:endParaRPr kumimoji="0" lang="zh-CN" altLang="en-US" sz="3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effectLst/>
                        </a:rPr>
                        <a:t>属性</a:t>
                      </a:r>
                      <a:endParaRPr kumimoji="0" lang="zh-CN" altLang="en-US" sz="3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tc>
              </a:tr>
              <a:tr h="338328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effectLst/>
                        </a:rPr>
                        <a:t>仓库</a:t>
                      </a:r>
                      <a:endParaRPr kumimoji="0" lang="zh-CN" altLang="en-US" sz="200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u="none" strike="noStrike" cap="none" normalizeH="0" baseline="0" dirty="0">
                          <a:ln>
                            <a:noFill/>
                          </a:ln>
                          <a:effectLst/>
                        </a:rPr>
                        <a:t>职工</a:t>
                      </a:r>
                      <a:endParaRPr kumimoji="0" lang="zh-CN" altLang="en-US" sz="200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u="none" strike="noStrike" cap="none" normalizeH="0" baseline="0" dirty="0">
                          <a:ln>
                            <a:noFill/>
                          </a:ln>
                          <a:effectLst/>
                        </a:rPr>
                        <a:t>器件</a:t>
                      </a:r>
                      <a:endParaRPr kumimoji="0" lang="zh-CN" altLang="en-US" sz="200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u="none" strike="noStrike" cap="none" normalizeH="0" baseline="0" dirty="0">
                          <a:ln>
                            <a:noFill/>
                          </a:ln>
                          <a:effectLst/>
                        </a:rPr>
                        <a:t>供应商</a:t>
                      </a:r>
                      <a:endParaRPr kumimoji="0" lang="zh-CN" altLang="en-US" sz="200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u="none" strike="noStrike" cap="none" normalizeH="0" baseline="0" dirty="0">
                          <a:ln>
                            <a:noFill/>
                          </a:ln>
                          <a:effectLst/>
                        </a:rPr>
                        <a:t>订购单</a:t>
                      </a:r>
                      <a:endParaRPr kumimoji="0" lang="en-US" altLang="zh-CN" sz="200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u="none" strike="noStrike" cap="none" normalizeH="0" baseline="0" dirty="0">
                          <a:ln>
                            <a:noFill/>
                          </a:ln>
                          <a:effectLst/>
                        </a:rPr>
                        <a:t>工作</a:t>
                      </a:r>
                      <a:endParaRPr kumimoji="0" lang="zh-CN" altLang="en-US" sz="200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u="none" strike="noStrike" cap="none" normalizeH="0" baseline="0" dirty="0">
                          <a:ln>
                            <a:noFill/>
                          </a:ln>
                          <a:effectLst/>
                        </a:rPr>
                        <a:t>库存</a:t>
                      </a:r>
                      <a:endParaRPr kumimoji="0" lang="zh-CN" altLang="en-US" sz="200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u="none" strike="noStrike" cap="none" normalizeH="0" baseline="0" dirty="0">
                          <a:ln>
                            <a:noFill/>
                          </a:ln>
                          <a:effectLst/>
                        </a:rPr>
                        <a:t>保管</a:t>
                      </a:r>
                      <a:endParaRPr kumimoji="0" lang="zh-CN" altLang="en-US" sz="200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u="none" strike="noStrike" cap="none" normalizeH="0" baseline="0" dirty="0">
                          <a:ln>
                            <a:noFill/>
                          </a:ln>
                          <a:effectLst/>
                        </a:rPr>
                        <a:t>订购</a:t>
                      </a:r>
                      <a:endParaRPr kumimoji="0" lang="zh-CN" altLang="en-US" sz="200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u="none" strike="noStrike" cap="none" normalizeH="0" baseline="0" dirty="0">
                          <a:ln>
                            <a:noFill/>
                          </a:ln>
                          <a:effectLst/>
                        </a:rPr>
                        <a:t>供应</a:t>
                      </a:r>
                      <a:endParaRPr kumimoji="0" lang="en-US" altLang="zh-CN" sz="200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u="none" strike="noStrike" cap="none" normalizeH="0" baseline="0" dirty="0">
                          <a:ln>
                            <a:noFill/>
                          </a:ln>
                          <a:effectLst/>
                        </a:rPr>
                        <a:t>接受订单</a:t>
                      </a:r>
                      <a:endParaRPr kumimoji="0" lang="en-US" altLang="zh-CN" sz="200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u="none" strike="noStrike" kern="1200" cap="none" normalizeH="0" baseline="0" dirty="0">
                          <a:ln>
                            <a:noFill/>
                          </a:ln>
                          <a:effectLst/>
                        </a:rPr>
                        <a:t>发出订单</a:t>
                      </a:r>
                      <a:endParaRPr kumimoji="0" lang="zh-CN" altLang="en-US" sz="2000" b="1" i="0" u="none" strike="noStrike" kern="1200"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sng" strike="noStrike" cap="none" normalizeH="0" baseline="0" dirty="0">
                          <a:ln>
                            <a:noFill/>
                          </a:ln>
                          <a:effectLst/>
                        </a:rPr>
                        <a:t>仓库号</a:t>
                      </a:r>
                      <a:r>
                        <a:rPr kumimoji="0" lang="zh-CN" altLang="en-US" sz="2000" u="none" strike="noStrike" cap="none" normalizeH="0" baseline="0" dirty="0">
                          <a:ln>
                            <a:noFill/>
                          </a:ln>
                          <a:effectLst/>
                        </a:rPr>
                        <a:t>、地址、城市、面积、电话号码</a:t>
                      </a:r>
                      <a:endParaRPr kumimoji="0" lang="zh-CN" altLang="en-US" sz="200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u="sng" strike="noStrike" cap="none" normalizeH="0" baseline="0" dirty="0">
                          <a:ln>
                            <a:noFill/>
                          </a:ln>
                          <a:effectLst/>
                        </a:rPr>
                        <a:t>职工号</a:t>
                      </a:r>
                      <a:r>
                        <a:rPr kumimoji="0" lang="zh-CN" altLang="en-US" sz="2000" u="none" strike="noStrike" cap="none" normalizeH="0" baseline="0" dirty="0">
                          <a:ln>
                            <a:noFill/>
                          </a:ln>
                          <a:effectLst/>
                        </a:rPr>
                        <a:t>、仓库号、姓名、级别</a:t>
                      </a:r>
                      <a:endParaRPr kumimoji="0" lang="en-US" altLang="zh-CN" sz="200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u="sng" strike="noStrike" cap="none" normalizeH="0" baseline="0" dirty="0">
                          <a:ln>
                            <a:noFill/>
                          </a:ln>
                          <a:effectLst/>
                        </a:rPr>
                        <a:t>器件号</a:t>
                      </a:r>
                      <a:r>
                        <a:rPr kumimoji="0" lang="zh-CN" altLang="en-US" sz="2000" u="none" strike="noStrike" cap="none" normalizeH="0" baseline="0" dirty="0">
                          <a:ln>
                            <a:noFill/>
                          </a:ln>
                          <a:effectLst/>
                        </a:rPr>
                        <a:t>、器件名、规格、单价</a:t>
                      </a:r>
                      <a:endParaRPr kumimoji="0" lang="zh-CN" altLang="en-US" sz="200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u="sng" strike="noStrike" cap="none" normalizeH="0" baseline="0" dirty="0">
                          <a:ln>
                            <a:noFill/>
                          </a:ln>
                          <a:effectLst/>
                        </a:rPr>
                        <a:t>供应商号</a:t>
                      </a:r>
                      <a:r>
                        <a:rPr kumimoji="0" lang="zh-CN" altLang="en-US" sz="2000" u="none" strike="noStrike" cap="none" normalizeH="0" baseline="0" dirty="0">
                          <a:ln>
                            <a:noFill/>
                          </a:ln>
                          <a:effectLst/>
                        </a:rPr>
                        <a:t>、供应商名、地址、电话号码、帐号、零件号</a:t>
                      </a:r>
                      <a:endParaRPr kumimoji="0" lang="zh-CN" altLang="en-US" sz="200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u="sng" strike="noStrike" cap="none" normalizeH="0" baseline="0" dirty="0">
                          <a:ln>
                            <a:noFill/>
                          </a:ln>
                          <a:effectLst/>
                        </a:rPr>
                        <a:t>订单号</a:t>
                      </a:r>
                      <a:r>
                        <a:rPr kumimoji="0" lang="zh-CN" altLang="en-US" sz="2000" u="none" strike="noStrike" cap="none" normalizeH="0" baseline="0" dirty="0">
                          <a:ln>
                            <a:noFill/>
                          </a:ln>
                          <a:effectLst/>
                        </a:rPr>
                        <a:t>、供应商号、职工员、订购日期、付款日期、零件号</a:t>
                      </a:r>
                      <a:endParaRPr kumimoji="0" lang="en-US" altLang="zh-CN" sz="200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u="sng" strike="noStrike" cap="none" normalizeH="0" baseline="0" dirty="0">
                          <a:ln>
                            <a:noFill/>
                          </a:ln>
                          <a:effectLst/>
                        </a:rPr>
                        <a:t>职工号</a:t>
                      </a:r>
                      <a:r>
                        <a:rPr kumimoji="0" lang="zh-CN" altLang="en-US" sz="2000" u="none" strike="noStrike" cap="none" normalizeH="0" baseline="0" dirty="0">
                          <a:ln>
                            <a:noFill/>
                          </a:ln>
                          <a:effectLst/>
                        </a:rPr>
                        <a:t>、仓库号</a:t>
                      </a:r>
                      <a:endParaRPr kumimoji="0" lang="zh-CN" altLang="en-US" sz="200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u="sng" strike="noStrike" cap="none" normalizeH="0" baseline="0" dirty="0">
                          <a:ln>
                            <a:noFill/>
                          </a:ln>
                          <a:effectLst/>
                        </a:rPr>
                        <a:t>仓库号</a:t>
                      </a:r>
                      <a:r>
                        <a:rPr kumimoji="0" lang="zh-CN" altLang="en-US" sz="2000" u="none" strike="noStrike" cap="none" normalizeH="0" baseline="0" dirty="0">
                          <a:ln>
                            <a:noFill/>
                          </a:ln>
                          <a:effectLst/>
                        </a:rPr>
                        <a:t>、</a:t>
                      </a:r>
                      <a:r>
                        <a:rPr kumimoji="0" lang="zh-CN" altLang="en-US" sz="2000" u="sng" strike="noStrike" cap="none" normalizeH="0" baseline="0" dirty="0">
                          <a:ln>
                            <a:noFill/>
                          </a:ln>
                          <a:effectLst/>
                        </a:rPr>
                        <a:t>器件号</a:t>
                      </a:r>
                      <a:r>
                        <a:rPr kumimoji="0" lang="zh-CN" altLang="en-US" sz="2000" u="none" strike="noStrike" cap="none" normalizeH="0" baseline="0" dirty="0">
                          <a:ln>
                            <a:noFill/>
                          </a:ln>
                          <a:effectLst/>
                        </a:rPr>
                        <a:t>、库存量</a:t>
                      </a:r>
                      <a:endParaRPr kumimoji="0" lang="zh-CN" altLang="en-US" sz="200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u="sng" strike="noStrike" cap="none" normalizeH="0" baseline="0" dirty="0">
                          <a:ln>
                            <a:noFill/>
                          </a:ln>
                          <a:effectLst/>
                        </a:rPr>
                        <a:t>职工号</a:t>
                      </a:r>
                      <a:r>
                        <a:rPr kumimoji="0" lang="zh-CN" altLang="en-US" sz="2000" u="none" strike="noStrike" cap="none" normalizeH="0" baseline="0" dirty="0">
                          <a:ln>
                            <a:noFill/>
                          </a:ln>
                          <a:effectLst/>
                        </a:rPr>
                        <a:t>、</a:t>
                      </a:r>
                      <a:r>
                        <a:rPr kumimoji="0" lang="zh-CN" altLang="en-US" sz="2000" u="sng" strike="noStrike" cap="none" normalizeH="0" baseline="0" dirty="0">
                          <a:ln>
                            <a:noFill/>
                          </a:ln>
                          <a:effectLst/>
                        </a:rPr>
                        <a:t>器件号</a:t>
                      </a:r>
                      <a:endParaRPr kumimoji="0" lang="zh-CN" altLang="en-US" sz="2000" u="sng"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u="sng" strike="noStrike" cap="none" normalizeH="0" baseline="0" dirty="0">
                          <a:ln>
                            <a:noFill/>
                          </a:ln>
                          <a:effectLst/>
                        </a:rPr>
                        <a:t>订购单号</a:t>
                      </a:r>
                      <a:r>
                        <a:rPr kumimoji="0" lang="zh-CN" altLang="en-US" sz="2000" u="none" strike="noStrike" cap="none" normalizeH="0" baseline="0" dirty="0">
                          <a:ln>
                            <a:noFill/>
                          </a:ln>
                          <a:effectLst/>
                        </a:rPr>
                        <a:t>、</a:t>
                      </a:r>
                      <a:r>
                        <a:rPr kumimoji="0" lang="zh-CN" altLang="en-US" sz="2000" u="sng" strike="noStrike" cap="none" normalizeH="0" baseline="0" dirty="0">
                          <a:ln>
                            <a:noFill/>
                          </a:ln>
                          <a:effectLst/>
                        </a:rPr>
                        <a:t>器件号</a:t>
                      </a:r>
                      <a:r>
                        <a:rPr kumimoji="0" lang="zh-CN" altLang="en-US" sz="2000" u="none" strike="noStrike" cap="none" normalizeH="0" baseline="0" dirty="0">
                          <a:ln>
                            <a:noFill/>
                          </a:ln>
                          <a:effectLst/>
                        </a:rPr>
                        <a:t>、订购数量</a:t>
                      </a:r>
                      <a:endParaRPr kumimoji="0" lang="zh-CN" altLang="en-US" sz="200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u="sng" strike="noStrike" cap="none" normalizeH="0" baseline="0" dirty="0">
                          <a:ln>
                            <a:noFill/>
                          </a:ln>
                          <a:effectLst/>
                        </a:rPr>
                        <a:t>供应商号</a:t>
                      </a:r>
                      <a:r>
                        <a:rPr kumimoji="0" lang="zh-CN" altLang="en-US" sz="2000" u="none" strike="noStrike" cap="none" normalizeH="0" baseline="0" dirty="0">
                          <a:ln>
                            <a:noFill/>
                          </a:ln>
                          <a:effectLst/>
                        </a:rPr>
                        <a:t>、</a:t>
                      </a:r>
                      <a:r>
                        <a:rPr kumimoji="0" lang="zh-CN" altLang="en-US" sz="2000" u="sng" strike="noStrike" cap="none" normalizeH="0" baseline="0" dirty="0">
                          <a:ln>
                            <a:noFill/>
                          </a:ln>
                          <a:effectLst/>
                        </a:rPr>
                        <a:t>器件号</a:t>
                      </a:r>
                      <a:r>
                        <a:rPr kumimoji="0" lang="zh-CN" altLang="en-US" sz="2000" u="none" strike="noStrike" cap="none" normalizeH="0" baseline="0" dirty="0">
                          <a:ln>
                            <a:noFill/>
                          </a:ln>
                          <a:effectLst/>
                        </a:rPr>
                        <a:t>、供应数量</a:t>
                      </a:r>
                      <a:endParaRPr kumimoji="0" lang="en-US" altLang="zh-CN" sz="200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u="none" strike="noStrike" cap="none" normalizeH="0" baseline="0" dirty="0">
                          <a:ln>
                            <a:noFill/>
                          </a:ln>
                          <a:effectLst/>
                        </a:rPr>
                        <a:t>供应商号、</a:t>
                      </a:r>
                      <a:r>
                        <a:rPr kumimoji="0" lang="zh-CN" altLang="en-US" sz="2000" u="sng" strike="noStrike" cap="none" normalizeH="0" baseline="0" dirty="0">
                          <a:ln>
                            <a:noFill/>
                          </a:ln>
                          <a:effectLst/>
                        </a:rPr>
                        <a:t>订购单号</a:t>
                      </a:r>
                      <a:endParaRPr kumimoji="0" lang="en-US" altLang="zh-CN" sz="2000" u="sng"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u="none" strike="noStrike" cap="none" normalizeH="0" baseline="0" dirty="0">
                          <a:ln>
                            <a:noFill/>
                          </a:ln>
                          <a:effectLst/>
                        </a:rPr>
                        <a:t>职工号、</a:t>
                      </a:r>
                      <a:r>
                        <a:rPr kumimoji="0" lang="zh-CN" altLang="en-US" sz="2000" u="sng" strike="noStrike" cap="none" normalizeH="0" baseline="0" dirty="0">
                          <a:ln>
                            <a:noFill/>
                          </a:ln>
                          <a:effectLst/>
                        </a:rPr>
                        <a:t>订购单号</a:t>
                      </a:r>
                      <a:endParaRPr kumimoji="0" lang="zh-CN" altLang="en-US" sz="20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barn(inVertical)">
                                      <p:cBhvr>
                                        <p:cTn id="7" dur="500"/>
                                        <p:tgtEl>
                                          <p:spTgt spid="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down)">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内容占位符 1"/>
          <p:cNvSpPr>
            <a:spLocks noGrp="1"/>
          </p:cNvSpPr>
          <p:nvPr>
            <p:ph idx="1"/>
          </p:nvPr>
        </p:nvSpPr>
        <p:spPr>
          <a:xfrm>
            <a:off x="533400" y="1081081"/>
            <a:ext cx="7696200" cy="2500319"/>
          </a:xfrm>
        </p:spPr>
        <p:txBody>
          <a:bodyPr>
            <a:noAutofit/>
          </a:bodyPr>
          <a:lstStyle/>
          <a:p>
            <a:pPr>
              <a:spcBef>
                <a:spcPts val="600"/>
              </a:spcBef>
              <a:defRPr/>
            </a:pPr>
            <a:r>
              <a:rPr lang="zh-CN" altLang="en-US" sz="2400" dirty="0">
                <a:latin typeface="Arial" panose="020B0604020202020204" pitchFamily="34" charset="0"/>
              </a:rPr>
              <a:t>目前常用的数据模型有三种：</a:t>
            </a:r>
            <a:endParaRPr lang="en-US" altLang="zh-CN" sz="2400" dirty="0">
              <a:latin typeface="Arial" panose="020B0604020202020204" pitchFamily="34" charset="0"/>
            </a:endParaRPr>
          </a:p>
          <a:p>
            <a:pPr lvl="1">
              <a:spcBef>
                <a:spcPts val="600"/>
              </a:spcBef>
              <a:defRPr/>
            </a:pPr>
            <a:r>
              <a:rPr lang="zh-CN" altLang="en-US" sz="2400" dirty="0">
                <a:latin typeface="Arial" panose="020B0604020202020204" pitchFamily="34" charset="0"/>
              </a:rPr>
              <a:t>层次模型：树的形式组织数据</a:t>
            </a:r>
            <a:endParaRPr lang="en-US" altLang="zh-CN" sz="2400" dirty="0">
              <a:latin typeface="Arial" panose="020B0604020202020204" pitchFamily="34" charset="0"/>
            </a:endParaRPr>
          </a:p>
          <a:p>
            <a:pPr lvl="1">
              <a:spcBef>
                <a:spcPts val="600"/>
              </a:spcBef>
              <a:defRPr/>
            </a:pPr>
            <a:r>
              <a:rPr lang="zh-CN" altLang="en-US" sz="2400" dirty="0">
                <a:latin typeface="Arial" panose="020B0604020202020204" pitchFamily="34" charset="0"/>
              </a:rPr>
              <a:t>网状模型：网的形式组织数据</a:t>
            </a:r>
            <a:endParaRPr lang="en-US" altLang="zh-CN" sz="2400" dirty="0">
              <a:latin typeface="Arial" panose="020B0604020202020204" pitchFamily="34" charset="0"/>
            </a:endParaRPr>
          </a:p>
          <a:p>
            <a:pPr lvl="1">
              <a:spcBef>
                <a:spcPts val="600"/>
              </a:spcBef>
              <a:defRPr/>
            </a:pPr>
            <a:r>
              <a:rPr lang="zh-CN" altLang="en-US" sz="2400" dirty="0">
                <a:solidFill>
                  <a:srgbClr val="FF0000"/>
                </a:solidFill>
                <a:latin typeface="Arial" panose="020B0604020202020204" pitchFamily="34" charset="0"/>
              </a:rPr>
              <a:t>关系模型</a:t>
            </a:r>
            <a:r>
              <a:rPr lang="zh-CN" altLang="en-US" sz="2400" dirty="0">
                <a:latin typeface="Arial" panose="020B0604020202020204" pitchFamily="34" charset="0"/>
              </a:rPr>
              <a:t>：表的形式组织数据</a:t>
            </a:r>
            <a:endParaRPr lang="en-US" altLang="zh-CN" sz="2400" dirty="0">
              <a:latin typeface="Arial" panose="020B0604020202020204" pitchFamily="34" charset="0"/>
            </a:endParaRPr>
          </a:p>
          <a:p>
            <a:pPr marL="294005" lvl="1" indent="0">
              <a:spcBef>
                <a:spcPts val="600"/>
              </a:spcBef>
              <a:buNone/>
              <a:defRPr/>
            </a:pPr>
            <a:r>
              <a:rPr lang="zh-CN" altLang="en-US" sz="2400" dirty="0">
                <a:latin typeface="Arial" panose="020B0604020202020204" pitchFamily="34" charset="0"/>
              </a:rPr>
              <a:t>其中层次模型和网状模型统称为</a:t>
            </a:r>
            <a:r>
              <a:rPr lang="zh-CN" altLang="en-US" sz="2400" dirty="0">
                <a:solidFill>
                  <a:srgbClr val="FF0000"/>
                </a:solidFill>
                <a:latin typeface="Arial" panose="020B0604020202020204" pitchFamily="34" charset="0"/>
              </a:rPr>
              <a:t>非关系模型。</a:t>
            </a:r>
            <a:endParaRPr lang="zh-CN" altLang="en-US" sz="2400" dirty="0">
              <a:solidFill>
                <a:srgbClr val="FF0000"/>
              </a:solidFill>
            </a:endParaRPr>
          </a:p>
        </p:txBody>
      </p:sp>
      <p:sp>
        <p:nvSpPr>
          <p:cNvPr id="3" name="副标题 2"/>
          <p:cNvSpPr>
            <a:spLocks noGrp="1"/>
          </p:cNvSpPr>
          <p:nvPr>
            <p:ph type="subTitle" idx="13"/>
          </p:nvPr>
        </p:nvSpPr>
        <p:spPr>
          <a:xfrm>
            <a:off x="547192" y="228600"/>
            <a:ext cx="7571691" cy="825505"/>
          </a:xfrm>
        </p:spPr>
        <p:txBody>
          <a:bodyPr>
            <a:normAutofit/>
          </a:bodyPr>
          <a:lstStyle/>
          <a:p>
            <a:pPr>
              <a:spcBef>
                <a:spcPct val="50000"/>
              </a:spcBef>
              <a:buClrTx/>
            </a:pPr>
            <a:r>
              <a:rPr lang="en-US" altLang="zh-CN" sz="4400" dirty="0">
                <a:latin typeface="+mj-ea"/>
                <a:ea typeface="+mj-ea"/>
              </a:rPr>
              <a:t>2.4 </a:t>
            </a:r>
            <a:r>
              <a:rPr lang="en-US" altLang="zh-CN" sz="4400" dirty="0" err="1">
                <a:latin typeface="+mj-ea"/>
                <a:ea typeface="+mj-ea"/>
              </a:rPr>
              <a:t>逻辑</a:t>
            </a:r>
            <a:r>
              <a:rPr lang="zh-CN" altLang="en-US" sz="4400" dirty="0">
                <a:solidFill>
                  <a:srgbClr val="FF0000"/>
                </a:solidFill>
                <a:latin typeface="+mj-ea"/>
                <a:ea typeface="+mj-ea"/>
              </a:rPr>
              <a:t>数据模型</a:t>
            </a:r>
            <a:endParaRPr lang="zh-CN" altLang="en-US" sz="4400" dirty="0">
              <a:solidFill>
                <a:srgbClr val="FF0000"/>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barn(inVertical)">
                                      <p:cBhvr>
                                        <p:cTn id="7" dur="500"/>
                                        <p:tgtEl>
                                          <p:spTgt spid="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2">
                                            <p:txEl>
                                              <p:pRg st="1" end="1"/>
                                            </p:txEl>
                                          </p:spTgt>
                                        </p:tgtEl>
                                        <p:attrNameLst>
                                          <p:attrName>style.visibility</p:attrName>
                                        </p:attrNameLst>
                                      </p:cBhvr>
                                      <p:to>
                                        <p:strVal val="visible"/>
                                      </p:to>
                                    </p:set>
                                    <p:animEffect transition="in" filter="barn(inVertical)">
                                      <p:cBhvr>
                                        <p:cTn id="12" dur="500"/>
                                        <p:tgtEl>
                                          <p:spTgt spid="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2">
                                            <p:txEl>
                                              <p:pRg st="2" end="2"/>
                                            </p:txEl>
                                          </p:spTgt>
                                        </p:tgtEl>
                                        <p:attrNameLst>
                                          <p:attrName>style.visibility</p:attrName>
                                        </p:attrNameLst>
                                      </p:cBhvr>
                                      <p:to>
                                        <p:strVal val="visible"/>
                                      </p:to>
                                    </p:set>
                                    <p:animEffect transition="in" filter="barn(inVertical)">
                                      <p:cBhvr>
                                        <p:cTn id="17" dur="500"/>
                                        <p:tgtEl>
                                          <p:spTgt spid="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2">
                                            <p:txEl>
                                              <p:pRg st="3" end="3"/>
                                            </p:txEl>
                                          </p:spTgt>
                                        </p:tgtEl>
                                        <p:attrNameLst>
                                          <p:attrName>style.visibility</p:attrName>
                                        </p:attrNameLst>
                                      </p:cBhvr>
                                      <p:to>
                                        <p:strVal val="visible"/>
                                      </p:to>
                                    </p:set>
                                    <p:animEffect transition="in" filter="barn(inVertical)">
                                      <p:cBhvr>
                                        <p:cTn id="22" dur="500"/>
                                        <p:tgtEl>
                                          <p:spTgt spid="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2">
                                            <p:txEl>
                                              <p:pRg st="4" end="4"/>
                                            </p:txEl>
                                          </p:spTgt>
                                        </p:tgtEl>
                                        <p:attrNameLst>
                                          <p:attrName>style.visibility</p:attrName>
                                        </p:attrNameLst>
                                      </p:cBhvr>
                                      <p:to>
                                        <p:strVal val="visible"/>
                                      </p:to>
                                    </p:set>
                                    <p:animEffect transition="in" filter="barn(inVertical)">
                                      <p:cBhvr>
                                        <p:cTn id="27" dur="500"/>
                                        <p:tgtEl>
                                          <p:spTgt spid="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3"/>
          </p:nvPr>
        </p:nvSpPr>
        <p:spPr>
          <a:xfrm>
            <a:off x="484784" y="152404"/>
            <a:ext cx="7821016" cy="825505"/>
          </a:xfrm>
        </p:spPr>
        <p:txBody>
          <a:bodyPr>
            <a:normAutofit/>
          </a:bodyPr>
          <a:lstStyle/>
          <a:p>
            <a:pPr>
              <a:spcBef>
                <a:spcPct val="50000"/>
              </a:spcBef>
              <a:buClrTx/>
            </a:pPr>
            <a:r>
              <a:rPr lang="zh-CN" altLang="en-US" sz="4400" dirty="0">
                <a:solidFill>
                  <a:srgbClr val="FF0000"/>
                </a:solidFill>
                <a:latin typeface="+mj-ea"/>
                <a:ea typeface="+mj-ea"/>
              </a:rPr>
              <a:t>层次模型</a:t>
            </a:r>
            <a:endParaRPr lang="zh-CN" altLang="en-US" sz="4400" dirty="0">
              <a:solidFill>
                <a:srgbClr val="FF0000"/>
              </a:solidFill>
              <a:latin typeface="+mj-ea"/>
              <a:ea typeface="+mj-ea"/>
            </a:endParaRPr>
          </a:p>
        </p:txBody>
      </p:sp>
      <p:pic>
        <p:nvPicPr>
          <p:cNvPr id="2" name="图片 1"/>
          <p:cNvPicPr>
            <a:picLocks noChangeAspect="1"/>
          </p:cNvPicPr>
          <p:nvPr/>
        </p:nvPicPr>
        <p:blipFill>
          <a:blip r:embed="rId1"/>
          <a:stretch>
            <a:fillRect/>
          </a:stretch>
        </p:blipFill>
        <p:spPr>
          <a:xfrm>
            <a:off x="391029" y="1143000"/>
            <a:ext cx="4028571" cy="3323809"/>
          </a:xfrm>
          <a:prstGeom prst="rect">
            <a:avLst/>
          </a:prstGeom>
        </p:spPr>
      </p:pic>
      <p:pic>
        <p:nvPicPr>
          <p:cNvPr id="4" name="图片 3"/>
          <p:cNvPicPr>
            <a:picLocks noChangeAspect="1"/>
          </p:cNvPicPr>
          <p:nvPr/>
        </p:nvPicPr>
        <p:blipFill>
          <a:blip r:embed="rId2"/>
          <a:stretch>
            <a:fillRect/>
          </a:stretch>
        </p:blipFill>
        <p:spPr>
          <a:xfrm>
            <a:off x="4495800" y="565152"/>
            <a:ext cx="4344404" cy="2863848"/>
          </a:xfrm>
          <a:prstGeom prst="rect">
            <a:avLst/>
          </a:prstGeom>
        </p:spPr>
      </p:pic>
      <p:pic>
        <p:nvPicPr>
          <p:cNvPr id="5" name="图片 4"/>
          <p:cNvPicPr>
            <a:picLocks noChangeAspect="1"/>
          </p:cNvPicPr>
          <p:nvPr/>
        </p:nvPicPr>
        <p:blipFill>
          <a:blip r:embed="rId3"/>
          <a:stretch>
            <a:fillRect/>
          </a:stretch>
        </p:blipFill>
        <p:spPr>
          <a:xfrm>
            <a:off x="4267200" y="3732354"/>
            <a:ext cx="4723809" cy="2790476"/>
          </a:xfrm>
          <a:prstGeom prst="rect">
            <a:avLst/>
          </a:prstGeom>
        </p:spPr>
      </p:pic>
      <p:sp>
        <p:nvSpPr>
          <p:cNvPr id="6" name="文本框 5"/>
          <p:cNvSpPr txBox="1"/>
          <p:nvPr/>
        </p:nvSpPr>
        <p:spPr>
          <a:xfrm>
            <a:off x="457791" y="4572000"/>
            <a:ext cx="3733209"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a:t>（</a:t>
            </a:r>
            <a:r>
              <a:rPr lang="en-US" altLang="zh-CN" sz="2400" dirty="0"/>
              <a:t>1</a:t>
            </a:r>
            <a:r>
              <a:rPr lang="zh-CN" altLang="en-US" sz="2400" dirty="0"/>
              <a:t>）有且仅有一个结点没有父结点，这个结点即为树根结点。</a:t>
            </a:r>
            <a:endParaRPr lang="zh-CN" altLang="en-US" sz="2400" dirty="0"/>
          </a:p>
          <a:p>
            <a:r>
              <a:rPr lang="zh-CN" altLang="en-US" sz="2400" dirty="0"/>
              <a:t>（</a:t>
            </a:r>
            <a:r>
              <a:rPr lang="en-US" altLang="zh-CN" sz="2400" dirty="0"/>
              <a:t>2</a:t>
            </a:r>
            <a:r>
              <a:rPr lang="zh-CN" altLang="en-US" sz="2400" dirty="0"/>
              <a:t>）其他数据记录有且仅有一个父结点</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3"/>
          </p:nvPr>
        </p:nvSpPr>
        <p:spPr>
          <a:xfrm>
            <a:off x="332384" y="152404"/>
            <a:ext cx="8354416" cy="825505"/>
          </a:xfrm>
        </p:spPr>
        <p:txBody>
          <a:bodyPr>
            <a:normAutofit/>
          </a:bodyPr>
          <a:lstStyle/>
          <a:p>
            <a:pPr>
              <a:spcBef>
                <a:spcPct val="50000"/>
              </a:spcBef>
              <a:buClrTx/>
            </a:pPr>
            <a:r>
              <a:rPr lang="zh-CN" altLang="en-US" sz="4400" dirty="0">
                <a:solidFill>
                  <a:srgbClr val="FF0000"/>
                </a:solidFill>
                <a:latin typeface="+mj-ea"/>
                <a:ea typeface="+mj-ea"/>
              </a:rPr>
              <a:t>网状模型</a:t>
            </a:r>
            <a:endParaRPr lang="zh-CN" altLang="en-US" sz="4400" dirty="0">
              <a:solidFill>
                <a:srgbClr val="FF0000"/>
              </a:solidFill>
              <a:latin typeface="+mj-ea"/>
              <a:ea typeface="+mj-ea"/>
            </a:endParaRPr>
          </a:p>
        </p:txBody>
      </p:sp>
      <p:pic>
        <p:nvPicPr>
          <p:cNvPr id="7" name="图片 6"/>
          <p:cNvPicPr>
            <a:picLocks noChangeAspect="1"/>
          </p:cNvPicPr>
          <p:nvPr/>
        </p:nvPicPr>
        <p:blipFill>
          <a:blip r:embed="rId1"/>
          <a:stretch>
            <a:fillRect/>
          </a:stretch>
        </p:blipFill>
        <p:spPr>
          <a:xfrm>
            <a:off x="4114800" y="3277190"/>
            <a:ext cx="4480583" cy="3351823"/>
          </a:xfrm>
          <a:prstGeom prst="rect">
            <a:avLst/>
          </a:prstGeom>
        </p:spPr>
      </p:pic>
      <p:grpSp>
        <p:nvGrpSpPr>
          <p:cNvPr id="27" name="组合 26"/>
          <p:cNvGrpSpPr/>
          <p:nvPr/>
        </p:nvGrpSpPr>
        <p:grpSpPr>
          <a:xfrm>
            <a:off x="637184" y="1203385"/>
            <a:ext cx="6373216" cy="2168353"/>
            <a:chOff x="332384" y="1203385"/>
            <a:chExt cx="6373216" cy="2168353"/>
          </a:xfrm>
        </p:grpSpPr>
        <p:pic>
          <p:nvPicPr>
            <p:cNvPr id="6" name="图片 5"/>
            <p:cNvPicPr>
              <a:picLocks noChangeAspect="1"/>
            </p:cNvPicPr>
            <p:nvPr/>
          </p:nvPicPr>
          <p:blipFill rotWithShape="1">
            <a:blip r:embed="rId2"/>
            <a:srcRect l="13119" t="74223"/>
            <a:stretch>
              <a:fillRect/>
            </a:stretch>
          </p:blipFill>
          <p:spPr>
            <a:xfrm>
              <a:off x="1752867" y="2743200"/>
              <a:ext cx="4037160" cy="628538"/>
            </a:xfrm>
            <a:prstGeom prst="rect">
              <a:avLst/>
            </a:prstGeom>
          </p:spPr>
        </p:pic>
        <p:grpSp>
          <p:nvGrpSpPr>
            <p:cNvPr id="11" name="组合 10"/>
            <p:cNvGrpSpPr/>
            <p:nvPr/>
          </p:nvGrpSpPr>
          <p:grpSpPr>
            <a:xfrm>
              <a:off x="332384" y="1203385"/>
              <a:ext cx="2895600" cy="457200"/>
              <a:chOff x="6019800" y="1371600"/>
              <a:chExt cx="2895600" cy="457200"/>
            </a:xfrm>
          </p:grpSpPr>
          <p:sp>
            <p:nvSpPr>
              <p:cNvPr id="12" name="矩形 11"/>
              <p:cNvSpPr/>
              <p:nvPr/>
            </p:nvSpPr>
            <p:spPr>
              <a:xfrm>
                <a:off x="6019800" y="1371600"/>
                <a:ext cx="2895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学号       姓名        年级</a:t>
                </a:r>
                <a:endParaRPr lang="zh-CN" altLang="en-US" sz="2000" b="1" dirty="0">
                  <a:solidFill>
                    <a:schemeClr val="tx1"/>
                  </a:solidFill>
                </a:endParaRPr>
              </a:p>
            </p:txBody>
          </p:sp>
          <p:cxnSp>
            <p:nvCxnSpPr>
              <p:cNvPr id="13" name="直接连接符 12"/>
              <p:cNvCxnSpPr/>
              <p:nvPr/>
            </p:nvCxnSpPr>
            <p:spPr>
              <a:xfrm>
                <a:off x="6934200" y="1371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24800" y="1371600"/>
                <a:ext cx="0"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810000" y="1203385"/>
              <a:ext cx="2895600" cy="457200"/>
              <a:chOff x="5818784" y="1371600"/>
              <a:chExt cx="2895600" cy="457200"/>
            </a:xfrm>
          </p:grpSpPr>
          <p:sp>
            <p:nvSpPr>
              <p:cNvPr id="16" name="矩形 15"/>
              <p:cNvSpPr/>
              <p:nvPr/>
            </p:nvSpPr>
            <p:spPr>
              <a:xfrm>
                <a:off x="5818784" y="1371600"/>
                <a:ext cx="2895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课程号    课程名    学分 </a:t>
                </a:r>
                <a:endParaRPr lang="zh-CN" altLang="en-US" sz="2000" b="1" dirty="0">
                  <a:solidFill>
                    <a:schemeClr val="tx1"/>
                  </a:solidFill>
                </a:endParaRPr>
              </a:p>
            </p:txBody>
          </p:sp>
          <p:cxnSp>
            <p:nvCxnSpPr>
              <p:cNvPr id="17" name="直接连接符 16"/>
              <p:cNvCxnSpPr/>
              <p:nvPr/>
            </p:nvCxnSpPr>
            <p:spPr>
              <a:xfrm>
                <a:off x="6934200" y="1371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924800" y="1371600"/>
                <a:ext cx="0"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237384" y="2289124"/>
              <a:ext cx="2895600" cy="457200"/>
              <a:chOff x="6019800" y="1371600"/>
              <a:chExt cx="2895600" cy="457200"/>
            </a:xfrm>
          </p:grpSpPr>
          <p:sp>
            <p:nvSpPr>
              <p:cNvPr id="20" name="矩形 19"/>
              <p:cNvSpPr/>
              <p:nvPr/>
            </p:nvSpPr>
            <p:spPr>
              <a:xfrm>
                <a:off x="6019800" y="1371600"/>
                <a:ext cx="2895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学号     课程号     成绩</a:t>
                </a:r>
                <a:endParaRPr lang="zh-CN" altLang="en-US" sz="2000" b="1" dirty="0">
                  <a:solidFill>
                    <a:schemeClr val="tx1"/>
                  </a:solidFill>
                </a:endParaRPr>
              </a:p>
            </p:txBody>
          </p:sp>
          <p:cxnSp>
            <p:nvCxnSpPr>
              <p:cNvPr id="21" name="直接连接符 20"/>
              <p:cNvCxnSpPr/>
              <p:nvPr/>
            </p:nvCxnSpPr>
            <p:spPr>
              <a:xfrm>
                <a:off x="6934200" y="1371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24800" y="1371600"/>
                <a:ext cx="0" cy="4572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接箭头连接符 23"/>
            <p:cNvCxnSpPr>
              <a:stCxn id="12" idx="2"/>
            </p:cNvCxnSpPr>
            <p:nvPr/>
          </p:nvCxnSpPr>
          <p:spPr>
            <a:xfrm>
              <a:off x="1780184" y="1660585"/>
              <a:ext cx="1039216" cy="62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6" idx="2"/>
              <a:endCxn id="20" idx="0"/>
            </p:cNvCxnSpPr>
            <p:nvPr/>
          </p:nvCxnSpPr>
          <p:spPr>
            <a:xfrm flipH="1">
              <a:off x="3685184" y="1660585"/>
              <a:ext cx="1572616" cy="62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3"/>
          </p:nvPr>
        </p:nvSpPr>
        <p:spPr>
          <a:xfrm>
            <a:off x="484784" y="152404"/>
            <a:ext cx="8354416" cy="825505"/>
          </a:xfrm>
        </p:spPr>
        <p:txBody>
          <a:bodyPr>
            <a:normAutofit/>
          </a:bodyPr>
          <a:lstStyle/>
          <a:p>
            <a:pPr>
              <a:spcBef>
                <a:spcPct val="50000"/>
              </a:spcBef>
              <a:buClrTx/>
            </a:pPr>
            <a:r>
              <a:rPr lang="zh-CN" altLang="en-US" sz="4400" dirty="0">
                <a:solidFill>
                  <a:srgbClr val="FF0000"/>
                </a:solidFill>
              </a:rPr>
              <a:t>关系模型</a:t>
            </a:r>
            <a:endParaRPr lang="zh-CN" altLang="en-US" sz="4400" dirty="0">
              <a:solidFill>
                <a:srgbClr val="FF0000"/>
              </a:solidFill>
              <a:latin typeface="+mj-ea"/>
              <a:ea typeface="+mj-ea"/>
            </a:endParaRPr>
          </a:p>
        </p:txBody>
      </p:sp>
      <p:pic>
        <p:nvPicPr>
          <p:cNvPr id="2" name="图片 1"/>
          <p:cNvPicPr>
            <a:picLocks noChangeAspect="1"/>
          </p:cNvPicPr>
          <p:nvPr/>
        </p:nvPicPr>
        <p:blipFill>
          <a:blip r:embed="rId1"/>
          <a:stretch>
            <a:fillRect/>
          </a:stretch>
        </p:blipFill>
        <p:spPr>
          <a:xfrm>
            <a:off x="381000" y="1881385"/>
            <a:ext cx="3941119" cy="3071615"/>
          </a:xfrm>
          <a:prstGeom prst="rect">
            <a:avLst/>
          </a:prstGeom>
        </p:spPr>
      </p:pic>
      <p:pic>
        <p:nvPicPr>
          <p:cNvPr id="4" name="图片 3"/>
          <p:cNvPicPr>
            <a:picLocks noChangeAspect="1"/>
          </p:cNvPicPr>
          <p:nvPr/>
        </p:nvPicPr>
        <p:blipFill>
          <a:blip r:embed="rId2"/>
          <a:stretch>
            <a:fillRect/>
          </a:stretch>
        </p:blipFill>
        <p:spPr>
          <a:xfrm>
            <a:off x="4331048" y="977909"/>
            <a:ext cx="4695265" cy="1841491"/>
          </a:xfrm>
          <a:prstGeom prst="rect">
            <a:avLst/>
          </a:prstGeom>
        </p:spPr>
      </p:pic>
      <p:pic>
        <p:nvPicPr>
          <p:cNvPr id="6" name="图片 5"/>
          <p:cNvPicPr>
            <a:picLocks noChangeAspect="1"/>
          </p:cNvPicPr>
          <p:nvPr/>
        </p:nvPicPr>
        <p:blipFill>
          <a:blip r:embed="rId3"/>
          <a:stretch>
            <a:fillRect/>
          </a:stretch>
        </p:blipFill>
        <p:spPr>
          <a:xfrm>
            <a:off x="4331052" y="3573951"/>
            <a:ext cx="4695261" cy="266268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277018" y="153988"/>
            <a:ext cx="8229600" cy="847725"/>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400" dirty="0">
                <a:solidFill>
                  <a:srgbClr val="FF0000"/>
                </a:solidFill>
              </a:rPr>
              <a:t>关系模型较之格式化模型的优点</a:t>
            </a:r>
            <a:endParaRPr lang="zh-CN" altLang="en-US" sz="3400" dirty="0">
              <a:solidFill>
                <a:srgbClr val="FF0000"/>
              </a:solidFill>
            </a:endParaRPr>
          </a:p>
        </p:txBody>
      </p:sp>
      <p:sp>
        <p:nvSpPr>
          <p:cNvPr id="12" name="Rectangle 3"/>
          <p:cNvSpPr txBox="1">
            <a:spLocks noChangeArrowheads="1"/>
          </p:cNvSpPr>
          <p:nvPr/>
        </p:nvSpPr>
        <p:spPr>
          <a:xfrm>
            <a:off x="277018" y="947738"/>
            <a:ext cx="8485982" cy="3365322"/>
          </a:xfrm>
          <a:prstGeom prst="rect">
            <a:avLst/>
          </a:prstGeom>
        </p:spPr>
        <p:txBody>
          <a:bodyPr vert="horz" lIns="91440" tIns="45720" rIns="91440" bIns="45720" rtlCol="0">
            <a:normAutofit/>
          </a:bodyPr>
          <a:lstStyle>
            <a:lvl1pPr marL="273685" indent="-191770" algn="l" defTabSz="457200" rtl="0" eaLnBrk="1" latinLnBrk="0" hangingPunct="1">
              <a:spcBef>
                <a:spcPts val="1000"/>
              </a:spcBef>
              <a:spcAft>
                <a:spcPts val="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1pPr>
            <a:lvl2pPr marL="465455" indent="-171450" algn="l" defTabSz="457200" rtl="0" eaLnBrk="1" latinLnBrk="0" hangingPunct="1">
              <a:spcBef>
                <a:spcPts val="1000"/>
              </a:spcBef>
              <a:spcAft>
                <a:spcPts val="0"/>
              </a:spcAft>
              <a:buClr>
                <a:schemeClr val="accent1"/>
              </a:buClr>
              <a:buFont typeface="Wingdings" panose="05000000000000000000" pitchFamily="2" charset="2"/>
              <a:buChar char="ü"/>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spcBef>
                <a:spcPts val="600"/>
              </a:spcBef>
              <a:buFont typeface="Wingdings" panose="05000000000000000000" pitchFamily="2" charset="2"/>
              <a:buNone/>
            </a:pPr>
            <a:r>
              <a:rPr lang="zh-CN" altLang="en-US" sz="2400" dirty="0"/>
              <a:t>（</a:t>
            </a:r>
            <a:r>
              <a:rPr lang="en-US" altLang="zh-CN" sz="2400" dirty="0"/>
              <a:t>1</a:t>
            </a:r>
            <a:r>
              <a:rPr lang="zh-CN" altLang="en-US" sz="2400" dirty="0"/>
              <a:t>）数据结构比较简单。在关系模型中，对实体的描述以及对实体之间联系的描述，都采用关系来表示。</a:t>
            </a:r>
            <a:endParaRPr lang="zh-CN" altLang="en-US" sz="2400" dirty="0"/>
          </a:p>
          <a:p>
            <a:pPr>
              <a:spcBef>
                <a:spcPts val="600"/>
              </a:spcBef>
              <a:buFont typeface="Wingdings" panose="05000000000000000000" pitchFamily="2" charset="2"/>
              <a:buNone/>
            </a:pPr>
            <a:r>
              <a:rPr lang="zh-CN" altLang="en-US" sz="2400" dirty="0"/>
              <a:t>（</a:t>
            </a:r>
            <a:r>
              <a:rPr lang="en-US" altLang="zh-CN" sz="2400" dirty="0"/>
              <a:t>2</a:t>
            </a:r>
            <a:r>
              <a:rPr lang="zh-CN" altLang="en-US" sz="2400" dirty="0"/>
              <a:t>）具有很高的数据独立性。在关系模型中，用户完全不涉及数据的物理存放，只与数据本身的特性发生关系。因此，数据独立性很高</a:t>
            </a:r>
            <a:endParaRPr lang="zh-CN" altLang="en-US" sz="2400" dirty="0"/>
          </a:p>
          <a:p>
            <a:pPr>
              <a:spcBef>
                <a:spcPts val="600"/>
              </a:spcBef>
              <a:buFont typeface="Wingdings" panose="05000000000000000000" pitchFamily="2" charset="2"/>
              <a:buNone/>
            </a:pPr>
            <a:r>
              <a:rPr lang="zh-CN" altLang="en-US" sz="2400" dirty="0"/>
              <a:t>（</a:t>
            </a:r>
            <a:r>
              <a:rPr lang="en-US" altLang="zh-CN" sz="2400" dirty="0"/>
              <a:t>3</a:t>
            </a:r>
            <a:r>
              <a:rPr lang="zh-CN" altLang="en-US" sz="2400" dirty="0"/>
              <a:t>）可以直接处理多对多的联系。在关系模型中，由于使用表格数据来表示实体之间的联系，因此，可以直接描述多对多的实体联系</a:t>
            </a:r>
            <a:endParaRPr lang="zh-CN" altLang="en-US" sz="2400" dirty="0"/>
          </a:p>
        </p:txBody>
      </p:sp>
      <p:graphicFrame>
        <p:nvGraphicFramePr>
          <p:cNvPr id="13" name="Group 73"/>
          <p:cNvGraphicFramePr/>
          <p:nvPr/>
        </p:nvGraphicFramePr>
        <p:xfrm>
          <a:off x="2895600" y="4114800"/>
          <a:ext cx="3240087" cy="2316340"/>
        </p:xfrm>
        <a:graphic>
          <a:graphicData uri="http://schemas.openxmlformats.org/drawingml/2006/table">
            <a:tbl>
              <a:tblPr/>
              <a:tblGrid>
                <a:gridCol w="1001712"/>
                <a:gridCol w="1095375"/>
                <a:gridCol w="1143000"/>
              </a:tblGrid>
              <a:tr h="39614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5" marB="456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课程号</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5" marB="456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分数</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5" marB="456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2001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980101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980101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980103</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980103 …</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987912</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5" marB="456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CS2</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CS2</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CSn</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5" marB="456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70</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5" marB="456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down)">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down)">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81915" indent="0">
              <a:buNone/>
            </a:pPr>
            <a:r>
              <a:rPr lang="en-US" altLang="zh-CN" sz="2400" dirty="0">
                <a:solidFill>
                  <a:srgbClr val="0000FF"/>
                </a:solidFill>
                <a:latin typeface="Arial" panose="020B0604020202020204" pitchFamily="34" charset="0"/>
              </a:rPr>
              <a:t>1</a:t>
            </a:r>
            <a:r>
              <a:rPr lang="zh-CN" altLang="en-US" sz="2400" dirty="0">
                <a:solidFill>
                  <a:srgbClr val="0000FF"/>
                </a:solidFill>
                <a:latin typeface="Arial" panose="020B0604020202020204" pitchFamily="34" charset="0"/>
              </a:rPr>
              <a:t>、现实世界</a:t>
            </a:r>
            <a:endParaRPr lang="en-US" altLang="zh-CN" sz="2400" dirty="0">
              <a:solidFill>
                <a:srgbClr val="0000FF"/>
              </a:solidFill>
              <a:latin typeface="Arial" panose="020B0604020202020204" pitchFamily="34" charset="0"/>
            </a:endParaRPr>
          </a:p>
          <a:p>
            <a:pPr marL="81915" indent="0">
              <a:spcBef>
                <a:spcPts val="600"/>
              </a:spcBef>
              <a:buNone/>
            </a:pPr>
            <a:r>
              <a:rPr lang="en-US" altLang="zh-CN" sz="2400" dirty="0">
                <a:latin typeface="Arial" panose="020B0604020202020204" pitchFamily="34" charset="0"/>
              </a:rPr>
              <a:t>	</a:t>
            </a:r>
            <a:r>
              <a:rPr lang="zh-CN" altLang="en-US" sz="2400" dirty="0">
                <a:latin typeface="Arial" panose="020B0604020202020204" pitchFamily="34" charset="0"/>
              </a:rPr>
              <a:t>现实世界也叫客观世界。存在于人们头脑之外的客观事物及其相互联系就处在这个世界之中。</a:t>
            </a:r>
            <a:endParaRPr lang="en-US" altLang="zh-CN" sz="2400" dirty="0">
              <a:solidFill>
                <a:srgbClr val="0000FF"/>
              </a:solidFill>
              <a:latin typeface="Arial" panose="020B0604020202020204" pitchFamily="34" charset="0"/>
            </a:endParaRPr>
          </a:p>
          <a:p>
            <a:pPr marL="81915" indent="0">
              <a:buNone/>
            </a:pPr>
            <a:r>
              <a:rPr lang="en-US" altLang="zh-CN" sz="2400" dirty="0">
                <a:solidFill>
                  <a:srgbClr val="0000FF"/>
                </a:solidFill>
                <a:latin typeface="Arial" panose="020B0604020202020204" pitchFamily="34" charset="0"/>
              </a:rPr>
              <a:t>2</a:t>
            </a:r>
            <a:r>
              <a:rPr lang="zh-CN" altLang="en-US" sz="2400" dirty="0">
                <a:solidFill>
                  <a:srgbClr val="0000FF"/>
                </a:solidFill>
                <a:latin typeface="Arial" panose="020B0604020202020204" pitchFamily="34" charset="0"/>
              </a:rPr>
              <a:t>、信息世界</a:t>
            </a:r>
            <a:endParaRPr lang="en-US" altLang="zh-CN" sz="2400" dirty="0">
              <a:solidFill>
                <a:srgbClr val="0000FF"/>
              </a:solidFill>
              <a:latin typeface="Arial" panose="020B0604020202020204" pitchFamily="34" charset="0"/>
            </a:endParaRPr>
          </a:p>
          <a:p>
            <a:pPr marL="0">
              <a:spcBef>
                <a:spcPct val="0"/>
              </a:spcBef>
              <a:buClrTx/>
              <a:buNone/>
            </a:pPr>
            <a:r>
              <a:rPr lang="en-US" altLang="zh-CN" sz="2400" dirty="0">
                <a:latin typeface="Arial" panose="020B0604020202020204" pitchFamily="34" charset="0"/>
              </a:rPr>
              <a:t>	</a:t>
            </a:r>
            <a:r>
              <a:rPr lang="zh-CN" altLang="en-US" sz="2400" dirty="0">
                <a:latin typeface="Arial" panose="020B0604020202020204" pitchFamily="34" charset="0"/>
              </a:rPr>
              <a:t>信息世界又称观念世界，是现实世界</a:t>
            </a:r>
            <a:r>
              <a:rPr lang="zh-CN" altLang="zh-CN" sz="2400" dirty="0"/>
              <a:t>的客观事物</a:t>
            </a:r>
            <a:r>
              <a:rPr lang="zh-CN" altLang="en-US" sz="2400" dirty="0">
                <a:latin typeface="Arial" panose="020B0604020202020204" pitchFamily="34" charset="0"/>
              </a:rPr>
              <a:t>在人们头脑中的反映；</a:t>
            </a:r>
            <a:r>
              <a:rPr lang="zh-CN" altLang="zh-CN" sz="2400" dirty="0"/>
              <a:t>并经过一定的选择、命名和分类。</a:t>
            </a:r>
            <a:endParaRPr lang="en-US" altLang="zh-CN" sz="2400" dirty="0"/>
          </a:p>
          <a:p>
            <a:pPr marL="0">
              <a:spcBef>
                <a:spcPct val="0"/>
              </a:spcBef>
              <a:buClrTx/>
              <a:buNone/>
            </a:pPr>
            <a:r>
              <a:rPr lang="en-US" altLang="zh-CN" sz="2400" dirty="0">
                <a:latin typeface="Arial" panose="020B0604020202020204" pitchFamily="34" charset="0"/>
              </a:rPr>
              <a:t>	</a:t>
            </a:r>
            <a:r>
              <a:rPr lang="zh-CN" altLang="en-US" sz="2400" dirty="0">
                <a:latin typeface="Arial" panose="020B0604020202020204" pitchFamily="34" charset="0"/>
              </a:rPr>
              <a:t>在进行现实世界管理时，客观事物必然在人们的头脑中产生反映，把这种反映称为信息。</a:t>
            </a:r>
            <a:endParaRPr lang="en-US" altLang="zh-CN" sz="2400" dirty="0">
              <a:latin typeface="Arial" panose="020B0604020202020204" pitchFamily="34" charset="0"/>
            </a:endParaRPr>
          </a:p>
          <a:p>
            <a:pPr marL="0">
              <a:spcBef>
                <a:spcPct val="0"/>
              </a:spcBef>
              <a:buClrTx/>
              <a:buNone/>
            </a:pPr>
            <a:endParaRPr lang="zh-CN" altLang="en-US" sz="2400" dirty="0">
              <a:latin typeface="Arial" panose="020B0604020202020204" pitchFamily="34" charset="0"/>
            </a:endParaRPr>
          </a:p>
        </p:txBody>
      </p:sp>
      <p:sp>
        <p:nvSpPr>
          <p:cNvPr id="3" name="副标题 2"/>
          <p:cNvSpPr>
            <a:spLocks noGrp="1"/>
          </p:cNvSpPr>
          <p:nvPr>
            <p:ph type="subTitle" idx="13"/>
          </p:nvPr>
        </p:nvSpPr>
        <p:spPr/>
        <p:txBody>
          <a:bodyPr>
            <a:normAutofit/>
          </a:bodyPr>
          <a:lstStyle/>
          <a:p>
            <a:r>
              <a:rPr lang="en-US" altLang="zh-CN" sz="4000" dirty="0"/>
              <a:t>2.1.1 </a:t>
            </a:r>
            <a:r>
              <a:rPr lang="zh-CN" altLang="en-US" sz="4000" dirty="0"/>
              <a:t>数据的三种范畴</a:t>
            </a:r>
            <a:endParaRPr lang="en-US"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arn(inVertical)">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277018" y="153988"/>
            <a:ext cx="8229600" cy="847725"/>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400" dirty="0">
                <a:solidFill>
                  <a:srgbClr val="FF0000"/>
                </a:solidFill>
              </a:rPr>
              <a:t>关系模型较之格式化模型的优点</a:t>
            </a:r>
            <a:endParaRPr lang="zh-CN" altLang="en-US" sz="3400" dirty="0">
              <a:solidFill>
                <a:srgbClr val="FF0000"/>
              </a:solidFill>
            </a:endParaRPr>
          </a:p>
        </p:txBody>
      </p:sp>
      <p:sp>
        <p:nvSpPr>
          <p:cNvPr id="6" name="Rectangle 8"/>
          <p:cNvSpPr txBox="1">
            <a:spLocks noChangeArrowheads="1"/>
          </p:cNvSpPr>
          <p:nvPr/>
        </p:nvSpPr>
        <p:spPr>
          <a:xfrm>
            <a:off x="457200" y="1052513"/>
            <a:ext cx="8229600" cy="5184775"/>
          </a:xfrm>
          <a:prstGeom prst="rect">
            <a:avLst/>
          </a:prstGeom>
        </p:spPr>
        <p:txBody>
          <a:bodyPr vert="horz" lIns="91440" tIns="45720" rIns="91440" bIns="45720" rtlCol="0">
            <a:normAutofit/>
          </a:bodyPr>
          <a:lstStyle>
            <a:lvl1pPr marL="273685" indent="-191770" algn="l" defTabSz="457200" rtl="0" eaLnBrk="1" latinLnBrk="0" hangingPunct="1">
              <a:spcBef>
                <a:spcPts val="1000"/>
              </a:spcBef>
              <a:spcAft>
                <a:spcPts val="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1pPr>
            <a:lvl2pPr marL="465455" indent="-171450" algn="l" defTabSz="457200" rtl="0" eaLnBrk="1" latinLnBrk="0" hangingPunct="1">
              <a:spcBef>
                <a:spcPts val="1000"/>
              </a:spcBef>
              <a:spcAft>
                <a:spcPts val="0"/>
              </a:spcAft>
              <a:buClr>
                <a:schemeClr val="accent1"/>
              </a:buClr>
              <a:buFont typeface="Wingdings" panose="05000000000000000000" pitchFamily="2" charset="2"/>
              <a:buChar char="ü"/>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80000"/>
              </a:lnSpc>
              <a:buFont typeface="Wingdings" panose="05000000000000000000" pitchFamily="2" charset="2"/>
              <a:buNone/>
            </a:pPr>
            <a:r>
              <a:rPr lang="zh-CN" altLang="en-US" sz="2600" dirty="0"/>
              <a:t>（</a:t>
            </a:r>
            <a:r>
              <a:rPr lang="en-US" altLang="zh-CN" sz="2600" dirty="0"/>
              <a:t>4</a:t>
            </a:r>
            <a:r>
              <a:rPr lang="zh-CN" altLang="en-US" sz="2600" dirty="0"/>
              <a:t>）坚实的理论基础</a:t>
            </a:r>
            <a:endParaRPr lang="zh-CN" altLang="en-US" sz="2600" dirty="0"/>
          </a:p>
          <a:p>
            <a:pPr>
              <a:lnSpc>
                <a:spcPct val="80000"/>
              </a:lnSpc>
            </a:pPr>
            <a:r>
              <a:rPr lang="zh-CN" altLang="en-US" sz="2600" dirty="0"/>
              <a:t>建立在严格的数学概念的基础上。</a:t>
            </a:r>
            <a:endParaRPr lang="en-US" altLang="zh-CN" sz="2600" dirty="0"/>
          </a:p>
          <a:p>
            <a:pPr>
              <a:lnSpc>
                <a:spcPct val="80000"/>
              </a:lnSpc>
            </a:pPr>
            <a:endParaRPr lang="zh-CN" altLang="en-US" sz="2600" dirty="0"/>
          </a:p>
          <a:p>
            <a:pPr>
              <a:lnSpc>
                <a:spcPct val="80000"/>
              </a:lnSpc>
              <a:buFont typeface="Wingdings" panose="05000000000000000000" pitchFamily="2" charset="2"/>
              <a:buNone/>
            </a:pPr>
            <a:r>
              <a:rPr lang="zh-CN" altLang="en-US" sz="2600" dirty="0">
                <a:solidFill>
                  <a:srgbClr val="FF0000"/>
                </a:solidFill>
              </a:rPr>
              <a:t>最主要的缺点</a:t>
            </a:r>
            <a:r>
              <a:rPr lang="zh-CN" altLang="en-US" sz="2600" dirty="0"/>
              <a:t>是，查询效率往往不如非关系数据模型。 </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down)">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t>数据三个范畴</a:t>
            </a:r>
            <a:endParaRPr lang="en-US" altLang="zh-CN" sz="2400" dirty="0"/>
          </a:p>
          <a:p>
            <a:pPr lvl="1"/>
            <a:r>
              <a:rPr lang="zh-CN" altLang="en-US" sz="2200" dirty="0"/>
              <a:t>现实世界</a:t>
            </a:r>
            <a:endParaRPr lang="en-US" altLang="zh-CN" sz="2200" dirty="0"/>
          </a:p>
          <a:p>
            <a:pPr lvl="1"/>
            <a:r>
              <a:rPr lang="zh-CN" altLang="en-US" sz="2200" dirty="0"/>
              <a:t>信息世界</a:t>
            </a:r>
            <a:r>
              <a:rPr lang="en-US" altLang="zh-CN" sz="2200" dirty="0"/>
              <a:t>—</a:t>
            </a:r>
            <a:r>
              <a:rPr lang="zh-CN" altLang="en-US" sz="2200" dirty="0"/>
              <a:t>实体、属性、域、码、实体型、实体集、联系</a:t>
            </a:r>
            <a:endParaRPr lang="en-US" altLang="zh-CN" sz="2200" dirty="0"/>
          </a:p>
          <a:p>
            <a:pPr lvl="1"/>
            <a:r>
              <a:rPr lang="zh-CN" altLang="en-US" sz="2200" dirty="0"/>
              <a:t>机器世界</a:t>
            </a:r>
            <a:r>
              <a:rPr lang="en-US" altLang="zh-CN" sz="2200" dirty="0"/>
              <a:t>—</a:t>
            </a:r>
            <a:r>
              <a:rPr lang="zh-CN" altLang="en-US" sz="2200" dirty="0"/>
              <a:t>记录、数据项、关键字、记录型、文件</a:t>
            </a:r>
            <a:r>
              <a:rPr lang="en-US" altLang="zh-CN" sz="2200" dirty="0"/>
              <a:t>(</a:t>
            </a:r>
            <a:r>
              <a:rPr lang="zh-CN" altLang="en-US" sz="2200" dirty="0"/>
              <a:t>表</a:t>
            </a:r>
            <a:r>
              <a:rPr lang="en-US" altLang="zh-CN" sz="2200" dirty="0"/>
              <a:t>)</a:t>
            </a:r>
            <a:endParaRPr lang="en-US" altLang="zh-CN" sz="2200" dirty="0"/>
          </a:p>
          <a:p>
            <a:pPr marL="273685" lvl="1" indent="-191770">
              <a:buFont typeface="Wingdings" panose="05000000000000000000" pitchFamily="2" charset="2"/>
              <a:buChar char="Ø"/>
            </a:pPr>
            <a:r>
              <a:rPr lang="zh-CN" altLang="en-US" sz="2400" dirty="0"/>
              <a:t>数据模型</a:t>
            </a:r>
            <a:endParaRPr lang="en-US" altLang="zh-CN" sz="2400" dirty="0"/>
          </a:p>
          <a:p>
            <a:pPr lvl="1"/>
            <a:r>
              <a:rPr lang="zh-CN" altLang="en-US" sz="2200" dirty="0"/>
              <a:t>三要素：数据结构、数据操作、完整性约束</a:t>
            </a:r>
            <a:endParaRPr lang="en-US" altLang="zh-CN" sz="2200" dirty="0"/>
          </a:p>
          <a:p>
            <a:pPr lvl="1"/>
            <a:r>
              <a:rPr lang="zh-CN" altLang="en-US" sz="2200" dirty="0"/>
              <a:t>信息世界：概念数据模型</a:t>
            </a:r>
            <a:endParaRPr lang="en-US" altLang="zh-CN" sz="2200" dirty="0"/>
          </a:p>
          <a:p>
            <a:pPr lvl="2"/>
            <a:r>
              <a:rPr lang="zh-CN" altLang="en-US" sz="2000" dirty="0"/>
              <a:t>联系的类型，</a:t>
            </a:r>
            <a:r>
              <a:rPr lang="en-US" altLang="zh-CN" sz="2000" dirty="0"/>
              <a:t>ER</a:t>
            </a:r>
            <a:r>
              <a:rPr lang="zh-CN" altLang="en-US" sz="2000" dirty="0"/>
              <a:t>图的画法</a:t>
            </a:r>
            <a:endParaRPr lang="en-US" altLang="zh-CN" sz="2000" dirty="0"/>
          </a:p>
          <a:p>
            <a:pPr lvl="1"/>
            <a:r>
              <a:rPr lang="zh-CN" altLang="en-US" sz="2200" dirty="0"/>
              <a:t>机器世界：逻辑数据模型</a:t>
            </a:r>
            <a:endParaRPr lang="en-US" altLang="zh-CN" sz="2200" dirty="0"/>
          </a:p>
          <a:p>
            <a:pPr lvl="2"/>
            <a:r>
              <a:rPr lang="zh-CN" altLang="en-US" sz="2000" dirty="0"/>
              <a:t>三种模型</a:t>
            </a:r>
            <a:endParaRPr lang="en-US" altLang="zh-CN" sz="2000" dirty="0"/>
          </a:p>
          <a:p>
            <a:endParaRPr lang="zh-CN" altLang="en-US" sz="2400" dirty="0"/>
          </a:p>
        </p:txBody>
      </p:sp>
      <p:sp>
        <p:nvSpPr>
          <p:cNvPr id="3" name="副标题 2"/>
          <p:cNvSpPr>
            <a:spLocks noGrp="1"/>
          </p:cNvSpPr>
          <p:nvPr>
            <p:ph type="subTitle" idx="13"/>
          </p:nvPr>
        </p:nvSpPr>
        <p:spPr/>
        <p:txBody>
          <a:bodyPr>
            <a:normAutofit/>
          </a:bodyPr>
          <a:lstStyle/>
          <a:p>
            <a:r>
              <a:rPr lang="zh-CN" altLang="en-US" sz="3600" dirty="0"/>
              <a:t>本章小结</a:t>
            </a:r>
            <a:endParaRPr lang="zh-CN"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ct val="0"/>
              </a:spcBef>
              <a:buClrTx/>
            </a:pPr>
            <a:r>
              <a:rPr lang="zh-CN" altLang="en-US" sz="2400" b="1" dirty="0">
                <a:solidFill>
                  <a:srgbClr val="FF5050"/>
                </a:solidFill>
                <a:latin typeface="Arial" panose="020B0604020202020204" pitchFamily="34" charset="0"/>
              </a:rPr>
              <a:t> 实体（</a:t>
            </a:r>
            <a:r>
              <a:rPr lang="en-US" altLang="zh-CN" sz="2400" b="1" dirty="0">
                <a:solidFill>
                  <a:srgbClr val="FF5050"/>
                </a:solidFill>
                <a:latin typeface="Arial" panose="020B0604020202020204" pitchFamily="34" charset="0"/>
              </a:rPr>
              <a:t>Entity</a:t>
            </a:r>
            <a:r>
              <a:rPr lang="zh-CN" altLang="en-US" sz="2400" b="1" dirty="0">
                <a:solidFill>
                  <a:srgbClr val="FF5050"/>
                </a:solidFill>
                <a:latin typeface="Arial" panose="020B0604020202020204" pitchFamily="34" charset="0"/>
              </a:rPr>
              <a:t>）</a:t>
            </a:r>
            <a:endParaRPr lang="zh-CN" altLang="en-US" sz="2400" b="1" dirty="0">
              <a:solidFill>
                <a:srgbClr val="FF5050"/>
              </a:solidFill>
              <a:latin typeface="Arial" panose="020B0604020202020204" pitchFamily="34" charset="0"/>
            </a:endParaRPr>
          </a:p>
          <a:p>
            <a:pPr marL="0" indent="360045">
              <a:spcBef>
                <a:spcPts val="600"/>
              </a:spcBef>
              <a:buClrTx/>
              <a:buNone/>
            </a:pPr>
            <a:r>
              <a:rPr lang="zh-CN" altLang="en-US" sz="2400" dirty="0">
                <a:latin typeface="Arial" panose="020B0604020202020204" pitchFamily="34" charset="0"/>
              </a:rPr>
              <a:t>客观存在并可相互区别的客观事物或抽象事件称为实体。</a:t>
            </a:r>
            <a:endParaRPr lang="en-US" altLang="zh-CN" sz="2400" dirty="0">
              <a:latin typeface="Arial" panose="020B0604020202020204" pitchFamily="34" charset="0"/>
            </a:endParaRPr>
          </a:p>
          <a:p>
            <a:pPr marL="677545" lvl="2" indent="-342900">
              <a:spcBef>
                <a:spcPts val="600"/>
              </a:spcBef>
              <a:buClrTx/>
              <a:buFont typeface="Wingdings" panose="05000000000000000000" pitchFamily="2" charset="2"/>
              <a:buChar char="ü"/>
            </a:pPr>
            <a:r>
              <a:rPr lang="zh-CN" altLang="en-US" sz="2400" dirty="0">
                <a:solidFill>
                  <a:srgbClr val="FF5050"/>
                </a:solidFill>
                <a:latin typeface="Arial" panose="020B0604020202020204" pitchFamily="34" charset="0"/>
              </a:rPr>
              <a:t>人，</a:t>
            </a:r>
            <a:r>
              <a:rPr lang="zh-CN" altLang="en-US" sz="2400" dirty="0">
                <a:latin typeface="Arial" panose="020B0604020202020204" pitchFamily="34" charset="0"/>
              </a:rPr>
              <a:t>如一名教师、一名护士等；</a:t>
            </a:r>
            <a:endParaRPr lang="en-US" altLang="zh-CN" sz="2400" dirty="0">
              <a:latin typeface="Arial" panose="020B0604020202020204" pitchFamily="34" charset="0"/>
            </a:endParaRPr>
          </a:p>
          <a:p>
            <a:pPr marL="677545" lvl="2" indent="-342900">
              <a:spcBef>
                <a:spcPts val="600"/>
              </a:spcBef>
              <a:buClrTx/>
              <a:buFont typeface="Wingdings" panose="05000000000000000000" pitchFamily="2" charset="2"/>
              <a:buChar char="ü"/>
            </a:pPr>
            <a:r>
              <a:rPr lang="zh-CN" altLang="en-US" sz="2400" dirty="0">
                <a:solidFill>
                  <a:srgbClr val="FF5050"/>
                </a:solidFill>
                <a:latin typeface="Arial" panose="020B0604020202020204" pitchFamily="34" charset="0"/>
              </a:rPr>
              <a:t>物，</a:t>
            </a:r>
            <a:r>
              <a:rPr lang="zh-CN" altLang="en-US" sz="2400" dirty="0">
                <a:latin typeface="Arial" panose="020B0604020202020204" pitchFamily="34" charset="0"/>
              </a:rPr>
              <a:t>如一把椅子、仓库、一个杯子等。</a:t>
            </a:r>
            <a:endParaRPr lang="en-US" altLang="zh-CN" sz="2400" dirty="0">
              <a:latin typeface="Arial" panose="020B0604020202020204" pitchFamily="34" charset="0"/>
            </a:endParaRPr>
          </a:p>
          <a:p>
            <a:pPr marL="677545" lvl="2" indent="-342900">
              <a:spcBef>
                <a:spcPts val="600"/>
              </a:spcBef>
              <a:buClrTx/>
              <a:buFont typeface="Wingdings" panose="05000000000000000000" pitchFamily="2" charset="2"/>
              <a:buChar char="ü"/>
            </a:pPr>
            <a:r>
              <a:rPr lang="zh-CN" altLang="en-US" sz="2400" dirty="0">
                <a:solidFill>
                  <a:srgbClr val="FF5050"/>
                </a:solidFill>
                <a:latin typeface="Arial" panose="020B0604020202020204" pitchFamily="34" charset="0"/>
              </a:rPr>
              <a:t>抽象的事物，</a:t>
            </a:r>
            <a:r>
              <a:rPr lang="zh-CN" altLang="en-US" sz="2400" dirty="0">
                <a:latin typeface="Arial" panose="020B0604020202020204" pitchFamily="34" charset="0"/>
              </a:rPr>
              <a:t>如一次访问、一次郊游、订货单、演出、足球赛等；</a:t>
            </a:r>
            <a:endParaRPr lang="en-US" altLang="zh-CN" sz="2400" dirty="0">
              <a:latin typeface="Arial" panose="020B0604020202020204" pitchFamily="34" charset="0"/>
            </a:endParaRPr>
          </a:p>
          <a:p>
            <a:pPr marL="677545" lvl="2" indent="-342900">
              <a:spcBef>
                <a:spcPts val="600"/>
              </a:spcBef>
              <a:buClrTx/>
              <a:buFont typeface="Wingdings" panose="05000000000000000000" pitchFamily="2" charset="2"/>
              <a:buChar char="ü"/>
            </a:pPr>
            <a:r>
              <a:rPr lang="zh-CN" altLang="en-US" sz="2400" dirty="0">
                <a:solidFill>
                  <a:srgbClr val="FF5050"/>
                </a:solidFill>
                <a:latin typeface="Arial" panose="020B0604020202020204" pitchFamily="34" charset="0"/>
              </a:rPr>
              <a:t>物与事物之间的联系，</a:t>
            </a:r>
            <a:r>
              <a:rPr lang="zh-CN" altLang="en-US" sz="2400" dirty="0">
                <a:latin typeface="Arial" panose="020B0604020202020204" pitchFamily="34" charset="0"/>
              </a:rPr>
              <a:t>如“学生选课记录”和“教师任课记录”等</a:t>
            </a:r>
            <a:endParaRPr lang="zh-CN" altLang="en-US" sz="2400" dirty="0"/>
          </a:p>
        </p:txBody>
      </p:sp>
      <p:sp>
        <p:nvSpPr>
          <p:cNvPr id="3" name="副标题 2"/>
          <p:cNvSpPr>
            <a:spLocks noGrp="1"/>
          </p:cNvSpPr>
          <p:nvPr>
            <p:ph type="subTitle" idx="13"/>
          </p:nvPr>
        </p:nvSpPr>
        <p:spPr/>
        <p:txBody>
          <a:bodyPr>
            <a:normAutofit/>
          </a:bodyPr>
          <a:lstStyle/>
          <a:p>
            <a:pPr>
              <a:spcBef>
                <a:spcPct val="50000"/>
              </a:spcBef>
              <a:buClrTx/>
            </a:pPr>
            <a:r>
              <a:rPr lang="zh-CN" altLang="en-US" sz="3200" dirty="0">
                <a:solidFill>
                  <a:srgbClr val="0000FF"/>
                </a:solidFill>
                <a:latin typeface="Arial" panose="020B0604020202020204" pitchFamily="34" charset="0"/>
              </a:rPr>
              <a:t>在信息世界中所涉及到的基本概念</a:t>
            </a:r>
            <a:r>
              <a:rPr lang="en-US" altLang="zh-CN" sz="3200" dirty="0">
                <a:solidFill>
                  <a:srgbClr val="0000FF"/>
                </a:solidFill>
                <a:latin typeface="Arial" panose="020B0604020202020204" pitchFamily="34" charset="0"/>
              </a:rPr>
              <a:t>:</a:t>
            </a:r>
            <a:endParaRPr lang="en-US" altLang="zh-CN" sz="3200" dirty="0">
              <a:solidFill>
                <a:srgbClr val="0000FF"/>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1000" y="1143000"/>
            <a:ext cx="8295456" cy="5562600"/>
          </a:xfrm>
        </p:spPr>
        <p:txBody>
          <a:bodyPr>
            <a:normAutofit lnSpcReduction="10000"/>
          </a:bodyPr>
          <a:lstStyle/>
          <a:p>
            <a:pPr>
              <a:spcBef>
                <a:spcPct val="0"/>
              </a:spcBef>
              <a:buClrTx/>
            </a:pPr>
            <a:r>
              <a:rPr lang="zh-CN" altLang="en-US" sz="2400" b="1" dirty="0">
                <a:solidFill>
                  <a:srgbClr val="FF5050"/>
                </a:solidFill>
                <a:latin typeface="Arial" panose="020B0604020202020204" pitchFamily="34" charset="0"/>
              </a:rPr>
              <a:t> 属性（</a:t>
            </a:r>
            <a:r>
              <a:rPr lang="en-US" altLang="zh-CN" sz="2400" b="1" dirty="0">
                <a:solidFill>
                  <a:srgbClr val="FF5050"/>
                </a:solidFill>
                <a:latin typeface="Arial" panose="020B0604020202020204" pitchFamily="34" charset="0"/>
              </a:rPr>
              <a:t>Attribute</a:t>
            </a:r>
            <a:r>
              <a:rPr lang="zh-CN" altLang="en-US" sz="2400" b="1" dirty="0">
                <a:solidFill>
                  <a:srgbClr val="FF5050"/>
                </a:solidFill>
                <a:latin typeface="Arial" panose="020B0604020202020204" pitchFamily="34" charset="0"/>
              </a:rPr>
              <a:t>）</a:t>
            </a:r>
            <a:endParaRPr lang="zh-CN" altLang="en-US" sz="2400" b="1" dirty="0">
              <a:solidFill>
                <a:srgbClr val="FF5050"/>
              </a:solidFill>
              <a:latin typeface="Arial" panose="020B0604020202020204" pitchFamily="34" charset="0"/>
            </a:endParaRPr>
          </a:p>
          <a:p>
            <a:pPr marL="534670" lvl="1" indent="-342900">
              <a:spcBef>
                <a:spcPts val="600"/>
              </a:spcBef>
              <a:buClrTx/>
            </a:pPr>
            <a:r>
              <a:rPr lang="zh-CN" altLang="en-US" sz="2400" dirty="0">
                <a:latin typeface="Arial" panose="020B0604020202020204" pitchFamily="34" charset="0"/>
              </a:rPr>
              <a:t>属性是指实体所具有的某一方面的特性。一个实体可由若干个属性来刻画</a:t>
            </a:r>
            <a:endParaRPr lang="en-US" altLang="zh-CN" sz="2400" dirty="0">
              <a:latin typeface="Arial" panose="020B0604020202020204" pitchFamily="34" charset="0"/>
            </a:endParaRPr>
          </a:p>
          <a:p>
            <a:pPr marL="1212215" lvl="2" indent="-342900">
              <a:spcBef>
                <a:spcPts val="600"/>
              </a:spcBef>
              <a:buClrTx/>
            </a:pPr>
            <a:r>
              <a:rPr lang="zh-CN" altLang="en-US" sz="2400" dirty="0">
                <a:latin typeface="Arial" panose="020B0604020202020204" pitchFamily="34" charset="0"/>
              </a:rPr>
              <a:t>例如，教师的属性有姓名、年龄、性别、职称等。</a:t>
            </a:r>
            <a:endParaRPr lang="zh-CN" altLang="en-US" sz="2400" dirty="0">
              <a:latin typeface="Arial" panose="020B0604020202020204" pitchFamily="34" charset="0"/>
            </a:endParaRPr>
          </a:p>
          <a:p>
            <a:pPr marL="534670" lvl="1" indent="-342900">
              <a:spcBef>
                <a:spcPts val="600"/>
              </a:spcBef>
              <a:buClrTx/>
            </a:pPr>
            <a:r>
              <a:rPr lang="zh-CN" altLang="en-US" sz="2400" dirty="0">
                <a:latin typeface="Arial" panose="020B0604020202020204" pitchFamily="34" charset="0"/>
              </a:rPr>
              <a:t>属性所取的具体值称作属性值。</a:t>
            </a:r>
            <a:endParaRPr lang="en-US" altLang="zh-CN" sz="2400" dirty="0">
              <a:latin typeface="Arial" panose="020B0604020202020204" pitchFamily="34" charset="0"/>
            </a:endParaRPr>
          </a:p>
          <a:p>
            <a:pPr marL="1212215" lvl="2" indent="-342900">
              <a:spcBef>
                <a:spcPts val="600"/>
              </a:spcBef>
              <a:buClrTx/>
            </a:pPr>
            <a:r>
              <a:rPr lang="zh-CN" altLang="en-US" sz="2400" dirty="0">
                <a:latin typeface="Arial" panose="020B0604020202020204" pitchFamily="34" charset="0"/>
              </a:rPr>
              <a:t>例如，某一教师的姓名为李辉，这是教师属性“姓名”的取值；该教师的年龄为</a:t>
            </a:r>
            <a:r>
              <a:rPr lang="en-US" altLang="zh-CN" sz="2400" dirty="0">
                <a:latin typeface="Arial" panose="020B0604020202020204" pitchFamily="34" charset="0"/>
              </a:rPr>
              <a:t>45</a:t>
            </a:r>
            <a:r>
              <a:rPr lang="zh-CN" altLang="en-US" sz="2400" dirty="0">
                <a:latin typeface="Arial" panose="020B0604020202020204" pitchFamily="34" charset="0"/>
              </a:rPr>
              <a:t>，这是教师属性“年龄”的取值，等等</a:t>
            </a:r>
            <a:r>
              <a:rPr lang="zh-CN" altLang="en-US" sz="2400" b="1" dirty="0">
                <a:latin typeface="Arial" panose="020B0604020202020204" pitchFamily="34" charset="0"/>
              </a:rPr>
              <a:t>。</a:t>
            </a:r>
            <a:endParaRPr lang="en-US" altLang="zh-CN" sz="2400" b="1" dirty="0">
              <a:latin typeface="Arial" panose="020B0604020202020204" pitchFamily="34" charset="0"/>
            </a:endParaRPr>
          </a:p>
          <a:p>
            <a:pPr>
              <a:spcBef>
                <a:spcPct val="0"/>
              </a:spcBef>
              <a:buClrTx/>
            </a:pPr>
            <a:r>
              <a:rPr lang="zh-CN" altLang="en-US" sz="2400" b="1" dirty="0">
                <a:solidFill>
                  <a:srgbClr val="FF5050"/>
                </a:solidFill>
                <a:latin typeface="Arial" panose="020B0604020202020204" pitchFamily="34" charset="0"/>
              </a:rPr>
              <a:t>域（</a:t>
            </a:r>
            <a:r>
              <a:rPr lang="en-US" altLang="zh-CN" sz="2400" b="1" dirty="0">
                <a:solidFill>
                  <a:srgbClr val="FF5050"/>
                </a:solidFill>
                <a:latin typeface="Arial" panose="020B0604020202020204" pitchFamily="34" charset="0"/>
              </a:rPr>
              <a:t>Domain</a:t>
            </a:r>
            <a:r>
              <a:rPr lang="zh-CN" altLang="en-US" sz="2400" b="1" dirty="0">
                <a:solidFill>
                  <a:srgbClr val="FF5050"/>
                </a:solidFill>
                <a:latin typeface="Arial" panose="020B0604020202020204" pitchFamily="34" charset="0"/>
              </a:rPr>
              <a:t>）</a:t>
            </a:r>
            <a:endParaRPr lang="zh-CN" altLang="en-US" sz="2400" b="1" dirty="0">
              <a:solidFill>
                <a:srgbClr val="FF5050"/>
              </a:solidFill>
              <a:latin typeface="Arial" panose="020B0604020202020204" pitchFamily="34" charset="0"/>
            </a:endParaRPr>
          </a:p>
          <a:p>
            <a:pPr marL="534670" lvl="1" indent="-342900">
              <a:spcBef>
                <a:spcPts val="600"/>
              </a:spcBef>
              <a:buClrTx/>
            </a:pPr>
            <a:r>
              <a:rPr lang="zh-CN" altLang="en-US" sz="2400" dirty="0">
                <a:latin typeface="Arial" panose="020B0604020202020204" pitchFamily="34" charset="0"/>
              </a:rPr>
              <a:t>一个属性可能取的所有属性值的范围称为该属性的域。</a:t>
            </a:r>
            <a:endParaRPr lang="en-US" altLang="zh-CN" sz="2400" dirty="0">
              <a:latin typeface="Arial" panose="020B0604020202020204" pitchFamily="34" charset="0"/>
            </a:endParaRPr>
          </a:p>
          <a:p>
            <a:pPr marL="1212215" lvl="2" indent="-342900">
              <a:spcBef>
                <a:spcPts val="600"/>
              </a:spcBef>
              <a:buClrTx/>
            </a:pPr>
            <a:r>
              <a:rPr lang="zh-CN" altLang="en-US" sz="2400" dirty="0">
                <a:latin typeface="Arial" panose="020B0604020202020204" pitchFamily="34" charset="0"/>
              </a:rPr>
              <a:t>例如，教师属性“性别”的域为男、女；教师属性“职称”的域为助教、讲师、副教授、教授等。</a:t>
            </a:r>
            <a:endParaRPr lang="zh-CN" altLang="en-US" sz="2400" dirty="0">
              <a:latin typeface="Arial" panose="020B0604020202020204" pitchFamily="34" charset="0"/>
            </a:endParaRPr>
          </a:p>
          <a:p>
            <a:pPr marL="534670" lvl="1" indent="-342900">
              <a:spcBef>
                <a:spcPts val="600"/>
              </a:spcBef>
              <a:buClrTx/>
            </a:pPr>
            <a:r>
              <a:rPr lang="zh-CN" altLang="en-US" sz="2400" dirty="0">
                <a:latin typeface="Arial" panose="020B0604020202020204" pitchFamily="34" charset="0"/>
              </a:rPr>
              <a:t>每个属性都是个变量，属性值就是变量所取的值，而域则是变量的变化范围。</a:t>
            </a:r>
            <a:endParaRPr lang="zh-CN" altLang="en-US" sz="2400" dirty="0">
              <a:latin typeface="Arial" panose="020B0604020202020204" pitchFamily="34" charset="0"/>
            </a:endParaRPr>
          </a:p>
          <a:p>
            <a:pPr marL="1212215" lvl="2" indent="-342900">
              <a:spcBef>
                <a:spcPts val="600"/>
              </a:spcBef>
              <a:buClrTx/>
            </a:pPr>
            <a:endParaRPr lang="en-US" altLang="zh-CN" sz="2400" b="1" dirty="0">
              <a:latin typeface="Arial" panose="020B0604020202020204" pitchFamily="34" charset="0"/>
            </a:endParaRPr>
          </a:p>
          <a:p>
            <a:pPr marL="0" indent="360045">
              <a:spcBef>
                <a:spcPts val="600"/>
              </a:spcBef>
              <a:buClrTx/>
              <a:buNone/>
            </a:pPr>
            <a:endParaRPr lang="en-US" altLang="zh-CN" sz="2400" b="1" dirty="0">
              <a:latin typeface="Arial" panose="020B0604020202020204" pitchFamily="34" charset="0"/>
            </a:endParaRPr>
          </a:p>
          <a:p>
            <a:pPr marL="0" indent="360045">
              <a:spcBef>
                <a:spcPts val="600"/>
              </a:spcBef>
              <a:buClrTx/>
              <a:buNone/>
            </a:pPr>
            <a:endParaRPr lang="zh-CN" altLang="en-US" sz="2400" b="1" dirty="0">
              <a:latin typeface="Arial" panose="020B0604020202020204" pitchFamily="34" charset="0"/>
            </a:endParaRPr>
          </a:p>
        </p:txBody>
      </p:sp>
      <p:sp>
        <p:nvSpPr>
          <p:cNvPr id="3" name="副标题 2"/>
          <p:cNvSpPr>
            <a:spLocks noGrp="1"/>
          </p:cNvSpPr>
          <p:nvPr>
            <p:ph type="subTitle" idx="13"/>
          </p:nvPr>
        </p:nvSpPr>
        <p:spPr/>
        <p:txBody>
          <a:bodyPr>
            <a:normAutofit/>
          </a:bodyPr>
          <a:lstStyle/>
          <a:p>
            <a:pPr>
              <a:spcBef>
                <a:spcPct val="50000"/>
              </a:spcBef>
              <a:buClrTx/>
            </a:pPr>
            <a:r>
              <a:rPr lang="zh-CN" altLang="en-US" sz="3200" dirty="0">
                <a:solidFill>
                  <a:srgbClr val="0000FF"/>
                </a:solidFill>
                <a:latin typeface="Arial" panose="020B0604020202020204" pitchFamily="34" charset="0"/>
              </a:rPr>
              <a:t>在信息世界中所涉及到的基本概念</a:t>
            </a:r>
            <a:r>
              <a:rPr lang="en-US" altLang="zh-CN" sz="3200" dirty="0">
                <a:solidFill>
                  <a:srgbClr val="0000FF"/>
                </a:solidFill>
                <a:latin typeface="Arial" panose="020B0604020202020204" pitchFamily="34" charset="0"/>
              </a:rPr>
              <a:t>:</a:t>
            </a:r>
            <a:endParaRPr lang="en-US" altLang="zh-CN" sz="3200" dirty="0">
              <a:solidFill>
                <a:srgbClr val="00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arn(inVertic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1000"/>
                                        <p:tgtEl>
                                          <p:spTgt spid="2">
                                            <p:txEl>
                                              <p:pRg st="5" end="5"/>
                                            </p:txEl>
                                          </p:spTgt>
                                        </p:tgtEl>
                                      </p:cBhvr>
                                    </p:animEffect>
                                    <p:anim calcmode="lin" valueType="num">
                                      <p:cBhvr>
                                        <p:cTn id="3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ct val="0"/>
              </a:spcBef>
              <a:buClrTx/>
            </a:pPr>
            <a:r>
              <a:rPr lang="zh-CN" altLang="en-US" sz="2400" b="1" dirty="0">
                <a:solidFill>
                  <a:srgbClr val="FF5050"/>
                </a:solidFill>
                <a:latin typeface="Arial" panose="020B0604020202020204" pitchFamily="34" charset="0"/>
              </a:rPr>
              <a:t>码（</a:t>
            </a:r>
            <a:r>
              <a:rPr lang="en-US" altLang="zh-CN" sz="2400" b="1" dirty="0">
                <a:solidFill>
                  <a:srgbClr val="FF5050"/>
                </a:solidFill>
                <a:latin typeface="Arial" panose="020B0604020202020204" pitchFamily="34" charset="0"/>
              </a:rPr>
              <a:t>Key</a:t>
            </a:r>
            <a:r>
              <a:rPr lang="zh-CN" altLang="en-US" sz="2400" b="1" dirty="0">
                <a:solidFill>
                  <a:srgbClr val="FF5050"/>
                </a:solidFill>
                <a:latin typeface="Arial" panose="020B0604020202020204" pitchFamily="34" charset="0"/>
              </a:rPr>
              <a:t>）</a:t>
            </a:r>
            <a:endParaRPr lang="zh-CN" altLang="en-US" sz="2400" b="1" dirty="0">
              <a:solidFill>
                <a:srgbClr val="FF5050"/>
              </a:solidFill>
              <a:latin typeface="Arial" panose="020B0604020202020204" pitchFamily="34" charset="0"/>
            </a:endParaRPr>
          </a:p>
          <a:p>
            <a:pPr marL="534670" lvl="1" indent="-342900">
              <a:spcBef>
                <a:spcPts val="600"/>
              </a:spcBef>
              <a:buClrTx/>
            </a:pPr>
            <a:r>
              <a:rPr lang="zh-CN" altLang="en-US" sz="2400" dirty="0">
                <a:latin typeface="Arial" panose="020B0604020202020204" pitchFamily="34" charset="0"/>
              </a:rPr>
              <a:t>惟一标识实体的属性集称为码。</a:t>
            </a:r>
            <a:endParaRPr lang="en-US" altLang="zh-CN" sz="2400" dirty="0">
              <a:latin typeface="Arial" panose="020B0604020202020204" pitchFamily="34" charset="0"/>
            </a:endParaRPr>
          </a:p>
          <a:p>
            <a:pPr marL="1212215" lvl="2" indent="-342900">
              <a:spcBef>
                <a:spcPts val="600"/>
              </a:spcBef>
              <a:buClrTx/>
            </a:pPr>
            <a:r>
              <a:rPr lang="zh-CN" altLang="en-US" sz="2400" dirty="0">
                <a:latin typeface="Arial" panose="020B0604020202020204" pitchFamily="34" charset="0"/>
              </a:rPr>
              <a:t>例如学号是学生实体的码。</a:t>
            </a:r>
            <a:endParaRPr lang="en-US" altLang="zh-CN" sz="2400" dirty="0">
              <a:latin typeface="Arial" panose="020B0604020202020204" pitchFamily="34" charset="0"/>
            </a:endParaRPr>
          </a:p>
          <a:p>
            <a:pPr marL="1212215" lvl="2" indent="-342900">
              <a:spcBef>
                <a:spcPts val="600"/>
              </a:spcBef>
              <a:buClrTx/>
            </a:pPr>
            <a:endParaRPr lang="en-US" altLang="zh-CN" sz="2400" dirty="0">
              <a:latin typeface="Arial" panose="020B0604020202020204" pitchFamily="34" charset="0"/>
            </a:endParaRPr>
          </a:p>
          <a:p>
            <a:pPr>
              <a:spcBef>
                <a:spcPct val="0"/>
              </a:spcBef>
              <a:buClrTx/>
            </a:pPr>
            <a:r>
              <a:rPr lang="zh-CN" altLang="en-US" sz="2400" b="1" dirty="0">
                <a:solidFill>
                  <a:srgbClr val="FF5050"/>
                </a:solidFill>
                <a:latin typeface="Arial" panose="020B0604020202020204" pitchFamily="34" charset="0"/>
              </a:rPr>
              <a:t>实体型（</a:t>
            </a:r>
            <a:r>
              <a:rPr lang="en-US" altLang="zh-CN" sz="2400" b="1" dirty="0">
                <a:solidFill>
                  <a:srgbClr val="FF5050"/>
                </a:solidFill>
                <a:latin typeface="Arial" panose="020B0604020202020204" pitchFamily="34" charset="0"/>
              </a:rPr>
              <a:t>Entity Type</a:t>
            </a:r>
            <a:r>
              <a:rPr lang="zh-CN" altLang="en-US" sz="2400" b="1" dirty="0">
                <a:solidFill>
                  <a:srgbClr val="FF5050"/>
                </a:solidFill>
                <a:latin typeface="Arial" panose="020B0604020202020204" pitchFamily="34" charset="0"/>
              </a:rPr>
              <a:t>）</a:t>
            </a:r>
            <a:r>
              <a:rPr lang="en-US" altLang="zh-CN" sz="2400" b="1" dirty="0">
                <a:solidFill>
                  <a:srgbClr val="FF5050"/>
                </a:solidFill>
                <a:latin typeface="Arial" panose="020B0604020202020204" pitchFamily="34" charset="0"/>
              </a:rPr>
              <a:t>-----</a:t>
            </a:r>
            <a:r>
              <a:rPr lang="zh-CN" altLang="en-US" sz="2400" b="1" dirty="0">
                <a:solidFill>
                  <a:srgbClr val="FF5050"/>
                </a:solidFill>
                <a:latin typeface="Arial" panose="020B0604020202020204" pitchFamily="34" charset="0"/>
              </a:rPr>
              <a:t>关系模式</a:t>
            </a:r>
            <a:endParaRPr lang="zh-CN" altLang="en-US" sz="2400" b="1" dirty="0">
              <a:solidFill>
                <a:srgbClr val="FF5050"/>
              </a:solidFill>
              <a:latin typeface="Arial" panose="020B0604020202020204" pitchFamily="34" charset="0"/>
            </a:endParaRPr>
          </a:p>
          <a:p>
            <a:pPr lvl="1">
              <a:spcBef>
                <a:spcPts val="600"/>
              </a:spcBef>
              <a:buClrTx/>
            </a:pPr>
            <a:r>
              <a:rPr lang="zh-CN" altLang="en-US" sz="2400" dirty="0">
                <a:latin typeface="Arial" panose="020B0604020202020204" pitchFamily="34" charset="0"/>
              </a:rPr>
              <a:t>具有相同属性的实体必然具有共同的特性和性质。</a:t>
            </a:r>
            <a:endParaRPr lang="en-US" altLang="zh-CN" sz="2400" dirty="0">
              <a:latin typeface="Arial" panose="020B0604020202020204" pitchFamily="34" charset="0"/>
            </a:endParaRPr>
          </a:p>
          <a:p>
            <a:pPr lvl="1">
              <a:spcBef>
                <a:spcPts val="600"/>
              </a:spcBef>
              <a:buClrTx/>
            </a:pPr>
            <a:r>
              <a:rPr lang="zh-CN" altLang="en-US" sz="2400" dirty="0">
                <a:latin typeface="Arial" panose="020B0604020202020204" pitchFamily="34" charset="0"/>
              </a:rPr>
              <a:t>用实体名及其属性名集合来抽象和刻画同类实体，称为实体型。</a:t>
            </a:r>
            <a:endParaRPr lang="en-US" altLang="zh-CN" sz="2400" dirty="0">
              <a:latin typeface="Arial" panose="020B0604020202020204" pitchFamily="34" charset="0"/>
            </a:endParaRPr>
          </a:p>
          <a:p>
            <a:pPr lvl="2">
              <a:spcBef>
                <a:spcPts val="600"/>
              </a:spcBef>
              <a:buClrTx/>
            </a:pPr>
            <a:r>
              <a:rPr lang="zh-CN" altLang="en-US" sz="2400" dirty="0">
                <a:latin typeface="Arial" panose="020B0604020202020204" pitchFamily="34" charset="0"/>
              </a:rPr>
              <a:t>例如，教师（姓名，年龄，性别，职称）就是一个实体型，也可称为模式。</a:t>
            </a:r>
            <a:endParaRPr lang="zh-CN" altLang="en-US" sz="2400" dirty="0">
              <a:latin typeface="Arial" panose="020B0604020202020204" pitchFamily="34" charset="0"/>
            </a:endParaRPr>
          </a:p>
          <a:p>
            <a:pPr marL="1212215" lvl="2" indent="-342900">
              <a:spcBef>
                <a:spcPts val="600"/>
              </a:spcBef>
              <a:buClrTx/>
            </a:pPr>
            <a:endParaRPr lang="zh-CN" altLang="en-US" sz="2400" dirty="0">
              <a:latin typeface="Arial" panose="020B0604020202020204" pitchFamily="34" charset="0"/>
            </a:endParaRPr>
          </a:p>
        </p:txBody>
      </p:sp>
      <p:sp>
        <p:nvSpPr>
          <p:cNvPr id="3" name="副标题 2"/>
          <p:cNvSpPr>
            <a:spLocks noGrp="1"/>
          </p:cNvSpPr>
          <p:nvPr>
            <p:ph type="subTitle" idx="13"/>
          </p:nvPr>
        </p:nvSpPr>
        <p:spPr/>
        <p:txBody>
          <a:bodyPr>
            <a:normAutofit/>
          </a:bodyPr>
          <a:lstStyle/>
          <a:p>
            <a:pPr>
              <a:spcBef>
                <a:spcPct val="50000"/>
              </a:spcBef>
              <a:buClrTx/>
            </a:pPr>
            <a:r>
              <a:rPr lang="zh-CN" altLang="en-US" sz="3200" dirty="0">
                <a:solidFill>
                  <a:srgbClr val="0000FF"/>
                </a:solidFill>
                <a:latin typeface="Arial" panose="020B0604020202020204" pitchFamily="34" charset="0"/>
              </a:rPr>
              <a:t>在信息世界中所涉及到的基本概念</a:t>
            </a:r>
            <a:r>
              <a:rPr lang="en-US" altLang="zh-CN" sz="3200" dirty="0">
                <a:solidFill>
                  <a:srgbClr val="0000FF"/>
                </a:solidFill>
                <a:latin typeface="Arial" panose="020B0604020202020204" pitchFamily="34" charset="0"/>
              </a:rPr>
              <a:t>:</a:t>
            </a:r>
            <a:endParaRPr lang="en-US" altLang="zh-CN" sz="3200" dirty="0">
              <a:solidFill>
                <a:srgbClr val="00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arn(inVertic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arn(inVertical)">
                                      <p:cBhvr>
                                        <p:cTn id="23" dur="500"/>
                                        <p:tgtEl>
                                          <p:spTgt spid="2">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arn(inVertical)">
                                      <p:cBhvr>
                                        <p:cTn id="26" dur="500"/>
                                        <p:tgtEl>
                                          <p:spTgt spid="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arn(inVertical)">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ct val="0"/>
              </a:spcBef>
              <a:buClrTx/>
            </a:pPr>
            <a:r>
              <a:rPr lang="zh-CN" altLang="en-US" sz="2400" b="1" dirty="0">
                <a:solidFill>
                  <a:srgbClr val="FF5050"/>
                </a:solidFill>
                <a:latin typeface="Arial" panose="020B0604020202020204" pitchFamily="34" charset="0"/>
              </a:rPr>
              <a:t>实体集（</a:t>
            </a:r>
            <a:r>
              <a:rPr lang="en-US" altLang="zh-CN" sz="2400" b="1" dirty="0">
                <a:solidFill>
                  <a:srgbClr val="FF5050"/>
                </a:solidFill>
                <a:latin typeface="Arial" panose="020B0604020202020204" pitchFamily="34" charset="0"/>
              </a:rPr>
              <a:t>Entity Set</a:t>
            </a:r>
            <a:r>
              <a:rPr lang="zh-CN" altLang="en-US" sz="2400" b="1" dirty="0">
                <a:solidFill>
                  <a:srgbClr val="FF5050"/>
                </a:solidFill>
                <a:latin typeface="Arial" panose="020B0604020202020204" pitchFamily="34" charset="0"/>
              </a:rPr>
              <a:t>）</a:t>
            </a:r>
            <a:r>
              <a:rPr lang="en-US" altLang="zh-CN" sz="2400" b="1" dirty="0">
                <a:solidFill>
                  <a:srgbClr val="FF5050"/>
                </a:solidFill>
                <a:latin typeface="Arial" panose="020B0604020202020204" pitchFamily="34" charset="0"/>
              </a:rPr>
              <a:t>----</a:t>
            </a:r>
            <a:r>
              <a:rPr lang="zh-CN" altLang="en-US" sz="2400" b="1" dirty="0">
                <a:solidFill>
                  <a:srgbClr val="FF5050"/>
                </a:solidFill>
                <a:latin typeface="Arial" panose="020B0604020202020204" pitchFamily="34" charset="0"/>
              </a:rPr>
              <a:t>关系</a:t>
            </a:r>
            <a:endParaRPr lang="zh-CN" altLang="en-US" sz="2400" b="1" dirty="0">
              <a:solidFill>
                <a:srgbClr val="FF5050"/>
              </a:solidFill>
              <a:latin typeface="Arial" panose="020B0604020202020204" pitchFamily="34" charset="0"/>
            </a:endParaRPr>
          </a:p>
          <a:p>
            <a:pPr lvl="1">
              <a:spcBef>
                <a:spcPts val="600"/>
              </a:spcBef>
              <a:buClrTx/>
            </a:pPr>
            <a:r>
              <a:rPr lang="zh-CN" altLang="en-US" sz="2400" dirty="0">
                <a:latin typeface="Arial" panose="020B0604020202020204" pitchFamily="34" charset="0"/>
              </a:rPr>
              <a:t>同一类型实体的集合。</a:t>
            </a:r>
            <a:endParaRPr lang="en-US" altLang="zh-CN" sz="2400" dirty="0">
              <a:latin typeface="Arial" panose="020B0604020202020204" pitchFamily="34" charset="0"/>
            </a:endParaRPr>
          </a:p>
          <a:p>
            <a:pPr lvl="2">
              <a:spcBef>
                <a:spcPts val="600"/>
              </a:spcBef>
              <a:buClrTx/>
            </a:pPr>
            <a:r>
              <a:rPr lang="zh-CN" altLang="en-US" sz="2400" dirty="0">
                <a:latin typeface="Arial" panose="020B0604020202020204" pitchFamily="34" charset="0"/>
              </a:rPr>
              <a:t>例如，某一学校中的教师具有相同的属性，他们就构成了实体集“教师”。</a:t>
            </a:r>
            <a:endParaRPr lang="en-US" altLang="zh-CN" sz="2400" dirty="0">
              <a:latin typeface="Arial" panose="020B0604020202020204" pitchFamily="34" charset="0"/>
            </a:endParaRPr>
          </a:p>
          <a:p>
            <a:pPr lvl="1">
              <a:spcBef>
                <a:spcPts val="600"/>
              </a:spcBef>
              <a:buClrTx/>
            </a:pPr>
            <a:endParaRPr lang="en-US" altLang="zh-CN" sz="2400" dirty="0">
              <a:latin typeface="Arial" panose="020B0604020202020204" pitchFamily="34" charset="0"/>
            </a:endParaRPr>
          </a:p>
          <a:p>
            <a:pPr>
              <a:spcBef>
                <a:spcPct val="0"/>
              </a:spcBef>
              <a:buClrTx/>
            </a:pPr>
            <a:r>
              <a:rPr lang="zh-CN" altLang="en-US" sz="2400" b="1" dirty="0">
                <a:solidFill>
                  <a:srgbClr val="FF5050"/>
                </a:solidFill>
                <a:latin typeface="Arial" panose="020B0604020202020204" pitchFamily="34" charset="0"/>
              </a:rPr>
              <a:t>联系（</a:t>
            </a:r>
            <a:r>
              <a:rPr lang="en-US" altLang="zh-CN" sz="2400" b="1" dirty="0">
                <a:solidFill>
                  <a:srgbClr val="FF5050"/>
                </a:solidFill>
                <a:latin typeface="Arial" panose="020B0604020202020204" pitchFamily="34" charset="0"/>
              </a:rPr>
              <a:t>Relationship</a:t>
            </a:r>
            <a:r>
              <a:rPr lang="zh-CN" altLang="en-US" sz="2400" b="1" dirty="0">
                <a:solidFill>
                  <a:srgbClr val="FF5050"/>
                </a:solidFill>
                <a:latin typeface="Arial" panose="020B0604020202020204" pitchFamily="34" charset="0"/>
              </a:rPr>
              <a:t>）</a:t>
            </a:r>
            <a:endParaRPr lang="zh-CN" altLang="en-US" sz="2400" b="1" dirty="0">
              <a:solidFill>
                <a:srgbClr val="FF5050"/>
              </a:solidFill>
              <a:latin typeface="Arial" panose="020B0604020202020204" pitchFamily="34" charset="0"/>
            </a:endParaRPr>
          </a:p>
          <a:p>
            <a:pPr lvl="1">
              <a:spcBef>
                <a:spcPts val="600"/>
              </a:spcBef>
              <a:buClrTx/>
            </a:pPr>
            <a:r>
              <a:rPr lang="zh-CN" altLang="en-US" sz="2400" dirty="0">
                <a:latin typeface="Arial" panose="020B0604020202020204" pitchFamily="34" charset="0"/>
              </a:rPr>
              <a:t>实体集之间</a:t>
            </a:r>
            <a:endParaRPr lang="en-US" altLang="zh-CN" sz="2400" dirty="0">
              <a:latin typeface="Arial" panose="020B0604020202020204" pitchFamily="34" charset="0"/>
            </a:endParaRPr>
          </a:p>
          <a:p>
            <a:pPr lvl="1">
              <a:spcBef>
                <a:spcPts val="600"/>
              </a:spcBef>
              <a:buClrTx/>
            </a:pPr>
            <a:r>
              <a:rPr lang="zh-CN" altLang="en-US" sz="2400" dirty="0">
                <a:latin typeface="Arial" panose="020B0604020202020204" pitchFamily="34" charset="0"/>
              </a:rPr>
              <a:t>实体内部属性之间</a:t>
            </a:r>
            <a:endParaRPr lang="en-US" altLang="zh-CN" sz="2400" dirty="0">
              <a:latin typeface="Arial" panose="020B0604020202020204" pitchFamily="34" charset="0"/>
            </a:endParaRPr>
          </a:p>
          <a:p>
            <a:pPr marL="294005" lvl="1" indent="0">
              <a:spcBef>
                <a:spcPts val="600"/>
              </a:spcBef>
              <a:buClrTx/>
              <a:buNone/>
            </a:pPr>
            <a:endParaRPr lang="en-US" altLang="zh-CN" sz="2400" dirty="0">
              <a:latin typeface="Arial" panose="020B0604020202020204" pitchFamily="34" charset="0"/>
            </a:endParaRPr>
          </a:p>
          <a:p>
            <a:pPr marL="294005" lvl="1" indent="0">
              <a:spcBef>
                <a:spcPts val="600"/>
              </a:spcBef>
              <a:buClrTx/>
              <a:buNone/>
            </a:pPr>
            <a:r>
              <a:rPr lang="zh-CN" altLang="en-US" sz="2400" dirty="0">
                <a:latin typeface="Arial" panose="020B0604020202020204" pitchFamily="34" charset="0"/>
              </a:rPr>
              <a:t>在信息世界中，一般就用上述这些概念来描述各种客观事物及其相互的区别与联系</a:t>
            </a:r>
            <a:endParaRPr lang="zh-CN" altLang="en-US" sz="2400" dirty="0">
              <a:latin typeface="Arial" panose="020B0604020202020204" pitchFamily="34" charset="0"/>
            </a:endParaRPr>
          </a:p>
        </p:txBody>
      </p:sp>
      <p:sp>
        <p:nvSpPr>
          <p:cNvPr id="3" name="副标题 2"/>
          <p:cNvSpPr>
            <a:spLocks noGrp="1"/>
          </p:cNvSpPr>
          <p:nvPr>
            <p:ph type="subTitle" idx="13"/>
          </p:nvPr>
        </p:nvSpPr>
        <p:spPr/>
        <p:txBody>
          <a:bodyPr>
            <a:normAutofit/>
          </a:bodyPr>
          <a:lstStyle/>
          <a:p>
            <a:pPr>
              <a:spcBef>
                <a:spcPct val="50000"/>
              </a:spcBef>
              <a:buClrTx/>
            </a:pPr>
            <a:r>
              <a:rPr lang="zh-CN" altLang="en-US" sz="3200" dirty="0">
                <a:solidFill>
                  <a:srgbClr val="0000FF"/>
                </a:solidFill>
                <a:latin typeface="Arial" panose="020B0604020202020204" pitchFamily="34" charset="0"/>
              </a:rPr>
              <a:t>在信息世界中所涉及到的基本概念</a:t>
            </a:r>
            <a:r>
              <a:rPr lang="en-US" altLang="zh-CN" sz="3200" dirty="0">
                <a:solidFill>
                  <a:srgbClr val="0000FF"/>
                </a:solidFill>
                <a:latin typeface="Arial" panose="020B0604020202020204" pitchFamily="34" charset="0"/>
              </a:rPr>
              <a:t>:</a:t>
            </a:r>
            <a:endParaRPr lang="en-US" altLang="zh-CN" sz="3200" dirty="0">
              <a:solidFill>
                <a:srgbClr val="00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ipe(down)">
                                      <p:cBhvr>
                                        <p:cTn id="18" dur="500"/>
                                        <p:tgtEl>
                                          <p:spTgt spid="2">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wipe(down)">
                                      <p:cBhvr>
                                        <p:cTn id="21" dur="500"/>
                                        <p:tgtEl>
                                          <p:spTgt spid="2">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down)">
                                      <p:cBhvr>
                                        <p:cTn id="24" dur="50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wipe(down)">
                                      <p:cBhvr>
                                        <p:cTn id="2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4183835"/>
            <a:ext cx="7772400" cy="2269501"/>
          </a:xfrm>
        </p:spPr>
        <p:txBody>
          <a:bodyPr>
            <a:normAutofit/>
          </a:bodyPr>
          <a:lstStyle/>
          <a:p>
            <a:pPr marL="469900" indent="-469900"/>
            <a:r>
              <a:rPr lang="zh-CN" altLang="en-US" sz="2400" dirty="0">
                <a:latin typeface="+mj-ea"/>
              </a:rPr>
              <a:t>现实世界中的客观事物及其联系在机器世界中是用</a:t>
            </a:r>
            <a:r>
              <a:rPr lang="zh-CN" altLang="en-US" sz="2400" dirty="0">
                <a:solidFill>
                  <a:srgbClr val="FF0000"/>
                </a:solidFill>
                <a:latin typeface="+mj-ea"/>
              </a:rPr>
              <a:t>数据模型</a:t>
            </a:r>
            <a:r>
              <a:rPr lang="zh-CN" altLang="en-US" sz="2400" dirty="0">
                <a:latin typeface="+mj-ea"/>
              </a:rPr>
              <a:t>来描述的</a:t>
            </a:r>
            <a:endParaRPr lang="en-US" altLang="zh-CN" sz="2400" dirty="0">
              <a:latin typeface="+mj-ea"/>
            </a:endParaRPr>
          </a:p>
          <a:p>
            <a:pPr marL="469900" indent="-469900"/>
            <a:r>
              <a:rPr lang="zh-CN" altLang="zh-CN" sz="2400" dirty="0">
                <a:latin typeface="幼圆" panose="02010509060101010101" pitchFamily="49" charset="-122"/>
                <a:ea typeface="幼圆" panose="02010509060101010101" pitchFamily="49" charset="-122"/>
              </a:rPr>
              <a:t>描述</a:t>
            </a:r>
            <a:r>
              <a:rPr lang="zh-CN" altLang="en-US" sz="2400" dirty="0">
                <a:latin typeface="幼圆" panose="02010509060101010101" pitchFamily="49" charset="-122"/>
                <a:ea typeface="幼圆" panose="02010509060101010101" pitchFamily="49" charset="-122"/>
              </a:rPr>
              <a:t>信息</a:t>
            </a:r>
            <a:r>
              <a:rPr lang="zh-CN" altLang="zh-CN" sz="2400" dirty="0">
                <a:latin typeface="幼圆" panose="02010509060101010101" pitchFamily="49" charset="-122"/>
                <a:ea typeface="幼圆" panose="02010509060101010101" pitchFamily="49" charset="-122"/>
              </a:rPr>
              <a:t>的符号记录称为</a:t>
            </a:r>
            <a:r>
              <a:rPr lang="zh-CN" altLang="zh-CN" sz="2400" dirty="0">
                <a:solidFill>
                  <a:srgbClr val="FF0000"/>
                </a:solidFill>
                <a:latin typeface="幼圆" panose="02010509060101010101" pitchFamily="49" charset="-122"/>
                <a:ea typeface="幼圆" panose="02010509060101010101" pitchFamily="49" charset="-122"/>
              </a:rPr>
              <a:t>数据</a:t>
            </a:r>
            <a:r>
              <a:rPr lang="zh-CN" altLang="en-US" sz="2400" dirty="0">
                <a:latin typeface="幼圆" panose="02010509060101010101" pitchFamily="49" charset="-122"/>
                <a:ea typeface="幼圆" panose="02010509060101010101" pitchFamily="49" charset="-122"/>
              </a:rPr>
              <a:t>。</a:t>
            </a:r>
            <a:endParaRPr lang="en-US" altLang="zh-CN" sz="2400" dirty="0">
              <a:latin typeface="幼圆" panose="02010509060101010101" pitchFamily="49" charset="-122"/>
              <a:ea typeface="幼圆" panose="02010509060101010101" pitchFamily="49" charset="-122"/>
            </a:endParaRPr>
          </a:p>
          <a:p>
            <a:pPr marL="469900" indent="-469900"/>
            <a:r>
              <a:rPr lang="zh-CN" altLang="zh-CN" sz="2400" dirty="0">
                <a:latin typeface="幼圆" panose="02010509060101010101" pitchFamily="49" charset="-122"/>
                <a:ea typeface="幼圆" panose="02010509060101010101" pitchFamily="49" charset="-122"/>
              </a:rPr>
              <a:t>数据有一定的格式，这些格式的规定是数据的语法，而数据的含义是数据的语义。</a:t>
            </a:r>
            <a:r>
              <a:rPr lang="zh-CN" altLang="en-US" sz="2400" dirty="0">
                <a:latin typeface="幼圆" panose="02010509060101010101" pitchFamily="49" charset="-122"/>
                <a:ea typeface="幼圆" panose="02010509060101010101" pitchFamily="49" charset="-122"/>
              </a:rPr>
              <a:t>（张三，男，</a:t>
            </a:r>
            <a:r>
              <a:rPr lang="en-US" altLang="zh-CN" sz="2400" dirty="0">
                <a:latin typeface="幼圆" panose="02010509060101010101" pitchFamily="49" charset="-122"/>
                <a:ea typeface="幼圆" panose="02010509060101010101" pitchFamily="49" charset="-122"/>
              </a:rPr>
              <a:t>18</a:t>
            </a:r>
            <a:r>
              <a:rPr lang="zh-CN" altLang="en-US" sz="2400" dirty="0">
                <a:latin typeface="幼圆" panose="02010509060101010101" pitchFamily="49" charset="-122"/>
                <a:ea typeface="幼圆" panose="02010509060101010101" pitchFamily="49" charset="-122"/>
              </a:rPr>
              <a:t>）</a:t>
            </a:r>
            <a:endParaRPr lang="en-US" altLang="zh-CN" sz="2400" dirty="0">
              <a:latin typeface="幼圆" panose="02010509060101010101" pitchFamily="49" charset="-122"/>
              <a:ea typeface="幼圆" panose="02010509060101010101" pitchFamily="49" charset="-122"/>
            </a:endParaRPr>
          </a:p>
          <a:p>
            <a:pPr marL="0" indent="0">
              <a:buNone/>
            </a:pPr>
            <a:endParaRPr lang="zh-CN" altLang="en-US" sz="2400" dirty="0">
              <a:latin typeface="+mj-ea"/>
            </a:endParaRPr>
          </a:p>
          <a:p>
            <a:pPr>
              <a:spcBef>
                <a:spcPts val="600"/>
              </a:spcBef>
              <a:buClrTx/>
              <a:buNone/>
            </a:pPr>
            <a:endParaRPr lang="zh-CN" altLang="en-US" sz="2400" dirty="0">
              <a:solidFill>
                <a:srgbClr val="FF5050"/>
              </a:solidFill>
              <a:latin typeface="+mj-ea"/>
              <a:ea typeface="+mj-ea"/>
            </a:endParaRPr>
          </a:p>
          <a:p>
            <a:pPr>
              <a:spcBef>
                <a:spcPct val="0"/>
              </a:spcBef>
              <a:buClrTx/>
              <a:buNone/>
            </a:pPr>
            <a:endParaRPr lang="zh-CN" altLang="en-US" sz="2400" dirty="0">
              <a:latin typeface="Arial" panose="020B0604020202020204" pitchFamily="34" charset="0"/>
            </a:endParaRPr>
          </a:p>
        </p:txBody>
      </p:sp>
      <p:sp>
        <p:nvSpPr>
          <p:cNvPr id="3" name="副标题 2"/>
          <p:cNvSpPr>
            <a:spLocks noGrp="1"/>
          </p:cNvSpPr>
          <p:nvPr>
            <p:ph type="subTitle" idx="13"/>
          </p:nvPr>
        </p:nvSpPr>
        <p:spPr/>
        <p:txBody>
          <a:bodyPr>
            <a:normAutofit/>
          </a:bodyPr>
          <a:lstStyle/>
          <a:p>
            <a:pPr>
              <a:spcBef>
                <a:spcPct val="50000"/>
              </a:spcBef>
              <a:buClrTx/>
            </a:pPr>
            <a:r>
              <a:rPr lang="en-US" altLang="zh-CN" sz="3200" dirty="0">
                <a:solidFill>
                  <a:srgbClr val="0000FF"/>
                </a:solidFill>
                <a:latin typeface="Arial" panose="020B0604020202020204" pitchFamily="34" charset="0"/>
              </a:rPr>
              <a:t>3</a:t>
            </a:r>
            <a:r>
              <a:rPr lang="zh-CN" altLang="en-US" sz="3200" dirty="0">
                <a:solidFill>
                  <a:srgbClr val="0000FF"/>
                </a:solidFill>
                <a:latin typeface="Arial" panose="020B0604020202020204" pitchFamily="34" charset="0"/>
              </a:rPr>
              <a:t>．机器世界（也叫数据世界）</a:t>
            </a:r>
            <a:endParaRPr lang="zh-CN" altLang="en-US" sz="3200" dirty="0">
              <a:solidFill>
                <a:srgbClr val="0000FF"/>
              </a:solidFill>
              <a:latin typeface="Arial" panose="020B0604020202020204" pitchFamily="34" charset="0"/>
            </a:endParaRPr>
          </a:p>
        </p:txBody>
      </p:sp>
      <p:sp>
        <p:nvSpPr>
          <p:cNvPr id="4" name="矩形: 圆顶角 3"/>
          <p:cNvSpPr/>
          <p:nvPr/>
        </p:nvSpPr>
        <p:spPr>
          <a:xfrm>
            <a:off x="990600" y="1905000"/>
            <a:ext cx="2057400" cy="1143000"/>
          </a:xfrm>
          <a:prstGeom prst="round2Same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rPr>
              <a:t>信息</a:t>
            </a:r>
            <a:endParaRPr lang="zh-CN" altLang="en-US" sz="3600" dirty="0">
              <a:solidFill>
                <a:schemeClr val="tx1"/>
              </a:solidFill>
            </a:endParaRPr>
          </a:p>
        </p:txBody>
      </p:sp>
      <p:sp>
        <p:nvSpPr>
          <p:cNvPr id="6" name="矩形: 圆顶角 5"/>
          <p:cNvSpPr/>
          <p:nvPr/>
        </p:nvSpPr>
        <p:spPr>
          <a:xfrm>
            <a:off x="6096003" y="1880007"/>
            <a:ext cx="2057400" cy="1143000"/>
          </a:xfrm>
          <a:prstGeom prst="round2Same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rPr>
              <a:t>数据</a:t>
            </a:r>
            <a:endParaRPr lang="zh-CN" altLang="en-US" dirty="0">
              <a:solidFill>
                <a:schemeClr val="tx1"/>
              </a:solidFill>
            </a:endParaRPr>
          </a:p>
        </p:txBody>
      </p:sp>
      <p:sp>
        <p:nvSpPr>
          <p:cNvPr id="7" name="文本框 6"/>
          <p:cNvSpPr txBox="1"/>
          <p:nvPr/>
        </p:nvSpPr>
        <p:spPr>
          <a:xfrm>
            <a:off x="1295405" y="3384207"/>
            <a:ext cx="6639959" cy="461665"/>
          </a:xfrm>
          <a:prstGeom prst="rect">
            <a:avLst/>
          </a:prstGeom>
          <a:noFill/>
        </p:spPr>
        <p:txBody>
          <a:bodyPr wrap="none" rtlCol="0">
            <a:spAutoFit/>
          </a:bodyPr>
          <a:lstStyle/>
          <a:p>
            <a:r>
              <a:rPr lang="zh-CN" altLang="en-US" sz="2400" dirty="0"/>
              <a:t>信息世界                                               机器世界</a:t>
            </a:r>
            <a:endParaRPr lang="zh-CN" altLang="en-US" sz="2400" dirty="0"/>
          </a:p>
        </p:txBody>
      </p:sp>
      <p:cxnSp>
        <p:nvCxnSpPr>
          <p:cNvPr id="9" name="直接箭头连接符 8"/>
          <p:cNvCxnSpPr/>
          <p:nvPr/>
        </p:nvCxnSpPr>
        <p:spPr>
          <a:xfrm>
            <a:off x="3048003" y="2209800"/>
            <a:ext cx="3048003"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048003" y="2743200"/>
            <a:ext cx="3048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10229" y="1676404"/>
            <a:ext cx="1723549" cy="461665"/>
          </a:xfrm>
          <a:prstGeom prst="rect">
            <a:avLst/>
          </a:prstGeom>
          <a:noFill/>
        </p:spPr>
        <p:txBody>
          <a:bodyPr wrap="none" rtlCol="0">
            <a:spAutoFit/>
          </a:bodyPr>
          <a:lstStyle/>
          <a:p>
            <a:r>
              <a:rPr lang="zh-CN" altLang="en-US" sz="2400" dirty="0"/>
              <a:t>编码数据化</a:t>
            </a:r>
            <a:endParaRPr lang="zh-CN" altLang="en-US" sz="2400" dirty="0"/>
          </a:p>
        </p:txBody>
      </p:sp>
      <p:sp>
        <p:nvSpPr>
          <p:cNvPr id="13" name="文本框 12"/>
          <p:cNvSpPr txBox="1"/>
          <p:nvPr/>
        </p:nvSpPr>
        <p:spPr>
          <a:xfrm>
            <a:off x="4171896" y="2771913"/>
            <a:ext cx="800219" cy="461665"/>
          </a:xfrm>
          <a:prstGeom prst="rect">
            <a:avLst/>
          </a:prstGeom>
          <a:noFill/>
        </p:spPr>
        <p:txBody>
          <a:bodyPr wrap="none" rtlCol="0">
            <a:spAutoFit/>
          </a:bodyPr>
          <a:lstStyle/>
          <a:p>
            <a:r>
              <a:rPr lang="zh-CN" altLang="en-US" sz="2400" dirty="0"/>
              <a:t>解释</a:t>
            </a:r>
            <a:endParaRPr lang="zh-CN" altLang="en-US" sz="2400" dirty="0"/>
          </a:p>
        </p:txBody>
      </p:sp>
    </p:spTree>
  </p:cSld>
  <p:clrMapOvr>
    <a:masterClrMapping/>
  </p:clrMapOvr>
</p:sld>
</file>

<file path=ppt/tags/tag1.xml><?xml version="1.0" encoding="utf-8"?>
<p:tagLst xmlns:p="http://schemas.openxmlformats.org/presentationml/2006/main">
  <p:tag name="KSO_WPP_MARK_KEY" val="60b272c2-db54-496b-a2dc-b6151b7378df"/>
  <p:tag name="COMMONDATA" val="eyJoZGlkIjoiZmJmMjg3M2EyMTNmMTk1ODFkNTA3YWM1NDUxNzc0ZTIifQ=="/>
</p:tagLst>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6073</Words>
  <Application>WPS 演示</Application>
  <PresentationFormat>全屏显示(4:3)</PresentationFormat>
  <Paragraphs>730</Paragraphs>
  <Slides>41</Slides>
  <Notes>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Arial</vt:lpstr>
      <vt:lpstr>宋体</vt:lpstr>
      <vt:lpstr>Wingdings</vt:lpstr>
      <vt:lpstr>Wingdings 3</vt:lpstr>
      <vt:lpstr>Arial</vt:lpstr>
      <vt:lpstr>幼圆</vt:lpstr>
      <vt:lpstr>Century Gothic</vt:lpstr>
      <vt:lpstr>微软雅黑</vt:lpstr>
      <vt:lpstr>Arial Unicode MS</vt:lpstr>
      <vt:lpstr>等线</vt:lpstr>
      <vt:lpstr>Verdana</vt:lpstr>
      <vt:lpstr>Times New Roman</vt:lpstr>
      <vt:lpstr>Calibri</vt:lpstr>
      <vt:lpstr>黑体</vt:lpstr>
      <vt:lpstr>丝状</vt:lpstr>
      <vt:lpstr>第2章  数据模型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数据模型</dc:title>
  <dc:creator>Administrator</dc:creator>
  <cp:lastModifiedBy>梅晶</cp:lastModifiedBy>
  <cp:revision>65</cp:revision>
  <dcterms:created xsi:type="dcterms:W3CDTF">2006-08-16T00:00:00Z</dcterms:created>
  <dcterms:modified xsi:type="dcterms:W3CDTF">2023-03-02T05:42:38Z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B494E03CF90240468C3B7EAC62E7BC73</vt:lpwstr>
  </property>
  <property fmtid="{D5CDD505-2E9C-101B-9397-08002B2CF9AE}" pid="3" name="KSOProductBuildVer">
    <vt:lpwstr>2052-11.1.0.13703</vt:lpwstr>
  </property>
</Properties>
</file>