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50" r:id="rId3"/>
    <p:sldId id="351" r:id="rId4"/>
    <p:sldId id="352" r:id="rId5"/>
    <p:sldId id="353" r:id="rId6"/>
    <p:sldId id="465" r:id="rId7"/>
    <p:sldId id="471" r:id="rId9"/>
    <p:sldId id="472" r:id="rId10"/>
    <p:sldId id="467" r:id="rId11"/>
    <p:sldId id="359" r:id="rId12"/>
    <p:sldId id="474" r:id="rId13"/>
    <p:sldId id="475" r:id="rId14"/>
    <p:sldId id="476" r:id="rId15"/>
    <p:sldId id="360" r:id="rId16"/>
    <p:sldId id="388" r:id="rId17"/>
    <p:sldId id="355" r:id="rId18"/>
    <p:sldId id="477" r:id="rId19"/>
    <p:sldId id="478" r:id="rId20"/>
    <p:sldId id="309" r:id="rId21"/>
    <p:sldId id="310" r:id="rId22"/>
    <p:sldId id="311" r:id="rId23"/>
    <p:sldId id="312" r:id="rId24"/>
    <p:sldId id="479" r:id="rId25"/>
    <p:sldId id="480" r:id="rId26"/>
    <p:sldId id="314" r:id="rId27"/>
    <p:sldId id="315" r:id="rId28"/>
    <p:sldId id="316" r:id="rId29"/>
    <p:sldId id="365" r:id="rId30"/>
    <p:sldId id="366" r:id="rId31"/>
    <p:sldId id="481" r:id="rId32"/>
    <p:sldId id="367" r:id="rId33"/>
    <p:sldId id="368" r:id="rId34"/>
    <p:sldId id="482" r:id="rId35"/>
    <p:sldId id="483" r:id="rId36"/>
    <p:sldId id="484" r:id="rId37"/>
    <p:sldId id="485" r:id="rId38"/>
    <p:sldId id="369" r:id="rId39"/>
    <p:sldId id="486" r:id="rId40"/>
    <p:sldId id="370" r:id="rId41"/>
    <p:sldId id="487" r:id="rId42"/>
    <p:sldId id="488" r:id="rId43"/>
    <p:sldId id="371" r:id="rId44"/>
    <p:sldId id="489" r:id="rId45"/>
    <p:sldId id="490" r:id="rId46"/>
    <p:sldId id="372" r:id="rId47"/>
    <p:sldId id="491" r:id="rId48"/>
    <p:sldId id="492" r:id="rId49"/>
    <p:sldId id="493" r:id="rId50"/>
    <p:sldId id="494" r:id="rId51"/>
    <p:sldId id="373" r:id="rId52"/>
    <p:sldId id="495" r:id="rId53"/>
    <p:sldId id="496" r:id="rId54"/>
    <p:sldId id="374" r:id="rId55"/>
    <p:sldId id="375" r:id="rId56"/>
    <p:sldId id="497" r:id="rId57"/>
    <p:sldId id="498" r:id="rId58"/>
    <p:sldId id="376" r:id="rId59"/>
    <p:sldId id="285" r:id="rId60"/>
    <p:sldId id="552" r:id="rId61"/>
    <p:sldId id="358" r:id="rId62"/>
    <p:sldId id="336" r:id="rId63"/>
    <p:sldId id="362" r:id="rId64"/>
    <p:sldId id="361" r:id="rId65"/>
    <p:sldId id="499" r:id="rId66"/>
    <p:sldId id="286" r:id="rId67"/>
    <p:sldId id="337" r:id="rId68"/>
    <p:sldId id="363" r:id="rId69"/>
    <p:sldId id="364" r:id="rId70"/>
    <p:sldId id="287" r:id="rId71"/>
    <p:sldId id="338" r:id="rId72"/>
    <p:sldId id="288" r:id="rId73"/>
    <p:sldId id="500" r:id="rId74"/>
    <p:sldId id="294" r:id="rId75"/>
    <p:sldId id="295" r:id="rId76"/>
    <p:sldId id="296" r:id="rId77"/>
    <p:sldId id="501" r:id="rId78"/>
    <p:sldId id="502" r:id="rId79"/>
    <p:sldId id="290" r:id="rId80"/>
    <p:sldId id="503" r:id="rId81"/>
    <p:sldId id="381" r:id="rId82"/>
    <p:sldId id="507" r:id="rId83"/>
    <p:sldId id="379" r:id="rId84"/>
    <p:sldId id="508" r:id="rId85"/>
    <p:sldId id="377" r:id="rId86"/>
    <p:sldId id="509" r:id="rId87"/>
    <p:sldId id="383" r:id="rId88"/>
    <p:sldId id="553" r:id="rId89"/>
    <p:sldId id="554" r:id="rId90"/>
    <p:sldId id="555" r:id="rId91"/>
    <p:sldId id="348" r:id="rId92"/>
    <p:sldId id="385"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bany" initials="xb21c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8" autoAdjust="0"/>
    <p:restoredTop sz="87638" autoAdjust="0"/>
  </p:normalViewPr>
  <p:slideViewPr>
    <p:cSldViewPr>
      <p:cViewPr varScale="1">
        <p:scale>
          <a:sx n="63" d="100"/>
          <a:sy n="63" d="100"/>
        </p:scale>
        <p:origin x="1500" y="78"/>
      </p:cViewPr>
      <p:guideLst>
        <p:guide orient="horz" pos="2160"/>
        <p:guide pos="289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commentAuthors" Target="commentAuthors.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F1ABC766-B918-4D37-8C25-A81E78895BCF}"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2C10A3F9-944A-4C78-AD0B-6D77BFAB7CC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笛卡尔积两两组合生成元组</a:t>
            </a:r>
            <a:endParaRPr lang="zh-CN" altLang="en-US" dirty="0"/>
          </a:p>
        </p:txBody>
      </p:sp>
      <p:sp>
        <p:nvSpPr>
          <p:cNvPr id="4" name="灯片编号占位符 3"/>
          <p:cNvSpPr>
            <a:spLocks noGrp="1"/>
          </p:cNvSpPr>
          <p:nvPr>
            <p:ph type="sldNum" sz="quarter" idx="5"/>
          </p:nvPr>
        </p:nvSpPr>
        <p:spPr/>
        <p:txBody>
          <a:bodyPr/>
          <a:lstStyle/>
          <a:p>
            <a:pPr>
              <a:defRPr/>
            </a:pPr>
            <a:fld id="{2C10A3F9-944A-4C78-AD0B-6D77BFAB7CC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笛卡尔积两两组合生成元组</a:t>
            </a:r>
            <a:endParaRPr lang="zh-CN" altLang="en-US" dirty="0"/>
          </a:p>
        </p:txBody>
      </p:sp>
      <p:sp>
        <p:nvSpPr>
          <p:cNvPr id="4" name="灯片编号占位符 3"/>
          <p:cNvSpPr>
            <a:spLocks noGrp="1"/>
          </p:cNvSpPr>
          <p:nvPr>
            <p:ph type="sldNum" sz="quarter" idx="5"/>
          </p:nvPr>
        </p:nvSpPr>
        <p:spPr/>
        <p:txBody>
          <a:bodyPr/>
          <a:lstStyle/>
          <a:p>
            <a:pPr>
              <a:defRPr/>
            </a:pPr>
            <a:fld id="{2C10A3F9-944A-4C78-AD0B-6D77BFAB7CC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pPr>
              <a:defRPr/>
            </a:pPr>
            <a:fld id="{5FB6A4F2-9EA5-4454-8BFB-56FD2CD74428}" type="slidenum">
              <a:rPr lang="en-US" altLang="zh-CN" smtClean="0"/>
            </a:fld>
            <a:endParaRPr lang="en-US" altLang="zh-C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5FB6A4F2-9EA5-4454-8BFB-56FD2CD74428}" type="slidenum">
              <a:rPr lang="en-US" altLang="zh-CN" smtClean="0"/>
            </a:fld>
            <a:endParaRPr lang="en-US" altLang="zh-C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pPr>
              <a:defRPr/>
            </a:pPr>
            <a:fld id="{D253975E-D5BE-4522-85C1-94851B51E1D1}" type="slidenum">
              <a:rPr lang="en-US" altLang="zh-CN" smtClean="0"/>
            </a:fld>
            <a:endParaRPr lang="en-US" altLang="zh-CN"/>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直角三角形 2"/>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 name="组合 15"/>
          <p:cNvGrpSpPr/>
          <p:nvPr/>
        </p:nvGrpSpPr>
        <p:grpSpPr bwMode="auto">
          <a:xfrm>
            <a:off x="-3175" y="4953000"/>
            <a:ext cx="9147175" cy="1911350"/>
            <a:chOff x="-3765" y="4832896"/>
            <a:chExt cx="9147765" cy="2032192"/>
          </a:xfrm>
        </p:grpSpPr>
        <p:sp>
          <p:nvSpPr>
            <p:cNvPr id="5" name="任意多边形 4"/>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18"/>
            <p:cNvSpPr/>
            <p:nvPr/>
          </p:nvSpPr>
          <p:spPr bwMode="auto">
            <a:xfrm>
              <a:off x="35443" y="5135526"/>
              <a:ext cx="9108557"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任意多边形 6"/>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直接连接符 7"/>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latin typeface="+mj-ea"/>
                <a:ea typeface="+mj-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9" name="日期占位符 29"/>
          <p:cNvSpPr>
            <a:spLocks noGrp="1"/>
          </p:cNvSpPr>
          <p:nvPr>
            <p:ph type="dt" sz="half" idx="10"/>
          </p:nvPr>
        </p:nvSpPr>
        <p:spPr/>
        <p:txBody>
          <a:bodyPr/>
          <a:lstStyle>
            <a:lvl1pPr>
              <a:defRPr>
                <a:solidFill>
                  <a:srgbClr val="FFFFFF"/>
                </a:solidFill>
              </a:defRPr>
            </a:lvl1pPr>
          </a:lstStyle>
          <a:p>
            <a:pPr>
              <a:defRPr/>
            </a:pPr>
            <a:fld id="{98B1B47F-30DD-42AE-82BC-B06F1161DE28}" type="datetimeFigureOut">
              <a:rPr lang="zh-CN" altLang="en-US"/>
            </a:fld>
            <a:endParaRPr lang="zh-CN" altLang="en-US"/>
          </a:p>
        </p:txBody>
      </p:sp>
      <p:sp>
        <p:nvSpPr>
          <p:cNvPr id="10"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1" name="灯片编号占位符 26"/>
          <p:cNvSpPr>
            <a:spLocks noGrp="1"/>
          </p:cNvSpPr>
          <p:nvPr>
            <p:ph type="sldNum" sz="quarter" idx="12"/>
          </p:nvPr>
        </p:nvSpPr>
        <p:spPr>
          <a:xfrm>
            <a:off x="511228" y="787783"/>
            <a:ext cx="584978" cy="365125"/>
          </a:xfrm>
          <a:prstGeom prst="rect">
            <a:avLst/>
          </a:prstGeom>
        </p:spPr>
        <p:txBody>
          <a:bodyPr/>
          <a:lstStyle>
            <a:lvl1pPr>
              <a:defRPr>
                <a:solidFill>
                  <a:srgbClr val="FFFFFF"/>
                </a:solidFill>
              </a:defRPr>
            </a:lvl1pPr>
          </a:lstStyle>
          <a:p>
            <a:pPr>
              <a:defRPr/>
            </a:pPr>
            <a:fld id="{445B24F7-B87F-4494-AC8C-44127A71222C}" type="slidenum">
              <a:rPr lang="zh-CN" altLang="en-US"/>
            </a:fld>
            <a:endParaRPr lang="en-US" altLang="zh-CN"/>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12568"/>
          </a:xfrm>
        </p:spPr>
        <p:txBody>
          <a:bodyPr/>
          <a:lstStyle>
            <a:lvl1pPr marL="273685" indent="-191770">
              <a:buFont typeface="Wingdings" panose="05000000000000000000" pitchFamily="2" charset="2"/>
              <a:buChar char="Ø"/>
              <a:defRPr/>
            </a:lvl1pPr>
            <a:lvl2pPr marL="465455" indent="-171450">
              <a:buFont typeface="Wingdings" panose="05000000000000000000" pitchFamily="2" charset="2"/>
              <a:buChar char="ü"/>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副标题 16"/>
          <p:cNvSpPr>
            <a:spLocks noGrp="1"/>
          </p:cNvSpPr>
          <p:nvPr>
            <p:ph type="subTitle" idx="13"/>
          </p:nvPr>
        </p:nvSpPr>
        <p:spPr>
          <a:xfrm>
            <a:off x="467544" y="404672"/>
            <a:ext cx="8208912" cy="825505"/>
          </a:xfrm>
        </p:spPr>
        <p:txBody>
          <a:bodyPr lIns="45720" rIns="45720">
            <a:normAutofit/>
          </a:bodyPr>
          <a:lstStyle>
            <a:lvl1pPr marL="0" marR="48260" indent="0" algn="l">
              <a:buNone/>
              <a:defRPr sz="3000" b="1">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a:p>
        </p:txBody>
      </p:sp>
      <p:sp>
        <p:nvSpPr>
          <p:cNvPr id="4" name="Date Placeholder 3"/>
          <p:cNvSpPr>
            <a:spLocks noGrp="1"/>
          </p:cNvSpPr>
          <p:nvPr>
            <p:ph type="dt" sz="half" idx="14"/>
          </p:nvPr>
        </p:nvSpPr>
        <p:spPr/>
        <p:txBody>
          <a:bodyPr/>
          <a:lstStyle>
            <a:lvl1pPr>
              <a:defRPr/>
            </a:lvl1pPr>
          </a:lstStyle>
          <a:p>
            <a:pPr>
              <a:defRPr/>
            </a:pPr>
            <a:fld id="{4225ECB3-6AC7-43FA-A915-18D4472C2C5D}" type="datetimeFigureOut">
              <a:rPr lang="zh-CN" altLang="en-US"/>
            </a:fld>
            <a:endParaRPr lang="zh-CN" altLang="en-US"/>
          </a:p>
        </p:txBody>
      </p:sp>
      <p:sp>
        <p:nvSpPr>
          <p:cNvPr id="5" name="Footer Placeholder 4"/>
          <p:cNvSpPr>
            <a:spLocks noGrp="1"/>
          </p:cNvSpPr>
          <p:nvPr>
            <p:ph type="ftr" sz="quarter" idx="15"/>
          </p:nvPr>
        </p:nvSpPr>
        <p:spPr/>
        <p:txBody>
          <a:bodyPr/>
          <a:lstStyle>
            <a:lvl1pPr>
              <a:defRPr/>
            </a:lvl1pPr>
          </a:lstStyle>
          <a:p>
            <a:pPr>
              <a:defRPr/>
            </a:pPr>
            <a:endParaRPr lang="zh-CN" altLang="en-US"/>
          </a:p>
        </p:txBody>
      </p:sp>
      <p:sp>
        <p:nvSpPr>
          <p:cNvPr id="6" name="Slide Number Placeholder 5"/>
          <p:cNvSpPr>
            <a:spLocks noGrp="1"/>
          </p:cNvSpPr>
          <p:nvPr>
            <p:ph type="sldNum" sz="quarter" idx="16"/>
          </p:nvPr>
        </p:nvSpPr>
        <p:spPr/>
        <p:txBody>
          <a:bodyPr/>
          <a:lstStyle>
            <a:lvl1pPr>
              <a:defRPr/>
            </a:lvl1pPr>
          </a:lstStyle>
          <a:p>
            <a:pPr>
              <a:defRPr/>
            </a:pPr>
            <a:fld id="{7852726B-87AB-4964-898E-B380B9902728}" type="slidenum">
              <a:rPr lang="zh-CN" altLang="en-US"/>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5" y="1700808"/>
            <a:ext cx="8066856" cy="3777622"/>
          </a:xfrm>
        </p:spPr>
        <p:txBody>
          <a:bodyPr/>
          <a:lstStyle>
            <a:lvl1pPr>
              <a:defRPr sz="2400">
                <a:latin typeface="+mj-ea"/>
                <a:ea typeface="+mj-ea"/>
              </a:defRPr>
            </a:lvl1pPr>
            <a:lvl2pPr>
              <a:defRPr sz="2200">
                <a:latin typeface="+mj-ea"/>
                <a:ea typeface="+mj-ea"/>
              </a:defRPr>
            </a:lvl2pPr>
            <a:lvl3pPr>
              <a:defRPr/>
            </a:lvl3pPr>
            <a:lvl4pPr>
              <a:defRPr/>
            </a:lvl4pPr>
            <a:lvl5pPr>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标题 6"/>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baseline="0">
                <a:solidFill>
                  <a:schemeClr val="tx1">
                    <a:lumMod val="65000"/>
                    <a:lumOff val="35000"/>
                  </a:schemeClr>
                </a:solidFill>
                <a:latin typeface="幼圆" panose="02010509060101010101" pitchFamily="49" charset="-122"/>
                <a:ea typeface="幼圆" panose="02010509060101010101" pitchFamily="49"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pPr>
              <a:defRPr/>
            </a:pPr>
            <a:fld id="{F808A258-BB1C-4583-B944-9F6B9734814B}" type="slidenum">
              <a:rPr lang="en-US" altLang="zh-CN" smtClean="0"/>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a:prstGeom prst="rect">
            <a:avLst/>
          </a:prstGeom>
        </p:spPr>
        <p:txBody>
          <a:bodyPr/>
          <a:lstStyle/>
          <a:p>
            <a:pPr>
              <a:defRPr/>
            </a:pPr>
            <a:fld id="{1D3537E1-3294-472B-A15B-944A20705986}" type="slidenum">
              <a:rPr lang="en-US" altLang="zh-CN" smtClean="0"/>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a:prstGeom prst="rect">
            <a:avLst/>
          </a:prstGeom>
        </p:spPr>
        <p:txBody>
          <a:bodyPr/>
          <a:lstStyle/>
          <a:p>
            <a:pPr>
              <a:defRPr/>
            </a:pPr>
            <a:fld id="{EA41B981-68AA-48E5-AF57-82C68085FD63}" type="slidenum">
              <a:rPr lang="en-US" altLang="zh-CN" smtClean="0"/>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a:xfrm>
            <a:off x="511228" y="787783"/>
            <a:ext cx="584978" cy="365125"/>
          </a:xfrm>
          <a:prstGeom prst="rect">
            <a:avLst/>
          </a:prstGeom>
        </p:spPr>
        <p:txBody>
          <a:bodyPr/>
          <a:lstStyle/>
          <a:p>
            <a:pPr>
              <a:defRPr/>
            </a:pPr>
            <a:fld id="{746EC3B6-BE09-4370-97C1-60B1F9D4277A}" type="slidenum">
              <a:rPr lang="en-US" altLang="zh-CN" smtClean="0"/>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a:xfrm>
            <a:off x="511228" y="787783"/>
            <a:ext cx="584978" cy="365125"/>
          </a:xfrm>
          <a:prstGeom prst="rect">
            <a:avLst/>
          </a:prstGeom>
        </p:spPr>
        <p:txBody>
          <a:bodyPr/>
          <a:lstStyle/>
          <a:p>
            <a:pPr>
              <a:defRPr/>
            </a:pPr>
            <a:fld id="{C342D540-63B2-4EAE-A702-4C0250BD83B8}" type="slidenum">
              <a:rPr lang="en-US" altLang="zh-CN" smtClean="0"/>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787783"/>
            <a:ext cx="584978" cy="365125"/>
          </a:xfrm>
          <a:prstGeom prst="rect">
            <a:avLst/>
          </a:prstGeom>
        </p:spPr>
        <p:txBody>
          <a:bodyPr/>
          <a:lstStyle/>
          <a:p>
            <a:pPr>
              <a:defRPr/>
            </a:pPr>
            <a:fld id="{FA965577-39BF-439B-BEB3-36341BD7B8C6}" type="slidenum">
              <a:rPr lang="en-US" altLang="zh-CN" smtClean="0"/>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2A340DBC-D178-44DD-8783-2968CBC0267C}" type="slidenum">
              <a:rPr lang="en-US" altLang="zh-CN" smtClean="0"/>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5481" y="548680"/>
            <a:ext cx="8148920" cy="999399"/>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14051" y="1772816"/>
            <a:ext cx="8120350" cy="38862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p:randomBar dir="vert"/>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27.wmf"/><Relationship Id="rId7" Type="http://schemas.openxmlformats.org/officeDocument/2006/relationships/oleObject" Target="../embeddings/oleObject11.bin"/><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image" Target="../media/image24.wmf"/><Relationship Id="rId14" Type="http://schemas.openxmlformats.org/officeDocument/2006/relationships/vmlDrawing" Target="../drawings/vmlDrawing7.vml"/><Relationship Id="rId13" Type="http://schemas.openxmlformats.org/officeDocument/2006/relationships/slideLayout" Target="../slideLayouts/slideLayout2.xml"/><Relationship Id="rId12" Type="http://schemas.openxmlformats.org/officeDocument/2006/relationships/image" Target="../media/image29.wmf"/><Relationship Id="rId11" Type="http://schemas.openxmlformats.org/officeDocument/2006/relationships/oleObject" Target="../embeddings/oleObject13.bin"/><Relationship Id="rId10" Type="http://schemas.openxmlformats.org/officeDocument/2006/relationships/image" Target="../media/image28.w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1.wmf"/><Relationship Id="rId2" Type="http://schemas.openxmlformats.org/officeDocument/2006/relationships/oleObject" Target="../embeddings/oleObject14.bin"/><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34.wmf"/><Relationship Id="rId7" Type="http://schemas.openxmlformats.org/officeDocument/2006/relationships/oleObject" Target="../embeddings/oleObject19.bin"/><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3.wmf"/><Relationship Id="rId3" Type="http://schemas.openxmlformats.org/officeDocument/2006/relationships/oleObject" Target="../embeddings/oleObject17.bin"/><Relationship Id="rId2" Type="http://schemas.openxmlformats.org/officeDocument/2006/relationships/image" Target="../media/image33.wmf"/><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35.wmf"/><Relationship Id="rId1"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21.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24.bin"/><Relationship Id="rId4" Type="http://schemas.openxmlformats.org/officeDocument/2006/relationships/image" Target="../media/image40.wmf"/><Relationship Id="rId3" Type="http://schemas.openxmlformats.org/officeDocument/2006/relationships/oleObject" Target="../embeddings/oleObject23.bin"/><Relationship Id="rId2" Type="http://schemas.openxmlformats.org/officeDocument/2006/relationships/image" Target="../media/image39.wmf"/><Relationship Id="rId1" Type="http://schemas.openxmlformats.org/officeDocument/2006/relationships/oleObject" Target="../embeddings/oleObject2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26.bin"/><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image" Target="../media/image43.png"/></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27.bin"/><Relationship Id="rId1" Type="http://schemas.openxmlformats.org/officeDocument/2006/relationships/image" Target="../media/image47.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2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52.wmf"/><Relationship Id="rId1"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31.bin"/><Relationship Id="rId2" Type="http://schemas.openxmlformats.org/officeDocument/2006/relationships/image" Target="../media/image53.wmf"/><Relationship Id="rId1" Type="http://schemas.openxmlformats.org/officeDocument/2006/relationships/oleObject" Target="../embeddings/oleObject30.bin"/></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56.wmf"/><Relationship Id="rId1" Type="http://schemas.openxmlformats.org/officeDocument/2006/relationships/oleObject" Target="../embeddings/oleObject32.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3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2.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59.wmf"/><Relationship Id="rId3" Type="http://schemas.openxmlformats.org/officeDocument/2006/relationships/oleObject" Target="../embeddings/oleObject35.bin"/><Relationship Id="rId2" Type="http://schemas.openxmlformats.org/officeDocument/2006/relationships/image" Target="../media/image58.wmf"/><Relationship Id="rId1" Type="http://schemas.openxmlformats.org/officeDocument/2006/relationships/oleObject" Target="../embeddings/oleObject34.bin"/></Relationships>
</file>

<file path=ppt/slides/_rels/slide73.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38.bin"/><Relationship Id="rId4" Type="http://schemas.openxmlformats.org/officeDocument/2006/relationships/image" Target="../media/image61.wmf"/><Relationship Id="rId3" Type="http://schemas.openxmlformats.org/officeDocument/2006/relationships/oleObject" Target="../embeddings/oleObject37.bin"/><Relationship Id="rId2" Type="http://schemas.openxmlformats.org/officeDocument/2006/relationships/image" Target="../media/image60.wmf"/><Relationship Id="rId1" Type="http://schemas.openxmlformats.org/officeDocument/2006/relationships/oleObject" Target="../embeddings/oleObject36.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39.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oleObject" Target="../embeddings/oleObject40.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41.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66.wmf"/><Relationship Id="rId1" Type="http://schemas.openxmlformats.org/officeDocument/2006/relationships/oleObject" Target="../embeddings/oleObject4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2.xml"/><Relationship Id="rId6" Type="http://schemas.openxmlformats.org/officeDocument/2006/relationships/image" Target="../media/image69.wmf"/><Relationship Id="rId5" Type="http://schemas.openxmlformats.org/officeDocument/2006/relationships/oleObject" Target="../embeddings/oleObject45.bin"/><Relationship Id="rId4" Type="http://schemas.openxmlformats.org/officeDocument/2006/relationships/image" Target="../media/image68.wmf"/><Relationship Id="rId3" Type="http://schemas.openxmlformats.org/officeDocument/2006/relationships/oleObject" Target="../embeddings/oleObject44.bin"/><Relationship Id="rId2" Type="http://schemas.openxmlformats.org/officeDocument/2006/relationships/image" Target="../media/image67.wmf"/><Relationship Id="rId1" Type="http://schemas.openxmlformats.org/officeDocument/2006/relationships/oleObject" Target="../embeddings/oleObject43.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oleObject" Target="../embeddings/oleObject48.bin"/><Relationship Id="rId4" Type="http://schemas.openxmlformats.org/officeDocument/2006/relationships/image" Target="../media/image71.wmf"/><Relationship Id="rId3" Type="http://schemas.openxmlformats.org/officeDocument/2006/relationships/oleObject" Target="../embeddings/oleObject47.bin"/><Relationship Id="rId2" Type="http://schemas.openxmlformats.org/officeDocument/2006/relationships/image" Target="../media/image70.wmf"/><Relationship Id="rId1" Type="http://schemas.openxmlformats.org/officeDocument/2006/relationships/oleObject" Target="../embeddings/oleObject46.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oleObject" Target="../embeddings/oleObject2.bin"/><Relationship Id="rId2" Type="http://schemas.openxmlformats.org/officeDocument/2006/relationships/image" Target="../media/image3.e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副标题 2"/>
          <p:cNvSpPr>
            <a:spLocks noGrp="1"/>
          </p:cNvSpPr>
          <p:nvPr>
            <p:ph type="subTitle" idx="1"/>
          </p:nvPr>
        </p:nvSpPr>
        <p:spPr>
          <a:xfrm>
            <a:off x="1843608" y="3814018"/>
            <a:ext cx="6400800" cy="1752600"/>
          </a:xfrm>
        </p:spPr>
        <p:txBody>
          <a:bodyPr>
            <a:normAutofit/>
          </a:bodyPr>
          <a:lstStyle/>
          <a:p>
            <a:pPr marR="0" eaLnBrk="1" hangingPunct="1"/>
            <a:r>
              <a:rPr lang="zh-CN" altLang="en-US" dirty="0"/>
              <a:t>主讲：梅晶</a:t>
            </a:r>
            <a:endParaRPr lang="en-US" altLang="zh-CN" dirty="0"/>
          </a:p>
          <a:p>
            <a:pPr marR="0" eaLnBrk="1" hangingPunct="1"/>
            <a:r>
              <a:rPr lang="zh-CN" altLang="en-US" dirty="0"/>
              <a:t>湖南师范大学信息科学与工程学院</a:t>
            </a:r>
            <a:endParaRPr lang="zh-CN" altLang="en-US" dirty="0"/>
          </a:p>
        </p:txBody>
      </p:sp>
      <p:sp>
        <p:nvSpPr>
          <p:cNvPr id="8194" name="Rectangle 5"/>
          <p:cNvSpPr>
            <a:spLocks noGrp="1"/>
          </p:cNvSpPr>
          <p:nvPr>
            <p:ph type="ctrTitle" idx="4294967295"/>
          </p:nvPr>
        </p:nvSpPr>
        <p:spPr>
          <a:xfrm>
            <a:off x="472008" y="2132856"/>
            <a:ext cx="7772400" cy="1470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r" eaLnBrk="1" hangingPunct="1"/>
            <a:r>
              <a:rPr lang="zh-CN" altLang="en-US" sz="4800" dirty="0"/>
              <a:t>第</a:t>
            </a:r>
            <a:r>
              <a:rPr lang="en-US" altLang="zh-CN" sz="4800" dirty="0"/>
              <a:t>3</a:t>
            </a:r>
            <a:r>
              <a:rPr lang="zh-CN" altLang="en-US" sz="4800" dirty="0"/>
              <a:t>章  关系数据库理论及查询优化</a:t>
            </a:r>
            <a:endParaRPr lang="zh-CN" altLang="en-US" sz="48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2"/>
          <p:cNvSpPr>
            <a:spLocks noGrp="1"/>
          </p:cNvSpPr>
          <p:nvPr>
            <p:ph type="title"/>
          </p:nvPr>
        </p:nvSpPr>
        <p:spPr>
          <a:xfrm>
            <a:off x="470953" y="332656"/>
            <a:ext cx="8063447" cy="932682"/>
          </a:xfrm>
        </p:spPr>
        <p:txBody>
          <a:bodyPr/>
          <a:lstStyle/>
          <a:p>
            <a:r>
              <a:rPr lang="zh-CN" altLang="en-US" dirty="0"/>
              <a:t>关系模型的基本要求</a:t>
            </a:r>
            <a:endParaRPr lang="zh-CN" altLang="en-US" dirty="0"/>
          </a:p>
        </p:txBody>
      </p:sp>
      <p:sp>
        <p:nvSpPr>
          <p:cNvPr id="17410" name="内容占位符 1"/>
          <p:cNvSpPr>
            <a:spLocks noGrp="1"/>
          </p:cNvSpPr>
          <p:nvPr>
            <p:ph idx="1"/>
          </p:nvPr>
        </p:nvSpPr>
        <p:spPr>
          <a:xfrm>
            <a:off x="467545" y="1340768"/>
            <a:ext cx="8066856" cy="4752528"/>
          </a:xfrm>
        </p:spPr>
        <p:txBody>
          <a:bodyPr>
            <a:normAutofit/>
          </a:bodyPr>
          <a:lstStyle/>
          <a:p>
            <a:pPr>
              <a:spcBef>
                <a:spcPts val="600"/>
              </a:spcBef>
            </a:pPr>
            <a:r>
              <a:rPr lang="zh-CN" altLang="en-US" sz="2500" dirty="0"/>
              <a:t>关系是规范化了的二维表格，有下列的规范性限制：</a:t>
            </a:r>
            <a:endParaRPr lang="zh-CN" altLang="en-US" sz="2500" dirty="0"/>
          </a:p>
          <a:p>
            <a:pPr>
              <a:spcBef>
                <a:spcPts val="600"/>
              </a:spcBef>
              <a:buFont typeface="Lucida Sans Unicode" panose="020B0602030504020204" pitchFamily="34" charset="0"/>
              <a:buAutoNum type="arabicPeriod"/>
            </a:pPr>
            <a:r>
              <a:rPr lang="zh-CN" altLang="en-US" sz="2500" dirty="0"/>
              <a:t>关系中的每个属性是不可分解的。</a:t>
            </a:r>
            <a:endParaRPr lang="zh-CN" altLang="en-US" sz="2500" dirty="0"/>
          </a:p>
          <a:p>
            <a:pPr>
              <a:spcBef>
                <a:spcPts val="600"/>
              </a:spcBef>
              <a:buFont typeface="Lucida Sans Unicode" panose="020B0602030504020204" pitchFamily="34" charset="0"/>
              <a:buAutoNum type="arabicPeriod"/>
            </a:pPr>
            <a:r>
              <a:rPr lang="zh-CN" altLang="en-US" sz="2500" dirty="0"/>
              <a:t>不同的列可出自同一个域，不同的属性要给予不同的属性名。</a:t>
            </a:r>
            <a:endParaRPr lang="zh-CN" altLang="en-US" sz="2500" dirty="0"/>
          </a:p>
        </p:txBody>
      </p:sp>
      <p:graphicFrame>
        <p:nvGraphicFramePr>
          <p:cNvPr id="4" name="Object 2"/>
          <p:cNvGraphicFramePr>
            <a:graphicFrameLocks noChangeAspect="1"/>
          </p:cNvGraphicFramePr>
          <p:nvPr/>
        </p:nvGraphicFramePr>
        <p:xfrm>
          <a:off x="1907704" y="3550146"/>
          <a:ext cx="5446713" cy="742950"/>
        </p:xfrm>
        <a:graphic>
          <a:graphicData uri="http://schemas.openxmlformats.org/presentationml/2006/ole">
            <mc:AlternateContent xmlns:mc="http://schemas.openxmlformats.org/markup-compatibility/2006">
              <mc:Choice xmlns:v="urn:schemas-microsoft-com:vml" Requires="v">
                <p:oleObj spid="_x0000_s46101" name="工作表" r:id="rId1" imgW="4139565" imgH="571500" progId="Excel.Sheet.12">
                  <p:embed/>
                </p:oleObj>
              </mc:Choice>
              <mc:Fallback>
                <p:oleObj name="工作表" r:id="rId1" imgW="4139565" imgH="571500" progId="Excel.Sheet.1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550146"/>
                        <a:ext cx="544671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2"/>
          <p:cNvSpPr>
            <a:spLocks noGrp="1"/>
          </p:cNvSpPr>
          <p:nvPr>
            <p:ph type="title"/>
          </p:nvPr>
        </p:nvSpPr>
        <p:spPr>
          <a:xfrm>
            <a:off x="470953" y="332656"/>
            <a:ext cx="8063447" cy="932682"/>
          </a:xfrm>
        </p:spPr>
        <p:txBody>
          <a:bodyPr/>
          <a:lstStyle/>
          <a:p>
            <a:r>
              <a:rPr lang="zh-CN" altLang="en-US" dirty="0"/>
              <a:t>关系模型的基本要求</a:t>
            </a:r>
            <a:endParaRPr lang="zh-CN" altLang="en-US" dirty="0"/>
          </a:p>
        </p:txBody>
      </p:sp>
      <p:sp>
        <p:nvSpPr>
          <p:cNvPr id="17410" name="内容占位符 1"/>
          <p:cNvSpPr>
            <a:spLocks noGrp="1"/>
          </p:cNvSpPr>
          <p:nvPr>
            <p:ph idx="1"/>
          </p:nvPr>
        </p:nvSpPr>
        <p:spPr>
          <a:xfrm>
            <a:off x="467545" y="1268760"/>
            <a:ext cx="8066856" cy="4752528"/>
          </a:xfrm>
        </p:spPr>
        <p:txBody>
          <a:bodyPr>
            <a:normAutofit/>
          </a:bodyPr>
          <a:lstStyle/>
          <a:p>
            <a:pPr>
              <a:spcBef>
                <a:spcPts val="600"/>
              </a:spcBef>
            </a:pPr>
            <a:r>
              <a:rPr lang="zh-CN" altLang="en-US" sz="2500" dirty="0"/>
              <a:t>关系是规范化了的二维表格，有下列的规范性限制：</a:t>
            </a:r>
            <a:endParaRPr lang="zh-CN" altLang="en-US" sz="2500" dirty="0"/>
          </a:p>
          <a:p>
            <a:pPr>
              <a:spcBef>
                <a:spcPts val="600"/>
              </a:spcBef>
              <a:buFont typeface="Lucida Sans Unicode" panose="020B0602030504020204" pitchFamily="34" charset="0"/>
              <a:buAutoNum type="arabicPeriod"/>
            </a:pPr>
            <a:r>
              <a:rPr lang="zh-CN" altLang="en-US" sz="2500" dirty="0"/>
              <a:t>关系中的每个属性是不可分解的。</a:t>
            </a:r>
            <a:endParaRPr lang="zh-CN" altLang="en-US" sz="2500" dirty="0"/>
          </a:p>
          <a:p>
            <a:pPr>
              <a:spcBef>
                <a:spcPts val="600"/>
              </a:spcBef>
              <a:buFont typeface="Lucida Sans Unicode" panose="020B0602030504020204" pitchFamily="34" charset="0"/>
              <a:buAutoNum type="arabicPeriod"/>
            </a:pPr>
            <a:r>
              <a:rPr lang="zh-CN" altLang="en-US" sz="2500" dirty="0"/>
              <a:t>不同的列可出自同一个域，不同的属性要给予不同的属性名。</a:t>
            </a:r>
            <a:endParaRPr lang="zh-CN" altLang="en-US" sz="2500" dirty="0"/>
          </a:p>
          <a:p>
            <a:pPr>
              <a:spcBef>
                <a:spcPts val="600"/>
              </a:spcBef>
              <a:buFont typeface="Lucida Sans Unicode" panose="020B0602030504020204" pitchFamily="34" charset="0"/>
              <a:buAutoNum type="arabicPeriod"/>
            </a:pPr>
            <a:r>
              <a:rPr lang="zh-CN" altLang="en-US" sz="2500" dirty="0"/>
              <a:t>关系中不允许出现相同的元组（没有重复的元组）。</a:t>
            </a:r>
            <a:endParaRPr lang="zh-CN" altLang="en-US" sz="2500" dirty="0"/>
          </a:p>
          <a:p>
            <a:pPr>
              <a:spcBef>
                <a:spcPts val="600"/>
              </a:spcBef>
              <a:buFont typeface="Lucida Sans Unicode" panose="020B0602030504020204" pitchFamily="34" charset="0"/>
              <a:buAutoNum type="arabicPeriod"/>
            </a:pPr>
            <a:r>
              <a:rPr lang="zh-CN" altLang="en-US" sz="2500" dirty="0"/>
              <a:t>由于关系是一个集合，因此不考虑元组间的顺序。</a:t>
            </a:r>
            <a:endParaRPr lang="en-US" altLang="zh-CN" sz="2500" dirty="0"/>
          </a:p>
          <a:p>
            <a:pPr>
              <a:spcBef>
                <a:spcPts val="600"/>
              </a:spcBef>
              <a:buFont typeface="Lucida Sans Unicode" panose="020B0602030504020204" pitchFamily="34" charset="0"/>
              <a:buAutoNum type="arabicPeriod"/>
            </a:pPr>
            <a:r>
              <a:rPr lang="zh-CN" altLang="en-US" sz="2500" dirty="0"/>
              <a:t>列的顺序无所谓，即列的次序可以任意交换。</a:t>
            </a:r>
            <a:r>
              <a:rPr lang="en-US" altLang="zh-CN" sz="2500" dirty="0"/>
              <a:t>.</a:t>
            </a:r>
            <a:endParaRPr lang="zh-CN" altLang="en-US" sz="2500" dirty="0"/>
          </a:p>
        </p:txBody>
      </p:sp>
      <p:graphicFrame>
        <p:nvGraphicFramePr>
          <p:cNvPr id="4" name="Group 147"/>
          <p:cNvGraphicFramePr>
            <a:graphicFrameLocks noGrp="1"/>
          </p:cNvGraphicFramePr>
          <p:nvPr/>
        </p:nvGraphicFramePr>
        <p:xfrm>
          <a:off x="490289" y="4493468"/>
          <a:ext cx="3611562" cy="2244728"/>
        </p:xfrm>
        <a:graphic>
          <a:graphicData uri="http://schemas.openxmlformats.org/drawingml/2006/table">
            <a:tbl>
              <a:tblPr/>
              <a:tblGrid>
                <a:gridCol w="1123950"/>
                <a:gridCol w="685800"/>
                <a:gridCol w="684212"/>
                <a:gridCol w="1117600"/>
              </a:tblGrid>
              <a:tr h="373063">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00"/>
                          </a:solidFill>
                          <a:effectLst/>
                          <a:latin typeface="Gulim" panose="020B0600000101010101" pitchFamily="34" charset="-127"/>
                          <a:ea typeface="宋体" panose="02010600030101010101" pitchFamily="2" charset="-122"/>
                        </a:rPr>
                        <a:t>学号</a:t>
                      </a:r>
                      <a:endParaRPr kumimoji="1" lang="zh-CN" altLang="en-US" sz="4400" b="0" i="0" u="none" strike="noStrike" cap="none" normalizeH="0" baseline="0">
                        <a:ln>
                          <a:noFill/>
                        </a:ln>
                        <a:solidFill>
                          <a:srgbClr val="FF0000"/>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00"/>
                          </a:solidFill>
                          <a:effectLst/>
                          <a:latin typeface="Gulim" panose="020B0600000101010101" pitchFamily="34" charset="-127"/>
                          <a:ea typeface="宋体" panose="02010600030101010101" pitchFamily="2" charset="-122"/>
                        </a:rPr>
                        <a:t>姓名</a:t>
                      </a:r>
                      <a:endParaRPr kumimoji="1" lang="zh-CN" altLang="en-US" sz="4400" b="0" i="0" u="none" strike="noStrike" cap="none" normalizeH="0" baseline="0">
                        <a:ln>
                          <a:noFill/>
                        </a:ln>
                        <a:solidFill>
                          <a:srgbClr val="FF0000"/>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00"/>
                          </a:solidFill>
                          <a:effectLst/>
                          <a:latin typeface="Gulim" panose="020B0600000101010101" pitchFamily="34" charset="-127"/>
                          <a:ea typeface="宋体" panose="02010600030101010101" pitchFamily="2" charset="-122"/>
                        </a:rPr>
                        <a:t>性别</a:t>
                      </a:r>
                      <a:endParaRPr kumimoji="1" lang="zh-CN" altLang="en-US" sz="4400" b="0" i="0" u="none" strike="noStrike" cap="none" normalizeH="0" baseline="0">
                        <a:ln>
                          <a:noFill/>
                        </a:ln>
                        <a:solidFill>
                          <a:srgbClr val="FF0000"/>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00"/>
                          </a:solidFill>
                          <a:effectLst/>
                          <a:latin typeface="Gulim" panose="020B0600000101010101" pitchFamily="34" charset="-127"/>
                          <a:ea typeface="宋体" panose="02010600030101010101" pitchFamily="2" charset="-122"/>
                        </a:rPr>
                        <a:t>所在系</a:t>
                      </a:r>
                      <a:endParaRPr kumimoji="1" lang="zh-CN" altLang="en-US" sz="4400" b="0" i="0" u="none" strike="noStrike" cap="none" normalizeH="0" baseline="0">
                        <a:ln>
                          <a:noFill/>
                        </a:ln>
                        <a:solidFill>
                          <a:srgbClr val="FF0000"/>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9512101</a:t>
                      </a:r>
                      <a:endParaRPr kumimoji="1" lang="en-US" altLang="zh-CN"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李勇</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男</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计算机系</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Gulim" panose="020B0600000101010101" pitchFamily="34" charset="-127"/>
                          <a:ea typeface="宋体" panose="02010600030101010101" pitchFamily="2" charset="-122"/>
                        </a:rPr>
                        <a:t>9512102</a:t>
                      </a:r>
                      <a:endParaRPr kumimoji="1" lang="en-US" altLang="zh-CN" sz="44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刘晨</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男</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计算机系</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9512103</a:t>
                      </a:r>
                      <a:endParaRPr kumimoji="1" lang="en-US" altLang="zh-CN"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王敏</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女</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计算机系</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9521101</a:t>
                      </a:r>
                      <a:endParaRPr kumimoji="1" lang="en-US" altLang="zh-CN"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张立</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男</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信息系</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9521102</a:t>
                      </a:r>
                      <a:endParaRPr kumimoji="1" lang="en-US" altLang="zh-CN"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吴宾</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Gulim" panose="020B0600000101010101" pitchFamily="34" charset="-127"/>
                          <a:ea typeface="宋体" panose="02010600030101010101" pitchFamily="2" charset="-122"/>
                        </a:rPr>
                        <a:t>女</a:t>
                      </a:r>
                      <a:endParaRPr kumimoji="1" lang="zh-CN" altLang="en-US" sz="44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Gulim" panose="020B0600000101010101" pitchFamily="34" charset="-127"/>
                          <a:ea typeface="宋体" panose="02010600030101010101" pitchFamily="2" charset="-122"/>
                        </a:rPr>
                        <a:t>信息系</a:t>
                      </a:r>
                      <a:endParaRPr kumimoji="1" lang="zh-CN" altLang="en-US" sz="44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91423" marR="91423"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 name="组合 7"/>
          <p:cNvGrpSpPr/>
          <p:nvPr/>
        </p:nvGrpSpPr>
        <p:grpSpPr bwMode="auto">
          <a:xfrm>
            <a:off x="4306639" y="4493468"/>
            <a:ext cx="4429125" cy="2247900"/>
            <a:chOff x="4211960" y="3933056"/>
            <a:chExt cx="4427788" cy="2249116"/>
          </a:xfrm>
        </p:grpSpPr>
        <p:graphicFrame>
          <p:nvGraphicFramePr>
            <p:cNvPr id="6" name="Group 147"/>
            <p:cNvGraphicFramePr/>
            <p:nvPr/>
          </p:nvGraphicFramePr>
          <p:xfrm>
            <a:off x="4846762" y="3933056"/>
            <a:ext cx="3793807" cy="2248992"/>
          </p:xfrm>
          <a:graphic>
            <a:graphicData uri="http://schemas.openxmlformats.org/drawingml/2006/table">
              <a:tbl>
                <a:tblPr/>
                <a:tblGrid>
                  <a:gridCol w="719455"/>
                  <a:gridCol w="719455"/>
                  <a:gridCol w="1181417"/>
                  <a:gridCol w="1173480"/>
                </a:tblGrid>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굴림" panose="020B0600000101010101" pitchFamily="34" charset="-127"/>
                            <a:ea typeface="宋体" panose="02010600030101010101" pitchFamily="2" charset="-122"/>
                          </a:rPr>
                          <a:t>姓名</a:t>
                        </a:r>
                        <a:endParaRPr kumimoji="1" lang="zh-CN" altLang="en-US" sz="44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00"/>
                            </a:solidFill>
                            <a:effectLst/>
                            <a:latin typeface="굴림" panose="020B0600000101010101" pitchFamily="34" charset="-127"/>
                            <a:ea typeface="宋体" panose="02010600030101010101" pitchFamily="2" charset="-122"/>
                          </a:rPr>
                          <a:t>性别</a:t>
                        </a:r>
                        <a:endParaRPr kumimoji="1" lang="zh-CN" altLang="en-US" sz="44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굴림" panose="020B0600000101010101" pitchFamily="34" charset="-127"/>
                            <a:ea typeface="宋体" panose="02010600030101010101" pitchFamily="2" charset="-122"/>
                          </a:rPr>
                          <a:t>学号</a:t>
                        </a:r>
                        <a:endParaRPr kumimoji="1" lang="zh-CN" altLang="en-US" sz="44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굴림" panose="020B0600000101010101" pitchFamily="34" charset="-127"/>
                            <a:ea typeface="宋体" panose="02010600030101010101" pitchFamily="2" charset="-122"/>
                          </a:rPr>
                          <a:t>所在系</a:t>
                        </a:r>
                        <a:endParaRPr kumimoji="1" lang="zh-CN" altLang="en-US" sz="44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560">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李勇</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男</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9512101</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刘晨</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男</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9512102</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王敏</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女</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9512103</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560">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张立</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男</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9521101</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信息系</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吴宾</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女</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9521102</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信息系</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右箭头 6"/>
            <p:cNvSpPr>
              <a:spLocks noChangeArrowheads="1"/>
            </p:cNvSpPr>
            <p:nvPr/>
          </p:nvSpPr>
          <p:spPr bwMode="auto">
            <a:xfrm>
              <a:off x="4211960" y="4725144"/>
              <a:ext cx="504056" cy="648072"/>
            </a:xfrm>
            <a:prstGeom prst="rightArrow">
              <a:avLst>
                <a:gd name="adj1" fmla="val 50000"/>
                <a:gd name="adj2" fmla="val 50000"/>
              </a:avLst>
            </a:prstGeom>
            <a:solidFill>
              <a:schemeClr val="accent1"/>
            </a:solidFill>
            <a:ln w="9525" algn="ctr">
              <a:solidFill>
                <a:schemeClr val="tx1"/>
              </a:solidFill>
              <a:round/>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grpSp>
      <p:grpSp>
        <p:nvGrpSpPr>
          <p:cNvPr id="8" name="组合 8"/>
          <p:cNvGrpSpPr/>
          <p:nvPr/>
        </p:nvGrpSpPr>
        <p:grpSpPr bwMode="auto">
          <a:xfrm>
            <a:off x="4306639" y="4480768"/>
            <a:ext cx="4441825" cy="2244725"/>
            <a:chOff x="-360431" y="4064440"/>
            <a:chExt cx="4441964" cy="2245190"/>
          </a:xfrm>
        </p:grpSpPr>
        <p:graphicFrame>
          <p:nvGraphicFramePr>
            <p:cNvPr id="9" name="Group 147"/>
            <p:cNvGraphicFramePr/>
            <p:nvPr/>
          </p:nvGraphicFramePr>
          <p:xfrm>
            <a:off x="287641" y="4064440"/>
            <a:ext cx="3793926" cy="2245345"/>
          </p:xfrm>
          <a:graphic>
            <a:graphicData uri="http://schemas.openxmlformats.org/drawingml/2006/table">
              <a:tbl>
                <a:tblPr/>
                <a:tblGrid>
                  <a:gridCol w="719455"/>
                  <a:gridCol w="719455"/>
                  <a:gridCol w="1181417"/>
                  <a:gridCol w="1173480"/>
                </a:tblGrid>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굴림" panose="020B0600000101010101" pitchFamily="34" charset="-127"/>
                            <a:ea typeface="宋体" panose="02010600030101010101" pitchFamily="2" charset="-122"/>
                          </a:rPr>
                          <a:t>姓名</a:t>
                        </a:r>
                        <a:endParaRPr kumimoji="1" lang="zh-CN" altLang="en-US" sz="44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00"/>
                            </a:solidFill>
                            <a:effectLst/>
                            <a:latin typeface="굴림" panose="020B0600000101010101" pitchFamily="34" charset="-127"/>
                            <a:ea typeface="宋体" panose="02010600030101010101" pitchFamily="2" charset="-122"/>
                          </a:rPr>
                          <a:t>性别</a:t>
                        </a:r>
                        <a:endParaRPr kumimoji="1" lang="zh-CN" altLang="en-US" sz="44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굴림" panose="020B0600000101010101" pitchFamily="34" charset="-127"/>
                            <a:ea typeface="宋体" panose="02010600030101010101" pitchFamily="2" charset="-122"/>
                          </a:rPr>
                          <a:t>学号</a:t>
                        </a:r>
                        <a:endParaRPr kumimoji="1" lang="zh-CN" altLang="en-US" sz="44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굴림" panose="020B0600000101010101" pitchFamily="34" charset="-127"/>
                            <a:ea typeface="宋体" panose="02010600030101010101" pitchFamily="2" charset="-122"/>
                          </a:rPr>
                          <a:t>所在系</a:t>
                        </a:r>
                        <a:endParaRPr kumimoji="1" lang="zh-CN" altLang="en-US" sz="44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刘晨</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男</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9512102</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王敏</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女</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9512103</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560">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张立</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男</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9521101</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굴림" panose="020B0600000101010101" pitchFamily="34" charset="-127"/>
                            <a:ea typeface="宋体" panose="02010600030101010101" pitchFamily="2" charset="-122"/>
                          </a:rPr>
                          <a:t>信息系</a:t>
                        </a:r>
                        <a:endParaRPr kumimoji="1" lang="zh-CN" altLang="en-US" sz="44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李勇</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男</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9512101</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64">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吴宾</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女</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9521102</a:t>
                        </a:r>
                        <a:endParaRPr kumimoji="1" lang="en-US" altLang="zh-CN"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信息系</a:t>
                        </a:r>
                        <a:endParaRPr kumimoji="1" lang="zh-CN" altLang="en-US" sz="44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右箭头 10"/>
            <p:cNvSpPr>
              <a:spLocks noChangeArrowheads="1"/>
            </p:cNvSpPr>
            <p:nvPr/>
          </p:nvSpPr>
          <p:spPr bwMode="auto">
            <a:xfrm>
              <a:off x="-360431" y="4869160"/>
              <a:ext cx="504056" cy="648072"/>
            </a:xfrm>
            <a:prstGeom prst="rightArrow">
              <a:avLst>
                <a:gd name="adj1" fmla="val 50000"/>
                <a:gd name="adj2" fmla="val 50000"/>
              </a:avLst>
            </a:prstGeom>
            <a:solidFill>
              <a:schemeClr val="accent1"/>
            </a:solidFill>
            <a:ln w="9525" algn="ctr">
              <a:solidFill>
                <a:schemeClr val="tx1"/>
              </a:solidFill>
              <a:round/>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0">
                                            <p:txEl>
                                              <p:pRg st="3" end="3"/>
                                            </p:txEl>
                                          </p:spTgt>
                                        </p:tgtEl>
                                        <p:attrNameLst>
                                          <p:attrName>style.visibility</p:attrName>
                                        </p:attrNameLst>
                                      </p:cBhvr>
                                      <p:to>
                                        <p:strVal val="visible"/>
                                      </p:to>
                                    </p:set>
                                    <p:animEffect transition="in" filter="wipe(down)">
                                      <p:cBhvr>
                                        <p:cTn id="7" dur="500"/>
                                        <p:tgtEl>
                                          <p:spTgt spid="174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0">
                                            <p:txEl>
                                              <p:pRg st="4" end="4"/>
                                            </p:txEl>
                                          </p:spTgt>
                                        </p:tgtEl>
                                        <p:attrNameLst>
                                          <p:attrName>style.visibility</p:attrName>
                                        </p:attrNameLst>
                                      </p:cBhvr>
                                      <p:to>
                                        <p:strVal val="visible"/>
                                      </p:to>
                                    </p:set>
                                    <p:animEffect transition="in" filter="wipe(down)">
                                      <p:cBhvr>
                                        <p:cTn id="12" dur="500"/>
                                        <p:tgtEl>
                                          <p:spTgt spid="174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10">
                                            <p:txEl>
                                              <p:pRg st="5" end="5"/>
                                            </p:txEl>
                                          </p:spTgt>
                                        </p:tgtEl>
                                        <p:attrNameLst>
                                          <p:attrName>style.visibility</p:attrName>
                                        </p:attrNameLst>
                                      </p:cBhvr>
                                      <p:to>
                                        <p:strVal val="visible"/>
                                      </p:to>
                                    </p:set>
                                    <p:animEffect transition="in" filter="wipe(down)">
                                      <p:cBhvr>
                                        <p:cTn id="17" dur="500"/>
                                        <p:tgtEl>
                                          <p:spTgt spid="174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3" presetClass="entr" presetSubtype="1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2"/>
          <p:cNvSpPr>
            <a:spLocks noGrp="1"/>
          </p:cNvSpPr>
          <p:nvPr>
            <p:ph type="title"/>
          </p:nvPr>
        </p:nvSpPr>
        <p:spPr>
          <a:xfrm>
            <a:off x="470953" y="332656"/>
            <a:ext cx="8063447" cy="932682"/>
          </a:xfrm>
        </p:spPr>
        <p:txBody>
          <a:bodyPr/>
          <a:lstStyle/>
          <a:p>
            <a:r>
              <a:rPr lang="zh-CN" altLang="en-US" dirty="0"/>
              <a:t>关系模型的基本要求</a:t>
            </a:r>
            <a:endParaRPr lang="zh-CN" altLang="en-US" dirty="0"/>
          </a:p>
        </p:txBody>
      </p:sp>
      <p:sp>
        <p:nvSpPr>
          <p:cNvPr id="17410" name="内容占位符 1"/>
          <p:cNvSpPr>
            <a:spLocks noGrp="1"/>
          </p:cNvSpPr>
          <p:nvPr>
            <p:ph idx="1"/>
          </p:nvPr>
        </p:nvSpPr>
        <p:spPr>
          <a:xfrm>
            <a:off x="467545" y="1340768"/>
            <a:ext cx="8066856" cy="4752528"/>
          </a:xfrm>
        </p:spPr>
        <p:txBody>
          <a:bodyPr>
            <a:normAutofit/>
          </a:bodyPr>
          <a:lstStyle/>
          <a:p>
            <a:pPr>
              <a:lnSpc>
                <a:spcPct val="120000"/>
              </a:lnSpc>
              <a:spcBef>
                <a:spcPts val="600"/>
              </a:spcBef>
            </a:pPr>
            <a:r>
              <a:rPr lang="zh-CN" altLang="en-US" sz="2500" dirty="0">
                <a:latin typeface="Times New Roman" panose="02020603050405020304" pitchFamily="18" charset="0"/>
                <a:cs typeface="Times New Roman" panose="02020603050405020304" pitchFamily="18" charset="0"/>
              </a:rPr>
              <a:t>在许多实际关系数据库产品中，并不完全具有以上的几条性质，例如，有的数据库产品（如</a:t>
            </a:r>
            <a:r>
              <a:rPr lang="en-US" altLang="zh-CN" sz="2500" dirty="0" err="1">
                <a:latin typeface="Times New Roman" panose="02020603050405020304" pitchFamily="18" charset="0"/>
                <a:cs typeface="Times New Roman" panose="02020603050405020304" pitchFamily="18" charset="0"/>
              </a:rPr>
              <a:t>Foxpro</a:t>
            </a:r>
            <a:r>
              <a:rPr lang="zh-CN" altLang="en-US" sz="2500" dirty="0">
                <a:latin typeface="Times New Roman" panose="02020603050405020304" pitchFamily="18" charset="0"/>
                <a:cs typeface="Times New Roman" panose="02020603050405020304" pitchFamily="18" charset="0"/>
              </a:rPr>
              <a:t>）仍然区分了属性顺序和元组的顺序；其他关系数据库产品中（如</a:t>
            </a:r>
            <a:r>
              <a:rPr lang="en-US" altLang="zh-CN" sz="2500" dirty="0">
                <a:latin typeface="Times New Roman" panose="02020603050405020304" pitchFamily="18" charset="0"/>
                <a:cs typeface="Times New Roman" panose="02020603050405020304" pitchFamily="18" charset="0"/>
              </a:rPr>
              <a:t>Oracle</a:t>
            </a:r>
            <a:r>
              <a:rPr lang="zh-CN" altLang="en-US" sz="2500" dirty="0">
                <a:latin typeface="Times New Roman" panose="02020603050405020304" pitchFamily="18" charset="0"/>
                <a:cs typeface="Times New Roman" panose="02020603050405020304" pitchFamily="18" charset="0"/>
              </a:rPr>
              <a:t>）允许关系中存在两个完全相同的元组。</a:t>
            </a:r>
            <a:endParaRPr lang="zh-CN" altLang="en-US" sz="25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wipe(down)">
                                      <p:cBhvr>
                                        <p:cTn id="7" dur="500"/>
                                        <p:tgtEl>
                                          <p:spTgt spid="174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2"/>
          <p:cNvSpPr>
            <a:spLocks noGrp="1"/>
          </p:cNvSpPr>
          <p:nvPr>
            <p:ph type="title"/>
          </p:nvPr>
        </p:nvSpPr>
        <p:spPr>
          <a:xfrm>
            <a:off x="470953" y="548680"/>
            <a:ext cx="8063447" cy="932682"/>
          </a:xfrm>
        </p:spPr>
        <p:txBody>
          <a:bodyPr/>
          <a:lstStyle/>
          <a:p>
            <a:r>
              <a:rPr lang="en-US" altLang="zh-CN" dirty="0"/>
              <a:t>3.1.2 </a:t>
            </a:r>
            <a:r>
              <a:rPr lang="zh-CN" altLang="en-US" dirty="0"/>
              <a:t>关系模式的语义形式化定义</a:t>
            </a:r>
            <a:endParaRPr lang="zh-CN" altLang="en-US" dirty="0"/>
          </a:p>
        </p:txBody>
      </p:sp>
      <p:sp>
        <p:nvSpPr>
          <p:cNvPr id="18434" name="内容占位符 1"/>
          <p:cNvSpPr>
            <a:spLocks noGrp="1"/>
          </p:cNvSpPr>
          <p:nvPr>
            <p:ph idx="1"/>
          </p:nvPr>
        </p:nvSpPr>
        <p:spPr/>
        <p:txBody>
          <a:bodyPr>
            <a:normAutofit fontScale="92500"/>
          </a:bodyPr>
          <a:lstStyle/>
          <a:p>
            <a:r>
              <a:rPr lang="zh-CN" altLang="en-US" sz="2800" dirty="0"/>
              <a:t>关系模式的定义包括：关系名，属性名，值域名以及模式的主键，它仅仅是对数据特性的描述，与物理存储方式没有关系。</a:t>
            </a:r>
            <a:endParaRPr lang="zh-CN" altLang="en-US" sz="2800" dirty="0"/>
          </a:p>
          <a:p>
            <a:r>
              <a:rPr lang="zh-CN" altLang="en-US" sz="2800" dirty="0">
                <a:solidFill>
                  <a:srgbClr val="0000CC"/>
                </a:solidFill>
              </a:rPr>
              <a:t>定义</a:t>
            </a:r>
            <a:r>
              <a:rPr lang="en-US" altLang="zh-CN" sz="2800" dirty="0">
                <a:solidFill>
                  <a:srgbClr val="0000CC"/>
                </a:solidFill>
              </a:rPr>
              <a:t>3-1</a:t>
            </a:r>
            <a:r>
              <a:rPr lang="zh-CN" altLang="en-US" sz="2800" dirty="0"/>
              <a:t>：关系的描述称为关系模式，形式化表示：</a:t>
            </a:r>
            <a:endParaRPr lang="zh-CN" altLang="en-US" sz="2800" dirty="0"/>
          </a:p>
          <a:p>
            <a:pPr algn="ctr">
              <a:buFont typeface="Wingdings" panose="05000000000000000000" pitchFamily="2" charset="2"/>
              <a:buNone/>
            </a:pPr>
            <a:r>
              <a:rPr lang="zh-CN" altLang="en-US" sz="3500" dirty="0"/>
              <a:t> </a:t>
            </a:r>
            <a:r>
              <a:rPr lang="en-US" altLang="zh-CN" sz="3500" dirty="0">
                <a:latin typeface="Times New Roman" panose="02020603050405020304" pitchFamily="18" charset="0"/>
                <a:cs typeface="Times New Roman" panose="02020603050405020304" pitchFamily="18" charset="0"/>
              </a:rPr>
              <a:t>R(</a:t>
            </a:r>
            <a:r>
              <a:rPr lang="en-US" altLang="zh-CN" sz="3500" dirty="0" err="1">
                <a:latin typeface="Times New Roman" panose="02020603050405020304" pitchFamily="18" charset="0"/>
                <a:cs typeface="Times New Roman" panose="02020603050405020304" pitchFamily="18" charset="0"/>
              </a:rPr>
              <a:t>U,D,dom,F</a:t>
            </a:r>
            <a:r>
              <a:rPr lang="en-US" altLang="zh-CN" sz="3500" dirty="0">
                <a:latin typeface="Times New Roman" panose="02020603050405020304" pitchFamily="18" charset="0"/>
                <a:cs typeface="Times New Roman" panose="02020603050405020304" pitchFamily="18" charset="0"/>
              </a:rPr>
              <a:t>)</a:t>
            </a:r>
            <a:endParaRPr lang="zh-CN" altLang="en-US" sz="35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其中</a:t>
            </a:r>
            <a:r>
              <a:rPr lang="en-US" altLang="zh-CN" sz="2800"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为关系名，</a:t>
            </a:r>
            <a:r>
              <a:rPr lang="en-US" altLang="zh-CN" sz="2800" dirty="0">
                <a:latin typeface="Times New Roman" panose="02020603050405020304" pitchFamily="18" charset="0"/>
                <a:cs typeface="Times New Roman" panose="02020603050405020304" pitchFamily="18" charset="0"/>
              </a:rPr>
              <a:t>U</a:t>
            </a:r>
            <a:r>
              <a:rPr lang="zh-CN" altLang="en-US" sz="2800" dirty="0">
                <a:latin typeface="Times New Roman" panose="02020603050405020304" pitchFamily="18" charset="0"/>
                <a:cs typeface="Times New Roman" panose="02020603050405020304" pitchFamily="18" charset="0"/>
              </a:rPr>
              <a:t>是组成该关系的属性名集合，</a:t>
            </a: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是属性组</a:t>
            </a:r>
            <a:r>
              <a:rPr lang="en-US" altLang="zh-CN" sz="2800" dirty="0">
                <a:latin typeface="Times New Roman" panose="02020603050405020304" pitchFamily="18" charset="0"/>
                <a:cs typeface="Times New Roman" panose="02020603050405020304" pitchFamily="18" charset="0"/>
              </a:rPr>
              <a:t>U</a:t>
            </a:r>
            <a:r>
              <a:rPr lang="zh-CN" altLang="en-US" sz="2800" dirty="0">
                <a:latin typeface="Times New Roman" panose="02020603050405020304" pitchFamily="18" charset="0"/>
                <a:cs typeface="Times New Roman" panose="02020603050405020304" pitchFamily="18" charset="0"/>
              </a:rPr>
              <a:t>中属性所来自的域，</a:t>
            </a:r>
            <a:r>
              <a:rPr lang="en-US" altLang="zh-CN" sz="2800" dirty="0" err="1">
                <a:latin typeface="Times New Roman" panose="02020603050405020304" pitchFamily="18" charset="0"/>
                <a:cs typeface="Times New Roman" panose="02020603050405020304" pitchFamily="18" charset="0"/>
              </a:rPr>
              <a:t>dom</a:t>
            </a:r>
            <a:r>
              <a:rPr lang="zh-CN" altLang="en-US" sz="2800" dirty="0">
                <a:latin typeface="Times New Roman" panose="02020603050405020304" pitchFamily="18" charset="0"/>
                <a:cs typeface="Times New Roman" panose="02020603050405020304" pitchFamily="18" charset="0"/>
              </a:rPr>
              <a:t>为属性到域的映象集合，</a:t>
            </a:r>
            <a:r>
              <a:rPr lang="en-US" altLang="zh-CN" sz="2800" dirty="0">
                <a:latin typeface="Times New Roman" panose="02020603050405020304" pitchFamily="18" charset="0"/>
                <a:cs typeface="Times New Roman" panose="02020603050405020304" pitchFamily="18" charset="0"/>
              </a:rPr>
              <a:t>F</a:t>
            </a:r>
            <a:r>
              <a:rPr lang="zh-CN" altLang="en-US" sz="2800" dirty="0">
                <a:latin typeface="Times New Roman" panose="02020603050405020304" pitchFamily="18" charset="0"/>
                <a:cs typeface="Times New Roman" panose="02020603050405020304" pitchFamily="18" charset="0"/>
              </a:rPr>
              <a:t>为属性间数据的依赖关系集合</a:t>
            </a:r>
            <a:endParaRPr lang="zh-CN" altLang="en-US" sz="2800" dirty="0">
              <a:latin typeface="Times New Roman" panose="02020603050405020304" pitchFamily="18" charset="0"/>
              <a:cs typeface="Times New Roman" panose="02020603050405020304" pitchFamily="18" charset="0"/>
            </a:endParaRPr>
          </a:p>
        </p:txBody>
      </p:sp>
      <p:sp>
        <p:nvSpPr>
          <p:cNvPr id="1843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down)">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down)">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down)">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wipe(down)">
                                      <p:cBhvr>
                                        <p:cTn id="22" dur="500"/>
                                        <p:tgtEl>
                                          <p:spTgt spid="184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2"/>
          <p:cNvSpPr>
            <a:spLocks noGrp="1"/>
          </p:cNvSpPr>
          <p:nvPr>
            <p:ph type="title"/>
          </p:nvPr>
        </p:nvSpPr>
        <p:spPr>
          <a:xfrm>
            <a:off x="470953" y="548680"/>
            <a:ext cx="8063447" cy="932682"/>
          </a:xfrm>
        </p:spPr>
        <p:txBody>
          <a:bodyPr/>
          <a:lstStyle/>
          <a:p>
            <a:r>
              <a:rPr lang="en-US" altLang="zh-CN" dirty="0"/>
              <a:t>3.1.2 </a:t>
            </a:r>
            <a:r>
              <a:rPr lang="zh-CN" altLang="en-US" dirty="0"/>
              <a:t>关系模式的语义形式化定义</a:t>
            </a:r>
            <a:endParaRPr lang="zh-CN" altLang="en-US" dirty="0"/>
          </a:p>
        </p:txBody>
      </p:sp>
      <p:sp>
        <p:nvSpPr>
          <p:cNvPr id="18434" name="内容占位符 1"/>
          <p:cNvSpPr>
            <a:spLocks noGrp="1"/>
          </p:cNvSpPr>
          <p:nvPr>
            <p:ph idx="1"/>
          </p:nvPr>
        </p:nvSpPr>
        <p:spPr>
          <a:xfrm>
            <a:off x="467545" y="1412776"/>
            <a:ext cx="8063447" cy="4608506"/>
          </a:xfrm>
        </p:spPr>
        <p:txBody>
          <a:bodyPr>
            <a:normAutofit/>
          </a:bodyPr>
          <a:lstStyle/>
          <a:p>
            <a:r>
              <a:rPr lang="zh-CN" altLang="en-US" dirty="0">
                <a:latin typeface="Times New Roman" panose="02020603050405020304" pitchFamily="18" charset="0"/>
                <a:cs typeface="Times New Roman" panose="02020603050405020304" pitchFamily="18" charset="0"/>
              </a:rPr>
              <a:t>一个具体的关系模式通常简记为</a:t>
            </a:r>
            <a:r>
              <a:rPr lang="en-US" altLang="zh-CN" dirty="0">
                <a:latin typeface="Times New Roman" panose="02020603050405020304" pitchFamily="18" charset="0"/>
                <a:cs typeface="Times New Roman" panose="02020603050405020304" pitchFamily="18" charset="0"/>
              </a:rPr>
              <a:t>R(</a:t>
            </a:r>
            <a:r>
              <a:rPr lang="en-US" altLang="zh-CN" u="sng" dirty="0" err="1">
                <a:latin typeface="Times New Roman" panose="02020603050405020304" pitchFamily="18" charset="0"/>
                <a:cs typeface="Times New Roman" panose="02020603050405020304" pitchFamily="18" charset="0"/>
              </a:rPr>
              <a:t>A1,A2</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An)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为关系名，</a:t>
            </a:r>
            <a:r>
              <a:rPr lang="en-US" altLang="zh-CN" dirty="0" err="1">
                <a:latin typeface="Times New Roman" panose="02020603050405020304" pitchFamily="18" charset="0"/>
                <a:cs typeface="Times New Roman" panose="02020603050405020304" pitchFamily="18" charset="0"/>
              </a:rPr>
              <a:t>Aj</a:t>
            </a:r>
            <a:r>
              <a:rPr lang="zh-CN" altLang="en-US" dirty="0">
                <a:latin typeface="Times New Roman" panose="02020603050405020304" pitchFamily="18" charset="0"/>
                <a:cs typeface="Times New Roman" panose="02020603050405020304" pitchFamily="18" charset="0"/>
              </a:rPr>
              <a:t>为属性名，并用下划线指出主关键码。</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3.1</a:t>
            </a:r>
            <a:r>
              <a:rPr lang="zh-CN" altLang="en-US" dirty="0">
                <a:latin typeface="Times New Roman" panose="02020603050405020304" pitchFamily="18" charset="0"/>
                <a:cs typeface="Times New Roman" panose="02020603050405020304" pitchFamily="18" charset="0"/>
              </a:rPr>
              <a:t>：在学校教学模型中，如果学生的属性</a:t>
            </a:r>
            <a:r>
              <a:rPr lang="en-US" altLang="zh-CN" dirty="0" err="1">
                <a:latin typeface="Times New Roman" panose="02020603050405020304" pitchFamily="18" charset="0"/>
                <a:cs typeface="Times New Roman" panose="02020603050405020304" pitchFamily="18" charset="0"/>
              </a:rPr>
              <a:t>Sno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Sname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Aage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Sex</a:t>
            </a:r>
            <a:r>
              <a:rPr lang="zh-CN" altLang="en-US" dirty="0">
                <a:latin typeface="Times New Roman" panose="02020603050405020304" pitchFamily="18" charset="0"/>
                <a:cs typeface="Times New Roman" panose="02020603050405020304" pitchFamily="18" charset="0"/>
              </a:rPr>
              <a:t>分别表示学生的学号、姓名、年龄和性别；课程的属性</a:t>
            </a:r>
            <a:r>
              <a:rPr lang="en-US" altLang="zh-CN" dirty="0" err="1">
                <a:latin typeface="Times New Roman" panose="02020603050405020304" pitchFamily="18" charset="0"/>
                <a:cs typeface="Times New Roman" panose="02020603050405020304" pitchFamily="18" charset="0"/>
              </a:rPr>
              <a:t>Cno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Cname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Teacher</a:t>
            </a:r>
            <a:r>
              <a:rPr lang="zh-CN" altLang="en-US" dirty="0">
                <a:latin typeface="Times New Roman" panose="02020603050405020304" pitchFamily="18" charset="0"/>
                <a:cs typeface="Times New Roman" panose="02020603050405020304" pitchFamily="18" charset="0"/>
              </a:rPr>
              <a:t>分别表示课程号、课程名和任课教师姓名。它们的关系模式</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学生关系模式</a:t>
            </a:r>
            <a:r>
              <a:rPr lang="en-US" altLang="zh-CN" sz="2400" b="1" dirty="0">
                <a:latin typeface="Times New Roman" panose="02020603050405020304" pitchFamily="18" charset="0"/>
                <a:cs typeface="Times New Roman" panose="02020603050405020304" pitchFamily="18" charset="0"/>
              </a:rPr>
              <a:t>S(</a:t>
            </a:r>
            <a:r>
              <a:rPr lang="en-US" altLang="zh-CN" sz="2400" b="1" u="sng" dirty="0" err="1">
                <a:latin typeface="Times New Roman" panose="02020603050405020304" pitchFamily="18" charset="0"/>
                <a:cs typeface="Times New Roman" panose="02020603050405020304" pitchFamily="18" charset="0"/>
              </a:rPr>
              <a:t>Sno</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Sname</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Age</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Sex)</a:t>
            </a:r>
            <a:endParaRPr lang="zh-CN" alt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课程关系模式</a:t>
            </a:r>
            <a:r>
              <a:rPr lang="en-US" altLang="zh-CN" sz="2400" b="1" dirty="0">
                <a:latin typeface="Times New Roman" panose="02020603050405020304" pitchFamily="18" charset="0"/>
                <a:cs typeface="Times New Roman" panose="02020603050405020304" pitchFamily="18" charset="0"/>
              </a:rPr>
              <a:t>C(</a:t>
            </a:r>
            <a:r>
              <a:rPr lang="en-US" altLang="zh-CN" sz="2400" b="1" u="sng" dirty="0" err="1">
                <a:latin typeface="Times New Roman" panose="02020603050405020304" pitchFamily="18" charset="0"/>
                <a:cs typeface="Times New Roman" panose="02020603050405020304" pitchFamily="18" charset="0"/>
              </a:rPr>
              <a:t>Cno</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Cname</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Teacher)</a:t>
            </a:r>
            <a:endParaRPr lang="zh-CN" altLang="en-US" sz="2400" dirty="0">
              <a:latin typeface="Times New Roman" panose="02020603050405020304" pitchFamily="18" charset="0"/>
              <a:cs typeface="Times New Roman" panose="02020603050405020304" pitchFamily="18" charset="0"/>
            </a:endParaRPr>
          </a:p>
        </p:txBody>
      </p:sp>
      <p:sp>
        <p:nvSpPr>
          <p:cNvPr id="1843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arn(inVertical)">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barn(inVertical)">
                                      <p:cBhvr>
                                        <p:cTn id="12" dur="500"/>
                                        <p:tgtEl>
                                          <p:spTgt spid="18434">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animEffect transition="in" filter="barn(inVertical)">
                                      <p:cBhvr>
                                        <p:cTn id="15" dur="500"/>
                                        <p:tgtEl>
                                          <p:spTgt spid="1843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434">
                                            <p:txEl>
                                              <p:pRg st="3" end="3"/>
                                            </p:txEl>
                                          </p:spTgt>
                                        </p:tgtEl>
                                        <p:attrNameLst>
                                          <p:attrName>style.visibility</p:attrName>
                                        </p:attrNameLst>
                                      </p:cBhvr>
                                      <p:to>
                                        <p:strVal val="visible"/>
                                      </p:to>
                                    </p:set>
                                    <p:animEffect transition="in" filter="barn(inVertical)">
                                      <p:cBhvr>
                                        <p:cTn id="18" dur="500"/>
                                        <p:tgtEl>
                                          <p:spTgt spid="184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8"/>
          <p:cNvSpPr>
            <a:spLocks noGrp="1" noChangeArrowheads="1"/>
          </p:cNvSpPr>
          <p:nvPr>
            <p:ph type="title"/>
          </p:nvPr>
        </p:nvSpPr>
        <p:spPr>
          <a:xfrm>
            <a:off x="470953" y="548680"/>
            <a:ext cx="8063447" cy="932682"/>
          </a:xfrm>
        </p:spPr>
        <p:txBody>
          <a:bodyPr/>
          <a:lstStyle/>
          <a:p>
            <a:r>
              <a:rPr lang="en-US" altLang="zh-CN" dirty="0"/>
              <a:t>3.1.2 </a:t>
            </a:r>
            <a:r>
              <a:rPr lang="zh-CN" altLang="en-US" dirty="0"/>
              <a:t>关系模式的语义形式化定义</a:t>
            </a:r>
            <a:endParaRPr lang="zh-CN" altLang="en-US" dirty="0">
              <a:solidFill>
                <a:schemeClr val="accent2"/>
              </a:solidFill>
            </a:endParaRPr>
          </a:p>
        </p:txBody>
      </p:sp>
      <p:sp>
        <p:nvSpPr>
          <p:cNvPr id="13314" name="Rectangle 9"/>
          <p:cNvSpPr>
            <a:spLocks noGrp="1" noChangeArrowheads="1"/>
          </p:cNvSpPr>
          <p:nvPr>
            <p:ph idx="1"/>
          </p:nvPr>
        </p:nvSpPr>
        <p:spPr>
          <a:xfrm>
            <a:off x="566738" y="1303290"/>
            <a:ext cx="8001000" cy="3133822"/>
          </a:xfrm>
        </p:spPr>
        <p:txBody>
          <a:bodyPr>
            <a:normAutofit/>
          </a:bodyPr>
          <a:lstStyle/>
          <a:p>
            <a:pPr>
              <a:lnSpc>
                <a:spcPct val="90000"/>
              </a:lnSpc>
            </a:pPr>
            <a:r>
              <a:rPr lang="zh-CN" altLang="en-US" sz="2200" dirty="0">
                <a:solidFill>
                  <a:srgbClr val="0000CC"/>
                </a:solidFill>
                <a:latin typeface="Times New Roman" panose="02020603050405020304" pitchFamily="18" charset="0"/>
                <a:cs typeface="Times New Roman" panose="02020603050405020304" pitchFamily="18" charset="0"/>
              </a:rPr>
              <a:t>关系模式</a:t>
            </a:r>
            <a:r>
              <a:rPr lang="en-US" altLang="zh-CN" sz="2200" dirty="0">
                <a:solidFill>
                  <a:srgbClr val="0000CC"/>
                </a:solidFill>
                <a:latin typeface="Times New Roman" panose="02020603050405020304" pitchFamily="18" charset="0"/>
                <a:cs typeface="Times New Roman" panose="02020603050405020304" pitchFamily="18" charset="0"/>
              </a:rPr>
              <a:t>R</a:t>
            </a:r>
            <a:r>
              <a:rPr lang="zh-CN" altLang="en-US" sz="2200" dirty="0">
                <a:solidFill>
                  <a:srgbClr val="0000CC"/>
                </a:solidFill>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a:t>
            </a:r>
            <a:r>
              <a:rPr lang="en-US" altLang="zh-CN" sz="2200" baseline="-25000" dirty="0">
                <a:latin typeface="Times New Roman" panose="02020603050405020304" pitchFamily="18" charset="0"/>
                <a:cs typeface="Times New Roman" panose="02020603050405020304" pitchFamily="18" charset="0"/>
              </a:rPr>
              <a:t>1</a:t>
            </a:r>
            <a:r>
              <a:rPr lang="en-US" altLang="zh-CN" sz="2200" dirty="0">
                <a:latin typeface="Times New Roman" panose="02020603050405020304" pitchFamily="18" charset="0"/>
                <a:cs typeface="Times New Roman" panose="02020603050405020304" pitchFamily="18" charset="0"/>
              </a:rPr>
              <a:t>,A</a:t>
            </a:r>
            <a:r>
              <a:rPr lang="en-US" altLang="zh-CN" sz="2200" baseline="-25000" dirty="0">
                <a:latin typeface="Times New Roman" panose="02020603050405020304" pitchFamily="18" charset="0"/>
                <a:cs typeface="Times New Roman" panose="02020603050405020304" pitchFamily="18" charset="0"/>
              </a:rPr>
              <a:t>2 </a:t>
            </a:r>
            <a:r>
              <a:rPr lang="en-US" altLang="zh-CN" sz="2200" dirty="0">
                <a:latin typeface="Times New Roman" panose="02020603050405020304" pitchFamily="18" charset="0"/>
                <a:cs typeface="Times New Roman" panose="02020603050405020304" pitchFamily="18" charset="0"/>
              </a:rPr>
              <a:t>… A</a:t>
            </a:r>
            <a:r>
              <a:rPr lang="en-US" altLang="zh-CN" sz="2200" baseline="-25000" dirty="0">
                <a:latin typeface="Times New Roman" panose="02020603050405020304" pitchFamily="18" charset="0"/>
                <a:cs typeface="Times New Roman" panose="02020603050405020304" pitchFamily="18" charset="0"/>
              </a:rPr>
              <a:t>n</a:t>
            </a:r>
            <a:r>
              <a:rPr lang="zh-CN" altLang="en-US" sz="2200" dirty="0">
                <a:solidFill>
                  <a:srgbClr val="0000CC"/>
                </a:solidFill>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a:lnSpc>
                <a:spcPct val="90000"/>
              </a:lnSpc>
            </a:pPr>
            <a:r>
              <a:rPr lang="zh-CN" altLang="en-US" sz="2200" dirty="0">
                <a:latin typeface="Times New Roman" panose="02020603050405020304" pitchFamily="18" charset="0"/>
                <a:cs typeface="Times New Roman" panose="02020603050405020304" pitchFamily="18" charset="0"/>
              </a:rPr>
              <a:t>每个属性对应一个值域</a:t>
            </a:r>
            <a:r>
              <a:rPr lang="en-US" altLang="zh-CN" sz="2200" dirty="0">
                <a:latin typeface="Times New Roman" panose="02020603050405020304" pitchFamily="18" charset="0"/>
                <a:cs typeface="Times New Roman" panose="02020603050405020304" pitchFamily="18" charset="0"/>
              </a:rPr>
              <a:t>d(</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，值域可以是任意的非空有限集合或可数无限集合。 </a:t>
            </a:r>
            <a:endParaRPr lang="zh-CN" altLang="en-US" sz="2200" dirty="0">
              <a:latin typeface="Times New Roman" panose="02020603050405020304" pitchFamily="18" charset="0"/>
              <a:cs typeface="Times New Roman" panose="02020603050405020304" pitchFamily="18" charset="0"/>
            </a:endParaRPr>
          </a:p>
          <a:p>
            <a:pPr>
              <a:lnSpc>
                <a:spcPct val="90000"/>
              </a:lnSpc>
            </a:pPr>
            <a:r>
              <a:rPr lang="zh-CN" altLang="en-US" sz="2200" dirty="0">
                <a:solidFill>
                  <a:srgbClr val="0000CC"/>
                </a:solidFill>
                <a:latin typeface="Times New Roman" panose="02020603050405020304" pitchFamily="18" charset="0"/>
                <a:cs typeface="Times New Roman" panose="02020603050405020304" pitchFamily="18" charset="0"/>
              </a:rPr>
              <a:t>关系模式（型）</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200" dirty="0">
                <a:solidFill>
                  <a:srgbClr val="0000CC"/>
                </a:solidFill>
                <a:latin typeface="Times New Roman" panose="02020603050405020304" pitchFamily="18" charset="0"/>
                <a:cs typeface="Times New Roman" panose="02020603050405020304" pitchFamily="18" charset="0"/>
              </a:rPr>
              <a:t>具体关系实例（值）</a:t>
            </a:r>
            <a:endParaRPr lang="en-US" altLang="zh-CN" sz="2200" dirty="0">
              <a:latin typeface="Times New Roman" panose="02020603050405020304" pitchFamily="18" charset="0"/>
              <a:cs typeface="Times New Roman" panose="02020603050405020304" pitchFamily="18" charset="0"/>
            </a:endParaRPr>
          </a:p>
          <a:p>
            <a:pPr>
              <a:lnSpc>
                <a:spcPct val="90000"/>
              </a:lnSpc>
            </a:pPr>
            <a:r>
              <a:rPr lang="zh-CN" altLang="en-US" sz="2200" dirty="0">
                <a:latin typeface="Times New Roman" panose="02020603050405020304" pitchFamily="18" charset="0"/>
                <a:cs typeface="Times New Roman" panose="02020603050405020304" pitchFamily="18" charset="0"/>
              </a:rPr>
              <a:t>关系模式</a:t>
            </a:r>
            <a:r>
              <a:rPr lang="en-US" altLang="zh-CN" sz="2200" dirty="0">
                <a:latin typeface="Times New Roman" panose="02020603050405020304" pitchFamily="18" charset="0"/>
                <a:cs typeface="Times New Roman" panose="02020603050405020304" pitchFamily="18" charset="0"/>
              </a:rPr>
              <a:t>R</a:t>
            </a:r>
            <a:r>
              <a:rPr lang="zh-CN" altLang="en-US" sz="2200" dirty="0">
                <a:latin typeface="Times New Roman" panose="02020603050405020304" pitchFamily="18" charset="0"/>
                <a:cs typeface="Times New Roman" panose="02020603050405020304" pitchFamily="18" charset="0"/>
              </a:rPr>
              <a:t>上的一个关系</a:t>
            </a:r>
            <a:r>
              <a:rPr lang="en-US" altLang="zh-CN" sz="2200" dirty="0">
                <a:latin typeface="Times New Roman" panose="02020603050405020304" pitchFamily="18" charset="0"/>
                <a:cs typeface="Times New Roman" panose="02020603050405020304" pitchFamily="18" charset="0"/>
              </a:rPr>
              <a:t>r[R],</a:t>
            </a:r>
            <a:r>
              <a:rPr lang="zh-CN" altLang="en-US" sz="2200" dirty="0">
                <a:latin typeface="Times New Roman" panose="02020603050405020304" pitchFamily="18" charset="0"/>
                <a:cs typeface="Times New Roman" panose="02020603050405020304" pitchFamily="18" charset="0"/>
              </a:rPr>
              <a:t>是它的属性的对应的域</a:t>
            </a:r>
            <a:r>
              <a:rPr lang="en-US" altLang="zh-CN" sz="2200" dirty="0">
                <a:latin typeface="Times New Roman" panose="02020603050405020304" pitchFamily="18" charset="0"/>
                <a:cs typeface="Times New Roman" panose="02020603050405020304" pitchFamily="18" charset="0"/>
              </a:rPr>
              <a:t>d(</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j</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构成的笛卡尔空间中</a:t>
            </a:r>
            <a:r>
              <a:rPr lang="en-US" altLang="zh-CN" sz="2200" dirty="0">
                <a:latin typeface="Times New Roman" panose="02020603050405020304" pitchFamily="18" charset="0"/>
                <a:cs typeface="Times New Roman" panose="02020603050405020304" pitchFamily="18" charset="0"/>
              </a:rPr>
              <a:t>d(A</a:t>
            </a:r>
            <a:r>
              <a:rPr lang="en-US" altLang="zh-CN" sz="2200" baseline="-25000" dirty="0">
                <a:latin typeface="Times New Roman" panose="02020603050405020304" pitchFamily="18" charset="0"/>
                <a:cs typeface="Times New Roman" panose="02020603050405020304" pitchFamily="18" charset="0"/>
              </a:rPr>
              <a:t>1</a:t>
            </a:r>
            <a:r>
              <a:rPr lang="en-US" altLang="zh-CN" sz="2200" dirty="0">
                <a:latin typeface="Times New Roman" panose="02020603050405020304" pitchFamily="18" charset="0"/>
                <a:cs typeface="Times New Roman" panose="02020603050405020304" pitchFamily="18" charset="0"/>
              </a:rPr>
              <a:t>) ×d(</a:t>
            </a:r>
            <a:r>
              <a:rPr lang="en-US" altLang="zh-CN" sz="2200" dirty="0" err="1">
                <a:latin typeface="Times New Roman" panose="02020603050405020304" pitchFamily="18" charset="0"/>
                <a:cs typeface="Times New Roman" panose="02020603050405020304" pitchFamily="18" charset="0"/>
              </a:rPr>
              <a:t>A</a:t>
            </a:r>
            <a:r>
              <a:rPr lang="en-US" altLang="zh-CN" sz="2200" baseline="-25000" dirty="0" err="1">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 …d(A</a:t>
            </a:r>
            <a:r>
              <a:rPr lang="en-US" altLang="zh-CN" sz="2200" baseline="-25000" dirty="0">
                <a:latin typeface="Times New Roman" panose="02020603050405020304" pitchFamily="18" charset="0"/>
                <a:cs typeface="Times New Roman" panose="02020603050405020304" pitchFamily="18" charset="0"/>
              </a:rPr>
              <a:t>n</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的一个子集。</a:t>
            </a:r>
            <a:endParaRPr lang="en-US" altLang="zh-CN" sz="2200"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928688" y="3674632"/>
            <a:ext cx="7572375" cy="3210752"/>
            <a:chOff x="928688" y="3674632"/>
            <a:chExt cx="7572375" cy="3210752"/>
          </a:xfrm>
        </p:grpSpPr>
        <p:graphicFrame>
          <p:nvGraphicFramePr>
            <p:cNvPr id="4" name="Group 57"/>
            <p:cNvGraphicFramePr/>
            <p:nvPr/>
          </p:nvGraphicFramePr>
          <p:xfrm>
            <a:off x="5429250" y="3674632"/>
            <a:ext cx="3071812" cy="1554568"/>
          </p:xfrm>
          <a:graphic>
            <a:graphicData uri="http://schemas.openxmlformats.org/drawingml/2006/table">
              <a:tbl>
                <a:tblPr/>
                <a:tblGrid>
                  <a:gridCol w="954081"/>
                  <a:gridCol w="688981"/>
                  <a:gridCol w="714375"/>
                  <a:gridCol w="714375"/>
                </a:tblGrid>
                <a:tr h="365830">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院系</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8454">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080101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080102</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080150</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刘杨</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赵俊</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李明</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 </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57"/>
            <p:cNvGraphicFramePr/>
            <p:nvPr/>
          </p:nvGraphicFramePr>
          <p:xfrm>
            <a:off x="928688" y="4390824"/>
            <a:ext cx="3071812" cy="1465263"/>
          </p:xfrm>
          <a:graphic>
            <a:graphicData uri="http://schemas.openxmlformats.org/drawingml/2006/table">
              <a:tbl>
                <a:tblPr/>
                <a:tblGrid>
                  <a:gridCol w="954081"/>
                  <a:gridCol w="688981"/>
                  <a:gridCol w="714375"/>
                  <a:gridCol w="714375"/>
                </a:tblGrid>
                <a:tr h="365950">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院系</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9313">
                  <a:tc>
                    <a:txBody>
                      <a:bodyPr/>
                      <a:lstStyle/>
                      <a:p>
                        <a:pPr marL="469900" marR="0" lvl="0" indent="-469900" algn="l"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57"/>
            <p:cNvGraphicFramePr/>
            <p:nvPr/>
          </p:nvGraphicFramePr>
          <p:xfrm>
            <a:off x="5429250" y="5322511"/>
            <a:ext cx="3071813" cy="1562873"/>
          </p:xfrm>
          <a:graphic>
            <a:graphicData uri="http://schemas.openxmlformats.org/drawingml/2006/table">
              <a:tbl>
                <a:tblPr/>
                <a:tblGrid>
                  <a:gridCol w="954081"/>
                  <a:gridCol w="688981"/>
                  <a:gridCol w="785813"/>
                  <a:gridCol w="642938"/>
                </a:tblGrid>
                <a:tr h="344160">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院系</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7095">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080201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080202</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080250</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张三</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李四</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王五</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1571625" y="5867425"/>
              <a:ext cx="1684338" cy="369887"/>
            </a:xfrm>
            <a:prstGeom prst="rect">
              <a:avLst/>
            </a:prstGeom>
            <a:noFill/>
          </p:spPr>
          <p:txBody>
            <a:bodyPr wrap="square">
              <a:spAutoFit/>
            </a:bodyPr>
            <a:lstStyle/>
            <a:p>
              <a:pPr eaLnBrk="1" hangingPunct="1">
                <a:defRPr/>
              </a:pPr>
              <a:r>
                <a:rPr lang="zh-CN" altLang="en-US" b="1" dirty="0">
                  <a:latin typeface="+mn-ea"/>
                </a:rPr>
                <a:t>学生关系框架</a:t>
              </a:r>
              <a:r>
                <a:rPr lang="en-US" altLang="zh-CN" b="1" dirty="0">
                  <a:latin typeface="+mn-ea"/>
                </a:rPr>
                <a:t>S</a:t>
              </a:r>
              <a:endParaRPr lang="zh-CN" altLang="en-US" b="1" dirty="0">
                <a:latin typeface="+mn-ea"/>
              </a:endParaRPr>
            </a:p>
          </p:txBody>
        </p:sp>
        <p:cxnSp>
          <p:nvCxnSpPr>
            <p:cNvPr id="9" name="直接箭头连接符 8"/>
            <p:cNvCxnSpPr/>
            <p:nvPr/>
          </p:nvCxnSpPr>
          <p:spPr>
            <a:xfrm flipV="1">
              <a:off x="4000500" y="4295872"/>
              <a:ext cx="142875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a:off x="4000500" y="5367434"/>
              <a:ext cx="142875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20309292">
              <a:off x="4314825" y="4129184"/>
              <a:ext cx="1108075" cy="369888"/>
            </a:xfrm>
            <a:prstGeom prst="rect">
              <a:avLst/>
            </a:prstGeom>
            <a:noFill/>
          </p:spPr>
          <p:txBody>
            <a:bodyPr wrap="square">
              <a:spAutoFit/>
            </a:bodyPr>
            <a:lstStyle/>
            <a:p>
              <a:pPr eaLnBrk="1" hangingPunct="1">
                <a:defRPr/>
              </a:pPr>
              <a:r>
                <a:rPr lang="en-US" altLang="zh-CN" b="1" dirty="0" err="1">
                  <a:latin typeface="+mn-ea"/>
                </a:rPr>
                <a:t>EC学生表</a:t>
              </a:r>
              <a:endParaRPr lang="zh-CN" altLang="en-US" b="1" dirty="0">
                <a:latin typeface="+mn-ea"/>
              </a:endParaRPr>
            </a:p>
          </p:txBody>
        </p:sp>
        <p:sp>
          <p:nvSpPr>
            <p:cNvPr id="13" name="TextBox 12"/>
            <p:cNvSpPr txBox="1"/>
            <p:nvPr/>
          </p:nvSpPr>
          <p:spPr>
            <a:xfrm rot="938350">
              <a:off x="4258508" y="5653462"/>
              <a:ext cx="1107996" cy="369332"/>
            </a:xfrm>
            <a:prstGeom prst="rect">
              <a:avLst/>
            </a:prstGeom>
            <a:noFill/>
          </p:spPr>
          <p:txBody>
            <a:bodyPr wrap="square">
              <a:spAutoFit/>
            </a:bodyPr>
            <a:lstStyle/>
            <a:p>
              <a:pPr eaLnBrk="1" hangingPunct="1">
                <a:defRPr/>
              </a:pPr>
              <a:r>
                <a:rPr lang="en-US" altLang="zh-CN" b="1" dirty="0" err="1">
                  <a:latin typeface="+mn-ea"/>
                </a:rPr>
                <a:t>SE学生表</a:t>
              </a:r>
              <a:endParaRPr lang="zh-CN" altLang="en-US" b="1" dirty="0">
                <a:latin typeface="+mn-ea"/>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wipe(down)">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wipe(down)">
                                      <p:cBhvr>
                                        <p:cTn id="12" dur="500"/>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wipe(down)">
                                      <p:cBhvr>
                                        <p:cTn id="17" dur="500"/>
                                        <p:tgtEl>
                                          <p:spTgt spid="13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314">
                                            <p:txEl>
                                              <p:pRg st="3" end="3"/>
                                            </p:txEl>
                                          </p:spTgt>
                                        </p:tgtEl>
                                        <p:attrNameLst>
                                          <p:attrName>style.visibility</p:attrName>
                                        </p:attrNameLst>
                                      </p:cBhvr>
                                      <p:to>
                                        <p:strVal val="visible"/>
                                      </p:to>
                                    </p:set>
                                    <p:animEffect transition="in" filter="wipe(down)">
                                      <p:cBhvr>
                                        <p:cTn id="27" dur="500"/>
                                        <p:tgtEl>
                                          <p:spTgt spid="13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8"/>
          <p:cNvSpPr>
            <a:spLocks noGrp="1" noChangeArrowheads="1"/>
          </p:cNvSpPr>
          <p:nvPr>
            <p:ph type="title"/>
          </p:nvPr>
        </p:nvSpPr>
        <p:spPr>
          <a:xfrm>
            <a:off x="470953" y="548680"/>
            <a:ext cx="8063447" cy="932682"/>
          </a:xfrm>
        </p:spPr>
        <p:txBody>
          <a:bodyPr/>
          <a:lstStyle/>
          <a:p>
            <a:r>
              <a:rPr lang="en-US" altLang="zh-CN" dirty="0"/>
              <a:t>3.1.2 </a:t>
            </a:r>
            <a:r>
              <a:rPr lang="zh-CN" altLang="en-US" dirty="0"/>
              <a:t>关系模式的语义形式化定义</a:t>
            </a:r>
            <a:endParaRPr lang="zh-CN" altLang="en-US" dirty="0">
              <a:solidFill>
                <a:schemeClr val="accent2"/>
              </a:solidFill>
            </a:endParaRPr>
          </a:p>
        </p:txBody>
      </p:sp>
      <p:sp>
        <p:nvSpPr>
          <p:cNvPr id="13314" name="Rectangle 9"/>
          <p:cNvSpPr>
            <a:spLocks noGrp="1" noChangeArrowheads="1"/>
          </p:cNvSpPr>
          <p:nvPr>
            <p:ph idx="1"/>
          </p:nvPr>
        </p:nvSpPr>
        <p:spPr>
          <a:xfrm>
            <a:off x="566738" y="1303290"/>
            <a:ext cx="8001000" cy="5222054"/>
          </a:xfrm>
        </p:spPr>
        <p:txBody>
          <a:bodyPr>
            <a:normAutofit/>
          </a:bodyPr>
          <a:lstStyle/>
          <a:p>
            <a:pPr>
              <a:spcBef>
                <a:spcPts val="600"/>
              </a:spcBef>
            </a:pPr>
            <a:r>
              <a:rPr lang="zh-CN" altLang="en-US" sz="2600" dirty="0">
                <a:latin typeface="Times New Roman" panose="02020603050405020304" pitchFamily="18" charset="0"/>
                <a:cs typeface="Times New Roman" panose="02020603050405020304" pitchFamily="18" charset="0"/>
              </a:rPr>
              <a:t>关系模式</a:t>
            </a:r>
            <a:r>
              <a:rPr lang="en-US" altLang="zh-CN" sz="2600" dirty="0">
                <a:latin typeface="Times New Roman" panose="02020603050405020304" pitchFamily="18" charset="0"/>
                <a:cs typeface="Times New Roman" panose="02020603050405020304" pitchFamily="18" charset="0"/>
              </a:rPr>
              <a:t>R</a:t>
            </a:r>
            <a:r>
              <a:rPr lang="zh-CN" altLang="en-US" sz="2600" dirty="0">
                <a:latin typeface="Times New Roman" panose="02020603050405020304" pitchFamily="18" charset="0"/>
                <a:cs typeface="Times New Roman" panose="02020603050405020304" pitchFamily="18" charset="0"/>
              </a:rPr>
              <a:t>上的一个关系</a:t>
            </a:r>
            <a:r>
              <a:rPr lang="en-US" altLang="zh-CN" sz="2600" dirty="0">
                <a:latin typeface="Times New Roman" panose="02020603050405020304" pitchFamily="18" charset="0"/>
                <a:cs typeface="Times New Roman" panose="02020603050405020304" pitchFamily="18" charset="0"/>
              </a:rPr>
              <a:t>r[R],</a:t>
            </a:r>
            <a:r>
              <a:rPr lang="zh-CN" altLang="en-US" sz="2600" dirty="0">
                <a:latin typeface="Times New Roman" panose="02020603050405020304" pitchFamily="18" charset="0"/>
                <a:cs typeface="Times New Roman" panose="02020603050405020304" pitchFamily="18" charset="0"/>
              </a:rPr>
              <a:t>是它的属性的对应的域</a:t>
            </a:r>
            <a:r>
              <a:rPr lang="en-US" altLang="zh-CN" sz="2600" dirty="0">
                <a:latin typeface="Times New Roman" panose="02020603050405020304" pitchFamily="18" charset="0"/>
                <a:cs typeface="Times New Roman" panose="02020603050405020304" pitchFamily="18" charset="0"/>
              </a:rPr>
              <a:t>d(</a:t>
            </a:r>
            <a:r>
              <a:rPr lang="en-US" altLang="zh-CN" sz="2600" dirty="0" err="1">
                <a:latin typeface="Times New Roman" panose="02020603050405020304" pitchFamily="18" charset="0"/>
                <a:cs typeface="Times New Roman" panose="02020603050405020304" pitchFamily="18" charset="0"/>
              </a:rPr>
              <a:t>A</a:t>
            </a:r>
            <a:r>
              <a:rPr lang="en-US" altLang="zh-CN" sz="2600" baseline="-25000" dirty="0" err="1">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构成的笛卡尔空间中</a:t>
            </a:r>
            <a:r>
              <a:rPr lang="en-US" altLang="zh-CN" sz="2600" dirty="0">
                <a:latin typeface="Times New Roman" panose="02020603050405020304" pitchFamily="18" charset="0"/>
                <a:cs typeface="Times New Roman" panose="02020603050405020304" pitchFamily="18" charset="0"/>
              </a:rPr>
              <a:t>d(A</a:t>
            </a:r>
            <a:r>
              <a:rPr lang="en-US" altLang="zh-CN" sz="2600" baseline="-25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×d(A</a:t>
            </a:r>
            <a:r>
              <a:rPr lang="en-US" altLang="zh-CN" sz="2600" baseline="-25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 d(A</a:t>
            </a:r>
            <a:r>
              <a:rPr lang="en-US" altLang="zh-CN" sz="2600" baseline="-25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的一个子集。</a:t>
            </a:r>
            <a:endParaRPr lang="en-US" altLang="zh-CN" sz="2600" dirty="0">
              <a:latin typeface="Times New Roman" panose="02020603050405020304" pitchFamily="18" charset="0"/>
              <a:cs typeface="Times New Roman" panose="02020603050405020304" pitchFamily="18" charset="0"/>
            </a:endParaRPr>
          </a:p>
          <a:p>
            <a:pPr>
              <a:spcBef>
                <a:spcPts val="600"/>
              </a:spcBef>
            </a:pPr>
            <a:endParaRPr lang="en-US" altLang="zh-CN" sz="2600" dirty="0">
              <a:latin typeface="Times New Roman" panose="02020603050405020304" pitchFamily="18" charset="0"/>
              <a:cs typeface="Times New Roman" panose="02020603050405020304" pitchFamily="18" charset="0"/>
            </a:endParaRPr>
          </a:p>
          <a:p>
            <a:pPr>
              <a:spcBef>
                <a:spcPts val="600"/>
              </a:spcBef>
            </a:pPr>
            <a:r>
              <a:rPr lang="zh-CN" altLang="en-US" sz="2600" b="1" dirty="0">
                <a:solidFill>
                  <a:srgbClr val="FF0000"/>
                </a:solidFill>
                <a:latin typeface="Times New Roman" panose="02020603050405020304" pitchFamily="18" charset="0"/>
                <a:cs typeface="Times New Roman" panose="02020603050405020304" pitchFamily="18" charset="0"/>
              </a:rPr>
              <a:t>笛卡儿积</a:t>
            </a:r>
            <a:r>
              <a:rPr lang="zh-CN" altLang="en-US" sz="2600" b="1" dirty="0">
                <a:latin typeface="Times New Roman" panose="02020603050405020304" pitchFamily="18" charset="0"/>
                <a:cs typeface="Times New Roman" panose="02020603050405020304" pitchFamily="18" charset="0"/>
              </a:rPr>
              <a:t>的定义</a:t>
            </a:r>
            <a:endParaRPr lang="en-US" altLang="zh-CN" sz="2600" b="1" dirty="0">
              <a:latin typeface="Times New Roman" panose="02020603050405020304" pitchFamily="18" charset="0"/>
              <a:cs typeface="Times New Roman" panose="02020603050405020304" pitchFamily="18" charset="0"/>
            </a:endParaRPr>
          </a:p>
          <a:p>
            <a:pPr>
              <a:spcBef>
                <a:spcPts val="600"/>
              </a:spcBef>
            </a:pPr>
            <a:r>
              <a:rPr lang="zh-CN" altLang="en-US" dirty="0">
                <a:latin typeface="Times New Roman" panose="02020603050405020304" pitchFamily="18" charset="0"/>
                <a:cs typeface="Times New Roman" panose="02020603050405020304" pitchFamily="18" charset="0"/>
              </a:rPr>
              <a:t>给定一组域</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Dn</a:t>
            </a:r>
            <a:r>
              <a:rPr lang="zh-CN" altLang="en-US" i="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Dn</a:t>
            </a:r>
            <a:r>
              <a:rPr lang="zh-CN" altLang="en-US" dirty="0">
                <a:latin typeface="Times New Roman" panose="02020603050405020304" pitchFamily="18" charset="0"/>
                <a:cs typeface="Times New Roman" panose="02020603050405020304" pitchFamily="18" charset="0"/>
              </a:rPr>
              <a:t>的笛卡儿积为： </a:t>
            </a:r>
            <a:endParaRPr lang="zh-CN" altLang="en-US" i="1" dirty="0">
              <a:latin typeface="Times New Roman" panose="02020603050405020304" pitchFamily="18" charset="0"/>
              <a:cs typeface="Times New Roman" panose="02020603050405020304" pitchFamily="18" charset="0"/>
            </a:endParaRPr>
          </a:p>
          <a:p>
            <a:pPr>
              <a:spcBef>
                <a:spcPts val="600"/>
              </a:spcBef>
              <a:buFont typeface="Wingdings" panose="05000000000000000000" pitchFamily="2" charset="2"/>
              <a:buNone/>
            </a:pP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en-US" altLang="zh-CN" i="1" dirty="0" err="1">
                <a:latin typeface="Times New Roman" panose="02020603050405020304" pitchFamily="18" charset="0"/>
                <a:cs typeface="Times New Roman" panose="02020603050405020304" pitchFamily="18" charset="0"/>
              </a:rPr>
              <a:t>Dn</a:t>
            </a:r>
            <a:r>
              <a:rPr lang="en-US" altLang="zh-CN"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dn</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di</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Di</a:t>
            </a:r>
            <a:r>
              <a:rPr lang="zh-CN" altLang="en-US"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600"/>
              </a:spcBef>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其中每一个元素（</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dn</a:t>
            </a:r>
            <a:r>
              <a:rPr lang="zh-CN" altLang="en-US" dirty="0">
                <a:latin typeface="Times New Roman" panose="02020603050405020304" pitchFamily="18" charset="0"/>
                <a:cs typeface="Times New Roman" panose="02020603050405020304" pitchFamily="18" charset="0"/>
              </a:rPr>
              <a:t>）叫作一个</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元组或简称元组。元组（</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dn</a:t>
            </a:r>
            <a:r>
              <a:rPr lang="zh-CN" altLang="en-US" dirty="0">
                <a:latin typeface="Times New Roman" panose="02020603050405020304" pitchFamily="18" charset="0"/>
                <a:cs typeface="Times New Roman" panose="02020603050405020304" pitchFamily="18" charset="0"/>
              </a:rPr>
              <a:t>）中的每一个值</a:t>
            </a:r>
            <a:r>
              <a:rPr lang="en-US" altLang="zh-CN" i="1" dirty="0">
                <a:latin typeface="Times New Roman" panose="02020603050405020304" pitchFamily="18" charset="0"/>
                <a:cs typeface="Times New Roman" panose="02020603050405020304" pitchFamily="18" charset="0"/>
              </a:rPr>
              <a:t>di</a:t>
            </a:r>
            <a:r>
              <a:rPr lang="zh-CN" altLang="en-US" dirty="0">
                <a:latin typeface="Times New Roman" panose="02020603050405020304" pitchFamily="18" charset="0"/>
                <a:cs typeface="Times New Roman" panose="02020603050405020304" pitchFamily="18" charset="0"/>
              </a:rPr>
              <a:t>叫作一个分量。</a:t>
            </a:r>
            <a:endParaRPr lang="zh-CN" altLang="en-US" dirty="0">
              <a:latin typeface="Times New Roman" panose="02020603050405020304" pitchFamily="18" charset="0"/>
              <a:cs typeface="Times New Roman" panose="02020603050405020304" pitchFamily="18" charset="0"/>
            </a:endParaRPr>
          </a:p>
          <a:p>
            <a:pPr>
              <a:lnSpc>
                <a:spcPct val="90000"/>
              </a:lnSpc>
            </a:pPr>
            <a:endParaRPr lang="en-US" altLang="zh-CN" sz="22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wipe(down)">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314">
                                            <p:txEl>
                                              <p:pRg st="2" end="2"/>
                                            </p:txEl>
                                          </p:spTgt>
                                        </p:tgtEl>
                                        <p:attrNameLst>
                                          <p:attrName>style.visibility</p:attrName>
                                        </p:attrNameLst>
                                      </p:cBhvr>
                                      <p:to>
                                        <p:strVal val="visible"/>
                                      </p:to>
                                    </p:set>
                                    <p:animEffect transition="in" filter="wipe(down)">
                                      <p:cBhvr>
                                        <p:cTn id="12" dur="500"/>
                                        <p:tgtEl>
                                          <p:spTgt spid="133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4">
                                            <p:txEl>
                                              <p:pRg st="3" end="3"/>
                                            </p:txEl>
                                          </p:spTgt>
                                        </p:tgtEl>
                                        <p:attrNameLst>
                                          <p:attrName>style.visibility</p:attrName>
                                        </p:attrNameLst>
                                      </p:cBhvr>
                                      <p:to>
                                        <p:strVal val="visible"/>
                                      </p:to>
                                    </p:set>
                                    <p:animEffect transition="in" filter="wipe(down)">
                                      <p:cBhvr>
                                        <p:cTn id="17" dur="500"/>
                                        <p:tgtEl>
                                          <p:spTgt spid="133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314">
                                            <p:txEl>
                                              <p:pRg st="4" end="4"/>
                                            </p:txEl>
                                          </p:spTgt>
                                        </p:tgtEl>
                                        <p:attrNameLst>
                                          <p:attrName>style.visibility</p:attrName>
                                        </p:attrNameLst>
                                      </p:cBhvr>
                                      <p:to>
                                        <p:strVal val="visible"/>
                                      </p:to>
                                    </p:set>
                                    <p:animEffect transition="in" filter="wipe(down)">
                                      <p:cBhvr>
                                        <p:cTn id="22" dur="500"/>
                                        <p:tgtEl>
                                          <p:spTgt spid="133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314">
                                            <p:txEl>
                                              <p:pRg st="5" end="5"/>
                                            </p:txEl>
                                          </p:spTgt>
                                        </p:tgtEl>
                                        <p:attrNameLst>
                                          <p:attrName>style.visibility</p:attrName>
                                        </p:attrNameLst>
                                      </p:cBhvr>
                                      <p:to>
                                        <p:strVal val="visible"/>
                                      </p:to>
                                    </p:set>
                                    <p:animEffect transition="in" filter="wipe(down)">
                                      <p:cBhvr>
                                        <p:cTn id="27" dur="500"/>
                                        <p:tgtEl>
                                          <p:spTgt spid="133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8"/>
          <p:cNvSpPr>
            <a:spLocks noGrp="1" noChangeArrowheads="1"/>
          </p:cNvSpPr>
          <p:nvPr>
            <p:ph type="title"/>
          </p:nvPr>
        </p:nvSpPr>
        <p:spPr>
          <a:xfrm>
            <a:off x="470953" y="548680"/>
            <a:ext cx="8063447" cy="932682"/>
          </a:xfrm>
        </p:spPr>
        <p:txBody>
          <a:bodyPr/>
          <a:lstStyle/>
          <a:p>
            <a:r>
              <a:rPr lang="en-US" altLang="zh-CN" dirty="0"/>
              <a:t>3.1.2 </a:t>
            </a:r>
            <a:r>
              <a:rPr lang="zh-CN" altLang="en-US" dirty="0"/>
              <a:t>关系模式的语义形式化定义</a:t>
            </a:r>
            <a:endParaRPr lang="zh-CN" altLang="en-US" dirty="0">
              <a:solidFill>
                <a:schemeClr val="accent2"/>
              </a:solidFill>
            </a:endParaRPr>
          </a:p>
        </p:txBody>
      </p:sp>
      <p:sp>
        <p:nvSpPr>
          <p:cNvPr id="6" name="Rectangle 3"/>
          <p:cNvSpPr txBox="1">
            <a:spLocks noChangeArrowheads="1"/>
          </p:cNvSpPr>
          <p:nvPr/>
        </p:nvSpPr>
        <p:spPr>
          <a:xfrm>
            <a:off x="281880" y="1491952"/>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defRPr/>
            </a:pP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赵丹，李海，何颖</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defRPr/>
            </a:pP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2={VB</a:t>
            </a:r>
            <a:r>
              <a:rPr lang="zh-CN" altLang="en-US" dirty="0">
                <a:latin typeface="Times New Roman" panose="02020603050405020304" pitchFamily="18" charset="0"/>
                <a:cs typeface="Times New Roman" panose="02020603050405020304" pitchFamily="18" charset="0"/>
              </a:rPr>
              <a:t>程序设计，软件测试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a:t>
            </a:r>
            <a:r>
              <a:rPr lang="en-US" altLang="zh-CN" i="1" dirty="0">
                <a:latin typeface="Times New Roman" panose="02020603050405020304" pitchFamily="18" charset="0"/>
                <a:cs typeface="Times New Roman" panose="02020603050405020304" pitchFamily="18" charset="0"/>
              </a:rPr>
              <a:t>  </a:t>
            </a:r>
            <a:endParaRPr lang="en-US" altLang="zh-CN" i="1" dirty="0">
              <a:latin typeface="Times New Roman" panose="02020603050405020304" pitchFamily="18" charset="0"/>
              <a:cs typeface="Times New Roman" panose="02020603050405020304" pitchFamily="18" charset="0"/>
            </a:endParaRPr>
          </a:p>
          <a:p>
            <a:pPr>
              <a:defRPr/>
            </a:pP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赵丹</a:t>
            </a:r>
            <a:r>
              <a:rPr lang="en-US" altLang="zh-CN" dirty="0">
                <a:latin typeface="Times New Roman" panose="02020603050405020304" pitchFamily="18" charset="0"/>
                <a:cs typeface="Times New Roman" panose="02020603050405020304" pitchFamily="18" charset="0"/>
              </a:rPr>
              <a:t>,VB</a:t>
            </a:r>
            <a:r>
              <a:rPr lang="zh-CN" altLang="en-US" dirty="0">
                <a:latin typeface="Times New Roman" panose="02020603050405020304" pitchFamily="18" charset="0"/>
                <a:cs typeface="Times New Roman" panose="02020603050405020304" pitchFamily="18" charset="0"/>
              </a:rPr>
              <a:t>程序设计</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3">
              <a:buFontTx/>
              <a:buNone/>
              <a:defRPr/>
            </a:pP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赵丹</a:t>
            </a: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软件测试</a:t>
            </a:r>
            <a:r>
              <a:rPr lang="en-US" altLang="zh-CN" sz="2400" dirty="0">
                <a:latin typeface="Times New Roman" panose="02020603050405020304" pitchFamily="18" charset="0"/>
                <a:ea typeface="+mj-ea"/>
                <a:cs typeface="Times New Roman" panose="02020603050405020304" pitchFamily="18" charset="0"/>
              </a:rPr>
              <a:t>),                   </a:t>
            </a:r>
            <a:endParaRPr lang="en-US" altLang="zh-CN" sz="2400" dirty="0">
              <a:latin typeface="Times New Roman" panose="02020603050405020304" pitchFamily="18" charset="0"/>
              <a:ea typeface="+mj-ea"/>
              <a:cs typeface="Times New Roman" panose="02020603050405020304" pitchFamily="18" charset="0"/>
            </a:endParaRPr>
          </a:p>
          <a:p>
            <a:pPr lvl="3">
              <a:buFontTx/>
              <a:buNone/>
              <a:defRPr/>
            </a:pP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李海</a:t>
            </a:r>
            <a:r>
              <a:rPr lang="en-US" altLang="zh-CN" sz="2400" dirty="0">
                <a:latin typeface="Times New Roman" panose="02020603050405020304" pitchFamily="18" charset="0"/>
                <a:ea typeface="+mj-ea"/>
                <a:cs typeface="Times New Roman" panose="02020603050405020304" pitchFamily="18" charset="0"/>
              </a:rPr>
              <a:t>,VB</a:t>
            </a:r>
            <a:r>
              <a:rPr lang="zh-CN" altLang="en-US" sz="2400" dirty="0">
                <a:latin typeface="Times New Roman" panose="02020603050405020304" pitchFamily="18" charset="0"/>
                <a:ea typeface="+mj-ea"/>
                <a:cs typeface="Times New Roman" panose="02020603050405020304" pitchFamily="18" charset="0"/>
              </a:rPr>
              <a:t>程序设计</a:t>
            </a:r>
            <a:r>
              <a:rPr lang="en-US" altLang="zh-CN" sz="2400" dirty="0">
                <a:latin typeface="Times New Roman" panose="02020603050405020304" pitchFamily="18" charset="0"/>
                <a:ea typeface="+mj-ea"/>
                <a:cs typeface="Times New Roman" panose="02020603050405020304" pitchFamily="18" charset="0"/>
              </a:rPr>
              <a:t>),</a:t>
            </a:r>
            <a:endParaRPr lang="en-US" altLang="zh-CN" sz="2400" dirty="0">
              <a:latin typeface="Times New Roman" panose="02020603050405020304" pitchFamily="18" charset="0"/>
              <a:ea typeface="+mj-ea"/>
              <a:cs typeface="Times New Roman" panose="02020603050405020304" pitchFamily="18" charset="0"/>
            </a:endParaRPr>
          </a:p>
          <a:p>
            <a:pPr lvl="3">
              <a:buFontTx/>
              <a:buNone/>
              <a:defRPr/>
            </a:pP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李海</a:t>
            </a: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软件测试</a:t>
            </a:r>
            <a:r>
              <a:rPr lang="en-US" altLang="zh-CN" sz="2400" dirty="0">
                <a:latin typeface="Times New Roman" panose="02020603050405020304" pitchFamily="18" charset="0"/>
                <a:ea typeface="+mj-ea"/>
                <a:cs typeface="Times New Roman" panose="02020603050405020304" pitchFamily="18" charset="0"/>
              </a:rPr>
              <a:t>),</a:t>
            </a:r>
            <a:endParaRPr lang="en-US" altLang="zh-CN" sz="2400" dirty="0">
              <a:latin typeface="Times New Roman" panose="02020603050405020304" pitchFamily="18" charset="0"/>
              <a:ea typeface="+mj-ea"/>
              <a:cs typeface="Times New Roman" panose="02020603050405020304" pitchFamily="18" charset="0"/>
            </a:endParaRPr>
          </a:p>
          <a:p>
            <a:pPr lvl="3">
              <a:buFontTx/>
              <a:buNone/>
              <a:defRPr/>
            </a:pP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何颖</a:t>
            </a:r>
            <a:r>
              <a:rPr lang="en-US" altLang="zh-CN" sz="2400" dirty="0">
                <a:latin typeface="Times New Roman" panose="02020603050405020304" pitchFamily="18" charset="0"/>
                <a:ea typeface="+mj-ea"/>
                <a:cs typeface="Times New Roman" panose="02020603050405020304" pitchFamily="18" charset="0"/>
              </a:rPr>
              <a:t>,VB</a:t>
            </a:r>
            <a:r>
              <a:rPr lang="zh-CN" altLang="en-US" sz="2400" dirty="0">
                <a:latin typeface="Times New Roman" panose="02020603050405020304" pitchFamily="18" charset="0"/>
                <a:ea typeface="+mj-ea"/>
                <a:cs typeface="Times New Roman" panose="02020603050405020304" pitchFamily="18" charset="0"/>
              </a:rPr>
              <a:t>程序设计</a:t>
            </a:r>
            <a:r>
              <a:rPr lang="en-US" altLang="zh-CN" sz="2400" dirty="0">
                <a:latin typeface="Times New Roman" panose="02020603050405020304" pitchFamily="18" charset="0"/>
                <a:ea typeface="+mj-ea"/>
                <a:cs typeface="Times New Roman" panose="02020603050405020304" pitchFamily="18" charset="0"/>
              </a:rPr>
              <a:t>),</a:t>
            </a:r>
            <a:endParaRPr lang="en-US" altLang="zh-CN" sz="2400" dirty="0">
              <a:latin typeface="Times New Roman" panose="02020603050405020304" pitchFamily="18" charset="0"/>
              <a:ea typeface="+mj-ea"/>
              <a:cs typeface="Times New Roman" panose="02020603050405020304" pitchFamily="18" charset="0"/>
            </a:endParaRPr>
          </a:p>
          <a:p>
            <a:pPr lvl="3">
              <a:buFontTx/>
              <a:buNone/>
              <a:defRPr/>
            </a:pP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何颖</a:t>
            </a: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软件测试</a:t>
            </a:r>
            <a:r>
              <a:rPr lang="en-US" altLang="zh-CN" sz="2400" dirty="0">
                <a:latin typeface="Times New Roman" panose="02020603050405020304" pitchFamily="18" charset="0"/>
                <a:ea typeface="+mj-ea"/>
                <a:cs typeface="Times New Roman" panose="02020603050405020304" pitchFamily="18" charset="0"/>
              </a:rPr>
              <a:t>)}</a:t>
            </a:r>
            <a:endParaRPr lang="zh-CN" altLang="en-US" sz="2400" dirty="0">
              <a:latin typeface="Times New Roman" panose="02020603050405020304" pitchFamily="18" charset="0"/>
              <a:ea typeface="+mj-ea"/>
              <a:cs typeface="Times New Roman" panose="02020603050405020304" pitchFamily="18" charset="0"/>
            </a:endParaRPr>
          </a:p>
          <a:p>
            <a:pPr>
              <a:defRPr/>
            </a:pPr>
            <a:endParaRPr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5795963" y="1628775"/>
          <a:ext cx="2676525" cy="3200400"/>
        </p:xfrm>
        <a:graphic>
          <a:graphicData uri="http://schemas.openxmlformats.org/drawingml/2006/table">
            <a:tbl>
              <a:tblPr firstRow="1" bandRow="1">
                <a:tableStyleId>{5C22544A-7EE6-4342-B048-85BDC9FD1C3A}</a:tableStyleId>
              </a:tblPr>
              <a:tblGrid>
                <a:gridCol w="817686"/>
                <a:gridCol w="1858839"/>
              </a:tblGrid>
              <a:tr h="370840">
                <a:tc>
                  <a:txBody>
                    <a:bodyPr/>
                    <a:lstStyle/>
                    <a:p>
                      <a:r>
                        <a:rPr lang="en-US" altLang="zh-CN" sz="2400" dirty="0"/>
                        <a:t>D1</a:t>
                      </a:r>
                      <a:endParaRPr lang="zh-CN" altLang="en-US" sz="2400" dirty="0"/>
                    </a:p>
                  </a:txBody>
                  <a:tcPr marL="91418" marR="91418"/>
                </a:tc>
                <a:tc>
                  <a:txBody>
                    <a:bodyPr/>
                    <a:lstStyle/>
                    <a:p>
                      <a:r>
                        <a:rPr lang="en-US" altLang="zh-CN" sz="2400" dirty="0"/>
                        <a:t>D2</a:t>
                      </a:r>
                      <a:endParaRPr lang="zh-CN" altLang="en-US" sz="2400" dirty="0"/>
                    </a:p>
                  </a:txBody>
                  <a:tcPr marL="91418" marR="91418"/>
                </a:tc>
              </a:tr>
              <a:tr h="370840">
                <a:tc>
                  <a:txBody>
                    <a:bodyPr/>
                    <a:lstStyle/>
                    <a:p>
                      <a:r>
                        <a:rPr lang="zh-CN" altLang="en-US" sz="2400" dirty="0"/>
                        <a:t>赵丹</a:t>
                      </a:r>
                      <a:endParaRPr lang="zh-CN" altLang="en-US" sz="2400" dirty="0"/>
                    </a:p>
                  </a:txBody>
                  <a:tcPr marL="91418" marR="91418"/>
                </a:tc>
                <a:tc>
                  <a:txBody>
                    <a:bodyPr/>
                    <a:lstStyle/>
                    <a:p>
                      <a:r>
                        <a:rPr lang="en-US" altLang="zh-CN" sz="2400" dirty="0"/>
                        <a:t>VB</a:t>
                      </a:r>
                      <a:r>
                        <a:rPr lang="zh-CN" altLang="en-US" sz="2400" dirty="0"/>
                        <a:t>程序设计</a:t>
                      </a:r>
                      <a:endParaRPr lang="zh-CN" altLang="en-US" sz="2400" dirty="0"/>
                    </a:p>
                  </a:txBody>
                  <a:tcPr marL="91418" marR="91418"/>
                </a:tc>
              </a:tr>
              <a:tr h="370840">
                <a:tc>
                  <a:txBody>
                    <a:bodyPr/>
                    <a:lstStyle/>
                    <a:p>
                      <a:r>
                        <a:rPr lang="zh-CN" altLang="en-US" sz="2400" dirty="0"/>
                        <a:t>赵丹</a:t>
                      </a:r>
                      <a:endParaRPr lang="zh-CN" altLang="en-US" sz="2400" dirty="0"/>
                    </a:p>
                  </a:txBody>
                  <a:tcPr marL="91418" marR="91418"/>
                </a:tc>
                <a:tc>
                  <a:txBody>
                    <a:bodyPr/>
                    <a:lstStyle/>
                    <a:p>
                      <a:r>
                        <a:rPr lang="zh-CN" altLang="en-US" sz="2400" dirty="0">
                          <a:latin typeface="+mn-ea"/>
                          <a:ea typeface="+mn-ea"/>
                        </a:rPr>
                        <a:t>软件测试</a:t>
                      </a:r>
                      <a:endParaRPr lang="zh-CN" altLang="en-US" sz="2400" dirty="0"/>
                    </a:p>
                  </a:txBody>
                  <a:tcPr marL="91418" marR="91418"/>
                </a:tc>
              </a:tr>
              <a:tr h="370840">
                <a:tc>
                  <a:txBody>
                    <a:bodyPr/>
                    <a:lstStyle/>
                    <a:p>
                      <a:r>
                        <a:rPr lang="zh-CN" altLang="en-US" sz="2400" dirty="0">
                          <a:latin typeface="+mn-ea"/>
                          <a:ea typeface="+mn-ea"/>
                        </a:rPr>
                        <a:t>李海</a:t>
                      </a:r>
                      <a:endParaRPr lang="zh-CN" altLang="en-US" sz="2400" dirty="0"/>
                    </a:p>
                  </a:txBody>
                  <a:tcPr marL="91418" marR="91418"/>
                </a:tc>
                <a:tc>
                  <a:txBody>
                    <a:bodyPr/>
                    <a:lstStyle/>
                    <a:p>
                      <a:r>
                        <a:rPr lang="en-US" altLang="zh-CN" sz="2400" dirty="0"/>
                        <a:t>VB</a:t>
                      </a:r>
                      <a:r>
                        <a:rPr lang="zh-CN" altLang="en-US" sz="2400" dirty="0"/>
                        <a:t>程序设计</a:t>
                      </a:r>
                      <a:endParaRPr lang="zh-CN" altLang="en-US" sz="2400" dirty="0"/>
                    </a:p>
                  </a:txBody>
                  <a:tcPr marL="91418" marR="91418"/>
                </a:tc>
              </a:tr>
              <a:tr h="370840">
                <a:tc>
                  <a:txBody>
                    <a:bodyPr/>
                    <a:lstStyle/>
                    <a:p>
                      <a:r>
                        <a:rPr lang="zh-CN" altLang="en-US" sz="2400" dirty="0">
                          <a:latin typeface="+mn-ea"/>
                          <a:ea typeface="+mn-ea"/>
                        </a:rPr>
                        <a:t>李海</a:t>
                      </a:r>
                      <a:endParaRPr lang="zh-CN" altLang="en-US" sz="2400" dirty="0"/>
                    </a:p>
                  </a:txBody>
                  <a:tcPr marL="91418" marR="91418"/>
                </a:tc>
                <a:tc>
                  <a:txBody>
                    <a:bodyPr/>
                    <a:lstStyle/>
                    <a:p>
                      <a:r>
                        <a:rPr lang="zh-CN" altLang="en-US" sz="2400" dirty="0">
                          <a:latin typeface="+mn-ea"/>
                          <a:ea typeface="+mn-ea"/>
                        </a:rPr>
                        <a:t>软件测试</a:t>
                      </a:r>
                      <a:endParaRPr lang="zh-CN" altLang="en-US" sz="2400" dirty="0"/>
                    </a:p>
                  </a:txBody>
                  <a:tcPr marL="91418" marR="91418"/>
                </a:tc>
              </a:tr>
              <a:tr h="370840">
                <a:tc>
                  <a:txBody>
                    <a:bodyPr/>
                    <a:lstStyle/>
                    <a:p>
                      <a:r>
                        <a:rPr lang="zh-CN" altLang="en-US" sz="2400" dirty="0">
                          <a:latin typeface="+mn-ea"/>
                          <a:ea typeface="+mn-ea"/>
                        </a:rPr>
                        <a:t>何颖</a:t>
                      </a:r>
                      <a:endParaRPr lang="zh-CN" altLang="en-US" sz="2400" dirty="0"/>
                    </a:p>
                  </a:txBody>
                  <a:tcPr marL="91418" marR="91418"/>
                </a:tc>
                <a:tc>
                  <a:txBody>
                    <a:bodyPr/>
                    <a:lstStyle/>
                    <a:p>
                      <a:r>
                        <a:rPr lang="en-US" altLang="zh-CN" sz="2400" dirty="0"/>
                        <a:t>VB</a:t>
                      </a:r>
                      <a:r>
                        <a:rPr lang="zh-CN" altLang="en-US" sz="2400" dirty="0"/>
                        <a:t>程序设计</a:t>
                      </a:r>
                      <a:endParaRPr lang="zh-CN" altLang="en-US" sz="2400" dirty="0"/>
                    </a:p>
                  </a:txBody>
                  <a:tcPr marL="91418" marR="91418"/>
                </a:tc>
              </a:tr>
              <a:tr h="370840">
                <a:tc>
                  <a:txBody>
                    <a:bodyPr/>
                    <a:lstStyle/>
                    <a:p>
                      <a:r>
                        <a:rPr lang="zh-CN" altLang="en-US" sz="2400" dirty="0">
                          <a:latin typeface="+mn-ea"/>
                          <a:ea typeface="+mn-ea"/>
                        </a:rPr>
                        <a:t>何颖</a:t>
                      </a:r>
                      <a:endParaRPr lang="zh-CN" altLang="en-US" sz="2400" dirty="0"/>
                    </a:p>
                  </a:txBody>
                  <a:tcPr marL="91418" marR="91418"/>
                </a:tc>
                <a:tc>
                  <a:txBody>
                    <a:bodyPr/>
                    <a:lstStyle/>
                    <a:p>
                      <a:r>
                        <a:rPr lang="zh-CN" altLang="en-US" sz="2400" dirty="0">
                          <a:latin typeface="+mn-ea"/>
                          <a:ea typeface="+mn-ea"/>
                        </a:rPr>
                        <a:t>软件测试</a:t>
                      </a:r>
                      <a:endParaRPr lang="zh-CN" altLang="en-US" sz="2400" dirty="0"/>
                    </a:p>
                  </a:txBody>
                  <a:tcPr marL="91418" marR="91418"/>
                </a:tc>
              </a:tr>
            </a:tbl>
          </a:graphicData>
        </a:graphic>
      </p:graphicFrame>
      <p:sp>
        <p:nvSpPr>
          <p:cNvPr id="8" name="右箭头 6"/>
          <p:cNvSpPr>
            <a:spLocks noChangeArrowheads="1"/>
          </p:cNvSpPr>
          <p:nvPr/>
        </p:nvSpPr>
        <p:spPr bwMode="auto">
          <a:xfrm>
            <a:off x="4859338" y="2997200"/>
            <a:ext cx="792162" cy="576263"/>
          </a:xfrm>
          <a:prstGeom prst="rightArrow">
            <a:avLst>
              <a:gd name="adj1" fmla="val 50000"/>
              <a:gd name="adj2" fmla="val 49990"/>
            </a:avLst>
          </a:prstGeom>
          <a:solidFill>
            <a:schemeClr val="accent1"/>
          </a:solidFill>
          <a:ln w="9525" algn="ctr">
            <a:solidFill>
              <a:schemeClr val="tx1"/>
            </a:solidFill>
            <a:round/>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Times New Roman" panose="02020603050405020304" pitchFamily="18" charset="0"/>
              <a:ea typeface="+mj-ea"/>
              <a:cs typeface="Times New Roman" panose="02020603050405020304" pitchFamily="18" charset="0"/>
            </a:endParaRPr>
          </a:p>
        </p:txBody>
      </p:sp>
      <p:graphicFrame>
        <p:nvGraphicFramePr>
          <p:cNvPr id="10" name="表格 9"/>
          <p:cNvGraphicFramePr>
            <a:graphicFrameLocks noGrp="1"/>
          </p:cNvGraphicFramePr>
          <p:nvPr/>
        </p:nvGraphicFramePr>
        <p:xfrm>
          <a:off x="1715145" y="4869160"/>
          <a:ext cx="2676525" cy="1828800"/>
        </p:xfrm>
        <a:graphic>
          <a:graphicData uri="http://schemas.openxmlformats.org/drawingml/2006/table">
            <a:tbl>
              <a:tblPr firstRow="1" bandRow="1">
                <a:tableStyleId>{5C22544A-7EE6-4342-B048-85BDC9FD1C3A}</a:tableStyleId>
              </a:tblPr>
              <a:tblGrid>
                <a:gridCol w="817686"/>
                <a:gridCol w="1858839"/>
              </a:tblGrid>
              <a:tr h="370840">
                <a:tc>
                  <a:txBody>
                    <a:bodyPr/>
                    <a:lstStyle/>
                    <a:p>
                      <a:r>
                        <a:rPr lang="en-US" altLang="zh-CN" sz="2400" dirty="0"/>
                        <a:t>D1</a:t>
                      </a:r>
                      <a:endParaRPr lang="zh-CN" altLang="en-US" sz="2400" dirty="0"/>
                    </a:p>
                  </a:txBody>
                  <a:tcPr marL="91418" marR="91418"/>
                </a:tc>
                <a:tc>
                  <a:txBody>
                    <a:bodyPr/>
                    <a:lstStyle/>
                    <a:p>
                      <a:r>
                        <a:rPr lang="en-US" altLang="zh-CN" sz="2400" dirty="0"/>
                        <a:t>D2</a:t>
                      </a:r>
                      <a:endParaRPr lang="zh-CN" altLang="en-US" sz="2400" dirty="0"/>
                    </a:p>
                  </a:txBody>
                  <a:tcPr marL="91418" marR="91418"/>
                </a:tc>
              </a:tr>
              <a:tr h="370840">
                <a:tc>
                  <a:txBody>
                    <a:bodyPr/>
                    <a:lstStyle/>
                    <a:p>
                      <a:r>
                        <a:rPr lang="zh-CN" altLang="en-US" sz="2400" dirty="0"/>
                        <a:t>赵丹</a:t>
                      </a:r>
                      <a:endParaRPr lang="zh-CN" altLang="en-US" sz="2400" dirty="0"/>
                    </a:p>
                  </a:txBody>
                  <a:tcPr marL="91418" marR="91418"/>
                </a:tc>
                <a:tc>
                  <a:txBody>
                    <a:bodyPr/>
                    <a:lstStyle/>
                    <a:p>
                      <a:r>
                        <a:rPr lang="zh-CN" altLang="en-US" sz="2400" dirty="0">
                          <a:latin typeface="+mn-ea"/>
                          <a:ea typeface="+mn-ea"/>
                        </a:rPr>
                        <a:t>软件测试</a:t>
                      </a:r>
                      <a:endParaRPr lang="zh-CN" altLang="en-US" sz="2400" dirty="0"/>
                    </a:p>
                  </a:txBody>
                  <a:tcPr marL="91418" marR="91418"/>
                </a:tc>
              </a:tr>
              <a:tr h="370840">
                <a:tc>
                  <a:txBody>
                    <a:bodyPr/>
                    <a:lstStyle/>
                    <a:p>
                      <a:r>
                        <a:rPr lang="zh-CN" altLang="en-US" sz="2400" dirty="0">
                          <a:latin typeface="+mn-ea"/>
                          <a:ea typeface="+mn-ea"/>
                        </a:rPr>
                        <a:t>李海</a:t>
                      </a:r>
                      <a:endParaRPr lang="zh-CN" altLang="en-US" sz="2400" dirty="0"/>
                    </a:p>
                  </a:txBody>
                  <a:tcPr marL="91418" marR="91418"/>
                </a:tc>
                <a:tc>
                  <a:txBody>
                    <a:bodyPr/>
                    <a:lstStyle/>
                    <a:p>
                      <a:r>
                        <a:rPr lang="en-US" altLang="zh-CN" sz="2400" dirty="0"/>
                        <a:t>VB</a:t>
                      </a:r>
                      <a:r>
                        <a:rPr lang="zh-CN" altLang="en-US" sz="2400" dirty="0"/>
                        <a:t>程序设计</a:t>
                      </a:r>
                      <a:endParaRPr lang="zh-CN" altLang="en-US" sz="2400" dirty="0"/>
                    </a:p>
                  </a:txBody>
                  <a:tcPr marL="91418" marR="91418"/>
                </a:tc>
              </a:tr>
              <a:tr h="370840">
                <a:tc>
                  <a:txBody>
                    <a:bodyPr/>
                    <a:lstStyle/>
                    <a:p>
                      <a:r>
                        <a:rPr lang="zh-CN" altLang="en-US" sz="2400" dirty="0">
                          <a:latin typeface="+mn-ea"/>
                          <a:ea typeface="+mn-ea"/>
                        </a:rPr>
                        <a:t>何颖</a:t>
                      </a:r>
                      <a:endParaRPr lang="zh-CN" altLang="en-US" sz="2400" dirty="0"/>
                    </a:p>
                  </a:txBody>
                  <a:tcPr marL="91418" marR="91418"/>
                </a:tc>
                <a:tc>
                  <a:txBody>
                    <a:bodyPr/>
                    <a:lstStyle/>
                    <a:p>
                      <a:r>
                        <a:rPr lang="en-US" altLang="zh-CN" sz="2400" dirty="0"/>
                        <a:t>VB</a:t>
                      </a:r>
                      <a:r>
                        <a:rPr lang="zh-CN" altLang="en-US" sz="2400" dirty="0"/>
                        <a:t>程序设计</a:t>
                      </a:r>
                      <a:endParaRPr lang="zh-CN" altLang="en-US" sz="2400" dirty="0"/>
                    </a:p>
                  </a:txBody>
                  <a:tcPr marL="91418" marR="91418"/>
                </a:tc>
              </a:tr>
            </a:tbl>
          </a:graphicData>
        </a:graphic>
      </p:graphicFrame>
      <p:graphicFrame>
        <p:nvGraphicFramePr>
          <p:cNvPr id="11" name="表格 10"/>
          <p:cNvGraphicFramePr>
            <a:graphicFrameLocks noGrp="1"/>
          </p:cNvGraphicFramePr>
          <p:nvPr/>
        </p:nvGraphicFramePr>
        <p:xfrm>
          <a:off x="5783907" y="4869160"/>
          <a:ext cx="2676525" cy="1828800"/>
        </p:xfrm>
        <a:graphic>
          <a:graphicData uri="http://schemas.openxmlformats.org/drawingml/2006/table">
            <a:tbl>
              <a:tblPr firstRow="1" bandRow="1">
                <a:tableStyleId>{5C22544A-7EE6-4342-B048-85BDC9FD1C3A}</a:tableStyleId>
              </a:tblPr>
              <a:tblGrid>
                <a:gridCol w="817686"/>
                <a:gridCol w="1858839"/>
              </a:tblGrid>
              <a:tr h="370840">
                <a:tc>
                  <a:txBody>
                    <a:bodyPr/>
                    <a:lstStyle/>
                    <a:p>
                      <a:r>
                        <a:rPr lang="zh-CN" altLang="en-US" sz="2400" dirty="0"/>
                        <a:t>姓名</a:t>
                      </a:r>
                      <a:endParaRPr lang="zh-CN" altLang="en-US" sz="2400" dirty="0"/>
                    </a:p>
                  </a:txBody>
                  <a:tcPr marL="91418" marR="91418"/>
                </a:tc>
                <a:tc>
                  <a:txBody>
                    <a:bodyPr/>
                    <a:lstStyle/>
                    <a:p>
                      <a:r>
                        <a:rPr lang="zh-CN" altLang="en-US" sz="2400" dirty="0"/>
                        <a:t>任务</a:t>
                      </a:r>
                      <a:endParaRPr lang="zh-CN" altLang="en-US" sz="2400" dirty="0"/>
                    </a:p>
                  </a:txBody>
                  <a:tcPr marL="91418" marR="91418"/>
                </a:tc>
              </a:tr>
              <a:tr h="370840">
                <a:tc>
                  <a:txBody>
                    <a:bodyPr/>
                    <a:lstStyle/>
                    <a:p>
                      <a:r>
                        <a:rPr lang="zh-CN" altLang="en-US" sz="2400" dirty="0"/>
                        <a:t>赵丹</a:t>
                      </a:r>
                      <a:endParaRPr lang="zh-CN" altLang="en-US" sz="2400" dirty="0"/>
                    </a:p>
                  </a:txBody>
                  <a:tcPr marL="91418" marR="91418"/>
                </a:tc>
                <a:tc>
                  <a:txBody>
                    <a:bodyPr/>
                    <a:lstStyle/>
                    <a:p>
                      <a:r>
                        <a:rPr lang="zh-CN" altLang="en-US" sz="2400" dirty="0">
                          <a:latin typeface="+mn-ea"/>
                          <a:ea typeface="+mn-ea"/>
                        </a:rPr>
                        <a:t>软件测试</a:t>
                      </a:r>
                      <a:endParaRPr lang="zh-CN" altLang="en-US" sz="2400" dirty="0"/>
                    </a:p>
                  </a:txBody>
                  <a:tcPr marL="91418" marR="91418"/>
                </a:tc>
              </a:tr>
              <a:tr h="370840">
                <a:tc>
                  <a:txBody>
                    <a:bodyPr/>
                    <a:lstStyle/>
                    <a:p>
                      <a:r>
                        <a:rPr lang="zh-CN" altLang="en-US" sz="2400" dirty="0">
                          <a:latin typeface="+mn-ea"/>
                          <a:ea typeface="+mn-ea"/>
                        </a:rPr>
                        <a:t>李海</a:t>
                      </a:r>
                      <a:endParaRPr lang="zh-CN" altLang="en-US" sz="2400" dirty="0"/>
                    </a:p>
                  </a:txBody>
                  <a:tcPr marL="91418" marR="91418"/>
                </a:tc>
                <a:tc>
                  <a:txBody>
                    <a:bodyPr/>
                    <a:lstStyle/>
                    <a:p>
                      <a:r>
                        <a:rPr lang="en-US" altLang="zh-CN" sz="2400" dirty="0"/>
                        <a:t>VB</a:t>
                      </a:r>
                      <a:r>
                        <a:rPr lang="zh-CN" altLang="en-US" sz="2400" dirty="0"/>
                        <a:t>程序设计</a:t>
                      </a:r>
                      <a:endParaRPr lang="zh-CN" altLang="en-US" sz="2400" dirty="0"/>
                    </a:p>
                  </a:txBody>
                  <a:tcPr marL="91418" marR="91418"/>
                </a:tc>
              </a:tr>
              <a:tr h="370840">
                <a:tc>
                  <a:txBody>
                    <a:bodyPr/>
                    <a:lstStyle/>
                    <a:p>
                      <a:r>
                        <a:rPr lang="zh-CN" altLang="en-US" sz="2400" dirty="0">
                          <a:latin typeface="+mn-ea"/>
                          <a:ea typeface="+mn-ea"/>
                        </a:rPr>
                        <a:t>何颖</a:t>
                      </a:r>
                      <a:endParaRPr lang="zh-CN" altLang="en-US" sz="2400" dirty="0"/>
                    </a:p>
                  </a:txBody>
                  <a:tcPr marL="91418" marR="91418"/>
                </a:tc>
                <a:tc>
                  <a:txBody>
                    <a:bodyPr/>
                    <a:lstStyle/>
                    <a:p>
                      <a:r>
                        <a:rPr lang="en-US" altLang="zh-CN" sz="2400" dirty="0"/>
                        <a:t>VB</a:t>
                      </a:r>
                      <a:r>
                        <a:rPr lang="zh-CN" altLang="en-US" sz="2400" dirty="0"/>
                        <a:t>程序设计</a:t>
                      </a:r>
                      <a:endParaRPr lang="zh-CN" altLang="en-US" sz="2400" dirty="0"/>
                    </a:p>
                  </a:txBody>
                  <a:tcPr marL="91418" marR="91418"/>
                </a:tc>
              </a:tr>
            </a:tbl>
          </a:graphicData>
        </a:graphic>
      </p:graphicFrame>
      <p:sp>
        <p:nvSpPr>
          <p:cNvPr id="13" name="右箭头 7"/>
          <p:cNvSpPr>
            <a:spLocks noChangeArrowheads="1"/>
          </p:cNvSpPr>
          <p:nvPr/>
        </p:nvSpPr>
        <p:spPr bwMode="auto">
          <a:xfrm>
            <a:off x="4631382" y="5473997"/>
            <a:ext cx="1008063" cy="720725"/>
          </a:xfrm>
          <a:prstGeom prst="rightArrow">
            <a:avLst>
              <a:gd name="adj1" fmla="val 50000"/>
              <a:gd name="adj2" fmla="val 49951"/>
            </a:avLst>
          </a:prstGeom>
          <a:solidFill>
            <a:schemeClr val="accent1"/>
          </a:solidFill>
          <a:ln w="9525" algn="ctr">
            <a:solidFill>
              <a:schemeClr val="tx1"/>
            </a:solidFill>
            <a:round/>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关系模型的完整性约束 </a:t>
            </a:r>
            <a:endParaRPr lang="zh-CN" altLang="en-US" dirty="0"/>
          </a:p>
        </p:txBody>
      </p:sp>
      <p:sp>
        <p:nvSpPr>
          <p:cNvPr id="22531" name="Rectangle 3"/>
          <p:cNvSpPr>
            <a:spLocks noGrp="1" noChangeArrowheads="1"/>
          </p:cNvSpPr>
          <p:nvPr>
            <p:ph type="body" idx="1"/>
          </p:nvPr>
        </p:nvSpPr>
        <p:spPr>
          <a:xfrm>
            <a:off x="755650" y="1700213"/>
            <a:ext cx="8083550" cy="4624387"/>
          </a:xfrm>
        </p:spPr>
        <p:txBody>
          <a:bodyPr>
            <a:normAutofit/>
          </a:bodyPr>
          <a:lstStyle/>
          <a:p>
            <a:pPr eaLnBrk="1" hangingPunct="1"/>
            <a:r>
              <a:rPr lang="zh-CN" altLang="en-US" dirty="0"/>
              <a:t>实体完整性 </a:t>
            </a:r>
            <a:endParaRPr lang="zh-CN" altLang="en-US" dirty="0"/>
          </a:p>
          <a:p>
            <a:pPr algn="just" eaLnBrk="1" hangingPunct="1"/>
            <a:r>
              <a:rPr lang="zh-CN" altLang="en-US" dirty="0"/>
              <a:t>参照完整性</a:t>
            </a:r>
            <a:endParaRPr lang="zh-CN" altLang="en-US" dirty="0"/>
          </a:p>
          <a:p>
            <a:pPr eaLnBrk="1" hangingPunct="1"/>
            <a:r>
              <a:rPr lang="zh-CN" altLang="en-US" dirty="0"/>
              <a:t>用户定义的完整性</a:t>
            </a:r>
            <a:endParaRPr lang="zh-CN" altLang="en-US" dirty="0"/>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53888" y="553938"/>
            <a:ext cx="8610600" cy="858838"/>
          </a:xfrm>
        </p:spPr>
        <p:txBody>
          <a:bodyPr/>
          <a:lstStyle/>
          <a:p>
            <a:pPr eaLnBrk="1" hangingPunct="1"/>
            <a:r>
              <a:rPr lang="zh-CN" altLang="en-US" b="0" dirty="0">
                <a:latin typeface="宋体" panose="02010600030101010101" pitchFamily="2" charset="-122"/>
              </a:rPr>
              <a:t>实体完整性</a:t>
            </a:r>
            <a:endParaRPr lang="zh-CN" altLang="en-US" b="0" dirty="0">
              <a:latin typeface="宋体" panose="02010600030101010101" pitchFamily="2" charset="-122"/>
            </a:endParaRPr>
          </a:p>
        </p:txBody>
      </p:sp>
      <p:sp>
        <p:nvSpPr>
          <p:cNvPr id="436227" name="Rectangle 3"/>
          <p:cNvSpPr>
            <a:spLocks noGrp="1" noChangeArrowheads="1"/>
          </p:cNvSpPr>
          <p:nvPr>
            <p:ph type="body" idx="1"/>
          </p:nvPr>
        </p:nvSpPr>
        <p:spPr>
          <a:xfrm>
            <a:off x="539750" y="1484313"/>
            <a:ext cx="8070850" cy="4767262"/>
          </a:xfrm>
        </p:spPr>
        <p:txBody>
          <a:bodyPr/>
          <a:lstStyle/>
          <a:p>
            <a:pPr algn="just" eaLnBrk="1" hangingPunct="1">
              <a:defRPr/>
            </a:pPr>
            <a:r>
              <a:rPr lang="zh-CN" altLang="en-US" dirty="0">
                <a:latin typeface="+mn-ea"/>
              </a:rPr>
              <a:t>实体完整性是保证关系中的每个元组都是可识别的和惟一的。</a:t>
            </a:r>
            <a:endParaRPr lang="en-US" altLang="zh-CN" dirty="0">
              <a:latin typeface="+mn-ea"/>
            </a:endParaRPr>
          </a:p>
          <a:p>
            <a:pPr algn="just" eaLnBrk="1" hangingPunct="1">
              <a:defRPr/>
            </a:pPr>
            <a:r>
              <a:rPr lang="zh-CN" altLang="en-US" dirty="0">
                <a:latin typeface="+mn-ea"/>
              </a:rPr>
              <a:t>而且表中不允许存在如下的记录：</a:t>
            </a:r>
            <a:endParaRPr lang="zh-CN" altLang="en-US" dirty="0">
              <a:latin typeface="+mn-ea"/>
            </a:endParaRPr>
          </a:p>
          <a:p>
            <a:pPr lvl="1" algn="just" eaLnBrk="1" hangingPunct="1">
              <a:defRPr/>
            </a:pPr>
            <a:r>
              <a:rPr lang="zh-CN" altLang="en-US" sz="2400" dirty="0">
                <a:latin typeface="+mn-ea"/>
              </a:rPr>
              <a:t>无主码值的记录</a:t>
            </a:r>
            <a:endParaRPr lang="zh-CN" altLang="en-US" sz="2400" dirty="0">
              <a:latin typeface="+mn-ea"/>
            </a:endParaRPr>
          </a:p>
          <a:p>
            <a:pPr lvl="1" algn="just" eaLnBrk="1" hangingPunct="1">
              <a:defRPr/>
            </a:pPr>
            <a:r>
              <a:rPr lang="zh-CN" altLang="en-US" sz="2400" dirty="0">
                <a:latin typeface="+mn-ea"/>
              </a:rPr>
              <a:t>主码值相同的记录</a:t>
            </a:r>
            <a:endParaRPr lang="en-US" altLang="zh-CN" sz="2400" dirty="0">
              <a:latin typeface="+mn-ea"/>
            </a:endParaRPr>
          </a:p>
          <a:p>
            <a:pPr lvl="1" algn="just" eaLnBrk="1" hangingPunct="1">
              <a:buFontTx/>
              <a:buNone/>
              <a:defRPr/>
            </a:pPr>
            <a:endParaRPr lang="zh-CN" altLang="en-US" sz="3200" b="1" dirty="0">
              <a:solidFill>
                <a:schemeClr val="accent2"/>
              </a:solidFill>
              <a:latin typeface="+mn-ea"/>
            </a:endParaRPr>
          </a:p>
        </p:txBody>
      </p:sp>
      <p:graphicFrame>
        <p:nvGraphicFramePr>
          <p:cNvPr id="4" name="Group 147"/>
          <p:cNvGraphicFramePr/>
          <p:nvPr/>
        </p:nvGraphicFramePr>
        <p:xfrm>
          <a:off x="814388" y="4076700"/>
          <a:ext cx="3757612" cy="2247902"/>
        </p:xfrm>
        <a:graphic>
          <a:graphicData uri="http://schemas.openxmlformats.org/drawingml/2006/table">
            <a:tbl>
              <a:tblPr/>
              <a:tblGrid>
                <a:gridCol w="1181363"/>
                <a:gridCol w="684988"/>
                <a:gridCol w="1173427"/>
                <a:gridCol w="717834"/>
              </a:tblGrid>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mn-ea"/>
                          <a:ea typeface="+mn-ea"/>
                        </a:rPr>
                        <a:t>学号</a:t>
                      </a:r>
                      <a:endParaRPr kumimoji="1" lang="zh-CN" altLang="en-US" sz="4400" b="0" i="0" u="none" strike="noStrike" cap="none" normalizeH="0" baseline="0" dirty="0">
                        <a:ln>
                          <a:noFill/>
                        </a:ln>
                        <a:solidFill>
                          <a:srgbClr val="FF0000"/>
                        </a:solidFill>
                        <a:effectLst/>
                        <a:latin typeface="+mn-ea"/>
                        <a:ea typeface="+mn-ea"/>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mn-ea"/>
                          <a:ea typeface="+mn-ea"/>
                        </a:rPr>
                        <a:t>姓名</a:t>
                      </a:r>
                      <a:endParaRPr kumimoji="1" lang="zh-CN" altLang="en-US" sz="4400" b="0" i="0" u="none" strike="noStrike" cap="none" normalizeH="0" baseline="0" dirty="0">
                        <a:ln>
                          <a:noFill/>
                        </a:ln>
                        <a:solidFill>
                          <a:srgbClr val="FF0000"/>
                        </a:solidFill>
                        <a:effectLst/>
                        <a:latin typeface="+mn-ea"/>
                        <a:ea typeface="+mn-ea"/>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FF0000"/>
                          </a:solidFill>
                          <a:effectLst/>
                          <a:latin typeface="+mn-ea"/>
                          <a:ea typeface="+mn-ea"/>
                          <a:cs typeface="+mn-cs"/>
                        </a:rPr>
                        <a:t>课程</a:t>
                      </a:r>
                      <a:endParaRPr kumimoji="1" lang="zh-CN" altLang="en-US" sz="1800" b="1" i="0" u="none" strike="noStrike" kern="1200" cap="none" normalizeH="0" baseline="0" dirty="0">
                        <a:ln>
                          <a:noFill/>
                        </a:ln>
                        <a:solidFill>
                          <a:srgbClr val="FF0000"/>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FF0000"/>
                          </a:solidFill>
                          <a:effectLst/>
                          <a:latin typeface="+mn-ea"/>
                          <a:ea typeface="+mn-ea"/>
                          <a:cs typeface="+mn-cs"/>
                        </a:rPr>
                        <a:t>成绩</a:t>
                      </a:r>
                      <a:endParaRPr kumimoji="1" lang="zh-CN" altLang="en-US" sz="1800" b="1" i="0" u="none" strike="noStrike" kern="1200" cap="none" normalizeH="0" baseline="0" dirty="0">
                        <a:ln>
                          <a:noFill/>
                        </a:ln>
                        <a:solidFill>
                          <a:srgbClr val="FF0000"/>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581">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李勇</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数据库</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68</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9512102</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刘晨</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软件工程</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78</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9512103</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王敏</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JAVA</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80</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581">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李勇</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数据库</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68</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9521102</a:t>
                      </a:r>
                      <a:endParaRPr kumimoji="1" lang="en-US" altLang="zh-CN" sz="4400" b="0" i="0" u="none" strike="noStrike" cap="none" normalizeH="0" baseline="0" dirty="0">
                        <a:ln>
                          <a:noFill/>
                        </a:ln>
                        <a:solidFill>
                          <a:schemeClr val="tx1"/>
                        </a:solidFill>
                        <a:effectLst/>
                        <a:latin typeface="+mn-ea"/>
                        <a:ea typeface="+mn-ea"/>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a:ln>
                            <a:noFill/>
                          </a:ln>
                          <a:solidFill>
                            <a:schemeClr val="tx1"/>
                          </a:solidFill>
                          <a:effectLst/>
                          <a:latin typeface="+mn-ea"/>
                          <a:ea typeface="+mn-ea"/>
                          <a:cs typeface="+mn-cs"/>
                        </a:rPr>
                        <a:t>吴宾</a:t>
                      </a:r>
                      <a:endParaRPr kumimoji="1" lang="zh-CN" altLang="en-US" sz="1800" b="0" i="0" u="none" strike="noStrike" kern="1200" cap="none" normalizeH="0" baseline="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数据结构</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90</a:t>
                      </a:r>
                      <a:endParaRPr kumimoji="1" lang="zh-CN" altLang="en-US" sz="4400" b="0" i="0" u="none" strike="noStrike" cap="none" normalizeH="0" baseline="0" dirty="0">
                        <a:ln>
                          <a:noFill/>
                        </a:ln>
                        <a:solidFill>
                          <a:schemeClr val="tx1"/>
                        </a:solidFill>
                        <a:effectLst/>
                        <a:latin typeface="+mn-ea"/>
                        <a:ea typeface="+mn-ea"/>
                      </a:endParaRPr>
                    </a:p>
                  </a:txBody>
                  <a:tcPr marL="91436" marR="91436"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147"/>
          <p:cNvGraphicFramePr/>
          <p:nvPr/>
        </p:nvGraphicFramePr>
        <p:xfrm>
          <a:off x="4787900" y="4076700"/>
          <a:ext cx="3700462" cy="2247902"/>
        </p:xfrm>
        <a:graphic>
          <a:graphicData uri="http://schemas.openxmlformats.org/drawingml/2006/table">
            <a:tbl>
              <a:tblPr/>
              <a:tblGrid>
                <a:gridCol w="1124634"/>
                <a:gridCol w="684876"/>
                <a:gridCol w="1173235"/>
                <a:gridCol w="717717"/>
              </a:tblGrid>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mn-ea"/>
                          <a:ea typeface="+mn-ea"/>
                        </a:rPr>
                        <a:t>学号</a:t>
                      </a:r>
                      <a:endParaRPr kumimoji="1" lang="zh-CN" altLang="en-US" sz="4400" b="0" i="0" u="none" strike="noStrike" cap="none" normalizeH="0" baseline="0" dirty="0">
                        <a:ln>
                          <a:noFill/>
                        </a:ln>
                        <a:solidFill>
                          <a:srgbClr val="FF0000"/>
                        </a:solidFill>
                        <a:effectLst/>
                        <a:latin typeface="+mn-ea"/>
                        <a:ea typeface="+mn-ea"/>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mn-ea"/>
                          <a:ea typeface="+mn-ea"/>
                        </a:rPr>
                        <a:t>姓名</a:t>
                      </a:r>
                      <a:endParaRPr kumimoji="1" lang="zh-CN" altLang="en-US" sz="4400" b="0" i="0" u="none" strike="noStrike" cap="none" normalizeH="0" baseline="0" dirty="0">
                        <a:ln>
                          <a:noFill/>
                        </a:ln>
                        <a:solidFill>
                          <a:srgbClr val="FF0000"/>
                        </a:solidFill>
                        <a:effectLst/>
                        <a:latin typeface="+mn-ea"/>
                        <a:ea typeface="+mn-ea"/>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FF0000"/>
                          </a:solidFill>
                          <a:effectLst/>
                          <a:latin typeface="+mn-ea"/>
                          <a:ea typeface="+mn-ea"/>
                          <a:cs typeface="+mn-cs"/>
                        </a:rPr>
                        <a:t>课程</a:t>
                      </a:r>
                      <a:endParaRPr kumimoji="1" lang="zh-CN" altLang="en-US" sz="1800" b="1" i="0" u="none" strike="noStrike" kern="1200" cap="none" normalizeH="0" baseline="0" dirty="0">
                        <a:ln>
                          <a:noFill/>
                        </a:ln>
                        <a:solidFill>
                          <a:srgbClr val="FF0000"/>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FF0000"/>
                          </a:solidFill>
                          <a:effectLst/>
                          <a:latin typeface="+mn-ea"/>
                          <a:ea typeface="+mn-ea"/>
                          <a:cs typeface="+mn-cs"/>
                        </a:rPr>
                        <a:t>成绩</a:t>
                      </a:r>
                      <a:endParaRPr kumimoji="1" lang="zh-CN" altLang="en-US" sz="1800" b="1" i="0" u="none" strike="noStrike" kern="1200" cap="none" normalizeH="0" baseline="0" dirty="0">
                        <a:ln>
                          <a:noFill/>
                        </a:ln>
                        <a:solidFill>
                          <a:srgbClr val="FF0000"/>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581">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9512101</a:t>
                      </a:r>
                      <a:endParaRPr kumimoji="1" lang="en-US" altLang="zh-CN" sz="4400" b="0" i="0" u="none" strike="noStrike" cap="none" normalizeH="0" baseline="0" dirty="0">
                        <a:ln>
                          <a:noFill/>
                        </a:ln>
                        <a:solidFill>
                          <a:schemeClr val="tx1"/>
                        </a:solidFill>
                        <a:effectLst/>
                        <a:latin typeface="+mn-ea"/>
                        <a:ea typeface="+mn-ea"/>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mn-ea"/>
                          <a:ea typeface="+mn-ea"/>
                        </a:rPr>
                        <a:t>李勇</a:t>
                      </a:r>
                      <a:endParaRPr kumimoji="1" lang="zh-CN" altLang="en-US" sz="4400" b="0" i="0" u="none" strike="noStrike" cap="none" normalizeH="0" baseline="0" dirty="0">
                        <a:ln>
                          <a:noFill/>
                        </a:ln>
                        <a:solidFill>
                          <a:schemeClr val="tx1"/>
                        </a:solidFill>
                        <a:effectLst/>
                        <a:latin typeface="+mn-ea"/>
                        <a:ea typeface="+mn-ea"/>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数据库</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68</a:t>
                      </a:r>
                      <a:endParaRPr kumimoji="1" lang="zh-CN" altLang="en-US" sz="4400" b="0" i="0" u="none" strike="noStrike" cap="none" normalizeH="0" baseline="0" dirty="0">
                        <a:ln>
                          <a:noFill/>
                        </a:ln>
                        <a:solidFill>
                          <a:schemeClr val="tx1"/>
                        </a:solidFill>
                        <a:effectLst/>
                        <a:latin typeface="+mn-ea"/>
                        <a:ea typeface="+mn-ea"/>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9512102</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刘晨</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软件工程</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78</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9512103</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王敏</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JAVA</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80</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581">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9512101</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李勇</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数据库</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68</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685">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9521102</a:t>
                      </a:r>
                      <a:endParaRPr kumimoji="1" lang="en-US" altLang="zh-CN" sz="4400" b="0" i="0" u="none" strike="noStrike" cap="none" normalizeH="0" baseline="0" dirty="0">
                        <a:ln>
                          <a:noFill/>
                        </a:ln>
                        <a:solidFill>
                          <a:schemeClr val="tx1"/>
                        </a:solidFill>
                        <a:effectLst/>
                        <a:latin typeface="+mn-ea"/>
                        <a:ea typeface="+mn-ea"/>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a:ln>
                            <a:noFill/>
                          </a:ln>
                          <a:solidFill>
                            <a:schemeClr val="tx1"/>
                          </a:solidFill>
                          <a:effectLst/>
                          <a:latin typeface="+mn-ea"/>
                          <a:ea typeface="+mn-ea"/>
                          <a:cs typeface="+mn-cs"/>
                        </a:rPr>
                        <a:t>吴宾</a:t>
                      </a:r>
                      <a:endParaRPr kumimoji="1" lang="zh-CN" altLang="en-US" sz="1800" b="0" i="0" u="none" strike="noStrike" kern="1200" cap="none" normalizeH="0" baseline="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数据结构</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90</a:t>
                      </a:r>
                      <a:endParaRPr kumimoji="1" lang="zh-CN" altLang="en-US" sz="4400" b="0" i="0" u="none" strike="noStrike" cap="none" normalizeH="0" baseline="0" dirty="0">
                        <a:ln>
                          <a:noFill/>
                        </a:ln>
                        <a:solidFill>
                          <a:schemeClr val="tx1"/>
                        </a:solidFill>
                        <a:effectLst/>
                        <a:latin typeface="+mn-ea"/>
                        <a:ea typeface="+mn-ea"/>
                      </a:endParaRPr>
                    </a:p>
                  </a:txBody>
                  <a:tcPr marL="91421" marR="91421"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fade">
                                      <p:cBhvr>
                                        <p:cTn id="7" dur="1000">
                                          <p:stCondLst>
                                            <p:cond delay="0"/>
                                          </p:stCondLst>
                                        </p:cTn>
                                        <p:tgtEl>
                                          <p:spTgt spid="436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6227">
                                            <p:txEl>
                                              <p:pRg st="1" end="1"/>
                                            </p:txEl>
                                          </p:spTgt>
                                        </p:tgtEl>
                                        <p:attrNameLst>
                                          <p:attrName>style.visibility</p:attrName>
                                        </p:attrNameLst>
                                      </p:cBhvr>
                                      <p:to>
                                        <p:strVal val="visible"/>
                                      </p:to>
                                    </p:set>
                                    <p:animEffect transition="in" filter="fade">
                                      <p:cBhvr>
                                        <p:cTn id="12" dur="1000">
                                          <p:stCondLst>
                                            <p:cond delay="0"/>
                                          </p:stCondLst>
                                        </p:cTn>
                                        <p:tgtEl>
                                          <p:spTgt spid="4362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6227">
                                            <p:txEl>
                                              <p:pRg st="2" end="2"/>
                                            </p:txEl>
                                          </p:spTgt>
                                        </p:tgtEl>
                                        <p:attrNameLst>
                                          <p:attrName>style.visibility</p:attrName>
                                        </p:attrNameLst>
                                      </p:cBhvr>
                                      <p:to>
                                        <p:strVal val="visible"/>
                                      </p:to>
                                    </p:set>
                                    <p:animEffect transition="in" filter="fade">
                                      <p:cBhvr>
                                        <p:cTn id="15" dur="1000">
                                          <p:stCondLst>
                                            <p:cond delay="0"/>
                                          </p:stCondLst>
                                        </p:cTn>
                                        <p:tgtEl>
                                          <p:spTgt spid="43622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6227">
                                            <p:txEl>
                                              <p:pRg st="3" end="3"/>
                                            </p:txEl>
                                          </p:spTgt>
                                        </p:tgtEl>
                                        <p:attrNameLst>
                                          <p:attrName>style.visibility</p:attrName>
                                        </p:attrNameLst>
                                      </p:cBhvr>
                                      <p:to>
                                        <p:strVal val="visible"/>
                                      </p:to>
                                    </p:set>
                                    <p:animEffect transition="in" filter="fade">
                                      <p:cBhvr>
                                        <p:cTn id="18" dur="1000">
                                          <p:stCondLst>
                                            <p:cond delay="0"/>
                                          </p:stCondLst>
                                        </p:cTn>
                                        <p:tgtEl>
                                          <p:spTgt spid="436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70953" y="548680"/>
            <a:ext cx="8063447" cy="932682"/>
          </a:xfrm>
        </p:spPr>
        <p:txBody>
          <a:bodyPr/>
          <a:lstStyle/>
          <a:p>
            <a:pPr algn="ctr"/>
            <a:r>
              <a:rPr lang="zh-CN" altLang="en-US" sz="3400" dirty="0">
                <a:solidFill>
                  <a:schemeClr val="accent2"/>
                </a:solidFill>
              </a:rPr>
              <a:t>第三章  关系数据库</a:t>
            </a:r>
            <a:endParaRPr lang="zh-CN" altLang="en-US" sz="3400" dirty="0">
              <a:solidFill>
                <a:schemeClr val="accent2"/>
              </a:solidFill>
            </a:endParaRPr>
          </a:p>
        </p:txBody>
      </p:sp>
      <p:sp>
        <p:nvSpPr>
          <p:cNvPr id="9219" name="Rectangle 3"/>
          <p:cNvSpPr>
            <a:spLocks noGrp="1" noChangeArrowheads="1"/>
          </p:cNvSpPr>
          <p:nvPr>
            <p:ph idx="1"/>
          </p:nvPr>
        </p:nvSpPr>
        <p:spPr>
          <a:xfrm>
            <a:off x="467545" y="1484784"/>
            <a:ext cx="8066856" cy="5040560"/>
          </a:xfrm>
        </p:spPr>
        <p:txBody>
          <a:bodyPr>
            <a:noAutofit/>
          </a:bodyPr>
          <a:lstStyle/>
          <a:p>
            <a:pPr>
              <a:lnSpc>
                <a:spcPct val="90000"/>
              </a:lnSpc>
              <a:buFont typeface="Wingdings" panose="05000000000000000000" pitchFamily="2" charset="2"/>
              <a:buNone/>
            </a:pPr>
            <a:r>
              <a:rPr lang="en-US" altLang="zh-CN" sz="2200" dirty="0">
                <a:solidFill>
                  <a:srgbClr val="FF3300"/>
                </a:solidFill>
              </a:rPr>
              <a:t>[</a:t>
            </a:r>
            <a:r>
              <a:rPr lang="zh-CN" altLang="en-US" sz="2200" dirty="0">
                <a:solidFill>
                  <a:srgbClr val="FF3300"/>
                </a:solidFill>
              </a:rPr>
              <a:t>学习内容</a:t>
            </a:r>
            <a:r>
              <a:rPr lang="en-US" altLang="zh-CN" sz="2200" dirty="0">
                <a:solidFill>
                  <a:srgbClr val="FF3300"/>
                </a:solidFill>
              </a:rPr>
              <a:t>]</a:t>
            </a:r>
            <a:endParaRPr lang="en-US" altLang="zh-CN" sz="2200" dirty="0">
              <a:solidFill>
                <a:srgbClr val="FF3300"/>
              </a:solidFill>
            </a:endParaRPr>
          </a:p>
          <a:p>
            <a:pPr lvl="1">
              <a:lnSpc>
                <a:spcPct val="90000"/>
              </a:lnSpc>
              <a:buNone/>
            </a:pPr>
            <a:r>
              <a:rPr lang="en-US" altLang="zh-CN" dirty="0"/>
              <a:t>3.1 </a:t>
            </a:r>
            <a:r>
              <a:rPr lang="zh-CN" altLang="en-US" dirty="0"/>
              <a:t>关系模型的组成</a:t>
            </a:r>
            <a:endParaRPr lang="zh-CN" altLang="en-US" dirty="0"/>
          </a:p>
          <a:p>
            <a:pPr lvl="1">
              <a:lnSpc>
                <a:spcPct val="90000"/>
              </a:lnSpc>
              <a:buNone/>
            </a:pPr>
            <a:r>
              <a:rPr lang="en-US" altLang="zh-CN" dirty="0"/>
              <a:t>3.2 </a:t>
            </a:r>
            <a:r>
              <a:rPr lang="zh-CN" altLang="en-US" dirty="0"/>
              <a:t>关系模式的形式化定义</a:t>
            </a:r>
            <a:endParaRPr lang="zh-CN" altLang="en-US" dirty="0"/>
          </a:p>
          <a:p>
            <a:pPr lvl="1">
              <a:lnSpc>
                <a:spcPct val="90000"/>
              </a:lnSpc>
              <a:buNone/>
            </a:pPr>
            <a:r>
              <a:rPr lang="en-US" altLang="zh-CN" dirty="0"/>
              <a:t>3.3 </a:t>
            </a:r>
            <a:r>
              <a:rPr lang="zh-CN" altLang="en-US" dirty="0"/>
              <a:t>关系模型的完整性</a:t>
            </a:r>
            <a:endParaRPr lang="zh-CN" altLang="en-US" dirty="0"/>
          </a:p>
          <a:p>
            <a:pPr lvl="1">
              <a:lnSpc>
                <a:spcPct val="90000"/>
              </a:lnSpc>
              <a:buNone/>
            </a:pPr>
            <a:r>
              <a:rPr lang="en-US" altLang="zh-CN" dirty="0"/>
              <a:t>3.4 </a:t>
            </a:r>
            <a:r>
              <a:rPr lang="zh-CN" altLang="en-US" dirty="0"/>
              <a:t>关系代数的运算</a:t>
            </a:r>
            <a:endParaRPr lang="en-US" altLang="zh-CN" dirty="0"/>
          </a:p>
          <a:p>
            <a:pPr lvl="1">
              <a:lnSpc>
                <a:spcPct val="90000"/>
              </a:lnSpc>
              <a:buNone/>
            </a:pPr>
            <a:r>
              <a:rPr lang="en-US" altLang="zh-CN" dirty="0"/>
              <a:t>3.5 </a:t>
            </a:r>
            <a:r>
              <a:rPr lang="zh-CN" altLang="en-US" dirty="0"/>
              <a:t>关系查询优化</a:t>
            </a:r>
            <a:endParaRPr lang="en-US" altLang="zh-CN" dirty="0"/>
          </a:p>
          <a:p>
            <a:pPr marL="342900" lvl="1" indent="-342900">
              <a:lnSpc>
                <a:spcPct val="90000"/>
              </a:lnSpc>
              <a:buNone/>
            </a:pPr>
            <a:r>
              <a:rPr lang="en-US" altLang="zh-CN" dirty="0">
                <a:solidFill>
                  <a:srgbClr val="FF3300"/>
                </a:solidFill>
              </a:rPr>
              <a:t>[</a:t>
            </a:r>
            <a:r>
              <a:rPr lang="zh-CN" altLang="en-US" dirty="0">
                <a:solidFill>
                  <a:srgbClr val="FF3300"/>
                </a:solidFill>
              </a:rPr>
              <a:t>难点与重点</a:t>
            </a:r>
            <a:r>
              <a:rPr lang="en-US" altLang="zh-CN" dirty="0">
                <a:solidFill>
                  <a:srgbClr val="FF3300"/>
                </a:solidFill>
              </a:rPr>
              <a:t>]</a:t>
            </a:r>
            <a:endParaRPr lang="en-US" altLang="zh-CN" dirty="0">
              <a:solidFill>
                <a:srgbClr val="FF3300"/>
              </a:solidFill>
            </a:endParaRPr>
          </a:p>
          <a:p>
            <a:pPr marL="342900" lvl="1" indent="-342900">
              <a:lnSpc>
                <a:spcPct val="90000"/>
              </a:lnSpc>
              <a:buNone/>
            </a:pPr>
            <a:r>
              <a:rPr lang="en-US" altLang="zh-CN" dirty="0">
                <a:solidFill>
                  <a:srgbClr val="FF3300"/>
                </a:solidFill>
              </a:rPr>
              <a:t>	</a:t>
            </a:r>
            <a:r>
              <a:rPr lang="zh-CN" altLang="en-US" dirty="0"/>
              <a:t>关系代数运算</a:t>
            </a:r>
            <a:endParaRPr lang="en-US" altLang="zh-CN" dirty="0"/>
          </a:p>
          <a:p>
            <a:pPr lvl="1">
              <a:lnSpc>
                <a:spcPct val="90000"/>
              </a:lnSpc>
              <a:buNone/>
            </a:pPr>
            <a:endParaRPr lang="zh-CN" altLang="en-US"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r>
              <a:rPr lang="zh-CN" altLang="en-US" b="0" dirty="0">
                <a:latin typeface="宋体" panose="02010600030101010101" pitchFamily="2" charset="-122"/>
              </a:rPr>
              <a:t>参照完整性</a:t>
            </a:r>
            <a:endParaRPr lang="zh-CN" altLang="en-US" b="0" dirty="0">
              <a:latin typeface="宋体" panose="02010600030101010101" pitchFamily="2" charset="-122"/>
            </a:endParaRPr>
          </a:p>
        </p:txBody>
      </p:sp>
      <p:sp>
        <p:nvSpPr>
          <p:cNvPr id="437251" name="Rectangle 3"/>
          <p:cNvSpPr>
            <a:spLocks noGrp="1" noChangeArrowheads="1"/>
          </p:cNvSpPr>
          <p:nvPr>
            <p:ph type="body" idx="1"/>
          </p:nvPr>
        </p:nvSpPr>
        <p:spPr>
          <a:xfrm>
            <a:off x="641920" y="1484313"/>
            <a:ext cx="8034536" cy="2808287"/>
          </a:xfrm>
        </p:spPr>
        <p:txBody>
          <a:bodyPr>
            <a:normAutofit/>
          </a:bodyPr>
          <a:lstStyle/>
          <a:p>
            <a:pPr eaLnBrk="1" hangingPunct="1">
              <a:defRPr/>
            </a:pPr>
            <a:r>
              <a:rPr lang="zh-CN" altLang="en-US" dirty="0">
                <a:latin typeface="+mn-ea"/>
              </a:rPr>
              <a:t>参照完整性一般是指多个实体（表）之间的关联关系，一般通过外码实现。</a:t>
            </a:r>
            <a:endParaRPr lang="en-US" altLang="zh-CN" dirty="0">
              <a:latin typeface="+mn-ea"/>
            </a:endParaRPr>
          </a:p>
          <a:p>
            <a:pPr eaLnBrk="1" hangingPunct="1">
              <a:defRPr/>
            </a:pPr>
            <a:r>
              <a:rPr lang="zh-CN" altLang="en-US" dirty="0">
                <a:solidFill>
                  <a:srgbClr val="FF0000"/>
                </a:solidFill>
                <a:latin typeface="+mn-ea"/>
              </a:rPr>
              <a:t>外码</a:t>
            </a:r>
            <a:r>
              <a:rPr lang="zh-CN" altLang="en-US" dirty="0">
                <a:latin typeface="+mn-ea"/>
              </a:rPr>
              <a:t>：取作本表（子表）属性之一的外表（父表，主表）主码。</a:t>
            </a:r>
            <a:endParaRPr lang="zh-CN" altLang="en-US" dirty="0">
              <a:latin typeface="+mn-ea"/>
            </a:endParaRPr>
          </a:p>
          <a:p>
            <a:pPr eaLnBrk="1" hangingPunct="1">
              <a:defRPr/>
            </a:pPr>
            <a:r>
              <a:rPr lang="zh-CN" altLang="en-US" dirty="0">
                <a:latin typeface="+mn-ea"/>
              </a:rPr>
              <a:t>主码值先在主表中生成，后在子表中引用</a:t>
            </a:r>
            <a:endParaRPr lang="zh-CN" altLang="en-US" dirty="0">
              <a:latin typeface="+mn-ea"/>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37250"/>
                                        </p:tgtEl>
                                        <p:attrNameLst>
                                          <p:attrName>style.visibility</p:attrName>
                                        </p:attrNameLst>
                                      </p:cBhvr>
                                      <p:to>
                                        <p:strVal val="visible"/>
                                      </p:to>
                                    </p:set>
                                    <p:animEffect transition="in" filter="barn(inVertical)">
                                      <p:cBhvr>
                                        <p:cTn id="7" dur="500"/>
                                        <p:tgtEl>
                                          <p:spTgt spid="43725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500" fill="hold">
                                          <p:stCondLst>
                                            <p:cond delay="0"/>
                                          </p:stCondLst>
                                        </p:cTn>
                                        <p:tgtEl>
                                          <p:spTgt spid="437251">
                                            <p:txEl>
                                              <p:pRg st="0" end="0"/>
                                            </p:txEl>
                                          </p:spTgt>
                                        </p:tgtEl>
                                        <p:attrNameLst>
                                          <p:attrName>style.visibility</p:attrName>
                                        </p:attrNameLst>
                                      </p:cBhvr>
                                      <p:to>
                                        <p:strVal val="visible"/>
                                      </p:to>
                                    </p:set>
                                    <p:animEffect transition="in" filter="diamond(in)">
                                      <p:cBhvr>
                                        <p:cTn id="12" dur="500"/>
                                        <p:tgtEl>
                                          <p:spTgt spid="4372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37251">
                                            <p:txEl>
                                              <p:pRg st="1" end="1"/>
                                            </p:txEl>
                                          </p:spTgt>
                                        </p:tgtEl>
                                        <p:attrNameLst>
                                          <p:attrName>style.visibility</p:attrName>
                                        </p:attrNameLst>
                                      </p:cBhvr>
                                      <p:to>
                                        <p:strVal val="visible"/>
                                      </p:to>
                                    </p:set>
                                    <p:animEffect transition="in" filter="barn(inVertical)">
                                      <p:cBhvr>
                                        <p:cTn id="17" dur="500"/>
                                        <p:tgtEl>
                                          <p:spTgt spid="4372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0" presetClass="entr" presetSubtype="0" fill="hold" grpId="0" nodeType="clickEffect">
                                  <p:stCondLst>
                                    <p:cond delay="0"/>
                                  </p:stCondLst>
                                  <p:iterate type="lt">
                                    <p:tmPct val="10000"/>
                                  </p:iterate>
                                  <p:childTnLst>
                                    <p:set>
                                      <p:cBhvr>
                                        <p:cTn id="21" dur="indefinite" fill="hold">
                                          <p:stCondLst>
                                            <p:cond delay="0"/>
                                          </p:stCondLst>
                                        </p:cTn>
                                        <p:tgtEl>
                                          <p:spTgt spid="437251">
                                            <p:txEl>
                                              <p:pRg st="2" end="2"/>
                                            </p:txEl>
                                          </p:spTgt>
                                        </p:tgtEl>
                                        <p:attrNameLst>
                                          <p:attrName>style.visibility</p:attrName>
                                        </p:attrNameLst>
                                      </p:cBhvr>
                                      <p:to>
                                        <p:strVal val="visible"/>
                                      </p:to>
                                    </p:set>
                                    <p:animEffect transition="in" filter="fade">
                                      <p:cBhvr>
                                        <p:cTn id="22" dur="1000"/>
                                        <p:tgtEl>
                                          <p:spTgt spid="437251">
                                            <p:txEl>
                                              <p:pRg st="2" end="2"/>
                                            </p:txEl>
                                          </p:spTgt>
                                        </p:tgtEl>
                                      </p:cBhvr>
                                    </p:animEffect>
                                    <p:anim calcmode="lin" valueType="num">
                                      <p:cBhvr>
                                        <p:cTn id="23" dur="1000" fill="hold"/>
                                        <p:tgtEl>
                                          <p:spTgt spid="437251">
                                            <p:txEl>
                                              <p:pRg st="2" end="2"/>
                                            </p:txEl>
                                          </p:spTgt>
                                        </p:tgtEl>
                                        <p:attrNameLst>
                                          <p:attrName>ppt_x</p:attrName>
                                        </p:attrNameLst>
                                      </p:cBhvr>
                                      <p:tavLst>
                                        <p:tav tm="0">
                                          <p:val>
                                            <p:strVal val="#ppt_x-.1"/>
                                          </p:val>
                                        </p:tav>
                                        <p:tav tm="100000">
                                          <p:val>
                                            <p:strVal val="#ppt_x"/>
                                          </p:val>
                                        </p:tav>
                                      </p:tavLst>
                                    </p:anim>
                                    <p:anim calcmode="lin" valueType="num">
                                      <p:cBhvr>
                                        <p:cTn id="24" dur="1000" fill="hold"/>
                                        <p:tgtEl>
                                          <p:spTgt spid="4372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p:bldP spid="43725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b="0" dirty="0">
                <a:latin typeface="宋体" panose="02010600030101010101" pitchFamily="2" charset="-122"/>
              </a:rPr>
              <a:t>外码引用例</a:t>
            </a:r>
            <a:r>
              <a:rPr lang="en-US" altLang="zh-CN" b="0" dirty="0">
                <a:latin typeface="宋体" panose="02010600030101010101" pitchFamily="2" charset="-122"/>
              </a:rPr>
              <a:t>1</a:t>
            </a:r>
            <a:endParaRPr lang="zh-CN" altLang="en-US" b="0" dirty="0">
              <a:latin typeface="宋体" panose="02010600030101010101" pitchFamily="2" charset="-122"/>
            </a:endParaRPr>
          </a:p>
        </p:txBody>
      </p:sp>
      <p:sp>
        <p:nvSpPr>
          <p:cNvPr id="438275" name="Rectangle 3"/>
          <p:cNvSpPr>
            <a:spLocks noChangeArrowheads="1"/>
          </p:cNvSpPr>
          <p:nvPr/>
        </p:nvSpPr>
        <p:spPr bwMode="auto">
          <a:xfrm>
            <a:off x="1352550" y="1871663"/>
            <a:ext cx="1441450" cy="533400"/>
          </a:xfrm>
          <a:prstGeom prst="rect">
            <a:avLst/>
          </a:prstGeom>
          <a:solidFill>
            <a:srgbClr val="FFFFFF"/>
          </a:solidFill>
          <a:ln w="9525">
            <a:solidFill>
              <a:srgbClr val="000000"/>
            </a:solidFill>
            <a:miter lim="800000"/>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algn="ctr" latinLnBrk="0">
              <a:spcBef>
                <a:spcPct val="0"/>
              </a:spcBef>
              <a:buFontTx/>
              <a:buNone/>
            </a:pPr>
            <a:r>
              <a:rPr kumimoji="0" lang="zh-CN" altLang="en-US" sz="2400">
                <a:latin typeface="+mj-ea"/>
                <a:ea typeface="+mj-ea"/>
              </a:rPr>
              <a:t>学生</a:t>
            </a:r>
            <a:endParaRPr kumimoji="0" lang="zh-CN" altLang="en-US" sz="2400">
              <a:latin typeface="+mj-ea"/>
              <a:ea typeface="+mj-ea"/>
            </a:endParaRPr>
          </a:p>
        </p:txBody>
      </p:sp>
      <p:sp>
        <p:nvSpPr>
          <p:cNvPr id="438276" name="Rectangle 4"/>
          <p:cNvSpPr>
            <a:spLocks noChangeArrowheads="1"/>
          </p:cNvSpPr>
          <p:nvPr/>
        </p:nvSpPr>
        <p:spPr bwMode="auto">
          <a:xfrm>
            <a:off x="6540500" y="1871663"/>
            <a:ext cx="1441450" cy="609600"/>
          </a:xfrm>
          <a:prstGeom prst="rect">
            <a:avLst/>
          </a:prstGeom>
          <a:solidFill>
            <a:srgbClr val="FFFFFF"/>
          </a:solidFill>
          <a:ln w="9525">
            <a:solidFill>
              <a:srgbClr val="000000"/>
            </a:solidFill>
            <a:miter lim="800000"/>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algn="ctr" latinLnBrk="0">
              <a:spcBef>
                <a:spcPct val="0"/>
              </a:spcBef>
              <a:buFontTx/>
              <a:buNone/>
            </a:pPr>
            <a:r>
              <a:rPr kumimoji="0" lang="zh-CN" altLang="en-US" sz="2400">
                <a:latin typeface="+mj-ea"/>
                <a:ea typeface="+mj-ea"/>
              </a:rPr>
              <a:t>班</a:t>
            </a:r>
            <a:endParaRPr kumimoji="0" lang="zh-CN" altLang="en-US" sz="2400">
              <a:latin typeface="+mj-ea"/>
              <a:ea typeface="+mj-ea"/>
            </a:endParaRPr>
          </a:p>
        </p:txBody>
      </p:sp>
      <p:sp>
        <p:nvSpPr>
          <p:cNvPr id="438277" name="AutoShape 5"/>
          <p:cNvSpPr>
            <a:spLocks noChangeArrowheads="1"/>
          </p:cNvSpPr>
          <p:nvPr/>
        </p:nvSpPr>
        <p:spPr bwMode="auto">
          <a:xfrm>
            <a:off x="3659188" y="1719263"/>
            <a:ext cx="1731962" cy="914400"/>
          </a:xfrm>
          <a:prstGeom prst="diamond">
            <a:avLst/>
          </a:prstGeom>
          <a:solidFill>
            <a:srgbClr val="FFFFFF"/>
          </a:solidFill>
          <a:ln w="9525">
            <a:solidFill>
              <a:srgbClr val="000000"/>
            </a:solidFill>
            <a:miter lim="800000"/>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algn="just" latinLnBrk="0">
              <a:spcBef>
                <a:spcPct val="0"/>
              </a:spcBef>
              <a:buFontTx/>
              <a:buNone/>
            </a:pPr>
            <a:r>
              <a:rPr kumimoji="0" lang="zh-CN" altLang="en-US" sz="2400">
                <a:latin typeface="+mj-ea"/>
                <a:ea typeface="+mj-ea"/>
              </a:rPr>
              <a:t>属于</a:t>
            </a:r>
            <a:endParaRPr kumimoji="0" lang="zh-CN" altLang="en-US" sz="2400">
              <a:latin typeface="+mj-ea"/>
              <a:ea typeface="+mj-ea"/>
            </a:endParaRPr>
          </a:p>
        </p:txBody>
      </p:sp>
      <p:sp>
        <p:nvSpPr>
          <p:cNvPr id="438278" name="Line 6"/>
          <p:cNvSpPr>
            <a:spLocks noChangeShapeType="1"/>
          </p:cNvSpPr>
          <p:nvPr/>
        </p:nvSpPr>
        <p:spPr bwMode="auto">
          <a:xfrm>
            <a:off x="2849563" y="2176463"/>
            <a:ext cx="86518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mj-ea"/>
              <a:ea typeface="+mj-ea"/>
            </a:endParaRPr>
          </a:p>
        </p:txBody>
      </p:sp>
      <p:sp>
        <p:nvSpPr>
          <p:cNvPr id="438279" name="Line 7"/>
          <p:cNvSpPr>
            <a:spLocks noChangeShapeType="1"/>
          </p:cNvSpPr>
          <p:nvPr/>
        </p:nvSpPr>
        <p:spPr bwMode="auto">
          <a:xfrm>
            <a:off x="5391150" y="2176463"/>
            <a:ext cx="11493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mj-ea"/>
              <a:ea typeface="+mj-ea"/>
            </a:endParaRPr>
          </a:p>
        </p:txBody>
      </p:sp>
      <p:sp>
        <p:nvSpPr>
          <p:cNvPr id="438280" name="AutoShape 8"/>
          <p:cNvSpPr>
            <a:spLocks noChangeArrowheads="1"/>
          </p:cNvSpPr>
          <p:nvPr/>
        </p:nvSpPr>
        <p:spPr bwMode="auto">
          <a:xfrm rot="2039032">
            <a:off x="1797050" y="2424113"/>
            <a:ext cx="304800" cy="914400"/>
          </a:xfrm>
          <a:prstGeom prst="upArrow">
            <a:avLst>
              <a:gd name="adj1" fmla="val 50000"/>
              <a:gd name="adj2" fmla="val 75000"/>
            </a:avLst>
          </a:prstGeom>
          <a:solidFill>
            <a:srgbClr val="FF66CC"/>
          </a:solidFill>
          <a:ln w="9525">
            <a:solidFill>
              <a:srgbClr val="FF66CC"/>
            </a:solidFill>
            <a:miter lim="800000"/>
          </a:ln>
        </p:spPr>
        <p:txBody>
          <a:bodyPr wrap="none" anchor="ct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mj-ea"/>
              <a:ea typeface="+mj-ea"/>
            </a:endParaRPr>
          </a:p>
        </p:txBody>
      </p:sp>
      <p:sp>
        <p:nvSpPr>
          <p:cNvPr id="438281" name="AutoShape 9"/>
          <p:cNvSpPr>
            <a:spLocks noChangeArrowheads="1"/>
          </p:cNvSpPr>
          <p:nvPr/>
        </p:nvSpPr>
        <p:spPr bwMode="auto">
          <a:xfrm rot="-1156999">
            <a:off x="7297738" y="2554288"/>
            <a:ext cx="249237" cy="836612"/>
          </a:xfrm>
          <a:prstGeom prst="upArrow">
            <a:avLst>
              <a:gd name="adj1" fmla="val 50000"/>
              <a:gd name="adj2" fmla="val 83917"/>
            </a:avLst>
          </a:prstGeom>
          <a:solidFill>
            <a:srgbClr val="FF9900"/>
          </a:solidFill>
          <a:ln w="9525">
            <a:solidFill>
              <a:srgbClr val="FF9900"/>
            </a:solidFill>
            <a:miter lim="800000"/>
          </a:ln>
        </p:spPr>
        <p:txBody>
          <a:bodyPr wrap="none" anchor="ct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mj-ea"/>
              <a:ea typeface="+mj-ea"/>
            </a:endParaRPr>
          </a:p>
        </p:txBody>
      </p:sp>
      <p:sp>
        <p:nvSpPr>
          <p:cNvPr id="438282" name="Text Box 10"/>
          <p:cNvSpPr txBox="1">
            <a:spLocks noChangeArrowheads="1"/>
          </p:cNvSpPr>
          <p:nvPr/>
        </p:nvSpPr>
        <p:spPr bwMode="auto">
          <a:xfrm>
            <a:off x="1009451" y="3500438"/>
            <a:ext cx="3795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latinLnBrk="0" hangingPunct="1">
              <a:spcBef>
                <a:spcPct val="50000"/>
              </a:spcBef>
              <a:buFontTx/>
              <a:buNone/>
            </a:pPr>
            <a:r>
              <a:rPr lang="en-US" altLang="zh-CN" sz="2400" b="1" dirty="0">
                <a:solidFill>
                  <a:schemeClr val="tx1">
                    <a:lumMod val="75000"/>
                    <a:lumOff val="25000"/>
                  </a:schemeClr>
                </a:solidFill>
                <a:latin typeface="+mj-ea"/>
                <a:ea typeface="+mj-ea"/>
              </a:rPr>
              <a:t>(</a:t>
            </a:r>
            <a:r>
              <a:rPr lang="zh-CN" altLang="en-US" sz="2400" b="1" u="sng" dirty="0">
                <a:solidFill>
                  <a:schemeClr val="tx1">
                    <a:lumMod val="75000"/>
                    <a:lumOff val="25000"/>
                  </a:schemeClr>
                </a:solidFill>
                <a:latin typeface="+mj-ea"/>
                <a:ea typeface="+mj-ea"/>
              </a:rPr>
              <a:t>学号</a:t>
            </a:r>
            <a:r>
              <a:rPr lang="en-US" altLang="zh-CN" sz="2400" b="1" dirty="0">
                <a:solidFill>
                  <a:schemeClr val="tx1">
                    <a:lumMod val="75000"/>
                    <a:lumOff val="25000"/>
                  </a:schemeClr>
                </a:solidFill>
                <a:latin typeface="+mj-ea"/>
                <a:ea typeface="+mj-ea"/>
              </a:rPr>
              <a:t>, </a:t>
            </a:r>
            <a:r>
              <a:rPr lang="zh-CN" altLang="en-US" sz="2400" b="1" dirty="0">
                <a:solidFill>
                  <a:schemeClr val="tx1">
                    <a:lumMod val="75000"/>
                    <a:lumOff val="25000"/>
                  </a:schemeClr>
                </a:solidFill>
                <a:latin typeface="+mj-ea"/>
                <a:ea typeface="+mj-ea"/>
              </a:rPr>
              <a:t>姓名</a:t>
            </a:r>
            <a:r>
              <a:rPr lang="en-US" altLang="zh-CN" sz="2400" b="1" dirty="0">
                <a:solidFill>
                  <a:schemeClr val="tx1">
                    <a:lumMod val="75000"/>
                    <a:lumOff val="25000"/>
                  </a:schemeClr>
                </a:solidFill>
                <a:latin typeface="+mj-ea"/>
                <a:ea typeface="+mj-ea"/>
              </a:rPr>
              <a:t>, </a:t>
            </a:r>
            <a:r>
              <a:rPr lang="zh-CN" altLang="en-US" sz="2400" b="1" dirty="0">
                <a:solidFill>
                  <a:srgbClr val="FF0000"/>
                </a:solidFill>
                <a:latin typeface="+mj-ea"/>
                <a:ea typeface="+mj-ea"/>
              </a:rPr>
              <a:t>班号</a:t>
            </a:r>
            <a:r>
              <a:rPr lang="en-US" altLang="zh-CN" sz="2400" b="1" dirty="0">
                <a:solidFill>
                  <a:schemeClr val="tx1">
                    <a:lumMod val="75000"/>
                    <a:lumOff val="25000"/>
                  </a:schemeClr>
                </a:solidFill>
                <a:latin typeface="+mj-ea"/>
                <a:ea typeface="+mj-ea"/>
              </a:rPr>
              <a:t>, …)</a:t>
            </a:r>
            <a:endParaRPr lang="en-US" altLang="zh-CN" sz="2400" b="1" dirty="0">
              <a:solidFill>
                <a:schemeClr val="tx1">
                  <a:lumMod val="75000"/>
                  <a:lumOff val="25000"/>
                </a:schemeClr>
              </a:solidFill>
              <a:latin typeface="+mj-ea"/>
              <a:ea typeface="+mj-ea"/>
            </a:endParaRPr>
          </a:p>
        </p:txBody>
      </p:sp>
      <p:sp>
        <p:nvSpPr>
          <p:cNvPr id="438283" name="Text Box 11"/>
          <p:cNvSpPr txBox="1">
            <a:spLocks noChangeArrowheads="1"/>
          </p:cNvSpPr>
          <p:nvPr/>
        </p:nvSpPr>
        <p:spPr bwMode="auto">
          <a:xfrm>
            <a:off x="4932041" y="3501008"/>
            <a:ext cx="37957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50000"/>
              </a:spcBef>
              <a:buFontTx/>
              <a:buNone/>
            </a:pPr>
            <a:r>
              <a:rPr lang="zh-CN" altLang="en-US" sz="2400" b="1" dirty="0">
                <a:solidFill>
                  <a:schemeClr val="tx1">
                    <a:lumMod val="75000"/>
                    <a:lumOff val="25000"/>
                  </a:schemeClr>
                </a:solidFill>
                <a:latin typeface="+mj-ea"/>
                <a:ea typeface="+mj-ea"/>
              </a:rPr>
              <a:t>（</a:t>
            </a:r>
            <a:r>
              <a:rPr lang="zh-CN" altLang="en-US" sz="2400" b="1" u="sng" dirty="0">
                <a:solidFill>
                  <a:schemeClr val="tx1">
                    <a:lumMod val="75000"/>
                    <a:lumOff val="25000"/>
                  </a:schemeClr>
                </a:solidFill>
                <a:latin typeface="+mj-ea"/>
                <a:ea typeface="+mj-ea"/>
              </a:rPr>
              <a:t>班号</a:t>
            </a:r>
            <a:r>
              <a:rPr lang="zh-CN" altLang="en-US" sz="2400" b="1" dirty="0">
                <a:solidFill>
                  <a:schemeClr val="tx1">
                    <a:lumMod val="75000"/>
                    <a:lumOff val="25000"/>
                  </a:schemeClr>
                </a:solidFill>
                <a:latin typeface="+mj-ea"/>
                <a:ea typeface="+mj-ea"/>
              </a:rPr>
              <a:t>，专业，人数</a:t>
            </a:r>
            <a:r>
              <a:rPr lang="en-US" altLang="zh-CN" sz="2400" b="1" dirty="0">
                <a:solidFill>
                  <a:schemeClr val="tx1">
                    <a:lumMod val="75000"/>
                    <a:lumOff val="25000"/>
                  </a:schemeClr>
                </a:solidFill>
                <a:latin typeface="+mj-ea"/>
                <a:ea typeface="+mj-ea"/>
              </a:rPr>
              <a:t>, …</a:t>
            </a:r>
            <a:r>
              <a:rPr lang="zh-CN" altLang="en-US" sz="2400" b="1" dirty="0">
                <a:solidFill>
                  <a:schemeClr val="tx1">
                    <a:lumMod val="75000"/>
                    <a:lumOff val="25000"/>
                  </a:schemeClr>
                </a:solidFill>
                <a:latin typeface="+mj-ea"/>
                <a:ea typeface="+mj-ea"/>
              </a:rPr>
              <a:t>）</a:t>
            </a:r>
            <a:endParaRPr lang="zh-CN" altLang="en-US" sz="2400" b="1" dirty="0">
              <a:solidFill>
                <a:schemeClr val="tx1">
                  <a:lumMod val="75000"/>
                  <a:lumOff val="25000"/>
                </a:schemeClr>
              </a:solidFill>
              <a:latin typeface="+mj-ea"/>
              <a:ea typeface="+mj-ea"/>
            </a:endParaRPr>
          </a:p>
        </p:txBody>
      </p:sp>
      <p:sp>
        <p:nvSpPr>
          <p:cNvPr id="45068" name="AutoShape 12"/>
          <p:cNvSpPr>
            <a:spLocks noChangeArrowheads="1"/>
          </p:cNvSpPr>
          <p:nvPr/>
        </p:nvSpPr>
        <p:spPr bwMode="auto">
          <a:xfrm>
            <a:off x="3203848" y="3933825"/>
            <a:ext cx="3168377" cy="576263"/>
          </a:xfrm>
          <a:prstGeom prst="curvedUpArrow">
            <a:avLst>
              <a:gd name="adj1" fmla="val 134931"/>
              <a:gd name="adj2" fmla="val 269862"/>
              <a:gd name="adj3" fmla="val 33333"/>
            </a:avLst>
          </a:prstGeom>
          <a:solidFill>
            <a:schemeClr val="accent1"/>
          </a:solidFill>
          <a:ln w="9525">
            <a:solidFill>
              <a:schemeClr val="tx1"/>
            </a:solidFill>
            <a:miter lim="800000"/>
          </a:ln>
        </p:spPr>
        <p:txBody>
          <a:bodyPr wrap="none" anchor="ct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mj-ea"/>
              <a:ea typeface="+mj-ea"/>
            </a:endParaRPr>
          </a:p>
        </p:txBody>
      </p:sp>
      <p:sp>
        <p:nvSpPr>
          <p:cNvPr id="13" name="圆角矩形 12"/>
          <p:cNvSpPr/>
          <p:nvPr/>
        </p:nvSpPr>
        <p:spPr bwMode="auto">
          <a:xfrm>
            <a:off x="1259086" y="4797425"/>
            <a:ext cx="7201346" cy="6477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eaLnBrk="1" latinLnBrk="1" hangingPunct="1">
              <a:defRPr/>
            </a:pPr>
            <a:r>
              <a:rPr lang="zh-CN" altLang="en-US" sz="2400" dirty="0">
                <a:solidFill>
                  <a:schemeClr val="tx1"/>
                </a:solidFill>
                <a:latin typeface="+mj-ea"/>
                <a:ea typeface="+mj-ea"/>
              </a:rPr>
              <a:t>班号为学生表中的外码</a:t>
            </a:r>
            <a:endParaRPr lang="zh-CN" altLang="en-US" sz="2400" dirty="0">
              <a:solidFill>
                <a:schemeClr val="tx1"/>
              </a:solidFill>
              <a:latin typeface="+mj-ea"/>
              <a:ea typeface="+mj-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8275"/>
                                        </p:tgtEl>
                                        <p:attrNameLst>
                                          <p:attrName>style.visibility</p:attrName>
                                        </p:attrNameLst>
                                      </p:cBhvr>
                                      <p:to>
                                        <p:strVal val="visible"/>
                                      </p:to>
                                    </p:set>
                                    <p:anim calcmode="lin" valueType="num">
                                      <p:cBhvr additive="base">
                                        <p:cTn id="7" dur="500" fill="hold"/>
                                        <p:tgtEl>
                                          <p:spTgt spid="438275"/>
                                        </p:tgtEl>
                                        <p:attrNameLst>
                                          <p:attrName>ppt_x</p:attrName>
                                        </p:attrNameLst>
                                      </p:cBhvr>
                                      <p:tavLst>
                                        <p:tav tm="0">
                                          <p:val>
                                            <p:strVal val="0-#ppt_w/2"/>
                                          </p:val>
                                        </p:tav>
                                        <p:tav tm="100000">
                                          <p:val>
                                            <p:strVal val="#ppt_x"/>
                                          </p:val>
                                        </p:tav>
                                      </p:tavLst>
                                    </p:anim>
                                    <p:anim calcmode="lin" valueType="num">
                                      <p:cBhvr additive="base">
                                        <p:cTn id="8" dur="500" fill="hold"/>
                                        <p:tgtEl>
                                          <p:spTgt spid="43827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38276"/>
                                        </p:tgtEl>
                                        <p:attrNameLst>
                                          <p:attrName>style.visibility</p:attrName>
                                        </p:attrNameLst>
                                      </p:cBhvr>
                                      <p:to>
                                        <p:strVal val="visible"/>
                                      </p:to>
                                    </p:set>
                                    <p:anim calcmode="lin" valueType="num">
                                      <p:cBhvr additive="base">
                                        <p:cTn id="12" dur="500" fill="hold"/>
                                        <p:tgtEl>
                                          <p:spTgt spid="438276"/>
                                        </p:tgtEl>
                                        <p:attrNameLst>
                                          <p:attrName>ppt_x</p:attrName>
                                        </p:attrNameLst>
                                      </p:cBhvr>
                                      <p:tavLst>
                                        <p:tav tm="0">
                                          <p:val>
                                            <p:strVal val="1+#ppt_w/2"/>
                                          </p:val>
                                        </p:tav>
                                        <p:tav tm="100000">
                                          <p:val>
                                            <p:strVal val="#ppt_x"/>
                                          </p:val>
                                        </p:tav>
                                      </p:tavLst>
                                    </p:anim>
                                    <p:anim calcmode="lin" valueType="num">
                                      <p:cBhvr additive="base">
                                        <p:cTn id="13" dur="500" fill="hold"/>
                                        <p:tgtEl>
                                          <p:spTgt spid="43827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38277"/>
                                        </p:tgtEl>
                                        <p:attrNameLst>
                                          <p:attrName>style.visibility</p:attrName>
                                        </p:attrNameLst>
                                      </p:cBhvr>
                                      <p:to>
                                        <p:strVal val="visible"/>
                                      </p:to>
                                    </p:set>
                                    <p:anim calcmode="lin" valueType="num">
                                      <p:cBhvr additive="base">
                                        <p:cTn id="17" dur="500" fill="hold"/>
                                        <p:tgtEl>
                                          <p:spTgt spid="438277"/>
                                        </p:tgtEl>
                                        <p:attrNameLst>
                                          <p:attrName>ppt_x</p:attrName>
                                        </p:attrNameLst>
                                      </p:cBhvr>
                                      <p:tavLst>
                                        <p:tav tm="0">
                                          <p:val>
                                            <p:strVal val="#ppt_x"/>
                                          </p:val>
                                        </p:tav>
                                        <p:tav tm="100000">
                                          <p:val>
                                            <p:strVal val="#ppt_x"/>
                                          </p:val>
                                        </p:tav>
                                      </p:tavLst>
                                    </p:anim>
                                    <p:anim calcmode="lin" valueType="num">
                                      <p:cBhvr additive="base">
                                        <p:cTn id="18" dur="500" fill="hold"/>
                                        <p:tgtEl>
                                          <p:spTgt spid="43827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7" presetClass="entr" presetSubtype="8" fill="hold" nodeType="afterEffect">
                                  <p:stCondLst>
                                    <p:cond delay="0"/>
                                  </p:stCondLst>
                                  <p:childTnLst>
                                    <p:set>
                                      <p:cBhvr>
                                        <p:cTn id="21" dur="1" fill="hold">
                                          <p:stCondLst>
                                            <p:cond delay="0"/>
                                          </p:stCondLst>
                                        </p:cTn>
                                        <p:tgtEl>
                                          <p:spTgt spid="438278"/>
                                        </p:tgtEl>
                                        <p:attrNameLst>
                                          <p:attrName>style.visibility</p:attrName>
                                        </p:attrNameLst>
                                      </p:cBhvr>
                                      <p:to>
                                        <p:strVal val="visible"/>
                                      </p:to>
                                    </p:set>
                                    <p:anim calcmode="lin" valueType="num">
                                      <p:cBhvr>
                                        <p:cTn id="22" dur="500" fill="hold"/>
                                        <p:tgtEl>
                                          <p:spTgt spid="438278"/>
                                        </p:tgtEl>
                                        <p:attrNameLst>
                                          <p:attrName>ppt_x</p:attrName>
                                        </p:attrNameLst>
                                      </p:cBhvr>
                                      <p:tavLst>
                                        <p:tav tm="0">
                                          <p:val>
                                            <p:strVal val="#ppt_x-#ppt_w/2"/>
                                          </p:val>
                                        </p:tav>
                                        <p:tav tm="100000">
                                          <p:val>
                                            <p:strVal val="#ppt_x"/>
                                          </p:val>
                                        </p:tav>
                                      </p:tavLst>
                                    </p:anim>
                                    <p:anim calcmode="lin" valueType="num">
                                      <p:cBhvr>
                                        <p:cTn id="23" dur="500" fill="hold"/>
                                        <p:tgtEl>
                                          <p:spTgt spid="438278"/>
                                        </p:tgtEl>
                                        <p:attrNameLst>
                                          <p:attrName>ppt_y</p:attrName>
                                        </p:attrNameLst>
                                      </p:cBhvr>
                                      <p:tavLst>
                                        <p:tav tm="0">
                                          <p:val>
                                            <p:strVal val="#ppt_y"/>
                                          </p:val>
                                        </p:tav>
                                        <p:tav tm="100000">
                                          <p:val>
                                            <p:strVal val="#ppt_y"/>
                                          </p:val>
                                        </p:tav>
                                      </p:tavLst>
                                    </p:anim>
                                    <p:anim calcmode="lin" valueType="num">
                                      <p:cBhvr>
                                        <p:cTn id="24" dur="500" fill="hold"/>
                                        <p:tgtEl>
                                          <p:spTgt spid="438278"/>
                                        </p:tgtEl>
                                        <p:attrNameLst>
                                          <p:attrName>ppt_w</p:attrName>
                                        </p:attrNameLst>
                                      </p:cBhvr>
                                      <p:tavLst>
                                        <p:tav tm="0">
                                          <p:val>
                                            <p:fltVal val="0"/>
                                          </p:val>
                                        </p:tav>
                                        <p:tav tm="100000">
                                          <p:val>
                                            <p:strVal val="#ppt_w"/>
                                          </p:val>
                                        </p:tav>
                                      </p:tavLst>
                                    </p:anim>
                                    <p:anim calcmode="lin" valueType="num">
                                      <p:cBhvr>
                                        <p:cTn id="25" dur="500" fill="hold"/>
                                        <p:tgtEl>
                                          <p:spTgt spid="438278"/>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2" fill="hold" nodeType="afterEffect">
                                  <p:stCondLst>
                                    <p:cond delay="0"/>
                                  </p:stCondLst>
                                  <p:childTnLst>
                                    <p:set>
                                      <p:cBhvr>
                                        <p:cTn id="28" dur="1" fill="hold">
                                          <p:stCondLst>
                                            <p:cond delay="0"/>
                                          </p:stCondLst>
                                        </p:cTn>
                                        <p:tgtEl>
                                          <p:spTgt spid="438279"/>
                                        </p:tgtEl>
                                        <p:attrNameLst>
                                          <p:attrName>style.visibility</p:attrName>
                                        </p:attrNameLst>
                                      </p:cBhvr>
                                      <p:to>
                                        <p:strVal val="visible"/>
                                      </p:to>
                                    </p:set>
                                    <p:anim calcmode="lin" valueType="num">
                                      <p:cBhvr>
                                        <p:cTn id="29" dur="500" fill="hold"/>
                                        <p:tgtEl>
                                          <p:spTgt spid="438279"/>
                                        </p:tgtEl>
                                        <p:attrNameLst>
                                          <p:attrName>ppt_x</p:attrName>
                                        </p:attrNameLst>
                                      </p:cBhvr>
                                      <p:tavLst>
                                        <p:tav tm="0">
                                          <p:val>
                                            <p:strVal val="#ppt_x+#ppt_w/2"/>
                                          </p:val>
                                        </p:tav>
                                        <p:tav tm="100000">
                                          <p:val>
                                            <p:strVal val="#ppt_x"/>
                                          </p:val>
                                        </p:tav>
                                      </p:tavLst>
                                    </p:anim>
                                    <p:anim calcmode="lin" valueType="num">
                                      <p:cBhvr>
                                        <p:cTn id="30" dur="500" fill="hold"/>
                                        <p:tgtEl>
                                          <p:spTgt spid="438279"/>
                                        </p:tgtEl>
                                        <p:attrNameLst>
                                          <p:attrName>ppt_y</p:attrName>
                                        </p:attrNameLst>
                                      </p:cBhvr>
                                      <p:tavLst>
                                        <p:tav tm="0">
                                          <p:val>
                                            <p:strVal val="#ppt_y"/>
                                          </p:val>
                                        </p:tav>
                                        <p:tav tm="100000">
                                          <p:val>
                                            <p:strVal val="#ppt_y"/>
                                          </p:val>
                                        </p:tav>
                                      </p:tavLst>
                                    </p:anim>
                                    <p:anim calcmode="lin" valueType="num">
                                      <p:cBhvr>
                                        <p:cTn id="31" dur="500" fill="hold"/>
                                        <p:tgtEl>
                                          <p:spTgt spid="438279"/>
                                        </p:tgtEl>
                                        <p:attrNameLst>
                                          <p:attrName>ppt_w</p:attrName>
                                        </p:attrNameLst>
                                      </p:cBhvr>
                                      <p:tavLst>
                                        <p:tav tm="0">
                                          <p:val>
                                            <p:fltVal val="0"/>
                                          </p:val>
                                        </p:tav>
                                        <p:tav tm="100000">
                                          <p:val>
                                            <p:strVal val="#ppt_w"/>
                                          </p:val>
                                        </p:tav>
                                      </p:tavLst>
                                    </p:anim>
                                    <p:anim calcmode="lin" valueType="num">
                                      <p:cBhvr>
                                        <p:cTn id="32" dur="500" fill="hold"/>
                                        <p:tgtEl>
                                          <p:spTgt spid="43827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438280"/>
                                        </p:tgtEl>
                                        <p:attrNameLst>
                                          <p:attrName>style.visibility</p:attrName>
                                        </p:attrNameLst>
                                      </p:cBhvr>
                                      <p:to>
                                        <p:strVal val="visible"/>
                                      </p:to>
                                    </p:set>
                                    <p:anim calcmode="lin" valueType="num">
                                      <p:cBhvr>
                                        <p:cTn id="37" dur="500" fill="hold"/>
                                        <p:tgtEl>
                                          <p:spTgt spid="438280"/>
                                        </p:tgtEl>
                                        <p:attrNameLst>
                                          <p:attrName>ppt_x</p:attrName>
                                        </p:attrNameLst>
                                      </p:cBhvr>
                                      <p:tavLst>
                                        <p:tav tm="0">
                                          <p:val>
                                            <p:strVal val="#ppt_x"/>
                                          </p:val>
                                        </p:tav>
                                        <p:tav tm="100000">
                                          <p:val>
                                            <p:strVal val="#ppt_x"/>
                                          </p:val>
                                        </p:tav>
                                      </p:tavLst>
                                    </p:anim>
                                    <p:anim calcmode="lin" valueType="num">
                                      <p:cBhvr>
                                        <p:cTn id="38" dur="500" fill="hold"/>
                                        <p:tgtEl>
                                          <p:spTgt spid="438280"/>
                                        </p:tgtEl>
                                        <p:attrNameLst>
                                          <p:attrName>ppt_y</p:attrName>
                                        </p:attrNameLst>
                                      </p:cBhvr>
                                      <p:tavLst>
                                        <p:tav tm="0">
                                          <p:val>
                                            <p:strVal val="#ppt_y+#ppt_h/2"/>
                                          </p:val>
                                        </p:tav>
                                        <p:tav tm="100000">
                                          <p:val>
                                            <p:strVal val="#ppt_y"/>
                                          </p:val>
                                        </p:tav>
                                      </p:tavLst>
                                    </p:anim>
                                    <p:anim calcmode="lin" valueType="num">
                                      <p:cBhvr>
                                        <p:cTn id="39" dur="500" fill="hold"/>
                                        <p:tgtEl>
                                          <p:spTgt spid="438280"/>
                                        </p:tgtEl>
                                        <p:attrNameLst>
                                          <p:attrName>ppt_w</p:attrName>
                                        </p:attrNameLst>
                                      </p:cBhvr>
                                      <p:tavLst>
                                        <p:tav tm="0">
                                          <p:val>
                                            <p:strVal val="#ppt_w"/>
                                          </p:val>
                                        </p:tav>
                                        <p:tav tm="100000">
                                          <p:val>
                                            <p:strVal val="#ppt_w"/>
                                          </p:val>
                                        </p:tav>
                                      </p:tavLst>
                                    </p:anim>
                                    <p:anim calcmode="lin" valueType="num">
                                      <p:cBhvr>
                                        <p:cTn id="40" dur="500" fill="hold"/>
                                        <p:tgtEl>
                                          <p:spTgt spid="438280"/>
                                        </p:tgtEl>
                                        <p:attrNameLst>
                                          <p:attrName>ppt_h</p:attrName>
                                        </p:attrNameLst>
                                      </p:cBhvr>
                                      <p:tavLst>
                                        <p:tav tm="0">
                                          <p:val>
                                            <p:fltVal val="0"/>
                                          </p:val>
                                        </p:tav>
                                        <p:tav tm="100000">
                                          <p:val>
                                            <p:strVal val="#ppt_h"/>
                                          </p:val>
                                        </p:tav>
                                      </p:tavLst>
                                    </p:anim>
                                  </p:childTnLst>
                                </p:cTn>
                              </p:par>
                            </p:childTnLst>
                          </p:cTn>
                        </p:par>
                        <p:par>
                          <p:cTn id="41" fill="hold">
                            <p:stCondLst>
                              <p:cond delay="500"/>
                            </p:stCondLst>
                            <p:childTnLst>
                              <p:par>
                                <p:cTn id="42" presetID="17" presetClass="entr" presetSubtype="2" fill="hold" grpId="0" nodeType="afterEffect">
                                  <p:stCondLst>
                                    <p:cond delay="0"/>
                                  </p:stCondLst>
                                  <p:childTnLst>
                                    <p:set>
                                      <p:cBhvr>
                                        <p:cTn id="43" dur="1" fill="hold">
                                          <p:stCondLst>
                                            <p:cond delay="0"/>
                                          </p:stCondLst>
                                        </p:cTn>
                                        <p:tgtEl>
                                          <p:spTgt spid="438281"/>
                                        </p:tgtEl>
                                        <p:attrNameLst>
                                          <p:attrName>style.visibility</p:attrName>
                                        </p:attrNameLst>
                                      </p:cBhvr>
                                      <p:to>
                                        <p:strVal val="visible"/>
                                      </p:to>
                                    </p:set>
                                    <p:anim calcmode="lin" valueType="num">
                                      <p:cBhvr>
                                        <p:cTn id="44" dur="500" fill="hold"/>
                                        <p:tgtEl>
                                          <p:spTgt spid="438281"/>
                                        </p:tgtEl>
                                        <p:attrNameLst>
                                          <p:attrName>ppt_x</p:attrName>
                                        </p:attrNameLst>
                                      </p:cBhvr>
                                      <p:tavLst>
                                        <p:tav tm="0">
                                          <p:val>
                                            <p:strVal val="#ppt_x+#ppt_w/2"/>
                                          </p:val>
                                        </p:tav>
                                        <p:tav tm="100000">
                                          <p:val>
                                            <p:strVal val="#ppt_x"/>
                                          </p:val>
                                        </p:tav>
                                      </p:tavLst>
                                    </p:anim>
                                    <p:anim calcmode="lin" valueType="num">
                                      <p:cBhvr>
                                        <p:cTn id="45" dur="500" fill="hold"/>
                                        <p:tgtEl>
                                          <p:spTgt spid="438281"/>
                                        </p:tgtEl>
                                        <p:attrNameLst>
                                          <p:attrName>ppt_y</p:attrName>
                                        </p:attrNameLst>
                                      </p:cBhvr>
                                      <p:tavLst>
                                        <p:tav tm="0">
                                          <p:val>
                                            <p:strVal val="#ppt_y"/>
                                          </p:val>
                                        </p:tav>
                                        <p:tav tm="100000">
                                          <p:val>
                                            <p:strVal val="#ppt_y"/>
                                          </p:val>
                                        </p:tav>
                                      </p:tavLst>
                                    </p:anim>
                                    <p:anim calcmode="lin" valueType="num">
                                      <p:cBhvr>
                                        <p:cTn id="46" dur="500" fill="hold"/>
                                        <p:tgtEl>
                                          <p:spTgt spid="438281"/>
                                        </p:tgtEl>
                                        <p:attrNameLst>
                                          <p:attrName>ppt_w</p:attrName>
                                        </p:attrNameLst>
                                      </p:cBhvr>
                                      <p:tavLst>
                                        <p:tav tm="0">
                                          <p:val>
                                            <p:fltVal val="0"/>
                                          </p:val>
                                        </p:tav>
                                        <p:tav tm="100000">
                                          <p:val>
                                            <p:strVal val="#ppt_w"/>
                                          </p:val>
                                        </p:tav>
                                      </p:tavLst>
                                    </p:anim>
                                    <p:anim calcmode="lin" valueType="num">
                                      <p:cBhvr>
                                        <p:cTn id="47" dur="500" fill="hold"/>
                                        <p:tgtEl>
                                          <p:spTgt spid="438281"/>
                                        </p:tgtEl>
                                        <p:attrNameLst>
                                          <p:attrName>ppt_h</p:attrName>
                                        </p:attrNameLst>
                                      </p:cBhvr>
                                      <p:tavLst>
                                        <p:tav tm="0">
                                          <p:val>
                                            <p:strVal val="#ppt_h"/>
                                          </p:val>
                                        </p:tav>
                                        <p:tav tm="100000">
                                          <p:val>
                                            <p:strVal val="#ppt_h"/>
                                          </p:val>
                                        </p:tav>
                                      </p:tavLst>
                                    </p:anim>
                                  </p:childTnLst>
                                </p:cTn>
                              </p:par>
                              <p:par>
                                <p:cTn id="48" presetID="4" presetClass="entr" presetSubtype="16" fill="hold" grpId="0" nodeType="withEffect">
                                  <p:stCondLst>
                                    <p:cond delay="0"/>
                                  </p:stCondLst>
                                  <p:childTnLst>
                                    <p:set>
                                      <p:cBhvr>
                                        <p:cTn id="49" dur="1" fill="hold">
                                          <p:stCondLst>
                                            <p:cond delay="0"/>
                                          </p:stCondLst>
                                        </p:cTn>
                                        <p:tgtEl>
                                          <p:spTgt spid="438283"/>
                                        </p:tgtEl>
                                        <p:attrNameLst>
                                          <p:attrName>style.visibility</p:attrName>
                                        </p:attrNameLst>
                                      </p:cBhvr>
                                      <p:to>
                                        <p:strVal val="visible"/>
                                      </p:to>
                                    </p:set>
                                    <p:animEffect transition="in" filter="box(in)">
                                      <p:cBhvr>
                                        <p:cTn id="50" dur="500"/>
                                        <p:tgtEl>
                                          <p:spTgt spid="438283"/>
                                        </p:tgtEl>
                                      </p:cBhvr>
                                    </p:animEffect>
                                  </p:childTnLst>
                                </p:cTn>
                              </p:par>
                            </p:childTnLst>
                          </p:cTn>
                        </p:par>
                        <p:par>
                          <p:cTn id="51" fill="hold">
                            <p:stCondLst>
                              <p:cond delay="1000"/>
                            </p:stCondLst>
                            <p:childTnLst>
                              <p:par>
                                <p:cTn id="52" presetID="2" presetClass="entr" presetSubtype="4" fill="hold" grpId="0" nodeType="afterEffect">
                                  <p:stCondLst>
                                    <p:cond delay="0"/>
                                  </p:stCondLst>
                                  <p:childTnLst>
                                    <p:set>
                                      <p:cBhvr>
                                        <p:cTn id="53" dur="1" fill="hold">
                                          <p:stCondLst>
                                            <p:cond delay="0"/>
                                          </p:stCondLst>
                                        </p:cTn>
                                        <p:tgtEl>
                                          <p:spTgt spid="438282"/>
                                        </p:tgtEl>
                                        <p:attrNameLst>
                                          <p:attrName>style.visibility</p:attrName>
                                        </p:attrNameLst>
                                      </p:cBhvr>
                                      <p:to>
                                        <p:strVal val="visible"/>
                                      </p:to>
                                    </p:set>
                                    <p:anim calcmode="lin" valueType="num">
                                      <p:cBhvr additive="base">
                                        <p:cTn id="54" dur="500" fill="hold"/>
                                        <p:tgtEl>
                                          <p:spTgt spid="438282"/>
                                        </p:tgtEl>
                                        <p:attrNameLst>
                                          <p:attrName>ppt_x</p:attrName>
                                        </p:attrNameLst>
                                      </p:cBhvr>
                                      <p:tavLst>
                                        <p:tav tm="0">
                                          <p:val>
                                            <p:strVal val="#ppt_x"/>
                                          </p:val>
                                        </p:tav>
                                        <p:tav tm="100000">
                                          <p:val>
                                            <p:strVal val="#ppt_x"/>
                                          </p:val>
                                        </p:tav>
                                      </p:tavLst>
                                    </p:anim>
                                    <p:anim calcmode="lin" valueType="num">
                                      <p:cBhvr additive="base">
                                        <p:cTn id="55" dur="500" fill="hold"/>
                                        <p:tgtEl>
                                          <p:spTgt spid="43828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068"/>
                                        </p:tgtEl>
                                        <p:attrNameLst>
                                          <p:attrName>style.visibility</p:attrName>
                                        </p:attrNameLst>
                                      </p:cBhvr>
                                      <p:to>
                                        <p:strVal val="visible"/>
                                      </p:to>
                                    </p:set>
                                    <p:animEffect transition="in" filter="blinds(horizontal)">
                                      <p:cBhvr>
                                        <p:cTn id="60" dur="500"/>
                                        <p:tgtEl>
                                          <p:spTgt spid="4506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linds(horizontal)">
                                      <p:cBhvr>
                                        <p:cTn id="6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animBg="1" autoUpdateAnimBg="0"/>
      <p:bldP spid="438276" grpId="0" animBg="1" autoUpdateAnimBg="0"/>
      <p:bldP spid="438277" grpId="0" animBg="1" autoUpdateAnimBg="0"/>
      <p:bldP spid="438280" grpId="0" animBg="1"/>
      <p:bldP spid="438281" grpId="0" animBg="1"/>
      <p:bldP spid="438282" grpId="0" autoUpdateAnimBg="0"/>
      <p:bldP spid="438283" grpId="0"/>
      <p:bldP spid="45068"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b="0" dirty="0">
                <a:latin typeface="宋体" panose="02010600030101010101" pitchFamily="2" charset="-122"/>
              </a:rPr>
              <a:t>外码引用例</a:t>
            </a:r>
            <a:r>
              <a:rPr lang="en-US" altLang="zh-CN" b="0" dirty="0">
                <a:latin typeface="宋体" panose="02010600030101010101" pitchFamily="2" charset="-122"/>
              </a:rPr>
              <a:t>2</a:t>
            </a:r>
            <a:endParaRPr lang="zh-CN" altLang="en-US" b="0" dirty="0">
              <a:latin typeface="宋体" panose="02010600030101010101" pitchFamily="2" charset="-122"/>
            </a:endParaRPr>
          </a:p>
        </p:txBody>
      </p:sp>
      <p:sp>
        <p:nvSpPr>
          <p:cNvPr id="14" name="Rectangle 3"/>
          <p:cNvSpPr>
            <a:spLocks noChangeArrowheads="1"/>
          </p:cNvSpPr>
          <p:nvPr/>
        </p:nvSpPr>
        <p:spPr bwMode="auto">
          <a:xfrm>
            <a:off x="1393825" y="1852613"/>
            <a:ext cx="1441450" cy="533400"/>
          </a:xfrm>
          <a:prstGeom prst="rect">
            <a:avLst/>
          </a:prstGeom>
          <a:solidFill>
            <a:srgbClr val="FFFFFF"/>
          </a:solidFill>
          <a:ln w="9525">
            <a:solidFill>
              <a:srgbClr val="000000"/>
            </a:solidFill>
            <a:miter lim="800000"/>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algn="ctr" latinLnBrk="0">
              <a:spcBef>
                <a:spcPct val="0"/>
              </a:spcBef>
              <a:buFontTx/>
              <a:buNone/>
            </a:pPr>
            <a:r>
              <a:rPr kumimoji="0" lang="zh-CN" altLang="en-US" dirty="0">
                <a:latin typeface="Times New Roman" panose="02020603050405020304" pitchFamily="18" charset="0"/>
                <a:ea typeface="宋体" panose="02010600030101010101" pitchFamily="2" charset="-122"/>
              </a:rPr>
              <a:t>学生</a:t>
            </a:r>
            <a:endParaRPr kumimoji="0" lang="zh-CN" altLang="en-US" dirty="0">
              <a:latin typeface="Times New Roman" panose="02020603050405020304" pitchFamily="18" charset="0"/>
              <a:ea typeface="宋体" panose="02010600030101010101" pitchFamily="2" charset="-122"/>
            </a:endParaRPr>
          </a:p>
        </p:txBody>
      </p:sp>
      <p:sp>
        <p:nvSpPr>
          <p:cNvPr id="15" name="Rectangle 4"/>
          <p:cNvSpPr>
            <a:spLocks noChangeArrowheads="1"/>
          </p:cNvSpPr>
          <p:nvPr/>
        </p:nvSpPr>
        <p:spPr bwMode="auto">
          <a:xfrm>
            <a:off x="6581775" y="1852613"/>
            <a:ext cx="1441450" cy="609600"/>
          </a:xfrm>
          <a:prstGeom prst="rect">
            <a:avLst/>
          </a:prstGeom>
          <a:solidFill>
            <a:srgbClr val="FFFFFF"/>
          </a:solidFill>
          <a:ln w="9525">
            <a:solidFill>
              <a:srgbClr val="000000"/>
            </a:solidFill>
            <a:miter lim="800000"/>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algn="ctr" latinLnBrk="0">
              <a:spcBef>
                <a:spcPct val="0"/>
              </a:spcBef>
              <a:buFontTx/>
              <a:buNone/>
            </a:pPr>
            <a:r>
              <a:rPr kumimoji="0" lang="zh-CN" altLang="en-US">
                <a:latin typeface="Times New Roman" panose="02020603050405020304" pitchFamily="18" charset="0"/>
                <a:ea typeface="宋体" panose="02010600030101010101" pitchFamily="2" charset="-122"/>
              </a:rPr>
              <a:t>课程</a:t>
            </a:r>
            <a:endParaRPr kumimoji="0" lang="zh-CN" altLang="en-US">
              <a:latin typeface="Times New Roman" panose="02020603050405020304" pitchFamily="18" charset="0"/>
              <a:ea typeface="宋体" panose="02010600030101010101" pitchFamily="2" charset="-122"/>
            </a:endParaRPr>
          </a:p>
        </p:txBody>
      </p:sp>
      <p:sp>
        <p:nvSpPr>
          <p:cNvPr id="16" name="AutoShape 5"/>
          <p:cNvSpPr>
            <a:spLocks noChangeArrowheads="1"/>
          </p:cNvSpPr>
          <p:nvPr/>
        </p:nvSpPr>
        <p:spPr bwMode="auto">
          <a:xfrm>
            <a:off x="3700463" y="1700213"/>
            <a:ext cx="1731962" cy="914400"/>
          </a:xfrm>
          <a:prstGeom prst="diamond">
            <a:avLst/>
          </a:prstGeom>
          <a:solidFill>
            <a:srgbClr val="FFFFFF"/>
          </a:solidFill>
          <a:ln w="9525">
            <a:solidFill>
              <a:srgbClr val="000000"/>
            </a:solidFill>
            <a:miter lim="800000"/>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algn="just" latinLnBrk="0">
              <a:spcBef>
                <a:spcPct val="0"/>
              </a:spcBef>
              <a:buFontTx/>
              <a:buNone/>
            </a:pPr>
            <a:r>
              <a:rPr kumimoji="0" lang="zh-CN" altLang="en-US" sz="2400">
                <a:latin typeface="Times New Roman" panose="02020603050405020304" pitchFamily="18" charset="0"/>
                <a:ea typeface="宋体" panose="02010600030101010101" pitchFamily="2" charset="-122"/>
              </a:rPr>
              <a:t>修课</a:t>
            </a:r>
            <a:endParaRPr kumimoji="0" lang="zh-CN" altLang="en-US" sz="2400">
              <a:latin typeface="Times New Roman" panose="02020603050405020304" pitchFamily="18" charset="0"/>
              <a:ea typeface="宋体" panose="02010600030101010101" pitchFamily="2" charset="-122"/>
            </a:endParaRPr>
          </a:p>
        </p:txBody>
      </p:sp>
      <p:sp>
        <p:nvSpPr>
          <p:cNvPr id="17" name="Line 6"/>
          <p:cNvSpPr>
            <a:spLocks noChangeShapeType="1"/>
          </p:cNvSpPr>
          <p:nvPr/>
        </p:nvSpPr>
        <p:spPr bwMode="auto">
          <a:xfrm>
            <a:off x="2890838" y="2157413"/>
            <a:ext cx="86518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7"/>
          <p:cNvSpPr>
            <a:spLocks noChangeShapeType="1"/>
          </p:cNvSpPr>
          <p:nvPr/>
        </p:nvSpPr>
        <p:spPr bwMode="auto">
          <a:xfrm>
            <a:off x="5432425" y="2157413"/>
            <a:ext cx="11493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AutoShape 8"/>
          <p:cNvSpPr>
            <a:spLocks noChangeArrowheads="1"/>
          </p:cNvSpPr>
          <p:nvPr/>
        </p:nvSpPr>
        <p:spPr bwMode="auto">
          <a:xfrm rot="2039032">
            <a:off x="1838325" y="2405063"/>
            <a:ext cx="304800" cy="914400"/>
          </a:xfrm>
          <a:prstGeom prst="upArrow">
            <a:avLst>
              <a:gd name="adj1" fmla="val 50000"/>
              <a:gd name="adj2" fmla="val 75000"/>
            </a:avLst>
          </a:prstGeom>
          <a:solidFill>
            <a:schemeClr val="accent1"/>
          </a:solidFill>
          <a:ln w="9525">
            <a:solidFill>
              <a:schemeClr val="tx1"/>
            </a:solidFill>
            <a:miter lim="800000"/>
          </a:ln>
        </p:spPr>
        <p:txBody>
          <a:bodyPr wrap="none" anchor="ct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20" name="Text Box 9"/>
          <p:cNvSpPr txBox="1">
            <a:spLocks noChangeArrowheads="1"/>
          </p:cNvSpPr>
          <p:nvPr/>
        </p:nvSpPr>
        <p:spPr bwMode="auto">
          <a:xfrm>
            <a:off x="250825" y="3452813"/>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latinLnBrk="0" hangingPunct="1">
              <a:spcBef>
                <a:spcPct val="50000"/>
              </a:spcBef>
              <a:buFontTx/>
              <a:buNone/>
            </a:pPr>
            <a:r>
              <a:rPr lang="zh-CN" altLang="en-US" sz="2400" b="1">
                <a:solidFill>
                  <a:srgbClr val="FF0000"/>
                </a:solidFill>
                <a:latin typeface="Gulim" panose="020B0600000101010101" pitchFamily="34" charset="-127"/>
                <a:ea typeface="宋体" panose="02010600030101010101" pitchFamily="2" charset="-122"/>
              </a:rPr>
              <a:t>（</a:t>
            </a:r>
            <a:r>
              <a:rPr lang="zh-CN" altLang="en-US" sz="2400" b="1" u="sng">
                <a:solidFill>
                  <a:srgbClr val="FF0000"/>
                </a:solidFill>
                <a:latin typeface="Gulim" panose="020B0600000101010101" pitchFamily="34" charset="-127"/>
                <a:ea typeface="宋体" panose="02010600030101010101" pitchFamily="2" charset="-122"/>
              </a:rPr>
              <a:t>学号</a:t>
            </a:r>
            <a:r>
              <a:rPr lang="zh-CN" altLang="en-US" sz="2400" b="1">
                <a:solidFill>
                  <a:srgbClr val="FF0000"/>
                </a:solidFill>
                <a:latin typeface="Gulim" panose="020B0600000101010101" pitchFamily="34" charset="-127"/>
                <a:ea typeface="宋体" panose="02010600030101010101" pitchFamily="2" charset="-122"/>
              </a:rPr>
              <a:t>，姓名，</a:t>
            </a:r>
            <a:r>
              <a:rPr lang="en-US" altLang="zh-CN" sz="2400" b="1">
                <a:solidFill>
                  <a:srgbClr val="FF0000"/>
                </a:solidFill>
                <a:latin typeface="Times New Roman" panose="02020603050405020304" pitchFamily="18" charset="0"/>
                <a:ea typeface="宋体" panose="02010600030101010101" pitchFamily="2" charset="-122"/>
              </a:rPr>
              <a:t>…</a:t>
            </a:r>
            <a:r>
              <a:rPr lang="zh-CN" altLang="en-US" sz="2400" b="1">
                <a:solidFill>
                  <a:srgbClr val="FF0000"/>
                </a:solidFill>
                <a:latin typeface="Gulim" panose="020B0600000101010101" pitchFamily="34" charset="-127"/>
                <a:ea typeface="宋体" panose="02010600030101010101" pitchFamily="2" charset="-122"/>
              </a:rPr>
              <a:t>）</a:t>
            </a:r>
            <a:endParaRPr lang="en-US" altLang="zh-CN" sz="2400" b="1">
              <a:solidFill>
                <a:srgbClr val="FF0000"/>
              </a:solidFill>
              <a:latin typeface="Gulim" panose="020B0600000101010101" pitchFamily="34" charset="-127"/>
              <a:ea typeface="宋体" panose="02010600030101010101" pitchFamily="2" charset="-122"/>
            </a:endParaRPr>
          </a:p>
        </p:txBody>
      </p:sp>
      <p:sp>
        <p:nvSpPr>
          <p:cNvPr id="21" name="AutoShape 10"/>
          <p:cNvSpPr>
            <a:spLocks noChangeArrowheads="1"/>
          </p:cNvSpPr>
          <p:nvPr/>
        </p:nvSpPr>
        <p:spPr bwMode="auto">
          <a:xfrm rot="20443001">
            <a:off x="7339013" y="2535238"/>
            <a:ext cx="249237" cy="836612"/>
          </a:xfrm>
          <a:prstGeom prst="upArrow">
            <a:avLst>
              <a:gd name="adj1" fmla="val 50000"/>
              <a:gd name="adj2" fmla="val 83917"/>
            </a:avLst>
          </a:prstGeom>
          <a:solidFill>
            <a:srgbClr val="FF9900"/>
          </a:solidFill>
          <a:ln w="9525">
            <a:solidFill>
              <a:schemeClr val="tx1"/>
            </a:solidFill>
            <a:miter lim="800000"/>
          </a:ln>
        </p:spPr>
        <p:txBody>
          <a:bodyPr wrap="none" anchor="ct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22" name="Text Box 11"/>
          <p:cNvSpPr txBox="1">
            <a:spLocks noChangeArrowheads="1"/>
          </p:cNvSpPr>
          <p:nvPr/>
        </p:nvSpPr>
        <p:spPr bwMode="auto">
          <a:xfrm>
            <a:off x="5580063" y="3429000"/>
            <a:ext cx="350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latinLnBrk="0" hangingPunct="1">
              <a:spcBef>
                <a:spcPct val="50000"/>
              </a:spcBef>
              <a:buFontTx/>
              <a:buNone/>
            </a:pPr>
            <a:r>
              <a:rPr lang="zh-CN" altLang="en-US" sz="2400" b="1">
                <a:solidFill>
                  <a:srgbClr val="CC6600"/>
                </a:solidFill>
                <a:latin typeface="Gulim" panose="020B0600000101010101" pitchFamily="34" charset="-127"/>
                <a:ea typeface="宋体" panose="02010600030101010101" pitchFamily="2" charset="-122"/>
              </a:rPr>
              <a:t>（</a:t>
            </a:r>
            <a:r>
              <a:rPr lang="zh-CN" altLang="en-US" sz="2400" b="1" u="sng">
                <a:solidFill>
                  <a:srgbClr val="CC6600"/>
                </a:solidFill>
                <a:latin typeface="Gulim" panose="020B0600000101010101" pitchFamily="34" charset="-127"/>
                <a:ea typeface="宋体" panose="02010600030101010101" pitchFamily="2" charset="-122"/>
              </a:rPr>
              <a:t>课程号</a:t>
            </a:r>
            <a:r>
              <a:rPr lang="zh-CN" altLang="en-US" sz="2400" b="1">
                <a:solidFill>
                  <a:srgbClr val="CC6600"/>
                </a:solidFill>
                <a:latin typeface="Gulim" panose="020B0600000101010101" pitchFamily="34" charset="-127"/>
                <a:ea typeface="宋体" panose="02010600030101010101" pitchFamily="2" charset="-122"/>
              </a:rPr>
              <a:t>，课程名</a:t>
            </a:r>
            <a:r>
              <a:rPr lang="en-US" altLang="zh-CN" sz="2400" b="1">
                <a:solidFill>
                  <a:srgbClr val="CC6600"/>
                </a:solidFill>
                <a:latin typeface="Gulim" panose="020B0600000101010101" pitchFamily="34" charset="-127"/>
                <a:ea typeface="宋体" panose="02010600030101010101" pitchFamily="2" charset="-122"/>
              </a:rPr>
              <a:t>, </a:t>
            </a:r>
            <a:r>
              <a:rPr lang="en-US" altLang="zh-CN" sz="2400" b="1">
                <a:solidFill>
                  <a:srgbClr val="CC6600"/>
                </a:solidFill>
                <a:latin typeface="Times New Roman" panose="02020603050405020304" pitchFamily="18" charset="0"/>
                <a:ea typeface="宋体" panose="02010600030101010101" pitchFamily="2" charset="-122"/>
              </a:rPr>
              <a:t>…</a:t>
            </a:r>
            <a:r>
              <a:rPr lang="zh-CN" altLang="en-US" sz="2400" b="1">
                <a:solidFill>
                  <a:srgbClr val="CC6600"/>
                </a:solidFill>
                <a:latin typeface="Gulim" panose="020B0600000101010101" pitchFamily="34" charset="-127"/>
                <a:ea typeface="宋体" panose="02010600030101010101" pitchFamily="2" charset="-122"/>
              </a:rPr>
              <a:t>）</a:t>
            </a:r>
            <a:endParaRPr lang="en-US" altLang="zh-CN" sz="2400" b="1">
              <a:solidFill>
                <a:srgbClr val="CC6600"/>
              </a:solidFill>
              <a:latin typeface="Gulim" panose="020B0600000101010101" pitchFamily="34" charset="-127"/>
              <a:ea typeface="宋体" panose="02010600030101010101" pitchFamily="2" charset="-122"/>
            </a:endParaRPr>
          </a:p>
        </p:txBody>
      </p:sp>
      <p:sp>
        <p:nvSpPr>
          <p:cNvPr id="23" name="AutoShape 12"/>
          <p:cNvSpPr>
            <a:spLocks noChangeArrowheads="1"/>
          </p:cNvSpPr>
          <p:nvPr/>
        </p:nvSpPr>
        <p:spPr bwMode="auto">
          <a:xfrm>
            <a:off x="4441825" y="2843213"/>
            <a:ext cx="304800" cy="1676400"/>
          </a:xfrm>
          <a:prstGeom prst="upArrow">
            <a:avLst>
              <a:gd name="adj1" fmla="val 50000"/>
              <a:gd name="adj2" fmla="val 137500"/>
            </a:avLst>
          </a:prstGeom>
          <a:solidFill>
            <a:srgbClr val="0000CC"/>
          </a:solidFill>
          <a:ln w="9525">
            <a:solidFill>
              <a:schemeClr val="tx1"/>
            </a:solidFill>
            <a:miter lim="800000"/>
          </a:ln>
        </p:spPr>
        <p:txBody>
          <a:bodyPr wrap="none" anchor="ct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24" name="Text Box 13"/>
          <p:cNvSpPr txBox="1">
            <a:spLocks noChangeArrowheads="1"/>
          </p:cNvSpPr>
          <p:nvPr/>
        </p:nvSpPr>
        <p:spPr bwMode="auto">
          <a:xfrm>
            <a:off x="2689225" y="4762500"/>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latinLnBrk="0" hangingPunct="1">
              <a:spcBef>
                <a:spcPct val="50000"/>
              </a:spcBef>
              <a:buFontTx/>
              <a:buNone/>
            </a:pPr>
            <a:r>
              <a:rPr lang="en-US" altLang="zh-CN" b="1">
                <a:latin typeface="Times New Roman" panose="02020603050405020304" pitchFamily="18" charset="0"/>
                <a:ea typeface="宋体" panose="02010600030101010101" pitchFamily="2" charset="-122"/>
              </a:rPr>
              <a:t>(</a:t>
            </a:r>
            <a:r>
              <a:rPr lang="zh-CN" altLang="en-US" b="1" u="sng">
                <a:solidFill>
                  <a:srgbClr val="FF0000"/>
                </a:solidFill>
                <a:latin typeface="Gulim" panose="020B0600000101010101" pitchFamily="34" charset="-127"/>
                <a:ea typeface="宋体" panose="02010600030101010101" pitchFamily="2" charset="-122"/>
              </a:rPr>
              <a:t>学号</a:t>
            </a:r>
            <a:r>
              <a:rPr lang="en-US" altLang="zh-CN" sz="3200" b="1">
                <a:latin typeface="Times New Roman" panose="02020603050405020304" pitchFamily="18" charset="0"/>
                <a:ea typeface="宋体" panose="02010600030101010101" pitchFamily="2" charset="-122"/>
              </a:rPr>
              <a:t>, </a:t>
            </a:r>
            <a:r>
              <a:rPr lang="zh-CN" altLang="en-US" b="1" u="sng">
                <a:solidFill>
                  <a:srgbClr val="CC6600"/>
                </a:solidFill>
                <a:latin typeface="Gulim" panose="020B0600000101010101" pitchFamily="34" charset="-127"/>
                <a:ea typeface="宋体" panose="02010600030101010101" pitchFamily="2" charset="-122"/>
              </a:rPr>
              <a:t>课程号</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成绩</a:t>
            </a:r>
            <a:r>
              <a:rPr lang="en-US" altLang="zh-CN" b="1">
                <a:latin typeface="Times New Roman" panose="02020603050405020304" pitchFamily="18" charset="0"/>
                <a:ea typeface="宋体" panose="02010600030101010101" pitchFamily="2" charset="-122"/>
              </a:rPr>
              <a:t>, …)</a:t>
            </a:r>
            <a:endParaRPr lang="en-US" altLang="zh-CN" b="1">
              <a:latin typeface="Times New Roman" panose="02020603050405020304" pitchFamily="18" charset="0"/>
              <a:ea typeface="宋体" panose="02010600030101010101" pitchFamily="2" charset="-122"/>
            </a:endParaRPr>
          </a:p>
        </p:txBody>
      </p:sp>
      <p:sp>
        <p:nvSpPr>
          <p:cNvPr id="25" name="Line 14"/>
          <p:cNvSpPr>
            <a:spLocks noChangeShapeType="1"/>
          </p:cNvSpPr>
          <p:nvPr/>
        </p:nvSpPr>
        <p:spPr bwMode="auto">
          <a:xfrm flipH="1" flipV="1">
            <a:off x="1012825" y="3910013"/>
            <a:ext cx="2046288" cy="887412"/>
          </a:xfrm>
          <a:prstGeom prst="line">
            <a:avLst/>
          </a:prstGeom>
          <a:noFill/>
          <a:ln w="381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5"/>
          <p:cNvSpPr>
            <a:spLocks noChangeShapeType="1"/>
          </p:cNvSpPr>
          <p:nvPr/>
        </p:nvSpPr>
        <p:spPr bwMode="auto">
          <a:xfrm flipV="1">
            <a:off x="4500563" y="3860800"/>
            <a:ext cx="1727200" cy="1008063"/>
          </a:xfrm>
          <a:prstGeom prst="line">
            <a:avLst/>
          </a:prstGeom>
          <a:noFill/>
          <a:ln w="38100">
            <a:solidFill>
              <a:srgbClr val="FF00FF"/>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圆角矩形 16"/>
          <p:cNvSpPr/>
          <p:nvPr/>
        </p:nvSpPr>
        <p:spPr bwMode="auto">
          <a:xfrm>
            <a:off x="1258888" y="5661025"/>
            <a:ext cx="7345362" cy="6477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eaLnBrk="1" latinLnBrk="1" hangingPunct="1">
              <a:defRPr/>
            </a:pPr>
            <a:r>
              <a:rPr lang="zh-CN" altLang="en-US" sz="2800" dirty="0">
                <a:solidFill>
                  <a:schemeClr val="tx1"/>
                </a:solidFill>
                <a:latin typeface="+mn-ea"/>
              </a:rPr>
              <a:t>学号、课程号都为选课表中的外码</a:t>
            </a:r>
            <a:endParaRPr lang="zh-CN" altLang="en-US" sz="2800" dirty="0">
              <a:solidFill>
                <a:schemeClr val="tx1"/>
              </a:solidFill>
              <a:latin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7"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ppt_x</p:attrName>
                                        </p:attrNameLst>
                                      </p:cBhvr>
                                      <p:tavLst>
                                        <p:tav tm="0">
                                          <p:val>
                                            <p:strVal val="#ppt_x-#ppt_w/2"/>
                                          </p:val>
                                        </p:tav>
                                        <p:tav tm="100000">
                                          <p:val>
                                            <p:strVal val="#ppt_x"/>
                                          </p:val>
                                        </p:tav>
                                      </p:tavLst>
                                    </p:anim>
                                    <p:anim calcmode="lin" valueType="num">
                                      <p:cBhvr>
                                        <p:cTn id="23" dur="500" fill="hold"/>
                                        <p:tgtEl>
                                          <p:spTgt spid="17"/>
                                        </p:tgtEl>
                                        <p:attrNameLst>
                                          <p:attrName>ppt_y</p:attrName>
                                        </p:attrNameLst>
                                      </p:cBhvr>
                                      <p:tavLst>
                                        <p:tav tm="0">
                                          <p:val>
                                            <p:strVal val="#ppt_y"/>
                                          </p:val>
                                        </p:tav>
                                        <p:tav tm="100000">
                                          <p:val>
                                            <p:strVal val="#ppt_y"/>
                                          </p:val>
                                        </p:tav>
                                      </p:tavLst>
                                    </p:anim>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2"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ppt_x</p:attrName>
                                        </p:attrNameLst>
                                      </p:cBhvr>
                                      <p:tavLst>
                                        <p:tav tm="0">
                                          <p:val>
                                            <p:strVal val="#ppt_x+#ppt_w/2"/>
                                          </p:val>
                                        </p:tav>
                                        <p:tav tm="100000">
                                          <p:val>
                                            <p:strVal val="#ppt_x"/>
                                          </p:val>
                                        </p:tav>
                                      </p:tavLst>
                                    </p:anim>
                                    <p:anim calcmode="lin" valueType="num">
                                      <p:cBhvr>
                                        <p:cTn id="30" dur="500" fill="hold"/>
                                        <p:tgtEl>
                                          <p:spTgt spid="18"/>
                                        </p:tgtEl>
                                        <p:attrNameLst>
                                          <p:attrName>ppt_y</p:attrName>
                                        </p:attrNameLst>
                                      </p:cBhvr>
                                      <p:tavLst>
                                        <p:tav tm="0">
                                          <p:val>
                                            <p:strVal val="#ppt_y"/>
                                          </p:val>
                                        </p:tav>
                                        <p:tav tm="100000">
                                          <p:val>
                                            <p:strVal val="#ppt_y"/>
                                          </p:val>
                                        </p:tav>
                                      </p:tavLst>
                                    </p:anim>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ppt_x</p:attrName>
                                        </p:attrNameLst>
                                      </p:cBhvr>
                                      <p:tavLst>
                                        <p:tav tm="0">
                                          <p:val>
                                            <p:strVal val="#ppt_x"/>
                                          </p:val>
                                        </p:tav>
                                        <p:tav tm="100000">
                                          <p:val>
                                            <p:strVal val="#ppt_x"/>
                                          </p:val>
                                        </p:tav>
                                      </p:tavLst>
                                    </p:anim>
                                    <p:anim calcmode="lin" valueType="num">
                                      <p:cBhvr>
                                        <p:cTn id="38" dur="500" fill="hold"/>
                                        <p:tgtEl>
                                          <p:spTgt spid="19"/>
                                        </p:tgtEl>
                                        <p:attrNameLst>
                                          <p:attrName>ppt_y</p:attrName>
                                        </p:attrNameLst>
                                      </p:cBhvr>
                                      <p:tavLst>
                                        <p:tav tm="0">
                                          <p:val>
                                            <p:strVal val="#ppt_y+#ppt_h/2"/>
                                          </p:val>
                                        </p:tav>
                                        <p:tav tm="100000">
                                          <p:val>
                                            <p:strVal val="#ppt_y"/>
                                          </p:val>
                                        </p:tav>
                                      </p:tavLst>
                                    </p:anim>
                                    <p:anim calcmode="lin" valueType="num">
                                      <p:cBhvr>
                                        <p:cTn id="39" dur="500" fill="hold"/>
                                        <p:tgtEl>
                                          <p:spTgt spid="19"/>
                                        </p:tgtEl>
                                        <p:attrNameLst>
                                          <p:attrName>ppt_w</p:attrName>
                                        </p:attrNameLst>
                                      </p:cBhvr>
                                      <p:tavLst>
                                        <p:tav tm="0">
                                          <p:val>
                                            <p:strVal val="#ppt_w"/>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childTnLst>
                                </p:cTn>
                              </p:par>
                            </p:childTnLst>
                          </p:cTn>
                        </p:par>
                        <p:par>
                          <p:cTn id="41" fill="hold">
                            <p:stCondLst>
                              <p:cond delay="500"/>
                            </p:stCondLst>
                            <p:childTnLst>
                              <p:par>
                                <p:cTn id="42" presetID="18" presetClass="entr" presetSubtype="6"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strips(downRight)">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2"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ppt_x</p:attrName>
                                        </p:attrNameLst>
                                      </p:cBhvr>
                                      <p:tavLst>
                                        <p:tav tm="0">
                                          <p:val>
                                            <p:strVal val="#ppt_x+#ppt_w/2"/>
                                          </p:val>
                                        </p:tav>
                                        <p:tav tm="100000">
                                          <p:val>
                                            <p:strVal val="#ppt_x"/>
                                          </p:val>
                                        </p:tav>
                                      </p:tavLst>
                                    </p:anim>
                                    <p:anim calcmode="lin" valueType="num">
                                      <p:cBhvr>
                                        <p:cTn id="50" dur="500" fill="hold"/>
                                        <p:tgtEl>
                                          <p:spTgt spid="21"/>
                                        </p:tgtEl>
                                        <p:attrNameLst>
                                          <p:attrName>ppt_y</p:attrName>
                                        </p:attrNameLst>
                                      </p:cBhvr>
                                      <p:tavLst>
                                        <p:tav tm="0">
                                          <p:val>
                                            <p:strVal val="#ppt_y"/>
                                          </p:val>
                                        </p:tav>
                                        <p:tav tm="100000">
                                          <p:val>
                                            <p:strVal val="#ppt_y"/>
                                          </p:val>
                                        </p:tav>
                                      </p:tavLst>
                                    </p:anim>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strVal val="#ppt_h"/>
                                          </p:val>
                                        </p:tav>
                                        <p:tav tm="100000">
                                          <p:val>
                                            <p:strVal val="#ppt_h"/>
                                          </p:val>
                                        </p:tav>
                                      </p:tavLst>
                                    </p:anim>
                                  </p:child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trips(downRigh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500" fill="hold"/>
                                        <p:tgtEl>
                                          <p:spTgt spid="23"/>
                                        </p:tgtEl>
                                        <p:attrNameLst>
                                          <p:attrName>ppt_x</p:attrName>
                                        </p:attrNameLst>
                                      </p:cBhvr>
                                      <p:tavLst>
                                        <p:tav tm="0">
                                          <p:val>
                                            <p:strVal val="#ppt_x"/>
                                          </p:val>
                                        </p:tav>
                                        <p:tav tm="100000">
                                          <p:val>
                                            <p:strVal val="#ppt_x"/>
                                          </p:val>
                                        </p:tav>
                                      </p:tavLst>
                                    </p:anim>
                                    <p:anim calcmode="lin" valueType="num">
                                      <p:cBhvr>
                                        <p:cTn id="62" dur="500" fill="hold"/>
                                        <p:tgtEl>
                                          <p:spTgt spid="23"/>
                                        </p:tgtEl>
                                        <p:attrNameLst>
                                          <p:attrName>ppt_y</p:attrName>
                                        </p:attrNameLst>
                                      </p:cBhvr>
                                      <p:tavLst>
                                        <p:tav tm="0">
                                          <p:val>
                                            <p:strVal val="#ppt_y+#ppt_h/2"/>
                                          </p:val>
                                        </p:tav>
                                        <p:tav tm="100000">
                                          <p:val>
                                            <p:strVal val="#ppt_y"/>
                                          </p:val>
                                        </p:tav>
                                      </p:tavLst>
                                    </p:anim>
                                    <p:anim calcmode="lin" valueType="num">
                                      <p:cBhvr>
                                        <p:cTn id="63" dur="500" fill="hold"/>
                                        <p:tgtEl>
                                          <p:spTgt spid="23"/>
                                        </p:tgtEl>
                                        <p:attrNameLst>
                                          <p:attrName>ppt_w</p:attrName>
                                        </p:attrNameLst>
                                      </p:cBhvr>
                                      <p:tavLst>
                                        <p:tav tm="0">
                                          <p:val>
                                            <p:strVal val="#ppt_w"/>
                                          </p:val>
                                        </p:tav>
                                        <p:tav tm="100000">
                                          <p:val>
                                            <p:strVal val="#ppt_w"/>
                                          </p:val>
                                        </p:tav>
                                      </p:tavLst>
                                    </p:anim>
                                    <p:anim calcmode="lin" valueType="num">
                                      <p:cBhvr>
                                        <p:cTn id="64" dur="500" fill="hold"/>
                                        <p:tgtEl>
                                          <p:spTgt spid="23"/>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500" fill="hold"/>
                                        <p:tgtEl>
                                          <p:spTgt spid="24"/>
                                        </p:tgtEl>
                                        <p:attrNameLst>
                                          <p:attrName>ppt_x</p:attrName>
                                        </p:attrNameLst>
                                      </p:cBhvr>
                                      <p:tavLst>
                                        <p:tav tm="0">
                                          <p:val>
                                            <p:strVal val="#ppt_x"/>
                                          </p:val>
                                        </p:tav>
                                        <p:tav tm="100000">
                                          <p:val>
                                            <p:strVal val="#ppt_x"/>
                                          </p:val>
                                        </p:tav>
                                      </p:tavLst>
                                    </p:anim>
                                    <p:anim calcmode="lin" valueType="num">
                                      <p:cBhvr additive="base">
                                        <p:cTn id="6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37" fill="hold"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barn(outVertical)">
                                      <p:cBhvr>
                                        <p:cTn id="74" dur="500"/>
                                        <p:tgtEl>
                                          <p:spTgt spid="25"/>
                                        </p:tgtEl>
                                      </p:cBhvr>
                                    </p:animEffect>
                                  </p:childTnLst>
                                </p:cTn>
                              </p:par>
                            </p:childTnLst>
                          </p:cTn>
                        </p:par>
                        <p:par>
                          <p:cTn id="75" fill="hold">
                            <p:stCondLst>
                              <p:cond delay="500"/>
                            </p:stCondLst>
                            <p:childTnLst>
                              <p:par>
                                <p:cTn id="76" presetID="16" presetClass="entr" presetSubtype="37"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Vertical)">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linds(horizontal)">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16" grpId="0" animBg="1" autoUpdateAnimBg="0"/>
      <p:bldP spid="19" grpId="0" animBg="1"/>
      <p:bldP spid="20" grpId="0" autoUpdateAnimBg="0"/>
      <p:bldP spid="21" grpId="0" animBg="1"/>
      <p:bldP spid="22" grpId="0" autoUpdateAnimBg="0"/>
      <p:bldP spid="23" grpId="0" animBg="1"/>
      <p:bldP spid="24" grpId="0" autoUpdateAnimBg="0"/>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b="0" dirty="0">
                <a:latin typeface="宋体" panose="02010600030101010101" pitchFamily="2" charset="-122"/>
              </a:rPr>
              <a:t>外码定义</a:t>
            </a:r>
            <a:endParaRPr lang="zh-CN" altLang="en-US" b="0" dirty="0">
              <a:latin typeface="宋体" panose="02010600030101010101" pitchFamily="2" charset="-122"/>
            </a:endParaRPr>
          </a:p>
        </p:txBody>
      </p:sp>
      <p:sp>
        <p:nvSpPr>
          <p:cNvPr id="2" name="矩形 1"/>
          <p:cNvSpPr/>
          <p:nvPr/>
        </p:nvSpPr>
        <p:spPr>
          <a:xfrm>
            <a:off x="634683" y="1484784"/>
            <a:ext cx="7899718" cy="1198880"/>
          </a:xfrm>
          <a:prstGeom prst="rect">
            <a:avLst/>
          </a:prstGeom>
        </p:spPr>
        <p:txBody>
          <a:bodyPr wrap="square">
            <a:spAutoFit/>
          </a:bodyPr>
          <a:lstStyle/>
          <a:p>
            <a:pPr marL="342900" indent="-342900" latinLnBrk="1">
              <a:spcBef>
                <a:spcPts val="600"/>
              </a:spcBef>
              <a:buFont typeface="Wingdings" panose="05000000000000000000" pitchFamily="2" charset="2"/>
              <a:buChar char="Ø"/>
              <a:defRPr/>
            </a:pPr>
            <a:r>
              <a:rPr lang="zh-CN" altLang="en-US" sz="2400" dirty="0">
                <a:latin typeface="Times New Roman" panose="02020603050405020304" pitchFamily="18" charset="0"/>
                <a:ea typeface="+mj-ea"/>
                <a:cs typeface="Times New Roman" panose="02020603050405020304" pitchFamily="18" charset="0"/>
              </a:rPr>
              <a:t>设</a:t>
            </a:r>
            <a:r>
              <a:rPr lang="en-US" altLang="zh-CN" sz="2400" dirty="0">
                <a:latin typeface="Times New Roman" panose="02020603050405020304" pitchFamily="18" charset="0"/>
                <a:ea typeface="+mj-ea"/>
                <a:cs typeface="Times New Roman" panose="02020603050405020304" pitchFamily="18" charset="0"/>
              </a:rPr>
              <a:t>F</a:t>
            </a:r>
            <a:r>
              <a:rPr lang="zh-CN" altLang="en-US" sz="2400" dirty="0">
                <a:latin typeface="Times New Roman" panose="02020603050405020304" pitchFamily="18" charset="0"/>
                <a:ea typeface="+mj-ea"/>
                <a:cs typeface="Times New Roman" panose="02020603050405020304" pitchFamily="18" charset="0"/>
              </a:rPr>
              <a:t>是关系</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的一个或一组属性，如果</a:t>
            </a:r>
            <a:r>
              <a:rPr lang="en-US" altLang="zh-CN" sz="2400" dirty="0">
                <a:latin typeface="Times New Roman" panose="02020603050405020304" pitchFamily="18" charset="0"/>
                <a:ea typeface="+mj-ea"/>
                <a:cs typeface="Times New Roman" panose="02020603050405020304" pitchFamily="18" charset="0"/>
              </a:rPr>
              <a:t>F</a:t>
            </a:r>
            <a:r>
              <a:rPr lang="zh-CN" altLang="en-US" sz="2400" dirty="0">
                <a:latin typeface="Times New Roman" panose="02020603050405020304" pitchFamily="18" charset="0"/>
                <a:ea typeface="+mj-ea"/>
                <a:cs typeface="Times New Roman" panose="02020603050405020304" pitchFamily="18" charset="0"/>
              </a:rPr>
              <a:t>与关系</a:t>
            </a:r>
            <a:r>
              <a:rPr lang="en-US" altLang="zh-CN" sz="2400" dirty="0">
                <a:latin typeface="Times New Roman" panose="02020603050405020304" pitchFamily="18" charset="0"/>
                <a:ea typeface="+mj-ea"/>
                <a:cs typeface="Times New Roman" panose="02020603050405020304" pitchFamily="18" charset="0"/>
              </a:rPr>
              <a:t>S</a:t>
            </a:r>
            <a:r>
              <a:rPr lang="zh-CN" altLang="en-US" sz="2400" dirty="0">
                <a:latin typeface="Times New Roman" panose="02020603050405020304" pitchFamily="18" charset="0"/>
                <a:ea typeface="+mj-ea"/>
                <a:cs typeface="Times New Roman" panose="02020603050405020304" pitchFamily="18" charset="0"/>
              </a:rPr>
              <a:t>的主码相对应，则称</a:t>
            </a:r>
            <a:r>
              <a:rPr lang="en-US" altLang="zh-CN" sz="2400" dirty="0">
                <a:latin typeface="Times New Roman" panose="02020603050405020304" pitchFamily="18" charset="0"/>
                <a:ea typeface="+mj-ea"/>
                <a:cs typeface="Times New Roman" panose="02020603050405020304" pitchFamily="18" charset="0"/>
              </a:rPr>
              <a:t>F</a:t>
            </a:r>
            <a:r>
              <a:rPr lang="zh-CN" altLang="en-US" sz="2400" dirty="0">
                <a:latin typeface="Times New Roman" panose="02020603050405020304" pitchFamily="18" charset="0"/>
                <a:ea typeface="+mj-ea"/>
                <a:cs typeface="Times New Roman" panose="02020603050405020304" pitchFamily="18" charset="0"/>
              </a:rPr>
              <a:t>是关系</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的外码，并称</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为参照关系，</a:t>
            </a:r>
            <a:r>
              <a:rPr lang="en-US" altLang="zh-CN" sz="2400" dirty="0">
                <a:latin typeface="Times New Roman" panose="02020603050405020304" pitchFamily="18" charset="0"/>
                <a:ea typeface="+mj-ea"/>
                <a:cs typeface="Times New Roman" panose="02020603050405020304" pitchFamily="18" charset="0"/>
              </a:rPr>
              <a:t>S</a:t>
            </a:r>
            <a:r>
              <a:rPr lang="zh-CN" altLang="en-US" sz="2400" dirty="0">
                <a:latin typeface="Times New Roman" panose="02020603050405020304" pitchFamily="18" charset="0"/>
                <a:ea typeface="+mj-ea"/>
                <a:cs typeface="Times New Roman" panose="02020603050405020304" pitchFamily="18" charset="0"/>
              </a:rPr>
              <a:t>为被参照关系。图形表示为</a:t>
            </a:r>
            <a:endParaRPr lang="zh-CN" altLang="en-US" sz="2400" dirty="0">
              <a:latin typeface="Times New Roman" panose="02020603050405020304" pitchFamily="18" charset="0"/>
              <a:ea typeface="+mj-ea"/>
              <a:cs typeface="Times New Roman" panose="02020603050405020304" pitchFamily="18" charset="0"/>
            </a:endParaRPr>
          </a:p>
        </p:txBody>
      </p:sp>
      <p:grpSp>
        <p:nvGrpSpPr>
          <p:cNvPr id="28" name="组合 8"/>
          <p:cNvGrpSpPr/>
          <p:nvPr/>
        </p:nvGrpSpPr>
        <p:grpSpPr bwMode="auto">
          <a:xfrm>
            <a:off x="2195736" y="3140968"/>
            <a:ext cx="4801314" cy="728526"/>
            <a:chOff x="1907704" y="4746757"/>
            <a:chExt cx="4800441" cy="727787"/>
          </a:xfrm>
        </p:grpSpPr>
        <p:sp>
          <p:nvSpPr>
            <p:cNvPr id="29" name="TextBox 4"/>
            <p:cNvSpPr txBox="1"/>
            <p:nvPr/>
          </p:nvSpPr>
          <p:spPr>
            <a:xfrm>
              <a:off x="1907704" y="5013347"/>
              <a:ext cx="4800441" cy="461197"/>
            </a:xfrm>
            <a:prstGeom prst="rect">
              <a:avLst/>
            </a:prstGeom>
            <a:noFill/>
          </p:spPr>
          <p:txBody>
            <a:bodyPr wrap="none">
              <a:spAutoFit/>
            </a:bodyPr>
            <a:lstStyle/>
            <a:p>
              <a:pPr>
                <a:defRPr/>
              </a:pPr>
              <a:r>
                <a:rPr lang="zh-CN" altLang="en-US" sz="2400" dirty="0">
                  <a:solidFill>
                    <a:srgbClr val="FF33CC"/>
                  </a:solidFill>
                  <a:latin typeface="+mj-ea"/>
                  <a:ea typeface="+mj-ea"/>
                </a:rPr>
                <a:t>参照关系            被参照关系</a:t>
              </a:r>
              <a:endParaRPr lang="zh-CN" altLang="en-US" sz="2400" dirty="0">
                <a:solidFill>
                  <a:srgbClr val="FF33CC"/>
                </a:solidFill>
                <a:latin typeface="+mj-ea"/>
                <a:ea typeface="+mj-ea"/>
              </a:endParaRPr>
            </a:p>
          </p:txBody>
        </p:sp>
        <p:cxnSp>
          <p:nvCxnSpPr>
            <p:cNvPr id="30" name="直接箭头连接符 6"/>
            <p:cNvCxnSpPr>
              <a:cxnSpLocks noChangeShapeType="1"/>
            </p:cNvCxnSpPr>
            <p:nvPr/>
          </p:nvCxnSpPr>
          <p:spPr bwMode="auto">
            <a:xfrm>
              <a:off x="3275856" y="5229200"/>
              <a:ext cx="1656184"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31" name="TextBox 7"/>
            <p:cNvSpPr txBox="1"/>
            <p:nvPr/>
          </p:nvSpPr>
          <p:spPr>
            <a:xfrm>
              <a:off x="3396051" y="4746757"/>
              <a:ext cx="1415515" cy="461197"/>
            </a:xfrm>
            <a:prstGeom prst="rect">
              <a:avLst/>
            </a:prstGeom>
            <a:noFill/>
          </p:spPr>
          <p:txBody>
            <a:bodyPr wrap="none">
              <a:spAutoFit/>
            </a:bodyPr>
            <a:lstStyle/>
            <a:p>
              <a:pPr>
                <a:defRPr/>
              </a:pPr>
              <a:r>
                <a:rPr lang="zh-CN" altLang="en-US" sz="2400" dirty="0">
                  <a:latin typeface="+mj-ea"/>
                  <a:ea typeface="+mj-ea"/>
                </a:rPr>
                <a:t>参照属性</a:t>
              </a:r>
              <a:endParaRPr lang="zh-CN" altLang="en-US" sz="2400" dirty="0">
                <a:latin typeface="+mj-ea"/>
                <a:ea typeface="+mj-ea"/>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参照完整性规则</a:t>
            </a:r>
            <a:endParaRPr lang="zh-CN" altLang="en-US" dirty="0"/>
          </a:p>
        </p:txBody>
      </p:sp>
      <p:sp>
        <p:nvSpPr>
          <p:cNvPr id="47107" name="Rectangle 3"/>
          <p:cNvSpPr>
            <a:spLocks noGrp="1" noChangeArrowheads="1"/>
          </p:cNvSpPr>
          <p:nvPr>
            <p:ph type="body" idx="1"/>
          </p:nvPr>
        </p:nvSpPr>
        <p:spPr>
          <a:xfrm>
            <a:off x="827584" y="1628775"/>
            <a:ext cx="8011616" cy="4695825"/>
          </a:xfrm>
        </p:spPr>
        <p:txBody>
          <a:bodyPr>
            <a:normAutofit/>
          </a:bodyPr>
          <a:lstStyle/>
          <a:p>
            <a:pPr eaLnBrk="1" hangingPunct="1">
              <a:defRPr/>
            </a:pPr>
            <a:r>
              <a:rPr lang="zh-CN" altLang="en-US" dirty="0">
                <a:latin typeface="+mn-ea"/>
              </a:rPr>
              <a:t>参照完整性规则就是定义外码与主码之间的引用规则。</a:t>
            </a:r>
            <a:endParaRPr lang="zh-CN" altLang="en-US" dirty="0">
              <a:latin typeface="+mn-ea"/>
            </a:endParaRPr>
          </a:p>
          <a:p>
            <a:pPr eaLnBrk="1" hangingPunct="1">
              <a:defRPr/>
            </a:pPr>
            <a:r>
              <a:rPr lang="zh-CN" altLang="en-US" dirty="0">
                <a:latin typeface="+mn-ea"/>
              </a:rPr>
              <a:t>对于外码，一般应符合如下要求：</a:t>
            </a:r>
            <a:endParaRPr lang="zh-CN" altLang="en-US" dirty="0">
              <a:latin typeface="+mn-ea"/>
            </a:endParaRPr>
          </a:p>
          <a:p>
            <a:pPr lvl="1" eaLnBrk="1" hangingPunct="1">
              <a:defRPr/>
            </a:pPr>
            <a:r>
              <a:rPr lang="zh-CN" altLang="en-US" sz="2400" dirty="0">
                <a:solidFill>
                  <a:srgbClr val="FF0066"/>
                </a:solidFill>
                <a:latin typeface="+mn-ea"/>
              </a:rPr>
              <a:t>或者值为空；</a:t>
            </a:r>
            <a:endParaRPr lang="zh-CN" altLang="en-US" sz="2400" dirty="0">
              <a:solidFill>
                <a:srgbClr val="FF0066"/>
              </a:solidFill>
              <a:latin typeface="+mn-ea"/>
            </a:endParaRPr>
          </a:p>
          <a:p>
            <a:pPr lvl="1" eaLnBrk="1" hangingPunct="1">
              <a:defRPr/>
            </a:pPr>
            <a:r>
              <a:rPr lang="zh-CN" altLang="en-US" sz="2400" dirty="0">
                <a:solidFill>
                  <a:srgbClr val="FF0066"/>
                </a:solidFill>
                <a:latin typeface="+mn-ea"/>
              </a:rPr>
              <a:t>或者等于其所引用的关系中的某个元组的主码值</a:t>
            </a:r>
            <a:r>
              <a:rPr lang="zh-CN" altLang="en-US" sz="2400" dirty="0">
                <a:solidFill>
                  <a:srgbClr val="FF0066"/>
                </a:solidFill>
                <a:ea typeface="宋体" panose="02010600030101010101" pitchFamily="2" charset="-122"/>
              </a:rPr>
              <a:t>。</a:t>
            </a:r>
            <a:endParaRPr lang="zh-CN" altLang="en-US" sz="2400" dirty="0">
              <a:solidFill>
                <a:srgbClr val="FF0066"/>
              </a:solidFill>
              <a:ea typeface="宋体" panose="02010600030101010101" pitchFamily="2" charset="-122"/>
            </a:endParaRPr>
          </a:p>
        </p:txBody>
      </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外码性质</a:t>
            </a:r>
            <a:endParaRPr lang="zh-CN" altLang="en-US"/>
          </a:p>
        </p:txBody>
      </p:sp>
      <p:sp>
        <p:nvSpPr>
          <p:cNvPr id="31747" name="Rectangle 3"/>
          <p:cNvSpPr>
            <a:spLocks noGrp="1" noChangeArrowheads="1"/>
          </p:cNvSpPr>
          <p:nvPr>
            <p:ph type="body" idx="1"/>
          </p:nvPr>
        </p:nvSpPr>
        <p:spPr/>
        <p:txBody>
          <a:bodyPr>
            <a:normAutofit/>
          </a:bodyPr>
          <a:lstStyle/>
          <a:p>
            <a:pPr eaLnBrk="1" hangingPunct="1">
              <a:spcBef>
                <a:spcPts val="600"/>
              </a:spcBef>
            </a:pPr>
            <a:r>
              <a:rPr lang="zh-CN" altLang="en-US" dirty="0"/>
              <a:t>外码可以为空，可以有重复值。</a:t>
            </a:r>
            <a:endParaRPr lang="zh-CN" altLang="en-US" dirty="0"/>
          </a:p>
          <a:p>
            <a:pPr eaLnBrk="1" hangingPunct="1">
              <a:spcBef>
                <a:spcPts val="600"/>
              </a:spcBef>
            </a:pPr>
            <a:r>
              <a:rPr lang="zh-CN" altLang="en-US" dirty="0"/>
              <a:t>例：如下两个关系模式表示：</a:t>
            </a:r>
            <a:endParaRPr lang="zh-CN" altLang="en-US" dirty="0"/>
          </a:p>
          <a:p>
            <a:pPr lvl="1" eaLnBrk="1" hangingPunct="1">
              <a:spcBef>
                <a:spcPts val="600"/>
              </a:spcBef>
              <a:buFontTx/>
              <a:buNone/>
            </a:pPr>
            <a:r>
              <a:rPr lang="zh-CN" altLang="en-US" sz="2400" dirty="0">
                <a:solidFill>
                  <a:srgbClr val="FF0000"/>
                </a:solidFill>
              </a:rPr>
              <a:t>职工（</a:t>
            </a:r>
            <a:r>
              <a:rPr lang="zh-CN" altLang="en-US" sz="2400" u="sng" dirty="0">
                <a:solidFill>
                  <a:srgbClr val="FF0000"/>
                </a:solidFill>
              </a:rPr>
              <a:t>职工号</a:t>
            </a:r>
            <a:r>
              <a:rPr lang="zh-CN" altLang="en-US" sz="2400" dirty="0">
                <a:solidFill>
                  <a:srgbClr val="FF0000"/>
                </a:solidFill>
              </a:rPr>
              <a:t>，职工名，</a:t>
            </a:r>
            <a:r>
              <a:rPr lang="zh-CN" altLang="en-US" sz="2400" dirty="0">
                <a:solidFill>
                  <a:srgbClr val="FF33CC"/>
                </a:solidFill>
              </a:rPr>
              <a:t>部门号</a:t>
            </a:r>
            <a:r>
              <a:rPr lang="zh-CN" altLang="en-US" sz="2400" dirty="0">
                <a:solidFill>
                  <a:srgbClr val="FF0000"/>
                </a:solidFill>
              </a:rPr>
              <a:t>，工资级别）</a:t>
            </a:r>
            <a:endParaRPr lang="zh-CN" altLang="en-US" sz="2400" dirty="0">
              <a:solidFill>
                <a:srgbClr val="FF0000"/>
              </a:solidFill>
            </a:endParaRPr>
          </a:p>
          <a:p>
            <a:pPr lvl="1" eaLnBrk="1" hangingPunct="1">
              <a:spcBef>
                <a:spcPts val="600"/>
              </a:spcBef>
              <a:buFontTx/>
              <a:buNone/>
            </a:pPr>
            <a:r>
              <a:rPr lang="zh-CN" altLang="en-US" sz="2400" dirty="0">
                <a:solidFill>
                  <a:srgbClr val="FF0000"/>
                </a:solidFill>
              </a:rPr>
              <a:t>部门（</a:t>
            </a:r>
            <a:r>
              <a:rPr lang="zh-CN" altLang="en-US" sz="2400" u="sng" dirty="0">
                <a:solidFill>
                  <a:srgbClr val="FF0000"/>
                </a:solidFill>
              </a:rPr>
              <a:t>部门号</a:t>
            </a:r>
            <a:r>
              <a:rPr lang="zh-CN" altLang="en-US" sz="2400" dirty="0">
                <a:solidFill>
                  <a:srgbClr val="FF0000"/>
                </a:solidFill>
              </a:rPr>
              <a:t>，部门名）</a:t>
            </a:r>
            <a:endParaRPr lang="zh-CN" altLang="en-US" sz="2400" dirty="0">
              <a:solidFill>
                <a:srgbClr val="FF0000"/>
              </a:solidFill>
            </a:endParaRPr>
          </a:p>
          <a:p>
            <a:pPr eaLnBrk="1" hangingPunct="1">
              <a:spcBef>
                <a:spcPts val="600"/>
              </a:spcBef>
            </a:pPr>
            <a:r>
              <a:rPr lang="zh-CN" altLang="en-US" dirty="0"/>
              <a:t>如果某新来职工还没有被分配到具体的部门，则其</a:t>
            </a:r>
            <a:r>
              <a:rPr lang="zh-CN" altLang="en-US" dirty="0">
                <a:latin typeface="Times New Roman" panose="02020603050405020304" pitchFamily="18" charset="0"/>
              </a:rPr>
              <a:t>“</a:t>
            </a:r>
            <a:r>
              <a:rPr lang="zh-CN" altLang="en-US" dirty="0"/>
              <a:t>部门号</a:t>
            </a:r>
            <a:r>
              <a:rPr lang="zh-CN" altLang="en-US" dirty="0">
                <a:latin typeface="Times New Roman" panose="02020603050405020304" pitchFamily="18" charset="0"/>
              </a:rPr>
              <a:t>”</a:t>
            </a:r>
            <a:r>
              <a:rPr lang="zh-CN" altLang="en-US" dirty="0"/>
              <a:t>就为空值；</a:t>
            </a:r>
            <a:endParaRPr lang="zh-CN" altLang="en-US" dirty="0"/>
          </a:p>
          <a:p>
            <a:pPr eaLnBrk="1" hangingPunct="1">
              <a:spcBef>
                <a:spcPts val="600"/>
              </a:spcBef>
            </a:pPr>
            <a:r>
              <a:rPr lang="zh-CN" altLang="en-US" dirty="0"/>
              <a:t>如果职工已经被分配到了某个部门，则其部门号就有了确定的值（非空值）。 </a:t>
            </a:r>
            <a:endParaRPr lang="zh-CN" altLang="en-US" dirty="0"/>
          </a:p>
        </p:txBody>
      </p:sp>
      <p:sp>
        <p:nvSpPr>
          <p:cNvPr id="31748" name="AutoShape 4"/>
          <p:cNvSpPr>
            <a:spLocks noChangeArrowheads="1"/>
          </p:cNvSpPr>
          <p:nvPr/>
        </p:nvSpPr>
        <p:spPr bwMode="auto">
          <a:xfrm>
            <a:off x="5292080" y="1846213"/>
            <a:ext cx="1295400" cy="574675"/>
          </a:xfrm>
          <a:prstGeom prst="wedgeRoundRectCallout">
            <a:avLst>
              <a:gd name="adj1" fmla="val -68995"/>
              <a:gd name="adj2" fmla="val 85634"/>
              <a:gd name="adj3" fmla="val 16667"/>
            </a:avLst>
          </a:prstGeom>
          <a:solidFill>
            <a:srgbClr val="FF99CC">
              <a:alpha val="14117"/>
            </a:srgbClr>
          </a:solidFill>
          <a:ln w="9525">
            <a:solidFill>
              <a:srgbClr val="FF99CC"/>
            </a:solidFill>
            <a:miter lim="800000"/>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algn="ctr" eaLnBrk="1" hangingPunct="1">
              <a:spcBef>
                <a:spcPct val="0"/>
              </a:spcBef>
              <a:buFontTx/>
              <a:buNone/>
            </a:pPr>
            <a:r>
              <a:rPr lang="zh-CN" altLang="en-US" b="1">
                <a:solidFill>
                  <a:srgbClr val="FF33CC"/>
                </a:solidFill>
                <a:latin typeface="仿宋_GB2312" panose="02010609030101010101" pitchFamily="49" charset="-122"/>
                <a:ea typeface="Gulim" panose="020B0600000101010101" pitchFamily="34" charset="-127"/>
              </a:rPr>
              <a:t>外码</a:t>
            </a:r>
            <a:endParaRPr lang="zh-CN" altLang="en-US" b="1">
              <a:solidFill>
                <a:srgbClr val="FF33CC"/>
              </a:solidFill>
              <a:latin typeface="仿宋_GB2312" panose="02010609030101010101" pitchFamily="49" charset="-122"/>
              <a:ea typeface="Gulim" panose="020B0600000101010101" pitchFamily="34" charset="-127"/>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1748"/>
                                        </p:tgtEl>
                                        <p:attrNameLst>
                                          <p:attrName>style.visibility</p:attrName>
                                        </p:attrNameLst>
                                      </p:cBhvr>
                                      <p:to>
                                        <p:strVal val="visible"/>
                                      </p:to>
                                    </p:set>
                                    <p:animEffect transition="in" filter="wipe(down)">
                                      <p:cBhvr>
                                        <p:cTn id="19" dur="500"/>
                                        <p:tgtEl>
                                          <p:spTgt spid="3174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P spid="31747" grpId="1" build="p"/>
      <p:bldP spid="31748" grpId="0" animBg="1"/>
      <p:bldP spid="31748" grpId="1"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611188" y="1484313"/>
            <a:ext cx="8064500" cy="4475162"/>
          </a:xfrm>
        </p:spPr>
        <p:txBody>
          <a:bodyPr>
            <a:normAutofit/>
          </a:bodyPr>
          <a:lstStyle/>
          <a:p>
            <a:pPr algn="just" eaLnBrk="1" hangingPunct="1"/>
            <a:r>
              <a:rPr lang="zh-CN" altLang="en-US" dirty="0"/>
              <a:t>也称为域完整性或语义完整性。</a:t>
            </a:r>
            <a:endParaRPr lang="en-US" altLang="zh-CN" dirty="0">
              <a:solidFill>
                <a:srgbClr val="FF0000"/>
              </a:solidFill>
              <a:ea typeface="楷体_GB2312" panose="02010609030101010101" pitchFamily="49" charset="-122"/>
            </a:endParaRPr>
          </a:p>
          <a:p>
            <a:pPr algn="just" eaLnBrk="1" hangingPunct="1"/>
            <a:r>
              <a:rPr lang="zh-CN" altLang="en-US" dirty="0"/>
              <a:t>按</a:t>
            </a:r>
            <a:r>
              <a:rPr lang="zh-CN" altLang="en-US" dirty="0">
                <a:solidFill>
                  <a:srgbClr val="FF0000"/>
                </a:solidFill>
              </a:rPr>
              <a:t>应用语义</a:t>
            </a:r>
            <a:r>
              <a:rPr lang="zh-CN" altLang="en-US" dirty="0"/>
              <a:t>，属性数据有：</a:t>
            </a:r>
            <a:endParaRPr lang="zh-CN" altLang="en-US" dirty="0"/>
          </a:p>
          <a:p>
            <a:pPr lvl="1" algn="just" eaLnBrk="1" hangingPunct="1"/>
            <a:r>
              <a:rPr lang="zh-CN" altLang="en-US" sz="2400" dirty="0">
                <a:solidFill>
                  <a:srgbClr val="FF0000"/>
                </a:solidFill>
              </a:rPr>
              <a:t>类型与长度限制</a:t>
            </a:r>
            <a:r>
              <a:rPr lang="zh-CN" altLang="en-US" sz="2400" b="1" dirty="0">
                <a:solidFill>
                  <a:schemeClr val="accent2"/>
                </a:solidFill>
                <a:latin typeface="宋体" panose="02010600030101010101" pitchFamily="2" charset="-122"/>
                <a:ea typeface="宋体" panose="02010600030101010101" pitchFamily="2" charset="-122"/>
              </a:rPr>
              <a:t>：</a:t>
            </a:r>
            <a:r>
              <a:rPr lang="zh-CN" altLang="en-US" sz="2400" dirty="0"/>
              <a:t>方便计算机操作</a:t>
            </a:r>
            <a:endParaRPr lang="zh-CN" altLang="en-US" sz="2400" dirty="0"/>
          </a:p>
          <a:p>
            <a:pPr lvl="1" eaLnBrk="1" hangingPunct="1"/>
            <a:r>
              <a:rPr lang="zh-CN" altLang="en-US" sz="2400" dirty="0">
                <a:solidFill>
                  <a:srgbClr val="FF0000"/>
                </a:solidFill>
              </a:rPr>
              <a:t>取值范围限制</a:t>
            </a:r>
            <a:r>
              <a:rPr lang="zh-CN" altLang="en-US" sz="2400" b="1" dirty="0">
                <a:solidFill>
                  <a:schemeClr val="accent2"/>
                </a:solidFill>
                <a:latin typeface="宋体" panose="02010600030101010101" pitchFamily="2" charset="-122"/>
                <a:ea typeface="宋体" panose="02010600030101010101" pitchFamily="2" charset="-122"/>
              </a:rPr>
              <a:t>：</a:t>
            </a:r>
            <a:r>
              <a:rPr lang="zh-CN" altLang="en-US" sz="2400" dirty="0"/>
              <a:t>防止属性值与应用语义矛盾</a:t>
            </a:r>
            <a:endParaRPr lang="en-US" altLang="zh-CN" sz="2400" dirty="0"/>
          </a:p>
          <a:p>
            <a:pPr lvl="1" eaLnBrk="1" hangingPunct="1"/>
            <a:r>
              <a:rPr lang="zh-CN" altLang="en-US" sz="2400" dirty="0"/>
              <a:t>学号类型：字符型，</a:t>
            </a:r>
            <a:r>
              <a:rPr lang="en-US" altLang="zh-CN" sz="2400" dirty="0"/>
              <a:t>10</a:t>
            </a:r>
            <a:r>
              <a:rPr lang="zh-CN" altLang="en-US" sz="2400" dirty="0"/>
              <a:t>个字符</a:t>
            </a:r>
            <a:endParaRPr lang="en-US" altLang="zh-CN" sz="2400" dirty="0"/>
          </a:p>
          <a:p>
            <a:pPr lvl="1" eaLnBrk="1" hangingPunct="1"/>
            <a:r>
              <a:rPr lang="zh-CN" altLang="en-US" sz="2400" dirty="0"/>
              <a:t>成绩：</a:t>
            </a:r>
            <a:r>
              <a:rPr lang="en-US" altLang="zh-CN" sz="2400" dirty="0"/>
              <a:t>0~100</a:t>
            </a:r>
            <a:r>
              <a:rPr lang="zh-CN" altLang="en-US" sz="2400" dirty="0"/>
              <a:t>或</a:t>
            </a:r>
            <a:r>
              <a:rPr lang="en-US" altLang="zh-CN" sz="2400" dirty="0"/>
              <a:t>0~720</a:t>
            </a:r>
            <a:endParaRPr lang="en-US" altLang="zh-CN" sz="2400" dirty="0"/>
          </a:p>
        </p:txBody>
      </p:sp>
      <p:sp>
        <p:nvSpPr>
          <p:cNvPr id="4" name="Rectangle 2"/>
          <p:cNvSpPr>
            <a:spLocks noGrp="1" noChangeArrowheads="1"/>
          </p:cNvSpPr>
          <p:nvPr>
            <p:ph type="title"/>
          </p:nvPr>
        </p:nvSpPr>
        <p:spPr>
          <a:xfrm>
            <a:off x="385481" y="548680"/>
            <a:ext cx="8148920" cy="999399"/>
          </a:xfrm>
        </p:spPr>
        <p:txBody>
          <a:bodyPr/>
          <a:lstStyle/>
          <a:p>
            <a:pPr eaLnBrk="1" hangingPunct="1"/>
            <a:r>
              <a:rPr lang="zh-CN" altLang="en-US" dirty="0"/>
              <a:t>用户自定义完整性</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4" end="4"/>
                                            </p:txEl>
                                          </p:spTgt>
                                        </p:tgtEl>
                                        <p:attrNameLst>
                                          <p:attrName>style.visibility</p:attrName>
                                        </p:attrNameLst>
                                      </p:cBhvr>
                                      <p:to>
                                        <p:strVal val="visible"/>
                                      </p:to>
                                    </p:set>
                                    <p:animEffect transition="in" filter="blinds(horizontal)">
                                      <p:cBhvr>
                                        <p:cTn id="7" dur="500"/>
                                        <p:tgtEl>
                                          <p:spTgt spid="44237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10" dur="500"/>
                                        <p:tgtEl>
                                          <p:spTgt spid="442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70953" y="548680"/>
            <a:ext cx="8063447" cy="932682"/>
          </a:xfrm>
        </p:spPr>
        <p:txBody>
          <a:bodyPr/>
          <a:lstStyle/>
          <a:p>
            <a:r>
              <a:rPr lang="en-US" altLang="zh-CN" dirty="0">
                <a:solidFill>
                  <a:schemeClr val="accent2"/>
                </a:solidFill>
              </a:rPr>
              <a:t> 3.2 </a:t>
            </a:r>
            <a:r>
              <a:rPr lang="zh-CN" altLang="en-US" dirty="0">
                <a:solidFill>
                  <a:schemeClr val="accent2"/>
                </a:solidFill>
              </a:rPr>
              <a:t>关系代数</a:t>
            </a:r>
            <a:endParaRPr lang="zh-CN" altLang="en-US" dirty="0">
              <a:solidFill>
                <a:schemeClr val="accent2"/>
              </a:solidFill>
            </a:endParaRPr>
          </a:p>
        </p:txBody>
      </p:sp>
      <p:sp>
        <p:nvSpPr>
          <p:cNvPr id="23554" name="内容占位符 3"/>
          <p:cNvSpPr>
            <a:spLocks noGrp="1"/>
          </p:cNvSpPr>
          <p:nvPr>
            <p:ph idx="1"/>
          </p:nvPr>
        </p:nvSpPr>
        <p:spPr/>
        <p:txBody>
          <a:bodyPr>
            <a:normAutofit/>
          </a:bodyPr>
          <a:lstStyle/>
          <a:p>
            <a:pPr>
              <a:spcBef>
                <a:spcPts val="600"/>
              </a:spcBef>
            </a:pPr>
            <a:r>
              <a:rPr lang="zh-CN" altLang="en-US" dirty="0"/>
              <a:t>关系数据库的数据操作分为</a:t>
            </a:r>
            <a:r>
              <a:rPr lang="zh-CN" altLang="en-US" b="1" dirty="0">
                <a:solidFill>
                  <a:schemeClr val="accent2"/>
                </a:solidFill>
              </a:rPr>
              <a:t>查询</a:t>
            </a:r>
            <a:r>
              <a:rPr lang="zh-CN" altLang="en-US" dirty="0"/>
              <a:t>和</a:t>
            </a:r>
            <a:r>
              <a:rPr lang="zh-CN" altLang="en-US" b="1" dirty="0">
                <a:solidFill>
                  <a:schemeClr val="accent2"/>
                </a:solidFill>
              </a:rPr>
              <a:t>更新</a:t>
            </a:r>
            <a:r>
              <a:rPr lang="zh-CN" altLang="en-US" dirty="0"/>
              <a:t>两类。更新语句用于插入、删除和修改等操作，查询语句用于各种检索操作。</a:t>
            </a:r>
            <a:endParaRPr lang="en-US" altLang="zh-CN" dirty="0"/>
          </a:p>
          <a:p>
            <a:pPr>
              <a:spcBef>
                <a:spcPts val="600"/>
              </a:spcBef>
            </a:pPr>
            <a:r>
              <a:rPr lang="zh-CN" altLang="en-US" dirty="0"/>
              <a:t>关系查询语言根据其理论基础的不同分为：</a:t>
            </a:r>
            <a:endParaRPr lang="zh-CN" altLang="en-US" dirty="0"/>
          </a:p>
          <a:p>
            <a:pPr lvl="1">
              <a:spcBef>
                <a:spcPts val="600"/>
              </a:spcBef>
              <a:buFont typeface="Wingdings" panose="05000000000000000000" pitchFamily="2" charset="2"/>
              <a:buNone/>
            </a:pPr>
            <a:r>
              <a:rPr lang="zh-CN" altLang="en-US" sz="2400" b="1" dirty="0">
                <a:solidFill>
                  <a:schemeClr val="accent2"/>
                </a:solidFill>
              </a:rPr>
              <a:t>关系代数语言：</a:t>
            </a:r>
            <a:br>
              <a:rPr lang="en-US" altLang="zh-CN" sz="2400" b="1" dirty="0">
                <a:solidFill>
                  <a:schemeClr val="accent2"/>
                </a:solidFill>
              </a:rPr>
            </a:br>
            <a:r>
              <a:rPr lang="zh-CN" altLang="en-US" sz="2400" dirty="0"/>
              <a:t>查询操作是以集合操作为基础运算的</a:t>
            </a:r>
            <a:r>
              <a:rPr lang="en-US" altLang="zh-CN" sz="2400" dirty="0"/>
              <a:t>DML</a:t>
            </a:r>
            <a:r>
              <a:rPr lang="zh-CN" altLang="en-US" sz="2400" dirty="0"/>
              <a:t>语言</a:t>
            </a:r>
            <a:endParaRPr lang="zh-CN" altLang="en-US" sz="2400" dirty="0"/>
          </a:p>
          <a:p>
            <a:pPr lvl="1">
              <a:spcBef>
                <a:spcPts val="600"/>
              </a:spcBef>
              <a:buFont typeface="Wingdings" panose="05000000000000000000" pitchFamily="2" charset="2"/>
              <a:buNone/>
            </a:pPr>
            <a:r>
              <a:rPr lang="zh-CN" altLang="en-US" sz="2400" b="1" dirty="0">
                <a:solidFill>
                  <a:schemeClr val="accent2"/>
                </a:solidFill>
              </a:rPr>
              <a:t>关系演算语言：</a:t>
            </a:r>
            <a:br>
              <a:rPr lang="en-US" altLang="zh-CN" sz="2400" b="1" dirty="0">
                <a:solidFill>
                  <a:schemeClr val="accent2"/>
                </a:solidFill>
              </a:rPr>
            </a:br>
            <a:r>
              <a:rPr lang="zh-CN" altLang="en-US" sz="2400" dirty="0"/>
              <a:t>查询操作是以谓词演算为基础运算的</a:t>
            </a:r>
            <a:r>
              <a:rPr lang="en-US" altLang="zh-CN" sz="2400" dirty="0"/>
              <a:t>DML</a:t>
            </a:r>
            <a:r>
              <a:rPr lang="zh-CN" altLang="en-US" sz="2400" dirty="0"/>
              <a:t>语言</a:t>
            </a:r>
            <a:endParaRPr lang="zh-CN" altLang="en-US" sz="24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wipe(down)">
                                      <p:cBhvr>
                                        <p:cTn id="7" dur="5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wipe(down)">
                                      <p:cBhvr>
                                        <p:cTn id="12" dur="500"/>
                                        <p:tgtEl>
                                          <p:spTgt spid="23554">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animEffect transition="in" filter="wipe(down)">
                                      <p:cBhvr>
                                        <p:cTn id="15" dur="500"/>
                                        <p:tgtEl>
                                          <p:spTgt spid="23554">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3554">
                                            <p:txEl>
                                              <p:pRg st="3" end="3"/>
                                            </p:txEl>
                                          </p:spTgt>
                                        </p:tgtEl>
                                        <p:attrNameLst>
                                          <p:attrName>style.visibility</p:attrName>
                                        </p:attrNameLst>
                                      </p:cBhvr>
                                      <p:to>
                                        <p:strVal val="visible"/>
                                      </p:to>
                                    </p:set>
                                    <p:animEffect transition="in" filter="wipe(down)">
                                      <p:cBhvr>
                                        <p:cTn id="18" dur="500"/>
                                        <p:tgtEl>
                                          <p:spTgt spid="23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70953" y="548680"/>
            <a:ext cx="8063447" cy="932682"/>
          </a:xfrm>
        </p:spPr>
        <p:txBody>
          <a:bodyPr/>
          <a:lstStyle/>
          <a:p>
            <a:r>
              <a:rPr lang="en-US" altLang="zh-CN" dirty="0">
                <a:solidFill>
                  <a:schemeClr val="accent2"/>
                </a:solidFill>
              </a:rPr>
              <a:t> 3.2.1 </a:t>
            </a:r>
            <a:r>
              <a:rPr lang="zh-CN" altLang="en-US" dirty="0">
                <a:solidFill>
                  <a:schemeClr val="accent2"/>
                </a:solidFill>
              </a:rPr>
              <a:t>关系代数运算</a:t>
            </a:r>
            <a:endParaRPr lang="zh-CN" altLang="en-US" dirty="0">
              <a:solidFill>
                <a:schemeClr val="accent2"/>
              </a:solidFill>
            </a:endParaRPr>
          </a:p>
        </p:txBody>
      </p:sp>
      <p:sp>
        <p:nvSpPr>
          <p:cNvPr id="24578" name="内容占位符 3"/>
          <p:cNvSpPr>
            <a:spLocks noGrp="1"/>
          </p:cNvSpPr>
          <p:nvPr>
            <p:ph idx="1"/>
          </p:nvPr>
        </p:nvSpPr>
        <p:spPr>
          <a:xfrm>
            <a:off x="467545" y="1412776"/>
            <a:ext cx="8066856" cy="3777622"/>
          </a:xfrm>
        </p:spPr>
        <p:txBody>
          <a:bodyPr>
            <a:noAutofit/>
          </a:bodyPr>
          <a:lstStyle/>
          <a:p>
            <a:r>
              <a:rPr lang="zh-CN" altLang="en-US" dirty="0">
                <a:solidFill>
                  <a:schemeClr val="accent2"/>
                </a:solidFill>
              </a:rPr>
              <a:t>关系代数语言</a:t>
            </a:r>
            <a:r>
              <a:rPr lang="zh-CN" altLang="en-US" dirty="0"/>
              <a:t>是一种抽象的查询语言，用对关系的</a:t>
            </a:r>
            <a:r>
              <a:rPr lang="zh-CN" altLang="en-US" dirty="0">
                <a:solidFill>
                  <a:srgbClr val="0000CC"/>
                </a:solidFill>
              </a:rPr>
              <a:t>运算</a:t>
            </a:r>
            <a:r>
              <a:rPr lang="zh-CN" altLang="en-US" dirty="0"/>
              <a:t>来</a:t>
            </a:r>
            <a:r>
              <a:rPr lang="zh-CN" altLang="en-US" dirty="0">
                <a:solidFill>
                  <a:srgbClr val="0000CC"/>
                </a:solidFill>
              </a:rPr>
              <a:t>表达</a:t>
            </a:r>
            <a:r>
              <a:rPr lang="zh-CN" altLang="en-US" dirty="0"/>
              <a:t>查询的。</a:t>
            </a:r>
            <a:endParaRPr lang="zh-CN" altLang="en-US" dirty="0">
              <a:solidFill>
                <a:srgbClr val="0000CC"/>
              </a:solidFill>
            </a:endParaRPr>
          </a:p>
          <a:p>
            <a:pPr>
              <a:spcBef>
                <a:spcPct val="50000"/>
              </a:spcBef>
            </a:pPr>
            <a:r>
              <a:rPr lang="zh-CN" altLang="en-US" dirty="0"/>
              <a:t>运算三要素</a:t>
            </a:r>
            <a:r>
              <a:rPr lang="en-US" altLang="zh-CN" dirty="0">
                <a:solidFill>
                  <a:srgbClr val="0000CC"/>
                </a:solidFill>
              </a:rPr>
              <a:t>:</a:t>
            </a:r>
            <a:r>
              <a:rPr lang="zh-CN" altLang="en-US" dirty="0">
                <a:solidFill>
                  <a:srgbClr val="0000CC"/>
                </a:solidFill>
              </a:rPr>
              <a:t>运算对象、运算符、运算结果。</a:t>
            </a:r>
            <a:endParaRPr lang="en-US" altLang="zh-CN" dirty="0">
              <a:solidFill>
                <a:srgbClr val="0000CC"/>
              </a:solidFill>
            </a:endParaRPr>
          </a:p>
          <a:p>
            <a:pPr>
              <a:spcBef>
                <a:spcPct val="50000"/>
              </a:spcBef>
            </a:pPr>
            <a:r>
              <a:rPr lang="zh-CN" altLang="en-US" dirty="0"/>
              <a:t>运算对象是</a:t>
            </a:r>
            <a:r>
              <a:rPr lang="zh-CN" altLang="en-US" dirty="0">
                <a:solidFill>
                  <a:srgbClr val="0000CC"/>
                </a:solidFill>
              </a:rPr>
              <a:t>关系（集合），</a:t>
            </a:r>
            <a:r>
              <a:rPr lang="zh-CN" altLang="en-US" dirty="0"/>
              <a:t>运算结果亦为</a:t>
            </a:r>
            <a:r>
              <a:rPr lang="zh-CN" altLang="en-US" dirty="0">
                <a:solidFill>
                  <a:srgbClr val="0000CC"/>
                </a:solidFill>
              </a:rPr>
              <a:t>关系（集合）。</a:t>
            </a:r>
            <a:endParaRPr lang="en-US" altLang="zh-CN" dirty="0">
              <a:solidFill>
                <a:srgbClr val="0000CC"/>
              </a:solidFill>
            </a:endParaRPr>
          </a:p>
          <a:p>
            <a:r>
              <a:rPr lang="zh-CN" altLang="en-US" dirty="0"/>
              <a:t>关系是元组的集合</a:t>
            </a:r>
            <a:endParaRPr lang="en-US" altLang="zh-CN" dirty="0"/>
          </a:p>
          <a:p>
            <a:r>
              <a:rPr lang="zh-CN" altLang="en-US" dirty="0"/>
              <a:t>对关系的操作</a:t>
            </a:r>
            <a:r>
              <a:rPr lang="en-US" altLang="zh-CN" dirty="0"/>
              <a:t>(</a:t>
            </a:r>
            <a:r>
              <a:rPr lang="zh-CN" altLang="en-US" dirty="0"/>
              <a:t>运算</a:t>
            </a:r>
            <a:r>
              <a:rPr lang="en-US" altLang="zh-CN" dirty="0"/>
              <a:t>)</a:t>
            </a:r>
            <a:r>
              <a:rPr lang="zh-CN" altLang="en-US" dirty="0"/>
              <a:t>表示成为对集合的操作</a:t>
            </a:r>
            <a:endParaRPr lang="en-US" altLang="zh-CN" dirty="0">
              <a:solidFill>
                <a:srgbClr val="0000CC"/>
              </a:solidFill>
            </a:endParaRPr>
          </a:p>
          <a:p>
            <a:pPr>
              <a:spcBef>
                <a:spcPct val="50000"/>
              </a:spcBef>
            </a:pPr>
            <a:r>
              <a:rPr lang="zh-CN" altLang="en-US" dirty="0"/>
              <a:t>运算分类：</a:t>
            </a:r>
            <a:r>
              <a:rPr lang="zh-CN" altLang="en-US" dirty="0">
                <a:solidFill>
                  <a:srgbClr val="0000CC"/>
                </a:solidFill>
              </a:rPr>
              <a:t>集合运算</a:t>
            </a:r>
            <a:r>
              <a:rPr lang="zh-CN" altLang="en-US" dirty="0"/>
              <a:t>（并、差、交、笛卡尔积），</a:t>
            </a:r>
            <a:br>
              <a:rPr lang="en-US" altLang="zh-CN" dirty="0"/>
            </a:br>
            <a:r>
              <a:rPr lang="zh-CN" altLang="en-US" dirty="0"/>
              <a:t>关系代数所</a:t>
            </a:r>
            <a:r>
              <a:rPr lang="zh-CN" altLang="en-US" dirty="0">
                <a:solidFill>
                  <a:srgbClr val="0000CC"/>
                </a:solidFill>
              </a:rPr>
              <a:t>特有的运算</a:t>
            </a:r>
            <a:r>
              <a:rPr lang="zh-CN" altLang="en-US" dirty="0"/>
              <a:t>（投影、选择、连接、除） </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arn(inVertical)">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barn(inVertical)">
                                      <p:cBhvr>
                                        <p:cTn id="12" dur="500"/>
                                        <p:tgtEl>
                                          <p:spTgt spid="24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barn(inVertical)">
                                      <p:cBhvr>
                                        <p:cTn id="17" dur="500"/>
                                        <p:tgtEl>
                                          <p:spTgt spid="245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Effect transition="in" filter="barn(inVertical)">
                                      <p:cBhvr>
                                        <p:cTn id="22" dur="500"/>
                                        <p:tgtEl>
                                          <p:spTgt spid="245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4578">
                                            <p:txEl>
                                              <p:pRg st="4" end="4"/>
                                            </p:txEl>
                                          </p:spTgt>
                                        </p:tgtEl>
                                        <p:attrNameLst>
                                          <p:attrName>style.visibility</p:attrName>
                                        </p:attrNameLst>
                                      </p:cBhvr>
                                      <p:to>
                                        <p:strVal val="visible"/>
                                      </p:to>
                                    </p:set>
                                    <p:animEffect transition="in" filter="barn(inVertical)">
                                      <p:cBhvr>
                                        <p:cTn id="27" dur="500"/>
                                        <p:tgtEl>
                                          <p:spTgt spid="245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4578">
                                            <p:txEl>
                                              <p:pRg st="5" end="5"/>
                                            </p:txEl>
                                          </p:spTgt>
                                        </p:tgtEl>
                                        <p:attrNameLst>
                                          <p:attrName>style.visibility</p:attrName>
                                        </p:attrNameLst>
                                      </p:cBhvr>
                                      <p:to>
                                        <p:strVal val="visible"/>
                                      </p:to>
                                    </p:set>
                                    <p:animEffect transition="in" filter="barn(inVertical)">
                                      <p:cBhvr>
                                        <p:cTn id="32" dur="500"/>
                                        <p:tgtEl>
                                          <p:spTgt spid="245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70953" y="548680"/>
            <a:ext cx="8063447" cy="932682"/>
          </a:xfrm>
        </p:spPr>
        <p:txBody>
          <a:bodyPr/>
          <a:lstStyle/>
          <a:p>
            <a:r>
              <a:rPr lang="en-US" altLang="zh-CN" dirty="0">
                <a:solidFill>
                  <a:schemeClr val="accent2"/>
                </a:solidFill>
              </a:rPr>
              <a:t> 3.2.1 </a:t>
            </a:r>
            <a:r>
              <a:rPr lang="zh-CN" altLang="en-US" dirty="0">
                <a:solidFill>
                  <a:schemeClr val="accent2"/>
                </a:solidFill>
              </a:rPr>
              <a:t>关系代数运算</a:t>
            </a:r>
            <a:endParaRPr lang="zh-CN" altLang="en-US" dirty="0">
              <a:solidFill>
                <a:schemeClr val="accent2"/>
              </a:solidFill>
            </a:endParaRPr>
          </a:p>
        </p:txBody>
      </p:sp>
      <p:pic>
        <p:nvPicPr>
          <p:cNvPr id="6" name="Picture 6"/>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t="4916"/>
          <a:stretch>
            <a:fillRect/>
          </a:stretch>
        </p:blipFill>
        <p:spPr bwMode="auto">
          <a:xfrm>
            <a:off x="773710" y="1481362"/>
            <a:ext cx="7770089" cy="40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2"/>
          <p:cNvSpPr>
            <a:spLocks noGrp="1"/>
          </p:cNvSpPr>
          <p:nvPr>
            <p:ph type="title"/>
          </p:nvPr>
        </p:nvSpPr>
        <p:spPr>
          <a:xfrm>
            <a:off x="470953" y="548680"/>
            <a:ext cx="8063447" cy="932682"/>
          </a:xfrm>
        </p:spPr>
        <p:txBody>
          <a:bodyPr>
            <a:normAutofit/>
          </a:bodyPr>
          <a:lstStyle/>
          <a:p>
            <a:r>
              <a:rPr lang="zh-CN" altLang="en-US" sz="4000" dirty="0">
                <a:solidFill>
                  <a:srgbClr val="FF0000"/>
                </a:solidFill>
              </a:rPr>
              <a:t>复习：数据模型的三要素</a:t>
            </a:r>
            <a:endParaRPr lang="zh-CN" altLang="en-US" sz="3200" dirty="0"/>
          </a:p>
        </p:txBody>
      </p:sp>
      <p:sp>
        <p:nvSpPr>
          <p:cNvPr id="10242" name="内容占位符 1"/>
          <p:cNvSpPr>
            <a:spLocks noGrp="1"/>
          </p:cNvSpPr>
          <p:nvPr>
            <p:ph idx="1"/>
          </p:nvPr>
        </p:nvSpPr>
        <p:spPr>
          <a:xfrm>
            <a:off x="467545" y="1412776"/>
            <a:ext cx="8066856" cy="5184576"/>
          </a:xfrm>
        </p:spPr>
        <p:txBody>
          <a:bodyPr>
            <a:normAutofit fontScale="40000" lnSpcReduction="20000"/>
          </a:bodyPr>
          <a:lstStyle/>
          <a:p>
            <a:pPr>
              <a:lnSpc>
                <a:spcPct val="120000"/>
              </a:lnSpc>
              <a:spcBef>
                <a:spcPts val="600"/>
              </a:spcBef>
              <a:buFont typeface="Wingdings" panose="05000000000000000000" pitchFamily="2" charset="2"/>
              <a:buNone/>
            </a:pPr>
            <a:r>
              <a:rPr lang="en-US" altLang="zh-CN" sz="5000" dirty="0">
                <a:solidFill>
                  <a:srgbClr val="0000CC"/>
                </a:solidFill>
              </a:rPr>
              <a:t>1</a:t>
            </a:r>
            <a:r>
              <a:rPr lang="zh-CN" altLang="en-US" sz="5000" dirty="0">
                <a:solidFill>
                  <a:srgbClr val="0000CC"/>
                </a:solidFill>
              </a:rPr>
              <a:t>．数据结构</a:t>
            </a:r>
            <a:endParaRPr lang="zh-CN" altLang="en-US" sz="5000" dirty="0">
              <a:solidFill>
                <a:srgbClr val="0000CC"/>
              </a:solidFill>
            </a:endParaRPr>
          </a:p>
          <a:p>
            <a:pPr>
              <a:lnSpc>
                <a:spcPct val="120000"/>
              </a:lnSpc>
              <a:spcBef>
                <a:spcPts val="600"/>
              </a:spcBef>
            </a:pPr>
            <a:r>
              <a:rPr lang="zh-CN" altLang="en-US" sz="5000" dirty="0"/>
              <a:t>研究内容有两类</a:t>
            </a:r>
            <a:r>
              <a:rPr lang="en-US" altLang="zh-CN" sz="5000" dirty="0"/>
              <a:t>：</a:t>
            </a:r>
            <a:br>
              <a:rPr lang="en-US" altLang="zh-CN" sz="5000" dirty="0"/>
            </a:br>
            <a:r>
              <a:rPr lang="zh-CN" altLang="en-US" sz="5000" dirty="0">
                <a:solidFill>
                  <a:srgbClr val="FF0000"/>
                </a:solidFill>
              </a:rPr>
              <a:t>一类</a:t>
            </a:r>
            <a:r>
              <a:rPr lang="zh-CN" altLang="en-US" sz="5000" dirty="0"/>
              <a:t>是与数据类型、内容、性质有关的内容，描述对象</a:t>
            </a:r>
            <a:r>
              <a:rPr lang="en-US" altLang="zh-CN" sz="5000" dirty="0"/>
              <a:t>“</a:t>
            </a:r>
            <a:r>
              <a:rPr lang="zh-CN" altLang="en-US" sz="5000" dirty="0"/>
              <a:t>轮廓</a:t>
            </a:r>
            <a:r>
              <a:rPr lang="en-US" altLang="zh-CN" sz="5000" dirty="0"/>
              <a:t>”</a:t>
            </a:r>
            <a:br>
              <a:rPr lang="en-US" altLang="zh-CN" sz="5000" dirty="0"/>
            </a:br>
            <a:r>
              <a:rPr lang="zh-CN" altLang="en-US" sz="5000" dirty="0">
                <a:solidFill>
                  <a:srgbClr val="FF0000"/>
                </a:solidFill>
              </a:rPr>
              <a:t>一类</a:t>
            </a:r>
            <a:r>
              <a:rPr lang="zh-CN" altLang="en-US" sz="5000" dirty="0"/>
              <a:t>是与数据之间联系有关的内容，描述对象间的联系</a:t>
            </a:r>
            <a:br>
              <a:rPr lang="en-US" altLang="zh-CN" sz="5000" dirty="0"/>
            </a:br>
            <a:r>
              <a:rPr lang="zh-CN" altLang="en-US" sz="5000" dirty="0">
                <a:solidFill>
                  <a:srgbClr val="FF0000"/>
                </a:solidFill>
              </a:rPr>
              <a:t>        数据结构用于描述系统的静态特性。</a:t>
            </a:r>
            <a:endParaRPr lang="zh-CN" altLang="en-US" sz="5000" dirty="0">
              <a:solidFill>
                <a:srgbClr val="FF0000"/>
              </a:solidFill>
            </a:endParaRPr>
          </a:p>
          <a:p>
            <a:pPr>
              <a:lnSpc>
                <a:spcPct val="120000"/>
              </a:lnSpc>
              <a:spcBef>
                <a:spcPts val="600"/>
              </a:spcBef>
              <a:buFont typeface="Wingdings" panose="05000000000000000000" pitchFamily="2" charset="2"/>
              <a:buNone/>
            </a:pPr>
            <a:r>
              <a:rPr lang="en-US" altLang="zh-CN" sz="5000" dirty="0">
                <a:solidFill>
                  <a:srgbClr val="0000CC"/>
                </a:solidFill>
              </a:rPr>
              <a:t>2</a:t>
            </a:r>
            <a:r>
              <a:rPr lang="zh-CN" altLang="en-US" sz="5000" dirty="0">
                <a:solidFill>
                  <a:srgbClr val="0000CC"/>
                </a:solidFill>
              </a:rPr>
              <a:t>．数据操作</a:t>
            </a:r>
            <a:endParaRPr lang="zh-CN" altLang="en-US" sz="5000" dirty="0">
              <a:solidFill>
                <a:srgbClr val="0000CC"/>
              </a:solidFill>
            </a:endParaRPr>
          </a:p>
          <a:p>
            <a:pPr>
              <a:lnSpc>
                <a:spcPct val="120000"/>
              </a:lnSpc>
              <a:spcBef>
                <a:spcPts val="600"/>
              </a:spcBef>
            </a:pPr>
            <a:r>
              <a:rPr lang="zh-CN" altLang="en-US" sz="5000" dirty="0"/>
              <a:t>指对数据库中各种对象的实例允许执行的操作的集合</a:t>
            </a:r>
            <a:r>
              <a:rPr lang="en-US" altLang="zh-CN" sz="5000" dirty="0"/>
              <a:t>(</a:t>
            </a:r>
            <a:r>
              <a:rPr lang="zh-CN" altLang="en-US" sz="5000" dirty="0"/>
              <a:t>检索和修改</a:t>
            </a:r>
            <a:r>
              <a:rPr lang="en-US" altLang="zh-CN" sz="5000" dirty="0"/>
              <a:t>)</a:t>
            </a:r>
            <a:r>
              <a:rPr lang="zh-CN" altLang="en-US" sz="5000" dirty="0"/>
              <a:t>，包括操作及有关的操作规则。必须定义这些操作的确切含义、操作符号、操作规则（如优先级）以及实现操作的语言。</a:t>
            </a:r>
            <a:endParaRPr lang="zh-CN" altLang="en-US" sz="5000" dirty="0"/>
          </a:p>
          <a:p>
            <a:pPr>
              <a:lnSpc>
                <a:spcPct val="120000"/>
              </a:lnSpc>
              <a:spcBef>
                <a:spcPts val="600"/>
              </a:spcBef>
            </a:pPr>
            <a:r>
              <a:rPr lang="zh-CN" altLang="en-US" sz="5000" dirty="0">
                <a:solidFill>
                  <a:srgbClr val="FF0000"/>
                </a:solidFill>
              </a:rPr>
              <a:t>       数据操作用于描述系统的动态特征。</a:t>
            </a:r>
            <a:endParaRPr lang="en-US" altLang="zh-CN" sz="5000" dirty="0">
              <a:solidFill>
                <a:srgbClr val="FF0000"/>
              </a:solidFill>
            </a:endParaRPr>
          </a:p>
          <a:p>
            <a:pPr>
              <a:lnSpc>
                <a:spcPct val="120000"/>
              </a:lnSpc>
              <a:spcBef>
                <a:spcPts val="600"/>
              </a:spcBef>
              <a:buFont typeface="Wingdings" panose="05000000000000000000" pitchFamily="2" charset="2"/>
              <a:buNone/>
            </a:pPr>
            <a:r>
              <a:rPr lang="en-US" altLang="zh-CN" sz="5000" dirty="0">
                <a:solidFill>
                  <a:srgbClr val="0000CC"/>
                </a:solidFill>
              </a:rPr>
              <a:t>3</a:t>
            </a:r>
            <a:r>
              <a:rPr lang="zh-CN" altLang="en-US" sz="5000" dirty="0">
                <a:solidFill>
                  <a:srgbClr val="0000CC"/>
                </a:solidFill>
              </a:rPr>
              <a:t>．数据完整性约束</a:t>
            </a:r>
            <a:endParaRPr lang="zh-CN" altLang="en-US" sz="5000" dirty="0">
              <a:solidFill>
                <a:srgbClr val="0000CC"/>
              </a:solidFill>
            </a:endParaRPr>
          </a:p>
          <a:p>
            <a:pPr>
              <a:lnSpc>
                <a:spcPct val="120000"/>
              </a:lnSpc>
              <a:spcBef>
                <a:spcPts val="600"/>
              </a:spcBef>
            </a:pPr>
            <a:r>
              <a:rPr lang="zh-CN" altLang="en-US" sz="5000" dirty="0"/>
              <a:t>是一组完整性规则的集合。完整性规则是给定的数据模型中数据及其联系所具有的制约和储存规则，用以限制符合数据模型的数据库状态以及状态的变化，用以确保数据的正确、有效和相容。</a:t>
            </a:r>
            <a:endParaRPr lang="zh-CN" altLang="en-US" sz="5000" dirty="0"/>
          </a:p>
          <a:p>
            <a:endParaRPr lang="zh-CN" altLang="en-US" sz="1900" dirty="0"/>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70953" y="548680"/>
            <a:ext cx="8063447" cy="932682"/>
          </a:xfrm>
        </p:spPr>
        <p:txBody>
          <a:bodyPr/>
          <a:lstStyle/>
          <a:p>
            <a:r>
              <a:rPr lang="en-US" altLang="zh-CN" dirty="0">
                <a:solidFill>
                  <a:schemeClr val="accent2"/>
                </a:solidFill>
              </a:rPr>
              <a:t>1 </a:t>
            </a:r>
            <a:r>
              <a:rPr lang="zh-CN" altLang="en-US" dirty="0">
                <a:solidFill>
                  <a:schemeClr val="accent2"/>
                </a:solidFill>
              </a:rPr>
              <a:t>关系代数的五种基本操作 </a:t>
            </a:r>
            <a:endParaRPr lang="zh-CN" altLang="en-US" dirty="0">
              <a:solidFill>
                <a:schemeClr val="accent2"/>
              </a:solidFill>
            </a:endParaRPr>
          </a:p>
        </p:txBody>
      </p:sp>
      <p:sp>
        <p:nvSpPr>
          <p:cNvPr id="25611" name="内容占位符 16"/>
          <p:cNvSpPr>
            <a:spLocks noGrp="1"/>
          </p:cNvSpPr>
          <p:nvPr>
            <p:ph idx="1"/>
          </p:nvPr>
        </p:nvSpPr>
        <p:spPr>
          <a:xfrm>
            <a:off x="467545" y="1700808"/>
            <a:ext cx="8066856" cy="2736302"/>
          </a:xfrm>
        </p:spPr>
        <p:txBody>
          <a:bodyPr>
            <a:normAutofit/>
          </a:bodyPr>
          <a:lstStyle/>
          <a:p>
            <a:pPr>
              <a:spcBef>
                <a:spcPts val="600"/>
              </a:spcBef>
            </a:pPr>
            <a:r>
              <a:rPr lang="zh-CN" altLang="en-US" dirty="0"/>
              <a:t>关系代数中五种基本的操作：</a:t>
            </a:r>
            <a:r>
              <a:rPr lang="zh-CN" altLang="en-US" dirty="0">
                <a:solidFill>
                  <a:srgbClr val="0000CC"/>
                </a:solidFill>
              </a:rPr>
              <a:t>并、差、笛卡尔积、投影和选择。</a:t>
            </a:r>
            <a:endParaRPr lang="en-US" altLang="zh-CN" dirty="0">
              <a:solidFill>
                <a:srgbClr val="0000CC"/>
              </a:solidFill>
            </a:endParaRPr>
          </a:p>
          <a:p>
            <a:pPr marL="0" indent="0">
              <a:spcBef>
                <a:spcPts val="600"/>
              </a:spcBef>
              <a:buNone/>
            </a:pPr>
            <a:endParaRPr lang="zh-CN" altLang="en-US" dirty="0">
              <a:solidFill>
                <a:srgbClr val="0000CC"/>
              </a:solidFill>
            </a:endParaRPr>
          </a:p>
          <a:p>
            <a:pPr>
              <a:spcBef>
                <a:spcPts val="600"/>
              </a:spcBef>
            </a:pPr>
            <a:r>
              <a:rPr lang="zh-CN" altLang="en-US" dirty="0">
                <a:latin typeface="Times New Roman" panose="02020603050405020304" pitchFamily="18" charset="0"/>
                <a:cs typeface="Times New Roman" panose="02020603050405020304" pitchFamily="18" charset="0"/>
              </a:rPr>
              <a:t>定义关系的</a:t>
            </a:r>
            <a:r>
              <a:rPr lang="zh-CN" altLang="en-US" dirty="0">
                <a:solidFill>
                  <a:srgbClr val="0000CC"/>
                </a:solidFill>
                <a:latin typeface="Times New Roman" panose="02020603050405020304" pitchFamily="18" charset="0"/>
                <a:cs typeface="Times New Roman" panose="02020603050405020304" pitchFamily="18" charset="0"/>
              </a:rPr>
              <a:t>相等</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设有同类关系</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的任何一个元组都是</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的一个元组，则称关系</a:t>
            </a:r>
            <a:r>
              <a:rPr lang="en-US" altLang="zh-CN" dirty="0" err="1">
                <a:latin typeface="Times New Roman" panose="02020603050405020304" pitchFamily="18" charset="0"/>
                <a:cs typeface="Times New Roman" panose="02020603050405020304" pitchFamily="18" charset="0"/>
              </a:rPr>
              <a:t>r2</a:t>
            </a:r>
            <a:r>
              <a:rPr lang="zh-CN" altLang="en-US" dirty="0">
                <a:latin typeface="Times New Roman" panose="02020603050405020304" pitchFamily="18" charset="0"/>
                <a:cs typeface="Times New Roman" panose="02020603050405020304" pitchFamily="18" charset="0"/>
              </a:rPr>
              <a:t>包含关系</a:t>
            </a:r>
            <a:r>
              <a:rPr lang="en-US" altLang="zh-CN" dirty="0" err="1">
                <a:latin typeface="Times New Roman" panose="02020603050405020304" pitchFamily="18" charset="0"/>
                <a:cs typeface="Times New Roman" panose="02020603050405020304" pitchFamily="18" charset="0"/>
              </a:rPr>
              <a:t>r1</a:t>
            </a:r>
            <a:r>
              <a:rPr lang="zh-CN" altLang="en-US" dirty="0">
                <a:latin typeface="Times New Roman" panose="02020603050405020304" pitchFamily="18" charset="0"/>
                <a:cs typeface="Times New Roman" panose="02020603050405020304" pitchFamily="18" charset="0"/>
              </a:rPr>
              <a:t>，记为 </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1</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baseline="-25000" dirty="0" err="1">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latin typeface="Times New Roman" panose="02020603050405020304" pitchFamily="18" charset="0"/>
                <a:cs typeface="Times New Roman" panose="02020603050405020304" pitchFamily="18" charset="0"/>
              </a:rPr>
              <a:t> 。如果</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latin typeface="Times New Roman" panose="02020603050405020304" pitchFamily="18" charset="0"/>
                <a:cs typeface="Times New Roman" panose="02020603050405020304" pitchFamily="18" charset="0"/>
              </a:rPr>
              <a:t>，则称</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等于</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，记为</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p>
            <a:pPr>
              <a:lnSpc>
                <a:spcPct val="90000"/>
              </a:lnSpc>
              <a:spcBef>
                <a:spcPts val="600"/>
              </a:spcBef>
            </a:pPr>
            <a:endParaRPr lang="zh-CN" altLang="en-US" sz="2500" dirty="0"/>
          </a:p>
        </p:txBody>
      </p:sp>
      <p:sp>
        <p:nvSpPr>
          <p:cNvPr id="2560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5"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6"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7" name="Rectangle 4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8" name="Rectangle 6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5609" name="Rectangle 6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2" name="Group 57"/>
          <p:cNvGraphicFramePr/>
          <p:nvPr/>
        </p:nvGraphicFramePr>
        <p:xfrm>
          <a:off x="1187624" y="4437112"/>
          <a:ext cx="3071812" cy="1554568"/>
        </p:xfrm>
        <a:graphic>
          <a:graphicData uri="http://schemas.openxmlformats.org/drawingml/2006/table">
            <a:tbl>
              <a:tblPr/>
              <a:tblGrid>
                <a:gridCol w="954081"/>
                <a:gridCol w="688981"/>
                <a:gridCol w="714375"/>
                <a:gridCol w="714375"/>
              </a:tblGrid>
              <a:tr h="365830">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院系</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8454">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080101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080102</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080150</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刘杨</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赵俊</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李明</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 </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3" name="Group 57"/>
          <p:cNvGraphicFramePr/>
          <p:nvPr/>
        </p:nvGraphicFramePr>
        <p:xfrm>
          <a:off x="4572000" y="4437112"/>
          <a:ext cx="3071813" cy="1562873"/>
        </p:xfrm>
        <a:graphic>
          <a:graphicData uri="http://schemas.openxmlformats.org/drawingml/2006/table">
            <a:tbl>
              <a:tblPr/>
              <a:tblGrid>
                <a:gridCol w="954081"/>
                <a:gridCol w="688981"/>
                <a:gridCol w="785813"/>
                <a:gridCol w="642938"/>
              </a:tblGrid>
              <a:tr h="344160">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院系</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7095">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080201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080202</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080250</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张三</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李四</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王五</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11">
                                            <p:txEl>
                                              <p:pRg st="0" end="0"/>
                                            </p:txEl>
                                          </p:spTgt>
                                        </p:tgtEl>
                                        <p:attrNameLst>
                                          <p:attrName>style.visibility</p:attrName>
                                        </p:attrNameLst>
                                      </p:cBhvr>
                                      <p:to>
                                        <p:strVal val="visible"/>
                                      </p:to>
                                    </p:set>
                                    <p:animEffect transition="in" filter="barn(inVertical)">
                                      <p:cBhvr>
                                        <p:cTn id="7" dur="500"/>
                                        <p:tgtEl>
                                          <p:spTgt spid="25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11">
                                            <p:txEl>
                                              <p:pRg st="2" end="2"/>
                                            </p:txEl>
                                          </p:spTgt>
                                        </p:tgtEl>
                                        <p:attrNameLst>
                                          <p:attrName>style.visibility</p:attrName>
                                        </p:attrNameLst>
                                      </p:cBhvr>
                                      <p:to>
                                        <p:strVal val="visible"/>
                                      </p:to>
                                    </p:set>
                                    <p:animEffect transition="in" filter="barn(inVertical)">
                                      <p:cBhvr>
                                        <p:cTn id="12" dur="500"/>
                                        <p:tgtEl>
                                          <p:spTgt spid="256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par>
                                <p:cTn id="18" presetID="16" presetClass="entr" presetSubtype="21"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470953" y="548680"/>
            <a:ext cx="8063447" cy="932682"/>
          </a:xfrm>
        </p:spPr>
        <p:txBody>
          <a:bodyPr/>
          <a:lstStyle/>
          <a:p>
            <a:r>
              <a:rPr lang="zh-CN" altLang="en-US"/>
              <a:t>定义</a:t>
            </a:r>
            <a:r>
              <a:rPr lang="en-US" altLang="zh-CN"/>
              <a:t>3-2  </a:t>
            </a:r>
            <a:r>
              <a:rPr lang="zh-CN" altLang="en-US"/>
              <a:t>并（</a:t>
            </a:r>
            <a:r>
              <a:rPr lang="en-US" altLang="zh-CN"/>
              <a:t>Union</a:t>
            </a:r>
            <a:r>
              <a:rPr lang="zh-CN" altLang="en-US"/>
              <a:t>）</a:t>
            </a:r>
            <a:endParaRPr lang="zh-CN" altLang="en-US"/>
          </a:p>
        </p:txBody>
      </p:sp>
      <p:sp>
        <p:nvSpPr>
          <p:cNvPr id="26626" name="内容占位符 1"/>
          <p:cNvSpPr>
            <a:spLocks noGrp="1"/>
          </p:cNvSpPr>
          <p:nvPr>
            <p:ph idx="1"/>
          </p:nvPr>
        </p:nvSpPr>
        <p:spPr>
          <a:xfrm>
            <a:off x="825624" y="1700807"/>
            <a:ext cx="8066856" cy="4608511"/>
          </a:xfrm>
        </p:spPr>
        <p:txBody>
          <a:bodyPr>
            <a:normAutofit/>
          </a:bodyPr>
          <a:lstStyle/>
          <a:p>
            <a:pPr>
              <a:lnSpc>
                <a:spcPct val="120000"/>
              </a:lnSpc>
              <a:spcBef>
                <a:spcPts val="600"/>
              </a:spcBef>
            </a:pPr>
            <a:r>
              <a:rPr lang="zh-CN" altLang="en-US" dirty="0">
                <a:solidFill>
                  <a:srgbClr val="0000CC"/>
                </a:solidFill>
                <a:latin typeface="Times New Roman" panose="02020603050405020304" pitchFamily="18" charset="0"/>
                <a:cs typeface="Times New Roman" panose="02020603050405020304" pitchFamily="18" charset="0"/>
              </a:rPr>
              <a:t>运算对象</a:t>
            </a:r>
            <a:r>
              <a:rPr lang="zh-CN" altLang="en-US" dirty="0">
                <a:latin typeface="Times New Roman" panose="02020603050405020304" pitchFamily="18" charset="0"/>
                <a:cs typeface="Times New Roman" panose="02020603050405020304" pitchFamily="18" charset="0"/>
              </a:rPr>
              <a:t>：同类关系</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[R]</a:t>
            </a:r>
            <a:endParaRPr lang="zh-CN" altLang="en-US" dirty="0">
              <a:latin typeface="Times New Roman" panose="02020603050405020304" pitchFamily="18" charset="0"/>
              <a:cs typeface="Times New Roman" panose="02020603050405020304" pitchFamily="18" charset="0"/>
            </a:endParaRPr>
          </a:p>
          <a:p>
            <a:pPr>
              <a:lnSpc>
                <a:spcPct val="120000"/>
              </a:lnSpc>
              <a:spcBef>
                <a:spcPts val="600"/>
              </a:spcBef>
            </a:pPr>
            <a:r>
              <a:rPr lang="zh-CN" altLang="en-US" dirty="0">
                <a:solidFill>
                  <a:srgbClr val="0000CC"/>
                </a:solidFill>
                <a:latin typeface="Times New Roman" panose="02020603050405020304" pitchFamily="18" charset="0"/>
                <a:cs typeface="Times New Roman" panose="02020603050405020304" pitchFamily="18" charset="0"/>
              </a:rPr>
              <a:t>运算符</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spcBef>
                <a:spcPts val="600"/>
              </a:spcBef>
            </a:pPr>
            <a:r>
              <a:rPr lang="zh-CN" altLang="en-US" dirty="0">
                <a:solidFill>
                  <a:srgbClr val="0000CC"/>
                </a:solidFill>
                <a:latin typeface="Times New Roman" panose="02020603050405020304" pitchFamily="18" charset="0"/>
                <a:cs typeface="Times New Roman" panose="02020603050405020304" pitchFamily="18" charset="0"/>
              </a:rPr>
              <a:t>运算规则</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spcBef>
                <a:spcPts val="600"/>
              </a:spcBef>
            </a:pPr>
            <a:endParaRPr lang="zh-CN" altLang="en-US" dirty="0">
              <a:latin typeface="Times New Roman" panose="02020603050405020304" pitchFamily="18" charset="0"/>
              <a:cs typeface="Times New Roman" panose="02020603050405020304" pitchFamily="18" charset="0"/>
            </a:endParaRPr>
          </a:p>
          <a:p>
            <a:pPr>
              <a:lnSpc>
                <a:spcPct val="120000"/>
              </a:lnSpc>
              <a:spcBef>
                <a:spcPts val="600"/>
              </a:spcBef>
            </a:pPr>
            <a:r>
              <a:rPr lang="zh-CN" altLang="en-US" dirty="0">
                <a:solidFill>
                  <a:srgbClr val="0000CC"/>
                </a:solidFill>
                <a:latin typeface="Times New Roman" panose="02020603050405020304" pitchFamily="18" charset="0"/>
                <a:cs typeface="Times New Roman" panose="02020603050405020304" pitchFamily="18" charset="0"/>
              </a:rPr>
              <a:t>结果</a:t>
            </a:r>
            <a:r>
              <a:rPr lang="zh-CN" altLang="en-US" dirty="0">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框架</a:t>
            </a:r>
            <a:r>
              <a:rPr lang="zh-CN" altLang="en-US" dirty="0">
                <a:latin typeface="Times New Roman" panose="02020603050405020304" pitchFamily="18" charset="0"/>
                <a:cs typeface="Times New Roman" panose="02020603050405020304" pitchFamily="18" charset="0"/>
              </a:rPr>
              <a:t>同</a:t>
            </a:r>
            <a:r>
              <a:rPr lang="en-US" altLang="zh-CN" dirty="0">
                <a:latin typeface="Times New Roman" panose="02020603050405020304" pitchFamily="18" charset="0"/>
                <a:cs typeface="Times New Roman" panose="02020603050405020304" pitchFamily="18" charset="0"/>
              </a:rPr>
              <a:t>R，</a:t>
            </a:r>
            <a:r>
              <a:rPr lang="en-US" altLang="zh-CN" dirty="0">
                <a:solidFill>
                  <a:srgbClr val="0000CC"/>
                </a:solidFill>
                <a:latin typeface="Times New Roman" panose="02020603050405020304" pitchFamily="18" charset="0"/>
                <a:cs typeface="Times New Roman" panose="02020603050405020304" pitchFamily="18" charset="0"/>
              </a:rPr>
              <a:t>元组</a:t>
            </a:r>
            <a:r>
              <a:rPr lang="en-US" altLang="zh-CN" dirty="0">
                <a:latin typeface="Times New Roman" panose="02020603050405020304" pitchFamily="18" charset="0"/>
                <a:cs typeface="Times New Roman" panose="02020603050405020304" pitchFamily="18" charset="0"/>
              </a:rPr>
              <a:t>为r</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的所有元组与</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的所有元组的并集（去掉重复元组）</a:t>
            </a:r>
            <a:endParaRPr lang="zh-CN" altLang="en-US"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zh-CN" altLang="en-US" sz="2800" dirty="0"/>
          </a:p>
        </p:txBody>
      </p:sp>
      <p:sp>
        <p:nvSpPr>
          <p:cNvPr id="266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6629" name="Object 1"/>
          <p:cNvGraphicFramePr>
            <a:graphicFrameLocks noChangeAspect="1"/>
          </p:cNvGraphicFramePr>
          <p:nvPr/>
        </p:nvGraphicFramePr>
        <p:xfrm>
          <a:off x="2699792" y="2709682"/>
          <a:ext cx="3888432" cy="575302"/>
        </p:xfrm>
        <a:graphic>
          <a:graphicData uri="http://schemas.openxmlformats.org/presentationml/2006/ole">
            <mc:AlternateContent xmlns:mc="http://schemas.openxmlformats.org/markup-compatibility/2006">
              <mc:Choice xmlns:v="urn:schemas-microsoft-com:vml" Requires="v">
                <p:oleObj spid="_x0000_s26666" name="Equation" r:id="rId1" imgW="1497965" imgH="215900" progId="Equation.DSMT4">
                  <p:embed/>
                </p:oleObj>
              </mc:Choice>
              <mc:Fallback>
                <p:oleObj name="Equation" r:id="rId1" imgW="1497965" imgH="2159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709682"/>
                        <a:ext cx="3888432" cy="575302"/>
                      </a:xfrm>
                      <a:prstGeom prst="rect">
                        <a:avLst/>
                      </a:prstGeom>
                      <a:noFill/>
                      <a:ln>
                        <a:noFill/>
                      </a:ln>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26">
                                            <p:txEl>
                                              <p:pRg st="4" end="4"/>
                                            </p:txEl>
                                          </p:spTgt>
                                        </p:tgtEl>
                                        <p:attrNameLst>
                                          <p:attrName>style.visibility</p:attrName>
                                        </p:attrNameLst>
                                      </p:cBhvr>
                                      <p:to>
                                        <p:strVal val="visible"/>
                                      </p:to>
                                    </p:set>
                                    <p:animEffect transition="in" filter="wipe(down)">
                                      <p:cBhvr>
                                        <p:cTn id="7" dur="5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470953" y="548680"/>
            <a:ext cx="8063447" cy="932682"/>
          </a:xfrm>
        </p:spPr>
        <p:txBody>
          <a:bodyPr/>
          <a:lstStyle/>
          <a:p>
            <a:r>
              <a:rPr lang="zh-CN" altLang="en-US"/>
              <a:t>定义</a:t>
            </a:r>
            <a:r>
              <a:rPr lang="en-US" altLang="zh-CN"/>
              <a:t>3-2  </a:t>
            </a:r>
            <a:r>
              <a:rPr lang="zh-CN" altLang="en-US"/>
              <a:t>并（</a:t>
            </a:r>
            <a:r>
              <a:rPr lang="en-US" altLang="zh-CN"/>
              <a:t>Union</a:t>
            </a:r>
            <a:r>
              <a:rPr lang="zh-CN" altLang="en-US"/>
              <a:t>）</a:t>
            </a:r>
            <a:endParaRPr lang="zh-CN" altLang="en-US"/>
          </a:p>
        </p:txBody>
      </p:sp>
      <p:sp>
        <p:nvSpPr>
          <p:cNvPr id="266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 name="Rectangle 3"/>
          <p:cNvSpPr txBox="1">
            <a:spLocks noChangeArrowheads="1"/>
          </p:cNvSpPr>
          <p:nvPr/>
        </p:nvSpPr>
        <p:spPr>
          <a:xfrm>
            <a:off x="228600" y="1347936"/>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r>
              <a:rPr lang="zh-CN" altLang="en-US" dirty="0"/>
              <a:t>并操作示例一</a:t>
            </a:r>
            <a:r>
              <a:rPr lang="en-US" altLang="zh-CN" dirty="0"/>
              <a:t>(</a:t>
            </a:r>
            <a:r>
              <a:rPr lang="zh-CN" altLang="en-US" dirty="0"/>
              <a:t>抽象的</a:t>
            </a:r>
            <a:r>
              <a:rPr lang="en-US" altLang="zh-CN" dirty="0"/>
              <a:t>)</a:t>
            </a:r>
            <a:endParaRPr lang="zh-CN" altLang="en-US"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2333774"/>
            <a:ext cx="1771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262336"/>
            <a:ext cx="1743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262336"/>
            <a:ext cx="17526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470953" y="548680"/>
            <a:ext cx="8063447" cy="932682"/>
          </a:xfrm>
        </p:spPr>
        <p:txBody>
          <a:bodyPr/>
          <a:lstStyle/>
          <a:p>
            <a:r>
              <a:rPr lang="zh-CN" altLang="en-US"/>
              <a:t>定义</a:t>
            </a:r>
            <a:r>
              <a:rPr lang="en-US" altLang="zh-CN"/>
              <a:t>3-2  </a:t>
            </a:r>
            <a:r>
              <a:rPr lang="zh-CN" altLang="en-US"/>
              <a:t>并（</a:t>
            </a:r>
            <a:r>
              <a:rPr lang="en-US" altLang="zh-CN"/>
              <a:t>Union</a:t>
            </a:r>
            <a:r>
              <a:rPr lang="zh-CN" altLang="en-US"/>
              <a:t>）</a:t>
            </a:r>
            <a:endParaRPr lang="zh-CN" altLang="en-US"/>
          </a:p>
        </p:txBody>
      </p:sp>
      <p:sp>
        <p:nvSpPr>
          <p:cNvPr id="266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 name="Rectangle 3"/>
          <p:cNvSpPr txBox="1">
            <a:spLocks noChangeArrowheads="1"/>
          </p:cNvSpPr>
          <p:nvPr/>
        </p:nvSpPr>
        <p:spPr>
          <a:xfrm>
            <a:off x="228600" y="1219200"/>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r>
              <a:rPr lang="zh-CN" altLang="en-US"/>
              <a:t>并操作示例二</a:t>
            </a:r>
            <a:r>
              <a:rPr lang="en-US" altLang="zh-CN"/>
              <a:t>(</a:t>
            </a:r>
            <a:r>
              <a:rPr lang="zh-CN" altLang="en-US"/>
              <a:t>语义的</a:t>
            </a:r>
            <a:r>
              <a:rPr lang="en-US" altLang="zh-CN"/>
              <a:t>)</a:t>
            </a:r>
            <a:endParaRPr lang="en-US" altLang="zh-CN"/>
          </a:p>
          <a:p>
            <a:pPr lvl="1"/>
            <a:r>
              <a:rPr lang="zh-CN" altLang="en-US"/>
              <a:t>参加了体育队或文艺队的学生</a:t>
            </a:r>
            <a:endParaRPr lang="en-US" altLang="zh-CN"/>
          </a:p>
          <a:p>
            <a:pPr lvl="1"/>
            <a:endParaRPr lang="zh-CN" altLang="en-US" dirty="0"/>
          </a:p>
        </p:txBody>
      </p:sp>
      <p:pic>
        <p:nvPicPr>
          <p:cNvPr id="1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0080" y="2564904"/>
            <a:ext cx="3818384" cy="2065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69" y="2565400"/>
            <a:ext cx="4062547" cy="374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470953" y="548680"/>
            <a:ext cx="8063447" cy="932682"/>
          </a:xfrm>
        </p:spPr>
        <p:txBody>
          <a:bodyPr/>
          <a:lstStyle/>
          <a:p>
            <a:r>
              <a:rPr lang="zh-CN" altLang="en-US"/>
              <a:t>定义</a:t>
            </a:r>
            <a:r>
              <a:rPr lang="en-US" altLang="zh-CN"/>
              <a:t>3-2  </a:t>
            </a:r>
            <a:r>
              <a:rPr lang="zh-CN" altLang="en-US"/>
              <a:t>并（</a:t>
            </a:r>
            <a:r>
              <a:rPr lang="en-US" altLang="zh-CN"/>
              <a:t>Union</a:t>
            </a:r>
            <a:r>
              <a:rPr lang="zh-CN" altLang="en-US"/>
              <a:t>）</a:t>
            </a:r>
            <a:endParaRPr lang="zh-CN" altLang="en-US"/>
          </a:p>
        </p:txBody>
      </p:sp>
      <p:sp>
        <p:nvSpPr>
          <p:cNvPr id="266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3"/>
          <p:cNvSpPr txBox="1">
            <a:spLocks noChangeArrowheads="1"/>
          </p:cNvSpPr>
          <p:nvPr/>
        </p:nvSpPr>
        <p:spPr>
          <a:xfrm>
            <a:off x="228600" y="1347936"/>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r>
              <a:rPr lang="zh-CN" altLang="en-US" dirty="0">
                <a:latin typeface="Times New Roman" panose="02020603050405020304" pitchFamily="18" charset="0"/>
                <a:cs typeface="Times New Roman" panose="02020603050405020304" pitchFamily="18" charset="0"/>
              </a:rPr>
              <a:t>并操作示例三</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语义的</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为计算机学院的学生，</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为材料学院的学生</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RUS</a:t>
            </a:r>
            <a:r>
              <a:rPr lang="zh-CN" altLang="en-US" dirty="0">
                <a:latin typeface="Times New Roman" panose="02020603050405020304" pitchFamily="18" charset="0"/>
                <a:cs typeface="Times New Roman" panose="02020603050405020304" pitchFamily="18" charset="0"/>
              </a:rPr>
              <a:t>表示？</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为学过数据库课程的学生，</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为学过高等数学的学生</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RUS</a:t>
            </a:r>
            <a:r>
              <a:rPr lang="zh-CN" altLang="en-US" dirty="0">
                <a:latin typeface="Times New Roman" panose="02020603050405020304" pitchFamily="18" charset="0"/>
                <a:cs typeface="Times New Roman" panose="02020603050405020304" pitchFamily="18" charset="0"/>
              </a:rPr>
              <a:t>表示？</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down)">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wipe(down)">
                                      <p:cBhvr>
                                        <p:cTn id="15" dur="500"/>
                                        <p:tgtEl>
                                          <p:spTgt spid="7">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down)">
                                      <p:cBhvr>
                                        <p:cTn id="1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2"/>
          <p:cNvSpPr>
            <a:spLocks noGrp="1"/>
          </p:cNvSpPr>
          <p:nvPr>
            <p:ph type="title"/>
          </p:nvPr>
        </p:nvSpPr>
        <p:spPr>
          <a:xfrm>
            <a:off x="470953" y="548680"/>
            <a:ext cx="8063447" cy="932682"/>
          </a:xfrm>
        </p:spPr>
        <p:txBody>
          <a:bodyPr/>
          <a:lstStyle/>
          <a:p>
            <a:r>
              <a:rPr lang="zh-CN" altLang="en-US"/>
              <a:t>定义</a:t>
            </a:r>
            <a:r>
              <a:rPr lang="en-US" altLang="zh-CN"/>
              <a:t>3-3  </a:t>
            </a:r>
            <a:r>
              <a:rPr lang="zh-CN" altLang="en-US"/>
              <a:t>差（</a:t>
            </a:r>
            <a:r>
              <a:rPr lang="en-US" altLang="zh-CN"/>
              <a:t>difference</a:t>
            </a:r>
            <a:r>
              <a:rPr lang="zh-CN" altLang="en-US"/>
              <a:t>）</a:t>
            </a:r>
            <a:endParaRPr lang="zh-CN" altLang="en-US"/>
          </a:p>
        </p:txBody>
      </p:sp>
      <p:sp>
        <p:nvSpPr>
          <p:cNvPr id="27650" name="内容占位符 1"/>
          <p:cNvSpPr>
            <a:spLocks noGrp="1"/>
          </p:cNvSpPr>
          <p:nvPr>
            <p:ph idx="1"/>
          </p:nvPr>
        </p:nvSpPr>
        <p:spPr/>
        <p:txBody>
          <a:bodyPr>
            <a:normAutofit/>
          </a:bodyPr>
          <a:lstStyle/>
          <a:p>
            <a:r>
              <a:rPr lang="zh-CN" altLang="en-US" dirty="0">
                <a:solidFill>
                  <a:srgbClr val="0000CC"/>
                </a:solidFill>
                <a:latin typeface="Times New Roman" panose="02020603050405020304" pitchFamily="18" charset="0"/>
                <a:cs typeface="Times New Roman" panose="02020603050405020304" pitchFamily="18" charset="0"/>
              </a:rPr>
              <a:t>对象</a:t>
            </a:r>
            <a:r>
              <a:rPr lang="zh-CN" altLang="en-US" dirty="0">
                <a:latin typeface="Times New Roman" panose="02020603050405020304" pitchFamily="18" charset="0"/>
                <a:cs typeface="Times New Roman" panose="02020603050405020304" pitchFamily="18" charset="0"/>
              </a:rPr>
              <a:t>：同类关系</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[R]</a:t>
            </a:r>
            <a:endParaRPr lang="zh-CN" altLang="en-US" dirty="0">
              <a:latin typeface="Times New Roman" panose="02020603050405020304" pitchFamily="18" charset="0"/>
              <a:cs typeface="Times New Roman" panose="02020603050405020304" pitchFamily="18" charset="0"/>
            </a:endParaRPr>
          </a:p>
          <a:p>
            <a:r>
              <a:rPr lang="en-US" altLang="en-US" dirty="0" err="1">
                <a:solidFill>
                  <a:srgbClr val="0000CC"/>
                </a:solidFill>
                <a:latin typeface="Times New Roman" panose="02020603050405020304" pitchFamily="18" charset="0"/>
                <a:cs typeface="Times New Roman" panose="02020603050405020304" pitchFamily="18" charset="0"/>
              </a:rPr>
              <a:t>规则</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solidFill>
                  <a:srgbClr val="0000CC"/>
                </a:solidFill>
                <a:latin typeface="Times New Roman" panose="02020603050405020304" pitchFamily="18" charset="0"/>
                <a:cs typeface="Times New Roman" panose="02020603050405020304" pitchFamily="18" charset="0"/>
              </a:rPr>
              <a:t>结果</a:t>
            </a:r>
            <a:r>
              <a:rPr lang="zh-CN" altLang="en-US" dirty="0">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框架</a:t>
            </a:r>
            <a:r>
              <a:rPr lang="zh-CN" altLang="en-US" dirty="0">
                <a:latin typeface="Times New Roman" panose="02020603050405020304" pitchFamily="18" charset="0"/>
                <a:cs typeface="Times New Roman" panose="02020603050405020304" pitchFamily="18" charset="0"/>
              </a:rPr>
              <a:t>同</a:t>
            </a:r>
            <a:r>
              <a:rPr lang="en-US" altLang="zh-CN" dirty="0">
                <a:latin typeface="Times New Roman" panose="02020603050405020304" pitchFamily="18" charset="0"/>
                <a:cs typeface="Times New Roman" panose="02020603050405020304" pitchFamily="18" charset="0"/>
              </a:rPr>
              <a:t>R,</a:t>
            </a:r>
            <a:r>
              <a:rPr lang="en-US" altLang="zh-CN" dirty="0">
                <a:solidFill>
                  <a:srgbClr val="0000CC"/>
                </a:solidFill>
                <a:latin typeface="Times New Roman" panose="02020603050405020304" pitchFamily="18" charset="0"/>
                <a:cs typeface="Times New Roman" panose="02020603050405020304" pitchFamily="18" charset="0"/>
              </a:rPr>
              <a:t>元组</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的所有元组减去</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与r</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相同的那些元组所剩下的元组的集合。</a:t>
            </a:r>
            <a:endParaRPr lang="en-US" altLang="zh-CN" dirty="0">
              <a:latin typeface="Times New Roman" panose="02020603050405020304" pitchFamily="18" charset="0"/>
              <a:cs typeface="Times New Roman" panose="02020603050405020304" pitchFamily="18" charset="0"/>
            </a:endParaRPr>
          </a:p>
        </p:txBody>
      </p:sp>
      <p:sp>
        <p:nvSpPr>
          <p:cNvPr id="276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7653" name="Object 1"/>
          <p:cNvGraphicFramePr>
            <a:graphicFrameLocks noChangeAspect="1"/>
          </p:cNvGraphicFramePr>
          <p:nvPr/>
        </p:nvGraphicFramePr>
        <p:xfrm>
          <a:off x="1691680" y="2162593"/>
          <a:ext cx="3960440" cy="545181"/>
        </p:xfrm>
        <a:graphic>
          <a:graphicData uri="http://schemas.openxmlformats.org/presentationml/2006/ole">
            <mc:AlternateContent xmlns:mc="http://schemas.openxmlformats.org/markup-compatibility/2006">
              <mc:Choice xmlns:v="urn:schemas-microsoft-com:vml" Requires="v">
                <p:oleObj spid="_x0000_s47125" name="公式" r:id="rId1" imgW="1600200" imgH="215900" progId="Equation.3">
                  <p:embed/>
                </p:oleObj>
              </mc:Choice>
              <mc:Fallback>
                <p:oleObj name="公式" r:id="rId1" imgW="1600200" imgH="2159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62593"/>
                        <a:ext cx="3960440" cy="545181"/>
                      </a:xfrm>
                      <a:prstGeom prst="rect">
                        <a:avLst/>
                      </a:prstGeom>
                      <a:noFill/>
                      <a:ln>
                        <a:noFill/>
                      </a:ln>
                    </p:spPr>
                  </p:pic>
                </p:oleObj>
              </mc:Fallback>
            </mc:AlternateContent>
          </a:graphicData>
        </a:graphic>
      </p:graphicFrame>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586" y="4196035"/>
            <a:ext cx="18097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788" y="4413523"/>
            <a:ext cx="1771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330" y="4340498"/>
            <a:ext cx="1743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8024" y="5421585"/>
            <a:ext cx="16192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50">
                                            <p:txEl>
                                              <p:pRg st="3" end="3"/>
                                            </p:txEl>
                                          </p:spTgt>
                                        </p:tgtEl>
                                        <p:attrNameLst>
                                          <p:attrName>style.visibility</p:attrName>
                                        </p:attrNameLst>
                                      </p:cBhvr>
                                      <p:to>
                                        <p:strVal val="visible"/>
                                      </p:to>
                                    </p:set>
                                    <p:animEffect transition="in" filter="wipe(down)">
                                      <p:cBhvr>
                                        <p:cTn id="7" dur="500"/>
                                        <p:tgtEl>
                                          <p:spTgt spid="2765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2"/>
          <p:cNvSpPr>
            <a:spLocks noGrp="1"/>
          </p:cNvSpPr>
          <p:nvPr>
            <p:ph type="title"/>
          </p:nvPr>
        </p:nvSpPr>
        <p:spPr>
          <a:xfrm>
            <a:off x="470953" y="548680"/>
            <a:ext cx="8063447" cy="932682"/>
          </a:xfrm>
        </p:spPr>
        <p:txBody>
          <a:bodyPr/>
          <a:lstStyle/>
          <a:p>
            <a:r>
              <a:rPr lang="zh-CN" altLang="en-US"/>
              <a:t>定义</a:t>
            </a:r>
            <a:r>
              <a:rPr lang="en-US" altLang="zh-CN"/>
              <a:t>3-3  </a:t>
            </a:r>
            <a:r>
              <a:rPr lang="zh-CN" altLang="en-US"/>
              <a:t>差（</a:t>
            </a:r>
            <a:r>
              <a:rPr lang="en-US" altLang="zh-CN"/>
              <a:t>difference</a:t>
            </a:r>
            <a:r>
              <a:rPr lang="zh-CN" altLang="en-US"/>
              <a:t>）</a:t>
            </a:r>
            <a:endParaRPr lang="zh-CN" altLang="en-US"/>
          </a:p>
        </p:txBody>
      </p:sp>
      <p:sp>
        <p:nvSpPr>
          <p:cNvPr id="276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 name="Rectangle 3"/>
          <p:cNvSpPr txBox="1">
            <a:spLocks noChangeArrowheads="1"/>
          </p:cNvSpPr>
          <p:nvPr/>
        </p:nvSpPr>
        <p:spPr>
          <a:xfrm>
            <a:off x="228600" y="1219200"/>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r>
              <a:rPr lang="zh-CN" altLang="en-US"/>
              <a:t>差操作示例二</a:t>
            </a:r>
            <a:r>
              <a:rPr lang="en-US" altLang="zh-CN"/>
              <a:t>(</a:t>
            </a:r>
            <a:r>
              <a:rPr lang="zh-CN" altLang="en-US"/>
              <a:t>语义的</a:t>
            </a:r>
            <a:r>
              <a:rPr lang="en-US" altLang="zh-CN"/>
              <a:t>)</a:t>
            </a:r>
            <a:endParaRPr lang="en-US" altLang="zh-CN"/>
          </a:p>
          <a:p>
            <a:pPr lvl="1"/>
            <a:r>
              <a:rPr lang="zh-CN" altLang="en-US"/>
              <a:t>只参加体育队而未参加文艺队的学生</a:t>
            </a:r>
            <a:endParaRPr lang="en-US" altLang="zh-CN"/>
          </a:p>
          <a:p>
            <a:pPr lvl="1"/>
            <a:r>
              <a:rPr lang="zh-CN" altLang="en-US"/>
              <a:t>只参加文艺队而未参加体育队的学生</a:t>
            </a:r>
            <a:endParaRPr lang="en-US" altLang="zh-CN"/>
          </a:p>
          <a:p>
            <a:pPr lvl="1"/>
            <a:endParaRPr lang="zh-CN" altLang="en-US" dirty="0"/>
          </a:p>
        </p:txBody>
      </p:sp>
      <p:pic>
        <p:nvPicPr>
          <p:cNvPr id="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2871788"/>
            <a:ext cx="3886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068638"/>
            <a:ext cx="449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2"/>
          <p:cNvSpPr>
            <a:spLocks noGrp="1"/>
          </p:cNvSpPr>
          <p:nvPr>
            <p:ph type="title"/>
          </p:nvPr>
        </p:nvSpPr>
        <p:spPr>
          <a:xfrm>
            <a:off x="470953" y="548680"/>
            <a:ext cx="8063447" cy="932682"/>
          </a:xfrm>
        </p:spPr>
        <p:txBody>
          <a:bodyPr/>
          <a:lstStyle/>
          <a:p>
            <a:r>
              <a:rPr lang="zh-CN" altLang="en-US"/>
              <a:t>定义</a:t>
            </a:r>
            <a:r>
              <a:rPr lang="en-US" altLang="zh-CN"/>
              <a:t>3-3  </a:t>
            </a:r>
            <a:r>
              <a:rPr lang="zh-CN" altLang="en-US"/>
              <a:t>差（</a:t>
            </a:r>
            <a:r>
              <a:rPr lang="en-US" altLang="zh-CN"/>
              <a:t>difference</a:t>
            </a:r>
            <a:r>
              <a:rPr lang="zh-CN" altLang="en-US"/>
              <a:t>）</a:t>
            </a:r>
            <a:endParaRPr lang="zh-CN" altLang="en-US"/>
          </a:p>
        </p:txBody>
      </p:sp>
      <p:sp>
        <p:nvSpPr>
          <p:cNvPr id="276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3"/>
          <p:cNvSpPr txBox="1">
            <a:spLocks noChangeArrowheads="1"/>
          </p:cNvSpPr>
          <p:nvPr/>
        </p:nvSpPr>
        <p:spPr>
          <a:xfrm>
            <a:off x="228600" y="1419944"/>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r>
              <a:rPr lang="zh-CN" altLang="en-US" dirty="0">
                <a:latin typeface="Times New Roman" panose="02020603050405020304" pitchFamily="18" charset="0"/>
                <a:cs typeface="Times New Roman" panose="02020603050405020304" pitchFamily="18" charset="0"/>
              </a:rPr>
              <a:t>差操作示例三</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语义的</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为学过数据库课程的学生，</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为学过高等数学的学生</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R-S</a:t>
            </a:r>
            <a:r>
              <a:rPr lang="zh-CN" altLang="en-US" dirty="0">
                <a:latin typeface="Times New Roman" panose="02020603050405020304" pitchFamily="18" charset="0"/>
                <a:cs typeface="Times New Roman" panose="02020603050405020304" pitchFamily="18" charset="0"/>
              </a:rPr>
              <a:t>表示？</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down)">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470953" y="548680"/>
            <a:ext cx="8063447" cy="932682"/>
          </a:xfrm>
        </p:spPr>
        <p:txBody>
          <a:bodyPr/>
          <a:lstStyle/>
          <a:p>
            <a:r>
              <a:rPr lang="zh-CN" altLang="en-US"/>
              <a:t>定义</a:t>
            </a:r>
            <a:r>
              <a:rPr lang="en-US" altLang="zh-CN"/>
              <a:t>3-4  </a:t>
            </a:r>
            <a:r>
              <a:rPr lang="zh-CN" altLang="en-US"/>
              <a:t>笛卡尔积</a:t>
            </a:r>
            <a:r>
              <a:rPr lang="zh-CN" altLang="en-US" sz="3100"/>
              <a:t>（</a:t>
            </a:r>
            <a:r>
              <a:rPr lang="en-US" sz="3100"/>
              <a:t> </a:t>
            </a:r>
            <a:r>
              <a:rPr lang="en-US" altLang="zh-CN" sz="3100"/>
              <a:t>Cartesian product </a:t>
            </a:r>
            <a:r>
              <a:rPr lang="zh-CN" altLang="en-US" sz="3100"/>
              <a:t>）</a:t>
            </a:r>
            <a:endParaRPr lang="zh-CN" altLang="en-US"/>
          </a:p>
        </p:txBody>
      </p:sp>
      <p:sp>
        <p:nvSpPr>
          <p:cNvPr id="28674" name="内容占位符 1"/>
          <p:cNvSpPr>
            <a:spLocks noGrp="1"/>
          </p:cNvSpPr>
          <p:nvPr>
            <p:ph idx="1"/>
          </p:nvPr>
        </p:nvSpPr>
        <p:spPr>
          <a:xfrm>
            <a:off x="467545" y="1700807"/>
            <a:ext cx="8066856" cy="4824536"/>
          </a:xfrm>
        </p:spPr>
        <p:txBody>
          <a:bodyPr>
            <a:normAutofit/>
          </a:bodyPr>
          <a:lstStyle/>
          <a:p>
            <a:pPr>
              <a:lnSpc>
                <a:spcPct val="90000"/>
              </a:lnSpc>
            </a:pPr>
            <a:r>
              <a:rPr lang="zh-CN" altLang="en-US" dirty="0">
                <a:solidFill>
                  <a:srgbClr val="0000CC"/>
                </a:solidFill>
                <a:latin typeface="Times New Roman" panose="02020603050405020304" pitchFamily="18" charset="0"/>
                <a:cs typeface="Times New Roman" panose="02020603050405020304" pitchFamily="18" charset="0"/>
              </a:rPr>
              <a:t>对象</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元关系</a:t>
            </a:r>
            <a:r>
              <a:rPr lang="en-US" altLang="zh-CN" dirty="0">
                <a:latin typeface="Times New Roman" panose="02020603050405020304" pitchFamily="18" charset="0"/>
                <a:cs typeface="Times New Roman" panose="02020603050405020304" pitchFamily="18" charset="0"/>
              </a:rPr>
              <a:t>r[R]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元关系</a:t>
            </a:r>
            <a:r>
              <a:rPr lang="en-US" altLang="zh-CN" dirty="0">
                <a:latin typeface="Times New Roman" panose="02020603050405020304" pitchFamily="18" charset="0"/>
                <a:cs typeface="Times New Roman" panose="02020603050405020304" pitchFamily="18" charset="0"/>
              </a:rPr>
              <a:t>s[S] </a:t>
            </a:r>
            <a:endParaRPr lang="zh-CN" altLang="en-US" dirty="0">
              <a:latin typeface="Times New Roman" panose="02020603050405020304" pitchFamily="18" charset="0"/>
              <a:cs typeface="Times New Roman" panose="02020603050405020304" pitchFamily="18" charset="0"/>
            </a:endParaRPr>
          </a:p>
          <a:p>
            <a:pPr>
              <a:lnSpc>
                <a:spcPct val="90000"/>
              </a:lnSpc>
            </a:pPr>
            <a:r>
              <a:rPr lang="zh-CN" altLang="en-US" dirty="0">
                <a:solidFill>
                  <a:srgbClr val="0000CC"/>
                </a:solidFill>
                <a:latin typeface="Times New Roman" panose="02020603050405020304" pitchFamily="18" charset="0"/>
                <a:cs typeface="Times New Roman" panose="02020603050405020304" pitchFamily="18" charset="0"/>
              </a:rPr>
              <a:t>规则</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90000"/>
              </a:lnSpc>
            </a:pPr>
            <a:endParaRPr lang="en-US" altLang="zh-CN" dirty="0">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dirty="0">
                <a:solidFill>
                  <a:srgbClr val="0000CC"/>
                </a:solidFill>
                <a:latin typeface="Times New Roman" panose="02020603050405020304" pitchFamily="18" charset="0"/>
                <a:cs typeface="Times New Roman" panose="02020603050405020304" pitchFamily="18" charset="0"/>
              </a:rPr>
              <a:t>结果</a:t>
            </a:r>
            <a:r>
              <a:rPr lang="zh-CN" altLang="en-US" dirty="0">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框架属性</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的框架属性的并集，</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元</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由于</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中可能有重名属性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故对结果关系框架允许其中有同名属性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或将同名属性改名</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10000"/>
              </a:lnSpc>
              <a:spcBef>
                <a:spcPts val="600"/>
              </a:spcBef>
            </a:pPr>
            <a:endParaRPr lang="en-US" altLang="zh-CN" dirty="0">
              <a:solidFill>
                <a:srgbClr val="0000CC"/>
              </a:solidFill>
              <a:latin typeface="Times New Roman" panose="02020603050405020304" pitchFamily="18" charset="0"/>
              <a:cs typeface="Times New Roman" panose="02020603050405020304" pitchFamily="18" charset="0"/>
            </a:endParaRPr>
          </a:p>
          <a:p>
            <a:pPr>
              <a:lnSpc>
                <a:spcPct val="110000"/>
              </a:lnSpc>
              <a:spcBef>
                <a:spcPts val="600"/>
              </a:spcBef>
            </a:pPr>
            <a:r>
              <a:rPr lang="en-US" altLang="zh-CN" dirty="0" err="1">
                <a:solidFill>
                  <a:srgbClr val="0000CC"/>
                </a:solidFill>
                <a:latin typeface="Times New Roman" panose="02020603050405020304" pitchFamily="18" charset="0"/>
                <a:cs typeface="Times New Roman" panose="02020603050405020304" pitchFamily="18" charset="0"/>
              </a:rPr>
              <a:t>元组</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每个元组的前</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个分量为</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的一个元组，后</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个分量为</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的一个元组，</a:t>
            </a:r>
            <a:r>
              <a:rPr lang="en-US" altLang="zh-CN" dirty="0" err="1">
                <a:latin typeface="Times New Roman" panose="02020603050405020304" pitchFamily="18" charset="0"/>
                <a:cs typeface="Times New Roman" panose="02020603050405020304" pitchFamily="18" charset="0"/>
              </a:rPr>
              <a:t>r×s</a:t>
            </a:r>
            <a:r>
              <a:rPr lang="zh-CN" altLang="en-US" dirty="0">
                <a:latin typeface="Times New Roman" panose="02020603050405020304" pitchFamily="18" charset="0"/>
                <a:cs typeface="Times New Roman" panose="02020603050405020304" pitchFamily="18" charset="0"/>
              </a:rPr>
              <a:t>是所有可能的这种元组构成的集合。若</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分别有</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个元组，则</a:t>
            </a:r>
            <a:r>
              <a:rPr lang="en-US" altLang="zh-CN" dirty="0" err="1">
                <a:latin typeface="Times New Roman" panose="02020603050405020304" pitchFamily="18" charset="0"/>
                <a:cs typeface="Times New Roman" panose="02020603050405020304" pitchFamily="18" charset="0"/>
              </a:rPr>
              <a:t>r×s</a:t>
            </a:r>
            <a:r>
              <a:rPr lang="zh-CN" altLang="en-US" dirty="0">
                <a:latin typeface="Times New Roman" panose="02020603050405020304" pitchFamily="18" charset="0"/>
                <a:cs typeface="Times New Roman" panose="02020603050405020304" pitchFamily="18" charset="0"/>
              </a:rPr>
              <a:t>有</a:t>
            </a:r>
            <a:r>
              <a:rPr lang="en-US" altLang="zh-CN" dirty="0" err="1">
                <a:latin typeface="Times New Roman" panose="02020603050405020304" pitchFamily="18" charset="0"/>
                <a:cs typeface="Times New Roman" panose="02020603050405020304" pitchFamily="18" charset="0"/>
              </a:rPr>
              <a:t>m×n</a:t>
            </a:r>
            <a:r>
              <a:rPr lang="zh-CN" altLang="en-US" dirty="0">
                <a:latin typeface="Times New Roman" panose="02020603050405020304" pitchFamily="18" charset="0"/>
                <a:cs typeface="Times New Roman" panose="02020603050405020304" pitchFamily="18" charset="0"/>
              </a:rPr>
              <a:t>个元组。</a:t>
            </a:r>
            <a:endParaRPr lang="zh-CN" altLang="en-US" dirty="0">
              <a:latin typeface="Times New Roman" panose="02020603050405020304" pitchFamily="18" charset="0"/>
              <a:cs typeface="Times New Roman" panose="02020603050405020304" pitchFamily="18" charset="0"/>
            </a:endParaRPr>
          </a:p>
        </p:txBody>
      </p:sp>
      <p:sp>
        <p:nvSpPr>
          <p:cNvPr id="286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8677" name="Object 1"/>
          <p:cNvGraphicFramePr>
            <a:graphicFrameLocks noChangeAspect="1"/>
          </p:cNvGraphicFramePr>
          <p:nvPr/>
        </p:nvGraphicFramePr>
        <p:xfrm>
          <a:off x="1691680" y="2106183"/>
          <a:ext cx="5688632" cy="530729"/>
        </p:xfrm>
        <a:graphic>
          <a:graphicData uri="http://schemas.openxmlformats.org/presentationml/2006/ole">
            <mc:AlternateContent xmlns:mc="http://schemas.openxmlformats.org/markup-compatibility/2006">
              <mc:Choice xmlns:v="urn:schemas-microsoft-com:vml" Requires="v">
                <p:oleObj spid="_x0000_s28712" name="公式" r:id="rId1" imgW="2184400" imgH="203200" progId="Equation.3">
                  <p:embed/>
                </p:oleObj>
              </mc:Choice>
              <mc:Fallback>
                <p:oleObj name="公式" r:id="rId1" imgW="2184400" imgH="2032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06183"/>
                        <a:ext cx="5688632" cy="530729"/>
                      </a:xfrm>
                      <a:prstGeom prst="rect">
                        <a:avLst/>
                      </a:prstGeom>
                      <a:noFill/>
                      <a:ln>
                        <a:noFill/>
                      </a:ln>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674">
                                            <p:txEl>
                                              <p:pRg st="3" end="3"/>
                                            </p:txEl>
                                          </p:spTgt>
                                        </p:tgtEl>
                                        <p:attrNameLst>
                                          <p:attrName>style.visibility</p:attrName>
                                        </p:attrNameLst>
                                      </p:cBhvr>
                                      <p:to>
                                        <p:strVal val="visible"/>
                                      </p:to>
                                    </p:set>
                                    <p:animEffect transition="in" filter="wipe(down)">
                                      <p:cBhvr>
                                        <p:cTn id="7" dur="500"/>
                                        <p:tgtEl>
                                          <p:spTgt spid="2867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674">
                                            <p:txEl>
                                              <p:pRg st="5" end="5"/>
                                            </p:txEl>
                                          </p:spTgt>
                                        </p:tgtEl>
                                        <p:attrNameLst>
                                          <p:attrName>style.visibility</p:attrName>
                                        </p:attrNameLst>
                                      </p:cBhvr>
                                      <p:to>
                                        <p:strVal val="visible"/>
                                      </p:to>
                                    </p:set>
                                    <p:animEffect transition="in" filter="wipe(down)">
                                      <p:cBhvr>
                                        <p:cTn id="12" dur="500"/>
                                        <p:tgtEl>
                                          <p:spTgt spid="286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470953" y="548680"/>
            <a:ext cx="8063447" cy="932682"/>
          </a:xfrm>
        </p:spPr>
        <p:txBody>
          <a:bodyPr/>
          <a:lstStyle/>
          <a:p>
            <a:r>
              <a:rPr lang="zh-CN" altLang="en-US"/>
              <a:t>定义</a:t>
            </a:r>
            <a:r>
              <a:rPr lang="en-US" altLang="zh-CN"/>
              <a:t>3-4  </a:t>
            </a:r>
            <a:r>
              <a:rPr lang="zh-CN" altLang="en-US"/>
              <a:t>笛卡尔积</a:t>
            </a:r>
            <a:r>
              <a:rPr lang="zh-CN" altLang="en-US" sz="3100"/>
              <a:t>（</a:t>
            </a:r>
            <a:r>
              <a:rPr lang="en-US" sz="3100"/>
              <a:t> </a:t>
            </a:r>
            <a:r>
              <a:rPr lang="en-US" altLang="zh-CN" sz="3100"/>
              <a:t>Cartesian product </a:t>
            </a:r>
            <a:r>
              <a:rPr lang="zh-CN" altLang="en-US" sz="3100"/>
              <a:t>）</a:t>
            </a:r>
            <a:endParaRPr lang="zh-CN" altLang="en-US"/>
          </a:p>
        </p:txBody>
      </p:sp>
      <p:sp>
        <p:nvSpPr>
          <p:cNvPr id="286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 name="Rectangle 3"/>
          <p:cNvSpPr txBox="1">
            <a:spLocks noChangeArrowheads="1"/>
          </p:cNvSpPr>
          <p:nvPr/>
        </p:nvSpPr>
        <p:spPr>
          <a:xfrm>
            <a:off x="228600" y="1276350"/>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None/>
            </a:pPr>
            <a:endParaRPr lang="en-US" altLang="zh-CN" dirty="0"/>
          </a:p>
          <a:p>
            <a:pPr lvl="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关系</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的元组数目为</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，度为</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；关系</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的元组数目为</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，度为</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RXS</a:t>
            </a:r>
            <a:r>
              <a:rPr lang="zh-CN" altLang="en-US" dirty="0">
                <a:latin typeface="Times New Roman" panose="02020603050405020304" pitchFamily="18" charset="0"/>
                <a:cs typeface="Times New Roman" panose="02020603050405020304" pitchFamily="18" charset="0"/>
              </a:rPr>
              <a:t>的元组数目为</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，度为</a:t>
            </a:r>
            <a:r>
              <a:rPr lang="en-US" altLang="zh-CN" dirty="0">
                <a:latin typeface="Times New Roman" panose="02020603050405020304" pitchFamily="18" charset="0"/>
                <a:cs typeface="Times New Roman" panose="02020603050405020304" pitchFamily="18" charset="0"/>
              </a:rPr>
              <a:t>6</a:t>
            </a:r>
            <a:endParaRPr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endParaRPr lang="zh-CN" altLang="en-US"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103" y="2305050"/>
            <a:ext cx="1771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305050"/>
            <a:ext cx="1743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557338"/>
            <a:ext cx="268605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9" end="9"/>
                                            </p:txEl>
                                          </p:spTgt>
                                        </p:tgtEl>
                                        <p:attrNameLst>
                                          <p:attrName>style.visibility</p:attrName>
                                        </p:attrNameLst>
                                      </p:cBhvr>
                                      <p:to>
                                        <p:strVal val="visible"/>
                                      </p:to>
                                    </p:set>
                                    <p:animEffect transition="in" filter="blinds(horizontal)">
                                      <p:cBhvr>
                                        <p:cTn id="2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1362000" y="560784"/>
            <a:ext cx="7314456" cy="9906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3.1 </a:t>
            </a:r>
            <a:r>
              <a:rPr lang="zh-CN" altLang="en-US"/>
              <a:t>关系数据模型的组成</a:t>
            </a:r>
            <a:endParaRPr lang="zh-CN" altLang="en-US" dirty="0"/>
          </a:p>
        </p:txBody>
      </p:sp>
      <p:sp>
        <p:nvSpPr>
          <p:cNvPr id="4" name="内容占位符 2"/>
          <p:cNvSpPr txBox="1">
            <a:spLocks noChangeArrowheads="1"/>
          </p:cNvSpPr>
          <p:nvPr/>
        </p:nvSpPr>
        <p:spPr>
          <a:xfrm>
            <a:off x="1362000" y="1779984"/>
            <a:ext cx="7314456" cy="51054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a:solidFill>
                  <a:srgbClr val="FF0000"/>
                </a:solidFill>
              </a:rPr>
              <a:t>关系数据结构</a:t>
            </a:r>
            <a:r>
              <a:rPr lang="zh-CN" altLang="en-US"/>
              <a:t>：二维表</a:t>
            </a:r>
            <a:endParaRPr lang="en-US" altLang="zh-CN"/>
          </a:p>
          <a:p>
            <a:r>
              <a:rPr lang="zh-CN" altLang="en-US">
                <a:solidFill>
                  <a:srgbClr val="FF0000"/>
                </a:solidFill>
              </a:rPr>
              <a:t>关系操作集合</a:t>
            </a:r>
            <a:endParaRPr lang="en-US" altLang="zh-CN"/>
          </a:p>
          <a:p>
            <a:pPr lvl="1"/>
            <a:r>
              <a:rPr lang="zh-CN" altLang="en-US"/>
              <a:t>传统的关系运算：并、交、差、广义笛卡尔积</a:t>
            </a:r>
            <a:endParaRPr lang="en-US" altLang="zh-CN"/>
          </a:p>
          <a:p>
            <a:pPr lvl="1"/>
            <a:r>
              <a:rPr lang="zh-CN" altLang="en-US"/>
              <a:t>专门的关系运算：选择、投影、连接、除</a:t>
            </a:r>
            <a:endParaRPr lang="en-US" altLang="zh-CN"/>
          </a:p>
          <a:p>
            <a:pPr lvl="1"/>
            <a:r>
              <a:rPr lang="zh-CN" altLang="en-US"/>
              <a:t>有关的数据操作：查询、插入、删除、修改</a:t>
            </a:r>
            <a:endParaRPr lang="en-US" altLang="zh-CN"/>
          </a:p>
          <a:p>
            <a:r>
              <a:rPr lang="zh-CN" altLang="en-US">
                <a:solidFill>
                  <a:srgbClr val="FF0000"/>
                </a:solidFill>
              </a:rPr>
              <a:t>关系完整性约束</a:t>
            </a:r>
            <a:endParaRPr lang="en-US" altLang="zh-CN">
              <a:solidFill>
                <a:srgbClr val="FF0000"/>
              </a:solidFill>
            </a:endParaRPr>
          </a:p>
          <a:p>
            <a:pPr lvl="1"/>
            <a:r>
              <a:rPr lang="zh-CN" altLang="en-US"/>
              <a:t>实体完整性</a:t>
            </a:r>
            <a:endParaRPr lang="en-US" altLang="zh-CN"/>
          </a:p>
          <a:p>
            <a:pPr lvl="1"/>
            <a:r>
              <a:rPr lang="zh-CN" altLang="en-US"/>
              <a:t>参照完整性</a:t>
            </a:r>
            <a:endParaRPr lang="en-US" altLang="zh-CN"/>
          </a:p>
          <a:p>
            <a:pPr lvl="1"/>
            <a:r>
              <a:rPr lang="zh-CN" altLang="en-US"/>
              <a:t>用户定义的完整性</a:t>
            </a:r>
            <a:endParaRPr lang="zh-CN" altLang="en-US" dirty="0"/>
          </a:p>
        </p:txBody>
      </p:sp>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470953" y="548680"/>
            <a:ext cx="8063447" cy="932682"/>
          </a:xfrm>
        </p:spPr>
        <p:txBody>
          <a:bodyPr/>
          <a:lstStyle/>
          <a:p>
            <a:r>
              <a:rPr lang="zh-CN" altLang="en-US"/>
              <a:t>定义</a:t>
            </a:r>
            <a:r>
              <a:rPr lang="en-US" altLang="zh-CN"/>
              <a:t>3-4  </a:t>
            </a:r>
            <a:r>
              <a:rPr lang="zh-CN" altLang="en-US"/>
              <a:t>笛卡尔积</a:t>
            </a:r>
            <a:r>
              <a:rPr lang="zh-CN" altLang="en-US" sz="3100"/>
              <a:t>（</a:t>
            </a:r>
            <a:r>
              <a:rPr lang="en-US" sz="3100"/>
              <a:t> </a:t>
            </a:r>
            <a:r>
              <a:rPr lang="en-US" altLang="zh-CN" sz="3100"/>
              <a:t>Cartesian product </a:t>
            </a:r>
            <a:r>
              <a:rPr lang="zh-CN" altLang="en-US" sz="3100"/>
              <a:t>）</a:t>
            </a:r>
            <a:endParaRPr lang="zh-CN" altLang="en-US"/>
          </a:p>
        </p:txBody>
      </p:sp>
      <p:sp>
        <p:nvSpPr>
          <p:cNvPr id="286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2" name="表格 11"/>
          <p:cNvGraphicFramePr>
            <a:graphicFrameLocks noGrp="1"/>
          </p:cNvGraphicFramePr>
          <p:nvPr>
            <p:custDataLst>
              <p:tags r:id="rId1"/>
            </p:custDataLst>
          </p:nvPr>
        </p:nvGraphicFramePr>
        <p:xfrm>
          <a:off x="684298" y="1844824"/>
          <a:ext cx="4032250" cy="1620835"/>
        </p:xfrm>
        <a:graphic>
          <a:graphicData uri="http://schemas.openxmlformats.org/drawingml/2006/table">
            <a:tbl>
              <a:tblPr/>
              <a:tblGrid>
                <a:gridCol w="806450"/>
                <a:gridCol w="806450"/>
                <a:gridCol w="806450"/>
                <a:gridCol w="806450"/>
                <a:gridCol w="806450"/>
              </a:tblGrid>
              <a:tr h="324167">
                <a:tc>
                  <a:txBody>
                    <a:bodyPr/>
                    <a:lstStyle/>
                    <a:p>
                      <a:pPr algn="ctr" fontAlgn="ctr"/>
                      <a:r>
                        <a:rPr lang="en-US" sz="1600" b="0" i="0" u="none" strike="noStrike" dirty="0" err="1">
                          <a:solidFill>
                            <a:srgbClr val="000000"/>
                          </a:solidFill>
                          <a:latin typeface="Times New Roman" panose="02020603050405020304" pitchFamily="18" charset="0"/>
                          <a:ea typeface="+mn-ea"/>
                          <a:cs typeface="Times New Roman" panose="02020603050405020304" pitchFamily="18" charset="0"/>
                        </a:rPr>
                        <a:t>Sno</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Sname</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Ssex</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a:solidFill>
                            <a:srgbClr val="000000"/>
                          </a:solidFill>
                          <a:latin typeface="Times New Roman" panose="02020603050405020304" pitchFamily="18" charset="0"/>
                          <a:ea typeface="+mn-ea"/>
                          <a:cs typeface="Times New Roman" panose="02020603050405020304" pitchFamily="18" charset="0"/>
                        </a:rPr>
                        <a:t>Sage</a:t>
                      </a:r>
                      <a:endParaRPr lang="en-US" sz="1600" b="0" i="0" u="none" strike="noStrike" kern="1200"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err="1">
                          <a:solidFill>
                            <a:srgbClr val="000000"/>
                          </a:solidFill>
                          <a:latin typeface="Times New Roman" panose="02020603050405020304" pitchFamily="18" charset="0"/>
                          <a:ea typeface="+mn-ea"/>
                          <a:cs typeface="Times New Roman" panose="02020603050405020304" pitchFamily="18" charset="0"/>
                        </a:rPr>
                        <a:t>Sdept</a:t>
                      </a:r>
                      <a:endParaRPr lang="en-US" sz="1600" b="0" i="0" u="none" strike="noStrike" kern="1200"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167">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李勇</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19</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Times New Roman" panose="02020603050405020304" pitchFamily="18" charset="0"/>
                          <a:cs typeface="Times New Roman" panose="02020603050405020304" pitchFamily="18" charset="0"/>
                        </a:rPr>
                        <a:t>计算机系</a:t>
                      </a:r>
                      <a:endParaRPr lang="zh-CN" altLang="en-US" sz="1400" b="0" i="0" u="none" strike="noStrike">
                        <a:solidFill>
                          <a:srgbClr val="000000"/>
                        </a:solidFill>
                        <a:latin typeface="Times New Roman" panose="02020603050405020304" pitchFamily="18" charset="0"/>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167">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9521101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张立</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22</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Times New Roman" panose="02020603050405020304" pitchFamily="18" charset="0"/>
                          <a:cs typeface="Times New Roman" panose="02020603050405020304" pitchFamily="18" charset="0"/>
                        </a:rPr>
                        <a:t>信息系</a:t>
                      </a:r>
                      <a:endParaRPr lang="zh-CN" altLang="en-US" sz="1400" b="0" i="0" u="none" strike="noStrike">
                        <a:solidFill>
                          <a:srgbClr val="000000"/>
                        </a:solidFill>
                        <a:latin typeface="Times New Roman" panose="02020603050405020304" pitchFamily="18" charset="0"/>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167">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9521103</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张海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20</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Times New Roman" panose="02020603050405020304" pitchFamily="18" charset="0"/>
                          <a:cs typeface="Times New Roman" panose="02020603050405020304" pitchFamily="18" charset="0"/>
                        </a:rPr>
                        <a:t>信息系</a:t>
                      </a:r>
                      <a:endParaRPr lang="zh-CN" altLang="en-US" sz="1400" b="0" i="0" u="none" strike="noStrike" dirty="0">
                        <a:solidFill>
                          <a:srgbClr val="000000"/>
                        </a:solidFill>
                        <a:latin typeface="Times New Roman" panose="02020603050405020304" pitchFamily="18" charset="0"/>
                        <a:cs typeface="Times New Roman" panose="02020603050405020304" pitchFamily="18" charset="0"/>
                      </a:endParaRPr>
                    </a:p>
                  </a:txBody>
                  <a:tcPr marL="9525" marR="9525" marT="95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167">
                <a:tc gridSpan="5">
                  <a:txBody>
                    <a:bodyPr/>
                    <a:lstStyle/>
                    <a:p>
                      <a:pPr algn="ctr" fontAlgn="ctr"/>
                      <a:r>
                        <a:rPr lang="en-US" sz="1600" b="0" i="0" u="none" strike="noStrike" dirty="0">
                          <a:solidFill>
                            <a:srgbClr val="000000"/>
                          </a:solidFill>
                          <a:latin typeface="Times New Roman" panose="02020603050405020304" pitchFamily="18" charset="0"/>
                          <a:ea typeface="+mn-ea"/>
                          <a:cs typeface="Times New Roman" panose="02020603050405020304" pitchFamily="18" charset="0"/>
                        </a:rPr>
                        <a:t>Student</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9"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c hMerge="1">
                  <a:tcPr/>
                </a:tc>
                <a:tc hMerge="1">
                  <a:tcPr/>
                </a:tc>
              </a:tr>
            </a:tbl>
          </a:graphicData>
        </a:graphic>
      </p:graphicFrame>
      <p:graphicFrame>
        <p:nvGraphicFramePr>
          <p:cNvPr id="13" name="表格 12"/>
          <p:cNvGraphicFramePr>
            <a:graphicFrameLocks noGrp="1"/>
          </p:cNvGraphicFramePr>
          <p:nvPr/>
        </p:nvGraphicFramePr>
        <p:xfrm>
          <a:off x="755576" y="3645024"/>
          <a:ext cx="2203450" cy="1266825"/>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Sno</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Cno</a:t>
                      </a:r>
                      <a:endPar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Grade</a:t>
                      </a:r>
                      <a:endPar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C01</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C02</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78</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C04</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66</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SC</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sp>
        <p:nvSpPr>
          <p:cNvPr id="14" name="矩形 13"/>
          <p:cNvSpPr/>
          <p:nvPr/>
        </p:nvSpPr>
        <p:spPr>
          <a:xfrm>
            <a:off x="414423" y="1311151"/>
            <a:ext cx="8258624" cy="461665"/>
          </a:xfrm>
          <a:prstGeom prst="rect">
            <a:avLst/>
          </a:prstGeom>
        </p:spPr>
        <p:txBody>
          <a:bodyPr wrap="square">
            <a:spAutoFit/>
          </a:bodyPr>
          <a:lstStyle/>
          <a:p>
            <a:pPr marL="342900" indent="-342900">
              <a:buFont typeface="Wingdings" panose="05000000000000000000" pitchFamily="2" charset="2"/>
              <a:buChar char="Ø"/>
              <a:defRPr/>
            </a:pPr>
            <a:r>
              <a:rPr lang="zh-CN" altLang="pt-BR" sz="2400" dirty="0">
                <a:latin typeface="+mn-lt"/>
                <a:ea typeface="+mn-ea"/>
              </a:rPr>
              <a:t>有</a:t>
            </a:r>
            <a:r>
              <a:rPr lang="pt-BR" altLang="zh-CN" sz="2400" dirty="0">
                <a:latin typeface="+mn-lt"/>
                <a:ea typeface="+mn-ea"/>
              </a:rPr>
              <a:t>2</a:t>
            </a:r>
            <a:r>
              <a:rPr lang="zh-CN" altLang="pt-BR" sz="2400" dirty="0">
                <a:latin typeface="+mn-lt"/>
                <a:ea typeface="+mn-ea"/>
              </a:rPr>
              <a:t>个关系</a:t>
            </a:r>
            <a:r>
              <a:rPr lang="en-US" altLang="zh-CN" sz="2400" dirty="0">
                <a:latin typeface="+mn-lt"/>
                <a:ea typeface="+mn-ea"/>
              </a:rPr>
              <a:t>Student</a:t>
            </a:r>
            <a:r>
              <a:rPr lang="zh-CN" altLang="pt-BR" sz="2400" dirty="0">
                <a:latin typeface="+mn-lt"/>
                <a:ea typeface="+mn-ea"/>
              </a:rPr>
              <a:t>、</a:t>
            </a:r>
            <a:r>
              <a:rPr lang="pt-BR" altLang="zh-CN" sz="2400" dirty="0">
                <a:latin typeface="+mn-lt"/>
                <a:ea typeface="+mn-ea"/>
              </a:rPr>
              <a:t>SC</a:t>
            </a:r>
            <a:r>
              <a:rPr lang="zh-CN" altLang="pt-BR" sz="2400" dirty="0">
                <a:latin typeface="+mn-lt"/>
                <a:ea typeface="+mn-ea"/>
              </a:rPr>
              <a:t>，如</a:t>
            </a:r>
            <a:r>
              <a:rPr lang="zh-CN" altLang="en-US" sz="2400" dirty="0">
                <a:latin typeface="+mn-lt"/>
                <a:ea typeface="+mn-ea"/>
              </a:rPr>
              <a:t>下表</a:t>
            </a:r>
            <a:r>
              <a:rPr lang="zh-CN" altLang="pt-BR" sz="2400" dirty="0">
                <a:latin typeface="+mn-lt"/>
                <a:ea typeface="+mn-ea"/>
              </a:rPr>
              <a:t>所示。求</a:t>
            </a:r>
            <a:r>
              <a:rPr lang="en-US" altLang="zh-CN" sz="2400" dirty="0">
                <a:latin typeface="+mn-lt"/>
                <a:ea typeface="+mn-ea"/>
              </a:rPr>
              <a:t>Student</a:t>
            </a:r>
            <a:r>
              <a:rPr lang="pt-BR" altLang="zh-CN" sz="2400" dirty="0">
                <a:latin typeface="+mn-lt"/>
                <a:ea typeface="+mn-ea"/>
              </a:rPr>
              <a:t>×S</a:t>
            </a:r>
            <a:r>
              <a:rPr lang="en-US" altLang="zh-CN" sz="2400" dirty="0">
                <a:latin typeface="+mn-lt"/>
                <a:ea typeface="+mn-ea"/>
              </a:rPr>
              <a:t>C</a:t>
            </a:r>
            <a:endParaRPr lang="zh-CN" altLang="pt-BR" sz="2400" dirty="0">
              <a:latin typeface="+mn-lt"/>
              <a:ea typeface="+mn-ea"/>
            </a:endParaRPr>
          </a:p>
        </p:txBody>
      </p:sp>
      <p:graphicFrame>
        <p:nvGraphicFramePr>
          <p:cNvPr id="15" name="表格 14"/>
          <p:cNvGraphicFramePr>
            <a:graphicFrameLocks noGrp="1"/>
          </p:cNvGraphicFramePr>
          <p:nvPr/>
        </p:nvGraphicFramePr>
        <p:xfrm>
          <a:off x="3419872" y="3501008"/>
          <a:ext cx="5400676" cy="2910841"/>
        </p:xfrm>
        <a:graphic>
          <a:graphicData uri="http://schemas.openxmlformats.org/drawingml/2006/table">
            <a:tbl>
              <a:tblPr/>
              <a:tblGrid>
                <a:gridCol w="792610"/>
                <a:gridCol w="736861"/>
                <a:gridCol w="501183"/>
                <a:gridCol w="501183"/>
                <a:gridCol w="933237"/>
                <a:gridCol w="933237"/>
                <a:gridCol w="406131"/>
                <a:gridCol w="596234"/>
              </a:tblGrid>
              <a:tr h="0">
                <a:tc>
                  <a:txBody>
                    <a:bodyPr/>
                    <a:lstStyle/>
                    <a:p>
                      <a:pPr algn="ctr" fontAlgn="ctr"/>
                      <a:r>
                        <a:rPr lang="en-US" sz="1600" b="0" i="0" u="none" strike="noStrike" dirty="0" err="1">
                          <a:solidFill>
                            <a:srgbClr val="000000"/>
                          </a:solidFill>
                          <a:latin typeface="Times New Roman" panose="02020603050405020304" pitchFamily="18" charset="0"/>
                          <a:ea typeface="+mn-ea"/>
                          <a:cs typeface="Times New Roman" panose="02020603050405020304" pitchFamily="18" charset="0"/>
                        </a:rPr>
                        <a:t>Student.Sno</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Sname</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Times New Roman" panose="02020603050405020304" pitchFamily="18" charset="0"/>
                          <a:ea typeface="+mn-ea"/>
                          <a:cs typeface="Times New Roman" panose="02020603050405020304" pitchFamily="18" charset="0"/>
                        </a:rPr>
                        <a:t>Ssex</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Sage</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Sdept</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SC.Sno</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Cno</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Grade</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李勇</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19</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9512101</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C01</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李勇</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19</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C02</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78</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9512101</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李勇</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19</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C04</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66</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刘晨</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20</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9512101</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C01</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刘晨</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20</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C02</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78</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刘晨</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20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C04</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66</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9512103</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王敏</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女</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20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mn-ea"/>
                          <a:cs typeface="Times New Roman" panose="02020603050405020304" pitchFamily="18" charset="0"/>
                        </a:rPr>
                        <a:t>C01</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9512103</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王敏</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女</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20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mn-ea"/>
                          <a:cs typeface="Times New Roman" panose="02020603050405020304" pitchFamily="18" charset="0"/>
                        </a:rPr>
                        <a:t>C02</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78</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9512103</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王敏</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女</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mn-ea"/>
                          <a:cs typeface="Times New Roman" panose="02020603050405020304" pitchFamily="18" charset="0"/>
                        </a:rPr>
                        <a:t>20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mn-ea"/>
                          <a:cs typeface="Times New Roman" panose="02020603050405020304" pitchFamily="18" charset="0"/>
                        </a:rPr>
                        <a:t>计算机系</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mn-ea"/>
                          <a:cs typeface="Times New Roman" panose="02020603050405020304" pitchFamily="18" charset="0"/>
                        </a:rPr>
                        <a:t>C04</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rPr>
                        <a:t>66</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a:xfrm>
            <a:off x="470953" y="548680"/>
            <a:ext cx="8063447" cy="932682"/>
          </a:xfrm>
        </p:spPr>
        <p:txBody>
          <a:bodyPr/>
          <a:lstStyle/>
          <a:p>
            <a:r>
              <a:rPr lang="zh-CN" altLang="en-US"/>
              <a:t>定义</a:t>
            </a:r>
            <a:r>
              <a:rPr lang="en-US" altLang="zh-CN"/>
              <a:t>3-5  </a:t>
            </a:r>
            <a:r>
              <a:rPr lang="zh-CN" altLang="en-US"/>
              <a:t>投影（</a:t>
            </a:r>
            <a:r>
              <a:rPr lang="en-US" altLang="zh-CN"/>
              <a:t>projection</a:t>
            </a:r>
            <a:r>
              <a:rPr lang="zh-CN" altLang="en-US"/>
              <a:t>）</a:t>
            </a:r>
            <a:endParaRPr lang="zh-CN" altLang="en-US"/>
          </a:p>
        </p:txBody>
      </p:sp>
      <p:sp>
        <p:nvSpPr>
          <p:cNvPr id="29699" name="内容占位符 1"/>
          <p:cNvSpPr>
            <a:spLocks noGrp="1"/>
          </p:cNvSpPr>
          <p:nvPr>
            <p:ph idx="1"/>
          </p:nvPr>
        </p:nvSpPr>
        <p:spPr>
          <a:xfrm>
            <a:off x="467545" y="1700808"/>
            <a:ext cx="8066856" cy="4824536"/>
          </a:xfrm>
        </p:spPr>
        <p:txBody>
          <a:bodyPr>
            <a:normAutofit/>
          </a:bodyPr>
          <a:lstStyle/>
          <a:p>
            <a:r>
              <a:rPr lang="zh-CN" altLang="en-US" dirty="0">
                <a:solidFill>
                  <a:srgbClr val="0000CC"/>
                </a:solidFill>
                <a:latin typeface="Times New Roman" panose="02020603050405020304" pitchFamily="18" charset="0"/>
                <a:cs typeface="Times New Roman" panose="02020603050405020304" pitchFamily="18" charset="0"/>
              </a:rPr>
              <a:t>对象</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元关系</a:t>
            </a:r>
            <a:r>
              <a:rPr lang="en-US" altLang="zh-CN" dirty="0">
                <a:latin typeface="Times New Roman" panose="02020603050405020304" pitchFamily="18" charset="0"/>
                <a:cs typeface="Times New Roman" panose="02020603050405020304" pitchFamily="18" charset="0"/>
              </a:rPr>
              <a:t>r[R] </a:t>
            </a:r>
            <a:r>
              <a:rPr lang="zh-CN" altLang="en-US" dirty="0">
                <a:latin typeface="Times New Roman" panose="02020603050405020304" pitchFamily="18" charset="0"/>
                <a:cs typeface="Times New Roman" panose="02020603050405020304" pitchFamily="18" charset="0"/>
              </a:rPr>
              <a:t>，关系框架</a:t>
            </a:r>
            <a:r>
              <a:rPr lang="en-US" altLang="zh-CN" dirty="0">
                <a:latin typeface="Times New Roman" panose="02020603050405020304" pitchFamily="18" charset="0"/>
                <a:cs typeface="Times New Roman" panose="02020603050405020304" pitchFamily="18" charset="0"/>
              </a:rPr>
              <a:t>R(A1,A2</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Ak)</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0000CC"/>
                </a:solidFill>
                <a:latin typeface="Times New Roman" panose="02020603050405020304" pitchFamily="18" charset="0"/>
                <a:cs typeface="Times New Roman" panose="02020603050405020304" pitchFamily="18" charset="0"/>
              </a:rPr>
              <a:t>规则</a:t>
            </a:r>
            <a:r>
              <a:rPr lang="zh-CN" altLang="en-US" dirty="0">
                <a:latin typeface="Times New Roman" panose="02020603050405020304" pitchFamily="18" charset="0"/>
                <a:cs typeface="Times New Roman" panose="02020603050405020304" pitchFamily="18" charset="0"/>
              </a:rPr>
              <a:t>：从关系</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中挑选若干属性并删除重复元组组成新的关系称为投影。</a:t>
            </a:r>
            <a:endParaRPr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关系</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上的投影可以表示为： </a:t>
            </a:r>
            <a:endParaRPr lang="en-US" altLang="zh-C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π</a:t>
            </a:r>
            <a:r>
              <a:rPr lang="en-US" altLang="zh-CN" sz="2400" baseline="-25000"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(R)={t[A]|</a:t>
            </a:r>
            <a:r>
              <a:rPr lang="en-US" altLang="zh-CN" sz="2400" dirty="0" err="1">
                <a:latin typeface="Times New Roman" panose="02020603050405020304" pitchFamily="18" charset="0"/>
                <a:cs typeface="Times New Roman" panose="02020603050405020304" pitchFamily="18" charset="0"/>
              </a:rPr>
              <a:t>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中的属性列。</a:t>
            </a:r>
            <a:endParaRPr lang="en-US" altLang="zh-CN" sz="24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solidFill>
                  <a:srgbClr val="0000CC"/>
                </a:solidFill>
                <a:latin typeface="Times New Roman" panose="02020603050405020304" pitchFamily="18" charset="0"/>
                <a:cs typeface="Times New Roman" panose="02020603050405020304" pitchFamily="18" charset="0"/>
              </a:rPr>
              <a:t>意义</a:t>
            </a:r>
            <a:r>
              <a:rPr lang="zh-CN" altLang="en-US" dirty="0">
                <a:latin typeface="Times New Roman" panose="02020603050405020304" pitchFamily="18" charset="0"/>
                <a:cs typeface="Times New Roman" panose="02020603050405020304" pitchFamily="18" charset="0"/>
              </a:rPr>
              <a:t>：对一个关系进行垂直分割，消去某些列，并重新安排列的顺序</a:t>
            </a:r>
            <a:endParaRPr lang="en-US" altLang="zh-CN" dirty="0">
              <a:latin typeface="Times New Roman" panose="02020603050405020304" pitchFamily="18" charset="0"/>
              <a:cs typeface="Times New Roman" panose="02020603050405020304" pitchFamily="18" charset="0"/>
            </a:endParaRPr>
          </a:p>
        </p:txBody>
      </p:sp>
      <p:sp>
        <p:nvSpPr>
          <p:cNvPr id="297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down)">
                                      <p:cBhvr>
                                        <p:cTn id="12" dur="500"/>
                                        <p:tgtEl>
                                          <p:spTgt spid="29699">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wipe(down)">
                                      <p:cBhvr>
                                        <p:cTn id="15" dur="500"/>
                                        <p:tgtEl>
                                          <p:spTgt spid="29699">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9699">
                                            <p:txEl>
                                              <p:pRg st="3" end="3"/>
                                            </p:txEl>
                                          </p:spTgt>
                                        </p:tgtEl>
                                        <p:attrNameLst>
                                          <p:attrName>style.visibility</p:attrName>
                                        </p:attrNameLst>
                                      </p:cBhvr>
                                      <p:to>
                                        <p:strVal val="visible"/>
                                      </p:to>
                                    </p:set>
                                    <p:animEffect transition="in" filter="wipe(down)">
                                      <p:cBhvr>
                                        <p:cTn id="18" dur="500"/>
                                        <p:tgtEl>
                                          <p:spTgt spid="296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animEffect transition="in" filter="wipe(down)">
                                      <p:cBhvr>
                                        <p:cTn id="23"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a:xfrm>
            <a:off x="470953" y="548680"/>
            <a:ext cx="8063447" cy="932682"/>
          </a:xfrm>
        </p:spPr>
        <p:txBody>
          <a:bodyPr/>
          <a:lstStyle/>
          <a:p>
            <a:r>
              <a:rPr lang="zh-CN" altLang="en-US"/>
              <a:t>定义</a:t>
            </a:r>
            <a:r>
              <a:rPr lang="en-US" altLang="zh-CN"/>
              <a:t>3-5  </a:t>
            </a:r>
            <a:r>
              <a:rPr lang="zh-CN" altLang="en-US"/>
              <a:t>投影（</a:t>
            </a:r>
            <a:r>
              <a:rPr lang="en-US" altLang="zh-CN"/>
              <a:t>projection</a:t>
            </a:r>
            <a:r>
              <a:rPr lang="zh-CN" altLang="en-US"/>
              <a:t>）</a:t>
            </a:r>
            <a:endParaRPr lang="zh-CN" altLang="en-US"/>
          </a:p>
        </p:txBody>
      </p:sp>
      <p:sp>
        <p:nvSpPr>
          <p:cNvPr id="297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3"/>
          <p:cNvSpPr txBox="1">
            <a:spLocks noChangeArrowheads="1"/>
          </p:cNvSpPr>
          <p:nvPr/>
        </p:nvSpPr>
        <p:spPr>
          <a:xfrm>
            <a:off x="228600" y="1347936"/>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投影操作示例一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抽象的</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buFontTx/>
              <a:buNone/>
            </a:pPr>
            <a:r>
              <a:rPr lang="zh-CN" altLang="en-US" dirty="0">
                <a:latin typeface="Times New Roman" panose="02020603050405020304" pitchFamily="18" charset="0"/>
                <a:cs typeface="Times New Roman" panose="02020603050405020304" pitchFamily="18" charset="0"/>
              </a:rPr>
              <a:t>投影出</a:t>
            </a:r>
            <a:r>
              <a:rPr lang="en-US" altLang="zh-CN" dirty="0">
                <a:latin typeface="Times New Roman" panose="02020603050405020304" pitchFamily="18" charset="0"/>
                <a:cs typeface="Times New Roman" panose="02020603050405020304" pitchFamily="18" charset="0"/>
              </a:rPr>
              <a:t>A3</a:t>
            </a:r>
            <a:r>
              <a:rPr lang="zh-CN" altLang="en-US" dirty="0">
                <a:latin typeface="Times New Roman" panose="02020603050405020304" pitchFamily="18" charset="0"/>
                <a:cs typeface="Times New Roman" panose="02020603050405020304" pitchFamily="18" charset="0"/>
              </a:rPr>
              <a:t>列的元组</a:t>
            </a:r>
            <a:endParaRPr lang="en-US" altLang="zh-CN" dirty="0">
              <a:latin typeface="Times New Roman" panose="02020603050405020304" pitchFamily="18" charset="0"/>
              <a:cs typeface="Times New Roman" panose="02020603050405020304" pitchFamily="18" charset="0"/>
            </a:endParaRPr>
          </a:p>
          <a:p>
            <a:pPr lvl="1">
              <a:buFontTx/>
              <a:buNone/>
            </a:pPr>
            <a:r>
              <a:rPr lang="zh-CN" altLang="en-US" dirty="0">
                <a:latin typeface="Times New Roman" panose="02020603050405020304" pitchFamily="18" charset="0"/>
                <a:cs typeface="Times New Roman" panose="02020603050405020304" pitchFamily="18" charset="0"/>
              </a:rPr>
              <a:t>投影出</a:t>
            </a:r>
            <a:r>
              <a:rPr lang="en-US" altLang="zh-CN" dirty="0">
                <a:latin typeface="Times New Roman" panose="02020603050405020304" pitchFamily="18" charset="0"/>
                <a:cs typeface="Times New Roman" panose="02020603050405020304" pitchFamily="18" charset="0"/>
              </a:rPr>
              <a:t>A3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A1</a:t>
            </a:r>
            <a:r>
              <a:rPr lang="zh-CN" altLang="en-US" dirty="0">
                <a:latin typeface="Times New Roman" panose="02020603050405020304" pitchFamily="18" charset="0"/>
                <a:cs typeface="Times New Roman" panose="02020603050405020304" pitchFamily="18" charset="0"/>
              </a:rPr>
              <a:t>列的元组</a:t>
            </a:r>
            <a:endParaRPr lang="en-US" altLang="zh-CN" dirty="0">
              <a:latin typeface="Times New Roman" panose="02020603050405020304" pitchFamily="18" charset="0"/>
              <a:cs typeface="Times New Roman" panose="02020603050405020304" pitchFamily="18" charset="0"/>
            </a:endParaRPr>
          </a:p>
          <a:p>
            <a:pPr lvl="1">
              <a:buFontTx/>
              <a:buNone/>
            </a:pPr>
            <a:endParaRPr lang="en-US" altLang="zh-CN" dirty="0">
              <a:latin typeface="Times New Roman" panose="02020603050405020304" pitchFamily="18" charset="0"/>
              <a:cs typeface="Times New Roman" panose="02020603050405020304" pitchFamily="18" charset="0"/>
            </a:endParaRPr>
          </a:p>
          <a:p>
            <a:pPr lvl="1">
              <a:buFontTx/>
              <a:buNone/>
            </a:pPr>
            <a:r>
              <a:rPr lang="zh-CN" altLang="en-US" dirty="0">
                <a:latin typeface="Times New Roman" panose="02020603050405020304" pitchFamily="18" charset="0"/>
                <a:cs typeface="Times New Roman" panose="02020603050405020304" pitchFamily="18" charset="0"/>
              </a:rPr>
              <a:t>注意：投影之后的关系如果有重复元组，应该剔除</a:t>
            </a:r>
            <a:endParaRPr lang="zh-CN"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endParaRPr lang="en-US" altLang="zh-CN" dirty="0"/>
          </a:p>
        </p:txBody>
      </p:sp>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43663" y="1340768"/>
            <a:ext cx="16192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a:xfrm>
            <a:off x="470953" y="548680"/>
            <a:ext cx="8063447" cy="932682"/>
          </a:xfrm>
        </p:spPr>
        <p:txBody>
          <a:bodyPr/>
          <a:lstStyle/>
          <a:p>
            <a:r>
              <a:rPr lang="zh-CN" altLang="en-US"/>
              <a:t>定义</a:t>
            </a:r>
            <a:r>
              <a:rPr lang="en-US" altLang="zh-CN"/>
              <a:t>3-5  </a:t>
            </a:r>
            <a:r>
              <a:rPr lang="zh-CN" altLang="en-US"/>
              <a:t>投影（</a:t>
            </a:r>
            <a:r>
              <a:rPr lang="en-US" altLang="zh-CN"/>
              <a:t>projection</a:t>
            </a:r>
            <a:r>
              <a:rPr lang="zh-CN" altLang="en-US"/>
              <a:t>）</a:t>
            </a:r>
            <a:endParaRPr lang="zh-CN" altLang="en-US"/>
          </a:p>
        </p:txBody>
      </p:sp>
      <p:sp>
        <p:nvSpPr>
          <p:cNvPr id="297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 name="Rectangle 3"/>
          <p:cNvSpPr txBox="1">
            <a:spLocks noChangeArrowheads="1"/>
          </p:cNvSpPr>
          <p:nvPr/>
        </p:nvSpPr>
        <p:spPr>
          <a:xfrm>
            <a:off x="228600" y="1347936"/>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a:t>投影操作示例二</a:t>
            </a:r>
            <a:r>
              <a:rPr lang="en-US" altLang="zh-CN"/>
              <a:t>(</a:t>
            </a:r>
            <a:r>
              <a:rPr lang="zh-CN" altLang="en-US"/>
              <a:t>语义的</a:t>
            </a:r>
            <a:r>
              <a:rPr lang="en-US" altLang="zh-CN"/>
              <a:t>)</a:t>
            </a:r>
            <a:endParaRPr lang="zh-CN" altLang="en-US"/>
          </a:p>
          <a:p>
            <a:pPr>
              <a:buFontTx/>
              <a:buNone/>
            </a:pPr>
            <a:r>
              <a:rPr lang="en-US" altLang="zh-CN"/>
              <a:t>  </a:t>
            </a:r>
            <a:r>
              <a:rPr lang="zh-CN" altLang="en-US"/>
              <a:t>查询学生的学号、姓名和所在的系。</a:t>
            </a:r>
            <a:endParaRPr lang="zh-CN" altLang="en-US" dirty="0"/>
          </a:p>
        </p:txBody>
      </p:sp>
      <p:sp>
        <p:nvSpPr>
          <p:cNvPr id="9" name="TextBox 7"/>
          <p:cNvSpPr txBox="1"/>
          <p:nvPr/>
        </p:nvSpPr>
        <p:spPr>
          <a:xfrm>
            <a:off x="683568" y="2447216"/>
            <a:ext cx="4056063" cy="1014413"/>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defRPr/>
            </a:pPr>
            <a:r>
              <a:rPr lang="en-US" altLang="zh-CN" sz="2000" dirty="0">
                <a:solidFill>
                  <a:srgbClr val="0000FF"/>
                </a:solidFill>
                <a:latin typeface="Times New Roman" panose="02020603050405020304" pitchFamily="18" charset="0"/>
              </a:rPr>
              <a:t>Student(</a:t>
            </a:r>
            <a:r>
              <a:rPr lang="en-US" altLang="zh-CN" sz="2000" dirty="0" err="1">
                <a:solidFill>
                  <a:srgbClr val="0000FF"/>
                </a:solidFill>
                <a:latin typeface="Times New Roman" panose="02020603050405020304" pitchFamily="18" charset="0"/>
              </a:rPr>
              <a:t>Sno,Sname,Ssex,Sage,Sdept</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Course(</a:t>
            </a:r>
            <a:r>
              <a:rPr lang="en-US" altLang="zh-CN" sz="2000" dirty="0" err="1">
                <a:solidFill>
                  <a:srgbClr val="0000FF"/>
                </a:solidFill>
                <a:latin typeface="Times New Roman" panose="02020603050405020304" pitchFamily="18" charset="0"/>
              </a:rPr>
              <a:t>Cno,Cname,Credit,Semester</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SC(</a:t>
            </a:r>
            <a:r>
              <a:rPr lang="en-US" altLang="zh-CN" sz="2000" dirty="0" err="1">
                <a:solidFill>
                  <a:srgbClr val="0000FF"/>
                </a:solidFill>
                <a:latin typeface="Times New Roman" panose="02020603050405020304" pitchFamily="18" charset="0"/>
              </a:rPr>
              <a:t>Sno,Cno,Grade</a:t>
            </a:r>
            <a:r>
              <a:rPr lang="en-US" altLang="zh-CN" sz="2000" dirty="0">
                <a:solidFill>
                  <a:srgbClr val="0000FF"/>
                </a:solidFill>
                <a:latin typeface="Times New Roman" panose="02020603050405020304" pitchFamily="18" charset="0"/>
              </a:rPr>
              <a:t>)</a:t>
            </a:r>
            <a:endParaRPr lang="zh-CN" altLang="en-US" sz="2000" dirty="0">
              <a:solidFill>
                <a:srgbClr val="0000FF"/>
              </a:solidFill>
              <a:latin typeface="Times New Roman" panose="02020603050405020304" pitchFamily="18" charset="0"/>
            </a:endParaRPr>
          </a:p>
        </p:txBody>
      </p:sp>
      <p:graphicFrame>
        <p:nvGraphicFramePr>
          <p:cNvPr id="10" name="Object 2"/>
          <p:cNvGraphicFramePr>
            <a:graphicFrameLocks noChangeAspect="1"/>
          </p:cNvGraphicFramePr>
          <p:nvPr/>
        </p:nvGraphicFramePr>
        <p:xfrm>
          <a:off x="665450" y="3626036"/>
          <a:ext cx="3887787" cy="682625"/>
        </p:xfrm>
        <a:graphic>
          <a:graphicData uri="http://schemas.openxmlformats.org/presentationml/2006/ole">
            <mc:AlternateContent xmlns:mc="http://schemas.openxmlformats.org/markup-compatibility/2006">
              <mc:Choice xmlns:v="urn:schemas-microsoft-com:vml" Requires="v">
                <p:oleObj spid="_x0000_s48148" name="公式" r:id="rId1" imgW="1497965" imgH="254000" progId="Equation.3">
                  <p:embed/>
                </p:oleObj>
              </mc:Choice>
              <mc:Fallback>
                <p:oleObj name="公式" r:id="rId1" imgW="1497965" imgH="254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50" y="3626036"/>
                        <a:ext cx="38877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2"/>
          <p:cNvSpPr>
            <a:spLocks noGrp="1"/>
          </p:cNvSpPr>
          <p:nvPr>
            <p:ph type="title"/>
          </p:nvPr>
        </p:nvSpPr>
        <p:spPr>
          <a:xfrm>
            <a:off x="470953" y="548680"/>
            <a:ext cx="8063447" cy="932682"/>
          </a:xfrm>
        </p:spPr>
        <p:txBody>
          <a:bodyPr/>
          <a:lstStyle/>
          <a:p>
            <a:r>
              <a:rPr lang="zh-CN" altLang="en-US" dirty="0"/>
              <a:t>定义</a:t>
            </a:r>
            <a:r>
              <a:rPr lang="en-US" altLang="zh-CN" dirty="0"/>
              <a:t>3-6  </a:t>
            </a:r>
            <a:r>
              <a:rPr lang="zh-CN" altLang="en-US" dirty="0"/>
              <a:t>选择（</a:t>
            </a:r>
            <a:r>
              <a:rPr lang="en-US" altLang="zh-CN" dirty="0"/>
              <a:t>selection</a:t>
            </a:r>
            <a:r>
              <a:rPr lang="zh-CN" altLang="en-US" dirty="0"/>
              <a:t>）</a:t>
            </a:r>
            <a:endParaRPr lang="zh-CN" altLang="en-US" dirty="0"/>
          </a:p>
        </p:txBody>
      </p:sp>
      <p:sp>
        <p:nvSpPr>
          <p:cNvPr id="30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 name="内容占位符 2"/>
          <p:cNvSpPr>
            <a:spLocks noGrp="1"/>
          </p:cNvSpPr>
          <p:nvPr>
            <p:ph idx="1"/>
          </p:nvPr>
        </p:nvSpPr>
        <p:spPr>
          <a:xfrm>
            <a:off x="1" y="1481362"/>
            <a:ext cx="8530992" cy="3997068"/>
          </a:xfrm>
        </p:spPr>
        <p:txBody>
          <a:bodyPr/>
          <a:lstStyle/>
          <a:p>
            <a:pPr lvl="1" indent="0">
              <a:spcBef>
                <a:spcPts val="6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在关系</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中选择满足给定逻辑条件的元组，记作：</a:t>
            </a:r>
            <a:endParaRPr lang="zh-CN" altLang="en-US" sz="2400" dirty="0">
              <a:latin typeface="Times New Roman" panose="02020603050405020304" pitchFamily="18" charset="0"/>
              <a:cs typeface="Times New Roman" panose="02020603050405020304" pitchFamily="18" charset="0"/>
            </a:endParaRPr>
          </a:p>
          <a:p>
            <a:pPr lvl="1" indent="0">
              <a:spcBef>
                <a:spcPts val="600"/>
              </a:spcBef>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σ</a:t>
            </a:r>
            <a:r>
              <a:rPr lang="en-US" altLang="zh-CN" sz="2400" baseline="-25000" dirty="0" err="1">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(r) = {</a:t>
            </a:r>
            <a:r>
              <a:rPr lang="en-US" altLang="zh-CN" sz="2400" dirty="0" err="1">
                <a:latin typeface="Times New Roman" panose="02020603050405020304" pitchFamily="18" charset="0"/>
                <a:cs typeface="Times New Roman" panose="02020603050405020304" pitchFamily="18" charset="0"/>
              </a:rPr>
              <a:t>t|t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r∧F</a:t>
            </a:r>
            <a:r>
              <a:rPr lang="en-US" altLang="zh-CN" sz="2400" dirty="0">
                <a:latin typeface="Times New Roman" panose="02020603050405020304" pitchFamily="18" charset="0"/>
                <a:cs typeface="Times New Roman" panose="02020603050405020304" pitchFamily="18" charset="0"/>
              </a:rPr>
              <a:t>(t)= '</a:t>
            </a:r>
            <a:r>
              <a:rPr lang="zh-CN" altLang="en-US" sz="2400" dirty="0">
                <a:latin typeface="Times New Roman" panose="02020603050405020304" pitchFamily="18" charset="0"/>
                <a:cs typeface="Times New Roman" panose="02020603050405020304" pitchFamily="18" charset="0"/>
              </a:rPr>
              <a:t>真</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2" indent="0">
              <a:spcBef>
                <a:spcPts val="600"/>
              </a:spcBef>
            </a:pPr>
            <a:r>
              <a:rPr lang="en-US" altLang="zh-CN" sz="2400" dirty="0">
                <a:latin typeface="Times New Roman" panose="02020603050405020304" pitchFamily="18" charset="0"/>
                <a:ea typeface="+mj-ea"/>
                <a:cs typeface="Times New Roman" panose="02020603050405020304" pitchFamily="18" charset="0"/>
              </a:rPr>
              <a:t>F</a:t>
            </a:r>
            <a:r>
              <a:rPr lang="zh-CN" altLang="en-US" sz="2400" dirty="0">
                <a:latin typeface="Times New Roman" panose="02020603050405020304" pitchFamily="18" charset="0"/>
                <a:ea typeface="+mj-ea"/>
                <a:cs typeface="Times New Roman" panose="02020603050405020304" pitchFamily="18" charset="0"/>
              </a:rPr>
              <a:t>表示选择条件，它由逻辑运算符连接比较表达式组成，表达式的值为真的元组被选取。</a:t>
            </a:r>
            <a:endParaRPr lang="en-US" altLang="zh-CN" sz="2400" dirty="0">
              <a:latin typeface="Times New Roman" panose="02020603050405020304" pitchFamily="18" charset="0"/>
              <a:ea typeface="+mj-ea"/>
              <a:cs typeface="Times New Roman" panose="02020603050405020304" pitchFamily="18" charset="0"/>
            </a:endParaRPr>
          </a:p>
          <a:p>
            <a:pPr lvl="2" indent="0">
              <a:spcBef>
                <a:spcPts val="600"/>
              </a:spcBef>
            </a:pPr>
            <a:r>
              <a:rPr lang="zh-CN" altLang="en-US" sz="2400" dirty="0">
                <a:latin typeface="Times New Roman" panose="02020603050405020304" pitchFamily="18" charset="0"/>
                <a:ea typeface="+mj-ea"/>
                <a:cs typeface="Times New Roman" panose="02020603050405020304" pitchFamily="18" charset="0"/>
              </a:rPr>
              <a:t>比较表达式的基本形式为：</a:t>
            </a:r>
            <a:r>
              <a:rPr lang="en-US" altLang="zh-CN" sz="2400" dirty="0">
                <a:latin typeface="Times New Roman" panose="02020603050405020304" pitchFamily="18" charset="0"/>
                <a:ea typeface="+mj-ea"/>
                <a:cs typeface="Times New Roman" panose="02020603050405020304" pitchFamily="18" charset="0"/>
              </a:rPr>
              <a:t>X1θY1</a:t>
            </a:r>
            <a:r>
              <a:rPr lang="zh-CN" altLang="en-US" sz="2400" dirty="0">
                <a:latin typeface="Times New Roman" panose="02020603050405020304" pitchFamily="18" charset="0"/>
                <a:ea typeface="+mj-ea"/>
                <a:cs typeface="Times New Roman" panose="02020603050405020304" pitchFamily="18" charset="0"/>
              </a:rPr>
              <a:t>。其中</a:t>
            </a:r>
            <a:r>
              <a:rPr lang="en-US" altLang="zh-CN" sz="2400" dirty="0">
                <a:latin typeface="Times New Roman" panose="02020603050405020304" pitchFamily="18" charset="0"/>
                <a:ea typeface="+mj-ea"/>
                <a:cs typeface="Times New Roman" panose="02020603050405020304" pitchFamily="18" charset="0"/>
              </a:rPr>
              <a:t>θ</a:t>
            </a:r>
            <a:r>
              <a:rPr lang="zh-CN" altLang="en-US" sz="2400" dirty="0">
                <a:latin typeface="Times New Roman" panose="02020603050405020304" pitchFamily="18" charset="0"/>
                <a:ea typeface="+mj-ea"/>
                <a:cs typeface="Times New Roman" panose="02020603050405020304" pitchFamily="18" charset="0"/>
              </a:rPr>
              <a:t>表示比较运算符，它们可以＞、＜、≥、≤、</a:t>
            </a: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  </a:t>
            </a:r>
            <a:endParaRPr lang="zh-CN" altLang="en-US" sz="2400" dirty="0">
              <a:latin typeface="Times New Roman" panose="02020603050405020304" pitchFamily="18" charset="0"/>
              <a:ea typeface="+mj-ea"/>
              <a:cs typeface="Times New Roman" panose="02020603050405020304" pitchFamily="18" charset="0"/>
            </a:endParaRPr>
          </a:p>
          <a:p>
            <a:pPr lvl="2" indent="0">
              <a:spcBef>
                <a:spcPts val="600"/>
              </a:spcBef>
            </a:pPr>
            <a:r>
              <a:rPr lang="zh-CN" altLang="en-US" sz="2400" dirty="0">
                <a:latin typeface="Times New Roman" panose="02020603050405020304" pitchFamily="18" charset="0"/>
                <a:ea typeface="+mj-ea"/>
                <a:cs typeface="Times New Roman" panose="02020603050405020304" pitchFamily="18" charset="0"/>
              </a:rPr>
              <a:t> </a:t>
            </a:r>
            <a:r>
              <a:rPr lang="en-US" altLang="zh-CN" sz="2400" dirty="0">
                <a:latin typeface="Times New Roman" panose="02020603050405020304" pitchFamily="18" charset="0"/>
                <a:ea typeface="+mj-ea"/>
                <a:cs typeface="Times New Roman" panose="02020603050405020304" pitchFamily="18" charset="0"/>
              </a:rPr>
              <a:t>X1</a:t>
            </a:r>
            <a:r>
              <a:rPr lang="zh-CN" altLang="en-US" sz="2400" dirty="0">
                <a:latin typeface="Times New Roman" panose="02020603050405020304" pitchFamily="18" charset="0"/>
                <a:ea typeface="+mj-ea"/>
                <a:cs typeface="Times New Roman" panose="02020603050405020304" pitchFamily="18" charset="0"/>
              </a:rPr>
              <a:t>、</a:t>
            </a:r>
            <a:r>
              <a:rPr lang="en-US" altLang="zh-CN" sz="2400" dirty="0">
                <a:latin typeface="Times New Roman" panose="02020603050405020304" pitchFamily="18" charset="0"/>
                <a:ea typeface="+mj-ea"/>
                <a:cs typeface="Times New Roman" panose="02020603050405020304" pitchFamily="18" charset="0"/>
              </a:rPr>
              <a:t>Y1</a:t>
            </a:r>
            <a:r>
              <a:rPr lang="zh-CN" altLang="en-US" sz="2400" dirty="0">
                <a:latin typeface="Times New Roman" panose="02020603050405020304" pitchFamily="18" charset="0"/>
                <a:ea typeface="+mj-ea"/>
                <a:cs typeface="Times New Roman" panose="02020603050405020304" pitchFamily="18" charset="0"/>
              </a:rPr>
              <a:t>是属性名，或为常量，或为简单函数；属性也可以用它的序号来代替。</a:t>
            </a:r>
            <a:endParaRPr lang="zh-CN" altLang="en-US" sz="2400" dirty="0">
              <a:latin typeface="Times New Roman" panose="02020603050405020304" pitchFamily="18" charset="0"/>
              <a:ea typeface="+mj-ea"/>
              <a:cs typeface="Times New Roman" panose="02020603050405020304" pitchFamily="18" charset="0"/>
            </a:endParaRPr>
          </a:p>
          <a:p>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2"/>
          <p:cNvSpPr>
            <a:spLocks noGrp="1"/>
          </p:cNvSpPr>
          <p:nvPr>
            <p:ph type="title"/>
          </p:nvPr>
        </p:nvSpPr>
        <p:spPr>
          <a:xfrm>
            <a:off x="470953" y="548680"/>
            <a:ext cx="8063447" cy="932682"/>
          </a:xfrm>
        </p:spPr>
        <p:txBody>
          <a:bodyPr/>
          <a:lstStyle/>
          <a:p>
            <a:r>
              <a:rPr lang="zh-CN" altLang="en-US" dirty="0"/>
              <a:t>定义</a:t>
            </a:r>
            <a:r>
              <a:rPr lang="en-US" altLang="zh-CN" dirty="0"/>
              <a:t>3-6  </a:t>
            </a:r>
            <a:r>
              <a:rPr lang="zh-CN" altLang="en-US" dirty="0"/>
              <a:t>选择（</a:t>
            </a:r>
            <a:r>
              <a:rPr lang="en-US" altLang="zh-CN" dirty="0"/>
              <a:t>selection</a:t>
            </a:r>
            <a:r>
              <a:rPr lang="zh-CN" altLang="en-US" dirty="0"/>
              <a:t>）</a:t>
            </a:r>
            <a:endParaRPr lang="zh-CN" altLang="en-US" dirty="0"/>
          </a:p>
        </p:txBody>
      </p:sp>
      <p:sp>
        <p:nvSpPr>
          <p:cNvPr id="30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3"/>
          <p:cNvSpPr txBox="1">
            <a:spLocks noChangeArrowheads="1"/>
          </p:cNvSpPr>
          <p:nvPr/>
        </p:nvSpPr>
        <p:spPr>
          <a:xfrm>
            <a:off x="353888" y="1419944"/>
            <a:ext cx="8180512"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dirty="0"/>
              <a:t>选择操作示例一</a:t>
            </a:r>
            <a:r>
              <a:rPr lang="en-US" altLang="zh-CN" dirty="0"/>
              <a:t>(</a:t>
            </a:r>
            <a:r>
              <a:rPr lang="zh-CN" altLang="en-US" dirty="0"/>
              <a:t>抽象的</a:t>
            </a:r>
            <a:r>
              <a:rPr lang="en-US" altLang="zh-CN" dirty="0"/>
              <a:t>)</a:t>
            </a:r>
            <a:endParaRPr lang="zh-CN" altLang="en-US" dirty="0"/>
          </a:p>
          <a:p>
            <a:pPr lvl="1">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选择</a:t>
            </a:r>
            <a:r>
              <a:rPr lang="en-US" altLang="zh-CN" dirty="0">
                <a:latin typeface="Times New Roman" panose="02020603050405020304" pitchFamily="18" charset="0"/>
                <a:cs typeface="Times New Roman" panose="02020603050405020304" pitchFamily="18" charset="0"/>
              </a:rPr>
              <a:t>A3</a:t>
            </a:r>
            <a:r>
              <a:rPr lang="zh-CN" altLang="en-US" dirty="0">
                <a:latin typeface="Times New Roman" panose="02020603050405020304" pitchFamily="18" charset="0"/>
                <a:cs typeface="Times New Roman" panose="02020603050405020304" pitchFamily="18" charset="0"/>
              </a:rPr>
              <a:t>值大于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的元组</a:t>
            </a:r>
            <a:endParaRPr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σ</a:t>
            </a:r>
            <a:r>
              <a:rPr lang="en-US" altLang="zh-CN" sz="1400" dirty="0">
                <a:latin typeface="Times New Roman" panose="02020603050405020304" pitchFamily="18" charset="0"/>
                <a:cs typeface="Times New Roman" panose="02020603050405020304" pitchFamily="18" charset="0"/>
              </a:rPr>
              <a:t>A3&gt;0</a:t>
            </a:r>
            <a:r>
              <a:rPr lang="en-US" altLang="zh-CN" dirty="0">
                <a:latin typeface="Times New Roman" panose="02020603050405020304" pitchFamily="18" charset="0"/>
                <a:cs typeface="Times New Roman" panose="02020603050405020304" pitchFamily="18" charset="0"/>
              </a:rPr>
              <a:t>(R)</a:t>
            </a:r>
            <a:endParaRPr lang="en-US" altLang="zh-CN" dirty="0">
              <a:latin typeface="Times New Roman" panose="02020603050405020304" pitchFamily="18" charset="0"/>
              <a:cs typeface="Times New Roman" panose="02020603050405020304" pitchFamily="18" charset="0"/>
            </a:endParaRPr>
          </a:p>
          <a:p>
            <a:pPr lvl="1">
              <a:buFontTx/>
              <a:buNone/>
            </a:pPr>
            <a:r>
              <a:rPr lang="zh-CN" altLang="en-US" dirty="0">
                <a:latin typeface="Times New Roman" panose="02020603050405020304" pitchFamily="18" charset="0"/>
                <a:cs typeface="Times New Roman" panose="02020603050405020304" pitchFamily="18" charset="0"/>
              </a:rPr>
              <a:t>选择</a:t>
            </a:r>
            <a:r>
              <a:rPr lang="en-US" altLang="zh-CN" dirty="0">
                <a:latin typeface="Times New Roman" panose="02020603050405020304" pitchFamily="18" charset="0"/>
                <a:cs typeface="Times New Roman" panose="02020603050405020304" pitchFamily="18" charset="0"/>
              </a:rPr>
              <a:t>A2</a:t>
            </a:r>
            <a:r>
              <a:rPr lang="zh-CN" altLang="en-US" dirty="0">
                <a:latin typeface="Times New Roman" panose="02020603050405020304" pitchFamily="18" charset="0"/>
                <a:cs typeface="Times New Roman" panose="02020603050405020304" pitchFamily="18" charset="0"/>
              </a:rPr>
              <a:t>值为</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或者</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的元组</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  σ</a:t>
            </a:r>
            <a:r>
              <a:rPr lang="en-US" altLang="zh-CN" sz="1400" dirty="0">
                <a:latin typeface="Times New Roman" panose="02020603050405020304" pitchFamily="18" charset="0"/>
                <a:cs typeface="Times New Roman" panose="02020603050405020304" pitchFamily="18" charset="0"/>
              </a:rPr>
              <a:t>A2=‘a’</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A2=‘b’</a:t>
            </a:r>
            <a:r>
              <a:rPr lang="en-US" altLang="zh-CN" dirty="0">
                <a:latin typeface="Times New Roman" panose="02020603050405020304" pitchFamily="18" charset="0"/>
                <a:cs typeface="Times New Roman" panose="02020603050405020304" pitchFamily="18" charset="0"/>
              </a:rPr>
              <a:t>(R)</a:t>
            </a:r>
            <a:endParaRPr lang="en-US" altLang="zh-CN" dirty="0">
              <a:latin typeface="Times New Roman" panose="02020603050405020304" pitchFamily="18" charset="0"/>
              <a:cs typeface="Times New Roman" panose="02020603050405020304" pitchFamily="18" charset="0"/>
            </a:endParaRPr>
          </a:p>
          <a:p>
            <a:pPr lvl="1">
              <a:buFontTx/>
              <a:buNone/>
            </a:pPr>
            <a:r>
              <a:rPr lang="zh-CN" altLang="en-US" dirty="0">
                <a:latin typeface="Times New Roman" panose="02020603050405020304" pitchFamily="18" charset="0"/>
                <a:cs typeface="Times New Roman" panose="02020603050405020304" pitchFamily="18" charset="0"/>
              </a:rPr>
              <a:t>选择</a:t>
            </a:r>
            <a:r>
              <a:rPr lang="en-US" altLang="zh-CN" dirty="0">
                <a:latin typeface="Times New Roman" panose="02020603050405020304" pitchFamily="18" charset="0"/>
                <a:cs typeface="Times New Roman" panose="02020603050405020304" pitchFamily="18" charset="0"/>
              </a:rPr>
              <a:t>A3</a:t>
            </a:r>
            <a:r>
              <a:rPr lang="zh-CN" altLang="en-US" dirty="0">
                <a:latin typeface="Times New Roman" panose="02020603050405020304" pitchFamily="18" charset="0"/>
                <a:cs typeface="Times New Roman" panose="02020603050405020304" pitchFamily="18" charset="0"/>
              </a:rPr>
              <a:t>大于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并且</a:t>
            </a:r>
            <a:r>
              <a:rPr lang="en-US" altLang="zh-CN" dirty="0">
                <a:latin typeface="Times New Roman" panose="02020603050405020304" pitchFamily="18" charset="0"/>
                <a:cs typeface="Times New Roman" panose="02020603050405020304" pitchFamily="18" charset="0"/>
              </a:rPr>
              <a:t>A1</a:t>
            </a:r>
            <a:r>
              <a:rPr lang="zh-CN" altLang="en-US" dirty="0">
                <a:latin typeface="Times New Roman" panose="02020603050405020304" pitchFamily="18" charset="0"/>
                <a:cs typeface="Times New Roman" panose="02020603050405020304" pitchFamily="18" charset="0"/>
              </a:rPr>
              <a:t>等于</a:t>
            </a:r>
            <a:r>
              <a:rPr lang="en-US" altLang="zh-CN" dirty="0">
                <a:latin typeface="Times New Roman" panose="02020603050405020304" pitchFamily="18" charset="0"/>
                <a:cs typeface="Times New Roman" panose="02020603050405020304" pitchFamily="18" charset="0"/>
              </a:rPr>
              <a:t>A2</a:t>
            </a:r>
            <a:r>
              <a:rPr lang="zh-CN" altLang="en-US" dirty="0">
                <a:latin typeface="Times New Roman" panose="02020603050405020304" pitchFamily="18" charset="0"/>
                <a:cs typeface="Times New Roman" panose="02020603050405020304" pitchFamily="18" charset="0"/>
              </a:rPr>
              <a:t>的元组</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  σ</a:t>
            </a:r>
            <a:r>
              <a:rPr lang="en-US" altLang="zh-CN" sz="1600" dirty="0">
                <a:latin typeface="Times New Roman" panose="02020603050405020304" pitchFamily="18" charset="0"/>
                <a:cs typeface="Times New Roman" panose="02020603050405020304" pitchFamily="18" charset="0"/>
              </a:rPr>
              <a:t>A</a:t>
            </a:r>
            <a:r>
              <a:rPr lang="en-US" altLang="zh-CN" sz="1400" dirty="0">
                <a:latin typeface="Times New Roman" panose="02020603050405020304" pitchFamily="18" charset="0"/>
                <a:cs typeface="Times New Roman" panose="02020603050405020304" pitchFamily="18" charset="0"/>
              </a:rPr>
              <a:t>1=A2</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A3&gt;0</a:t>
            </a:r>
            <a:r>
              <a:rPr lang="en-US" altLang="zh-CN" dirty="0">
                <a:latin typeface="Times New Roman" panose="02020603050405020304" pitchFamily="18" charset="0"/>
                <a:cs typeface="Times New Roman" panose="02020603050405020304" pitchFamily="18" charset="0"/>
              </a:rPr>
              <a:t>(R)</a:t>
            </a:r>
            <a:endParaRPr lang="zh-CN" altLang="en-US" dirty="0">
              <a:latin typeface="Times New Roman" panose="02020603050405020304" pitchFamily="18" charset="0"/>
              <a:cs typeface="Times New Roman" panose="02020603050405020304" pitchFamily="18" charset="0"/>
            </a:endParaRPr>
          </a:p>
          <a:p>
            <a:pPr lvl="1">
              <a:buFontTx/>
              <a:buNone/>
            </a:pPr>
            <a:endParaRPr lang="zh-CN" altLang="en-US" dirty="0"/>
          </a:p>
          <a:p>
            <a:pPr lvl="1">
              <a:buFont typeface="Wingdings" panose="05000000000000000000" pitchFamily="2" charset="2"/>
              <a:buNone/>
            </a:pPr>
            <a:endParaRPr lang="zh-CN" altLang="en-US" dirty="0"/>
          </a:p>
        </p:txBody>
      </p:sp>
      <p:pic>
        <p:nvPicPr>
          <p:cNvPr id="8"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32588" y="1613619"/>
            <a:ext cx="156686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linds(horizontal)">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2"/>
          <p:cNvSpPr>
            <a:spLocks noGrp="1"/>
          </p:cNvSpPr>
          <p:nvPr>
            <p:ph type="title"/>
          </p:nvPr>
        </p:nvSpPr>
        <p:spPr>
          <a:xfrm>
            <a:off x="470953" y="548680"/>
            <a:ext cx="8063447" cy="932682"/>
          </a:xfrm>
        </p:spPr>
        <p:txBody>
          <a:bodyPr/>
          <a:lstStyle/>
          <a:p>
            <a:r>
              <a:rPr lang="zh-CN" altLang="en-US" dirty="0"/>
              <a:t>定义</a:t>
            </a:r>
            <a:r>
              <a:rPr lang="en-US" altLang="zh-CN" dirty="0"/>
              <a:t>3-6  </a:t>
            </a:r>
            <a:r>
              <a:rPr lang="zh-CN" altLang="en-US" dirty="0"/>
              <a:t>选择（</a:t>
            </a:r>
            <a:r>
              <a:rPr lang="en-US" altLang="zh-CN" dirty="0"/>
              <a:t>selection</a:t>
            </a:r>
            <a:r>
              <a:rPr lang="zh-CN" altLang="en-US" dirty="0"/>
              <a:t>）</a:t>
            </a:r>
            <a:endParaRPr lang="zh-CN" altLang="en-US" dirty="0"/>
          </a:p>
        </p:txBody>
      </p:sp>
      <p:sp>
        <p:nvSpPr>
          <p:cNvPr id="30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 name="Rectangle 3"/>
          <p:cNvSpPr txBox="1">
            <a:spLocks noChangeArrowheads="1"/>
          </p:cNvSpPr>
          <p:nvPr/>
        </p:nvSpPr>
        <p:spPr>
          <a:xfrm>
            <a:off x="414020" y="1275715"/>
            <a:ext cx="463804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defRPr/>
            </a:pPr>
            <a:r>
              <a:rPr lang="zh-CN" altLang="en-US" dirty="0"/>
              <a:t>选择操作示例二</a:t>
            </a:r>
            <a:endParaRPr lang="zh-CN" altLang="en-US" dirty="0"/>
          </a:p>
          <a:p>
            <a:pPr marL="0" lvl="1">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  查询学号为</a:t>
            </a:r>
            <a:r>
              <a:rPr lang="en-US" altLang="zh-CN" sz="2400" dirty="0">
                <a:latin typeface="Times New Roman" panose="02020603050405020304" pitchFamily="18" charset="0"/>
                <a:cs typeface="Times New Roman" panose="02020603050405020304" pitchFamily="18" charset="0"/>
              </a:rPr>
              <a:t>9512101</a:t>
            </a:r>
            <a:r>
              <a:rPr lang="zh-CN" altLang="en-US" sz="2400" dirty="0">
                <a:latin typeface="Times New Roman" panose="02020603050405020304" pitchFamily="18" charset="0"/>
                <a:cs typeface="Times New Roman" panose="02020603050405020304" pitchFamily="18" charset="0"/>
              </a:rPr>
              <a:t>的学生的课程信息</a:t>
            </a:r>
            <a:endParaRPr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σ</a:t>
            </a:r>
            <a:r>
              <a:rPr lang="zh-CN" altLang="en-US" sz="1400" dirty="0">
                <a:latin typeface="Times New Roman" panose="02020603050405020304" pitchFamily="18" charset="0"/>
                <a:cs typeface="Times New Roman" panose="02020603050405020304" pitchFamily="18" charset="0"/>
              </a:rPr>
              <a:t>学号</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9512101</a:t>
            </a:r>
            <a:r>
              <a:rPr lang="zh-CN" altLang="en-US" sz="14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学生</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lvl="1">
              <a:buFontTx/>
              <a:buNone/>
              <a:defRPr/>
            </a:pPr>
            <a:r>
              <a:rPr lang="zh-CN" altLang="en-US" dirty="0">
                <a:latin typeface="Times New Roman" panose="02020603050405020304" pitchFamily="18" charset="0"/>
                <a:cs typeface="Times New Roman" panose="02020603050405020304" pitchFamily="18" charset="0"/>
              </a:rPr>
              <a:t>  查询及格的学生课程信息</a:t>
            </a:r>
            <a:endParaRPr lang="en-US" altLang="zh-CN" dirty="0">
              <a:latin typeface="Times New Roman" panose="02020603050405020304" pitchFamily="18" charset="0"/>
              <a:cs typeface="Times New Roman" panose="02020603050405020304" pitchFamily="18" charset="0"/>
            </a:endParaRPr>
          </a:p>
          <a:p>
            <a:pPr lvl="1">
              <a:buFontTx/>
              <a:buNone/>
              <a:defRPr/>
            </a:pPr>
            <a:r>
              <a:rPr lang="en-US" altLang="zh-CN" dirty="0">
                <a:latin typeface="Times New Roman" panose="02020603050405020304" pitchFamily="18" charset="0"/>
                <a:cs typeface="Times New Roman" panose="02020603050405020304" pitchFamily="18" charset="0"/>
              </a:rPr>
              <a:t>σ</a:t>
            </a:r>
            <a:r>
              <a:rPr lang="zh-CN" altLang="en-US" sz="1400" dirty="0">
                <a:latin typeface="Times New Roman" panose="02020603050405020304" pitchFamily="18" charset="0"/>
                <a:cs typeface="Times New Roman" panose="02020603050405020304" pitchFamily="18" charset="0"/>
              </a:rPr>
              <a:t>成绩</a:t>
            </a:r>
            <a:r>
              <a:rPr lang="en-US" altLang="zh-CN" sz="1400" dirty="0">
                <a:latin typeface="Times New Roman" panose="02020603050405020304" pitchFamily="18" charset="0"/>
                <a:cs typeface="Times New Roman" panose="02020603050405020304" pitchFamily="18" charset="0"/>
              </a:rPr>
              <a:t>&gt;60</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学生</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lvl="1">
              <a:buFontTx/>
              <a:buNone/>
              <a:defRPr/>
            </a:pPr>
            <a:r>
              <a:rPr lang="zh-CN" altLang="en-US" dirty="0">
                <a:latin typeface="Times New Roman" panose="02020603050405020304" pitchFamily="18" charset="0"/>
                <a:cs typeface="Times New Roman" panose="02020603050405020304" pitchFamily="18" charset="0"/>
              </a:rPr>
              <a:t>  查询数据库成绩及格的学生的信息</a:t>
            </a:r>
            <a:endParaRPr lang="en-US" altLang="zh-CN" dirty="0">
              <a:latin typeface="Times New Roman" panose="02020603050405020304" pitchFamily="18" charset="0"/>
              <a:cs typeface="Times New Roman" panose="02020603050405020304" pitchFamily="18" charset="0"/>
            </a:endParaRPr>
          </a:p>
          <a:p>
            <a:pPr marL="0" lvl="1">
              <a:buFontTx/>
              <a:buNone/>
              <a:defRPr/>
            </a:pPr>
            <a:r>
              <a:rPr lang="en-US" altLang="zh-CN" dirty="0">
                <a:latin typeface="Times New Roman" panose="02020603050405020304" pitchFamily="18" charset="0"/>
                <a:cs typeface="Times New Roman" panose="02020603050405020304" pitchFamily="18" charset="0"/>
              </a:rPr>
              <a:t>  σ</a:t>
            </a:r>
            <a:r>
              <a:rPr lang="zh-CN" altLang="en-US" sz="1400" dirty="0">
                <a:latin typeface="Times New Roman" panose="02020603050405020304" pitchFamily="18" charset="0"/>
                <a:cs typeface="Times New Roman" panose="02020603050405020304" pitchFamily="18" charset="0"/>
              </a:rPr>
              <a:t>课程</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‘数据库’ ∧成绩</a:t>
            </a:r>
            <a:r>
              <a:rPr lang="en-US" altLang="zh-CN" sz="1400" dirty="0">
                <a:latin typeface="Times New Roman" panose="02020603050405020304" pitchFamily="18" charset="0"/>
                <a:cs typeface="Times New Roman" panose="02020603050405020304" pitchFamily="18" charset="0"/>
              </a:rPr>
              <a:t>&gt;=60</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学生</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lvl="1">
              <a:buFontTx/>
              <a:buNone/>
              <a:defRPr/>
            </a:pPr>
            <a:endParaRPr lang="zh-CN" altLang="en-US" dirty="0"/>
          </a:p>
          <a:p>
            <a:pPr lvl="1">
              <a:buFontTx/>
              <a:buNone/>
              <a:defRPr/>
            </a:pPr>
            <a:endParaRPr lang="zh-CN" altLang="en-US" dirty="0"/>
          </a:p>
          <a:p>
            <a:pPr lvl="1">
              <a:buFont typeface="Wingdings" panose="05000000000000000000" pitchFamily="2" charset="2"/>
              <a:buNone/>
              <a:defRPr/>
            </a:pPr>
            <a:endParaRPr lang="zh-CN" altLang="en-US" dirty="0"/>
          </a:p>
        </p:txBody>
      </p:sp>
      <p:graphicFrame>
        <p:nvGraphicFramePr>
          <p:cNvPr id="9" name="Group 147"/>
          <p:cNvGraphicFramePr/>
          <p:nvPr/>
        </p:nvGraphicFramePr>
        <p:xfrm>
          <a:off x="5187895" y="1829966"/>
          <a:ext cx="3700462" cy="2620962"/>
        </p:xfrm>
        <a:graphic>
          <a:graphicData uri="http://schemas.openxmlformats.org/drawingml/2006/table">
            <a:tbl>
              <a:tblPr/>
              <a:tblGrid>
                <a:gridCol w="1124634"/>
                <a:gridCol w="684876"/>
                <a:gridCol w="1173235"/>
                <a:gridCol w="717717"/>
              </a:tblGrid>
              <a:tr h="373596">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mn-ea"/>
                          <a:ea typeface="+mn-ea"/>
                        </a:rPr>
                        <a:t>学号</a:t>
                      </a:r>
                      <a:endParaRPr kumimoji="1" lang="zh-CN" altLang="en-US" sz="4400" b="0" i="0" u="none" strike="noStrike" cap="none" normalizeH="0" baseline="0" dirty="0">
                        <a:ln>
                          <a:noFill/>
                        </a:ln>
                        <a:solidFill>
                          <a:srgbClr val="FF0000"/>
                        </a:solidFill>
                        <a:effectLst/>
                        <a:latin typeface="+mn-ea"/>
                        <a:ea typeface="+mn-ea"/>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0000"/>
                          </a:solidFill>
                          <a:effectLst/>
                          <a:latin typeface="+mn-ea"/>
                          <a:ea typeface="+mn-ea"/>
                        </a:rPr>
                        <a:t>姓名</a:t>
                      </a:r>
                      <a:endParaRPr kumimoji="1" lang="zh-CN" altLang="en-US" sz="4400" b="0" i="0" u="none" strike="noStrike" cap="none" normalizeH="0" baseline="0" dirty="0">
                        <a:ln>
                          <a:noFill/>
                        </a:ln>
                        <a:solidFill>
                          <a:srgbClr val="FF0000"/>
                        </a:solidFill>
                        <a:effectLst/>
                        <a:latin typeface="+mn-ea"/>
                        <a:ea typeface="+mn-ea"/>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FF0000"/>
                          </a:solidFill>
                          <a:effectLst/>
                          <a:latin typeface="+mn-ea"/>
                          <a:ea typeface="+mn-ea"/>
                          <a:cs typeface="+mn-cs"/>
                        </a:rPr>
                        <a:t>课程</a:t>
                      </a:r>
                      <a:endParaRPr kumimoji="1" lang="zh-CN" altLang="en-US" sz="1800" b="1" i="0" u="none" strike="noStrike" kern="1200" cap="none" normalizeH="0" baseline="0" dirty="0">
                        <a:ln>
                          <a:noFill/>
                        </a:ln>
                        <a:solidFill>
                          <a:srgbClr val="FF0000"/>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FF0000"/>
                          </a:solidFill>
                          <a:effectLst/>
                          <a:latin typeface="+mn-ea"/>
                          <a:ea typeface="+mn-ea"/>
                          <a:cs typeface="+mn-cs"/>
                        </a:rPr>
                        <a:t>成绩</a:t>
                      </a:r>
                      <a:endParaRPr kumimoji="1" lang="zh-CN" altLang="en-US" sz="1800" b="1" i="0" u="none" strike="noStrike" kern="1200" cap="none" normalizeH="0" baseline="0" dirty="0">
                        <a:ln>
                          <a:noFill/>
                        </a:ln>
                        <a:solidFill>
                          <a:srgbClr val="FF0000"/>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491">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9512101</a:t>
                      </a:r>
                      <a:endParaRPr kumimoji="1" lang="en-US" altLang="zh-CN" sz="4400" b="0" i="0" u="none" strike="noStrike" cap="none" normalizeH="0" baseline="0" dirty="0">
                        <a:ln>
                          <a:noFill/>
                        </a:ln>
                        <a:solidFill>
                          <a:schemeClr val="tx1"/>
                        </a:solidFill>
                        <a:effectLst/>
                        <a:latin typeface="+mn-ea"/>
                        <a:ea typeface="+mn-ea"/>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mn-ea"/>
                          <a:ea typeface="+mn-ea"/>
                        </a:rPr>
                        <a:t>李勇</a:t>
                      </a:r>
                      <a:endParaRPr kumimoji="1" lang="zh-CN" altLang="en-US" sz="4400" b="0" i="0" u="none" strike="noStrike" cap="none" normalizeH="0" baseline="0" dirty="0">
                        <a:ln>
                          <a:noFill/>
                        </a:ln>
                        <a:solidFill>
                          <a:schemeClr val="tx1"/>
                        </a:solidFill>
                        <a:effectLst/>
                        <a:latin typeface="+mn-ea"/>
                        <a:ea typeface="+mn-ea"/>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数据库</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68</a:t>
                      </a:r>
                      <a:endParaRPr kumimoji="1" lang="zh-CN" altLang="en-US" sz="4400" b="0" i="0" u="none" strike="noStrike" cap="none" normalizeH="0" baseline="0" dirty="0">
                        <a:ln>
                          <a:noFill/>
                        </a:ln>
                        <a:solidFill>
                          <a:schemeClr val="tx1"/>
                        </a:solidFill>
                        <a:effectLst/>
                        <a:latin typeface="+mn-ea"/>
                        <a:ea typeface="+mn-ea"/>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596">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9512102</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刘晨</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软件工程</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58</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596">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9512103</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王敏</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JAVA</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80</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491">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9512104</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李勇</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数据库</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30</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596">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9512105</a:t>
                      </a:r>
                      <a:endParaRPr kumimoji="1" lang="en-US" altLang="zh-CN"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李飞</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数据库</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kern="1200" cap="none" normalizeH="0" baseline="0" dirty="0">
                          <a:ln>
                            <a:noFill/>
                          </a:ln>
                          <a:solidFill>
                            <a:schemeClr val="tx1"/>
                          </a:solidFill>
                          <a:effectLst/>
                          <a:latin typeface="+mn-ea"/>
                          <a:ea typeface="+mn-ea"/>
                          <a:cs typeface="+mn-cs"/>
                        </a:rPr>
                        <a:t>70</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596">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9521102</a:t>
                      </a:r>
                      <a:endParaRPr kumimoji="1" lang="en-US" altLang="zh-CN" sz="4400" b="0" i="0" u="none" strike="noStrike" cap="none" normalizeH="0" baseline="0" dirty="0">
                        <a:ln>
                          <a:noFill/>
                        </a:ln>
                        <a:solidFill>
                          <a:schemeClr val="tx1"/>
                        </a:solidFill>
                        <a:effectLst/>
                        <a:latin typeface="+mn-ea"/>
                        <a:ea typeface="+mn-ea"/>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吴宾</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800" b="0" i="0" u="none" strike="noStrike" kern="1200" cap="none" normalizeH="0" baseline="0" dirty="0">
                          <a:ln>
                            <a:noFill/>
                          </a:ln>
                          <a:solidFill>
                            <a:schemeClr val="tx1"/>
                          </a:solidFill>
                          <a:effectLst/>
                          <a:latin typeface="+mn-ea"/>
                          <a:ea typeface="+mn-ea"/>
                          <a:cs typeface="+mn-cs"/>
                        </a:rPr>
                        <a:t>数据结构</a:t>
                      </a:r>
                      <a:endParaRPr kumimoji="1" lang="zh-CN" altLang="en-US" sz="1800" b="0" i="0" u="none" strike="noStrike" kern="1200" cap="none" normalizeH="0" baseline="0" dirty="0">
                        <a:ln>
                          <a:noFill/>
                        </a:ln>
                        <a:solidFill>
                          <a:schemeClr val="tx1"/>
                        </a:solidFill>
                        <a:effectLst/>
                        <a:latin typeface="+mn-ea"/>
                        <a:ea typeface="+mn-ea"/>
                        <a:cs typeface="+mn-cs"/>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800" b="0" i="0" u="none" strike="noStrike" cap="none" normalizeH="0" baseline="0" dirty="0">
                          <a:ln>
                            <a:noFill/>
                          </a:ln>
                          <a:solidFill>
                            <a:schemeClr val="tx1"/>
                          </a:solidFill>
                          <a:effectLst/>
                          <a:latin typeface="+mn-ea"/>
                          <a:ea typeface="+mn-ea"/>
                        </a:rPr>
                        <a:t>90</a:t>
                      </a:r>
                      <a:endParaRPr kumimoji="1" lang="zh-CN" altLang="en-US" sz="4400" b="0" i="0" u="none" strike="noStrike" cap="none" normalizeH="0" baseline="0" dirty="0">
                        <a:ln>
                          <a:noFill/>
                        </a:ln>
                        <a:solidFill>
                          <a:schemeClr val="tx1"/>
                        </a:solidFill>
                        <a:effectLst/>
                        <a:latin typeface="+mn-ea"/>
                        <a:ea typeface="+mn-ea"/>
                      </a:endParaRPr>
                    </a:p>
                  </a:txBody>
                  <a:tcPr marL="91421" marR="91421"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TextBox 5"/>
          <p:cNvSpPr txBox="1"/>
          <p:nvPr/>
        </p:nvSpPr>
        <p:spPr>
          <a:xfrm>
            <a:off x="5187895" y="1398166"/>
            <a:ext cx="3775075" cy="400050"/>
          </a:xfrm>
          <a:prstGeom prst="rect">
            <a:avLst/>
          </a:prstGeom>
          <a:noFill/>
        </p:spPr>
        <p:txBody>
          <a:bodyPr wrap="none">
            <a:spAutoFit/>
          </a:bodyPr>
          <a:lstStyle/>
          <a:p>
            <a:pPr>
              <a:defRPr/>
            </a:pPr>
            <a:r>
              <a:rPr lang="zh-CN" altLang="en-US" sz="2000" dirty="0">
                <a:latin typeface="+mn-ea"/>
                <a:ea typeface="+mn-ea"/>
              </a:rPr>
              <a:t>学生</a:t>
            </a:r>
            <a:r>
              <a:rPr lang="en-US" altLang="zh-CN" sz="2000" dirty="0">
                <a:latin typeface="+mn-ea"/>
                <a:ea typeface="+mn-ea"/>
              </a:rPr>
              <a:t>(</a:t>
            </a:r>
            <a:r>
              <a:rPr lang="zh-CN" altLang="en-US" sz="2000" dirty="0">
                <a:latin typeface="+mn-ea"/>
                <a:ea typeface="+mn-ea"/>
              </a:rPr>
              <a:t>学号，姓名，课程，成绩</a:t>
            </a:r>
            <a:r>
              <a:rPr lang="en-US" altLang="zh-CN" sz="2000" dirty="0">
                <a:latin typeface="+mn-ea"/>
                <a:ea typeface="+mn-ea"/>
              </a:rPr>
              <a:t>)</a:t>
            </a:r>
            <a:endParaRPr lang="zh-CN" altLang="en-US" sz="2000" dirty="0">
              <a:latin typeface="+mn-ea"/>
              <a:ea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2"/>
          <p:cNvSpPr>
            <a:spLocks noGrp="1"/>
          </p:cNvSpPr>
          <p:nvPr>
            <p:ph type="title"/>
          </p:nvPr>
        </p:nvSpPr>
        <p:spPr>
          <a:xfrm>
            <a:off x="470953" y="548680"/>
            <a:ext cx="8063447" cy="932682"/>
          </a:xfrm>
        </p:spPr>
        <p:txBody>
          <a:bodyPr/>
          <a:lstStyle/>
          <a:p>
            <a:r>
              <a:rPr lang="zh-CN" altLang="en-US" dirty="0"/>
              <a:t>定义</a:t>
            </a:r>
            <a:r>
              <a:rPr lang="en-US" altLang="zh-CN" dirty="0"/>
              <a:t>3-6  </a:t>
            </a:r>
            <a:r>
              <a:rPr lang="zh-CN" altLang="en-US" dirty="0"/>
              <a:t>选择（</a:t>
            </a:r>
            <a:r>
              <a:rPr lang="en-US" altLang="zh-CN" dirty="0"/>
              <a:t>selection</a:t>
            </a:r>
            <a:r>
              <a:rPr lang="zh-CN" altLang="en-US" dirty="0"/>
              <a:t>）</a:t>
            </a:r>
            <a:endParaRPr lang="zh-CN" altLang="en-US" dirty="0"/>
          </a:p>
        </p:txBody>
      </p:sp>
      <p:sp>
        <p:nvSpPr>
          <p:cNvPr id="30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3"/>
          <p:cNvSpPr txBox="1">
            <a:spLocks noChangeArrowheads="1"/>
          </p:cNvSpPr>
          <p:nvPr/>
        </p:nvSpPr>
        <p:spPr>
          <a:xfrm>
            <a:off x="310008" y="1347936"/>
            <a:ext cx="8363039"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defRPr/>
            </a:pPr>
            <a:r>
              <a:rPr lang="zh-CN" altLang="en-US" dirty="0"/>
              <a:t>选择操作示例三</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None/>
              <a:defRPr/>
            </a:pPr>
            <a:endParaRPr lang="zh-CN" altLang="en-US" dirty="0"/>
          </a:p>
          <a:p>
            <a:pPr marL="144145" lvl="1" indent="0">
              <a:buFont typeface="Wingdings" panose="05000000000000000000" pitchFamily="2" charset="2"/>
              <a:buNone/>
              <a:defRPr/>
            </a:pPr>
            <a:r>
              <a:rPr lang="zh-CN" altLang="en-US" dirty="0"/>
              <a:t>  </a:t>
            </a:r>
            <a:r>
              <a:rPr lang="zh-CN" altLang="en-US" dirty="0">
                <a:latin typeface="Times New Roman" panose="02020603050405020304" pitchFamily="18" charset="0"/>
                <a:cs typeface="Times New Roman" panose="02020603050405020304" pitchFamily="18" charset="0"/>
              </a:rPr>
              <a:t>查询年龄大于</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03</a:t>
            </a:r>
            <a:r>
              <a:rPr lang="zh-CN" altLang="en-US" dirty="0">
                <a:latin typeface="Times New Roman" panose="02020603050405020304" pitchFamily="18" charset="0"/>
                <a:cs typeface="Times New Roman" panose="02020603050405020304" pitchFamily="18" charset="0"/>
              </a:rPr>
              <a:t>系学生信息</a:t>
            </a:r>
            <a:endParaRPr lang="en-US" altLang="zh-CN" dirty="0">
              <a:latin typeface="Times New Roman" panose="02020603050405020304" pitchFamily="18" charset="0"/>
              <a:cs typeface="Times New Roman" panose="02020603050405020304" pitchFamily="18" charset="0"/>
            </a:endParaRPr>
          </a:p>
          <a:p>
            <a:pPr marL="144145" lvl="1" indent="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查询不在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年龄大于</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03</a:t>
            </a:r>
            <a:r>
              <a:rPr lang="zh-CN" altLang="en-US" dirty="0">
                <a:latin typeface="Times New Roman" panose="02020603050405020304" pitchFamily="18" charset="0"/>
                <a:cs typeface="Times New Roman" panose="02020603050405020304" pitchFamily="18" charset="0"/>
              </a:rPr>
              <a:t>系学生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要求之内的所有学生信息</a:t>
            </a:r>
            <a:endParaRPr lang="en-US" altLang="zh-CN" dirty="0">
              <a:latin typeface="Times New Roman" panose="02020603050405020304" pitchFamily="18" charset="0"/>
              <a:cs typeface="Times New Roman" panose="02020603050405020304" pitchFamily="18" charset="0"/>
            </a:endParaRPr>
          </a:p>
          <a:p>
            <a:pPr marL="0" lvl="1">
              <a:buFont typeface="Wingdings" panose="05000000000000000000" pitchFamily="2" charset="2"/>
              <a:buNone/>
              <a:defRPr/>
            </a:pPr>
            <a:r>
              <a:rPr lang="en-US" altLang="zh-CN" dirty="0"/>
              <a:t>  </a:t>
            </a:r>
            <a:endParaRPr lang="en-US" altLang="zh-CN" dirty="0"/>
          </a:p>
          <a:p>
            <a:pPr marL="0" lvl="1">
              <a:buFontTx/>
              <a:buNone/>
              <a:defRPr/>
            </a:pPr>
            <a:endParaRPr lang="zh-CN" altLang="en-US" dirty="0"/>
          </a:p>
          <a:p>
            <a:pPr lvl="1">
              <a:buFontTx/>
              <a:buNone/>
              <a:defRPr/>
            </a:pPr>
            <a:endParaRPr lang="zh-CN" altLang="en-US" dirty="0"/>
          </a:p>
          <a:p>
            <a:pPr lvl="1">
              <a:buFont typeface="Wingdings" panose="05000000000000000000" pitchFamily="2" charset="2"/>
              <a:buNone/>
              <a:defRPr/>
            </a:pPr>
            <a:endParaRPr lang="zh-CN" altLang="en-US" dirty="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995673"/>
            <a:ext cx="4629305" cy="215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wipe(down)">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wipe(down)">
                                      <p:cBhvr>
                                        <p:cTn id="1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2"/>
          <p:cNvSpPr>
            <a:spLocks noGrp="1"/>
          </p:cNvSpPr>
          <p:nvPr>
            <p:ph type="title"/>
          </p:nvPr>
        </p:nvSpPr>
        <p:spPr>
          <a:xfrm>
            <a:off x="470953" y="548680"/>
            <a:ext cx="8063447" cy="932682"/>
          </a:xfrm>
        </p:spPr>
        <p:txBody>
          <a:bodyPr/>
          <a:lstStyle/>
          <a:p>
            <a:r>
              <a:rPr lang="zh-CN" altLang="en-US" dirty="0"/>
              <a:t>定义</a:t>
            </a:r>
            <a:r>
              <a:rPr lang="en-US" altLang="zh-CN" dirty="0"/>
              <a:t>3-6  </a:t>
            </a:r>
            <a:r>
              <a:rPr lang="zh-CN" altLang="en-US" dirty="0"/>
              <a:t>选择（</a:t>
            </a:r>
            <a:r>
              <a:rPr lang="en-US" altLang="zh-CN" dirty="0"/>
              <a:t>selection</a:t>
            </a:r>
            <a:r>
              <a:rPr lang="zh-CN" altLang="en-US" dirty="0"/>
              <a:t>）</a:t>
            </a:r>
            <a:endParaRPr lang="zh-CN" altLang="en-US" dirty="0"/>
          </a:p>
        </p:txBody>
      </p:sp>
      <p:sp>
        <p:nvSpPr>
          <p:cNvPr id="30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 name="Rectangle 3"/>
          <p:cNvSpPr txBox="1">
            <a:spLocks noChangeArrowheads="1"/>
          </p:cNvSpPr>
          <p:nvPr/>
        </p:nvSpPr>
        <p:spPr>
          <a:xfrm>
            <a:off x="660275" y="1275928"/>
            <a:ext cx="8304213"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defRPr/>
            </a:pPr>
            <a:r>
              <a:rPr lang="zh-CN" altLang="en-US" dirty="0"/>
              <a:t>选择操作示例四</a:t>
            </a:r>
            <a:endParaRPr lang="zh-CN" altLang="en-US" dirty="0"/>
          </a:p>
          <a:p>
            <a:pPr marL="0" lvl="1">
              <a:buFont typeface="Wingdings" panose="05000000000000000000" pitchFamily="2" charset="2"/>
              <a:buNone/>
              <a:defRPr/>
            </a:pPr>
            <a:r>
              <a:rPr lang="zh-CN" altLang="en-US" dirty="0"/>
              <a:t> </a:t>
            </a:r>
            <a:r>
              <a:rPr lang="zh-CN" altLang="en-US" dirty="0">
                <a:latin typeface="Times New Roman" panose="02020603050405020304" pitchFamily="18" charset="0"/>
                <a:cs typeface="Times New Roman" panose="02020603050405020304" pitchFamily="18" charset="0"/>
              </a:rPr>
              <a:t>在书写条件时，需注意不同逻辑运算符的优先次序</a:t>
            </a:r>
            <a:endParaRPr lang="en-US" altLang="zh-CN" dirty="0">
              <a:latin typeface="Times New Roman" panose="02020603050405020304" pitchFamily="18" charset="0"/>
              <a:cs typeface="Times New Roman" panose="02020603050405020304" pitchFamily="18" charset="0"/>
            </a:endParaRPr>
          </a:p>
          <a:p>
            <a:pPr marL="0" lvl="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优先次序自高至低依次为：括弧，</a:t>
            </a:r>
            <a:r>
              <a:rPr lang="en-US" altLang="zh-CN"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，非，∧，∨</a:t>
            </a:r>
            <a:endParaRPr lang="en-US" altLang="zh-CN" dirty="0">
              <a:latin typeface="Times New Roman" panose="02020603050405020304" pitchFamily="18" charset="0"/>
              <a:cs typeface="Times New Roman" panose="02020603050405020304" pitchFamily="18" charset="0"/>
            </a:endParaRPr>
          </a:p>
          <a:p>
            <a:pPr marL="0" lvl="1">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例如：</a:t>
            </a:r>
            <a:endParaRPr lang="en-US" altLang="zh-CN" dirty="0">
              <a:latin typeface="Times New Roman" panose="02020603050405020304" pitchFamily="18" charset="0"/>
              <a:cs typeface="Times New Roman" panose="02020603050405020304" pitchFamily="18" charset="0"/>
            </a:endParaRPr>
          </a:p>
          <a:p>
            <a:pPr marL="0" lvl="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Sage&gt;20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Sage&lt;18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D#=‘03’</a:t>
            </a:r>
            <a:endParaRPr lang="en-US" altLang="zh-CN" dirty="0">
              <a:latin typeface="Times New Roman" panose="02020603050405020304" pitchFamily="18" charset="0"/>
              <a:cs typeface="Times New Roman" panose="02020603050405020304" pitchFamily="18" charset="0"/>
            </a:endParaRPr>
          </a:p>
          <a:p>
            <a:pPr marL="0" lvl="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与</a:t>
            </a:r>
            <a:endParaRPr lang="en-US" altLang="zh-CN" dirty="0">
              <a:latin typeface="Times New Roman" panose="02020603050405020304" pitchFamily="18" charset="0"/>
              <a:cs typeface="Times New Roman" panose="02020603050405020304" pitchFamily="18" charset="0"/>
            </a:endParaRPr>
          </a:p>
          <a:p>
            <a:pPr marL="0" lvl="1">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(Sage&gt;20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Sage&lt;18)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D#=‘03’</a:t>
            </a:r>
            <a:endParaRPr lang="en-US" altLang="zh-CN" dirty="0">
              <a:latin typeface="Times New Roman" panose="02020603050405020304" pitchFamily="18" charset="0"/>
              <a:cs typeface="Times New Roman" panose="02020603050405020304" pitchFamily="18" charset="0"/>
            </a:endParaRPr>
          </a:p>
          <a:p>
            <a:pPr marL="0" lvl="1">
              <a:buFontTx/>
              <a:buNone/>
              <a:defRPr/>
            </a:pPr>
            <a:endParaRPr lang="zh-CN" altLang="en-US" dirty="0"/>
          </a:p>
          <a:p>
            <a:pPr lvl="1">
              <a:buFontTx/>
              <a:buNone/>
              <a:defRPr/>
            </a:pPr>
            <a:endParaRPr lang="zh-CN" altLang="en-US" dirty="0"/>
          </a:p>
          <a:p>
            <a:pPr lvl="1">
              <a:buFont typeface="Wingdings" panose="05000000000000000000" pitchFamily="2" charset="2"/>
              <a:buNone/>
              <a:defRPr/>
            </a:pP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down)">
                                      <p:cBhvr>
                                        <p:cTn id="7" dur="500"/>
                                        <p:tgtEl>
                                          <p:spTgt spid="6">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down)">
                                      <p:cBhvr>
                                        <p:cTn id="10" dur="500"/>
                                        <p:tgtEl>
                                          <p:spTgt spid="6">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wipe(down)">
                                      <p:cBhvr>
                                        <p:cTn id="13" dur="500"/>
                                        <p:tgtEl>
                                          <p:spTgt spid="6">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wipe(down)">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xfrm>
            <a:off x="442912" y="411510"/>
            <a:ext cx="8258175" cy="857250"/>
          </a:xfrm>
        </p:spPr>
        <p:txBody>
          <a:bodyPr>
            <a:normAutofit fontScale="92500" lnSpcReduction="10000"/>
          </a:bodyPr>
          <a:lstStyle/>
          <a:p>
            <a:r>
              <a:rPr lang="zh-CN" altLang="en-US" sz="2800" b="1" dirty="0">
                <a:latin typeface="Times New Roman" panose="02020603050405020304" pitchFamily="18" charset="0"/>
                <a:cs typeface="Times New Roman" panose="02020603050405020304" pitchFamily="18" charset="0"/>
              </a:rPr>
              <a:t>例：</a:t>
            </a:r>
            <a:r>
              <a:rPr lang="zh-CN" altLang="en-US" sz="2800" dirty="0">
                <a:latin typeface="Times New Roman" panose="02020603050405020304" pitchFamily="18" charset="0"/>
                <a:cs typeface="Times New Roman" panose="02020603050405020304" pitchFamily="18" charset="0"/>
              </a:rPr>
              <a:t>有两个关系</a:t>
            </a:r>
            <a:r>
              <a:rPr lang="en-US" altLang="zh-CN" sz="2800"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，写出</a:t>
            </a:r>
            <a:r>
              <a:rPr lang="en-US" altLang="zh-CN" sz="2800" dirty="0" err="1">
                <a:latin typeface="Times New Roman" panose="02020603050405020304" pitchFamily="18" charset="0"/>
                <a:cs typeface="Times New Roman" panose="02020603050405020304" pitchFamily="18" charset="0"/>
              </a:rPr>
              <a:t>r∪s</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r×s</a:t>
            </a:r>
            <a:r>
              <a:rPr lang="en-US" altLang="zh-CN" sz="2800" dirty="0">
                <a:latin typeface="Times New Roman" panose="02020603050405020304" pitchFamily="18" charset="0"/>
                <a:cs typeface="Times New Roman" panose="02020603050405020304" pitchFamily="18" charset="0"/>
              </a:rPr>
              <a:t>, r-s,  π</a:t>
            </a:r>
            <a:r>
              <a:rPr lang="en-US" altLang="zh-CN" sz="2800" baseline="-25000" dirty="0">
                <a:latin typeface="Times New Roman" panose="02020603050405020304" pitchFamily="18" charset="0"/>
                <a:cs typeface="Times New Roman" panose="02020603050405020304" pitchFamily="18" charset="0"/>
              </a:rPr>
              <a:t>2,3</a:t>
            </a:r>
            <a:r>
              <a:rPr lang="en-US" altLang="zh-CN" sz="2800" dirty="0">
                <a:latin typeface="Times New Roman" panose="02020603050405020304" pitchFamily="18" charset="0"/>
                <a:cs typeface="Times New Roman" panose="02020603050405020304" pitchFamily="18" charset="0"/>
              </a:rPr>
              <a:t>(s), π</a:t>
            </a:r>
            <a:r>
              <a:rPr lang="en-US" altLang="zh-CN" sz="2800" baseline="-25000" dirty="0">
                <a:latin typeface="Times New Roman" panose="02020603050405020304" pitchFamily="18" charset="0"/>
                <a:cs typeface="Times New Roman" panose="02020603050405020304" pitchFamily="18" charset="0"/>
              </a:rPr>
              <a:t>2,3</a:t>
            </a:r>
            <a:r>
              <a:rPr lang="en-US" altLang="zh-CN" sz="2800"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 σ</a:t>
            </a:r>
            <a:r>
              <a:rPr lang="en-US" altLang="zh-CN" sz="2800" baseline="-25000" dirty="0">
                <a:latin typeface="Times New Roman" panose="02020603050405020304" pitchFamily="18" charset="0"/>
                <a:cs typeface="Times New Roman" panose="02020603050405020304" pitchFamily="18" charset="0"/>
              </a:rPr>
              <a:t>A</a:t>
            </a:r>
            <a:r>
              <a:rPr lang="en-US" altLang="zh-CN" sz="1400" baseline="-50000" dirty="0">
                <a:latin typeface="Times New Roman" panose="02020603050405020304" pitchFamily="18" charset="0"/>
                <a:cs typeface="Times New Roman" panose="02020603050405020304" pitchFamily="18" charset="0"/>
              </a:rPr>
              <a:t>1</a:t>
            </a:r>
            <a:r>
              <a:rPr lang="en-US" altLang="zh-CN" sz="2800" baseline="-25000" dirty="0">
                <a:latin typeface="Times New Roman" panose="02020603050405020304" pitchFamily="18" charset="0"/>
                <a:cs typeface="Times New Roman" panose="02020603050405020304" pitchFamily="18" charset="0"/>
              </a:rPr>
              <a:t>&gt;'3'</a:t>
            </a:r>
            <a:r>
              <a:rPr lang="en-US" altLang="zh-CN" sz="2800" dirty="0">
                <a:latin typeface="Times New Roman" panose="02020603050405020304" pitchFamily="18" charset="0"/>
                <a:cs typeface="Times New Roman" panose="02020603050405020304" pitchFamily="18" charset="0"/>
              </a:rPr>
              <a:t>(r) </a:t>
            </a:r>
            <a:r>
              <a:rPr lang="en-US" altLang="zh-CN" sz="2800" dirty="0" err="1">
                <a:latin typeface="Times New Roman" panose="02020603050405020304" pitchFamily="18" charset="0"/>
                <a:cs typeface="Times New Roman" panose="02020603050405020304" pitchFamily="18" charset="0"/>
              </a:rPr>
              <a:t>的结果</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143000" y="1643063"/>
          <a:ext cx="1354138" cy="1071562"/>
        </p:xfrm>
        <a:graphic>
          <a:graphicData uri="http://schemas.openxmlformats.org/drawingml/2006/table">
            <a:tbl>
              <a:tblPr/>
              <a:tblGrid>
                <a:gridCol w="460375"/>
                <a:gridCol w="511175"/>
                <a:gridCol w="382588"/>
              </a:tblGrid>
              <a:tr h="268288">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3274">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2739055" y="1623186"/>
          <a:ext cx="1325561" cy="762000"/>
        </p:xfrm>
        <a:graphic>
          <a:graphicData uri="http://schemas.openxmlformats.org/drawingml/2006/table">
            <a:tbl>
              <a:tblPr/>
              <a:tblGrid>
                <a:gridCol w="411381"/>
                <a:gridCol w="457090"/>
                <a:gridCol w="457090"/>
              </a:tblGrid>
              <a:tr h="0">
                <a:tc>
                  <a:txBody>
                    <a:bodyPr/>
                    <a:lstStyle/>
                    <a:p>
                      <a:pPr algn="ctr">
                        <a:lnSpc>
                          <a:spcPts val="2000"/>
                        </a:lnSpc>
                        <a:spcAft>
                          <a:spcPts val="0"/>
                        </a:spcAft>
                      </a:pPr>
                      <a:r>
                        <a:rPr lang="en-US" sz="1800" b="1" kern="100" dirty="0">
                          <a:latin typeface="Times New Roman" panose="02020603050405020304"/>
                          <a:ea typeface="宋体" panose="02010600030101010101" pitchFamily="2" charset="-122"/>
                          <a:cs typeface="Times New Roman" panose="02020603050405020304"/>
                        </a:rPr>
                        <a:t>A</a:t>
                      </a:r>
                      <a:r>
                        <a:rPr lang="en-US" sz="1800" b="1" kern="100" baseline="-25000" dirty="0">
                          <a:latin typeface="Times New Roman" panose="02020603050405020304"/>
                          <a:ea typeface="宋体" panose="02010600030101010101" pitchFamily="2" charset="-122"/>
                          <a:cs typeface="Times New Roman" panose="02020603050405020304"/>
                        </a:rPr>
                        <a:t>1</a:t>
                      </a:r>
                      <a:endParaRPr lang="zh-CN" sz="1800" b="1" kern="100" dirty="0">
                        <a:latin typeface="Times New Roman" panose="02020603050405020304"/>
                        <a:ea typeface="宋体" panose="02010600030101010101" pitchFamily="2" charset="-122"/>
                        <a:cs typeface="Times New Roman" panose="02020603050405020304"/>
                      </a:endParaRPr>
                    </a:p>
                  </a:txBody>
                  <a:tcPr marL="68564" marR="68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800" b="1" kern="100">
                          <a:latin typeface="Times New Roman" panose="02020603050405020304"/>
                          <a:ea typeface="宋体" panose="02010600030101010101" pitchFamily="2" charset="-122"/>
                          <a:cs typeface="Times New Roman" panose="02020603050405020304"/>
                        </a:rPr>
                        <a:t>A</a:t>
                      </a:r>
                      <a:r>
                        <a:rPr lang="en-US" sz="1800" b="1" kern="100" baseline="-25000">
                          <a:latin typeface="Times New Roman" panose="02020603050405020304"/>
                          <a:ea typeface="宋体" panose="02010600030101010101" pitchFamily="2" charset="-122"/>
                          <a:cs typeface="Times New Roman" panose="02020603050405020304"/>
                        </a:rPr>
                        <a:t>2</a:t>
                      </a:r>
                      <a:endParaRPr lang="zh-CN" sz="1800" b="1" kern="100">
                        <a:latin typeface="Times New Roman" panose="02020603050405020304"/>
                        <a:ea typeface="宋体" panose="02010600030101010101" pitchFamily="2" charset="-122"/>
                        <a:cs typeface="Times New Roman" panose="02020603050405020304"/>
                      </a:endParaRPr>
                    </a:p>
                  </a:txBody>
                  <a:tcPr marL="68564" marR="68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800" b="1" kern="100">
                          <a:latin typeface="Times New Roman" panose="02020603050405020304"/>
                          <a:ea typeface="宋体" panose="02010600030101010101" pitchFamily="2" charset="-122"/>
                          <a:cs typeface="Times New Roman" panose="02020603050405020304"/>
                        </a:rPr>
                        <a:t>A</a:t>
                      </a:r>
                      <a:r>
                        <a:rPr lang="en-US" sz="1800" b="1" kern="100" baseline="-25000">
                          <a:latin typeface="Times New Roman" panose="02020603050405020304"/>
                          <a:ea typeface="宋体" panose="02010600030101010101" pitchFamily="2" charset="-122"/>
                          <a:cs typeface="Times New Roman" panose="02020603050405020304"/>
                        </a:rPr>
                        <a:t>3</a:t>
                      </a:r>
                      <a:endParaRPr lang="zh-CN" sz="1800" b="1" kern="100">
                        <a:latin typeface="Times New Roman" panose="02020603050405020304"/>
                        <a:ea typeface="宋体" panose="02010600030101010101" pitchFamily="2" charset="-122"/>
                        <a:cs typeface="Times New Roman" panose="02020603050405020304"/>
                      </a:endParaRPr>
                    </a:p>
                  </a:txBody>
                  <a:tcPr marL="68564" marR="68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ts val="2000"/>
                        </a:lnSpc>
                        <a:spcAft>
                          <a:spcPts val="0"/>
                        </a:spcAft>
                      </a:pPr>
                      <a:r>
                        <a:rPr lang="en-US" sz="1800" b="1" kern="100">
                          <a:latin typeface="Times New Roman" panose="02020603050405020304"/>
                          <a:ea typeface="宋体" panose="02010600030101010101" pitchFamily="2" charset="-122"/>
                          <a:cs typeface="Times New Roman" panose="02020603050405020304"/>
                        </a:rPr>
                        <a:t>5</a:t>
                      </a:r>
                      <a:endParaRPr lang="zh-CN" sz="1800" b="1" kern="100">
                        <a:latin typeface="Times New Roman" panose="02020603050405020304"/>
                        <a:ea typeface="宋体" panose="02010600030101010101" pitchFamily="2" charset="-122"/>
                        <a:cs typeface="Times New Roman" panose="02020603050405020304"/>
                      </a:endParaRPr>
                    </a:p>
                    <a:p>
                      <a:pPr algn="ctr">
                        <a:lnSpc>
                          <a:spcPts val="2000"/>
                        </a:lnSpc>
                        <a:spcAft>
                          <a:spcPts val="0"/>
                        </a:spcAft>
                      </a:pPr>
                      <a:r>
                        <a:rPr lang="en-US" sz="1800" b="1" kern="100">
                          <a:latin typeface="Times New Roman" panose="02020603050405020304"/>
                          <a:ea typeface="宋体" panose="02010600030101010101" pitchFamily="2" charset="-122"/>
                          <a:cs typeface="Times New Roman" panose="02020603050405020304"/>
                        </a:rPr>
                        <a:t>7</a:t>
                      </a:r>
                      <a:endParaRPr lang="zh-CN" sz="1800" b="1" kern="100">
                        <a:latin typeface="Times New Roman" panose="02020603050405020304"/>
                        <a:ea typeface="宋体" panose="02010600030101010101" pitchFamily="2" charset="-122"/>
                        <a:cs typeface="Times New Roman" panose="02020603050405020304"/>
                      </a:endParaRPr>
                    </a:p>
                  </a:txBody>
                  <a:tcPr marL="68564" marR="68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800" b="1" kern="100">
                          <a:latin typeface="Times New Roman" panose="02020603050405020304"/>
                          <a:ea typeface="宋体" panose="02010600030101010101" pitchFamily="2" charset="-122"/>
                          <a:cs typeface="Times New Roman" panose="02020603050405020304"/>
                        </a:rPr>
                        <a:t>f</a:t>
                      </a:r>
                      <a:endParaRPr lang="zh-CN" sz="1800" b="1" kern="100">
                        <a:latin typeface="Times New Roman" panose="02020603050405020304"/>
                        <a:ea typeface="宋体" panose="02010600030101010101" pitchFamily="2" charset="-122"/>
                        <a:cs typeface="Times New Roman" panose="02020603050405020304"/>
                      </a:endParaRPr>
                    </a:p>
                    <a:p>
                      <a:pPr algn="ctr">
                        <a:lnSpc>
                          <a:spcPts val="2000"/>
                        </a:lnSpc>
                        <a:spcAft>
                          <a:spcPts val="0"/>
                        </a:spcAft>
                      </a:pPr>
                      <a:r>
                        <a:rPr lang="en-US" sz="1800" b="1" kern="100">
                          <a:latin typeface="Times New Roman" panose="02020603050405020304"/>
                          <a:ea typeface="宋体" panose="02010600030101010101" pitchFamily="2" charset="-122"/>
                          <a:cs typeface="Times New Roman" panose="02020603050405020304"/>
                        </a:rPr>
                        <a:t>a</a:t>
                      </a:r>
                      <a:endParaRPr lang="zh-CN" sz="1800" b="1" kern="100">
                        <a:latin typeface="Times New Roman" panose="02020603050405020304"/>
                        <a:ea typeface="宋体" panose="02010600030101010101" pitchFamily="2" charset="-122"/>
                        <a:cs typeface="Times New Roman" panose="02020603050405020304"/>
                      </a:endParaRPr>
                    </a:p>
                  </a:txBody>
                  <a:tcPr marL="68564" marR="68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800" b="1" kern="100" dirty="0">
                          <a:latin typeface="Times New Roman" panose="02020603050405020304"/>
                          <a:ea typeface="宋体" panose="02010600030101010101" pitchFamily="2" charset="-122"/>
                          <a:cs typeface="Times New Roman" panose="02020603050405020304"/>
                        </a:rPr>
                        <a:t>5</a:t>
                      </a:r>
                      <a:endParaRPr lang="zh-CN" sz="1800" b="1" kern="100" dirty="0">
                        <a:latin typeface="Times New Roman" panose="02020603050405020304"/>
                        <a:ea typeface="宋体" panose="02010600030101010101" pitchFamily="2" charset="-122"/>
                        <a:cs typeface="Times New Roman" panose="02020603050405020304"/>
                      </a:endParaRPr>
                    </a:p>
                    <a:p>
                      <a:pPr algn="ctr">
                        <a:lnSpc>
                          <a:spcPts val="2000"/>
                        </a:lnSpc>
                        <a:spcAft>
                          <a:spcPts val="0"/>
                        </a:spcAft>
                      </a:pPr>
                      <a:r>
                        <a:rPr lang="en-US" sz="1800" b="1" kern="100" dirty="0">
                          <a:latin typeface="Times New Roman" panose="02020603050405020304"/>
                          <a:ea typeface="宋体" panose="02010600030101010101" pitchFamily="2" charset="-122"/>
                          <a:cs typeface="Times New Roman" panose="02020603050405020304"/>
                        </a:rPr>
                        <a:t>1</a:t>
                      </a:r>
                      <a:endParaRPr lang="zh-CN" sz="1800" b="1" kern="100" dirty="0">
                        <a:latin typeface="Times New Roman" panose="02020603050405020304"/>
                        <a:ea typeface="宋体" panose="02010600030101010101" pitchFamily="2" charset="-122"/>
                        <a:cs typeface="Times New Roman" panose="02020603050405020304"/>
                      </a:endParaRPr>
                    </a:p>
                  </a:txBody>
                  <a:tcPr marL="68564" marR="685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1143000" y="3286125"/>
          <a:ext cx="1357313" cy="1270000"/>
        </p:xfrm>
        <a:graphic>
          <a:graphicData uri="http://schemas.openxmlformats.org/drawingml/2006/table">
            <a:tbl>
              <a:tblPr/>
              <a:tblGrid>
                <a:gridCol w="409575"/>
                <a:gridCol w="474663"/>
                <a:gridCol w="473075"/>
              </a:tblGrid>
              <a:tr h="0">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表格 7"/>
          <p:cNvGraphicFramePr>
            <a:graphicFrameLocks noGrp="1"/>
          </p:cNvGraphicFramePr>
          <p:nvPr/>
        </p:nvGraphicFramePr>
        <p:xfrm>
          <a:off x="3786188" y="2928938"/>
          <a:ext cx="3714750" cy="1778000"/>
        </p:xfrm>
        <a:graphic>
          <a:graphicData uri="http://schemas.openxmlformats.org/drawingml/2006/table">
            <a:tbl>
              <a:tblPr/>
              <a:tblGrid>
                <a:gridCol w="715962"/>
                <a:gridCol w="641350"/>
                <a:gridCol w="608013"/>
                <a:gridCol w="582612"/>
                <a:gridCol w="584200"/>
                <a:gridCol w="582613"/>
              </a:tblGrid>
              <a:tr h="0">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154113" y="5214938"/>
          <a:ext cx="1357312" cy="868363"/>
        </p:xfrm>
        <a:graphic>
          <a:graphicData uri="http://schemas.openxmlformats.org/drawingml/2006/table">
            <a:tbl>
              <a:tblPr/>
              <a:tblGrid>
                <a:gridCol w="411162"/>
                <a:gridCol w="534988"/>
                <a:gridCol w="411162"/>
              </a:tblGrid>
              <a:tr h="360363">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7999">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 name="表格 9"/>
          <p:cNvGraphicFramePr>
            <a:graphicFrameLocks noGrp="1"/>
          </p:cNvGraphicFramePr>
          <p:nvPr/>
        </p:nvGraphicFramePr>
        <p:xfrm>
          <a:off x="3011488" y="5214938"/>
          <a:ext cx="914400" cy="762000"/>
        </p:xfrm>
        <a:graphic>
          <a:graphicData uri="http://schemas.openxmlformats.org/drawingml/2006/table">
            <a:tbl>
              <a:tblPr/>
              <a:tblGrid>
                <a:gridCol w="457200"/>
                <a:gridCol w="457200"/>
              </a:tblGrid>
              <a:tr h="254000">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 name="表格 10"/>
          <p:cNvGraphicFramePr>
            <a:graphicFrameLocks noGrp="1"/>
          </p:cNvGraphicFramePr>
          <p:nvPr/>
        </p:nvGraphicFramePr>
        <p:xfrm>
          <a:off x="6167438" y="5286375"/>
          <a:ext cx="1357312" cy="508000"/>
        </p:xfrm>
        <a:graphic>
          <a:graphicData uri="http://schemas.openxmlformats.org/drawingml/2006/table">
            <a:tbl>
              <a:tblPr/>
              <a:tblGrid>
                <a:gridCol w="428625"/>
                <a:gridCol w="496887"/>
                <a:gridCol w="431800"/>
              </a:tblGrid>
              <a:tr h="254000">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851" name="矩形 11"/>
          <p:cNvSpPr>
            <a:spLocks noChangeArrowheads="1"/>
          </p:cNvSpPr>
          <p:nvPr/>
        </p:nvSpPr>
        <p:spPr bwMode="auto">
          <a:xfrm>
            <a:off x="1357313" y="1268760"/>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mj-ea"/>
                <a:ea typeface="+mj-ea"/>
                <a:cs typeface="Times New Roman" panose="02020603050405020304" pitchFamily="18" charset="0"/>
              </a:rPr>
              <a:t>关系</a:t>
            </a:r>
            <a:r>
              <a:rPr lang="en-US" altLang="zh-CN" sz="1800" dirty="0">
                <a:latin typeface="+mj-ea"/>
                <a:ea typeface="+mj-ea"/>
                <a:cs typeface="Times New Roman" panose="02020603050405020304" pitchFamily="18" charset="0"/>
              </a:rPr>
              <a:t>r          </a:t>
            </a:r>
            <a:r>
              <a:rPr lang="zh-CN" altLang="en-US" sz="1800" dirty="0">
                <a:latin typeface="+mj-ea"/>
                <a:ea typeface="+mj-ea"/>
                <a:cs typeface="Times New Roman" panose="02020603050405020304" pitchFamily="18" charset="0"/>
              </a:rPr>
              <a:t>关系</a:t>
            </a:r>
            <a:r>
              <a:rPr lang="en-US" altLang="zh-CN" sz="1800" dirty="0">
                <a:latin typeface="+mj-ea"/>
                <a:ea typeface="+mj-ea"/>
                <a:cs typeface="Times New Roman" panose="02020603050405020304" pitchFamily="18" charset="0"/>
              </a:rPr>
              <a:t>s</a:t>
            </a:r>
            <a:endParaRPr lang="zh-CN" altLang="en-US" sz="1800" dirty="0">
              <a:latin typeface="+mj-ea"/>
              <a:ea typeface="+mj-ea"/>
              <a:cs typeface="Times New Roman" panose="02020603050405020304" pitchFamily="18" charset="0"/>
            </a:endParaRPr>
          </a:p>
        </p:txBody>
      </p:sp>
      <p:sp>
        <p:nvSpPr>
          <p:cNvPr id="318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89" name="Object 1"/>
          <p:cNvGraphicFramePr>
            <a:graphicFrameLocks noChangeAspect="1"/>
          </p:cNvGraphicFramePr>
          <p:nvPr/>
        </p:nvGraphicFramePr>
        <p:xfrm>
          <a:off x="1558925" y="2933700"/>
          <a:ext cx="517525" cy="293688"/>
        </p:xfrm>
        <a:graphic>
          <a:graphicData uri="http://schemas.openxmlformats.org/presentationml/2006/ole">
            <mc:AlternateContent xmlns:mc="http://schemas.openxmlformats.org/markup-compatibility/2006">
              <mc:Choice xmlns:v="urn:schemas-microsoft-com:vml" Requires="v">
                <p:oleObj spid="_x0000_s32069" name="公式" r:id="rId1" imgW="316865" imgH="177800" progId="Equation.3">
                  <p:embed/>
                </p:oleObj>
              </mc:Choice>
              <mc:Fallback>
                <p:oleObj name="公式" r:id="rId1" imgW="316865" imgH="1778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2933700"/>
                        <a:ext cx="5175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1" name="Object 3"/>
          <p:cNvGraphicFramePr>
            <a:graphicFrameLocks noChangeAspect="1"/>
          </p:cNvGraphicFramePr>
          <p:nvPr/>
        </p:nvGraphicFramePr>
        <p:xfrm>
          <a:off x="5056188" y="2605088"/>
          <a:ext cx="531812" cy="246062"/>
        </p:xfrm>
        <a:graphic>
          <a:graphicData uri="http://schemas.openxmlformats.org/presentationml/2006/ole">
            <mc:AlternateContent xmlns:mc="http://schemas.openxmlformats.org/markup-compatibility/2006">
              <mc:Choice xmlns:v="urn:schemas-microsoft-com:vml" Requires="v">
                <p:oleObj spid="_x0000_s32070" name="公式" r:id="rId3" imgW="304800" imgH="139700" progId="Equation.3">
                  <p:embed/>
                </p:oleObj>
              </mc:Choice>
              <mc:Fallback>
                <p:oleObj name="公式" r:id="rId3" imgW="304800" imgH="139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188" y="2605088"/>
                        <a:ext cx="531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5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3" name="Object 5"/>
          <p:cNvGraphicFramePr>
            <a:graphicFrameLocks noChangeAspect="1"/>
          </p:cNvGraphicFramePr>
          <p:nvPr/>
        </p:nvGraphicFramePr>
        <p:xfrm>
          <a:off x="1497013" y="4975200"/>
          <a:ext cx="566737" cy="254000"/>
        </p:xfrm>
        <a:graphic>
          <a:graphicData uri="http://schemas.openxmlformats.org/presentationml/2006/ole">
            <mc:AlternateContent xmlns:mc="http://schemas.openxmlformats.org/markup-compatibility/2006">
              <mc:Choice xmlns:v="urn:schemas-microsoft-com:vml" Requires="v">
                <p:oleObj spid="_x0000_s32071" name="公式" r:id="rId5" imgW="317500" imgH="139700" progId="Equation.3">
                  <p:embed/>
                </p:oleObj>
              </mc:Choice>
              <mc:Fallback>
                <p:oleObj name="公式" r:id="rId5" imgW="317500" imgH="139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7013" y="4975200"/>
                        <a:ext cx="5667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5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5" name="Object 7"/>
          <p:cNvGraphicFramePr>
            <a:graphicFrameLocks noChangeAspect="1"/>
          </p:cNvGraphicFramePr>
          <p:nvPr/>
        </p:nvGraphicFramePr>
        <p:xfrm>
          <a:off x="3116263" y="4824413"/>
          <a:ext cx="790575" cy="422275"/>
        </p:xfrm>
        <a:graphic>
          <a:graphicData uri="http://schemas.openxmlformats.org/presentationml/2006/ole">
            <mc:AlternateContent xmlns:mc="http://schemas.openxmlformats.org/markup-compatibility/2006">
              <mc:Choice xmlns:v="urn:schemas-microsoft-com:vml" Requires="v">
                <p:oleObj spid="_x0000_s32072" name="公式" r:id="rId7" imgW="444500" imgH="241300" progId="Equation.3">
                  <p:embed/>
                </p:oleObj>
              </mc:Choice>
              <mc:Fallback>
                <p:oleObj name="公式" r:id="rId7" imgW="4445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6263" y="4824413"/>
                        <a:ext cx="790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86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7" name="Object 9"/>
          <p:cNvGraphicFramePr>
            <a:graphicFrameLocks noChangeAspect="1"/>
          </p:cNvGraphicFramePr>
          <p:nvPr/>
        </p:nvGraphicFramePr>
        <p:xfrm>
          <a:off x="6394450" y="4857750"/>
          <a:ext cx="1004888" cy="428625"/>
        </p:xfrm>
        <a:graphic>
          <a:graphicData uri="http://schemas.openxmlformats.org/presentationml/2006/ole">
            <mc:AlternateContent xmlns:mc="http://schemas.openxmlformats.org/markup-compatibility/2006">
              <mc:Choice xmlns:v="urn:schemas-microsoft-com:vml" Requires="v">
                <p:oleObj spid="_x0000_s32073" name="公式" r:id="rId9" imgW="558800" imgH="241300" progId="Equation.3">
                  <p:embed/>
                </p:oleObj>
              </mc:Choice>
              <mc:Fallback>
                <p:oleObj name="公式" r:id="rId9" imgW="5588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4450" y="4857750"/>
                        <a:ext cx="1004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圆角矩形标注 22"/>
          <p:cNvSpPr/>
          <p:nvPr/>
        </p:nvSpPr>
        <p:spPr>
          <a:xfrm>
            <a:off x="5857875" y="1357313"/>
            <a:ext cx="2643188" cy="1285875"/>
          </a:xfrm>
          <a:prstGeom prst="wedgeRoundRectCallout">
            <a:avLst>
              <a:gd name="adj1" fmla="val -38941"/>
              <a:gd name="adj2" fmla="val 75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a:solidFill>
                  <a:schemeClr val="bg1"/>
                </a:solidFill>
                <a:latin typeface="+mj-ea"/>
                <a:ea typeface="+mj-ea"/>
                <a:cs typeface="Times New Roman" panose="02020603050405020304" pitchFamily="18" charset="0"/>
              </a:rPr>
              <a:t>在笛卡尔运算时，如果两个关系有相同的属性名，在相应的属性名前加上关系名作为前缀</a:t>
            </a:r>
            <a:endParaRPr lang="zh-CN" altLang="en-US" sz="1050">
              <a:solidFill>
                <a:schemeClr val="bg1"/>
              </a:solidFill>
              <a:latin typeface="+mj-ea"/>
              <a:ea typeface="+mj-ea"/>
              <a:cs typeface="Times New Roman" panose="02020603050405020304" pitchFamily="18" charset="0"/>
            </a:endParaRPr>
          </a:p>
        </p:txBody>
      </p:sp>
      <p:graphicFrame>
        <p:nvGraphicFramePr>
          <p:cNvPr id="2" name="表格 9"/>
          <p:cNvGraphicFramePr>
            <a:graphicFrameLocks noGrp="1"/>
          </p:cNvGraphicFramePr>
          <p:nvPr/>
        </p:nvGraphicFramePr>
        <p:xfrm>
          <a:off x="4378325" y="5187950"/>
          <a:ext cx="914400" cy="762000"/>
        </p:xfrm>
        <a:graphic>
          <a:graphicData uri="http://schemas.openxmlformats.org/drawingml/2006/table">
            <a:tbl>
              <a:tblPr/>
              <a:tblGrid>
                <a:gridCol w="457200"/>
                <a:gridCol w="457200"/>
              </a:tblGrid>
              <a:tr h="254000">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 name="Object 7"/>
          <p:cNvGraphicFramePr>
            <a:graphicFrameLocks noChangeAspect="1"/>
          </p:cNvGraphicFramePr>
          <p:nvPr/>
        </p:nvGraphicFramePr>
        <p:xfrm>
          <a:off x="4483100" y="4797425"/>
          <a:ext cx="790575" cy="422275"/>
        </p:xfrm>
        <a:graphic>
          <a:graphicData uri="http://schemas.openxmlformats.org/presentationml/2006/ole">
            <mc:AlternateContent xmlns:mc="http://schemas.openxmlformats.org/markup-compatibility/2006">
              <mc:Choice xmlns:v="urn:schemas-microsoft-com:vml" Requires="v">
                <p:oleObj spid="_x0000_s32074" name="公式" r:id="rId11" imgW="444500" imgH="241300" progId="Equation.3">
                  <p:embed/>
                </p:oleObj>
              </mc:Choice>
              <mc:Fallback>
                <p:oleObj name="公式" r:id="rId11" imgW="444500" imgH="2413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3100" y="4797425"/>
                        <a:ext cx="790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3489"/>
                                        </p:tgtEl>
                                        <p:attrNameLst>
                                          <p:attrName>style.visibility</p:attrName>
                                        </p:attrNameLst>
                                      </p:cBhvr>
                                      <p:to>
                                        <p:strVal val="visible"/>
                                      </p:to>
                                    </p:set>
                                    <p:animEffect transition="in" filter="wipe(down)">
                                      <p:cBhvr>
                                        <p:cTn id="10" dur="500"/>
                                        <p:tgtEl>
                                          <p:spTgt spid="6348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4" presetClass="entr" presetSubtype="16" fill="hold" nodeType="withEffect">
                                  <p:stCondLst>
                                    <p:cond delay="0"/>
                                  </p:stCondLst>
                                  <p:childTnLst>
                                    <p:set>
                                      <p:cBhvr>
                                        <p:cTn id="17" dur="1" fill="hold">
                                          <p:stCondLst>
                                            <p:cond delay="0"/>
                                          </p:stCondLst>
                                        </p:cTn>
                                        <p:tgtEl>
                                          <p:spTgt spid="63491"/>
                                        </p:tgtEl>
                                        <p:attrNameLst>
                                          <p:attrName>style.visibility</p:attrName>
                                        </p:attrNameLst>
                                      </p:cBhvr>
                                      <p:to>
                                        <p:strVal val="visible"/>
                                      </p:to>
                                    </p:set>
                                    <p:animEffect transition="in" filter="box(in)">
                                      <p:cBhvr>
                                        <p:cTn id="18" dur="500"/>
                                        <p:tgtEl>
                                          <p:spTgt spid="63491"/>
                                        </p:tgtEl>
                                      </p:cBhvr>
                                    </p:animEffect>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3493"/>
                                        </p:tgtEl>
                                        <p:attrNameLst>
                                          <p:attrName>style.visibility</p:attrName>
                                        </p:attrNameLst>
                                      </p:cBhvr>
                                      <p:to>
                                        <p:strVal val="visible"/>
                                      </p:to>
                                    </p:set>
                                    <p:anim calcmode="lin" valueType="num">
                                      <p:cBhvr additive="base">
                                        <p:cTn id="32" dur="500" fill="hold"/>
                                        <p:tgtEl>
                                          <p:spTgt spid="63493"/>
                                        </p:tgtEl>
                                        <p:attrNameLst>
                                          <p:attrName>ppt_x</p:attrName>
                                        </p:attrNameLst>
                                      </p:cBhvr>
                                      <p:tavLst>
                                        <p:tav tm="0">
                                          <p:val>
                                            <p:strVal val="#ppt_x"/>
                                          </p:val>
                                        </p:tav>
                                        <p:tav tm="100000">
                                          <p:val>
                                            <p:strVal val="#ppt_x"/>
                                          </p:val>
                                        </p:tav>
                                      </p:tavLst>
                                    </p:anim>
                                    <p:anim calcmode="lin" valueType="num">
                                      <p:cBhvr additive="base">
                                        <p:cTn id="33"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nodeType="withEffect">
                                  <p:stCondLst>
                                    <p:cond delay="0"/>
                                  </p:stCondLst>
                                  <p:childTnLst>
                                    <p:set>
                                      <p:cBhvr>
                                        <p:cTn id="40" dur="1" fill="hold">
                                          <p:stCondLst>
                                            <p:cond delay="0"/>
                                          </p:stCondLst>
                                        </p:cTn>
                                        <p:tgtEl>
                                          <p:spTgt spid="63495"/>
                                        </p:tgtEl>
                                        <p:attrNameLst>
                                          <p:attrName>style.visibility</p:attrName>
                                        </p:attrNameLst>
                                      </p:cBhvr>
                                      <p:to>
                                        <p:strVal val="visible"/>
                                      </p:to>
                                    </p:set>
                                    <p:animEffect transition="in" filter="blinds(horizontal)">
                                      <p:cBhvr>
                                        <p:cTn id="41" dur="500"/>
                                        <p:tgtEl>
                                          <p:spTgt spid="6349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par>
                                <p:cTn id="47" presetID="3" presetClass="entr" presetSubtype="1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linds(horizontal)">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checkerboard(across)">
                                      <p:cBhvr>
                                        <p:cTn id="54" dur="500"/>
                                        <p:tgtEl>
                                          <p:spTgt spid="11"/>
                                        </p:tgtEl>
                                      </p:cBhvr>
                                    </p:animEffect>
                                  </p:childTnLst>
                                </p:cTn>
                              </p:par>
                            </p:childTnLst>
                          </p:cTn>
                        </p:par>
                        <p:par>
                          <p:cTn id="55" fill="hold">
                            <p:stCondLst>
                              <p:cond delay="500"/>
                            </p:stCondLst>
                            <p:childTnLst>
                              <p:par>
                                <p:cTn id="56" presetID="5" presetClass="entr" presetSubtype="10" fill="hold" nodeType="afterEffect">
                                  <p:stCondLst>
                                    <p:cond delay="0"/>
                                  </p:stCondLst>
                                  <p:childTnLst>
                                    <p:set>
                                      <p:cBhvr>
                                        <p:cTn id="57" dur="1" fill="hold">
                                          <p:stCondLst>
                                            <p:cond delay="0"/>
                                          </p:stCondLst>
                                        </p:cTn>
                                        <p:tgtEl>
                                          <p:spTgt spid="63497"/>
                                        </p:tgtEl>
                                        <p:attrNameLst>
                                          <p:attrName>style.visibility</p:attrName>
                                        </p:attrNameLst>
                                      </p:cBhvr>
                                      <p:to>
                                        <p:strVal val="visible"/>
                                      </p:to>
                                    </p:set>
                                    <p:animEffect transition="in" filter="checkerboard(across)">
                                      <p:cBhvr>
                                        <p:cTn id="58"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484784" y="152404"/>
            <a:ext cx="8079011" cy="825505"/>
          </a:xfrm>
        </p:spPr>
        <p:txBody>
          <a:bodyPr>
            <a:normAutofit/>
          </a:bodyPr>
          <a:lstStyle/>
          <a:p>
            <a:pPr>
              <a:spcBef>
                <a:spcPct val="50000"/>
              </a:spcBef>
              <a:buClrTx/>
            </a:pPr>
            <a:r>
              <a:rPr lang="zh-CN" altLang="en-US" sz="4400" dirty="0">
                <a:solidFill>
                  <a:srgbClr val="FF0000"/>
                </a:solidFill>
              </a:rPr>
              <a:t>关系数据结构</a:t>
            </a:r>
            <a:endParaRPr lang="zh-CN" altLang="en-US" sz="4400" dirty="0">
              <a:solidFill>
                <a:srgbClr val="FF0000"/>
              </a:solidFill>
              <a:latin typeface="+mj-ea"/>
              <a:ea typeface="+mj-ea"/>
            </a:endParaRPr>
          </a:p>
        </p:txBody>
      </p:sp>
      <p:pic>
        <p:nvPicPr>
          <p:cNvPr id="7"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066800"/>
            <a:ext cx="7391400" cy="367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
          <p:cNvSpPr txBox="1">
            <a:spLocks noChangeArrowheads="1"/>
          </p:cNvSpPr>
          <p:nvPr/>
        </p:nvSpPr>
        <p:spPr>
          <a:xfrm>
            <a:off x="685800" y="4876800"/>
            <a:ext cx="8354416" cy="1314451"/>
          </a:xfrm>
          <a:prstGeom prst="rect">
            <a:avLst/>
          </a:prstGeom>
        </p:spPr>
        <p:txBody>
          <a:bodyPr vert="horz" lIns="91440" tIns="45720" rIns="91440" bIns="45720" rtlCol="0">
            <a:normAutofit/>
          </a:bodyPr>
          <a:lstStyle>
            <a:lvl1pPr marL="273685" indent="-191770" algn="l" defTabSz="457200" rtl="0" eaLnBrk="1" latinLnBrk="0" hangingPunct="1">
              <a:spcBef>
                <a:spcPts val="1000"/>
              </a:spcBef>
              <a:spcAft>
                <a:spcPts val="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1pPr>
            <a:lvl2pPr marL="465455" indent="-171450" algn="l" defTabSz="457200" rtl="0" eaLnBrk="1" latinLnBrk="0" hangingPunct="1">
              <a:spcBef>
                <a:spcPts val="1000"/>
              </a:spcBef>
              <a:spcAft>
                <a:spcPts val="0"/>
              </a:spcAft>
              <a:buClr>
                <a:schemeClr val="accent1"/>
              </a:buClr>
              <a:buFont typeface="Wingdings" panose="05000000000000000000" pitchFamily="2" charset="2"/>
              <a:buChar char="ü"/>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indent="-342900">
              <a:spcBef>
                <a:spcPts val="600"/>
              </a:spcBef>
              <a:buClrTx/>
            </a:pPr>
            <a:r>
              <a:rPr lang="zh-CN" altLang="en-US" sz="2400" dirty="0">
                <a:solidFill>
                  <a:srgbClr val="FF0000"/>
                </a:solidFill>
                <a:latin typeface="+mj-ea"/>
                <a:ea typeface="+mj-ea"/>
              </a:rPr>
              <a:t>关系模型</a:t>
            </a:r>
            <a:r>
              <a:rPr lang="zh-CN" altLang="en-US" sz="2400" dirty="0">
                <a:latin typeface="+mj-ea"/>
                <a:ea typeface="+mj-ea"/>
              </a:rPr>
              <a:t>是用表格数据来表示实体本身及其相互之间的联系的，在用户观点下，关系模型中数据的逻辑结构是一张二维表，它由行和列组成。</a:t>
            </a:r>
            <a:endParaRPr lang="zh-CN" altLang="en-US" sz="2400" dirty="0">
              <a:latin typeface="+mj-ea"/>
              <a:ea typeface="+mj-ea"/>
            </a:endParaRPr>
          </a:p>
        </p:txBody>
      </p:sp>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6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4" name="Rectangle 3"/>
          <p:cNvSpPr txBox="1">
            <a:spLocks noChangeArrowheads="1"/>
          </p:cNvSpPr>
          <p:nvPr/>
        </p:nvSpPr>
        <p:spPr>
          <a:xfrm>
            <a:off x="228600" y="555848"/>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dirty="0"/>
              <a:t>选择与投影操作相结合</a:t>
            </a:r>
            <a:endParaRPr lang="en-US" altLang="zh-CN" dirty="0"/>
          </a:p>
          <a:p>
            <a:r>
              <a:rPr lang="zh-CN" altLang="en-US" dirty="0"/>
              <a:t>示例一</a:t>
            </a:r>
            <a:endParaRPr lang="zh-CN" altLang="en-US" dirty="0"/>
          </a:p>
          <a:p>
            <a:pPr>
              <a:buFontTx/>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查询所有在</a:t>
            </a:r>
            <a:r>
              <a:rPr lang="en-US" altLang="zh-CN" dirty="0">
                <a:latin typeface="Times New Roman" panose="02020603050405020304" pitchFamily="18" charset="0"/>
                <a:cs typeface="Times New Roman" panose="02020603050405020304" pitchFamily="18" charset="0"/>
              </a:rPr>
              <a:t>03</a:t>
            </a:r>
            <a:r>
              <a:rPr lang="zh-CN" altLang="en-US" dirty="0">
                <a:latin typeface="Times New Roman" panose="02020603050405020304" pitchFamily="18" charset="0"/>
                <a:cs typeface="Times New Roman" panose="02020603050405020304" pitchFamily="18" charset="0"/>
              </a:rPr>
              <a:t>系就读并且年龄大于</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的学生的姓名和学号</a:t>
            </a:r>
            <a:endParaRPr lang="zh-CN" altLang="en-US" dirty="0">
              <a:latin typeface="Times New Roman" panose="02020603050405020304" pitchFamily="18" charset="0"/>
              <a:cs typeface="Times New Roman" panose="02020603050405020304" pitchFamily="18" charset="0"/>
            </a:endParaRPr>
          </a:p>
        </p:txBody>
      </p:sp>
      <p:pic>
        <p:nvPicPr>
          <p:cNvPr id="2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2204864"/>
            <a:ext cx="4267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Object 2"/>
          <p:cNvGraphicFramePr>
            <a:graphicFrameLocks noChangeAspect="1"/>
          </p:cNvGraphicFramePr>
          <p:nvPr/>
        </p:nvGraphicFramePr>
        <p:xfrm>
          <a:off x="1619673" y="4584724"/>
          <a:ext cx="4608512" cy="740389"/>
        </p:xfrm>
        <a:graphic>
          <a:graphicData uri="http://schemas.openxmlformats.org/presentationml/2006/ole">
            <mc:AlternateContent xmlns:mc="http://schemas.openxmlformats.org/markup-compatibility/2006">
              <mc:Choice xmlns:v="urn:schemas-microsoft-com:vml" Requires="v">
                <p:oleObj spid="_x0000_s49171" name="公式" r:id="rId2" imgW="1637665" imgH="254000" progId="Equation.3">
                  <p:embed/>
                </p:oleObj>
              </mc:Choice>
              <mc:Fallback>
                <p:oleObj name="公式" r:id="rId2" imgW="1637665" imgH="254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3" y="4584724"/>
                        <a:ext cx="4608512" cy="740389"/>
                      </a:xfrm>
                      <a:prstGeom prst="rect">
                        <a:avLst/>
                      </a:prstGeom>
                      <a:noFill/>
                      <a:ln>
                        <a:noFill/>
                      </a:ln>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5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6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 name="Rectangle 3"/>
          <p:cNvSpPr txBox="1">
            <a:spLocks noChangeArrowheads="1"/>
          </p:cNvSpPr>
          <p:nvPr/>
        </p:nvSpPr>
        <p:spPr>
          <a:xfrm>
            <a:off x="444872" y="570805"/>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a:t>选择与投影操作相结合</a:t>
            </a:r>
            <a:endParaRPr lang="en-US" altLang="zh-CN"/>
          </a:p>
          <a:p>
            <a:r>
              <a:rPr lang="zh-CN" altLang="en-US"/>
              <a:t>示例二</a:t>
            </a:r>
            <a:endParaRPr lang="zh-CN" altLang="en-US"/>
          </a:p>
          <a:p>
            <a:pPr>
              <a:buFontTx/>
              <a:buNone/>
            </a:pPr>
            <a:r>
              <a:rPr lang="en-US" altLang="zh-CN"/>
              <a:t>  </a:t>
            </a:r>
            <a:r>
              <a:rPr lang="zh-CN" altLang="en-US"/>
              <a:t>查询选修了</a:t>
            </a:r>
            <a:r>
              <a:rPr lang="en-US" altLang="zh-CN"/>
              <a:t>C02</a:t>
            </a:r>
            <a:r>
              <a:rPr lang="zh-CN" altLang="en-US"/>
              <a:t>课程的学生的学号和成绩</a:t>
            </a:r>
            <a:endParaRPr lang="en-US" altLang="zh-CN"/>
          </a:p>
          <a:p>
            <a:pPr>
              <a:buFontTx/>
              <a:buNone/>
            </a:pPr>
            <a:endParaRPr lang="en-US" altLang="zh-CN"/>
          </a:p>
          <a:p>
            <a:pPr>
              <a:buFontTx/>
              <a:buNone/>
            </a:pPr>
            <a:endParaRPr lang="en-US" altLang="zh-CN"/>
          </a:p>
          <a:p>
            <a:pPr>
              <a:buFontTx/>
              <a:buNone/>
            </a:pPr>
            <a:endParaRPr lang="en-US" altLang="zh-CN"/>
          </a:p>
          <a:p>
            <a:pPr>
              <a:buFontTx/>
              <a:buNone/>
            </a:pPr>
            <a:endParaRPr lang="en-US" altLang="zh-CN"/>
          </a:p>
          <a:p>
            <a:pPr>
              <a:buFontTx/>
              <a:buNone/>
            </a:pPr>
            <a:endParaRPr lang="en-US" altLang="zh-CN"/>
          </a:p>
          <a:p>
            <a:pPr>
              <a:buFontTx/>
              <a:buNone/>
            </a:pPr>
            <a:r>
              <a:rPr lang="zh-CN" altLang="en-US"/>
              <a:t>  如何针对多表进行查询？</a:t>
            </a:r>
            <a:endParaRPr lang="zh-CN" altLang="en-US" dirty="0"/>
          </a:p>
        </p:txBody>
      </p:sp>
      <p:graphicFrame>
        <p:nvGraphicFramePr>
          <p:cNvPr id="11" name="Object 2"/>
          <p:cNvGraphicFramePr>
            <a:graphicFrameLocks noChangeAspect="1"/>
          </p:cNvGraphicFramePr>
          <p:nvPr/>
        </p:nvGraphicFramePr>
        <p:xfrm>
          <a:off x="1252910" y="2132905"/>
          <a:ext cx="4510087" cy="792163"/>
        </p:xfrm>
        <a:graphic>
          <a:graphicData uri="http://schemas.openxmlformats.org/presentationml/2006/ole">
            <mc:AlternateContent xmlns:mc="http://schemas.openxmlformats.org/markup-compatibility/2006">
              <mc:Choice xmlns:v="urn:schemas-microsoft-com:vml" Requires="v">
                <p:oleObj spid="_x0000_s50194" name="公式" r:id="rId1" imgW="1497965" imgH="254000" progId="Equation.3">
                  <p:embed/>
                </p:oleObj>
              </mc:Choice>
              <mc:Fallback>
                <p:oleObj name="公式" r:id="rId1" imgW="1497965" imgH="254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910" y="2132905"/>
                        <a:ext cx="45100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7"/>
          <p:cNvSpPr txBox="1"/>
          <p:nvPr/>
        </p:nvSpPr>
        <p:spPr>
          <a:xfrm>
            <a:off x="1263255" y="3123505"/>
            <a:ext cx="4056063" cy="101600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defRPr/>
            </a:pPr>
            <a:r>
              <a:rPr lang="en-US" altLang="zh-CN" sz="2000" dirty="0">
                <a:solidFill>
                  <a:srgbClr val="0000FF"/>
                </a:solidFill>
                <a:latin typeface="Times New Roman" panose="02020603050405020304" pitchFamily="18" charset="0"/>
              </a:rPr>
              <a:t>Student(</a:t>
            </a:r>
            <a:r>
              <a:rPr lang="en-US" altLang="zh-CN" sz="2000" dirty="0" err="1">
                <a:solidFill>
                  <a:srgbClr val="0000FF"/>
                </a:solidFill>
                <a:latin typeface="Times New Roman" panose="02020603050405020304" pitchFamily="18" charset="0"/>
              </a:rPr>
              <a:t>Sno,Sname,Ssex,Sage,Sdept</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Course(</a:t>
            </a:r>
            <a:r>
              <a:rPr lang="en-US" altLang="zh-CN" sz="2000" dirty="0" err="1">
                <a:solidFill>
                  <a:srgbClr val="0000FF"/>
                </a:solidFill>
                <a:latin typeface="Times New Roman" panose="02020603050405020304" pitchFamily="18" charset="0"/>
              </a:rPr>
              <a:t>Cno,Cname,Credit,Semester</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SC(</a:t>
            </a:r>
            <a:r>
              <a:rPr lang="en-US" altLang="zh-CN" sz="2000" dirty="0" err="1">
                <a:solidFill>
                  <a:srgbClr val="0000FF"/>
                </a:solidFill>
                <a:latin typeface="Times New Roman" panose="02020603050405020304" pitchFamily="18" charset="0"/>
              </a:rPr>
              <a:t>Sno,Cno,Grade</a:t>
            </a:r>
            <a:r>
              <a:rPr lang="en-US" altLang="zh-CN" sz="2000" dirty="0">
                <a:solidFill>
                  <a:srgbClr val="0000FF"/>
                </a:solidFill>
                <a:latin typeface="Times New Roman" panose="02020603050405020304" pitchFamily="18" charset="0"/>
              </a:rPr>
              <a:t>)</a:t>
            </a:r>
            <a:endParaRPr lang="zh-CN" altLang="en-US" sz="2000" dirty="0">
              <a:solidFill>
                <a:srgbClr val="0000FF"/>
              </a:solidFill>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8" end="8"/>
                                            </p:txEl>
                                          </p:spTgt>
                                        </p:tgtEl>
                                        <p:attrNameLst>
                                          <p:attrName>style.visibility</p:attrName>
                                        </p:attrNameLst>
                                      </p:cBhvr>
                                      <p:to>
                                        <p:strVal val="visible"/>
                                      </p:to>
                                    </p:set>
                                    <p:animEffect transition="in" filter="blinds(horizontal)">
                                      <p:cBhvr>
                                        <p:cTn id="1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2"/>
          <p:cNvSpPr>
            <a:spLocks noGrp="1"/>
          </p:cNvSpPr>
          <p:nvPr>
            <p:ph type="title"/>
          </p:nvPr>
        </p:nvSpPr>
        <p:spPr>
          <a:xfrm>
            <a:off x="470953" y="548680"/>
            <a:ext cx="8063447" cy="932682"/>
          </a:xfrm>
        </p:spPr>
        <p:txBody>
          <a:bodyPr/>
          <a:lstStyle/>
          <a:p>
            <a:r>
              <a:rPr lang="en-US" altLang="zh-CN"/>
              <a:t>3.4.2 </a:t>
            </a:r>
            <a:r>
              <a:rPr lang="zh-CN" altLang="en-US"/>
              <a:t>关系代数的扩展运算</a:t>
            </a:r>
            <a:endParaRPr lang="zh-CN" altLang="en-US"/>
          </a:p>
        </p:txBody>
      </p:sp>
      <p:sp>
        <p:nvSpPr>
          <p:cNvPr id="2" name="内容占位符 1"/>
          <p:cNvSpPr>
            <a:spLocks noGrp="1"/>
          </p:cNvSpPr>
          <p:nvPr>
            <p:ph idx="1"/>
          </p:nvPr>
        </p:nvSpPr>
        <p:spPr/>
        <p:txBody>
          <a:bodyPr>
            <a:normAutofit/>
          </a:bodyPr>
          <a:lstStyle/>
          <a:p>
            <a:pPr>
              <a:lnSpc>
                <a:spcPct val="120000"/>
              </a:lnSpc>
            </a:pPr>
            <a:r>
              <a:rPr lang="zh-CN" altLang="en-US" dirty="0"/>
              <a:t>回顾：关系代数中五种基本的操作：</a:t>
            </a:r>
            <a:br>
              <a:rPr lang="en-US" altLang="zh-CN" dirty="0"/>
            </a:br>
            <a:r>
              <a:rPr lang="zh-CN" altLang="en-US" dirty="0">
                <a:solidFill>
                  <a:srgbClr val="0000CC"/>
                </a:solidFill>
              </a:rPr>
              <a:t>并、差、笛卡尔积、投影和选择</a:t>
            </a:r>
            <a:endParaRPr lang="en-US" altLang="zh-CN" dirty="0">
              <a:solidFill>
                <a:srgbClr val="0000CC"/>
              </a:solidFill>
            </a:endParaRPr>
          </a:p>
          <a:p>
            <a:pPr>
              <a:lnSpc>
                <a:spcPct val="120000"/>
              </a:lnSpc>
              <a:buFont typeface="Wingdings" panose="05000000000000000000" pitchFamily="2" charset="2"/>
              <a:buNone/>
            </a:pPr>
            <a:r>
              <a:rPr lang="zh-CN" altLang="en-US" dirty="0"/>
              <a:t>   它们组成了关系代数完备的操作集。</a:t>
            </a:r>
            <a:endParaRPr lang="en-US" altLang="zh-CN" dirty="0"/>
          </a:p>
          <a:p>
            <a:pPr>
              <a:lnSpc>
                <a:spcPct val="120000"/>
              </a:lnSpc>
            </a:pPr>
            <a:r>
              <a:rPr lang="zh-CN" altLang="en-US" dirty="0">
                <a:solidFill>
                  <a:srgbClr val="0000CC"/>
                </a:solidFill>
              </a:rPr>
              <a:t>交、连接、除</a:t>
            </a:r>
            <a:r>
              <a:rPr lang="zh-CN" altLang="en-US" dirty="0"/>
              <a:t>运算可用五种基本操作表示</a:t>
            </a:r>
            <a:br>
              <a:rPr lang="en-US" altLang="zh-CN" dirty="0"/>
            </a:br>
            <a:r>
              <a:rPr lang="en-US" altLang="zh-CN" sz="3200" dirty="0" err="1"/>
              <a:t>这三种运算</a:t>
            </a:r>
            <a:r>
              <a:rPr lang="zh-CN" altLang="en-US" sz="3200" dirty="0"/>
              <a:t>在实际应用中极有用</a:t>
            </a:r>
            <a:endParaRPr lang="zh-CN" altLang="en-US" sz="3200" dirty="0"/>
          </a:p>
          <a:p>
            <a:pPr>
              <a:lnSpc>
                <a:spcPct val="120000"/>
              </a:lnSpc>
              <a:buFont typeface="Wingdings" panose="05000000000000000000" pitchFamily="2" charset="2"/>
              <a:buNone/>
            </a:pPr>
            <a:endParaRPr lang="zh-CN" altLang="en-US" sz="3200" dirty="0"/>
          </a:p>
          <a:p>
            <a:pPr>
              <a:lnSpc>
                <a:spcPct val="120000"/>
              </a:lnSpc>
              <a:buFont typeface="Wingdings" panose="05000000000000000000" pitchFamily="2" charset="2"/>
              <a:buNone/>
            </a:pPr>
            <a:endParaRPr lang="zh-CN" altLang="en-US" sz="3200" dirty="0"/>
          </a:p>
          <a:p>
            <a:pPr>
              <a:lnSpc>
                <a:spcPct val="120000"/>
              </a:lnSpc>
            </a:pPr>
            <a:endParaRPr lang="zh-CN" altLang="en-US" sz="3200" dirty="0"/>
          </a:p>
        </p:txBody>
      </p:sp>
      <p:sp>
        <p:nvSpPr>
          <p:cNvPr id="327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 name="圆角矩形标注 4"/>
          <p:cNvSpPr/>
          <p:nvPr/>
        </p:nvSpPr>
        <p:spPr>
          <a:xfrm>
            <a:off x="827584" y="3157512"/>
            <a:ext cx="6643688" cy="2071688"/>
          </a:xfrm>
          <a:prstGeom prst="wedgeRoundRectCallout">
            <a:avLst>
              <a:gd name="adj1" fmla="val -47130"/>
              <a:gd name="adj2" fmla="val -8270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graphicFrame>
        <p:nvGraphicFramePr>
          <p:cNvPr id="69633" name="Object 1"/>
          <p:cNvGraphicFramePr>
            <a:graphicFrameLocks noChangeAspect="1"/>
          </p:cNvGraphicFramePr>
          <p:nvPr/>
        </p:nvGraphicFramePr>
        <p:xfrm>
          <a:off x="1256209" y="3657575"/>
          <a:ext cx="5892800" cy="857250"/>
        </p:xfrm>
        <a:graphic>
          <a:graphicData uri="http://schemas.openxmlformats.org/presentationml/2006/ole">
            <mc:AlternateContent xmlns:mc="http://schemas.openxmlformats.org/markup-compatibility/2006">
              <mc:Choice xmlns:v="urn:schemas-microsoft-com:vml" Requires="v">
                <p:oleObj spid="_x0000_s32935" name="公式" r:id="rId1" imgW="1523365" imgH="215900" progId="Equation.3">
                  <p:embed/>
                </p:oleObj>
              </mc:Choice>
              <mc:Fallback>
                <p:oleObj name="公式" r:id="rId1" imgW="1523365" imgH="2159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209" y="3657575"/>
                        <a:ext cx="5892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圆角矩形标注 6"/>
          <p:cNvSpPr/>
          <p:nvPr/>
        </p:nvSpPr>
        <p:spPr>
          <a:xfrm>
            <a:off x="827584" y="3157512"/>
            <a:ext cx="6643688" cy="2071688"/>
          </a:xfrm>
          <a:prstGeom prst="wedgeRoundRectCallout">
            <a:avLst>
              <a:gd name="adj1" fmla="val -35960"/>
              <a:gd name="adj2" fmla="val -820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graphicFrame>
        <p:nvGraphicFramePr>
          <p:cNvPr id="69634" name="Object 2"/>
          <p:cNvGraphicFramePr>
            <a:graphicFrameLocks noChangeAspect="1"/>
          </p:cNvGraphicFramePr>
          <p:nvPr/>
        </p:nvGraphicFramePr>
        <p:xfrm>
          <a:off x="938709" y="3657575"/>
          <a:ext cx="6532563" cy="928687"/>
        </p:xfrm>
        <a:graphic>
          <a:graphicData uri="http://schemas.openxmlformats.org/presentationml/2006/ole">
            <mc:AlternateContent xmlns:mc="http://schemas.openxmlformats.org/markup-compatibility/2006">
              <mc:Choice xmlns:v="urn:schemas-microsoft-com:vml" Requires="v">
                <p:oleObj spid="_x0000_s32936" name="公式" r:id="rId3" imgW="1600200" imgH="215900" progId="Equation.3">
                  <p:embed/>
                </p:oleObj>
              </mc:Choice>
              <mc:Fallback>
                <p:oleObj name="公式" r:id="rId3" imgW="16002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09" y="3657575"/>
                        <a:ext cx="65325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圆角矩形标注 8"/>
          <p:cNvSpPr/>
          <p:nvPr/>
        </p:nvSpPr>
        <p:spPr>
          <a:xfrm>
            <a:off x="827584" y="3157512"/>
            <a:ext cx="7643813" cy="2071688"/>
          </a:xfrm>
          <a:prstGeom prst="wedgeRoundRectCallout">
            <a:avLst>
              <a:gd name="adj1" fmla="val -20202"/>
              <a:gd name="adj2" fmla="val -8398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graphicFrame>
        <p:nvGraphicFramePr>
          <p:cNvPr id="69635" name="Object 3"/>
          <p:cNvGraphicFramePr>
            <a:graphicFrameLocks noChangeAspect="1"/>
          </p:cNvGraphicFramePr>
          <p:nvPr/>
        </p:nvGraphicFramePr>
        <p:xfrm>
          <a:off x="899022" y="3800450"/>
          <a:ext cx="7572375" cy="714375"/>
        </p:xfrm>
        <a:graphic>
          <a:graphicData uri="http://schemas.openxmlformats.org/presentationml/2006/ole">
            <mc:AlternateContent xmlns:mc="http://schemas.openxmlformats.org/markup-compatibility/2006">
              <mc:Choice xmlns:v="urn:schemas-microsoft-com:vml" Requires="v">
                <p:oleObj spid="_x0000_s32937" name="公式" r:id="rId5" imgW="2184400" imgH="203200" progId="Equation.3">
                  <p:embed/>
                </p:oleObj>
              </mc:Choice>
              <mc:Fallback>
                <p:oleObj name="公式" r:id="rId5" imgW="21844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022" y="3800450"/>
                        <a:ext cx="7572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圆角矩形标注 11"/>
          <p:cNvSpPr/>
          <p:nvPr/>
        </p:nvSpPr>
        <p:spPr>
          <a:xfrm>
            <a:off x="827584" y="3157512"/>
            <a:ext cx="7643813" cy="2071688"/>
          </a:xfrm>
          <a:prstGeom prst="wedgeRoundRectCallout">
            <a:avLst>
              <a:gd name="adj1" fmla="val -7331"/>
              <a:gd name="adj2" fmla="val -7980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graphicFrame>
        <p:nvGraphicFramePr>
          <p:cNvPr id="69636" name="Object 4"/>
          <p:cNvGraphicFramePr>
            <a:graphicFrameLocks noChangeAspect="1"/>
          </p:cNvGraphicFramePr>
          <p:nvPr/>
        </p:nvGraphicFramePr>
        <p:xfrm>
          <a:off x="870447" y="3871887"/>
          <a:ext cx="7600950" cy="600075"/>
        </p:xfrm>
        <a:graphic>
          <a:graphicData uri="http://schemas.openxmlformats.org/presentationml/2006/ole">
            <mc:AlternateContent xmlns:mc="http://schemas.openxmlformats.org/markup-compatibility/2006">
              <mc:Choice xmlns:v="urn:schemas-microsoft-com:vml" Requires="v">
                <p:oleObj spid="_x0000_s32938" name="公式" r:id="rId7" imgW="3454400" imgH="266700" progId="Equation.3">
                  <p:embed/>
                </p:oleObj>
              </mc:Choice>
              <mc:Fallback>
                <p:oleObj name="公式" r:id="rId7" imgW="3454400" imgH="266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0447" y="3871887"/>
                        <a:ext cx="76009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圆角矩形标注 13"/>
          <p:cNvSpPr/>
          <p:nvPr/>
        </p:nvSpPr>
        <p:spPr>
          <a:xfrm>
            <a:off x="827584" y="3157512"/>
            <a:ext cx="7643813" cy="2071688"/>
          </a:xfrm>
          <a:prstGeom prst="wedgeRoundRectCallout">
            <a:avLst>
              <a:gd name="adj1" fmla="val 2846"/>
              <a:gd name="adj2" fmla="val -7933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anose="020B0604030504040204" pitchFamily="34" charset="0"/>
                <a:ea typeface="宋体" panose="02010600030101010101" pitchFamily="2" charset="-122"/>
              </a:defRPr>
            </a:lvl1pPr>
            <a:lvl2pPr marL="92075"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defRPr/>
            </a:pPr>
            <a:endParaRPr lang="en-US" altLang="zh-CN">
              <a:solidFill>
                <a:srgbClr val="0000CC"/>
              </a:solidFill>
            </a:endParaRPr>
          </a:p>
          <a:p>
            <a:pPr eaLnBrk="1" hangingPunct="1">
              <a:defRPr/>
            </a:pPr>
            <a:endParaRPr lang="en-US" altLang="zh-CN">
              <a:solidFill>
                <a:srgbClr val="0000CC"/>
              </a:solidFill>
            </a:endParaRPr>
          </a:p>
          <a:p>
            <a:pPr eaLnBrk="1" hangingPunct="1">
              <a:defRPr/>
            </a:pPr>
            <a:r>
              <a:rPr lang="zh-CN" altLang="en-US">
                <a:solidFill>
                  <a:srgbClr val="0000CC"/>
                </a:solidFill>
              </a:rPr>
              <a:t>命题公式</a:t>
            </a:r>
            <a:r>
              <a:rPr lang="en-US" altLang="zh-CN">
                <a:solidFill>
                  <a:srgbClr val="0000CC"/>
                </a:solidFill>
              </a:rPr>
              <a:t>F</a:t>
            </a:r>
            <a:r>
              <a:rPr lang="zh-CN" altLang="en-US">
                <a:solidFill>
                  <a:srgbClr val="0000CC"/>
                </a:solidFill>
              </a:rPr>
              <a:t>由两部分组成：</a:t>
            </a:r>
            <a:endParaRPr lang="zh-CN" altLang="en-US">
              <a:solidFill>
                <a:srgbClr val="0000CC"/>
              </a:solidFill>
            </a:endParaRPr>
          </a:p>
          <a:p>
            <a:pPr lvl="1" eaLnBrk="1" hangingPunct="1">
              <a:buFont typeface="Wingdings" panose="05000000000000000000" pitchFamily="2" charset="2"/>
              <a:buChar char="l"/>
              <a:defRPr/>
            </a:pPr>
            <a:r>
              <a:rPr lang="zh-CN" altLang="en-US">
                <a:solidFill>
                  <a:srgbClr val="0000CC"/>
                </a:solidFill>
              </a:rPr>
              <a:t>运算对象：常数（引号括起），元组分量（属性名或列的序号）</a:t>
            </a:r>
            <a:endParaRPr lang="zh-CN" altLang="en-US">
              <a:solidFill>
                <a:srgbClr val="0000CC"/>
              </a:solidFill>
            </a:endParaRPr>
          </a:p>
          <a:p>
            <a:pPr lvl="1" eaLnBrk="1" hangingPunct="1">
              <a:buFont typeface="Wingdings" panose="05000000000000000000" pitchFamily="2" charset="2"/>
              <a:buChar char="l"/>
              <a:defRPr/>
            </a:pPr>
            <a:r>
              <a:rPr lang="zh-CN" altLang="en-US">
                <a:solidFill>
                  <a:srgbClr val="0000CC"/>
                </a:solidFill>
              </a:rPr>
              <a:t>运算符：算术比较 </a:t>
            </a:r>
            <a:r>
              <a:rPr lang="en-US" altLang="zh-CN">
                <a:solidFill>
                  <a:srgbClr val="0000CC"/>
                </a:solidFill>
              </a:rPr>
              <a:t>(</a:t>
            </a:r>
            <a:r>
              <a:rPr lang="zh-CN" altLang="en-US">
                <a:solidFill>
                  <a:srgbClr val="0000CC"/>
                </a:solidFill>
              </a:rPr>
              <a:t>＜</a:t>
            </a:r>
            <a:r>
              <a:rPr lang="en-US" altLang="zh-CN">
                <a:solidFill>
                  <a:srgbClr val="0000CC"/>
                </a:solidFill>
              </a:rPr>
              <a:t>≤＞≥＝≠</a:t>
            </a:r>
            <a:r>
              <a:rPr lang="zh-CN" altLang="en-US">
                <a:solidFill>
                  <a:srgbClr val="0000CC"/>
                </a:solidFill>
              </a:rPr>
              <a:t>也称</a:t>
            </a:r>
            <a:r>
              <a:rPr lang="en-US" altLang="zh-CN">
                <a:solidFill>
                  <a:srgbClr val="0000CC"/>
                </a:solidFill>
              </a:rPr>
              <a:t>θ</a:t>
            </a:r>
            <a:r>
              <a:rPr lang="zh-CN" altLang="en-US">
                <a:solidFill>
                  <a:srgbClr val="0000CC"/>
                </a:solidFill>
              </a:rPr>
              <a:t>符</a:t>
            </a:r>
            <a:r>
              <a:rPr lang="en-US" altLang="zh-CN">
                <a:solidFill>
                  <a:srgbClr val="0000CC"/>
                </a:solidFill>
              </a:rPr>
              <a:t>)</a:t>
            </a:r>
            <a:r>
              <a:rPr lang="zh-CN" altLang="en-US">
                <a:solidFill>
                  <a:srgbClr val="0000CC"/>
                </a:solidFill>
              </a:rPr>
              <a:t>，逻辑运算</a:t>
            </a:r>
            <a:r>
              <a:rPr lang="en-US" altLang="zh-CN">
                <a:solidFill>
                  <a:srgbClr val="0000CC"/>
                </a:solidFill>
              </a:rPr>
              <a:t>(∧∨</a:t>
            </a:r>
            <a:r>
              <a:rPr lang="en-US" altLang="zh-CN">
                <a:solidFill>
                  <a:srgbClr val="0000CC"/>
                </a:solidFill>
                <a:sym typeface="Symbol" panose="05050102010706020507" pitchFamily="18" charset="2"/>
              </a:rPr>
              <a:t></a:t>
            </a:r>
            <a:r>
              <a:rPr lang="en-US" altLang="zh-CN">
                <a:solidFill>
                  <a:srgbClr val="0000CC"/>
                </a:solidFill>
              </a:rPr>
              <a:t>)</a:t>
            </a:r>
            <a:endParaRPr lang="zh-CN" altLang="en-US">
              <a:solidFill>
                <a:srgbClr val="0000CC"/>
              </a:solidFill>
            </a:endParaRPr>
          </a:p>
        </p:txBody>
      </p:sp>
      <p:graphicFrame>
        <p:nvGraphicFramePr>
          <p:cNvPr id="69637" name="Object 5"/>
          <p:cNvGraphicFramePr>
            <a:graphicFrameLocks noChangeAspect="1"/>
          </p:cNvGraphicFramePr>
          <p:nvPr/>
        </p:nvGraphicFramePr>
        <p:xfrm>
          <a:off x="1199059" y="3298800"/>
          <a:ext cx="5145088" cy="612775"/>
        </p:xfrm>
        <a:graphic>
          <a:graphicData uri="http://schemas.openxmlformats.org/presentationml/2006/ole">
            <mc:AlternateContent xmlns:mc="http://schemas.openxmlformats.org/markup-compatibility/2006">
              <mc:Choice xmlns:v="urn:schemas-microsoft-com:vml" Requires="v">
                <p:oleObj spid="_x0000_s32939" name="公式" r:id="rId9" imgW="1866265" imgH="215900" progId="Equation.3">
                  <p:embed/>
                </p:oleObj>
              </mc:Choice>
              <mc:Fallback>
                <p:oleObj name="公式" r:id="rId9" imgW="1866265" imgH="2159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059" y="3298800"/>
                        <a:ext cx="514508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
                                        <p:tgtEl>
                                          <p:spTgt spid="2">
                                            <p:txEl>
                                              <p:pRg st="0" end="0"/>
                                            </p:txEl>
                                          </p:spTgt>
                                        </p:tgtEl>
                                      </p:cBhvr>
                                    </p:animEffect>
                                    <p:anim calcmode="lin" valueType="num">
                                      <p:cBhvr>
                                        <p:cTn id="8" dur="4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9633"/>
                                        </p:tgtEl>
                                        <p:attrNameLst>
                                          <p:attrName>style.visibility</p:attrName>
                                        </p:attrNameLst>
                                      </p:cBhvr>
                                      <p:to>
                                        <p:strVal val="visible"/>
                                      </p:to>
                                    </p:set>
                                    <p:animEffect transition="in" filter="wipe(down)">
                                      <p:cBhvr>
                                        <p:cTn id="16" dur="500"/>
                                        <p:tgtEl>
                                          <p:spTgt spid="6963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69633"/>
                                        </p:tgtEl>
                                      </p:cBhvr>
                                    </p:animEffect>
                                    <p:set>
                                      <p:cBhvr>
                                        <p:cTn id="27" dur="1" fill="hold">
                                          <p:stCondLst>
                                            <p:cond delay="499"/>
                                          </p:stCondLst>
                                        </p:cTn>
                                        <p:tgtEl>
                                          <p:spTgt spid="69633"/>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par>
                                <p:cTn id="32" presetID="22" presetClass="entr" presetSubtype="1" fill="hold" nodeType="withEffect">
                                  <p:stCondLst>
                                    <p:cond delay="0"/>
                                  </p:stCondLst>
                                  <p:childTnLst>
                                    <p:set>
                                      <p:cBhvr>
                                        <p:cTn id="33" dur="1" fill="hold">
                                          <p:stCondLst>
                                            <p:cond delay="0"/>
                                          </p:stCondLst>
                                        </p:cTn>
                                        <p:tgtEl>
                                          <p:spTgt spid="69634"/>
                                        </p:tgtEl>
                                        <p:attrNameLst>
                                          <p:attrName>style.visibility</p:attrName>
                                        </p:attrNameLst>
                                      </p:cBhvr>
                                      <p:to>
                                        <p:strVal val="visible"/>
                                      </p:to>
                                    </p:set>
                                    <p:animEffect transition="in" filter="wipe(up)">
                                      <p:cBhvr>
                                        <p:cTn id="34" dur="500"/>
                                        <p:tgtEl>
                                          <p:spTgt spid="696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69634"/>
                                        </p:tgtEl>
                                      </p:cBhvr>
                                    </p:animEffect>
                                    <p:set>
                                      <p:cBhvr>
                                        <p:cTn id="42" dur="1" fill="hold">
                                          <p:stCondLst>
                                            <p:cond delay="499"/>
                                          </p:stCondLst>
                                        </p:cTn>
                                        <p:tgtEl>
                                          <p:spTgt spid="69634"/>
                                        </p:tgtEl>
                                        <p:attrNameLst>
                                          <p:attrName>style.visibility</p:attrName>
                                        </p:attrNameLst>
                                      </p:cBhvr>
                                      <p:to>
                                        <p:strVal val="hidden"/>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up)">
                                      <p:cBhvr>
                                        <p:cTn id="46" dur="500"/>
                                        <p:tgtEl>
                                          <p:spTgt spid="9"/>
                                        </p:tgtEl>
                                      </p:cBhvr>
                                    </p:animEffect>
                                  </p:childTnLst>
                                </p:cTn>
                              </p:par>
                              <p:par>
                                <p:cTn id="47" presetID="22" presetClass="entr" presetSubtype="1" fill="hold" nodeType="withEffect">
                                  <p:stCondLst>
                                    <p:cond delay="0"/>
                                  </p:stCondLst>
                                  <p:childTnLst>
                                    <p:set>
                                      <p:cBhvr>
                                        <p:cTn id="48" dur="1" fill="hold">
                                          <p:stCondLst>
                                            <p:cond delay="0"/>
                                          </p:stCondLst>
                                        </p:cTn>
                                        <p:tgtEl>
                                          <p:spTgt spid="69635"/>
                                        </p:tgtEl>
                                        <p:attrNameLst>
                                          <p:attrName>style.visibility</p:attrName>
                                        </p:attrNameLst>
                                      </p:cBhvr>
                                      <p:to>
                                        <p:strVal val="visible"/>
                                      </p:to>
                                    </p:set>
                                    <p:animEffect transition="in" filter="wipe(up)">
                                      <p:cBhvr>
                                        <p:cTn id="49" dur="500"/>
                                        <p:tgtEl>
                                          <p:spTgt spid="696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grpId="1" nodeType="clickEffect">
                                  <p:stCondLst>
                                    <p:cond delay="0"/>
                                  </p:stCondLst>
                                  <p:childTnLst>
                                    <p:animEffect transition="out" filter="wipe(down)">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69635"/>
                                        </p:tgtEl>
                                      </p:cBhvr>
                                    </p:animEffect>
                                    <p:set>
                                      <p:cBhvr>
                                        <p:cTn id="57" dur="1" fill="hold">
                                          <p:stCondLst>
                                            <p:cond delay="499"/>
                                          </p:stCondLst>
                                        </p:cTn>
                                        <p:tgtEl>
                                          <p:spTgt spid="69635"/>
                                        </p:tgtEl>
                                        <p:attrNameLst>
                                          <p:attrName>style.visibility</p:attrName>
                                        </p:attrNameLst>
                                      </p:cBhvr>
                                      <p:to>
                                        <p:strVal val="hidden"/>
                                      </p:to>
                                    </p:se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up)">
                                      <p:cBhvr>
                                        <p:cTn id="61" dur="500"/>
                                        <p:tgtEl>
                                          <p:spTgt spid="12"/>
                                        </p:tgtEl>
                                      </p:cBhvr>
                                    </p:animEffect>
                                  </p:childTnLst>
                                </p:cTn>
                              </p:par>
                              <p:par>
                                <p:cTn id="62" presetID="22" presetClass="entr" presetSubtype="1" fill="hold" nodeType="withEffect">
                                  <p:stCondLst>
                                    <p:cond delay="0"/>
                                  </p:stCondLst>
                                  <p:childTnLst>
                                    <p:set>
                                      <p:cBhvr>
                                        <p:cTn id="63" dur="1" fill="hold">
                                          <p:stCondLst>
                                            <p:cond delay="0"/>
                                          </p:stCondLst>
                                        </p:cTn>
                                        <p:tgtEl>
                                          <p:spTgt spid="69636"/>
                                        </p:tgtEl>
                                        <p:attrNameLst>
                                          <p:attrName>style.visibility</p:attrName>
                                        </p:attrNameLst>
                                      </p:cBhvr>
                                      <p:to>
                                        <p:strVal val="visible"/>
                                      </p:to>
                                    </p:set>
                                    <p:animEffect transition="in" filter="wipe(up)">
                                      <p:cBhvr>
                                        <p:cTn id="64" dur="500"/>
                                        <p:tgtEl>
                                          <p:spTgt spid="696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grpId="1" nodeType="clickEffect">
                                  <p:stCondLst>
                                    <p:cond delay="0"/>
                                  </p:stCondLst>
                                  <p:childTnLst>
                                    <p:animEffect transition="out" filter="wipe(down)">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22" presetClass="exit" presetSubtype="4" fill="hold" nodeType="withEffect">
                                  <p:stCondLst>
                                    <p:cond delay="0"/>
                                  </p:stCondLst>
                                  <p:childTnLst>
                                    <p:animEffect transition="out" filter="wipe(down)">
                                      <p:cBhvr>
                                        <p:cTn id="71" dur="500"/>
                                        <p:tgtEl>
                                          <p:spTgt spid="69636"/>
                                        </p:tgtEl>
                                      </p:cBhvr>
                                    </p:animEffect>
                                    <p:set>
                                      <p:cBhvr>
                                        <p:cTn id="72" dur="1" fill="hold">
                                          <p:stCondLst>
                                            <p:cond delay="499"/>
                                          </p:stCondLst>
                                        </p:cTn>
                                        <p:tgtEl>
                                          <p:spTgt spid="69636"/>
                                        </p:tgtEl>
                                        <p:attrNameLst>
                                          <p:attrName>style.visibility</p:attrName>
                                        </p:attrNameLst>
                                      </p:cBhvr>
                                      <p:to>
                                        <p:strVal val="hidden"/>
                                      </p:to>
                                    </p:se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up)">
                                      <p:cBhvr>
                                        <p:cTn id="76" dur="500"/>
                                        <p:tgtEl>
                                          <p:spTgt spid="14"/>
                                        </p:tgtEl>
                                      </p:cBhvr>
                                    </p:animEffect>
                                  </p:childTnLst>
                                </p:cTn>
                              </p:par>
                              <p:par>
                                <p:cTn id="77" presetID="22" presetClass="entr" presetSubtype="1" fill="hold" nodeType="withEffect">
                                  <p:stCondLst>
                                    <p:cond delay="0"/>
                                  </p:stCondLst>
                                  <p:childTnLst>
                                    <p:set>
                                      <p:cBhvr>
                                        <p:cTn id="78" dur="1" fill="hold">
                                          <p:stCondLst>
                                            <p:cond delay="0"/>
                                          </p:stCondLst>
                                        </p:cTn>
                                        <p:tgtEl>
                                          <p:spTgt spid="69637"/>
                                        </p:tgtEl>
                                        <p:attrNameLst>
                                          <p:attrName>style.visibility</p:attrName>
                                        </p:attrNameLst>
                                      </p:cBhvr>
                                      <p:to>
                                        <p:strVal val="visible"/>
                                      </p:to>
                                    </p:set>
                                    <p:animEffect transition="in" filter="wipe(up)">
                                      <p:cBhvr>
                                        <p:cTn id="79" dur="500"/>
                                        <p:tgtEl>
                                          <p:spTgt spid="6963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grpId="1" nodeType="clickEffect">
                                  <p:stCondLst>
                                    <p:cond delay="0"/>
                                  </p:stCondLst>
                                  <p:childTnLst>
                                    <p:animEffect transition="out" filter="wipe(down)">
                                      <p:cBhvr>
                                        <p:cTn id="83" dur="500"/>
                                        <p:tgtEl>
                                          <p:spTgt spid="14"/>
                                        </p:tgtEl>
                                      </p:cBhvr>
                                    </p:animEffect>
                                    <p:set>
                                      <p:cBhvr>
                                        <p:cTn id="84" dur="1" fill="hold">
                                          <p:stCondLst>
                                            <p:cond delay="499"/>
                                          </p:stCondLst>
                                        </p:cTn>
                                        <p:tgtEl>
                                          <p:spTgt spid="14"/>
                                        </p:tgtEl>
                                        <p:attrNameLst>
                                          <p:attrName>style.visibility</p:attrName>
                                        </p:attrNameLst>
                                      </p:cBhvr>
                                      <p:to>
                                        <p:strVal val="hidden"/>
                                      </p:to>
                                    </p:set>
                                  </p:childTnLst>
                                </p:cTn>
                              </p:par>
                              <p:par>
                                <p:cTn id="85" presetID="22" presetClass="exit" presetSubtype="4" fill="hold" nodeType="withEffect">
                                  <p:stCondLst>
                                    <p:cond delay="0"/>
                                  </p:stCondLst>
                                  <p:childTnLst>
                                    <p:animEffect transition="out" filter="wipe(down)">
                                      <p:cBhvr>
                                        <p:cTn id="86" dur="500"/>
                                        <p:tgtEl>
                                          <p:spTgt spid="69637"/>
                                        </p:tgtEl>
                                      </p:cBhvr>
                                    </p:animEffect>
                                    <p:set>
                                      <p:cBhvr>
                                        <p:cTn id="87" dur="1" fill="hold">
                                          <p:stCondLst>
                                            <p:cond delay="499"/>
                                          </p:stCondLst>
                                        </p:cTn>
                                        <p:tgtEl>
                                          <p:spTgt spid="6963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3" presetClass="entr" presetSubtype="0" fill="hold" grpId="0" nodeType="clickEffect">
                                  <p:stCondLst>
                                    <p:cond delay="0"/>
                                  </p:stCondLst>
                                  <p:childTnLst>
                                    <p:set>
                                      <p:cBhvr>
                                        <p:cTn id="91" dur="1" fill="hold">
                                          <p:stCondLst>
                                            <p:cond delay="0"/>
                                          </p:stCondLst>
                                        </p:cTn>
                                        <p:tgtEl>
                                          <p:spTgt spid="2">
                                            <p:txEl>
                                              <p:pRg st="1" end="1"/>
                                            </p:txEl>
                                          </p:spTgt>
                                        </p:tgtEl>
                                        <p:attrNameLst>
                                          <p:attrName>style.visibility</p:attrName>
                                        </p:attrNameLst>
                                      </p:cBhvr>
                                      <p:to>
                                        <p:strVal val="visible"/>
                                      </p:to>
                                    </p:set>
                                    <p:animEffect transition="in" filter="fade">
                                      <p:cBhvr>
                                        <p:cTn id="92" dur="100"/>
                                        <p:tgtEl>
                                          <p:spTgt spid="2">
                                            <p:txEl>
                                              <p:pRg st="1" end="1"/>
                                            </p:txEl>
                                          </p:spTgt>
                                        </p:tgtEl>
                                      </p:cBhvr>
                                    </p:animEffect>
                                    <p:anim calcmode="lin" valueType="num">
                                      <p:cBhvr>
                                        <p:cTn id="93" dur="4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4" dur="400" fill="hold"/>
                                        <p:tgtEl>
                                          <p:spTgt spid="2">
                                            <p:txEl>
                                              <p:pRg st="1" end="1"/>
                                            </p:txEl>
                                          </p:spTgt>
                                        </p:tgtEl>
                                        <p:attrNameLst>
                                          <p:attrName>ppt_y</p:attrName>
                                        </p:attrNameLst>
                                      </p:cBhvr>
                                      <p:tavLst>
                                        <p:tav tm="0">
                                          <p:val>
                                            <p:strVal val="#ppt_y+0.31"/>
                                          </p:val>
                                        </p:tav>
                                        <p:tav tm="100000">
                                          <p:val>
                                            <p:strVal val="#ppt_y+0.31"/>
                                          </p:val>
                                        </p:tav>
                                      </p:tavLst>
                                    </p:anim>
                                    <p:anim calcmode="lin" valueType="num">
                                      <p:cBhvr>
                                        <p:cTn id="95" dur="600" decel="50000" fill="hold">
                                          <p:stCondLst>
                                            <p:cond delay="400"/>
                                          </p:stCondLst>
                                        </p:cTn>
                                        <p:tgtEl>
                                          <p:spTgt spid="2">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6" dur="600" decel="50000" fill="hold">
                                          <p:stCondLst>
                                            <p:cond delay="400"/>
                                          </p:stCondLst>
                                        </p:cTn>
                                        <p:tgtEl>
                                          <p:spTgt spid="2">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3" presetClass="entr" presetSubtype="0" fill="hold" grpId="0" nodeType="clickEffect">
                                  <p:stCondLst>
                                    <p:cond delay="0"/>
                                  </p:stCondLst>
                                  <p:childTnLst>
                                    <p:set>
                                      <p:cBhvr>
                                        <p:cTn id="100" dur="1" fill="hold">
                                          <p:stCondLst>
                                            <p:cond delay="0"/>
                                          </p:stCondLst>
                                        </p:cTn>
                                        <p:tgtEl>
                                          <p:spTgt spid="2">
                                            <p:txEl>
                                              <p:pRg st="2" end="2"/>
                                            </p:txEl>
                                          </p:spTgt>
                                        </p:tgtEl>
                                        <p:attrNameLst>
                                          <p:attrName>style.visibility</p:attrName>
                                        </p:attrNameLst>
                                      </p:cBhvr>
                                      <p:to>
                                        <p:strVal val="visible"/>
                                      </p:to>
                                    </p:set>
                                    <p:animEffect transition="in" filter="fade">
                                      <p:cBhvr>
                                        <p:cTn id="101" dur="100"/>
                                        <p:tgtEl>
                                          <p:spTgt spid="2">
                                            <p:txEl>
                                              <p:pRg st="2" end="2"/>
                                            </p:txEl>
                                          </p:spTgt>
                                        </p:tgtEl>
                                      </p:cBhvr>
                                    </p:animEffect>
                                    <p:anim calcmode="lin" valueType="num">
                                      <p:cBhvr>
                                        <p:cTn id="102" dur="4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03" dur="400" fill="hold"/>
                                        <p:tgtEl>
                                          <p:spTgt spid="2">
                                            <p:txEl>
                                              <p:pRg st="2" end="2"/>
                                            </p:txEl>
                                          </p:spTgt>
                                        </p:tgtEl>
                                        <p:attrNameLst>
                                          <p:attrName>ppt_y</p:attrName>
                                        </p:attrNameLst>
                                      </p:cBhvr>
                                      <p:tavLst>
                                        <p:tav tm="0">
                                          <p:val>
                                            <p:strVal val="#ppt_y+0.31"/>
                                          </p:val>
                                        </p:tav>
                                        <p:tav tm="100000">
                                          <p:val>
                                            <p:strVal val="#ppt_y+0.31"/>
                                          </p:val>
                                        </p:tav>
                                      </p:tavLst>
                                    </p:anim>
                                    <p:anim calcmode="lin" valueType="num">
                                      <p:cBhvr>
                                        <p:cTn id="104" dur="600" decel="50000" fill="hold">
                                          <p:stCondLst>
                                            <p:cond delay="400"/>
                                          </p:stCondLst>
                                        </p:cTn>
                                        <p:tgtEl>
                                          <p:spTgt spid="2">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5" dur="600" decel="50000" fill="hold">
                                          <p:stCondLst>
                                            <p:cond delay="400"/>
                                          </p:stCondLst>
                                        </p:cTn>
                                        <p:tgtEl>
                                          <p:spTgt spid="2">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5" grpId="1" animBg="1"/>
      <p:bldP spid="7" grpId="0" animBg="1"/>
      <p:bldP spid="7" grpId="1" animBg="1"/>
      <p:bldP spid="9" grpId="0" animBg="1"/>
      <p:bldP spid="9" grpId="1" animBg="1"/>
      <p:bldP spid="12" grpId="0" animBg="1"/>
      <p:bldP spid="12" grpId="1" animBg="1"/>
      <p:bldP spid="14" grpId="0" animBg="1"/>
      <p:bldP spid="1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3-7  </a:t>
            </a:r>
            <a:r>
              <a:rPr lang="zh-CN" altLang="en-US" dirty="0"/>
              <a:t>交（</a:t>
            </a:r>
            <a:r>
              <a:rPr lang="en-US" altLang="zh-CN" dirty="0"/>
              <a:t>intersection</a:t>
            </a:r>
            <a:r>
              <a:rPr lang="zh-CN" altLang="en-US" dirty="0"/>
              <a:t>）</a:t>
            </a:r>
            <a:endParaRPr lang="zh-CN" altLang="en-US" dirty="0"/>
          </a:p>
        </p:txBody>
      </p:sp>
      <p:sp>
        <p:nvSpPr>
          <p:cNvPr id="2" name="内容占位符 1"/>
          <p:cNvSpPr>
            <a:spLocks noGrp="1"/>
          </p:cNvSpPr>
          <p:nvPr>
            <p:ph idx="1"/>
          </p:nvPr>
        </p:nvSpPr>
        <p:spPr/>
        <p:txBody>
          <a:bodyPr>
            <a:normAutofit/>
          </a:bodyPr>
          <a:lstStyle/>
          <a:p>
            <a:r>
              <a:rPr lang="zh-CN" altLang="en-US" sz="2800" dirty="0">
                <a:solidFill>
                  <a:srgbClr val="0000CC"/>
                </a:solidFill>
                <a:latin typeface="Times New Roman" panose="02020603050405020304" pitchFamily="18" charset="0"/>
                <a:cs typeface="Times New Roman" panose="02020603050405020304" pitchFamily="18" charset="0"/>
              </a:rPr>
              <a:t>对象</a:t>
            </a:r>
            <a:r>
              <a:rPr lang="zh-CN" altLang="en-US" sz="2800" dirty="0">
                <a:latin typeface="Times New Roman" panose="02020603050405020304" pitchFamily="18" charset="0"/>
                <a:cs typeface="Times New Roman" panose="02020603050405020304" pitchFamily="18" charset="0"/>
              </a:rPr>
              <a:t>：同类关系</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[R]</a:t>
            </a:r>
            <a:endParaRPr lang="zh-CN" altLang="en-US" sz="2800" dirty="0">
              <a:latin typeface="Times New Roman" panose="02020603050405020304" pitchFamily="18" charset="0"/>
              <a:cs typeface="Times New Roman" panose="02020603050405020304" pitchFamily="18" charset="0"/>
            </a:endParaRPr>
          </a:p>
          <a:p>
            <a:r>
              <a:rPr lang="zh-CN" altLang="en-US" sz="2800" dirty="0">
                <a:solidFill>
                  <a:srgbClr val="0000CC"/>
                </a:solidFill>
                <a:latin typeface="Times New Roman" panose="02020603050405020304" pitchFamily="18" charset="0"/>
                <a:cs typeface="Times New Roman" panose="02020603050405020304" pitchFamily="18" charset="0"/>
              </a:rPr>
              <a:t>规则</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en-US" sz="2800" dirty="0">
                <a:solidFill>
                  <a:srgbClr val="0000CC"/>
                </a:solidFill>
                <a:latin typeface="Times New Roman" panose="02020603050405020304" pitchFamily="18" charset="0"/>
                <a:cs typeface="Times New Roman" panose="02020603050405020304" pitchFamily="18" charset="0"/>
              </a:rPr>
              <a:t>结果</a:t>
            </a:r>
            <a:r>
              <a:rPr lang="zh-CN" altLang="en-US" sz="2800" dirty="0">
                <a:latin typeface="Times New Roman" panose="02020603050405020304" pitchFamily="18" charset="0"/>
                <a:cs typeface="Times New Roman" panose="02020603050405020304" pitchFamily="18" charset="0"/>
              </a:rPr>
              <a:t>：</a:t>
            </a:r>
            <a:r>
              <a:rPr lang="zh-CN" altLang="en-US" sz="2800" dirty="0">
                <a:solidFill>
                  <a:srgbClr val="0000CC"/>
                </a:solidFill>
                <a:latin typeface="Times New Roman" panose="02020603050405020304" pitchFamily="18" charset="0"/>
                <a:cs typeface="Times New Roman" panose="02020603050405020304" pitchFamily="18" charset="0"/>
              </a:rPr>
              <a:t>框架</a:t>
            </a:r>
            <a:r>
              <a:rPr lang="en-US" altLang="zh-CN" sz="2800" dirty="0" err="1">
                <a:latin typeface="Times New Roman" panose="02020603050405020304" pitchFamily="18" charset="0"/>
                <a:cs typeface="Times New Roman" panose="02020603050405020304" pitchFamily="18" charset="0"/>
              </a:rPr>
              <a:t>R，</a:t>
            </a:r>
            <a:r>
              <a:rPr lang="en-US" altLang="zh-CN" sz="2800" dirty="0" err="1">
                <a:solidFill>
                  <a:srgbClr val="0000CC"/>
                </a:solidFill>
                <a:latin typeface="Times New Roman" panose="02020603050405020304" pitchFamily="18" charset="0"/>
                <a:cs typeface="Times New Roman" panose="02020603050405020304" pitchFamily="18" charset="0"/>
              </a:rPr>
              <a:t>元组</a:t>
            </a:r>
            <a:r>
              <a:rPr lang="zh-CN" altLang="en-US" sz="2800" dirty="0">
                <a:latin typeface="Times New Roman" panose="02020603050405020304" pitchFamily="18" charset="0"/>
                <a:cs typeface="Times New Roman" panose="02020603050405020304" pitchFamily="18" charset="0"/>
              </a:rPr>
              <a:t>是</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所有公共的元组</a:t>
            </a:r>
            <a:endParaRPr lang="en-US" altLang="zh-CN" sz="2800" dirty="0">
              <a:latin typeface="Times New Roman" panose="02020603050405020304" pitchFamily="18" charset="0"/>
              <a:cs typeface="Times New Roman" panose="02020603050405020304" pitchFamily="18" charset="0"/>
            </a:endParaRPr>
          </a:p>
          <a:p>
            <a:r>
              <a:rPr lang="zh-CN" altLang="en-US" sz="2800" dirty="0">
                <a:solidFill>
                  <a:srgbClr val="0000CC"/>
                </a:solidFill>
                <a:latin typeface="Times New Roman" panose="02020603050405020304" pitchFamily="18" charset="0"/>
                <a:cs typeface="Times New Roman" panose="02020603050405020304" pitchFamily="18" charset="0"/>
              </a:rPr>
              <a:t>等价表示</a:t>
            </a:r>
            <a:r>
              <a:rPr lang="zh-CN" altLang="en-US" sz="28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等于</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或 </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-r</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337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2465" name="Object 1"/>
          <p:cNvGraphicFramePr>
            <a:graphicFrameLocks noChangeAspect="1"/>
          </p:cNvGraphicFramePr>
          <p:nvPr/>
        </p:nvGraphicFramePr>
        <p:xfrm>
          <a:off x="1929110" y="2204864"/>
          <a:ext cx="4083050" cy="582612"/>
        </p:xfrm>
        <a:graphic>
          <a:graphicData uri="http://schemas.openxmlformats.org/presentationml/2006/ole">
            <mc:AlternateContent xmlns:mc="http://schemas.openxmlformats.org/markup-compatibility/2006">
              <mc:Choice xmlns:v="urn:schemas-microsoft-com:vml" Requires="v">
                <p:oleObj spid="_x0000_s33840" name="公式" r:id="rId1" imgW="1536065" imgH="215900" progId="Equation.3">
                  <p:embed/>
                </p:oleObj>
              </mc:Choice>
              <mc:Fallback>
                <p:oleObj name="公式" r:id="rId1" imgW="1536065" imgH="2159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110" y="2204864"/>
                        <a:ext cx="40830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13"/>
          <p:cNvGrpSpPr/>
          <p:nvPr/>
        </p:nvGrpSpPr>
        <p:grpSpPr bwMode="auto">
          <a:xfrm>
            <a:off x="5868144" y="4189537"/>
            <a:ext cx="3071813" cy="2655887"/>
            <a:chOff x="1571604" y="3786190"/>
            <a:chExt cx="3071834" cy="2656477"/>
          </a:xfrm>
        </p:grpSpPr>
        <p:sp>
          <p:nvSpPr>
            <p:cNvPr id="7" name="椭圆 6"/>
            <p:cNvSpPr/>
            <p:nvPr/>
          </p:nvSpPr>
          <p:spPr>
            <a:xfrm>
              <a:off x="1571604" y="3786190"/>
              <a:ext cx="2214578" cy="221505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800" dirty="0">
                  <a:solidFill>
                    <a:srgbClr val="0000CC"/>
                  </a:solidFill>
                </a:rPr>
                <a:t>r</a:t>
              </a:r>
              <a:r>
                <a:rPr lang="en-US" altLang="zh-CN" sz="1200" dirty="0">
                  <a:solidFill>
                    <a:srgbClr val="0000CC"/>
                  </a:solidFill>
                </a:rPr>
                <a:t>1 –</a:t>
              </a:r>
              <a:r>
                <a:rPr lang="en-US" altLang="zh-CN" sz="2800" dirty="0">
                  <a:solidFill>
                    <a:srgbClr val="0000CC"/>
                  </a:solidFill>
                </a:rPr>
                <a:t>r</a:t>
              </a:r>
              <a:r>
                <a:rPr lang="en-US" altLang="zh-CN" sz="1200" dirty="0">
                  <a:solidFill>
                    <a:srgbClr val="0000CC"/>
                  </a:solidFill>
                </a:rPr>
                <a:t>2</a:t>
              </a:r>
              <a:endParaRPr lang="zh-CN" altLang="en-US" dirty="0">
                <a:solidFill>
                  <a:srgbClr val="0000CC"/>
                </a:solidFill>
              </a:endParaRPr>
            </a:p>
          </p:txBody>
        </p:sp>
        <p:sp>
          <p:nvSpPr>
            <p:cNvPr id="8" name="椭圆 7"/>
            <p:cNvSpPr/>
            <p:nvPr/>
          </p:nvSpPr>
          <p:spPr>
            <a:xfrm>
              <a:off x="3071802" y="4000550"/>
              <a:ext cx="1571636" cy="1571974"/>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r" eaLnBrk="1" hangingPunct="1">
                <a:defRPr/>
              </a:pPr>
              <a:r>
                <a:rPr lang="en-US" altLang="zh-CN" dirty="0">
                  <a:solidFill>
                    <a:schemeClr val="bg1"/>
                  </a:solidFill>
                </a:rPr>
                <a:t>   </a:t>
              </a:r>
              <a:r>
                <a:rPr lang="en-US" altLang="zh-CN" sz="2800" dirty="0">
                  <a:solidFill>
                    <a:schemeClr val="bg1"/>
                  </a:solidFill>
                </a:rPr>
                <a:t>r</a:t>
              </a:r>
              <a:r>
                <a:rPr lang="en-US" altLang="zh-CN" sz="1400" dirty="0">
                  <a:solidFill>
                    <a:schemeClr val="bg1"/>
                  </a:solidFill>
                </a:rPr>
                <a:t>2</a:t>
              </a:r>
              <a:r>
                <a:rPr lang="en-US" altLang="zh-CN" sz="2000" dirty="0">
                  <a:solidFill>
                    <a:schemeClr val="bg1"/>
                  </a:solidFill>
                </a:rPr>
                <a:t>-</a:t>
              </a:r>
              <a:r>
                <a:rPr lang="en-US" altLang="zh-CN" sz="2800" dirty="0">
                  <a:solidFill>
                    <a:schemeClr val="bg1"/>
                  </a:solidFill>
                </a:rPr>
                <a:t>r</a:t>
              </a:r>
              <a:r>
                <a:rPr lang="en-US" altLang="zh-CN" sz="1200" dirty="0">
                  <a:solidFill>
                    <a:schemeClr val="bg1"/>
                  </a:solidFill>
                </a:rPr>
                <a:t>1</a:t>
              </a:r>
              <a:endParaRPr lang="zh-CN" altLang="en-US" dirty="0">
                <a:solidFill>
                  <a:schemeClr val="bg1"/>
                </a:solidFill>
              </a:endParaRPr>
            </a:p>
          </p:txBody>
        </p:sp>
        <p:sp>
          <p:nvSpPr>
            <p:cNvPr id="9" name="弦形 8"/>
            <p:cNvSpPr/>
            <p:nvPr/>
          </p:nvSpPr>
          <p:spPr>
            <a:xfrm>
              <a:off x="3071802" y="3987847"/>
              <a:ext cx="1571636" cy="1570387"/>
            </a:xfrm>
            <a:prstGeom prst="chord">
              <a:avLst>
                <a:gd name="adj1" fmla="val 6590353"/>
                <a:gd name="adj2" fmla="val 143729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10" name="弦形 9"/>
            <p:cNvSpPr/>
            <p:nvPr/>
          </p:nvSpPr>
          <p:spPr>
            <a:xfrm flipH="1">
              <a:off x="1571604" y="3786190"/>
              <a:ext cx="2214578" cy="2215054"/>
            </a:xfrm>
            <a:prstGeom prst="chord">
              <a:avLst>
                <a:gd name="adj1" fmla="val 8729415"/>
                <a:gd name="adj2" fmla="val 1353026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3803" name="TextBox 10"/>
            <p:cNvSpPr txBox="1">
              <a:spLocks noChangeArrowheads="1"/>
            </p:cNvSpPr>
            <p:nvPr/>
          </p:nvSpPr>
          <p:spPr bwMode="auto">
            <a:xfrm>
              <a:off x="3063115" y="4845618"/>
              <a:ext cx="8659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dirty="0">
                  <a:solidFill>
                    <a:schemeClr val="bg1"/>
                  </a:solidFill>
                </a:rPr>
                <a:t>r</a:t>
              </a:r>
              <a:r>
                <a:rPr lang="en-US" altLang="zh-CN" sz="1800" b="1" baseline="-25000" dirty="0">
                  <a:solidFill>
                    <a:schemeClr val="bg1"/>
                  </a:solidFill>
                </a:rPr>
                <a:t>1</a:t>
              </a:r>
              <a:r>
                <a:rPr lang="en-US" altLang="zh-CN" sz="1800" b="1" dirty="0">
                  <a:solidFill>
                    <a:schemeClr val="bg1"/>
                  </a:solidFill>
                </a:rPr>
                <a:t>∩r</a:t>
              </a:r>
              <a:r>
                <a:rPr lang="en-US" altLang="zh-CN" sz="1800" b="1" baseline="-25000" dirty="0">
                  <a:solidFill>
                    <a:schemeClr val="bg1"/>
                  </a:solidFill>
                </a:rPr>
                <a:t>2</a:t>
              </a:r>
              <a:endParaRPr lang="zh-CN" altLang="en-US" sz="1800" dirty="0">
                <a:solidFill>
                  <a:schemeClr val="bg1"/>
                </a:solidFill>
              </a:endParaRPr>
            </a:p>
          </p:txBody>
        </p:sp>
        <p:sp>
          <p:nvSpPr>
            <p:cNvPr id="33804" name="TextBox 11"/>
            <p:cNvSpPr txBox="1">
              <a:spLocks noChangeArrowheads="1"/>
            </p:cNvSpPr>
            <p:nvPr/>
          </p:nvSpPr>
          <p:spPr bwMode="auto">
            <a:xfrm>
              <a:off x="2500298" y="5857892"/>
              <a:ext cx="5068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a:t>r</a:t>
              </a:r>
              <a:r>
                <a:rPr lang="en-US" altLang="zh-CN" sz="1800"/>
                <a:t>1</a:t>
              </a:r>
              <a:endParaRPr lang="zh-CN" altLang="en-US" sz="1800"/>
            </a:p>
          </p:txBody>
        </p:sp>
        <p:sp>
          <p:nvSpPr>
            <p:cNvPr id="33805" name="TextBox 12"/>
            <p:cNvSpPr txBox="1">
              <a:spLocks noChangeArrowheads="1"/>
            </p:cNvSpPr>
            <p:nvPr/>
          </p:nvSpPr>
          <p:spPr bwMode="auto">
            <a:xfrm>
              <a:off x="3643306" y="5500702"/>
              <a:ext cx="5068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a:t>r</a:t>
              </a:r>
              <a:r>
                <a:rPr lang="en-US" altLang="zh-CN" sz="1800"/>
                <a:t>2</a:t>
              </a:r>
              <a:endParaRPr lang="zh-CN" altLang="en-US" sz="1800"/>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62465"/>
                                        </p:tgtEl>
                                        <p:attrNameLst>
                                          <p:attrName>style.visibility</p:attrName>
                                        </p:attrNameLst>
                                      </p:cBhvr>
                                      <p:to>
                                        <p:strVal val="visible"/>
                                      </p:to>
                                    </p:set>
                                    <p:anim calcmode="lin" valueType="num">
                                      <p:cBhvr additive="base">
                                        <p:cTn id="18" dur="500" fill="hold"/>
                                        <p:tgtEl>
                                          <p:spTgt spid="62465"/>
                                        </p:tgtEl>
                                        <p:attrNameLst>
                                          <p:attrName>ppt_x</p:attrName>
                                        </p:attrNameLst>
                                      </p:cBhvr>
                                      <p:tavLst>
                                        <p:tav tm="0">
                                          <p:val>
                                            <p:strVal val="1+#ppt_w/2"/>
                                          </p:val>
                                        </p:tav>
                                        <p:tav tm="100000">
                                          <p:val>
                                            <p:strVal val="#ppt_x"/>
                                          </p:val>
                                        </p:tav>
                                      </p:tavLst>
                                    </p:anim>
                                    <p:anim calcmode="lin" valueType="num">
                                      <p:cBhvr additive="base">
                                        <p:cTn id="19" dur="500" fill="hold"/>
                                        <p:tgtEl>
                                          <p:spTgt spid="6246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p:cTn id="2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p:cTn id="30"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2">
                                            <p:txEl>
                                              <p:pRg st="3" end="3"/>
                                            </p:txEl>
                                          </p:spTgt>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5" presetClass="entr" presetSubtype="1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heckerboard(across)">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xit" presetSubtype="10" fill="hold" nodeType="clickEffect">
                                  <p:stCondLst>
                                    <p:cond delay="0"/>
                                  </p:stCondLst>
                                  <p:childTnLst>
                                    <p:animEffect transition="out" filter="checkerboard(across)">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3-7  </a:t>
            </a:r>
            <a:r>
              <a:rPr lang="zh-CN" altLang="en-US" dirty="0"/>
              <a:t>交（</a:t>
            </a:r>
            <a:r>
              <a:rPr lang="en-US" altLang="zh-CN" dirty="0"/>
              <a:t>intersection</a:t>
            </a:r>
            <a:r>
              <a:rPr lang="zh-CN" altLang="en-US" dirty="0"/>
              <a:t>）</a:t>
            </a:r>
            <a:endParaRPr lang="zh-CN" altLang="en-US" dirty="0"/>
          </a:p>
        </p:txBody>
      </p:sp>
      <p:sp>
        <p:nvSpPr>
          <p:cNvPr id="337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 name="Rectangle 3"/>
          <p:cNvSpPr txBox="1">
            <a:spLocks noChangeArrowheads="1"/>
          </p:cNvSpPr>
          <p:nvPr/>
        </p:nvSpPr>
        <p:spPr>
          <a:xfrm>
            <a:off x="228600" y="1563960"/>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r>
              <a:rPr lang="zh-CN" altLang="en-US" dirty="0"/>
              <a:t>交操作示例一</a:t>
            </a:r>
            <a:r>
              <a:rPr lang="en-US" altLang="zh-CN" dirty="0"/>
              <a:t>(</a:t>
            </a:r>
            <a:r>
              <a:rPr lang="zh-CN" altLang="en-US" dirty="0"/>
              <a:t>语义的</a:t>
            </a:r>
            <a:r>
              <a:rPr lang="en-US" altLang="zh-CN" dirty="0"/>
              <a:t>)</a:t>
            </a:r>
            <a:endParaRPr lang="en-US" altLang="zh-CN" dirty="0"/>
          </a:p>
          <a:p>
            <a:pPr lvl="1"/>
            <a:r>
              <a:rPr lang="zh-CN" altLang="en-US" dirty="0"/>
              <a:t>体育队和文艺队都参加了的学生</a:t>
            </a:r>
            <a:endParaRPr lang="en-US" altLang="zh-CN" dirty="0"/>
          </a:p>
          <a:p>
            <a:pPr lvl="1"/>
            <a:endParaRPr lang="zh-CN" altLang="en-US" dirty="0"/>
          </a:p>
        </p:txBody>
      </p:sp>
      <p:pic>
        <p:nvPicPr>
          <p:cNvPr id="1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2708920"/>
            <a:ext cx="3886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067695"/>
            <a:ext cx="441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3-7  </a:t>
            </a:r>
            <a:r>
              <a:rPr lang="zh-CN" altLang="en-US" dirty="0"/>
              <a:t>交（</a:t>
            </a:r>
            <a:r>
              <a:rPr lang="en-US" altLang="zh-CN" dirty="0"/>
              <a:t>intersection</a:t>
            </a:r>
            <a:r>
              <a:rPr lang="zh-CN" altLang="en-US" dirty="0"/>
              <a:t>）</a:t>
            </a:r>
            <a:endParaRPr lang="zh-CN" altLang="en-US" dirty="0"/>
          </a:p>
        </p:txBody>
      </p:sp>
      <p:sp>
        <p:nvSpPr>
          <p:cNvPr id="337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3"/>
          <p:cNvSpPr txBox="1">
            <a:spLocks noChangeArrowheads="1"/>
          </p:cNvSpPr>
          <p:nvPr/>
        </p:nvSpPr>
        <p:spPr>
          <a:xfrm>
            <a:off x="228600" y="1635968"/>
            <a:ext cx="861060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lvl="1"/>
            <a:r>
              <a:rPr lang="zh-CN" altLang="en-US" dirty="0"/>
              <a:t>交操作示例二</a:t>
            </a:r>
            <a:r>
              <a:rPr lang="en-US" altLang="zh-CN" dirty="0"/>
              <a:t>(</a:t>
            </a:r>
            <a:r>
              <a:rPr lang="zh-CN" altLang="en-US" dirty="0"/>
              <a:t>语义的</a:t>
            </a:r>
            <a:r>
              <a:rPr lang="en-US" altLang="zh-CN" dirty="0"/>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为学过数据库课程的学生，</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为学过高等数学的学生</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R</a:t>
            </a:r>
            <a:r>
              <a:rPr lang="pt-B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表示？</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down)">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0"/>
          <p:cNvSpPr>
            <a:spLocks noGrp="1" noChangeArrowheads="1"/>
          </p:cNvSpPr>
          <p:nvPr>
            <p:ph type="title"/>
          </p:nvPr>
        </p:nvSpPr>
        <p:spPr>
          <a:xfrm>
            <a:off x="470953" y="548680"/>
            <a:ext cx="8063447" cy="932682"/>
          </a:xfrm>
        </p:spPr>
        <p:txBody>
          <a:bodyPr/>
          <a:lstStyle/>
          <a:p>
            <a:r>
              <a:rPr lang="zh-CN" altLang="en-US" sz="3600" dirty="0">
                <a:solidFill>
                  <a:srgbClr val="0000CC"/>
                </a:solidFill>
              </a:rPr>
              <a:t>例</a:t>
            </a:r>
            <a:r>
              <a:rPr lang="zh-CN" altLang="en-US" sz="3600" b="1" dirty="0"/>
              <a:t>：</a:t>
            </a:r>
            <a:r>
              <a:rPr lang="zh-CN" altLang="en-US" sz="3600" dirty="0">
                <a:latin typeface="Times New Roman" panose="02020603050405020304" pitchFamily="18" charset="0"/>
                <a:cs typeface="Times New Roman" panose="02020603050405020304" pitchFamily="18" charset="0"/>
              </a:rPr>
              <a:t>有两个关系</a:t>
            </a:r>
            <a:r>
              <a:rPr lang="en-US" altLang="zh-CN" sz="3600" dirty="0">
                <a:latin typeface="Times New Roman" panose="02020603050405020304" pitchFamily="18" charset="0"/>
                <a:cs typeface="Times New Roman" panose="02020603050405020304" pitchFamily="18" charset="0"/>
              </a:rPr>
              <a:t>r</a:t>
            </a:r>
            <a:r>
              <a:rPr lang="zh-CN" altLang="en-US" sz="3600" dirty="0">
                <a:latin typeface="Times New Roman" panose="02020603050405020304" pitchFamily="18" charset="0"/>
                <a:cs typeface="Times New Roman" panose="02020603050405020304" pitchFamily="18" charset="0"/>
              </a:rPr>
              <a:t>和</a:t>
            </a:r>
            <a:r>
              <a:rPr lang="en-US" altLang="zh-CN" sz="3600" dirty="0">
                <a:latin typeface="Times New Roman" panose="02020603050405020304" pitchFamily="18" charset="0"/>
                <a:cs typeface="Times New Roman" panose="02020603050405020304" pitchFamily="18" charset="0"/>
              </a:rPr>
              <a:t>s</a:t>
            </a:r>
            <a:r>
              <a:rPr lang="zh-CN" altLang="en-US" sz="3600" dirty="0">
                <a:latin typeface="Times New Roman" panose="02020603050405020304" pitchFamily="18" charset="0"/>
                <a:cs typeface="Times New Roman" panose="02020603050405020304" pitchFamily="18" charset="0"/>
              </a:rPr>
              <a:t>，写出</a:t>
            </a:r>
            <a:r>
              <a:rPr lang="en-US" altLang="zh-CN" sz="3600" dirty="0" err="1">
                <a:latin typeface="Times New Roman" panose="02020603050405020304" pitchFamily="18" charset="0"/>
                <a:cs typeface="Times New Roman" panose="02020603050405020304" pitchFamily="18" charset="0"/>
              </a:rPr>
              <a:t>r∩s的结果</a:t>
            </a:r>
            <a:r>
              <a:rPr lang="en-US" altLang="zh-CN" sz="3600" dirty="0"/>
              <a:t>。</a:t>
            </a:r>
            <a:endParaRPr lang="zh-CN" altLang="en-US" sz="3600" dirty="0"/>
          </a:p>
        </p:txBody>
      </p:sp>
      <p:graphicFrame>
        <p:nvGraphicFramePr>
          <p:cNvPr id="5" name="表格 4"/>
          <p:cNvGraphicFramePr>
            <a:graphicFrameLocks noGrp="1"/>
          </p:cNvGraphicFramePr>
          <p:nvPr/>
        </p:nvGraphicFramePr>
        <p:xfrm>
          <a:off x="1033214" y="1983829"/>
          <a:ext cx="1697037" cy="1450975"/>
        </p:xfrm>
        <a:graphic>
          <a:graphicData uri="http://schemas.openxmlformats.org/drawingml/2006/table">
            <a:tbl>
              <a:tblPr/>
              <a:tblGrid>
                <a:gridCol w="576952"/>
                <a:gridCol w="640617"/>
                <a:gridCol w="479468"/>
              </a:tblGrid>
              <a:tr h="353695">
                <a:tc>
                  <a:txBody>
                    <a:bodyPr/>
                    <a:lstStyle/>
                    <a:p>
                      <a:pPr marL="0" marR="0" lvl="0" indent="0" algn="ctr" defTabSz="914400" rtl="0" fontAlgn="base">
                        <a:lnSpc>
                          <a:spcPct val="100000"/>
                        </a:lnSpc>
                        <a:spcBef>
                          <a:spcPts val="60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fontAlgn="base">
                        <a:lnSpc>
                          <a:spcPct val="100000"/>
                        </a:lnSpc>
                        <a:spcBef>
                          <a:spcPts val="6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fontAlgn="base">
                        <a:lnSpc>
                          <a:spcPct val="100000"/>
                        </a:lnSpc>
                        <a:spcBef>
                          <a:spcPts val="6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711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3005136" y="1978272"/>
          <a:ext cx="1566864" cy="993693"/>
        </p:xfrm>
        <a:graphic>
          <a:graphicData uri="http://schemas.openxmlformats.org/drawingml/2006/table">
            <a:tbl>
              <a:tblPr/>
              <a:tblGrid>
                <a:gridCol w="486268"/>
                <a:gridCol w="540298"/>
                <a:gridCol w="540298"/>
              </a:tblGrid>
              <a:tr h="254082">
                <a:tc>
                  <a:txBody>
                    <a:bodyPr/>
                    <a:lstStyle/>
                    <a:p>
                      <a:pPr algn="ctr" fontAlgn="auto">
                        <a:lnSpc>
                          <a:spcPct val="100000"/>
                        </a:lnSpc>
                        <a:spcAft>
                          <a:spcPts val="0"/>
                        </a:spcAft>
                      </a:pPr>
                      <a:r>
                        <a:rPr lang="en-US" sz="2400" b="1" kern="100" dirty="0">
                          <a:latin typeface="Times New Roman" panose="02020603050405020304"/>
                          <a:ea typeface="宋体" panose="02010600030101010101" pitchFamily="2" charset="-122"/>
                          <a:cs typeface="Times New Roman" panose="02020603050405020304"/>
                        </a:rPr>
                        <a:t>A</a:t>
                      </a:r>
                      <a:r>
                        <a:rPr lang="en-US" sz="2400" b="1" kern="100" baseline="-25000" dirty="0">
                          <a:latin typeface="Times New Roman" panose="02020603050405020304"/>
                          <a:ea typeface="宋体" panose="02010600030101010101" pitchFamily="2" charset="-122"/>
                          <a:cs typeface="Times New Roman" panose="02020603050405020304"/>
                        </a:rPr>
                        <a:t>1</a:t>
                      </a:r>
                      <a:endParaRPr lang="zh-CN" sz="2400" b="1" kern="100" dirty="0">
                        <a:latin typeface="Times New Roman" panose="02020603050405020304"/>
                        <a:ea typeface="宋体" panose="02010600030101010101" pitchFamily="2" charset="-122"/>
                        <a:cs typeface="Times New Roman" panose="02020603050405020304"/>
                      </a:endParaRPr>
                    </a:p>
                  </a:txBody>
                  <a:tcPr marL="68530" marR="685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A</a:t>
                      </a:r>
                      <a:r>
                        <a:rPr lang="en-US" sz="2400" b="1" kern="100" baseline="-25000">
                          <a:latin typeface="Times New Roman" panose="02020603050405020304"/>
                          <a:ea typeface="宋体" panose="02010600030101010101" pitchFamily="2" charset="-122"/>
                          <a:cs typeface="Times New Roman" panose="02020603050405020304"/>
                        </a:rPr>
                        <a:t>2</a:t>
                      </a:r>
                      <a:endParaRPr lang="zh-CN" sz="2400" b="1" kern="100">
                        <a:latin typeface="Times New Roman" panose="02020603050405020304"/>
                        <a:ea typeface="宋体" panose="02010600030101010101" pitchFamily="2" charset="-122"/>
                        <a:cs typeface="Times New Roman" panose="02020603050405020304"/>
                      </a:endParaRPr>
                    </a:p>
                  </a:txBody>
                  <a:tcPr marL="68530" marR="685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A</a:t>
                      </a:r>
                      <a:r>
                        <a:rPr lang="en-US" sz="2400" b="1" kern="100" baseline="-25000">
                          <a:latin typeface="Times New Roman" panose="02020603050405020304"/>
                          <a:ea typeface="宋体" panose="02010600030101010101" pitchFamily="2" charset="-122"/>
                          <a:cs typeface="Times New Roman" panose="02020603050405020304"/>
                        </a:rPr>
                        <a:t>3</a:t>
                      </a:r>
                      <a:endParaRPr lang="zh-CN" sz="2400" b="1" kern="100">
                        <a:latin typeface="Times New Roman" panose="02020603050405020304"/>
                        <a:ea typeface="宋体" panose="02010600030101010101" pitchFamily="2" charset="-122"/>
                        <a:cs typeface="Times New Roman" panose="02020603050405020304"/>
                      </a:endParaRPr>
                    </a:p>
                  </a:txBody>
                  <a:tcPr marL="68530" marR="685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755">
                <a:tc>
                  <a:txBody>
                    <a:bodyPr/>
                    <a:lstStyle/>
                    <a:p>
                      <a:pPr algn="ctr">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5</a:t>
                      </a:r>
                      <a:endParaRPr lang="zh-CN" sz="2400" b="1" kern="100">
                        <a:latin typeface="Times New Roman" panose="02020603050405020304"/>
                        <a:ea typeface="宋体" panose="02010600030101010101" pitchFamily="2" charset="-122"/>
                        <a:cs typeface="Times New Roman" panose="02020603050405020304"/>
                      </a:endParaRPr>
                    </a:p>
                    <a:p>
                      <a:pPr algn="ctr">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7</a:t>
                      </a:r>
                      <a:endParaRPr lang="zh-CN" sz="2400" b="1" kern="100">
                        <a:latin typeface="Times New Roman" panose="02020603050405020304"/>
                        <a:ea typeface="宋体" panose="02010600030101010101" pitchFamily="2" charset="-122"/>
                        <a:cs typeface="Times New Roman" panose="02020603050405020304"/>
                      </a:endParaRPr>
                    </a:p>
                  </a:txBody>
                  <a:tcPr marL="68530" marR="685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f</a:t>
                      </a:r>
                      <a:endParaRPr lang="zh-CN" sz="2400" b="1" kern="100">
                        <a:latin typeface="Times New Roman" panose="02020603050405020304"/>
                        <a:ea typeface="宋体" panose="02010600030101010101" pitchFamily="2" charset="-122"/>
                        <a:cs typeface="Times New Roman" panose="02020603050405020304"/>
                      </a:endParaRPr>
                    </a:p>
                    <a:p>
                      <a:pPr algn="ctr">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a</a:t>
                      </a:r>
                      <a:endParaRPr lang="zh-CN" sz="2400" b="1" kern="100">
                        <a:latin typeface="Times New Roman" panose="02020603050405020304"/>
                        <a:ea typeface="宋体" panose="02010600030101010101" pitchFamily="2" charset="-122"/>
                        <a:cs typeface="Times New Roman" panose="02020603050405020304"/>
                      </a:endParaRPr>
                    </a:p>
                  </a:txBody>
                  <a:tcPr marL="68530" marR="685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b="1" kern="100" dirty="0">
                          <a:latin typeface="Times New Roman" panose="02020603050405020304"/>
                          <a:ea typeface="宋体" panose="02010600030101010101" pitchFamily="2" charset="-122"/>
                          <a:cs typeface="Times New Roman" panose="02020603050405020304"/>
                        </a:rPr>
                        <a:t>5</a:t>
                      </a:r>
                      <a:endParaRPr lang="zh-CN" sz="2400" b="1" kern="100" dirty="0">
                        <a:latin typeface="Times New Roman" panose="02020603050405020304"/>
                        <a:ea typeface="宋体" panose="02010600030101010101" pitchFamily="2" charset="-122"/>
                        <a:cs typeface="Times New Roman" panose="02020603050405020304"/>
                      </a:endParaRPr>
                    </a:p>
                    <a:p>
                      <a:pPr algn="ctr">
                        <a:lnSpc>
                          <a:spcPct val="100000"/>
                        </a:lnSpc>
                        <a:spcAft>
                          <a:spcPts val="0"/>
                        </a:spcAft>
                      </a:pPr>
                      <a:r>
                        <a:rPr lang="en-US" sz="2400" b="1" kern="100" dirty="0">
                          <a:latin typeface="Times New Roman" panose="02020603050405020304"/>
                          <a:ea typeface="宋体" panose="02010600030101010101" pitchFamily="2" charset="-122"/>
                          <a:cs typeface="Times New Roman" panose="02020603050405020304"/>
                        </a:rPr>
                        <a:t>2</a:t>
                      </a:r>
                      <a:endParaRPr lang="zh-CN" sz="2400" b="1" kern="100" dirty="0">
                        <a:latin typeface="Times New Roman" panose="02020603050405020304"/>
                        <a:ea typeface="宋体" panose="02010600030101010101" pitchFamily="2" charset="-122"/>
                        <a:cs typeface="Times New Roman" panose="02020603050405020304"/>
                      </a:endParaRPr>
                    </a:p>
                  </a:txBody>
                  <a:tcPr marL="68530" marR="685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p:nvPr/>
        </p:nvSpPr>
        <p:spPr>
          <a:xfrm>
            <a:off x="1550293" y="1626641"/>
            <a:ext cx="2405380" cy="368300"/>
          </a:xfrm>
          <a:prstGeom prst="rect">
            <a:avLst/>
          </a:prstGeom>
        </p:spPr>
        <p:txBody>
          <a:bodyPr wrap="none">
            <a:spAutoFit/>
          </a:bodyPr>
          <a:lstStyle/>
          <a:p>
            <a:pPr eaLnBrk="1" hangingPunct="1">
              <a:defRPr/>
            </a:pPr>
            <a:r>
              <a:rPr lang="zh-CN" altLang="en-US" dirty="0">
                <a:latin typeface="Times New Roman" panose="02020603050405020304" pitchFamily="18" charset="0"/>
                <a:ea typeface="+mn-ea"/>
                <a:cs typeface="Times New Roman" panose="02020603050405020304" pitchFamily="18" charset="0"/>
              </a:rPr>
              <a:t>关系</a:t>
            </a:r>
            <a:r>
              <a:rPr lang="en-US" dirty="0">
                <a:latin typeface="Times New Roman" panose="02020603050405020304" pitchFamily="18" charset="0"/>
                <a:ea typeface="+mn-ea"/>
                <a:cs typeface="Times New Roman" panose="02020603050405020304" pitchFamily="18" charset="0"/>
              </a:rPr>
              <a:t>r                    </a:t>
            </a:r>
            <a:r>
              <a:rPr lang="zh-CN" altLang="en-US" dirty="0">
                <a:latin typeface="Times New Roman" panose="02020603050405020304" pitchFamily="18" charset="0"/>
                <a:ea typeface="+mn-ea"/>
                <a:cs typeface="Times New Roman" panose="02020603050405020304" pitchFamily="18" charset="0"/>
              </a:rPr>
              <a:t>关系</a:t>
            </a:r>
            <a:r>
              <a:rPr lang="en-US" dirty="0">
                <a:latin typeface="Times New Roman" panose="02020603050405020304" pitchFamily="18" charset="0"/>
                <a:ea typeface="+mn-ea"/>
                <a:cs typeface="Times New Roman" panose="02020603050405020304" pitchFamily="18" charset="0"/>
              </a:rPr>
              <a:t>s</a:t>
            </a:r>
            <a:endParaRPr lang="zh-CN" altLang="en-US" dirty="0">
              <a:latin typeface="Times New Roman" panose="02020603050405020304" pitchFamily="18" charset="0"/>
              <a:ea typeface="+mn-ea"/>
              <a:cs typeface="Times New Roman" panose="02020603050405020304" pitchFamily="18" charset="0"/>
            </a:endParaRPr>
          </a:p>
        </p:txBody>
      </p:sp>
      <p:sp>
        <p:nvSpPr>
          <p:cNvPr id="348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8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8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8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853"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2" name="表格 21"/>
          <p:cNvGraphicFramePr>
            <a:graphicFrameLocks noGrp="1"/>
          </p:cNvGraphicFramePr>
          <p:nvPr/>
        </p:nvGraphicFramePr>
        <p:xfrm>
          <a:off x="5319464" y="2188616"/>
          <a:ext cx="1658938" cy="686016"/>
        </p:xfrm>
        <a:graphic>
          <a:graphicData uri="http://schemas.openxmlformats.org/drawingml/2006/table">
            <a:tbl>
              <a:tblPr/>
              <a:tblGrid>
                <a:gridCol w="533544"/>
                <a:gridCol w="592827"/>
                <a:gridCol w="532567"/>
              </a:tblGrid>
              <a:tr h="320256">
                <a:tc>
                  <a:txBody>
                    <a:bodyPr/>
                    <a:lstStyle/>
                    <a:p>
                      <a:pPr algn="ctr" fontAlgn="auto">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A</a:t>
                      </a:r>
                      <a:r>
                        <a:rPr lang="en-US" sz="2400" b="1" kern="100" baseline="-25000">
                          <a:latin typeface="Times New Roman" panose="02020603050405020304"/>
                          <a:ea typeface="宋体" panose="02010600030101010101" pitchFamily="2" charset="-122"/>
                          <a:cs typeface="Times New Roman" panose="02020603050405020304"/>
                        </a:rPr>
                        <a:t>1</a:t>
                      </a:r>
                      <a:endParaRPr lang="zh-CN" sz="2400" b="1" kern="100">
                        <a:latin typeface="Times New Roman" panose="02020603050405020304"/>
                        <a:ea typeface="宋体" panose="02010600030101010101" pitchFamily="2" charset="-122"/>
                        <a:cs typeface="Times New Roman" panose="02020603050405020304"/>
                      </a:endParaRPr>
                    </a:p>
                  </a:txBody>
                  <a:tcPr marL="68552" marR="68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A</a:t>
                      </a:r>
                      <a:r>
                        <a:rPr lang="en-US" sz="2400" b="1" kern="100" baseline="-25000">
                          <a:latin typeface="Times New Roman" panose="02020603050405020304"/>
                          <a:ea typeface="宋体" panose="02010600030101010101" pitchFamily="2" charset="-122"/>
                          <a:cs typeface="Times New Roman" panose="02020603050405020304"/>
                        </a:rPr>
                        <a:t>2</a:t>
                      </a:r>
                      <a:endParaRPr lang="zh-CN" sz="2400" b="1" kern="100">
                        <a:latin typeface="Times New Roman" panose="02020603050405020304"/>
                        <a:ea typeface="宋体" panose="02010600030101010101" pitchFamily="2" charset="-122"/>
                        <a:cs typeface="Times New Roman" panose="02020603050405020304"/>
                      </a:endParaRPr>
                    </a:p>
                  </a:txBody>
                  <a:tcPr marL="68552" marR="68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A</a:t>
                      </a:r>
                      <a:r>
                        <a:rPr lang="en-US" sz="2400" b="1" kern="100" baseline="-25000">
                          <a:latin typeface="Times New Roman" panose="02020603050405020304"/>
                          <a:ea typeface="宋体" panose="02010600030101010101" pitchFamily="2" charset="-122"/>
                          <a:cs typeface="Times New Roman" panose="02020603050405020304"/>
                        </a:rPr>
                        <a:t>3</a:t>
                      </a:r>
                      <a:endParaRPr lang="zh-CN" sz="2400" b="1" kern="100">
                        <a:latin typeface="Times New Roman" panose="02020603050405020304"/>
                        <a:ea typeface="宋体" panose="02010600030101010101" pitchFamily="2" charset="-122"/>
                        <a:cs typeface="Times New Roman" panose="02020603050405020304"/>
                      </a:endParaRPr>
                    </a:p>
                  </a:txBody>
                  <a:tcPr marL="68552" marR="68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544">
                <a:tc>
                  <a:txBody>
                    <a:bodyPr/>
                    <a:lstStyle/>
                    <a:p>
                      <a:pPr algn="ctr">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5</a:t>
                      </a:r>
                      <a:endParaRPr lang="zh-CN" sz="2400" b="1" kern="100">
                        <a:latin typeface="Times New Roman" panose="02020603050405020304"/>
                        <a:ea typeface="宋体" panose="02010600030101010101" pitchFamily="2" charset="-122"/>
                        <a:cs typeface="Times New Roman" panose="02020603050405020304"/>
                      </a:endParaRPr>
                    </a:p>
                  </a:txBody>
                  <a:tcPr marL="68552" marR="68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b="1" kern="100">
                          <a:latin typeface="Times New Roman" panose="02020603050405020304"/>
                          <a:ea typeface="宋体" panose="02010600030101010101" pitchFamily="2" charset="-122"/>
                          <a:cs typeface="Times New Roman" panose="02020603050405020304"/>
                        </a:rPr>
                        <a:t>f</a:t>
                      </a:r>
                      <a:endParaRPr lang="zh-CN" sz="2400" b="1" kern="100">
                        <a:latin typeface="Times New Roman" panose="02020603050405020304"/>
                        <a:ea typeface="宋体" panose="02010600030101010101" pitchFamily="2" charset="-122"/>
                        <a:cs typeface="Times New Roman" panose="02020603050405020304"/>
                      </a:endParaRPr>
                    </a:p>
                  </a:txBody>
                  <a:tcPr marL="68552" marR="68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b="1" kern="100" dirty="0">
                          <a:latin typeface="Times New Roman" panose="02020603050405020304"/>
                          <a:ea typeface="宋体" panose="02010600030101010101" pitchFamily="2" charset="-122"/>
                          <a:cs typeface="Times New Roman" panose="02020603050405020304"/>
                        </a:rPr>
                        <a:t>5</a:t>
                      </a:r>
                      <a:endParaRPr lang="zh-CN" sz="2400" b="1" kern="100" dirty="0">
                        <a:latin typeface="Times New Roman" panose="02020603050405020304"/>
                        <a:ea typeface="宋体" panose="02010600030101010101" pitchFamily="2" charset="-122"/>
                        <a:cs typeface="Times New Roman" panose="02020603050405020304"/>
                      </a:endParaRPr>
                    </a:p>
                  </a:txBody>
                  <a:tcPr marL="68552" marR="68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86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9218" name="Object 7"/>
          <p:cNvGraphicFramePr>
            <a:graphicFrameLocks noChangeAspect="1"/>
          </p:cNvGraphicFramePr>
          <p:nvPr/>
        </p:nvGraphicFramePr>
        <p:xfrm>
          <a:off x="5768504" y="1898477"/>
          <a:ext cx="747712" cy="306387"/>
        </p:xfrm>
        <a:graphic>
          <a:graphicData uri="http://schemas.openxmlformats.org/presentationml/2006/ole">
            <mc:AlternateContent xmlns:mc="http://schemas.openxmlformats.org/markup-compatibility/2006">
              <mc:Choice xmlns:v="urn:schemas-microsoft-com:vml" Requires="v">
                <p:oleObj spid="_x0000_s34971" name="公式" r:id="rId1" imgW="342900" imgH="139700" progId="Equation.3">
                  <p:embed/>
                </p:oleObj>
              </mc:Choice>
              <mc:Fallback>
                <p:oleObj name="公式" r:id="rId1" imgW="342900" imgH="1397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504" y="1898477"/>
                        <a:ext cx="7477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4" name="Object 10"/>
          <p:cNvGraphicFramePr>
            <a:graphicFrameLocks noChangeAspect="1"/>
          </p:cNvGraphicFramePr>
          <p:nvPr/>
        </p:nvGraphicFramePr>
        <p:xfrm>
          <a:off x="1450727" y="5198516"/>
          <a:ext cx="3571875" cy="500063"/>
        </p:xfrm>
        <a:graphic>
          <a:graphicData uri="http://schemas.openxmlformats.org/presentationml/2006/ole">
            <mc:AlternateContent xmlns:mc="http://schemas.openxmlformats.org/markup-compatibility/2006">
              <mc:Choice xmlns:v="urn:schemas-microsoft-com:vml" Requires="v">
                <p:oleObj spid="_x0000_s34972" name="公式" r:id="rId3" imgW="1562100" imgH="215900" progId="Equation.3">
                  <p:embed/>
                </p:oleObj>
              </mc:Choice>
              <mc:Fallback>
                <p:oleObj name="公式" r:id="rId3" imgW="1562100" imgH="215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727" y="5198516"/>
                        <a:ext cx="3571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8"/>
          <p:cNvGraphicFramePr>
            <a:graphicFrameLocks noChangeAspect="1"/>
          </p:cNvGraphicFramePr>
          <p:nvPr/>
        </p:nvGraphicFramePr>
        <p:xfrm>
          <a:off x="1406277" y="4484141"/>
          <a:ext cx="3705225" cy="500063"/>
        </p:xfrm>
        <a:graphic>
          <a:graphicData uri="http://schemas.openxmlformats.org/presentationml/2006/ole">
            <mc:AlternateContent xmlns:mc="http://schemas.openxmlformats.org/markup-compatibility/2006">
              <mc:Choice xmlns:v="urn:schemas-microsoft-com:vml" Requires="v">
                <p:oleObj spid="_x0000_s34973" name="公式" r:id="rId5" imgW="1624965" imgH="215900" progId="Equation.3">
                  <p:embed/>
                </p:oleObj>
              </mc:Choice>
              <mc:Fallback>
                <p:oleObj name="公式" r:id="rId5" imgW="1624965" imgH="215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6277" y="4484141"/>
                        <a:ext cx="3705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6" name="Rectangle 12"/>
          <p:cNvSpPr>
            <a:spLocks noChangeArrowheads="1"/>
          </p:cNvSpPr>
          <p:nvPr/>
        </p:nvSpPr>
        <p:spPr bwMode="auto">
          <a:xfrm>
            <a:off x="961777" y="3606849"/>
            <a:ext cx="7786687" cy="830263"/>
          </a:xfrm>
          <a:prstGeom prst="rect">
            <a:avLst/>
          </a:prstGeom>
          <a:noFill/>
          <a:ln w="9525">
            <a:noFill/>
            <a:miter lim="800000"/>
          </a:ln>
          <a:effectLst/>
        </p:spPr>
        <p:txBody>
          <a:bodyPr anchor="ctr">
            <a:spAutoFit/>
          </a:bodyPr>
          <a:lstStyle/>
          <a:p>
            <a:pPr eaLnBrk="1" hangingPunct="1">
              <a:tabLst>
                <a:tab pos="3314700" algn="l"/>
              </a:tabLst>
              <a:defRPr/>
            </a:pPr>
            <a:r>
              <a:rPr lang="zh-CN" altLang="en-US" sz="2400" dirty="0">
                <a:solidFill>
                  <a:srgbClr val="0000CC"/>
                </a:solidFill>
                <a:latin typeface="+mn-ea"/>
                <a:ea typeface="+mn-ea"/>
                <a:cs typeface="Times New Roman" panose="02020603050405020304" pitchFamily="18" charset="0"/>
              </a:rPr>
              <a:t>思考题：</a:t>
            </a:r>
            <a:r>
              <a:rPr lang="zh-CN"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是任意两个同类关系，</a:t>
            </a:r>
            <a:r>
              <a:rPr lang="en-US" altLang="zh-CN" sz="2400" dirty="0">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是它们的关系框架中所有属性的集合，属性集</a:t>
            </a:r>
            <a:r>
              <a:rPr lang="en-US" altLang="zh-CN" sz="2400"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sym typeface="Symbol" panose="05050102010706020507"/>
              </a:rPr>
              <a:t>  </a:t>
            </a:r>
            <a:r>
              <a:rPr lang="en-US" altLang="zh-CN" sz="2400" dirty="0">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，下列式子成立吗？</a:t>
            </a:r>
            <a:endParaRPr lang="en-US" altLang="zh-CN" sz="2400" dirty="0">
              <a:latin typeface="Times New Roman" panose="02020603050405020304" pitchFamily="18" charset="0"/>
              <a:cs typeface="Times New Roman" panose="02020603050405020304" pitchFamily="18" charset="0"/>
            </a:endParaRPr>
          </a:p>
        </p:txBody>
      </p:sp>
      <p:sp>
        <p:nvSpPr>
          <p:cNvPr id="34873" name="Rectangle 14"/>
          <p:cNvSpPr>
            <a:spLocks noChangeArrowheads="1"/>
          </p:cNvSpPr>
          <p:nvPr/>
        </p:nvSpPr>
        <p:spPr bwMode="auto">
          <a:xfrm>
            <a:off x="0" y="81343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 name="TextBox 22"/>
          <p:cNvSpPr txBox="1">
            <a:spLocks noChangeArrowheads="1"/>
          </p:cNvSpPr>
          <p:nvPr/>
        </p:nvSpPr>
        <p:spPr bwMode="auto">
          <a:xfrm>
            <a:off x="5319464" y="4055516"/>
            <a:ext cx="7858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8000">
                <a:solidFill>
                  <a:srgbClr val="FF0000"/>
                </a:solidFill>
                <a:latin typeface="黑体" panose="02010609060101010101" pitchFamily="49" charset="-122"/>
                <a:ea typeface="黑体" panose="02010609060101010101" pitchFamily="49" charset="-122"/>
                <a:sym typeface="Wingdings" panose="05000000000000000000" pitchFamily="2" charset="2"/>
              </a:rPr>
              <a:t></a:t>
            </a:r>
            <a:endParaRPr lang="en-US" altLang="zh-CN" sz="8000">
              <a:solidFill>
                <a:srgbClr val="FF0000"/>
              </a:solidFill>
              <a:latin typeface="黑体" panose="02010609060101010101" pitchFamily="49" charset="-122"/>
              <a:ea typeface="黑体" panose="02010609060101010101" pitchFamily="49" charset="-122"/>
            </a:endParaRPr>
          </a:p>
        </p:txBody>
      </p:sp>
      <p:sp>
        <p:nvSpPr>
          <p:cNvPr id="24" name="TextBox 23"/>
          <p:cNvSpPr txBox="1">
            <a:spLocks noChangeArrowheads="1"/>
          </p:cNvSpPr>
          <p:nvPr/>
        </p:nvSpPr>
        <p:spPr bwMode="auto">
          <a:xfrm>
            <a:off x="5319464" y="4841329"/>
            <a:ext cx="571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8000">
                <a:solidFill>
                  <a:srgbClr val="FF0000"/>
                </a:solidFill>
                <a:latin typeface="黑体" panose="02010609060101010101" pitchFamily="49" charset="-122"/>
                <a:ea typeface="黑体" panose="02010609060101010101" pitchFamily="49" charset="-122"/>
                <a:sym typeface="Wingdings" panose="05000000000000000000" pitchFamily="2" charset="2"/>
              </a:rPr>
              <a:t></a:t>
            </a:r>
            <a:endParaRPr lang="en-US" altLang="zh-CN" sz="800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218"/>
                                        </p:tgtEl>
                                        <p:attrNameLst>
                                          <p:attrName>style.visibility</p:attrName>
                                        </p:attrNameLst>
                                      </p:cBhvr>
                                      <p:to>
                                        <p:strVal val="visible"/>
                                      </p:to>
                                    </p:set>
                                    <p:animEffect transition="in" filter="wipe(up)">
                                      <p:cBhvr>
                                        <p:cTn id="20" dur="500"/>
                                        <p:tgtEl>
                                          <p:spTgt spid="9218"/>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594"/>
                                        </p:tgtEl>
                                        <p:attrNameLst>
                                          <p:attrName>style.visibility</p:attrName>
                                        </p:attrNameLst>
                                      </p:cBhvr>
                                      <p:to>
                                        <p:strVal val="visible"/>
                                      </p:to>
                                    </p:set>
                                    <p:anim calcmode="lin" valueType="num">
                                      <p:cBhvr additive="base">
                                        <p:cTn id="29" dur="500" fill="hold"/>
                                        <p:tgtEl>
                                          <p:spTgt spid="67594"/>
                                        </p:tgtEl>
                                        <p:attrNameLst>
                                          <p:attrName>ppt_x</p:attrName>
                                        </p:attrNameLst>
                                      </p:cBhvr>
                                      <p:tavLst>
                                        <p:tav tm="0">
                                          <p:val>
                                            <p:strVal val="#ppt_x"/>
                                          </p:val>
                                        </p:tav>
                                        <p:tav tm="100000">
                                          <p:val>
                                            <p:strVal val="#ppt_x"/>
                                          </p:val>
                                        </p:tav>
                                      </p:tavLst>
                                    </p:anim>
                                    <p:anim calcmode="lin" valueType="num">
                                      <p:cBhvr additive="base">
                                        <p:cTn id="30" dur="500" fill="hold"/>
                                        <p:tgtEl>
                                          <p:spTgt spid="6759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7596"/>
                                        </p:tgtEl>
                                        <p:attrNameLst>
                                          <p:attrName>style.visibility</p:attrName>
                                        </p:attrNameLst>
                                      </p:cBhvr>
                                      <p:to>
                                        <p:strVal val="visible"/>
                                      </p:to>
                                    </p:set>
                                    <p:anim calcmode="lin" valueType="num">
                                      <p:cBhvr additive="base">
                                        <p:cTn id="37" dur="500" fill="hold"/>
                                        <p:tgtEl>
                                          <p:spTgt spid="67596"/>
                                        </p:tgtEl>
                                        <p:attrNameLst>
                                          <p:attrName>ppt_x</p:attrName>
                                        </p:attrNameLst>
                                      </p:cBhvr>
                                      <p:tavLst>
                                        <p:tav tm="0">
                                          <p:val>
                                            <p:strVal val="#ppt_x"/>
                                          </p:val>
                                        </p:tav>
                                        <p:tav tm="100000">
                                          <p:val>
                                            <p:strVal val="#ppt_x"/>
                                          </p:val>
                                        </p:tav>
                                      </p:tavLst>
                                    </p:anim>
                                    <p:anim calcmode="lin" valueType="num">
                                      <p:cBhvr additive="base">
                                        <p:cTn id="38" dur="500" fill="hold"/>
                                        <p:tgtEl>
                                          <p:spTgt spid="6759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 calcmode="lin" valueType="num">
                                      <p:cBhvr>
                                        <p:cTn id="45" dur="500" fill="hold"/>
                                        <p:tgtEl>
                                          <p:spTgt spid="23"/>
                                        </p:tgtEl>
                                        <p:attrNameLst>
                                          <p:attrName>style.rotation</p:attrName>
                                        </p:attrNameLst>
                                      </p:cBhvr>
                                      <p:tavLst>
                                        <p:tav tm="0">
                                          <p:val>
                                            <p:fltVal val="360"/>
                                          </p:val>
                                        </p:tav>
                                        <p:tav tm="100000">
                                          <p:val>
                                            <p:fltVal val="0"/>
                                          </p:val>
                                        </p:tav>
                                      </p:tavLst>
                                    </p:anim>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 calcmode="lin" valueType="num">
                                      <p:cBhvr>
                                        <p:cTn id="53" dur="500" fill="hold"/>
                                        <p:tgtEl>
                                          <p:spTgt spid="24"/>
                                        </p:tgtEl>
                                        <p:attrNameLst>
                                          <p:attrName>style.rotation</p:attrName>
                                        </p:attrNameLst>
                                      </p:cBhvr>
                                      <p:tavLst>
                                        <p:tav tm="0">
                                          <p:val>
                                            <p:fltVal val="360"/>
                                          </p:val>
                                        </p:tav>
                                        <p:tav tm="100000">
                                          <p:val>
                                            <p:fltVal val="0"/>
                                          </p:val>
                                        </p:tav>
                                      </p:tavLst>
                                    </p:anim>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67596" grpId="0"/>
      <p:bldP spid="23" grpId="0"/>
      <p:bldP spid="2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body" idx="4294967295"/>
          </p:nvPr>
        </p:nvSpPr>
        <p:spPr>
          <a:xfrm>
            <a:off x="691399" y="744911"/>
            <a:ext cx="8120350" cy="3886200"/>
          </a:xfrm>
        </p:spPr>
        <p:txBody>
          <a:bodyPr/>
          <a:lstStyle/>
          <a:p>
            <a:r>
              <a:rPr lang="zh-CN" altLang="en-US" sz="2800" dirty="0"/>
              <a:t>专门的关系运算</a:t>
            </a:r>
            <a:endParaRPr lang="zh-CN" altLang="en-US" sz="2800" dirty="0"/>
          </a:p>
          <a:p>
            <a:pPr lvl="1"/>
            <a:r>
              <a:rPr lang="zh-CN" altLang="en-US" sz="2400" dirty="0"/>
              <a:t>连接</a:t>
            </a:r>
            <a:endParaRPr lang="zh-CN" altLang="en-US" sz="2400" dirty="0"/>
          </a:p>
          <a:p>
            <a:pPr lvl="2">
              <a:buFontTx/>
              <a:buNone/>
            </a:pPr>
            <a:r>
              <a:rPr lang="zh-CN" altLang="en-US" sz="2800" dirty="0"/>
              <a:t>查询数据结构成绩在</a:t>
            </a:r>
            <a:r>
              <a:rPr lang="en-US" altLang="zh-CN" sz="2800" dirty="0"/>
              <a:t>90</a:t>
            </a:r>
            <a:r>
              <a:rPr lang="zh-CN" altLang="en-US" sz="2800" dirty="0"/>
              <a:t>分以上学生的姓名</a:t>
            </a:r>
            <a:endParaRPr lang="en-US" altLang="zh-CN" sz="2800" dirty="0"/>
          </a:p>
          <a:p>
            <a:pPr lvl="2">
              <a:buFontTx/>
              <a:buNone/>
            </a:pPr>
            <a:endParaRPr lang="zh-CN" altLang="en-US" sz="2400" dirty="0"/>
          </a:p>
          <a:p>
            <a:pPr lvl="1">
              <a:buFont typeface="Wingdings" panose="05000000000000000000" pitchFamily="2" charset="2"/>
              <a:buNone/>
            </a:pPr>
            <a:r>
              <a:rPr lang="en-US" altLang="zh-CN" dirty="0"/>
              <a:t>    </a:t>
            </a:r>
            <a:endParaRPr lang="zh-CN" altLang="en-US" dirty="0"/>
          </a:p>
          <a:p>
            <a:pPr>
              <a:buFont typeface="Wingdings" panose="05000000000000000000" pitchFamily="2" charset="2"/>
              <a:buNone/>
            </a:pPr>
            <a:endParaRPr lang="zh-CN" altLang="en-US" dirty="0"/>
          </a:p>
        </p:txBody>
      </p:sp>
      <p:sp>
        <p:nvSpPr>
          <p:cNvPr id="63493"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9" name="TextBox 8"/>
          <p:cNvSpPr txBox="1"/>
          <p:nvPr/>
        </p:nvSpPr>
        <p:spPr>
          <a:xfrm>
            <a:off x="2267744" y="2420888"/>
            <a:ext cx="4833374" cy="1200329"/>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defRPr/>
            </a:pPr>
            <a:r>
              <a:rPr lang="en-US" altLang="zh-CN" sz="2400" dirty="0">
                <a:solidFill>
                  <a:srgbClr val="0000FF"/>
                </a:solidFill>
                <a:latin typeface="Times New Roman" panose="02020603050405020304" pitchFamily="18" charset="0"/>
              </a:rPr>
              <a:t>Student(</a:t>
            </a:r>
            <a:r>
              <a:rPr lang="en-US" altLang="zh-CN" sz="2400" dirty="0" err="1">
                <a:solidFill>
                  <a:srgbClr val="0000FF"/>
                </a:solidFill>
                <a:latin typeface="Times New Roman" panose="02020603050405020304" pitchFamily="18" charset="0"/>
              </a:rPr>
              <a:t>Sno,Sname,Ssex,Sage,Sdept</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a:defRPr/>
            </a:pPr>
            <a:r>
              <a:rPr lang="en-US" altLang="zh-CN" sz="2400" dirty="0">
                <a:solidFill>
                  <a:srgbClr val="0000FF"/>
                </a:solidFill>
                <a:latin typeface="Times New Roman" panose="02020603050405020304" pitchFamily="18" charset="0"/>
              </a:rPr>
              <a:t>Course(</a:t>
            </a:r>
            <a:r>
              <a:rPr lang="en-US" altLang="zh-CN" sz="2400" dirty="0" err="1">
                <a:solidFill>
                  <a:srgbClr val="0000FF"/>
                </a:solidFill>
                <a:latin typeface="Times New Roman" panose="02020603050405020304" pitchFamily="18" charset="0"/>
              </a:rPr>
              <a:t>Cno,Cname,Credit,Semester</a:t>
            </a:r>
            <a:r>
              <a:rPr lang="en-US" altLang="zh-CN" sz="2400" dirty="0">
                <a:solidFill>
                  <a:srgbClr val="0000FF"/>
                </a:solidFill>
                <a:latin typeface="Times New Roman" panose="02020603050405020304" pitchFamily="18" charset="0"/>
              </a:rPr>
              <a:t>)</a:t>
            </a:r>
            <a:endParaRPr lang="en-US" altLang="zh-CN" sz="2400" dirty="0">
              <a:solidFill>
                <a:srgbClr val="0000FF"/>
              </a:solidFill>
              <a:latin typeface="Times New Roman" panose="02020603050405020304" pitchFamily="18" charset="0"/>
            </a:endParaRPr>
          </a:p>
          <a:p>
            <a:pPr>
              <a:defRPr/>
            </a:pPr>
            <a:r>
              <a:rPr lang="en-US" altLang="zh-CN" sz="2400" dirty="0">
                <a:solidFill>
                  <a:srgbClr val="0000FF"/>
                </a:solidFill>
                <a:latin typeface="Times New Roman" panose="02020603050405020304" pitchFamily="18" charset="0"/>
              </a:rPr>
              <a:t>SC(</a:t>
            </a:r>
            <a:r>
              <a:rPr lang="en-US" altLang="zh-CN" sz="2400" dirty="0" err="1">
                <a:solidFill>
                  <a:srgbClr val="0000FF"/>
                </a:solidFill>
                <a:latin typeface="Times New Roman" panose="02020603050405020304" pitchFamily="18" charset="0"/>
              </a:rPr>
              <a:t>Sno,Cno,Grade</a:t>
            </a:r>
            <a:r>
              <a:rPr lang="en-US" altLang="zh-CN" sz="2400" dirty="0">
                <a:solidFill>
                  <a:srgbClr val="0000FF"/>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p:txBody>
      </p:sp>
    </p:spTree>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p:cNvSpPr>
            <a:spLocks noGrp="1" noChangeArrowheads="1"/>
          </p:cNvSpPr>
          <p:nvPr>
            <p:ph type="body" idx="4294967295"/>
          </p:nvPr>
        </p:nvSpPr>
        <p:spPr/>
        <p:txBody>
          <a:bodyPr>
            <a:normAutofit/>
          </a:bodyPr>
          <a:lstStyle/>
          <a:p>
            <a:pPr marL="0" lvl="2"/>
            <a:r>
              <a:rPr lang="en-US" altLang="zh-CN" sz="2400" dirty="0"/>
              <a:t>θ</a:t>
            </a:r>
            <a:r>
              <a:rPr lang="zh-CN" altLang="en-US" sz="2400" dirty="0"/>
              <a:t>连接：</a:t>
            </a:r>
            <a:r>
              <a:rPr lang="en-US" altLang="zh-CN" sz="2400" dirty="0"/>
              <a:t> </a:t>
            </a:r>
            <a:r>
              <a:rPr lang="zh-CN" altLang="en-US" sz="2400" dirty="0"/>
              <a:t>两个关系</a:t>
            </a:r>
            <a:r>
              <a:rPr lang="en-US" altLang="zh-CN" sz="2400" dirty="0"/>
              <a:t>r[R]</a:t>
            </a:r>
            <a:r>
              <a:rPr lang="zh-CN" altLang="en-US" sz="2400" dirty="0"/>
              <a:t>、</a:t>
            </a:r>
            <a:r>
              <a:rPr lang="en-US" altLang="zh-CN" sz="2400" dirty="0"/>
              <a:t>s[S]，</a:t>
            </a:r>
            <a:r>
              <a:rPr lang="zh-CN" altLang="en-US" sz="2400" dirty="0"/>
              <a:t>框架 </a:t>
            </a:r>
            <a:r>
              <a:rPr lang="en-US" altLang="zh-CN" sz="2400" dirty="0"/>
              <a:t>R(A</a:t>
            </a:r>
            <a:r>
              <a:rPr lang="en-US" altLang="zh-CN" dirty="0"/>
              <a:t>1</a:t>
            </a:r>
            <a:r>
              <a:rPr lang="en-US" altLang="zh-CN" sz="2400" dirty="0"/>
              <a:t>,A</a:t>
            </a:r>
            <a:r>
              <a:rPr lang="en-US" altLang="zh-CN" dirty="0"/>
              <a:t>2</a:t>
            </a:r>
            <a:r>
              <a:rPr lang="en-US" altLang="zh-CN" sz="2400" baseline="-25000" dirty="0"/>
              <a:t> </a:t>
            </a:r>
            <a:r>
              <a:rPr lang="en-US" altLang="zh-CN" sz="2400" dirty="0"/>
              <a:t>… A</a:t>
            </a:r>
            <a:r>
              <a:rPr lang="en-US" altLang="zh-CN" dirty="0"/>
              <a:t>k</a:t>
            </a:r>
            <a:r>
              <a:rPr lang="en-US" altLang="zh-CN" baseline="-25000" dirty="0"/>
              <a:t>1</a:t>
            </a:r>
            <a:r>
              <a:rPr lang="en-US" altLang="zh-CN" sz="2400" dirty="0"/>
              <a:t>)</a:t>
            </a:r>
            <a:r>
              <a:rPr lang="zh-CN" altLang="en-US" sz="2400" dirty="0"/>
              <a:t>和</a:t>
            </a:r>
            <a:r>
              <a:rPr lang="en-US" altLang="zh-CN" sz="2400" dirty="0"/>
              <a:t>S (B</a:t>
            </a:r>
            <a:r>
              <a:rPr lang="en-US" altLang="zh-CN" dirty="0"/>
              <a:t>1</a:t>
            </a:r>
            <a:r>
              <a:rPr lang="en-US" altLang="zh-CN" sz="2400" dirty="0"/>
              <a:t>,B</a:t>
            </a:r>
            <a:r>
              <a:rPr lang="en-US" altLang="zh-CN" dirty="0"/>
              <a:t>2</a:t>
            </a:r>
            <a:r>
              <a:rPr lang="en-US" altLang="zh-CN" sz="2400" baseline="-25000" dirty="0"/>
              <a:t> </a:t>
            </a:r>
            <a:r>
              <a:rPr lang="en-US" altLang="zh-CN" sz="2400" dirty="0"/>
              <a:t>… B</a:t>
            </a:r>
            <a:r>
              <a:rPr lang="en-US" altLang="zh-CN" dirty="0"/>
              <a:t>k</a:t>
            </a:r>
            <a:r>
              <a:rPr lang="en-US" altLang="zh-CN" baseline="-25000" dirty="0"/>
              <a:t>2</a:t>
            </a:r>
            <a:r>
              <a:rPr lang="en-US" altLang="zh-CN" sz="2400" dirty="0"/>
              <a:t>)</a:t>
            </a:r>
            <a:r>
              <a:rPr lang="zh-CN" altLang="en-US" sz="2400" dirty="0"/>
              <a:t>。从两个关系的笛卡儿积中选取属性间满足一定条件的元组，记作：</a:t>
            </a:r>
            <a:endParaRPr lang="en-US" altLang="zh-CN" sz="2400" dirty="0"/>
          </a:p>
          <a:p>
            <a:pPr marL="0" lvl="2"/>
            <a:endParaRPr lang="en-US" altLang="zh-CN" sz="2400" dirty="0"/>
          </a:p>
          <a:p>
            <a:pPr marL="0" lvl="2"/>
            <a:endParaRPr lang="en-US" altLang="zh-CN" sz="2400" dirty="0"/>
          </a:p>
          <a:p>
            <a:pPr marL="0" lvl="2" indent="0">
              <a:buNone/>
            </a:pPr>
            <a:r>
              <a:rPr lang="zh-CN" altLang="pt-BR" sz="2400" dirty="0">
                <a:latin typeface="Times New Roman" panose="02020603050405020304" pitchFamily="18" charset="0"/>
                <a:cs typeface="Times New Roman" panose="02020603050405020304" pitchFamily="18" charset="0"/>
              </a:rPr>
              <a:t>其中</a:t>
            </a:r>
            <a:r>
              <a:rPr lang="en-US" altLang="zh-CN" sz="2400" i="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和</a:t>
            </a:r>
            <a:r>
              <a:rPr lang="en-US" altLang="zh-CN" sz="2400" i="1" dirty="0" err="1">
                <a:latin typeface="Times New Roman" panose="02020603050405020304" pitchFamily="18" charset="0"/>
                <a:cs typeface="Times New Roman" panose="02020603050405020304" pitchFamily="18" charset="0"/>
              </a:rPr>
              <a:t>B</a:t>
            </a:r>
            <a:r>
              <a:rPr lang="en-US" altLang="zh-CN" sz="2400" i="1" baseline="-25000" dirty="0" err="1">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分别为</a:t>
            </a:r>
            <a:r>
              <a:rPr lang="en-US" altLang="zh-CN" sz="2400" i="1"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上度数相等且可比的属性组；</a:t>
            </a:r>
            <a:r>
              <a:rPr lang="en-US" altLang="zh-CN" sz="2400" dirty="0">
                <a:latin typeface="Times New Roman" panose="02020603050405020304" pitchFamily="18" charset="0"/>
                <a:cs typeface="Times New Roman" panose="02020603050405020304" pitchFamily="18" charset="0"/>
              </a:rPr>
              <a:t>θ</a:t>
            </a:r>
            <a:r>
              <a:rPr lang="zh-CN" altLang="en-US" sz="2400" dirty="0">
                <a:latin typeface="Times New Roman" panose="02020603050405020304" pitchFamily="18" charset="0"/>
                <a:cs typeface="Times New Roman" panose="02020603050405020304" pitchFamily="18" charset="0"/>
              </a:rPr>
              <a:t>为比较运算符</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可以＞、＜、≥、≤、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endParaRPr lang="zh-CN" altLang="en-US" dirty="0"/>
          </a:p>
          <a:p>
            <a:pPr>
              <a:buFont typeface="Wingdings" panose="05000000000000000000" pitchFamily="2" charset="2"/>
              <a:buNone/>
            </a:pPr>
            <a:endParaRPr lang="zh-CN" altLang="en-US" dirty="0"/>
          </a:p>
        </p:txBody>
      </p:sp>
      <p:sp>
        <p:nvSpPr>
          <p:cNvPr id="64517"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64518" name="Object 2"/>
          <p:cNvGraphicFramePr>
            <a:graphicFrameLocks noChangeAspect="1"/>
          </p:cNvGraphicFramePr>
          <p:nvPr/>
        </p:nvGraphicFramePr>
        <p:xfrm>
          <a:off x="1738313" y="2911475"/>
          <a:ext cx="5811837" cy="747713"/>
        </p:xfrm>
        <a:graphic>
          <a:graphicData uri="http://schemas.openxmlformats.org/presentationml/2006/ole">
            <mc:AlternateContent xmlns:mc="http://schemas.openxmlformats.org/markup-compatibility/2006">
              <mc:Choice xmlns:v="urn:schemas-microsoft-com:vml" Requires="v">
                <p:oleObj spid="_x0000_s51219" name="Equation" r:id="rId1" imgW="63398400" imgH="7924800" progId="Equation.DSMT4">
                  <p:embed/>
                </p:oleObj>
              </mc:Choice>
              <mc:Fallback>
                <p:oleObj name="Equation" r:id="rId1" imgW="63398400" imgH="7924800" progId="Equation.DSMT4">
                  <p:embed/>
                  <p:pic>
                    <p:nvPicPr>
                      <p:cNvPr id="0" name="Object 2"/>
                      <p:cNvPicPr>
                        <a:picLocks noChangeAspect="1" noChangeArrowheads="1"/>
                      </p:cNvPicPr>
                      <p:nvPr/>
                    </p:nvPicPr>
                    <p:blipFill>
                      <a:blip r:embed="rId2"/>
                      <a:srcRect/>
                      <a:stretch>
                        <a:fillRect/>
                      </a:stretch>
                    </p:blipFill>
                    <p:spPr bwMode="auto">
                      <a:xfrm>
                        <a:off x="1738313" y="2911475"/>
                        <a:ext cx="5811837" cy="747713"/>
                      </a:xfrm>
                      <a:prstGeom prst="rect">
                        <a:avLst/>
                      </a:prstGeom>
                      <a:noFill/>
                      <a:ln>
                        <a:noFill/>
                      </a:ln>
                    </p:spPr>
                  </p:pic>
                </p:oleObj>
              </mc:Fallback>
            </mc:AlternateContent>
          </a:graphicData>
        </a:graphic>
      </p:graphicFrame>
      <p:sp>
        <p:nvSpPr>
          <p:cNvPr id="7"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3-8  </a:t>
            </a:r>
            <a:r>
              <a:rPr lang="el-GR" altLang="zh-CN" dirty="0"/>
              <a:t>θ</a:t>
            </a:r>
            <a:r>
              <a:rPr lang="zh-CN" altLang="en-US" dirty="0"/>
              <a:t>连接（</a:t>
            </a:r>
            <a:r>
              <a:rPr lang="el-GR" altLang="zh-CN" dirty="0"/>
              <a:t>θ</a:t>
            </a:r>
            <a:r>
              <a:rPr lang="en-US" altLang="zh-CN" dirty="0"/>
              <a:t>-join</a:t>
            </a:r>
            <a:r>
              <a:rPr lang="zh-CN" altLang="en-US" dirty="0"/>
              <a:t>）</a:t>
            </a:r>
            <a:endParaRPr lang="zh-CN" altLang="en-US" dirty="0"/>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484784" y="152404"/>
            <a:ext cx="8079011" cy="825505"/>
          </a:xfrm>
        </p:spPr>
        <p:txBody>
          <a:bodyPr>
            <a:normAutofit/>
          </a:bodyPr>
          <a:lstStyle/>
          <a:p>
            <a:pPr>
              <a:spcBef>
                <a:spcPct val="50000"/>
              </a:spcBef>
              <a:buClrTx/>
            </a:pPr>
            <a:r>
              <a:rPr lang="zh-CN" altLang="en-US" sz="4400" dirty="0">
                <a:solidFill>
                  <a:srgbClr val="FF0000"/>
                </a:solidFill>
              </a:rPr>
              <a:t>关系模型中的术语</a:t>
            </a:r>
            <a:endParaRPr lang="zh-CN" altLang="en-US" sz="4400" dirty="0">
              <a:solidFill>
                <a:srgbClr val="FF0000"/>
              </a:solidFill>
              <a:latin typeface="+mj-ea"/>
              <a:ea typeface="+mj-ea"/>
            </a:endParaRPr>
          </a:p>
        </p:txBody>
      </p:sp>
      <p:pic>
        <p:nvPicPr>
          <p:cNvPr id="7"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066800"/>
            <a:ext cx="7315200" cy="363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txBox="1">
            <a:spLocks noChangeArrowheads="1"/>
          </p:cNvSpPr>
          <p:nvPr/>
        </p:nvSpPr>
        <p:spPr>
          <a:xfrm>
            <a:off x="497276" y="4876800"/>
            <a:ext cx="8354416" cy="1676396"/>
          </a:xfrm>
          <a:prstGeom prst="rect">
            <a:avLst/>
          </a:prstGeom>
        </p:spPr>
        <p:txBody>
          <a:bodyPr vert="horz" lIns="91440" tIns="45720" rIns="91440" bIns="45720" rtlCol="0">
            <a:normAutofit/>
          </a:bodyPr>
          <a:lstStyle>
            <a:lvl1pPr marL="273685" indent="-191770" algn="l" defTabSz="457200" rtl="0" eaLnBrk="1" latinLnBrk="0" hangingPunct="1">
              <a:spcBef>
                <a:spcPts val="1000"/>
              </a:spcBef>
              <a:spcAft>
                <a:spcPts val="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1pPr>
            <a:lvl2pPr marL="465455" indent="-171450" algn="l" defTabSz="457200" rtl="0" eaLnBrk="1" latinLnBrk="0" hangingPunct="1">
              <a:spcBef>
                <a:spcPts val="1000"/>
              </a:spcBef>
              <a:spcAft>
                <a:spcPts val="0"/>
              </a:spcAft>
              <a:buClr>
                <a:schemeClr val="accent1"/>
              </a:buClr>
              <a:buFont typeface="Wingdings" panose="05000000000000000000" pitchFamily="2" charset="2"/>
              <a:buChar char="ü"/>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342900" indent="-342900">
              <a:spcBef>
                <a:spcPts val="600"/>
              </a:spcBef>
              <a:buClrTx/>
            </a:pPr>
            <a:r>
              <a:rPr lang="zh-CN" altLang="en-US" sz="2400" dirty="0">
                <a:latin typeface="+mj-ea"/>
                <a:ea typeface="+mj-ea"/>
              </a:rPr>
              <a:t>在关系模型中，把数据看成一个</a:t>
            </a:r>
            <a:r>
              <a:rPr lang="zh-CN" altLang="en-US" sz="2400" dirty="0">
                <a:solidFill>
                  <a:srgbClr val="FF0000"/>
                </a:solidFill>
                <a:latin typeface="+mj-ea"/>
                <a:ea typeface="+mj-ea"/>
              </a:rPr>
              <a:t>二维表</a:t>
            </a:r>
            <a:r>
              <a:rPr lang="zh-CN" altLang="en-US" sz="2400" dirty="0">
                <a:latin typeface="+mj-ea"/>
                <a:ea typeface="+mj-ea"/>
              </a:rPr>
              <a:t>，每一个二维表称为一个</a:t>
            </a:r>
            <a:r>
              <a:rPr lang="zh-CN" altLang="en-US" sz="2400" dirty="0">
                <a:solidFill>
                  <a:srgbClr val="0000FF"/>
                </a:solidFill>
                <a:latin typeface="+mj-ea"/>
                <a:ea typeface="+mj-ea"/>
              </a:rPr>
              <a:t>关系。</a:t>
            </a:r>
            <a:r>
              <a:rPr lang="zh-CN" altLang="en-US" sz="2400" dirty="0">
                <a:latin typeface="+mj-ea"/>
                <a:ea typeface="+mj-ea"/>
              </a:rPr>
              <a:t>关系表中的每一列称为</a:t>
            </a:r>
            <a:r>
              <a:rPr lang="zh-CN" altLang="en-US" sz="2400" dirty="0">
                <a:solidFill>
                  <a:srgbClr val="0000FF"/>
                </a:solidFill>
                <a:latin typeface="+mj-ea"/>
                <a:ea typeface="+mj-ea"/>
              </a:rPr>
              <a:t>属性，</a:t>
            </a:r>
            <a:r>
              <a:rPr lang="zh-CN" altLang="en-US" sz="2400" dirty="0">
                <a:latin typeface="+mj-ea"/>
                <a:ea typeface="+mj-ea"/>
              </a:rPr>
              <a:t>相当于记录中的一个</a:t>
            </a:r>
            <a:r>
              <a:rPr lang="zh-CN" altLang="en-US" sz="2400" dirty="0">
                <a:solidFill>
                  <a:srgbClr val="0000FF"/>
                </a:solidFill>
                <a:latin typeface="+mj-ea"/>
                <a:ea typeface="+mj-ea"/>
              </a:rPr>
              <a:t>数据项，</a:t>
            </a:r>
            <a:r>
              <a:rPr lang="zh-CN" altLang="en-US" sz="2400" dirty="0">
                <a:latin typeface="+mj-ea"/>
                <a:ea typeface="+mj-ea"/>
              </a:rPr>
              <a:t>对属性的命名称为</a:t>
            </a:r>
            <a:r>
              <a:rPr lang="zh-CN" altLang="en-US" sz="2400" dirty="0">
                <a:solidFill>
                  <a:srgbClr val="0000FF"/>
                </a:solidFill>
                <a:latin typeface="+mj-ea"/>
                <a:ea typeface="+mj-ea"/>
              </a:rPr>
              <a:t>属性名；</a:t>
            </a:r>
            <a:r>
              <a:rPr lang="zh-CN" altLang="en-US" sz="2400" dirty="0">
                <a:latin typeface="+mj-ea"/>
                <a:ea typeface="+mj-ea"/>
              </a:rPr>
              <a:t>表中的一行称为一个</a:t>
            </a:r>
            <a:r>
              <a:rPr lang="zh-CN" altLang="en-US" sz="2400" dirty="0">
                <a:solidFill>
                  <a:srgbClr val="0000FF"/>
                </a:solidFill>
                <a:latin typeface="+mj-ea"/>
                <a:ea typeface="+mj-ea"/>
              </a:rPr>
              <a:t>元组</a:t>
            </a:r>
            <a:r>
              <a:rPr lang="zh-CN" altLang="en-US" sz="2400" dirty="0">
                <a:latin typeface="+mj-ea"/>
                <a:ea typeface="+mj-ea"/>
              </a:rPr>
              <a:t>，相当于</a:t>
            </a:r>
            <a:r>
              <a:rPr lang="zh-CN" altLang="en-US" sz="2400" dirty="0">
                <a:solidFill>
                  <a:srgbClr val="0000FF"/>
                </a:solidFill>
                <a:latin typeface="+mj-ea"/>
                <a:ea typeface="+mj-ea"/>
              </a:rPr>
              <a:t>记录值。</a:t>
            </a:r>
            <a:endParaRPr lang="zh-CN" altLang="en-US" sz="2400" dirty="0">
              <a:latin typeface="+mj-ea"/>
              <a:ea typeface="+mj-ea"/>
            </a:endParaRPr>
          </a:p>
        </p:txBody>
      </p:sp>
    </p:spTree>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type="body" idx="4294967295"/>
          </p:nvPr>
        </p:nvSpPr>
        <p:spPr/>
        <p:txBody>
          <a:bodyPr/>
          <a:lstStyle/>
          <a:p>
            <a:r>
              <a:rPr lang="en-US" altLang="zh-CN"/>
              <a:t>θ</a:t>
            </a:r>
            <a:r>
              <a:rPr lang="zh-CN" altLang="en-US"/>
              <a:t>连接操作示例一</a:t>
            </a:r>
            <a:r>
              <a:rPr lang="en-US" altLang="zh-CN"/>
              <a:t>(</a:t>
            </a:r>
            <a:r>
              <a:rPr lang="zh-CN" altLang="en-US"/>
              <a:t>抽象的</a:t>
            </a:r>
            <a:r>
              <a:rPr lang="en-US" altLang="zh-CN"/>
              <a:t>)</a:t>
            </a:r>
            <a:endParaRPr lang="en-US" altLang="zh-CN"/>
          </a:p>
          <a:p>
            <a:pPr lvl="2"/>
            <a:endParaRPr lang="zh-CN" altLang="en-US" sz="2400"/>
          </a:p>
          <a:p>
            <a:pPr lvl="1">
              <a:buFont typeface="Wingdings" panose="05000000000000000000" pitchFamily="2" charset="2"/>
              <a:buNone/>
            </a:pPr>
            <a:endParaRPr lang="zh-CN" altLang="pt-BR"/>
          </a:p>
          <a:p>
            <a:pPr lvl="1"/>
            <a:endParaRPr lang="zh-CN" altLang="pt-BR"/>
          </a:p>
          <a:p>
            <a:pPr lvl="1">
              <a:buFont typeface="Wingdings" panose="05000000000000000000" pitchFamily="2" charset="2"/>
              <a:buNone/>
            </a:pPr>
            <a:endParaRPr lang="zh-CN" altLang="en-US"/>
          </a:p>
          <a:p>
            <a:pPr>
              <a:buFont typeface="Wingdings" panose="05000000000000000000" pitchFamily="2" charset="2"/>
              <a:buNone/>
            </a:pPr>
            <a:endParaRPr lang="zh-CN" altLang="en-US"/>
          </a:p>
        </p:txBody>
      </p:sp>
      <p:sp>
        <p:nvSpPr>
          <p:cNvPr id="65541"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pic>
        <p:nvPicPr>
          <p:cNvPr id="1536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9166" y="2519908"/>
            <a:ext cx="231457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916" y="2592933"/>
            <a:ext cx="17145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441" y="2519908"/>
            <a:ext cx="22002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45" name="Object 6"/>
          <p:cNvGraphicFramePr>
            <a:graphicFrameLocks noChangeAspect="1"/>
          </p:cNvGraphicFramePr>
          <p:nvPr/>
        </p:nvGraphicFramePr>
        <p:xfrm>
          <a:off x="1201241" y="4104233"/>
          <a:ext cx="1439862" cy="720725"/>
        </p:xfrm>
        <a:graphic>
          <a:graphicData uri="http://schemas.openxmlformats.org/presentationml/2006/ole">
            <mc:AlternateContent xmlns:mc="http://schemas.openxmlformats.org/markup-compatibility/2006">
              <mc:Choice xmlns:v="urn:schemas-microsoft-com:vml" Requires="v">
                <p:oleObj spid="_x0000_s52242" name="公式" r:id="rId4" imgW="532765" imgH="266700" progId="Equation.3">
                  <p:embed/>
                </p:oleObj>
              </mc:Choice>
              <mc:Fallback>
                <p:oleObj name="公式" r:id="rId4" imgW="532765" imgH="266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241" y="4104233"/>
                        <a:ext cx="14398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3-8  </a:t>
            </a:r>
            <a:r>
              <a:rPr lang="el-GR" altLang="zh-CN" dirty="0"/>
              <a:t>θ</a:t>
            </a:r>
            <a:r>
              <a:rPr lang="zh-CN" altLang="en-US" dirty="0"/>
              <a:t>连接（</a:t>
            </a:r>
            <a:r>
              <a:rPr lang="el-GR" altLang="zh-CN" dirty="0"/>
              <a:t>θ</a:t>
            </a:r>
            <a:r>
              <a:rPr lang="en-US" altLang="zh-CN" dirty="0"/>
              <a:t>-join</a:t>
            </a:r>
            <a:r>
              <a:rPr lang="zh-CN" altLang="en-US"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blinds(horizontal)">
                                      <p:cBhvr>
                                        <p:cTn id="7" dur="500"/>
                                        <p:tgtEl>
                                          <p:spTgt spid="153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Effect transition="in" filter="blinds(horizontal)">
                                      <p:cBhvr>
                                        <p:cTn id="12"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type="body" idx="4294967295"/>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连接操作示例二</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语义的</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r>
              <a:rPr lang="zh-CN" altLang="en-US" sz="2400" dirty="0">
                <a:latin typeface="Times New Roman" panose="02020603050405020304" pitchFamily="18" charset="0"/>
                <a:ea typeface="+mj-ea"/>
                <a:cs typeface="Times New Roman" panose="02020603050405020304" pitchFamily="18" charset="0"/>
              </a:rPr>
              <a:t>员工表</a:t>
            </a:r>
            <a:r>
              <a:rPr lang="en-US" altLang="zh-CN" sz="2400" dirty="0">
                <a:latin typeface="Times New Roman" panose="02020603050405020304" pitchFamily="18" charset="0"/>
                <a:ea typeface="+mj-ea"/>
                <a:cs typeface="Times New Roman" panose="02020603050405020304" pitchFamily="18" charset="0"/>
              </a:rPr>
              <a:t>Worker(W#,</a:t>
            </a:r>
            <a:r>
              <a:rPr lang="en-US" altLang="zh-CN" sz="2400" dirty="0" err="1">
                <a:latin typeface="Times New Roman" panose="02020603050405020304" pitchFamily="18" charset="0"/>
                <a:ea typeface="+mj-ea"/>
                <a:cs typeface="Times New Roman" panose="02020603050405020304" pitchFamily="18" charset="0"/>
              </a:rPr>
              <a:t>Wname,Wsex,Wage,Degree</a:t>
            </a:r>
            <a:r>
              <a:rPr lang="en-US" altLang="zh-CN" sz="2400" dirty="0">
                <a:latin typeface="Times New Roman" panose="02020603050405020304" pitchFamily="18" charset="0"/>
                <a:ea typeface="+mj-ea"/>
                <a:cs typeface="Times New Roman" panose="02020603050405020304" pitchFamily="18" charset="0"/>
              </a:rPr>
              <a:t>)</a:t>
            </a:r>
            <a:endParaRPr lang="en-US" altLang="zh-CN" sz="2400" dirty="0">
              <a:latin typeface="Times New Roman" panose="02020603050405020304" pitchFamily="18" charset="0"/>
              <a:ea typeface="+mj-ea"/>
              <a:cs typeface="Times New Roman" panose="02020603050405020304" pitchFamily="18" charset="0"/>
            </a:endParaRPr>
          </a:p>
          <a:p>
            <a:pPr lvl="2"/>
            <a:r>
              <a:rPr lang="zh-CN" altLang="en-US" sz="2400" dirty="0">
                <a:latin typeface="Times New Roman" panose="02020603050405020304" pitchFamily="18" charset="0"/>
                <a:ea typeface="+mj-ea"/>
                <a:cs typeface="Times New Roman" panose="02020603050405020304" pitchFamily="18" charset="0"/>
              </a:rPr>
              <a:t>职位限定表</a:t>
            </a:r>
            <a:r>
              <a:rPr lang="en-US" altLang="zh-CN" sz="2400" dirty="0">
                <a:latin typeface="Times New Roman" panose="02020603050405020304" pitchFamily="18" charset="0"/>
                <a:ea typeface="+mj-ea"/>
                <a:cs typeface="Times New Roman" panose="02020603050405020304" pitchFamily="18" charset="0"/>
              </a:rPr>
              <a:t>Position(</a:t>
            </a:r>
            <a:r>
              <a:rPr lang="en-US" altLang="zh-CN" sz="2400" dirty="0" err="1">
                <a:latin typeface="Times New Roman" panose="02020603050405020304" pitchFamily="18" charset="0"/>
                <a:ea typeface="+mj-ea"/>
                <a:cs typeface="Times New Roman" panose="02020603050405020304" pitchFamily="18" charset="0"/>
              </a:rPr>
              <a:t>Type,Limited_Degree</a:t>
            </a:r>
            <a:r>
              <a:rPr lang="en-US" altLang="zh-CN" sz="2400" dirty="0">
                <a:latin typeface="Times New Roman" panose="02020603050405020304" pitchFamily="18" charset="0"/>
                <a:ea typeface="+mj-ea"/>
                <a:cs typeface="Times New Roman" panose="02020603050405020304" pitchFamily="18" charset="0"/>
              </a:rPr>
              <a:t>)</a:t>
            </a:r>
            <a:endParaRPr lang="en-US" altLang="zh-CN" sz="2400" dirty="0">
              <a:latin typeface="Times New Roman" panose="02020603050405020304" pitchFamily="18" charset="0"/>
              <a:ea typeface="+mj-ea"/>
              <a:cs typeface="Times New Roman" panose="02020603050405020304" pitchFamily="18" charset="0"/>
            </a:endParaRPr>
          </a:p>
          <a:p>
            <a:pPr lvl="2">
              <a:buFontTx/>
              <a:buNone/>
            </a:pPr>
            <a:r>
              <a:rPr lang="zh-CN" altLang="en-US" sz="2400" dirty="0">
                <a:latin typeface="Times New Roman" panose="02020603050405020304" pitchFamily="18" charset="0"/>
                <a:ea typeface="+mj-ea"/>
                <a:cs typeface="Times New Roman" panose="02020603050405020304" pitchFamily="18" charset="0"/>
              </a:rPr>
              <a:t>竞聘岗位必须由不低于其最低学历要求的人员担任</a:t>
            </a:r>
            <a:endParaRPr lang="en-US" altLang="zh-CN" sz="2400" dirty="0">
              <a:latin typeface="Times New Roman" panose="02020603050405020304" pitchFamily="18" charset="0"/>
              <a:ea typeface="+mj-ea"/>
              <a:cs typeface="Times New Roman" panose="02020603050405020304" pitchFamily="18" charset="0"/>
            </a:endParaRPr>
          </a:p>
          <a:p>
            <a:pPr lvl="2">
              <a:buFontTx/>
              <a:buNone/>
            </a:pPr>
            <a:endParaRPr lang="en-US" altLang="zh-CN" sz="2400" dirty="0">
              <a:latin typeface="Times New Roman" panose="02020603050405020304" pitchFamily="18" charset="0"/>
              <a:ea typeface="+mj-ea"/>
              <a:cs typeface="Times New Roman" panose="02020603050405020304" pitchFamily="18" charset="0"/>
            </a:endParaRPr>
          </a:p>
          <a:p>
            <a:pPr lvl="2">
              <a:buFontTx/>
              <a:buNone/>
            </a:pPr>
            <a:endParaRPr lang="en-US" altLang="zh-CN" sz="2400" dirty="0">
              <a:latin typeface="Times New Roman" panose="02020603050405020304" pitchFamily="18" charset="0"/>
              <a:ea typeface="+mj-ea"/>
              <a:cs typeface="Times New Roman" panose="02020603050405020304" pitchFamily="18" charset="0"/>
            </a:endParaRPr>
          </a:p>
          <a:p>
            <a:pPr lvl="2">
              <a:buFontTx/>
              <a:buNone/>
            </a:pPr>
            <a:endParaRPr lang="en-US" altLang="zh-CN" sz="2400" dirty="0">
              <a:latin typeface="Times New Roman" panose="02020603050405020304" pitchFamily="18" charset="0"/>
              <a:ea typeface="+mj-ea"/>
              <a:cs typeface="Times New Roman" panose="02020603050405020304" pitchFamily="18" charset="0"/>
            </a:endParaRPr>
          </a:p>
          <a:p>
            <a:pPr lvl="2">
              <a:buFontTx/>
              <a:buNone/>
            </a:pPr>
            <a:endParaRPr lang="en-US" altLang="zh-CN" sz="2400" dirty="0">
              <a:latin typeface="Times New Roman" panose="02020603050405020304" pitchFamily="18" charset="0"/>
              <a:ea typeface="+mj-ea"/>
              <a:cs typeface="Times New Roman" panose="02020603050405020304" pitchFamily="18" charset="0"/>
            </a:endParaRPr>
          </a:p>
          <a:p>
            <a:pPr lvl="2">
              <a:buFontTx/>
              <a:buNone/>
            </a:pPr>
            <a:r>
              <a:rPr lang="zh-CN" altLang="en-US" sz="2400" dirty="0">
                <a:latin typeface="Times New Roman" panose="02020603050405020304" pitchFamily="18" charset="0"/>
                <a:ea typeface="+mj-ea"/>
                <a:cs typeface="Times New Roman" panose="02020603050405020304" pitchFamily="18" charset="0"/>
              </a:rPr>
              <a:t>找出所有员工可以竞聘的岗位信息</a:t>
            </a:r>
            <a:endParaRPr lang="zh-CN" altLang="en-US" sz="2400" dirty="0">
              <a:latin typeface="Times New Roman" panose="02020603050405020304" pitchFamily="18" charset="0"/>
              <a:ea typeface="+mj-ea"/>
              <a:cs typeface="Times New Roman" panose="02020603050405020304" pitchFamily="18" charset="0"/>
            </a:endParaRPr>
          </a:p>
          <a:p>
            <a:pPr lvl="1">
              <a:buFont typeface="Wingdings" panose="05000000000000000000" pitchFamily="2" charset="2"/>
              <a:buNone/>
            </a:pPr>
            <a:endParaRPr lang="zh-CN" altLang="pt-BR" dirty="0">
              <a:latin typeface="Times New Roman" panose="02020603050405020304" pitchFamily="18" charset="0"/>
              <a:cs typeface="Times New Roman" panose="02020603050405020304" pitchFamily="18" charset="0"/>
            </a:endParaRPr>
          </a:p>
          <a:p>
            <a:pPr lvl="1"/>
            <a:endParaRPr lang="zh-CN" altLang="pt-BR"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en-US" dirty="0"/>
          </a:p>
        </p:txBody>
      </p:sp>
      <p:sp>
        <p:nvSpPr>
          <p:cNvPr id="66565"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pic>
        <p:nvPicPr>
          <p:cNvPr id="6656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003" y="3569568"/>
            <a:ext cx="78184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567" name="Object 4"/>
          <p:cNvGraphicFramePr>
            <a:graphicFrameLocks noChangeAspect="1"/>
          </p:cNvGraphicFramePr>
          <p:nvPr/>
        </p:nvGraphicFramePr>
        <p:xfrm>
          <a:off x="1633538" y="5590753"/>
          <a:ext cx="5519737" cy="790575"/>
        </p:xfrm>
        <a:graphic>
          <a:graphicData uri="http://schemas.openxmlformats.org/presentationml/2006/ole">
            <mc:AlternateContent xmlns:mc="http://schemas.openxmlformats.org/markup-compatibility/2006">
              <mc:Choice xmlns:v="urn:schemas-microsoft-com:vml" Requires="v">
                <p:oleObj spid="_x0000_s53268" name="Equation" r:id="rId2" imgW="49072800" imgH="7010400" progId="Equation.DSMT4">
                  <p:embed/>
                </p:oleObj>
              </mc:Choice>
              <mc:Fallback>
                <p:oleObj name="Equation" r:id="rId2" imgW="49072800" imgH="7010400" progId="Equation.DSMT4">
                  <p:embed/>
                  <p:pic>
                    <p:nvPicPr>
                      <p:cNvPr id="0" name="Object 4"/>
                      <p:cNvPicPr>
                        <a:picLocks noChangeAspect="1" noChangeArrowheads="1"/>
                      </p:cNvPicPr>
                      <p:nvPr/>
                    </p:nvPicPr>
                    <p:blipFill>
                      <a:blip r:embed="rId3"/>
                      <a:srcRect/>
                      <a:stretch>
                        <a:fillRect/>
                      </a:stretch>
                    </p:blipFill>
                    <p:spPr bwMode="auto">
                      <a:xfrm>
                        <a:off x="1633538" y="5590753"/>
                        <a:ext cx="551973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3-8  </a:t>
            </a:r>
            <a:r>
              <a:rPr lang="el-GR" altLang="zh-CN" dirty="0"/>
              <a:t>θ</a:t>
            </a:r>
            <a:r>
              <a:rPr lang="zh-CN" altLang="en-US" dirty="0"/>
              <a:t>连接（</a:t>
            </a:r>
            <a:r>
              <a:rPr lang="el-GR" altLang="zh-CN" dirty="0"/>
              <a:t>θ</a:t>
            </a:r>
            <a:r>
              <a:rPr lang="en-US" altLang="zh-CN" dirty="0"/>
              <a:t>-join</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barn(inVertical)">
                                      <p:cBhvr>
                                        <p:cTn id="7"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smtClean="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defRPr/>
            </a:pPr>
            <a:fld id="{E1C96502-28F7-4C13-979E-85BC56322EB3}" type="slidenum">
              <a:rPr lang="en-US" altLang="ko-KR" smtClean="0"/>
            </a:fld>
            <a:endParaRPr lang="en-US" altLang="zh-CN" sz="1000">
              <a:latin typeface="-윤고딕140"/>
              <a:ea typeface="-윤고딕140"/>
            </a:endParaRPr>
          </a:p>
        </p:txBody>
      </p:sp>
      <p:sp>
        <p:nvSpPr>
          <p:cNvPr id="67589"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pic>
        <p:nvPicPr>
          <p:cNvPr id="1761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2349500"/>
            <a:ext cx="59436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94" y="803275"/>
            <a:ext cx="78184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797425"/>
            <a:ext cx="57435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blinds(horizontal)">
                                      <p:cBhvr>
                                        <p:cTn id="12"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type="body" idx="4294967295"/>
          </p:nvPr>
        </p:nvSpPr>
        <p:spPr>
          <a:xfrm>
            <a:off x="414020" y="1628775"/>
            <a:ext cx="4349750" cy="3886200"/>
          </a:xfrm>
        </p:spPr>
        <p:txBody>
          <a:bodyPr/>
          <a:lstStyle/>
          <a:p>
            <a:r>
              <a:rPr lang="en-US" altLang="zh-CN"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连接操作示例三</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语义的</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539750" lvl="2" fontAlgn="auto"/>
            <a:r>
              <a:rPr lang="zh-CN" altLang="en-US" sz="2400" dirty="0">
                <a:latin typeface="Times New Roman" panose="02020603050405020304" pitchFamily="18" charset="0"/>
                <a:cs typeface="Times New Roman" panose="02020603050405020304" pitchFamily="18" charset="0"/>
              </a:rPr>
              <a:t>查询至少</a:t>
            </a:r>
            <a:r>
              <a:rPr lang="en-US" altLang="zh-CN" sz="2400" dirty="0">
                <a:latin typeface="Times New Roman" panose="02020603050405020304" pitchFamily="18" charset="0"/>
                <a:cs typeface="Times New Roman" panose="02020603050405020304" pitchFamily="18" charset="0"/>
              </a:rPr>
              <a:t>9512101</a:t>
            </a:r>
            <a:r>
              <a:rPr lang="zh-CN" altLang="en-US" sz="2400" dirty="0">
                <a:latin typeface="Times New Roman" panose="02020603050405020304" pitchFamily="18" charset="0"/>
                <a:cs typeface="Times New Roman" panose="02020603050405020304" pitchFamily="18" charset="0"/>
              </a:rPr>
              <a:t>号同学和</a:t>
            </a:r>
            <a:r>
              <a:rPr lang="en-US" altLang="zh-CN" sz="2400" dirty="0">
                <a:latin typeface="Times New Roman" panose="02020603050405020304" pitchFamily="18" charset="0"/>
                <a:cs typeface="Times New Roman" panose="02020603050405020304" pitchFamily="18" charset="0"/>
              </a:rPr>
              <a:t>9521102</a:t>
            </a:r>
            <a:r>
              <a:rPr lang="zh-CN" altLang="en-US" sz="2400" dirty="0">
                <a:latin typeface="Times New Roman" panose="02020603050405020304" pitchFamily="18" charset="0"/>
                <a:cs typeface="Times New Roman" panose="02020603050405020304" pitchFamily="18" charset="0"/>
              </a:rPr>
              <a:t>同学学过的所有课程号</a:t>
            </a:r>
            <a:endParaRPr lang="en-US" altLang="zh-CN" sz="2400" dirty="0">
              <a:latin typeface="Times New Roman" panose="02020603050405020304" pitchFamily="18" charset="0"/>
              <a:cs typeface="Times New Roman" panose="02020603050405020304" pitchFamily="18" charset="0"/>
            </a:endParaRPr>
          </a:p>
          <a:p>
            <a:pPr lvl="2">
              <a:buFontTx/>
              <a:buNone/>
            </a:pPr>
            <a:endParaRPr lang="en-US" altLang="zh-CN" sz="2400" dirty="0"/>
          </a:p>
          <a:p>
            <a:pPr lvl="2">
              <a:buFontTx/>
              <a:buNone/>
            </a:pPr>
            <a:endParaRPr lang="en-US" altLang="zh-CN" sz="2400" dirty="0"/>
          </a:p>
          <a:p>
            <a:pPr lvl="2">
              <a:buFontTx/>
              <a:buNone/>
            </a:pPr>
            <a:endParaRPr lang="en-US" altLang="zh-CN" sz="2400" dirty="0"/>
          </a:p>
          <a:p>
            <a:pPr lvl="2">
              <a:buFontTx/>
              <a:buNone/>
            </a:pPr>
            <a:endParaRPr lang="en-US" altLang="zh-CN" sz="2400" dirty="0"/>
          </a:p>
          <a:p>
            <a:pPr lvl="1">
              <a:buFont typeface="Wingdings" panose="05000000000000000000" pitchFamily="2" charset="2"/>
              <a:buNone/>
            </a:pPr>
            <a:endParaRPr lang="zh-CN" altLang="pt-BR" dirty="0"/>
          </a:p>
          <a:p>
            <a:pPr lvl="1"/>
            <a:endParaRPr lang="zh-CN" altLang="pt-BR" dirty="0"/>
          </a:p>
          <a:p>
            <a:pPr lvl="1">
              <a:buFont typeface="Wingdings" panose="05000000000000000000" pitchFamily="2" charset="2"/>
              <a:buNone/>
            </a:pPr>
            <a:endParaRPr lang="zh-CN" altLang="en-US" dirty="0"/>
          </a:p>
          <a:p>
            <a:pPr>
              <a:buFont typeface="Wingdings" panose="05000000000000000000" pitchFamily="2" charset="2"/>
              <a:buNone/>
            </a:pPr>
            <a:endParaRPr lang="zh-CN" altLang="en-US" dirty="0"/>
          </a:p>
        </p:txBody>
      </p:sp>
      <p:sp>
        <p:nvSpPr>
          <p:cNvPr id="68613"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10242" name="Object 4"/>
          <p:cNvGraphicFramePr>
            <a:graphicFrameLocks noChangeAspect="1"/>
          </p:cNvGraphicFramePr>
          <p:nvPr/>
        </p:nvGraphicFramePr>
        <p:xfrm>
          <a:off x="683568" y="4767039"/>
          <a:ext cx="8372475" cy="638175"/>
        </p:xfrm>
        <a:graphic>
          <a:graphicData uri="http://schemas.openxmlformats.org/presentationml/2006/ole">
            <mc:AlternateContent xmlns:mc="http://schemas.openxmlformats.org/markup-compatibility/2006">
              <mc:Choice xmlns:v="urn:schemas-microsoft-com:vml" Requires="v">
                <p:oleObj spid="_x0000_s54291" name="Equation" r:id="rId1" imgW="3670300" imgH="279400" progId="Equation.DSMT4">
                  <p:embed/>
                </p:oleObj>
              </mc:Choice>
              <mc:Fallback>
                <p:oleObj name="Equation" r:id="rId1" imgW="3670300" imgH="279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7039"/>
                        <a:ext cx="83724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5601970" y="1740481"/>
          <a:ext cx="2203450" cy="2533650"/>
        </p:xfrm>
        <a:graphic>
          <a:graphicData uri="http://schemas.openxmlformats.org/drawingml/2006/table">
            <a:tbl>
              <a:tblPr/>
              <a:tblGrid>
                <a:gridCol w="831850"/>
                <a:gridCol w="685800"/>
                <a:gridCol w="685800"/>
              </a:tblGrid>
              <a:tr h="253365">
                <a:tc>
                  <a:txBody>
                    <a:bodyPr/>
                    <a:lstStyle/>
                    <a:p>
                      <a:pPr algn="ctr" fontAlgn="ctr"/>
                      <a:r>
                        <a:rPr lang="en-US" sz="1600" b="0" i="0" u="none" strike="noStrike"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Sno</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Cno</a:t>
                      </a:r>
                      <a:endPar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Grade</a:t>
                      </a:r>
                      <a:endPar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C01</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C02</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86</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C02</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78</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C04</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66</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C01</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C02</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75</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C04</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C05</a:t>
                      </a:r>
                      <a:endPar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SC</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sp>
        <p:nvSpPr>
          <p:cNvPr id="9"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3-8  </a:t>
            </a:r>
            <a:r>
              <a:rPr lang="el-GR" altLang="zh-CN" dirty="0"/>
              <a:t>θ</a:t>
            </a:r>
            <a:r>
              <a:rPr lang="zh-CN" altLang="en-US" dirty="0"/>
              <a:t>连接（</a:t>
            </a:r>
            <a:r>
              <a:rPr lang="el-GR" altLang="zh-CN" dirty="0"/>
              <a:t>θ</a:t>
            </a:r>
            <a:r>
              <a:rPr lang="en-US" altLang="zh-CN" dirty="0"/>
              <a:t>-join</a:t>
            </a:r>
            <a:r>
              <a:rPr lang="zh-CN" altLang="en-US"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smtClean="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defRPr/>
            </a:pPr>
            <a:fld id="{E1C96502-28F7-4C13-979E-85BC56322EB3}" type="slidenum">
              <a:rPr lang="en-US" altLang="ko-KR" smtClean="0"/>
            </a:fld>
            <a:endParaRPr lang="en-US" altLang="zh-CN" sz="1000">
              <a:latin typeface="-윤고딕140"/>
              <a:ea typeface="-윤고딕140"/>
            </a:endParaRPr>
          </a:p>
        </p:txBody>
      </p:sp>
      <p:sp>
        <p:nvSpPr>
          <p:cNvPr id="69636" name="Rectangle 3"/>
          <p:cNvSpPr>
            <a:spLocks noGrp="1" noChangeArrowheads="1"/>
          </p:cNvSpPr>
          <p:nvPr>
            <p:ph type="body" idx="4294967295"/>
          </p:nvPr>
        </p:nvSpPr>
        <p:spPr>
          <a:xfrm>
            <a:off x="683567" y="1772816"/>
            <a:ext cx="7850833" cy="3886200"/>
          </a:xfrm>
        </p:spPr>
        <p:txBody>
          <a:bodyPr/>
          <a:lstStyle/>
          <a:p>
            <a:pPr marL="0" lvl="2"/>
            <a:r>
              <a:rPr lang="zh-CN" altLang="en-US" sz="2400" dirty="0">
                <a:latin typeface="Times New Roman" panose="02020603050405020304" pitchFamily="18" charset="0"/>
                <a:ea typeface="+mj-ea"/>
                <a:cs typeface="Times New Roman" panose="02020603050405020304" pitchFamily="18" charset="0"/>
              </a:rPr>
              <a:t>等值连接</a:t>
            </a:r>
            <a:r>
              <a:rPr lang="en-US" altLang="zh-CN" sz="2400" dirty="0">
                <a:latin typeface="Times New Roman" panose="02020603050405020304" pitchFamily="18" charset="0"/>
                <a:ea typeface="+mj-ea"/>
                <a:cs typeface="Times New Roman" panose="02020603050405020304" pitchFamily="18" charset="0"/>
              </a:rPr>
              <a:t>(</a:t>
            </a:r>
            <a:r>
              <a:rPr lang="zh-CN" altLang="en-US" sz="2400" dirty="0">
                <a:latin typeface="Times New Roman" panose="02020603050405020304" pitchFamily="18" charset="0"/>
                <a:ea typeface="+mj-ea"/>
                <a:cs typeface="Times New Roman" panose="02020603050405020304" pitchFamily="18" charset="0"/>
              </a:rPr>
              <a:t>特殊的</a:t>
            </a:r>
            <a:r>
              <a:rPr lang="en-US" altLang="zh-CN" sz="2400" dirty="0">
                <a:latin typeface="Times New Roman" panose="02020603050405020304" pitchFamily="18" charset="0"/>
                <a:ea typeface="+mj-ea"/>
                <a:cs typeface="Times New Roman" panose="02020603050405020304" pitchFamily="18" charset="0"/>
              </a:rPr>
              <a:t>θ</a:t>
            </a:r>
            <a:r>
              <a:rPr lang="zh-CN" altLang="en-US" sz="2400" dirty="0">
                <a:latin typeface="Times New Roman" panose="02020603050405020304" pitchFamily="18" charset="0"/>
                <a:ea typeface="+mj-ea"/>
                <a:cs typeface="Times New Roman" panose="02020603050405020304" pitchFamily="18" charset="0"/>
              </a:rPr>
              <a:t>连接操作</a:t>
            </a:r>
            <a:r>
              <a:rPr lang="en-US" altLang="zh-CN" sz="2400" dirty="0">
                <a:latin typeface="Times New Roman" panose="02020603050405020304" pitchFamily="18" charset="0"/>
                <a:ea typeface="+mj-ea"/>
                <a:cs typeface="Times New Roman" panose="02020603050405020304" pitchFamily="18" charset="0"/>
              </a:rPr>
              <a:t>)</a:t>
            </a:r>
            <a:endParaRPr lang="zh-CN" altLang="en-US" sz="2400" dirty="0">
              <a:latin typeface="Times New Roman" panose="02020603050405020304" pitchFamily="18" charset="0"/>
              <a:ea typeface="+mj-ea"/>
              <a:cs typeface="Times New Roman" panose="02020603050405020304" pitchFamily="18" charset="0"/>
            </a:endParaRPr>
          </a:p>
          <a:p>
            <a:pPr marL="0" lvl="2">
              <a:buFontTx/>
              <a:buNone/>
            </a:pPr>
            <a:r>
              <a:rPr lang="en-US" altLang="zh-CN" sz="2400" dirty="0">
                <a:latin typeface="Times New Roman" panose="02020603050405020304" pitchFamily="18" charset="0"/>
                <a:ea typeface="+mj-ea"/>
                <a:cs typeface="Times New Roman" panose="02020603050405020304" pitchFamily="18" charset="0"/>
              </a:rPr>
              <a:t>      θ</a:t>
            </a:r>
            <a:r>
              <a:rPr lang="zh-CN" altLang="en-US" sz="2400" dirty="0">
                <a:latin typeface="Times New Roman" panose="02020603050405020304" pitchFamily="18" charset="0"/>
                <a:ea typeface="+mj-ea"/>
                <a:cs typeface="Times New Roman" panose="02020603050405020304" pitchFamily="18" charset="0"/>
              </a:rPr>
              <a:t>为“＝”的连接运算称为等值连接。它是从关系</a:t>
            </a:r>
            <a:r>
              <a:rPr lang="en-US" altLang="zh-CN" sz="2400" i="1"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与</a:t>
            </a:r>
            <a:r>
              <a:rPr lang="en-US" altLang="zh-CN" sz="2400" i="1" dirty="0">
                <a:latin typeface="Times New Roman" panose="02020603050405020304" pitchFamily="18" charset="0"/>
                <a:ea typeface="+mj-ea"/>
                <a:cs typeface="Times New Roman" panose="02020603050405020304" pitchFamily="18" charset="0"/>
              </a:rPr>
              <a:t>S</a:t>
            </a:r>
            <a:r>
              <a:rPr lang="zh-CN" altLang="en-US" sz="2400" dirty="0">
                <a:latin typeface="Times New Roman" panose="02020603050405020304" pitchFamily="18" charset="0"/>
                <a:ea typeface="+mj-ea"/>
                <a:cs typeface="Times New Roman" panose="02020603050405020304" pitchFamily="18" charset="0"/>
              </a:rPr>
              <a:t>的广义笛卡儿积中</a:t>
            </a:r>
            <a:r>
              <a:rPr lang="zh-CN" altLang="en-US" sz="2400" dirty="0">
                <a:solidFill>
                  <a:srgbClr val="FF0000"/>
                </a:solidFill>
                <a:latin typeface="Times New Roman" panose="02020603050405020304" pitchFamily="18" charset="0"/>
                <a:ea typeface="+mj-ea"/>
                <a:cs typeface="Times New Roman" panose="02020603050405020304" pitchFamily="18" charset="0"/>
              </a:rPr>
              <a:t>选取</a:t>
            </a:r>
            <a:r>
              <a:rPr lang="en-US" altLang="zh-CN" sz="2400" i="1" dirty="0">
                <a:solidFill>
                  <a:srgbClr val="FF0000"/>
                </a:solidFill>
                <a:latin typeface="Times New Roman" panose="02020603050405020304" pitchFamily="18" charset="0"/>
                <a:ea typeface="+mj-ea"/>
                <a:cs typeface="Times New Roman" panose="02020603050405020304" pitchFamily="18" charset="0"/>
              </a:rPr>
              <a:t>A</a:t>
            </a:r>
            <a:r>
              <a:rPr lang="zh-CN" altLang="en-US" sz="2400" dirty="0">
                <a:solidFill>
                  <a:srgbClr val="FF0000"/>
                </a:solidFill>
                <a:latin typeface="Times New Roman" panose="02020603050405020304" pitchFamily="18" charset="0"/>
                <a:ea typeface="+mj-ea"/>
                <a:cs typeface="Times New Roman" panose="02020603050405020304" pitchFamily="18" charset="0"/>
              </a:rPr>
              <a:t>、</a:t>
            </a:r>
            <a:r>
              <a:rPr lang="en-US" altLang="zh-CN" sz="2400" i="1" dirty="0">
                <a:solidFill>
                  <a:srgbClr val="FF0000"/>
                </a:solidFill>
                <a:latin typeface="Times New Roman" panose="02020603050405020304" pitchFamily="18" charset="0"/>
                <a:ea typeface="+mj-ea"/>
                <a:cs typeface="Times New Roman" panose="02020603050405020304" pitchFamily="18" charset="0"/>
              </a:rPr>
              <a:t>B</a:t>
            </a:r>
            <a:r>
              <a:rPr lang="zh-CN" altLang="en-US" sz="2400" dirty="0">
                <a:solidFill>
                  <a:srgbClr val="FF0000"/>
                </a:solidFill>
                <a:latin typeface="Times New Roman" panose="02020603050405020304" pitchFamily="18" charset="0"/>
                <a:ea typeface="+mj-ea"/>
                <a:cs typeface="Times New Roman" panose="02020603050405020304" pitchFamily="18" charset="0"/>
              </a:rPr>
              <a:t>属性值相等</a:t>
            </a:r>
            <a:r>
              <a:rPr lang="zh-CN" altLang="en-US" sz="2400" dirty="0">
                <a:latin typeface="Times New Roman" panose="02020603050405020304" pitchFamily="18" charset="0"/>
                <a:ea typeface="+mj-ea"/>
                <a:cs typeface="Times New Roman" panose="02020603050405020304" pitchFamily="18" charset="0"/>
              </a:rPr>
              <a:t>的那些元组</a:t>
            </a:r>
            <a:endParaRPr lang="zh-CN" altLang="en-US" sz="2400" dirty="0">
              <a:latin typeface="Times New Roman" panose="02020603050405020304" pitchFamily="18" charset="0"/>
              <a:ea typeface="+mj-ea"/>
              <a:cs typeface="Times New Roman" panose="02020603050405020304" pitchFamily="18" charset="0"/>
            </a:endParaRPr>
          </a:p>
        </p:txBody>
      </p:sp>
      <p:sp>
        <p:nvSpPr>
          <p:cNvPr id="69637" name="Rectangle 4"/>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69638" name="Rectangle 7"/>
          <p:cNvSpPr>
            <a:spLocks noChangeArrowheads="1"/>
          </p:cNvSpPr>
          <p:nvPr/>
        </p:nvSpPr>
        <p:spPr bwMode="auto">
          <a:xfrm>
            <a:off x="0" y="3271838"/>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8" name="标题 2"/>
          <p:cNvSpPr>
            <a:spLocks noGrp="1"/>
          </p:cNvSpPr>
          <p:nvPr>
            <p:ph type="title"/>
          </p:nvPr>
        </p:nvSpPr>
        <p:spPr>
          <a:xfrm>
            <a:off x="470953" y="548680"/>
            <a:ext cx="8063447" cy="932682"/>
          </a:xfrm>
        </p:spPr>
        <p:txBody>
          <a:bodyPr>
            <a:normAutofit/>
          </a:bodyPr>
          <a:lstStyle/>
          <a:p>
            <a:r>
              <a:rPr lang="zh-CN" altLang="en-US" dirty="0"/>
              <a:t>定义</a:t>
            </a:r>
            <a:r>
              <a:rPr lang="en-US" altLang="zh-CN" dirty="0"/>
              <a:t>3-8  </a:t>
            </a:r>
            <a:r>
              <a:rPr lang="el-GR" altLang="zh-CN" dirty="0"/>
              <a:t>θ</a:t>
            </a:r>
            <a:r>
              <a:rPr lang="zh-CN" altLang="en-US" dirty="0"/>
              <a:t>连接（</a:t>
            </a:r>
            <a:r>
              <a:rPr lang="el-GR" altLang="zh-CN" dirty="0"/>
              <a:t>θ</a:t>
            </a:r>
            <a:r>
              <a:rPr lang="en-US" altLang="zh-CN" dirty="0"/>
              <a:t>-join</a:t>
            </a:r>
            <a:r>
              <a:rPr lang="zh-CN" altLang="en-US" dirty="0"/>
              <a:t>）</a:t>
            </a:r>
            <a:endParaRPr lang="zh-CN" altLang="en-US" dirty="0"/>
          </a:p>
        </p:txBody>
      </p:sp>
    </p:spTree>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type="body" idx="4294967295"/>
          </p:nvPr>
        </p:nvSpPr>
        <p:spPr>
          <a:xfrm>
            <a:off x="250825" y="764704"/>
            <a:ext cx="5257800" cy="5105400"/>
          </a:xfrm>
        </p:spPr>
        <p:txBody>
          <a:bodyPr/>
          <a:lstStyle/>
          <a:p>
            <a:r>
              <a:rPr lang="zh-CN" altLang="en-US"/>
              <a:t>等值连接示例一</a:t>
            </a:r>
            <a:endParaRPr lang="en-US" altLang="zh-CN"/>
          </a:p>
        </p:txBody>
      </p:sp>
      <p:sp>
        <p:nvSpPr>
          <p:cNvPr id="70661" name="Rectangle 4"/>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70662" name="Rectangle 7"/>
          <p:cNvSpPr>
            <a:spLocks noChangeArrowheads="1"/>
          </p:cNvSpPr>
          <p:nvPr/>
        </p:nvSpPr>
        <p:spPr bwMode="auto">
          <a:xfrm>
            <a:off x="0" y="2911004"/>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8" name="表格 7"/>
          <p:cNvGraphicFramePr>
            <a:graphicFrameLocks noGrp="1"/>
          </p:cNvGraphicFramePr>
          <p:nvPr/>
        </p:nvGraphicFramePr>
        <p:xfrm>
          <a:off x="1264870" y="2060848"/>
          <a:ext cx="3441700" cy="2027240"/>
        </p:xfrm>
        <a:graphic>
          <a:graphicData uri="http://schemas.openxmlformats.org/drawingml/2006/table">
            <a:tbl>
              <a:tblPr/>
              <a:tblGrid>
                <a:gridCol w="685800"/>
                <a:gridCol w="1136650"/>
                <a:gridCol w="685800"/>
                <a:gridCol w="933450"/>
              </a:tblGrid>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计算机网络</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数据结构</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Course</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9" name="表格 8"/>
          <p:cNvGraphicFramePr>
            <a:graphicFrameLocks noGrp="1"/>
          </p:cNvGraphicFramePr>
          <p:nvPr/>
        </p:nvGraphicFramePr>
        <p:xfrm>
          <a:off x="5420945" y="1543422"/>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Cno</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Grade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78</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66</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82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75</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C05</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50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graphicFrame>
        <p:nvGraphicFramePr>
          <p:cNvPr id="154627" name="Object 3"/>
          <p:cNvGraphicFramePr>
            <a:graphicFrameLocks noChangeAspect="1"/>
          </p:cNvGraphicFramePr>
          <p:nvPr/>
        </p:nvGraphicFramePr>
        <p:xfrm>
          <a:off x="971550" y="1339379"/>
          <a:ext cx="3240088" cy="536575"/>
        </p:xfrm>
        <a:graphic>
          <a:graphicData uri="http://schemas.openxmlformats.org/presentationml/2006/ole">
            <mc:AlternateContent xmlns:mc="http://schemas.openxmlformats.org/markup-compatibility/2006">
              <mc:Choice xmlns:v="urn:schemas-microsoft-com:vml" Requires="v">
                <p:oleObj spid="_x0000_s56339" name="公式" r:id="rId1" imgW="1473200" imgH="279400" progId="Equation.3">
                  <p:embed/>
                </p:oleObj>
              </mc:Choice>
              <mc:Fallback>
                <p:oleObj name="公式" r:id="rId1" imgW="1473200" imgH="2794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39379"/>
                        <a:ext cx="32400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表格 10"/>
          <p:cNvGraphicFramePr>
            <a:graphicFrameLocks noGrp="1"/>
          </p:cNvGraphicFramePr>
          <p:nvPr>
            <p:custDataLst>
              <p:tags r:id="rId3"/>
            </p:custDataLst>
          </p:nvPr>
        </p:nvGraphicFramePr>
        <p:xfrm>
          <a:off x="1554163" y="4338199"/>
          <a:ext cx="5746750" cy="2360844"/>
        </p:xfrm>
        <a:graphic>
          <a:graphicData uri="http://schemas.openxmlformats.org/drawingml/2006/table">
            <a:tbl>
              <a:tblPr/>
              <a:tblGrid>
                <a:gridCol w="425450"/>
                <a:gridCol w="1136650"/>
                <a:gridCol w="812800"/>
                <a:gridCol w="933450"/>
                <a:gridCol w="812800"/>
                <a:gridCol w="812800"/>
                <a:gridCol w="812800"/>
              </a:tblGrid>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Grade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22219">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90</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65077">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78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75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50</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type="body" idx="4294967295"/>
          </p:nvPr>
        </p:nvSpPr>
        <p:spPr>
          <a:xfrm>
            <a:off x="250824" y="764704"/>
            <a:ext cx="8137599" cy="973583"/>
          </a:xfrm>
        </p:spPr>
        <p:txBody>
          <a:bodyPr/>
          <a:lstStyle/>
          <a:p>
            <a:r>
              <a:rPr lang="zh-CN" altLang="en-US" dirty="0"/>
              <a:t>等值连接示例二</a:t>
            </a:r>
            <a:endParaRPr lang="en-US" altLang="zh-CN" dirty="0"/>
          </a:p>
          <a:p>
            <a:pPr>
              <a:buFontTx/>
              <a:buNone/>
            </a:pPr>
            <a:r>
              <a:rPr lang="zh-CN" altLang="en-US" sz="2400" dirty="0">
                <a:latin typeface="Times New Roman" panose="02020603050405020304" pitchFamily="18" charset="0"/>
                <a:cs typeface="Times New Roman" panose="02020603050405020304" pitchFamily="18" charset="0"/>
              </a:rPr>
              <a:t>  学号为</a:t>
            </a:r>
            <a:r>
              <a:rPr lang="en-US" altLang="zh-CN" sz="2400" dirty="0">
                <a:latin typeface="Times New Roman" panose="02020603050405020304" pitchFamily="18" charset="0"/>
                <a:cs typeface="Times New Roman" panose="02020603050405020304" pitchFamily="18" charset="0"/>
              </a:rPr>
              <a:t>9512102</a:t>
            </a:r>
            <a:r>
              <a:rPr lang="zh-CN" altLang="en-US" sz="2400" dirty="0">
                <a:latin typeface="Times New Roman" panose="02020603050405020304" pitchFamily="18" charset="0"/>
                <a:cs typeface="Times New Roman" panose="02020603050405020304" pitchFamily="18" charset="0"/>
              </a:rPr>
              <a:t>的学生所修的所有课程名称和成绩</a:t>
            </a:r>
            <a:endParaRPr lang="en-US" altLang="zh-CN" sz="2400" dirty="0">
              <a:latin typeface="Times New Roman" panose="02020603050405020304" pitchFamily="18" charset="0"/>
              <a:cs typeface="Times New Roman" panose="02020603050405020304" pitchFamily="18" charset="0"/>
            </a:endParaRPr>
          </a:p>
        </p:txBody>
      </p:sp>
      <p:sp>
        <p:nvSpPr>
          <p:cNvPr id="71685" name="Rectangle 4"/>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71686" name="Rectangle 7"/>
          <p:cNvSpPr>
            <a:spLocks noChangeArrowheads="1"/>
          </p:cNvSpPr>
          <p:nvPr/>
        </p:nvSpPr>
        <p:spPr bwMode="auto">
          <a:xfrm>
            <a:off x="0" y="3041006"/>
            <a:ext cx="184731" cy="46166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8" name="表格 7"/>
          <p:cNvGraphicFramePr>
            <a:graphicFrameLocks noGrp="1"/>
          </p:cNvGraphicFramePr>
          <p:nvPr/>
        </p:nvGraphicFramePr>
        <p:xfrm>
          <a:off x="914276" y="2258218"/>
          <a:ext cx="3441700" cy="2027240"/>
        </p:xfrm>
        <a:graphic>
          <a:graphicData uri="http://schemas.openxmlformats.org/drawingml/2006/table">
            <a:tbl>
              <a:tblPr/>
              <a:tblGrid>
                <a:gridCol w="685800"/>
                <a:gridCol w="1136650"/>
                <a:gridCol w="685800"/>
                <a:gridCol w="933450"/>
              </a:tblGrid>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计算机网络</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数据结构</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Course</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9" name="表格 8"/>
          <p:cNvGraphicFramePr>
            <a:graphicFrameLocks noGrp="1"/>
          </p:cNvGraphicFramePr>
          <p:nvPr/>
        </p:nvGraphicFramePr>
        <p:xfrm>
          <a:off x="4744814" y="1856578"/>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Cno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Grade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90</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78</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66</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82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75</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C05</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50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graphicFrame>
        <p:nvGraphicFramePr>
          <p:cNvPr id="74845" name="Object 4"/>
          <p:cNvGraphicFramePr>
            <a:graphicFrameLocks noChangeAspect="1"/>
          </p:cNvGraphicFramePr>
          <p:nvPr/>
        </p:nvGraphicFramePr>
        <p:xfrm>
          <a:off x="1343769" y="4581128"/>
          <a:ext cx="6116638" cy="566737"/>
        </p:xfrm>
        <a:graphic>
          <a:graphicData uri="http://schemas.openxmlformats.org/presentationml/2006/ole">
            <mc:AlternateContent xmlns:mc="http://schemas.openxmlformats.org/markup-compatibility/2006">
              <mc:Choice xmlns:v="urn:schemas-microsoft-com:vml" Requires="v">
                <p:oleObj spid="_x0000_s57378" name="公式" r:id="rId1" imgW="3022600" imgH="279400" progId="Equation.3">
                  <p:embed/>
                </p:oleObj>
              </mc:Choice>
              <mc:Fallback>
                <p:oleObj name="公式" r:id="rId1" imgW="3022600" imgH="279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769" y="4581128"/>
                        <a:ext cx="6116638"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846" name="Object 4"/>
          <p:cNvGraphicFramePr>
            <a:graphicFrameLocks noChangeAspect="1"/>
          </p:cNvGraphicFramePr>
          <p:nvPr/>
        </p:nvGraphicFramePr>
        <p:xfrm>
          <a:off x="1259632" y="5446315"/>
          <a:ext cx="6296025" cy="566738"/>
        </p:xfrm>
        <a:graphic>
          <a:graphicData uri="http://schemas.openxmlformats.org/presentationml/2006/ole">
            <mc:AlternateContent xmlns:mc="http://schemas.openxmlformats.org/markup-compatibility/2006">
              <mc:Choice xmlns:v="urn:schemas-microsoft-com:vml" Requires="v">
                <p:oleObj spid="_x0000_s57379" name="公式" r:id="rId3" imgW="3111500" imgH="279400" progId="Equation.3">
                  <p:embed/>
                </p:oleObj>
              </mc:Choice>
              <mc:Fallback>
                <p:oleObj name="公式" r:id="rId3" imgW="3111500" imgH="27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5446315"/>
                        <a:ext cx="629602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45"/>
                                        </p:tgtEl>
                                        <p:attrNameLst>
                                          <p:attrName>style.visibility</p:attrName>
                                        </p:attrNameLst>
                                      </p:cBhvr>
                                      <p:to>
                                        <p:strVal val="visible"/>
                                      </p:to>
                                    </p:set>
                                    <p:animEffect transition="in" filter="blinds(horizontal)">
                                      <p:cBhvr>
                                        <p:cTn id="7" dur="500"/>
                                        <p:tgtEl>
                                          <p:spTgt spid="74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46"/>
                                        </p:tgtEl>
                                        <p:attrNameLst>
                                          <p:attrName>style.visibility</p:attrName>
                                        </p:attrNameLst>
                                      </p:cBhvr>
                                      <p:to>
                                        <p:strVal val="visible"/>
                                      </p:to>
                                    </p:set>
                                    <p:animEffect transition="in" filter="blinds(horizontal)">
                                      <p:cBhvr>
                                        <p:cTn id="12" dur="500"/>
                                        <p:tgtEl>
                                          <p:spTgt spid="74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smtClean="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defRPr/>
            </a:pPr>
            <a:fld id="{E1C96502-28F7-4C13-979E-85BC56322EB3}" type="slidenum">
              <a:rPr lang="en-US" altLang="ko-KR" smtClean="0"/>
            </a:fld>
            <a:endParaRPr lang="en-US" altLang="zh-CN" sz="1000">
              <a:latin typeface="-윤고딕140"/>
              <a:ea typeface="-윤고딕140"/>
            </a:endParaRPr>
          </a:p>
        </p:txBody>
      </p:sp>
      <p:sp>
        <p:nvSpPr>
          <p:cNvPr id="72708" name="Rectangle 3"/>
          <p:cNvSpPr>
            <a:spLocks noGrp="1" noChangeArrowheads="1"/>
          </p:cNvSpPr>
          <p:nvPr>
            <p:ph type="body" idx="4294967295"/>
          </p:nvPr>
        </p:nvSpPr>
        <p:spPr>
          <a:xfrm>
            <a:off x="250825" y="764704"/>
            <a:ext cx="8497888" cy="5105400"/>
          </a:xfrm>
        </p:spPr>
        <p:txBody>
          <a:bodyPr/>
          <a:lstStyle/>
          <a:p>
            <a:r>
              <a:rPr lang="zh-CN" altLang="en-US" dirty="0"/>
              <a:t>等值连接示例三</a:t>
            </a:r>
            <a:endParaRPr lang="en-US" altLang="zh-CN" dirty="0"/>
          </a:p>
          <a:p>
            <a:pPr lvl="1"/>
            <a:r>
              <a:rPr lang="zh-CN" altLang="en-US" sz="2400" dirty="0">
                <a:latin typeface="Times New Roman" panose="02020603050405020304" pitchFamily="18" charset="0"/>
                <a:cs typeface="Times New Roman" panose="02020603050405020304" pitchFamily="18" charset="0"/>
              </a:rPr>
              <a:t>员工表</a:t>
            </a:r>
            <a:r>
              <a:rPr lang="en-US" altLang="zh-CN" sz="2400" dirty="0">
                <a:latin typeface="Times New Roman" panose="02020603050405020304" pitchFamily="18" charset="0"/>
                <a:cs typeface="Times New Roman" panose="02020603050405020304" pitchFamily="18" charset="0"/>
              </a:rPr>
              <a:t>Worker(W#,</a:t>
            </a:r>
            <a:r>
              <a:rPr lang="en-US" altLang="zh-CN" sz="2400" dirty="0" err="1">
                <a:latin typeface="Times New Roman" panose="02020603050405020304" pitchFamily="18" charset="0"/>
                <a:cs typeface="Times New Roman" panose="02020603050405020304" pitchFamily="18" charset="0"/>
              </a:rPr>
              <a:t>Wname,Wsex,Wage,Honor_type</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获奖类别表</a:t>
            </a:r>
            <a:r>
              <a:rPr lang="en-US" altLang="zh-CN" sz="2400" dirty="0">
                <a:latin typeface="Times New Roman" panose="02020603050405020304" pitchFamily="18" charset="0"/>
                <a:cs typeface="Times New Roman" panose="02020603050405020304" pitchFamily="18" charset="0"/>
              </a:rPr>
              <a:t>Honor(</a:t>
            </a:r>
            <a:r>
              <a:rPr lang="en-US" altLang="zh-CN" sz="2400" dirty="0" err="1">
                <a:latin typeface="Times New Roman" panose="02020603050405020304" pitchFamily="18" charset="0"/>
                <a:cs typeface="Times New Roman" panose="02020603050405020304" pitchFamily="18" charset="0"/>
              </a:rPr>
              <a:t>Type,Title</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找出所有获奖员工姓名、年龄及获奖的名称</a:t>
            </a:r>
            <a:endParaRPr lang="en-US" altLang="zh-CN" sz="2400" dirty="0">
              <a:latin typeface="Times New Roman" panose="02020603050405020304" pitchFamily="18" charset="0"/>
              <a:cs typeface="Times New Roman" panose="02020603050405020304" pitchFamily="18" charset="0"/>
            </a:endParaRPr>
          </a:p>
          <a:p>
            <a:pPr>
              <a:buFontTx/>
              <a:buNone/>
            </a:pPr>
            <a:endParaRPr lang="en-US" altLang="zh-CN" sz="2400" dirty="0"/>
          </a:p>
        </p:txBody>
      </p:sp>
      <p:sp>
        <p:nvSpPr>
          <p:cNvPr id="72709" name="Rectangle 4"/>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72710" name="Rectangle 7"/>
          <p:cNvSpPr>
            <a:spLocks noChangeArrowheads="1"/>
          </p:cNvSpPr>
          <p:nvPr/>
        </p:nvSpPr>
        <p:spPr bwMode="auto">
          <a:xfrm>
            <a:off x="0" y="3271838"/>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pic>
        <p:nvPicPr>
          <p:cNvPr id="727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2852936"/>
            <a:ext cx="48291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smtClean="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defRPr/>
            </a:pPr>
            <a:fld id="{E1C96502-28F7-4C13-979E-85BC56322EB3}" type="slidenum">
              <a:rPr lang="en-US" altLang="ko-KR" smtClean="0"/>
            </a:fld>
            <a:endParaRPr lang="en-US" altLang="zh-CN" sz="1000">
              <a:latin typeface="-윤고딕140"/>
              <a:ea typeface="-윤고딕140"/>
            </a:endParaRPr>
          </a:p>
        </p:txBody>
      </p:sp>
      <p:sp>
        <p:nvSpPr>
          <p:cNvPr id="73732" name="Rectangle 3"/>
          <p:cNvSpPr>
            <a:spLocks noGrp="1" noChangeArrowheads="1"/>
          </p:cNvSpPr>
          <p:nvPr>
            <p:ph type="body" idx="4294967295"/>
          </p:nvPr>
        </p:nvSpPr>
        <p:spPr>
          <a:xfrm>
            <a:off x="484098" y="1556792"/>
            <a:ext cx="8120350" cy="3886200"/>
          </a:xfrm>
        </p:spPr>
        <p:txBody>
          <a:bodyPr/>
          <a:lstStyle/>
          <a:p>
            <a:pPr marL="0" lvl="2"/>
            <a:r>
              <a:rPr lang="zh-CN" altLang="en-US" sz="2400" dirty="0">
                <a:latin typeface="Times New Roman" panose="02020603050405020304" pitchFamily="18" charset="0"/>
                <a:ea typeface="+mj-ea"/>
                <a:cs typeface="Times New Roman" panose="02020603050405020304" pitchFamily="18" charset="0"/>
              </a:rPr>
              <a:t>自然连接</a:t>
            </a:r>
            <a:r>
              <a:rPr lang="zh-CN" altLang="pt-BR" sz="2400" dirty="0">
                <a:latin typeface="Times New Roman" panose="02020603050405020304" pitchFamily="18" charset="0"/>
                <a:ea typeface="+mj-ea"/>
                <a:cs typeface="Times New Roman" panose="02020603050405020304" pitchFamily="18" charset="0"/>
              </a:rPr>
              <a:t>（</a:t>
            </a:r>
            <a:r>
              <a:rPr lang="pt-BR" altLang="zh-CN" sz="2400" dirty="0">
                <a:latin typeface="Times New Roman" panose="02020603050405020304" pitchFamily="18" charset="0"/>
                <a:ea typeface="+mj-ea"/>
                <a:cs typeface="Times New Roman" panose="02020603050405020304" pitchFamily="18" charset="0"/>
              </a:rPr>
              <a:t>Natural join</a:t>
            </a:r>
            <a:r>
              <a:rPr lang="zh-CN" altLang="pt-BR" sz="2400" dirty="0">
                <a:latin typeface="Times New Roman" panose="02020603050405020304" pitchFamily="18" charset="0"/>
                <a:ea typeface="+mj-ea"/>
                <a:cs typeface="Times New Roman" panose="02020603050405020304" pitchFamily="18" charset="0"/>
              </a:rPr>
              <a:t>） </a:t>
            </a:r>
            <a:endParaRPr lang="zh-CN" altLang="pt-BR" sz="2400" dirty="0">
              <a:latin typeface="Times New Roman" panose="02020603050405020304" pitchFamily="18" charset="0"/>
              <a:ea typeface="+mj-ea"/>
              <a:cs typeface="Times New Roman" panose="02020603050405020304" pitchFamily="18" charset="0"/>
            </a:endParaRPr>
          </a:p>
          <a:p>
            <a:pPr marL="0" lvl="2">
              <a:buFontTx/>
              <a:buNone/>
            </a:pPr>
            <a:r>
              <a:rPr lang="zh-CN" altLang="pt-BR" sz="2400" dirty="0">
                <a:latin typeface="Times New Roman" panose="02020603050405020304" pitchFamily="18" charset="0"/>
                <a:ea typeface="+mj-ea"/>
                <a:cs typeface="Times New Roman" panose="02020603050405020304" pitchFamily="18" charset="0"/>
              </a:rPr>
              <a:t>     自然连接是一种特殊的等值连接。它要求两个关系中进行比较的分量必须是相同的属性组，并且在结果中把</a:t>
            </a:r>
            <a:r>
              <a:rPr lang="zh-CN" altLang="pt-BR" sz="2400" dirty="0">
                <a:solidFill>
                  <a:srgbClr val="FF0000"/>
                </a:solidFill>
                <a:latin typeface="Times New Roman" panose="02020603050405020304" pitchFamily="18" charset="0"/>
                <a:ea typeface="+mj-ea"/>
                <a:cs typeface="Times New Roman" panose="02020603050405020304" pitchFamily="18" charset="0"/>
              </a:rPr>
              <a:t>重复的属性列去掉</a:t>
            </a:r>
            <a:r>
              <a:rPr lang="zh-CN" altLang="pt-BR" sz="2400" dirty="0">
                <a:latin typeface="Times New Roman" panose="02020603050405020304" pitchFamily="18" charset="0"/>
                <a:ea typeface="+mj-ea"/>
                <a:cs typeface="Times New Roman" panose="02020603050405020304" pitchFamily="18" charset="0"/>
              </a:rPr>
              <a:t>。若</a:t>
            </a:r>
            <a:r>
              <a:rPr lang="en-US" altLang="zh-CN" sz="2400" i="1"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和</a:t>
            </a:r>
            <a:r>
              <a:rPr lang="en-US" altLang="zh-CN" sz="2400" i="1" dirty="0">
                <a:latin typeface="Times New Roman" panose="02020603050405020304" pitchFamily="18" charset="0"/>
                <a:ea typeface="+mj-ea"/>
                <a:cs typeface="Times New Roman" panose="02020603050405020304" pitchFamily="18" charset="0"/>
              </a:rPr>
              <a:t>s</a:t>
            </a:r>
            <a:r>
              <a:rPr lang="zh-CN" altLang="en-US" sz="2400" dirty="0">
                <a:latin typeface="Times New Roman" panose="02020603050405020304" pitchFamily="18" charset="0"/>
                <a:ea typeface="+mj-ea"/>
                <a:cs typeface="Times New Roman" panose="02020603050405020304" pitchFamily="18" charset="0"/>
              </a:rPr>
              <a:t>具有</a:t>
            </a:r>
            <a:r>
              <a:rPr lang="zh-CN" altLang="en-US" sz="2400" dirty="0">
                <a:solidFill>
                  <a:srgbClr val="FF0000"/>
                </a:solidFill>
                <a:latin typeface="Times New Roman" panose="02020603050405020304" pitchFamily="18" charset="0"/>
                <a:ea typeface="+mj-ea"/>
                <a:cs typeface="Times New Roman" panose="02020603050405020304" pitchFamily="18" charset="0"/>
              </a:rPr>
              <a:t>相同的属性组</a:t>
            </a:r>
            <a:r>
              <a:rPr lang="en-US" altLang="zh-CN" sz="2400" i="1" dirty="0">
                <a:solidFill>
                  <a:srgbClr val="FF0000"/>
                </a:solidFill>
                <a:latin typeface="Times New Roman" panose="02020603050405020304" pitchFamily="18" charset="0"/>
                <a:ea typeface="+mj-ea"/>
                <a:cs typeface="Times New Roman" panose="02020603050405020304" pitchFamily="18" charset="0"/>
              </a:rPr>
              <a:t>B</a:t>
            </a:r>
            <a:r>
              <a:rPr lang="zh-CN" altLang="en-US" sz="2400" dirty="0">
                <a:latin typeface="Times New Roman" panose="02020603050405020304" pitchFamily="18" charset="0"/>
                <a:ea typeface="+mj-ea"/>
                <a:cs typeface="Times New Roman" panose="02020603050405020304" pitchFamily="18" charset="0"/>
              </a:rPr>
              <a:t>，则自然连接可记为作：</a:t>
            </a:r>
            <a:endParaRPr lang="zh-CN" altLang="en-US" sz="2400" dirty="0">
              <a:latin typeface="Times New Roman" panose="02020603050405020304" pitchFamily="18" charset="0"/>
              <a:ea typeface="+mj-ea"/>
              <a:cs typeface="Times New Roman" panose="02020603050405020304" pitchFamily="18" charset="0"/>
            </a:endParaRPr>
          </a:p>
        </p:txBody>
      </p:sp>
      <p:sp>
        <p:nvSpPr>
          <p:cNvPr id="73733" name="Rectangle 4"/>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73734" name="Rectangle 7"/>
          <p:cNvSpPr>
            <a:spLocks noChangeArrowheads="1"/>
          </p:cNvSpPr>
          <p:nvPr/>
        </p:nvSpPr>
        <p:spPr bwMode="auto">
          <a:xfrm>
            <a:off x="0" y="3267075"/>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73735" name="Object 2"/>
          <p:cNvGraphicFramePr>
            <a:graphicFrameLocks noChangeAspect="1"/>
          </p:cNvGraphicFramePr>
          <p:nvPr/>
        </p:nvGraphicFramePr>
        <p:xfrm>
          <a:off x="1403648" y="3501008"/>
          <a:ext cx="6550025" cy="728663"/>
        </p:xfrm>
        <a:graphic>
          <a:graphicData uri="http://schemas.openxmlformats.org/presentationml/2006/ole">
            <mc:AlternateContent xmlns:mc="http://schemas.openxmlformats.org/markup-compatibility/2006">
              <mc:Choice xmlns:v="urn:schemas-microsoft-com:vml" Requires="v">
                <p:oleObj spid="_x0000_s58387" name="Equation" r:id="rId1" imgW="60350400" imgH="7010400" progId="Equation.DSMT4">
                  <p:embed/>
                </p:oleObj>
              </mc:Choice>
              <mc:Fallback>
                <p:oleObj name="Equation" r:id="rId1" imgW="60350400" imgH="7010400" progId="Equation.DSMT4">
                  <p:embed/>
                  <p:pic>
                    <p:nvPicPr>
                      <p:cNvPr id="0" name="Object 2"/>
                      <p:cNvPicPr>
                        <a:picLocks noChangeAspect="1" noChangeArrowheads="1"/>
                      </p:cNvPicPr>
                      <p:nvPr/>
                    </p:nvPicPr>
                    <p:blipFill>
                      <a:blip r:embed="rId2"/>
                      <a:srcRect/>
                      <a:stretch>
                        <a:fillRect/>
                      </a:stretch>
                    </p:blipFill>
                    <p:spPr bwMode="auto">
                      <a:xfrm>
                        <a:off x="1403648" y="3501008"/>
                        <a:ext cx="65500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标题 2"/>
          <p:cNvSpPr>
            <a:spLocks noGrp="1"/>
          </p:cNvSpPr>
          <p:nvPr>
            <p:ph type="title"/>
          </p:nvPr>
        </p:nvSpPr>
        <p:spPr>
          <a:xfrm>
            <a:off x="470953" y="548680"/>
            <a:ext cx="8063447" cy="932682"/>
          </a:xfrm>
        </p:spPr>
        <p:txBody>
          <a:bodyPr/>
          <a:lstStyle/>
          <a:p>
            <a:r>
              <a:rPr lang="zh-CN" altLang="en-US" dirty="0"/>
              <a:t>定义</a:t>
            </a:r>
            <a:r>
              <a:rPr lang="en-US" altLang="zh-CN" dirty="0"/>
              <a:t>3-10 </a:t>
            </a:r>
            <a:r>
              <a:rPr lang="zh-CN" altLang="en-US" dirty="0"/>
              <a:t>自然连接</a:t>
            </a:r>
            <a:r>
              <a:rPr lang="zh-CN" altLang="en-US" sz="3600" dirty="0"/>
              <a:t>（</a:t>
            </a:r>
            <a:r>
              <a:rPr lang="en-US" altLang="zh-CN" sz="3600" dirty="0"/>
              <a:t>natural join</a:t>
            </a:r>
            <a:r>
              <a:rPr lang="zh-CN" altLang="en-US" sz="3600" dirty="0"/>
              <a:t>）</a:t>
            </a:r>
            <a:endParaRPr lang="zh-CN" altLang="en-US" sz="3600" dirty="0"/>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type="body" idx="4294967295"/>
          </p:nvPr>
        </p:nvSpPr>
        <p:spPr>
          <a:xfrm>
            <a:off x="-359712" y="711216"/>
            <a:ext cx="8120350" cy="3886200"/>
          </a:xfrm>
        </p:spPr>
        <p:txBody>
          <a:bodyPr/>
          <a:lstStyle/>
          <a:p>
            <a:pPr lvl="2"/>
            <a:r>
              <a:rPr lang="zh-CN" altLang="en-US" sz="2400" dirty="0"/>
              <a:t>自然连接</a:t>
            </a:r>
            <a:r>
              <a:rPr lang="zh-CN" altLang="pt-BR" sz="2400" dirty="0"/>
              <a:t>（</a:t>
            </a:r>
            <a:r>
              <a:rPr lang="pt-BR" altLang="zh-CN" sz="2400" dirty="0"/>
              <a:t>Natural join</a:t>
            </a:r>
            <a:r>
              <a:rPr lang="zh-CN" altLang="pt-BR" sz="2400" dirty="0"/>
              <a:t>） </a:t>
            </a:r>
            <a:endParaRPr lang="zh-CN" altLang="pt-BR" sz="2400" dirty="0"/>
          </a:p>
        </p:txBody>
      </p:sp>
      <p:sp>
        <p:nvSpPr>
          <p:cNvPr id="74757" name="Rectangle 4"/>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74758" name="Rectangle 7"/>
          <p:cNvSpPr>
            <a:spLocks noChangeArrowheads="1"/>
          </p:cNvSpPr>
          <p:nvPr/>
        </p:nvSpPr>
        <p:spPr bwMode="auto">
          <a:xfrm>
            <a:off x="0" y="3267075"/>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8" name="表格 7"/>
          <p:cNvGraphicFramePr>
            <a:graphicFrameLocks noGrp="1"/>
          </p:cNvGraphicFramePr>
          <p:nvPr/>
        </p:nvGraphicFramePr>
        <p:xfrm>
          <a:off x="3585930" y="2000250"/>
          <a:ext cx="3441700" cy="2027240"/>
        </p:xfrm>
        <a:graphic>
          <a:graphicData uri="http://schemas.openxmlformats.org/drawingml/2006/table">
            <a:tbl>
              <a:tblPr/>
              <a:tblGrid>
                <a:gridCol w="685800"/>
                <a:gridCol w="1136650"/>
                <a:gridCol w="685800"/>
                <a:gridCol w="933450"/>
              </a:tblGrid>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计算机网络</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数据结构</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Course</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9" name="表格 8"/>
          <p:cNvGraphicFramePr>
            <a:graphicFrameLocks noGrp="1"/>
          </p:cNvGraphicFramePr>
          <p:nvPr/>
        </p:nvGraphicFramePr>
        <p:xfrm>
          <a:off x="1010533" y="2000250"/>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Cno</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Grade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90</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78</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66</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82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75</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C05</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50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graphicFrame>
        <p:nvGraphicFramePr>
          <p:cNvPr id="74845" name="Object 3"/>
          <p:cNvGraphicFramePr>
            <a:graphicFrameLocks noChangeAspect="1"/>
          </p:cNvGraphicFramePr>
          <p:nvPr/>
        </p:nvGraphicFramePr>
        <p:xfrm>
          <a:off x="899592" y="1353344"/>
          <a:ext cx="1787525" cy="560388"/>
        </p:xfrm>
        <a:graphic>
          <a:graphicData uri="http://schemas.openxmlformats.org/presentationml/2006/ole">
            <mc:AlternateContent xmlns:mc="http://schemas.openxmlformats.org/markup-compatibility/2006">
              <mc:Choice xmlns:v="urn:schemas-microsoft-com:vml" Requires="v">
                <p:oleObj spid="_x0000_s59410" name="公式" r:id="rId1" imgW="812165" imgH="292100" progId="Equation.3">
                  <p:embed/>
                </p:oleObj>
              </mc:Choice>
              <mc:Fallback>
                <p:oleObj name="公式" r:id="rId1" imgW="812165" imgH="2921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53344"/>
                        <a:ext cx="17875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表格 10"/>
          <p:cNvGraphicFramePr>
            <a:graphicFrameLocks noGrp="1"/>
          </p:cNvGraphicFramePr>
          <p:nvPr/>
        </p:nvGraphicFramePr>
        <p:xfrm>
          <a:off x="3563888" y="4128209"/>
          <a:ext cx="4933950" cy="2360844"/>
        </p:xfrm>
        <a:graphic>
          <a:graphicData uri="http://schemas.openxmlformats.org/drawingml/2006/table">
            <a:tbl>
              <a:tblPr/>
              <a:tblGrid>
                <a:gridCol w="425450"/>
                <a:gridCol w="1136650"/>
                <a:gridCol w="812800"/>
                <a:gridCol w="933450"/>
                <a:gridCol w="812800"/>
                <a:gridCol w="812800"/>
              </a:tblGrid>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Grade</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22219">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90</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65077">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78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75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9512102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331">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9521102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50</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484784" y="152404"/>
            <a:ext cx="8079011" cy="825505"/>
          </a:xfrm>
        </p:spPr>
        <p:txBody>
          <a:bodyPr>
            <a:normAutofit/>
          </a:bodyPr>
          <a:lstStyle/>
          <a:p>
            <a:pPr>
              <a:spcBef>
                <a:spcPct val="50000"/>
              </a:spcBef>
              <a:buClrTx/>
            </a:pPr>
            <a:r>
              <a:rPr lang="zh-CN" altLang="en-US" sz="4400" dirty="0">
                <a:solidFill>
                  <a:srgbClr val="FF0000"/>
                </a:solidFill>
              </a:rPr>
              <a:t>关系模型中的术语</a:t>
            </a:r>
            <a:endParaRPr lang="zh-CN" altLang="en-US" sz="4400" dirty="0">
              <a:solidFill>
                <a:srgbClr val="FF0000"/>
              </a:solidFill>
              <a:latin typeface="+mj-ea"/>
              <a:ea typeface="+mj-ea"/>
            </a:endParaRPr>
          </a:p>
        </p:txBody>
      </p:sp>
      <p:sp>
        <p:nvSpPr>
          <p:cNvPr id="5" name="Rectangle 10"/>
          <p:cNvSpPr txBox="1">
            <a:spLocks noChangeArrowheads="1"/>
          </p:cNvSpPr>
          <p:nvPr/>
        </p:nvSpPr>
        <p:spPr>
          <a:xfrm>
            <a:off x="683568" y="1196752"/>
            <a:ext cx="8354416" cy="1676396"/>
          </a:xfrm>
          <a:prstGeom prst="rect">
            <a:avLst/>
          </a:prstGeom>
        </p:spPr>
        <p:txBody>
          <a:bodyPr vert="horz" lIns="91440" tIns="45720" rIns="91440" bIns="45720" rtlCol="0">
            <a:normAutofit/>
          </a:bodyPr>
          <a:lstStyle>
            <a:lvl1pPr marL="273685" indent="-191770" algn="l" defTabSz="457200" rtl="0" eaLnBrk="1" latinLnBrk="0" hangingPunct="1">
              <a:spcBef>
                <a:spcPts val="1000"/>
              </a:spcBef>
              <a:spcAft>
                <a:spcPts val="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1pPr>
            <a:lvl2pPr marL="465455" indent="-171450" algn="l" defTabSz="457200" rtl="0" eaLnBrk="1" latinLnBrk="0" hangingPunct="1">
              <a:spcBef>
                <a:spcPts val="1000"/>
              </a:spcBef>
              <a:spcAft>
                <a:spcPts val="0"/>
              </a:spcAft>
              <a:buClr>
                <a:schemeClr val="accent1"/>
              </a:buClr>
              <a:buFont typeface="Wingdings" panose="05000000000000000000" pitchFamily="2" charset="2"/>
              <a:buChar char="ü"/>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90000"/>
              </a:lnSpc>
            </a:pPr>
            <a:r>
              <a:rPr lang="zh-CN" altLang="en-US" sz="2400" dirty="0">
                <a:latin typeface="+mj-ea"/>
                <a:ea typeface="+mj-ea"/>
              </a:rPr>
              <a:t>关系中的属性个数称为“</a:t>
            </a:r>
            <a:r>
              <a:rPr lang="zh-CN" altLang="en-US" sz="2400" dirty="0">
                <a:solidFill>
                  <a:srgbClr val="0000CC"/>
                </a:solidFill>
                <a:latin typeface="+mj-ea"/>
                <a:ea typeface="+mj-ea"/>
              </a:rPr>
              <a:t>元数</a:t>
            </a:r>
            <a:r>
              <a:rPr lang="zh-CN" altLang="en-US" sz="2400" dirty="0">
                <a:latin typeface="+mj-ea"/>
                <a:ea typeface="+mj-ea"/>
              </a:rPr>
              <a:t>”（</a:t>
            </a:r>
            <a:r>
              <a:rPr lang="en-US" altLang="zh-CN" sz="2400" dirty="0">
                <a:latin typeface="+mj-ea"/>
                <a:ea typeface="+mj-ea"/>
              </a:rPr>
              <a:t>arity</a:t>
            </a:r>
            <a:r>
              <a:rPr lang="zh-CN" altLang="en-US" sz="2400" dirty="0">
                <a:latin typeface="+mj-ea"/>
                <a:ea typeface="+mj-ea"/>
              </a:rPr>
              <a:t>）。</a:t>
            </a:r>
            <a:endParaRPr lang="en-US" altLang="zh-CN" sz="2400" dirty="0">
              <a:latin typeface="+mj-ea"/>
              <a:ea typeface="+mj-ea"/>
            </a:endParaRPr>
          </a:p>
          <a:p>
            <a:pPr>
              <a:lnSpc>
                <a:spcPct val="90000"/>
              </a:lnSpc>
            </a:pPr>
            <a:r>
              <a:rPr lang="zh-CN" altLang="en-US" sz="2400" dirty="0">
                <a:latin typeface="+mj-ea"/>
                <a:ea typeface="+mj-ea"/>
              </a:rPr>
              <a:t>元组个数称为“</a:t>
            </a:r>
            <a:r>
              <a:rPr lang="zh-CN" altLang="en-US" sz="2400" dirty="0">
                <a:solidFill>
                  <a:srgbClr val="0000CC"/>
                </a:solidFill>
                <a:latin typeface="+mj-ea"/>
                <a:ea typeface="+mj-ea"/>
              </a:rPr>
              <a:t>基数</a:t>
            </a:r>
            <a:r>
              <a:rPr lang="zh-CN" altLang="en-US" sz="2400" dirty="0">
                <a:solidFill>
                  <a:schemeClr val="accent2"/>
                </a:solidFill>
                <a:latin typeface="+mj-ea"/>
                <a:ea typeface="+mj-ea"/>
              </a:rPr>
              <a:t>”</a:t>
            </a:r>
            <a:r>
              <a:rPr lang="zh-CN" altLang="en-US" sz="2400" dirty="0">
                <a:latin typeface="+mj-ea"/>
                <a:ea typeface="+mj-ea"/>
              </a:rPr>
              <a:t>（</a:t>
            </a:r>
            <a:r>
              <a:rPr lang="en-US" altLang="zh-CN" sz="2400" dirty="0">
                <a:latin typeface="+mj-ea"/>
                <a:ea typeface="+mj-ea"/>
              </a:rPr>
              <a:t>cardinality</a:t>
            </a:r>
            <a:r>
              <a:rPr lang="zh-CN" altLang="en-US" sz="2400" dirty="0">
                <a:latin typeface="+mj-ea"/>
                <a:ea typeface="+mj-ea"/>
              </a:rPr>
              <a:t>）。</a:t>
            </a:r>
            <a:endParaRPr lang="zh-CN" altLang="en-US" sz="2400" dirty="0">
              <a:latin typeface="+mj-ea"/>
              <a:ea typeface="+mj-ea"/>
            </a:endParaRPr>
          </a:p>
        </p:txBody>
      </p:sp>
      <p:grpSp>
        <p:nvGrpSpPr>
          <p:cNvPr id="6" name="组合 5"/>
          <p:cNvGrpSpPr/>
          <p:nvPr/>
        </p:nvGrpSpPr>
        <p:grpSpPr>
          <a:xfrm>
            <a:off x="1979712" y="2420888"/>
            <a:ext cx="4596060" cy="2379116"/>
            <a:chOff x="3262065" y="4074220"/>
            <a:chExt cx="4596060" cy="2379116"/>
          </a:xfrm>
        </p:grpSpPr>
        <p:graphicFrame>
          <p:nvGraphicFramePr>
            <p:cNvPr id="8" name="Group 57"/>
            <p:cNvGraphicFramePr/>
            <p:nvPr/>
          </p:nvGraphicFramePr>
          <p:xfrm>
            <a:off x="4786313" y="4815036"/>
            <a:ext cx="3071812" cy="1638300"/>
          </p:xfrm>
          <a:graphic>
            <a:graphicData uri="http://schemas.openxmlformats.org/drawingml/2006/table">
              <a:tbl>
                <a:tblPr/>
                <a:tblGrid>
                  <a:gridCol w="954081"/>
                  <a:gridCol w="688981"/>
                  <a:gridCol w="714375"/>
                  <a:gridCol w="714375"/>
                </a:tblGrid>
                <a:tr h="365830">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院系</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籍贯</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72470">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080101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080102</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080150</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刘杨</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赵俊</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李明</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 </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EC</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9" marR="91439"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左大括号 8"/>
            <p:cNvSpPr/>
            <p:nvPr/>
          </p:nvSpPr>
          <p:spPr>
            <a:xfrm>
              <a:off x="4143375" y="5145782"/>
              <a:ext cx="428625" cy="1214438"/>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zh-CN" altLang="en-US"/>
            </a:p>
          </p:txBody>
        </p:sp>
        <p:sp>
          <p:nvSpPr>
            <p:cNvPr id="10" name="TextBox 9"/>
            <p:cNvSpPr txBox="1"/>
            <p:nvPr/>
          </p:nvSpPr>
          <p:spPr>
            <a:xfrm>
              <a:off x="3262065" y="5579392"/>
              <a:ext cx="877887" cy="369888"/>
            </a:xfrm>
            <a:prstGeom prst="rect">
              <a:avLst/>
            </a:prstGeom>
            <a:noFill/>
          </p:spPr>
          <p:txBody>
            <a:bodyPr wrap="none">
              <a:spAutoFit/>
            </a:bodyPr>
            <a:lstStyle/>
            <a:p>
              <a:pPr eaLnBrk="1" hangingPunct="1">
                <a:defRPr/>
              </a:pPr>
              <a:r>
                <a:rPr lang="zh-CN" altLang="en-US" dirty="0">
                  <a:latin typeface="+mn-ea"/>
                  <a:ea typeface="+mn-ea"/>
                </a:rPr>
                <a:t>基数</a:t>
              </a:r>
              <a:r>
                <a:rPr lang="en-US" altLang="zh-CN" dirty="0">
                  <a:latin typeface="+mn-ea"/>
                  <a:ea typeface="+mn-ea"/>
                </a:rPr>
                <a:t>50</a:t>
              </a:r>
              <a:endParaRPr lang="zh-CN" altLang="en-US" dirty="0">
                <a:latin typeface="+mn-ea"/>
                <a:ea typeface="+mn-ea"/>
              </a:endParaRPr>
            </a:p>
          </p:txBody>
        </p:sp>
        <p:sp>
          <p:nvSpPr>
            <p:cNvPr id="11" name="左大括号 10"/>
            <p:cNvSpPr/>
            <p:nvPr/>
          </p:nvSpPr>
          <p:spPr>
            <a:xfrm rot="5400000">
              <a:off x="6107906" y="3038376"/>
              <a:ext cx="428625" cy="2928938"/>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zh-CN" altLang="en-US"/>
            </a:p>
          </p:txBody>
        </p:sp>
        <p:sp>
          <p:nvSpPr>
            <p:cNvPr id="12" name="TextBox 11"/>
            <p:cNvSpPr txBox="1"/>
            <p:nvPr/>
          </p:nvSpPr>
          <p:spPr>
            <a:xfrm>
              <a:off x="6429375" y="4074220"/>
              <a:ext cx="762000" cy="369887"/>
            </a:xfrm>
            <a:prstGeom prst="rect">
              <a:avLst/>
            </a:prstGeom>
            <a:noFill/>
          </p:spPr>
          <p:txBody>
            <a:bodyPr wrap="none">
              <a:spAutoFit/>
            </a:bodyPr>
            <a:lstStyle/>
            <a:p>
              <a:pPr eaLnBrk="1" hangingPunct="1">
                <a:defRPr/>
              </a:pPr>
              <a:r>
                <a:rPr lang="zh-CN" altLang="en-US" dirty="0">
                  <a:latin typeface="+mn-ea"/>
                  <a:ea typeface="+mn-ea"/>
                </a:rPr>
                <a:t>元数</a:t>
              </a:r>
              <a:r>
                <a:rPr lang="en-US" altLang="zh-CN" dirty="0">
                  <a:latin typeface="+mn-ea"/>
                  <a:ea typeface="+mn-ea"/>
                </a:rPr>
                <a:t>4</a:t>
              </a:r>
              <a:endParaRPr lang="zh-CN" altLang="en-US" dirty="0">
                <a:latin typeface="+mn-ea"/>
                <a:ea typeface="+mn-ea"/>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3"/>
          <p:cNvSpPr>
            <a:spLocks noGrp="1" noChangeArrowheads="1"/>
          </p:cNvSpPr>
          <p:nvPr>
            <p:ph type="body" idx="4294967295"/>
          </p:nvPr>
        </p:nvSpPr>
        <p:spPr>
          <a:xfrm>
            <a:off x="414051" y="1124744"/>
            <a:ext cx="8120350" cy="3886200"/>
          </a:xfrm>
        </p:spPr>
        <p:txBody>
          <a:bodyPr>
            <a:normAutofit/>
          </a:bodyPr>
          <a:lstStyle/>
          <a:p>
            <a:r>
              <a:rPr lang="zh-CN" altLang="en-US" dirty="0">
                <a:latin typeface="Times New Roman" panose="02020603050405020304" pitchFamily="18" charset="0"/>
                <a:cs typeface="Times New Roman" panose="02020603050405020304" pitchFamily="18" charset="0"/>
              </a:rPr>
              <a:t>对两个关系</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进行自然连接步骤</a:t>
            </a:r>
            <a:endParaRPr lang="zh-CN" altLang="en-US"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计算 </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的笛卡儿积</a:t>
            </a:r>
            <a:r>
              <a:rPr lang="en-US" altLang="zh-CN" sz="2400" dirty="0">
                <a:latin typeface="Times New Roman" panose="02020603050405020304" pitchFamily="18" charset="0"/>
                <a:cs typeface="Times New Roman" panose="02020603050405020304" pitchFamily="18" charset="0"/>
              </a:rPr>
              <a:t>R×S</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设 </a:t>
            </a:r>
            <a:r>
              <a:rPr lang="en-US" altLang="zh-CN" sz="2400" dirty="0">
                <a:latin typeface="Times New Roman" panose="02020603050405020304" pitchFamily="18" charset="0"/>
                <a:cs typeface="Times New Roman" panose="02020603050405020304" pitchFamily="18" charset="0"/>
              </a:rPr>
              <a:t>R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S </a:t>
            </a:r>
            <a:r>
              <a:rPr lang="zh-CN" altLang="en-US" sz="2400" dirty="0">
                <a:latin typeface="Times New Roman" panose="02020603050405020304" pitchFamily="18" charset="0"/>
                <a:cs typeface="Times New Roman" panose="02020603050405020304" pitchFamily="18" charset="0"/>
              </a:rPr>
              <a:t>的公共属性是 </a:t>
            </a:r>
            <a:r>
              <a:rPr lang="en-US" altLang="zh-CN" sz="2400" dirty="0">
                <a:latin typeface="Times New Roman" panose="02020603050405020304" pitchFamily="18" charset="0"/>
                <a:cs typeface="Times New Roman" panose="02020603050405020304" pitchFamily="18" charset="0"/>
              </a:rPr>
              <a:t>A1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A2…Ak, </a:t>
            </a:r>
            <a:r>
              <a:rPr lang="zh-CN" altLang="en-US" sz="2400" dirty="0">
                <a:latin typeface="Times New Roman" panose="02020603050405020304" pitchFamily="18" charset="0"/>
                <a:cs typeface="Times New Roman" panose="02020603050405020304" pitchFamily="18" charset="0"/>
              </a:rPr>
              <a:t>从笛卡儿积中挑选 </a:t>
            </a:r>
            <a:r>
              <a:rPr lang="en-US" altLang="zh-CN" sz="2400" dirty="0">
                <a:latin typeface="Times New Roman" panose="02020603050405020304" pitchFamily="18" charset="0"/>
                <a:cs typeface="Times New Roman" panose="02020603050405020304" pitchFamily="18" charset="0"/>
              </a:rPr>
              <a:t>R.A1=S.A1</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R.A2=S.A2 … </a:t>
            </a:r>
            <a:r>
              <a:rPr lang="en-US" altLang="zh-CN" sz="2400" dirty="0" err="1">
                <a:latin typeface="Times New Roman" panose="02020603050405020304" pitchFamily="18" charset="0"/>
                <a:cs typeface="Times New Roman" panose="02020603050405020304" pitchFamily="18" charset="0"/>
              </a:rPr>
              <a:t>R.Ak</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S.Ak</a:t>
            </a:r>
            <a:r>
              <a:rPr lang="zh-CN" altLang="en-US" sz="2400" dirty="0">
                <a:latin typeface="Times New Roman" panose="02020603050405020304" pitchFamily="18" charset="0"/>
                <a:cs typeface="Times New Roman" panose="02020603050405020304" pitchFamily="18" charset="0"/>
              </a:rPr>
              <a:t>的那些元组，构成新关系。</a:t>
            </a:r>
            <a:endParaRPr lang="zh-CN" altLang="en-US"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删除重复的列 </a:t>
            </a:r>
            <a:r>
              <a:rPr lang="en-US" altLang="zh-CN" sz="2400" dirty="0">
                <a:latin typeface="Times New Roman" panose="02020603050405020304" pitchFamily="18" charset="0"/>
                <a:cs typeface="Times New Roman" panose="02020603050405020304" pitchFamily="18" charset="0"/>
              </a:rPr>
              <a:t>S.A1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S.A2 ….. </a:t>
            </a:r>
            <a:r>
              <a:rPr lang="en-US" altLang="zh-CN" sz="2400" dirty="0" err="1">
                <a:latin typeface="Times New Roman" panose="02020603050405020304" pitchFamily="18" charset="0"/>
                <a:cs typeface="Times New Roman" panose="02020603050405020304" pitchFamily="18" charset="0"/>
              </a:rPr>
              <a:t>S.Ak</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custDataLst>
              <p:tags r:id="rId1"/>
            </p:custDataLst>
          </p:nvPr>
        </p:nvGraphicFramePr>
        <p:xfrm>
          <a:off x="449675" y="1052736"/>
          <a:ext cx="4386740" cy="2592384"/>
        </p:xfrm>
        <a:graphic>
          <a:graphicData uri="http://schemas.openxmlformats.org/drawingml/2006/table">
            <a:tbl>
              <a:tblPr/>
              <a:tblGrid>
                <a:gridCol w="877348"/>
                <a:gridCol w="877348"/>
                <a:gridCol w="877348"/>
                <a:gridCol w="877348"/>
                <a:gridCol w="877348"/>
              </a:tblGrid>
              <a:tr h="323850">
                <a:tc>
                  <a:txBody>
                    <a:bodyPr/>
                    <a:lstStyle/>
                    <a:p>
                      <a:pPr marL="0" algn="ctr" defTabSz="457200" rtl="0" eaLnBrk="1" fontAlgn="ctr" latinLnBrk="0" hangingPunct="1"/>
                      <a:r>
                        <a:rPr lang="en-US" sz="1600" b="0" i="0" u="none" strike="noStrike" kern="1200" dirty="0" err="1">
                          <a:solidFill>
                            <a:srgbClr val="000000"/>
                          </a:solidFill>
                          <a:latin typeface="黑体" panose="02010609060101010101" pitchFamily="49" charset="-122"/>
                          <a:ea typeface="黑体" panose="02010609060101010101" pitchFamily="49" charset="-122"/>
                          <a:cs typeface="+mn-cs"/>
                        </a:rPr>
                        <a:t>Sno</a:t>
                      </a:r>
                      <a:endParaRPr 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黑体" panose="02010609060101010101" pitchFamily="49" charset="-122"/>
                          <a:ea typeface="黑体" panose="02010609060101010101" pitchFamily="49" charset="-122"/>
                          <a:cs typeface="+mn-cs"/>
                        </a:rPr>
                        <a:t>Sname</a:t>
                      </a:r>
                      <a:endParaRPr lang="en-US"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a:solidFill>
                            <a:srgbClr val="000000"/>
                          </a:solidFill>
                          <a:latin typeface="黑体" panose="02010609060101010101" pitchFamily="49" charset="-122"/>
                          <a:ea typeface="黑体" panose="02010609060101010101" pitchFamily="49" charset="-122"/>
                          <a:cs typeface="+mn-cs"/>
                        </a:rPr>
                        <a:t>Ssex</a:t>
                      </a:r>
                      <a:endParaRPr lang="en-US"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a:solidFill>
                            <a:srgbClr val="000000"/>
                          </a:solidFill>
                          <a:latin typeface="黑体" panose="02010609060101010101" pitchFamily="49" charset="-122"/>
                          <a:ea typeface="黑体" panose="02010609060101010101" pitchFamily="49" charset="-122"/>
                          <a:cs typeface="+mn-cs"/>
                        </a:rPr>
                        <a:t>Sage</a:t>
                      </a:r>
                      <a:endParaRPr 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600" b="0" i="0" u="none" strike="noStrike" kern="1200" dirty="0" err="1">
                          <a:solidFill>
                            <a:srgbClr val="000000"/>
                          </a:solidFill>
                          <a:latin typeface="黑体" panose="02010609060101010101" pitchFamily="49" charset="-122"/>
                          <a:ea typeface="黑体" panose="02010609060101010101" pitchFamily="49" charset="-122"/>
                          <a:cs typeface="+mn-cs"/>
                        </a:rPr>
                        <a:t>Sdept</a:t>
                      </a:r>
                      <a:endParaRPr 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marL="0" algn="ctr" defTabSz="457200" rtl="0" eaLnBrk="1" fontAlgn="ctr" latinLnBrk="0" hangingPunct="1"/>
                      <a:r>
                        <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rPr>
                        <a:t>9512101</a:t>
                      </a:r>
                      <a:endPar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李勇</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黑体" panose="02010609060101010101" pitchFamily="49" charset="-122"/>
                          <a:ea typeface="黑体" panose="02010609060101010101" pitchFamily="49" charset="-122"/>
                          <a:cs typeface="+mn-cs"/>
                        </a:rPr>
                        <a:t>男</a:t>
                      </a:r>
                      <a:endParaRPr lang="zh-CN" altLang="en-US"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黑体" panose="02010609060101010101" pitchFamily="49" charset="-122"/>
                          <a:ea typeface="黑体" panose="02010609060101010101" pitchFamily="49" charset="-122"/>
                          <a:cs typeface="+mn-cs"/>
                        </a:rPr>
                        <a:t>19</a:t>
                      </a:r>
                      <a:endParaRPr lang="en-US" altLang="zh-CN"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计算机系</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marL="0" algn="ctr" defTabSz="457200" rtl="0" eaLnBrk="1" fontAlgn="ctr" latinLnBrk="0" hangingPunct="1"/>
                      <a:r>
                        <a:rPr lang="en-US" altLang="zh-CN" sz="1600" b="0" i="0" u="none" strike="noStrike" kern="1200">
                          <a:solidFill>
                            <a:srgbClr val="000000"/>
                          </a:solidFill>
                          <a:latin typeface="黑体" panose="02010609060101010101" pitchFamily="49" charset="-122"/>
                          <a:ea typeface="黑体" panose="02010609060101010101" pitchFamily="49" charset="-122"/>
                          <a:cs typeface="+mn-cs"/>
                        </a:rPr>
                        <a:t>9512102</a:t>
                      </a:r>
                      <a:endParaRPr lang="en-US" altLang="zh-CN"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刘晨</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黑体" panose="02010609060101010101" pitchFamily="49" charset="-122"/>
                          <a:ea typeface="黑体" panose="02010609060101010101" pitchFamily="49" charset="-122"/>
                          <a:cs typeface="+mn-cs"/>
                        </a:rPr>
                        <a:t>男</a:t>
                      </a:r>
                      <a:endParaRPr lang="zh-CN" altLang="en-US"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a:solidFill>
                            <a:srgbClr val="000000"/>
                          </a:solidFill>
                          <a:latin typeface="黑体" panose="02010609060101010101" pitchFamily="49" charset="-122"/>
                          <a:ea typeface="黑体" panose="02010609060101010101" pitchFamily="49" charset="-122"/>
                          <a:cs typeface="+mn-cs"/>
                        </a:rPr>
                        <a:t>20</a:t>
                      </a:r>
                      <a:endParaRPr lang="en-US" altLang="zh-CN"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计算机系</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marL="0" algn="ctr" defTabSz="457200" rtl="0" eaLnBrk="1" fontAlgn="ctr" latinLnBrk="0" hangingPunct="1"/>
                      <a:r>
                        <a:rPr lang="en-US" altLang="zh-CN" sz="1600" b="0" i="0" u="none" strike="noStrike" kern="1200">
                          <a:solidFill>
                            <a:srgbClr val="000000"/>
                          </a:solidFill>
                          <a:latin typeface="黑体" panose="02010609060101010101" pitchFamily="49" charset="-122"/>
                          <a:ea typeface="黑体" panose="02010609060101010101" pitchFamily="49" charset="-122"/>
                          <a:cs typeface="+mn-cs"/>
                        </a:rPr>
                        <a:t>9512103</a:t>
                      </a:r>
                      <a:endParaRPr lang="en-US" altLang="zh-CN"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王敏</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女</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rPr>
                        <a:t>20</a:t>
                      </a:r>
                      <a:endPar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计算机系</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marL="0" algn="ctr" defTabSz="457200" rtl="0" eaLnBrk="1" fontAlgn="ctr" latinLnBrk="0" hangingPunct="1"/>
                      <a:r>
                        <a:rPr lang="en-US" altLang="zh-CN" sz="1600" b="0" i="0" u="none" strike="noStrike" kern="1200">
                          <a:solidFill>
                            <a:srgbClr val="000000"/>
                          </a:solidFill>
                          <a:latin typeface="黑体" panose="02010609060101010101" pitchFamily="49" charset="-122"/>
                          <a:ea typeface="黑体" panose="02010609060101010101" pitchFamily="49" charset="-122"/>
                          <a:cs typeface="+mn-cs"/>
                        </a:rPr>
                        <a:t>9521101</a:t>
                      </a:r>
                      <a:endParaRPr lang="en-US" altLang="zh-CN"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黑体" panose="02010609060101010101" pitchFamily="49" charset="-122"/>
                          <a:ea typeface="黑体" panose="02010609060101010101" pitchFamily="49" charset="-122"/>
                          <a:cs typeface="+mn-cs"/>
                        </a:rPr>
                        <a:t>张立</a:t>
                      </a:r>
                      <a:endParaRPr lang="zh-CN" altLang="en-US"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男</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rPr>
                        <a:t>22</a:t>
                      </a:r>
                      <a:endPar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信息系</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marL="0" algn="ctr" defTabSz="457200" rtl="0" eaLnBrk="1" fontAlgn="ctr" latinLnBrk="0" hangingPunct="1"/>
                      <a:r>
                        <a:rPr lang="en-US" altLang="zh-CN" sz="1600" b="0" i="0" u="none" strike="noStrike" kern="1200">
                          <a:solidFill>
                            <a:srgbClr val="000000"/>
                          </a:solidFill>
                          <a:latin typeface="黑体" panose="02010609060101010101" pitchFamily="49" charset="-122"/>
                          <a:ea typeface="黑体" panose="02010609060101010101" pitchFamily="49" charset="-122"/>
                          <a:cs typeface="+mn-cs"/>
                        </a:rPr>
                        <a:t>9521102</a:t>
                      </a:r>
                      <a:endParaRPr lang="en-US" altLang="zh-CN"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黑体" panose="02010609060101010101" pitchFamily="49" charset="-122"/>
                          <a:ea typeface="黑体" panose="02010609060101010101" pitchFamily="49" charset="-122"/>
                          <a:cs typeface="+mn-cs"/>
                        </a:rPr>
                        <a:t>吴宾</a:t>
                      </a:r>
                      <a:endParaRPr lang="zh-CN" altLang="en-US"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女</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rPr>
                        <a:t>21</a:t>
                      </a:r>
                      <a:endPar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信息系</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marL="0" algn="ctr" defTabSz="457200" rtl="0" eaLnBrk="1" fontAlgn="ctr" latinLnBrk="0" hangingPunct="1"/>
                      <a:r>
                        <a:rPr lang="en-US" altLang="zh-CN" sz="1600" b="0" i="0" u="none" strike="noStrike" kern="1200">
                          <a:solidFill>
                            <a:srgbClr val="000000"/>
                          </a:solidFill>
                          <a:latin typeface="黑体" panose="02010609060101010101" pitchFamily="49" charset="-122"/>
                          <a:ea typeface="黑体" panose="02010609060101010101" pitchFamily="49" charset="-122"/>
                          <a:cs typeface="+mn-cs"/>
                        </a:rPr>
                        <a:t>9521103</a:t>
                      </a:r>
                      <a:endParaRPr lang="en-US" altLang="zh-CN"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a:solidFill>
                            <a:srgbClr val="000000"/>
                          </a:solidFill>
                          <a:latin typeface="黑体" panose="02010609060101010101" pitchFamily="49" charset="-122"/>
                          <a:ea typeface="黑体" panose="02010609060101010101" pitchFamily="49" charset="-122"/>
                          <a:cs typeface="+mn-cs"/>
                        </a:rPr>
                        <a:t>张海</a:t>
                      </a:r>
                      <a:endParaRPr lang="zh-CN" altLang="en-US" sz="1600" b="0" i="0" u="none" strike="noStrike" kern="120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男</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rPr>
                        <a:t>20</a:t>
                      </a:r>
                      <a:endParaRPr lang="en-US" altLang="zh-CN"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rPr>
                        <a:t>信息系</a:t>
                      </a:r>
                      <a:endParaRPr lang="zh-CN" alt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gridSpan="5">
                  <a:txBody>
                    <a:bodyPr/>
                    <a:lstStyle/>
                    <a:p>
                      <a:pPr marL="0" algn="ctr" defTabSz="457200" rtl="0" eaLnBrk="1" fontAlgn="ctr" latinLnBrk="0" hangingPunct="1"/>
                      <a:r>
                        <a:rPr lang="en-US" sz="1600" b="0" i="0" u="none" strike="noStrike" kern="1200" dirty="0">
                          <a:solidFill>
                            <a:srgbClr val="000000"/>
                          </a:solidFill>
                          <a:latin typeface="黑体" panose="02010609060101010101" pitchFamily="49" charset="-122"/>
                          <a:ea typeface="黑体" panose="02010609060101010101" pitchFamily="49" charset="-122"/>
                          <a:cs typeface="+mn-cs"/>
                        </a:rPr>
                        <a:t>Student</a:t>
                      </a:r>
                      <a:endParaRPr lang="en-US" sz="1600" b="0" i="0" u="none" strike="noStrike" kern="1200" dirty="0">
                        <a:solidFill>
                          <a:srgbClr val="000000"/>
                        </a:solidFill>
                        <a:latin typeface="黑体" panose="02010609060101010101" pitchFamily="49" charset="-122"/>
                        <a:ea typeface="黑体" panose="02010609060101010101" pitchFamily="49" charset="-122"/>
                        <a:cs typeface="+mn-cs"/>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c hMerge="1">
                  <a:tcPr/>
                </a:tc>
                <a:tc hMerge="1">
                  <a:tcPr/>
                </a:tc>
              </a:tr>
            </a:tbl>
          </a:graphicData>
        </a:graphic>
      </p:graphicFrame>
      <p:graphicFrame>
        <p:nvGraphicFramePr>
          <p:cNvPr id="7" name="表格 6"/>
          <p:cNvGraphicFramePr>
            <a:graphicFrameLocks noGrp="1"/>
          </p:cNvGraphicFramePr>
          <p:nvPr/>
        </p:nvGraphicFramePr>
        <p:xfrm>
          <a:off x="4154636" y="3933825"/>
          <a:ext cx="3441700" cy="2027240"/>
        </p:xfrm>
        <a:graphic>
          <a:graphicData uri="http://schemas.openxmlformats.org/drawingml/2006/table">
            <a:tbl>
              <a:tblPr/>
              <a:tblGrid>
                <a:gridCol w="685800"/>
                <a:gridCol w="1136650"/>
                <a:gridCol w="685800"/>
                <a:gridCol w="933450"/>
              </a:tblGrid>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计算机网络</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数据结构</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Course</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8" name="表格 7"/>
          <p:cNvGraphicFramePr>
            <a:graphicFrameLocks noGrp="1"/>
          </p:cNvGraphicFramePr>
          <p:nvPr/>
        </p:nvGraphicFramePr>
        <p:xfrm>
          <a:off x="1129059" y="3789363"/>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Cno</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Grade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78</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66</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75</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C05</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50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sp>
        <p:nvSpPr>
          <p:cNvPr id="76939" name="TextBox 8"/>
          <p:cNvSpPr txBox="1">
            <a:spLocks noChangeArrowheads="1"/>
          </p:cNvSpPr>
          <p:nvPr/>
        </p:nvSpPr>
        <p:spPr bwMode="auto">
          <a:xfrm>
            <a:off x="4980433" y="1052736"/>
            <a:ext cx="40560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Student(</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Sno,Sname,Ssex,Sage,Sdept</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Course(</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Cno,Cname,Credit,Semester</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SC(</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Sno,Cno,Grade</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zh-CN" altLang="en-US" sz="2000" dirty="0">
              <a:latin typeface="Times New Roman" panose="02020603050405020304" pitchFamily="18" charset="0"/>
              <a:ea typeface="Gulim" panose="020B0600000101010101" pitchFamily="34" charset="-127"/>
              <a:cs typeface="Times New Roman" panose="02020603050405020304" pitchFamily="18" charset="0"/>
            </a:endParaRPr>
          </a:p>
        </p:txBody>
      </p:sp>
      <p:sp>
        <p:nvSpPr>
          <p:cNvPr id="76940" name="Rectangle 2"/>
          <p:cNvSpPr>
            <a:spLocks noGrp="1" noChangeArrowheads="1"/>
          </p:cNvSpPr>
          <p:nvPr>
            <p:ph type="title" idx="4294967295"/>
          </p:nvPr>
        </p:nvSpPr>
        <p:spPr>
          <a:xfrm>
            <a:off x="385481" y="332656"/>
            <a:ext cx="8148920" cy="999399"/>
          </a:xfrm>
        </p:spPr>
        <p:txBody>
          <a:bodyPr>
            <a:normAutofit/>
          </a:bodyPr>
          <a:lstStyle/>
          <a:p>
            <a:r>
              <a:rPr lang="zh-CN" altLang="en-US" sz="3200" dirty="0"/>
              <a:t>关系代数操作的组合应用训练</a:t>
            </a:r>
            <a:endParaRPr lang="zh-CN" altLang="en-US" sz="3200" dirty="0"/>
          </a:p>
        </p:txBody>
      </p:sp>
    </p:spTree>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idx="4294967295"/>
          </p:nvPr>
        </p:nvSpPr>
        <p:spPr/>
        <p:txBody>
          <a:bodyPr>
            <a:normAutofit/>
          </a:bodyPr>
          <a:lstStyle/>
          <a:p>
            <a:r>
              <a:rPr lang="zh-CN" altLang="en-US" dirty="0"/>
              <a:t>关系代数的应用</a:t>
            </a:r>
            <a:endParaRPr lang="zh-CN" altLang="en-US" dirty="0"/>
          </a:p>
        </p:txBody>
      </p:sp>
      <p:sp>
        <p:nvSpPr>
          <p:cNvPr id="77828" name="Rectangle 3"/>
          <p:cNvSpPr>
            <a:spLocks noGrp="1" noChangeArrowheads="1"/>
          </p:cNvSpPr>
          <p:nvPr>
            <p:ph type="body" idx="4294967295"/>
          </p:nvPr>
        </p:nvSpPr>
        <p:spPr>
          <a:xfrm>
            <a:off x="414051" y="1412776"/>
            <a:ext cx="8120350" cy="3886200"/>
          </a:xfrm>
        </p:spPr>
        <p:txBody>
          <a:bodyPr/>
          <a:lstStyle/>
          <a:p>
            <a:r>
              <a:rPr lang="zh-CN" altLang="en-US" dirty="0"/>
              <a:t>查询计算机系的学生姓名和年龄信息。</a:t>
            </a:r>
            <a:endParaRPr lang="zh-CN" altLang="en-US" dirty="0"/>
          </a:p>
          <a:p>
            <a:pPr>
              <a:buFont typeface="Wingdings" panose="05000000000000000000" pitchFamily="2" charset="2"/>
              <a:buNone/>
            </a:pPr>
            <a:endParaRPr lang="zh-CN" altLang="en-US" dirty="0"/>
          </a:p>
          <a:p>
            <a:endParaRPr lang="en-US" altLang="zh-CN" dirty="0"/>
          </a:p>
          <a:p>
            <a:r>
              <a:rPr lang="zh-CN" altLang="en-US" dirty="0"/>
              <a:t>查询选修了</a:t>
            </a:r>
            <a:r>
              <a:rPr lang="en-US" altLang="zh-CN" dirty="0"/>
              <a:t>001</a:t>
            </a:r>
            <a:r>
              <a:rPr lang="zh-CN" altLang="en-US" dirty="0"/>
              <a:t>号课程的的学生的学号和姓名。</a:t>
            </a:r>
            <a:endParaRPr lang="zh-CN" altLang="en-US" dirty="0"/>
          </a:p>
          <a:p>
            <a:endParaRPr lang="zh-CN" altLang="en-US" dirty="0"/>
          </a:p>
          <a:p>
            <a:endParaRPr lang="zh-CN" altLang="en-US" dirty="0"/>
          </a:p>
          <a:p>
            <a:endParaRPr lang="zh-CN" altLang="en-US" dirty="0"/>
          </a:p>
        </p:txBody>
      </p:sp>
      <p:sp>
        <p:nvSpPr>
          <p:cNvPr id="77829"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77830" name="Rectangle 7"/>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63494" name="Object 3"/>
          <p:cNvGraphicFramePr>
            <a:graphicFrameLocks noChangeAspect="1"/>
          </p:cNvGraphicFramePr>
          <p:nvPr/>
        </p:nvGraphicFramePr>
        <p:xfrm>
          <a:off x="2051720" y="1888059"/>
          <a:ext cx="4824413" cy="604837"/>
        </p:xfrm>
        <a:graphic>
          <a:graphicData uri="http://schemas.openxmlformats.org/presentationml/2006/ole">
            <mc:AlternateContent xmlns:mc="http://schemas.openxmlformats.org/markup-compatibility/2006">
              <mc:Choice xmlns:v="urn:schemas-microsoft-com:vml" Requires="v">
                <p:oleObj spid="_x0000_s60448" name="Equation" r:id="rId1" imgW="51511200" imgH="6400800" progId="Equation.DSMT4">
                  <p:embed/>
                </p:oleObj>
              </mc:Choice>
              <mc:Fallback>
                <p:oleObj name="Equation" r:id="rId1" imgW="51511200" imgH="6400800" progId="Equation.DSMT4">
                  <p:embed/>
                  <p:pic>
                    <p:nvPicPr>
                      <p:cNvPr id="0" name="Object 3"/>
                      <p:cNvPicPr>
                        <a:picLocks noChangeAspect="1" noChangeArrowheads="1"/>
                      </p:cNvPicPr>
                      <p:nvPr/>
                    </p:nvPicPr>
                    <p:blipFill>
                      <a:blip r:embed="rId2"/>
                      <a:srcRect/>
                      <a:stretch>
                        <a:fillRect/>
                      </a:stretch>
                    </p:blipFill>
                    <p:spPr bwMode="auto">
                      <a:xfrm>
                        <a:off x="2051720" y="1888059"/>
                        <a:ext cx="482441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2" name="Rectangle 9"/>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63496" name="Object 4"/>
          <p:cNvGraphicFramePr>
            <a:graphicFrameLocks noChangeAspect="1"/>
          </p:cNvGraphicFramePr>
          <p:nvPr/>
        </p:nvGraphicFramePr>
        <p:xfrm>
          <a:off x="2079625" y="3429000"/>
          <a:ext cx="5414963" cy="557213"/>
        </p:xfrm>
        <a:graphic>
          <a:graphicData uri="http://schemas.openxmlformats.org/presentationml/2006/ole">
            <mc:AlternateContent xmlns:mc="http://schemas.openxmlformats.org/markup-compatibility/2006">
              <mc:Choice xmlns:v="urn:schemas-microsoft-com:vml" Requires="v">
                <p:oleObj spid="_x0000_s60449" name="Equation" r:id="rId3" imgW="52730400" imgH="6096000" progId="Equation.DSMT4">
                  <p:embed/>
                </p:oleObj>
              </mc:Choice>
              <mc:Fallback>
                <p:oleObj name="Equation" r:id="rId3" imgW="52730400" imgH="6096000" progId="Equation.DSMT4">
                  <p:embed/>
                  <p:pic>
                    <p:nvPicPr>
                      <p:cNvPr id="0" name="Object 4"/>
                      <p:cNvPicPr>
                        <a:picLocks noChangeAspect="1" noChangeArrowheads="1"/>
                      </p:cNvPicPr>
                      <p:nvPr/>
                    </p:nvPicPr>
                    <p:blipFill>
                      <a:blip r:embed="rId4"/>
                      <a:srcRect/>
                      <a:stretch>
                        <a:fillRect/>
                      </a:stretch>
                    </p:blipFill>
                    <p:spPr bwMode="auto">
                      <a:xfrm>
                        <a:off x="2079625" y="3429000"/>
                        <a:ext cx="5414963" cy="557213"/>
                      </a:xfrm>
                      <a:prstGeom prst="rect">
                        <a:avLst/>
                      </a:prstGeom>
                      <a:noFill/>
                      <a:ln>
                        <a:noFill/>
                      </a:ln>
                    </p:spPr>
                  </p:pic>
                </p:oleObj>
              </mc:Fallback>
            </mc:AlternateContent>
          </a:graphicData>
        </a:graphic>
      </p:graphicFrame>
      <p:sp>
        <p:nvSpPr>
          <p:cNvPr id="10" name="TextBox 8"/>
          <p:cNvSpPr txBox="1">
            <a:spLocks noChangeArrowheads="1"/>
          </p:cNvSpPr>
          <p:nvPr/>
        </p:nvSpPr>
        <p:spPr bwMode="auto">
          <a:xfrm>
            <a:off x="3995738" y="4581525"/>
            <a:ext cx="4055919" cy="1015663"/>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US" altLang="zh-CN" sz="2000" dirty="0">
                <a:solidFill>
                  <a:srgbClr val="0000FF"/>
                </a:solidFill>
                <a:latin typeface="Times New Roman" panose="02020603050405020304" pitchFamily="18" charset="0"/>
              </a:rPr>
              <a:t>Student(</a:t>
            </a:r>
            <a:r>
              <a:rPr lang="en-US" altLang="zh-CN" sz="2000" dirty="0" err="1">
                <a:solidFill>
                  <a:srgbClr val="0000FF"/>
                </a:solidFill>
                <a:latin typeface="Times New Roman" panose="02020603050405020304" pitchFamily="18" charset="0"/>
              </a:rPr>
              <a:t>Sno,Sname,Ssex,Sage,Sdept</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Course(</a:t>
            </a:r>
            <a:r>
              <a:rPr lang="en-US" altLang="zh-CN" sz="2000" dirty="0" err="1">
                <a:solidFill>
                  <a:srgbClr val="0000FF"/>
                </a:solidFill>
                <a:latin typeface="Times New Roman" panose="02020603050405020304" pitchFamily="18" charset="0"/>
              </a:rPr>
              <a:t>Cno,Cname,Credit,Semester</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SC(</a:t>
            </a:r>
            <a:r>
              <a:rPr lang="en-US" altLang="zh-CN" sz="2000" dirty="0" err="1">
                <a:solidFill>
                  <a:srgbClr val="0000FF"/>
                </a:solidFill>
                <a:latin typeface="Times New Roman" panose="02020603050405020304" pitchFamily="18" charset="0"/>
              </a:rPr>
              <a:t>Sno,Cno,Grade</a:t>
            </a:r>
            <a:r>
              <a:rPr lang="en-US" altLang="zh-CN" sz="2000" dirty="0">
                <a:solidFill>
                  <a:srgbClr val="0000FF"/>
                </a:solidFill>
                <a:latin typeface="Times New Roman" panose="02020603050405020304" pitchFamily="18" charset="0"/>
              </a:rPr>
              <a:t>)</a:t>
            </a:r>
            <a:endParaRPr lang="zh-CN" altLang="en-US" sz="2000" dirty="0">
              <a:solidFill>
                <a:srgbClr val="0000FF"/>
              </a:solidFill>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linds(horizontal)">
                                      <p:cBhvr>
                                        <p:cTn id="7" dur="500"/>
                                        <p:tgtEl>
                                          <p:spTgt spid="634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blinds(horizontal)">
                                      <p:cBhvr>
                                        <p:cTn id="12"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idx="4294967295"/>
          </p:nvPr>
        </p:nvSpPr>
        <p:spPr/>
        <p:txBody>
          <a:bodyPr>
            <a:normAutofit/>
          </a:bodyPr>
          <a:lstStyle/>
          <a:p>
            <a:r>
              <a:rPr lang="zh-CN" altLang="en-US" dirty="0"/>
              <a:t>关系代数的应用</a:t>
            </a:r>
            <a:endParaRPr lang="zh-CN" altLang="en-US" dirty="0"/>
          </a:p>
        </p:txBody>
      </p:sp>
      <p:sp>
        <p:nvSpPr>
          <p:cNvPr id="78852" name="Rectangle 3"/>
          <p:cNvSpPr>
            <a:spLocks noGrp="1" noChangeArrowheads="1"/>
          </p:cNvSpPr>
          <p:nvPr>
            <p:ph type="body" idx="4294967295"/>
          </p:nvPr>
        </p:nvSpPr>
        <p:spPr>
          <a:xfrm>
            <a:off x="539750" y="1419944"/>
            <a:ext cx="8353425" cy="5105400"/>
          </a:xfrm>
        </p:spPr>
        <p:txBody>
          <a:bodyPr/>
          <a:lstStyle/>
          <a:p>
            <a:r>
              <a:rPr lang="zh-CN" altLang="en-US"/>
              <a:t>查询具有不及格科目学生的学号和姓名</a:t>
            </a:r>
            <a:endParaRPr lang="zh-CN" altLang="en-US"/>
          </a:p>
          <a:p>
            <a:pPr>
              <a:buFontTx/>
              <a:buNone/>
            </a:pPr>
            <a:endParaRPr lang="zh-CN" altLang="en-US"/>
          </a:p>
          <a:p>
            <a:r>
              <a:rPr lang="zh-CN" altLang="en-US"/>
              <a:t>查询选修了“高数”的学生的学号和姓名。</a:t>
            </a:r>
            <a:endParaRPr lang="zh-CN" altLang="en-US"/>
          </a:p>
          <a:p>
            <a:pPr>
              <a:buFont typeface="Wingdings" panose="05000000000000000000" pitchFamily="2" charset="2"/>
              <a:buNone/>
            </a:pPr>
            <a:endParaRPr lang="zh-CN" altLang="en-US"/>
          </a:p>
          <a:p>
            <a:r>
              <a:rPr lang="zh-CN" altLang="en-US"/>
              <a:t>查询没有选课的学生的学号。</a:t>
            </a:r>
            <a:endParaRPr lang="zh-CN" altLang="en-US"/>
          </a:p>
          <a:p>
            <a:endParaRPr lang="zh-CN" altLang="en-US"/>
          </a:p>
        </p:txBody>
      </p:sp>
      <p:sp>
        <p:nvSpPr>
          <p:cNvPr id="78853"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62468" name="Object 2"/>
          <p:cNvGraphicFramePr>
            <a:graphicFrameLocks noChangeAspect="1"/>
          </p:cNvGraphicFramePr>
          <p:nvPr/>
        </p:nvGraphicFramePr>
        <p:xfrm>
          <a:off x="1460500" y="1916832"/>
          <a:ext cx="4695676" cy="504825"/>
        </p:xfrm>
        <a:graphic>
          <a:graphicData uri="http://schemas.openxmlformats.org/presentationml/2006/ole">
            <mc:AlternateContent xmlns:mc="http://schemas.openxmlformats.org/markup-compatibility/2006">
              <mc:Choice xmlns:v="urn:schemas-microsoft-com:vml" Requires="v">
                <p:oleObj spid="_x0000_s61486" name="Equation" r:id="rId1" imgW="51816000" imgH="6096000" progId="Equation.DSMT4">
                  <p:embed/>
                </p:oleObj>
              </mc:Choice>
              <mc:Fallback>
                <p:oleObj name="Equation" r:id="rId1" imgW="51816000" imgH="6096000" progId="Equation.DSMT4">
                  <p:embed/>
                  <p:pic>
                    <p:nvPicPr>
                      <p:cNvPr id="0" name="Object 2"/>
                      <p:cNvPicPr>
                        <a:picLocks noChangeAspect="1" noChangeArrowheads="1"/>
                      </p:cNvPicPr>
                      <p:nvPr/>
                    </p:nvPicPr>
                    <p:blipFill>
                      <a:blip r:embed="rId2"/>
                      <a:srcRect/>
                      <a:stretch>
                        <a:fillRect/>
                      </a:stretch>
                    </p:blipFill>
                    <p:spPr bwMode="auto">
                      <a:xfrm>
                        <a:off x="1460500" y="1916832"/>
                        <a:ext cx="4695676" cy="504825"/>
                      </a:xfrm>
                      <a:prstGeom prst="rect">
                        <a:avLst/>
                      </a:prstGeom>
                      <a:noFill/>
                      <a:ln>
                        <a:noFill/>
                      </a:ln>
                    </p:spPr>
                  </p:pic>
                </p:oleObj>
              </mc:Fallback>
            </mc:AlternateContent>
          </a:graphicData>
        </a:graphic>
      </p:graphicFrame>
      <p:sp>
        <p:nvSpPr>
          <p:cNvPr id="78855" name="Rectangle 7"/>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62470" name="Object 3"/>
          <p:cNvGraphicFramePr>
            <a:graphicFrameLocks noChangeAspect="1"/>
          </p:cNvGraphicFramePr>
          <p:nvPr/>
        </p:nvGraphicFramePr>
        <p:xfrm>
          <a:off x="1417638" y="2932112"/>
          <a:ext cx="5674642" cy="504826"/>
        </p:xfrm>
        <a:graphic>
          <a:graphicData uri="http://schemas.openxmlformats.org/presentationml/2006/ole">
            <mc:AlternateContent xmlns:mc="http://schemas.openxmlformats.org/markup-compatibility/2006">
              <mc:Choice xmlns:v="urn:schemas-microsoft-com:vml" Requires="v">
                <p:oleObj spid="_x0000_s61487" name="Equation" r:id="rId3" imgW="69494400" imgH="6096000" progId="Equation.DSMT4">
                  <p:embed/>
                </p:oleObj>
              </mc:Choice>
              <mc:Fallback>
                <p:oleObj name="Equation" r:id="rId3" imgW="69494400" imgH="6096000" progId="Equation.DSMT4">
                  <p:embed/>
                  <p:pic>
                    <p:nvPicPr>
                      <p:cNvPr id="0" name="Object 3"/>
                      <p:cNvPicPr>
                        <a:picLocks noChangeAspect="1" noChangeArrowheads="1"/>
                      </p:cNvPicPr>
                      <p:nvPr/>
                    </p:nvPicPr>
                    <p:blipFill>
                      <a:blip r:embed="rId4"/>
                      <a:srcRect/>
                      <a:stretch>
                        <a:fillRect/>
                      </a:stretch>
                    </p:blipFill>
                    <p:spPr bwMode="auto">
                      <a:xfrm>
                        <a:off x="1417638" y="2932112"/>
                        <a:ext cx="5674642" cy="504826"/>
                      </a:xfrm>
                      <a:prstGeom prst="rect">
                        <a:avLst/>
                      </a:prstGeom>
                      <a:noFill/>
                      <a:ln>
                        <a:noFill/>
                      </a:ln>
                    </p:spPr>
                  </p:pic>
                </p:oleObj>
              </mc:Fallback>
            </mc:AlternateContent>
          </a:graphicData>
        </a:graphic>
      </p:graphicFrame>
      <p:sp>
        <p:nvSpPr>
          <p:cNvPr id="78857" name="Rectangle 9"/>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62472" name="Object 4"/>
          <p:cNvGraphicFramePr>
            <a:graphicFrameLocks noChangeAspect="1"/>
          </p:cNvGraphicFramePr>
          <p:nvPr/>
        </p:nvGraphicFramePr>
        <p:xfrm>
          <a:off x="1501329" y="3933056"/>
          <a:ext cx="3537279" cy="504826"/>
        </p:xfrm>
        <a:graphic>
          <a:graphicData uri="http://schemas.openxmlformats.org/presentationml/2006/ole">
            <mc:AlternateContent xmlns:mc="http://schemas.openxmlformats.org/markup-compatibility/2006">
              <mc:Choice xmlns:v="urn:schemas-microsoft-com:vml" Requires="v">
                <p:oleObj spid="_x0000_s61488" name="Equation" r:id="rId5" imgW="40538400" imgH="6096000" progId="Equation.DSMT4">
                  <p:embed/>
                </p:oleObj>
              </mc:Choice>
              <mc:Fallback>
                <p:oleObj name="Equation" r:id="rId5" imgW="40538400" imgH="6096000" progId="Equation.DSMT4">
                  <p:embed/>
                  <p:pic>
                    <p:nvPicPr>
                      <p:cNvPr id="0" name="Object 4"/>
                      <p:cNvPicPr>
                        <a:picLocks noChangeAspect="1" noChangeArrowheads="1"/>
                      </p:cNvPicPr>
                      <p:nvPr/>
                    </p:nvPicPr>
                    <p:blipFill>
                      <a:blip r:embed="rId6"/>
                      <a:srcRect/>
                      <a:stretch>
                        <a:fillRect/>
                      </a:stretch>
                    </p:blipFill>
                    <p:spPr bwMode="auto">
                      <a:xfrm>
                        <a:off x="1501329" y="3933056"/>
                        <a:ext cx="3537279" cy="504826"/>
                      </a:xfrm>
                      <a:prstGeom prst="rect">
                        <a:avLst/>
                      </a:prstGeom>
                      <a:noFill/>
                      <a:ln>
                        <a:noFill/>
                      </a:ln>
                    </p:spPr>
                  </p:pic>
                </p:oleObj>
              </mc:Fallback>
            </mc:AlternateContent>
          </a:graphicData>
        </a:graphic>
      </p:graphicFrame>
      <p:sp>
        <p:nvSpPr>
          <p:cNvPr id="11" name="TextBox 8"/>
          <p:cNvSpPr txBox="1">
            <a:spLocks noChangeArrowheads="1"/>
          </p:cNvSpPr>
          <p:nvPr/>
        </p:nvSpPr>
        <p:spPr bwMode="auto">
          <a:xfrm>
            <a:off x="4067175" y="4581525"/>
            <a:ext cx="4055919" cy="1015663"/>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US" altLang="zh-CN" sz="2000" dirty="0">
                <a:solidFill>
                  <a:srgbClr val="0000FF"/>
                </a:solidFill>
                <a:latin typeface="Times New Roman" panose="02020603050405020304" pitchFamily="18" charset="0"/>
              </a:rPr>
              <a:t>Student(</a:t>
            </a:r>
            <a:r>
              <a:rPr lang="en-US" altLang="zh-CN" sz="2000" dirty="0" err="1">
                <a:solidFill>
                  <a:srgbClr val="0000FF"/>
                </a:solidFill>
                <a:latin typeface="Times New Roman" panose="02020603050405020304" pitchFamily="18" charset="0"/>
              </a:rPr>
              <a:t>Sno,Sname,Ssex,Sage,Sdept</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Course(</a:t>
            </a:r>
            <a:r>
              <a:rPr lang="en-US" altLang="zh-CN" sz="2000" dirty="0" err="1">
                <a:solidFill>
                  <a:srgbClr val="0000FF"/>
                </a:solidFill>
                <a:latin typeface="Times New Roman" panose="02020603050405020304" pitchFamily="18" charset="0"/>
              </a:rPr>
              <a:t>Cno,Cname,Credit,Semester</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SC(</a:t>
            </a:r>
            <a:r>
              <a:rPr lang="en-US" altLang="zh-CN" sz="2000" dirty="0" err="1">
                <a:solidFill>
                  <a:srgbClr val="0000FF"/>
                </a:solidFill>
                <a:latin typeface="Times New Roman" panose="02020603050405020304" pitchFamily="18" charset="0"/>
              </a:rPr>
              <a:t>Sno,Cno,Grade</a:t>
            </a:r>
            <a:r>
              <a:rPr lang="en-US" altLang="zh-CN" sz="2000" dirty="0">
                <a:solidFill>
                  <a:srgbClr val="0000FF"/>
                </a:solidFill>
                <a:latin typeface="Times New Roman" panose="02020603050405020304" pitchFamily="18" charset="0"/>
              </a:rPr>
              <a:t>)</a:t>
            </a:r>
            <a:endParaRPr lang="zh-CN" altLang="en-US" sz="2000" dirty="0">
              <a:solidFill>
                <a:srgbClr val="0000FF"/>
              </a:solidFill>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blinds(horizontal)">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70"/>
                                        </p:tgtEl>
                                        <p:attrNameLst>
                                          <p:attrName>style.visibility</p:attrName>
                                        </p:attrNameLst>
                                      </p:cBhvr>
                                      <p:to>
                                        <p:strVal val="visible"/>
                                      </p:to>
                                    </p:set>
                                    <p:animEffect transition="in" filter="blinds(horizontal)">
                                      <p:cBhvr>
                                        <p:cTn id="12" dur="500"/>
                                        <p:tgtEl>
                                          <p:spTgt spid="624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blinds(horizontal)">
                                      <p:cBhvr>
                                        <p:cTn id="17"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smtClean="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defRPr/>
            </a:pPr>
            <a:fld id="{E1C96502-28F7-4C13-979E-85BC56322EB3}" type="slidenum">
              <a:rPr lang="en-US" altLang="ko-KR" smtClean="0"/>
            </a:fld>
            <a:endParaRPr lang="en-US" altLang="zh-CN" sz="1000">
              <a:latin typeface="-윤고딕140"/>
              <a:ea typeface="-윤고딕140"/>
            </a:endParaRPr>
          </a:p>
        </p:txBody>
      </p:sp>
      <p:sp>
        <p:nvSpPr>
          <p:cNvPr id="79876" name="Rectangle 3"/>
          <p:cNvSpPr>
            <a:spLocks noGrp="1" noChangeArrowheads="1"/>
          </p:cNvSpPr>
          <p:nvPr>
            <p:ph type="body" idx="4294967295"/>
          </p:nvPr>
        </p:nvSpPr>
        <p:spPr/>
        <p:txBody>
          <a:bodyPr/>
          <a:lstStyle/>
          <a:p>
            <a:r>
              <a:rPr lang="zh-CN" altLang="en-US" dirty="0"/>
              <a:t>查询没有选课的学生的信息。</a:t>
            </a:r>
            <a:endParaRPr lang="zh-CN" altLang="en-US" dirty="0"/>
          </a:p>
          <a:p>
            <a:endParaRPr lang="zh-CN" altLang="en-US" dirty="0"/>
          </a:p>
          <a:p>
            <a:endParaRPr lang="zh-CN" altLang="en-US" dirty="0"/>
          </a:p>
          <a:p>
            <a:pPr lvl="1"/>
            <a:endParaRPr lang="zh-CN" altLang="en-US" dirty="0"/>
          </a:p>
          <a:p>
            <a:pPr lvl="1"/>
            <a:endParaRPr lang="zh-CN" altLang="en-US" dirty="0"/>
          </a:p>
        </p:txBody>
      </p:sp>
      <p:sp>
        <p:nvSpPr>
          <p:cNvPr id="79877"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96260" name="Object 2"/>
          <p:cNvGraphicFramePr>
            <a:graphicFrameLocks noChangeAspect="1"/>
          </p:cNvGraphicFramePr>
          <p:nvPr/>
        </p:nvGraphicFramePr>
        <p:xfrm>
          <a:off x="1719263" y="2420938"/>
          <a:ext cx="4580930" cy="504003"/>
        </p:xfrm>
        <a:graphic>
          <a:graphicData uri="http://schemas.openxmlformats.org/presentationml/2006/ole">
            <mc:AlternateContent xmlns:mc="http://schemas.openxmlformats.org/markup-compatibility/2006">
              <mc:Choice xmlns:v="urn:schemas-microsoft-com:vml" Requires="v">
                <p:oleObj spid="_x0000_s62481" name="Equation" r:id="rId1" imgW="58521600" imgH="6096000" progId="Equation.DSMT4">
                  <p:embed/>
                </p:oleObj>
              </mc:Choice>
              <mc:Fallback>
                <p:oleObj name="Equation" r:id="rId1" imgW="58521600" imgH="6096000" progId="Equation.DSMT4">
                  <p:embed/>
                  <p:pic>
                    <p:nvPicPr>
                      <p:cNvPr id="0" name="Object 2"/>
                      <p:cNvPicPr>
                        <a:picLocks noChangeAspect="1" noChangeArrowheads="1"/>
                      </p:cNvPicPr>
                      <p:nvPr/>
                    </p:nvPicPr>
                    <p:blipFill>
                      <a:blip r:embed="rId2"/>
                      <a:srcRect/>
                      <a:stretch>
                        <a:fillRect/>
                      </a:stretch>
                    </p:blipFill>
                    <p:spPr bwMode="auto">
                      <a:xfrm>
                        <a:off x="1719263" y="2420938"/>
                        <a:ext cx="4580930" cy="504003"/>
                      </a:xfrm>
                      <a:prstGeom prst="rect">
                        <a:avLst/>
                      </a:prstGeom>
                      <a:noFill/>
                      <a:ln>
                        <a:noFill/>
                      </a:ln>
                    </p:spPr>
                  </p:pic>
                </p:oleObj>
              </mc:Fallback>
            </mc:AlternateContent>
          </a:graphicData>
        </a:graphic>
      </p:graphicFrame>
      <p:sp>
        <p:nvSpPr>
          <p:cNvPr id="79879" name="Rectangle 7"/>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79880" name="Rectangle 9"/>
          <p:cNvSpPr>
            <a:spLocks noChangeArrowheads="1"/>
          </p:cNvSpPr>
          <p:nvPr/>
        </p:nvSpPr>
        <p:spPr bwMode="auto">
          <a:xfrm>
            <a:off x="0" y="32766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10" name="Rectangle 2"/>
          <p:cNvSpPr>
            <a:spLocks noGrp="1" noChangeArrowheads="1"/>
          </p:cNvSpPr>
          <p:nvPr>
            <p:ph type="title" idx="4294967295"/>
          </p:nvPr>
        </p:nvSpPr>
        <p:spPr>
          <a:xfrm>
            <a:off x="385763" y="549275"/>
            <a:ext cx="8148637" cy="998538"/>
          </a:xfrm>
        </p:spPr>
        <p:txBody>
          <a:bodyPr>
            <a:normAutofit/>
          </a:bodyPr>
          <a:lstStyle/>
          <a:p>
            <a:r>
              <a:rPr lang="zh-CN" altLang="en-US" dirty="0"/>
              <a:t>关系代数的应用</a:t>
            </a:r>
            <a:endParaRPr lang="zh-CN" altLang="en-US" dirty="0"/>
          </a:p>
        </p:txBody>
      </p:sp>
      <p:sp>
        <p:nvSpPr>
          <p:cNvPr id="11" name="TextBox 8"/>
          <p:cNvSpPr txBox="1">
            <a:spLocks noChangeArrowheads="1"/>
          </p:cNvSpPr>
          <p:nvPr/>
        </p:nvSpPr>
        <p:spPr bwMode="auto">
          <a:xfrm>
            <a:off x="4067175" y="4581525"/>
            <a:ext cx="4055919" cy="1015663"/>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US" altLang="zh-CN" sz="2000" dirty="0">
                <a:solidFill>
                  <a:srgbClr val="0000FF"/>
                </a:solidFill>
                <a:latin typeface="Times New Roman" panose="02020603050405020304" pitchFamily="18" charset="0"/>
              </a:rPr>
              <a:t>Student(</a:t>
            </a:r>
            <a:r>
              <a:rPr lang="en-US" altLang="zh-CN" sz="2000" dirty="0" err="1">
                <a:solidFill>
                  <a:srgbClr val="0000FF"/>
                </a:solidFill>
                <a:latin typeface="Times New Roman" panose="02020603050405020304" pitchFamily="18" charset="0"/>
              </a:rPr>
              <a:t>Sno,Sname,Ssex,Sage,Sdept</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Course(</a:t>
            </a:r>
            <a:r>
              <a:rPr lang="en-US" altLang="zh-CN" sz="2000" dirty="0" err="1">
                <a:solidFill>
                  <a:srgbClr val="0000FF"/>
                </a:solidFill>
                <a:latin typeface="Times New Roman" panose="02020603050405020304" pitchFamily="18" charset="0"/>
              </a:rPr>
              <a:t>Cno,Cname,Credit,Semester</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SC(</a:t>
            </a:r>
            <a:r>
              <a:rPr lang="en-US" altLang="zh-CN" sz="2000" dirty="0" err="1">
                <a:solidFill>
                  <a:srgbClr val="0000FF"/>
                </a:solidFill>
                <a:latin typeface="Times New Roman" panose="02020603050405020304" pitchFamily="18" charset="0"/>
              </a:rPr>
              <a:t>Sno,Cno,Grade</a:t>
            </a:r>
            <a:r>
              <a:rPr lang="en-US" altLang="zh-CN" sz="2000" dirty="0">
                <a:solidFill>
                  <a:srgbClr val="0000FF"/>
                </a:solidFill>
                <a:latin typeface="Times New Roman" panose="02020603050405020304" pitchFamily="18" charset="0"/>
              </a:rPr>
              <a:t>)</a:t>
            </a:r>
            <a:endParaRPr lang="zh-CN" altLang="en-US" sz="2000" dirty="0">
              <a:solidFill>
                <a:srgbClr val="0000FF"/>
              </a:solidFill>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smtClean="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defRPr/>
            </a:pPr>
            <a:fld id="{E1C96502-28F7-4C13-979E-85BC56322EB3}" type="slidenum">
              <a:rPr lang="en-US" altLang="ko-KR" smtClean="0"/>
            </a:fld>
            <a:endParaRPr lang="en-US" altLang="zh-CN" sz="1000">
              <a:latin typeface="-윤고딕140"/>
              <a:ea typeface="-윤고딕140"/>
            </a:endParaRPr>
          </a:p>
        </p:txBody>
      </p:sp>
      <p:sp>
        <p:nvSpPr>
          <p:cNvPr id="17413" name="Rectangle 3"/>
          <p:cNvSpPr>
            <a:spLocks noGrp="1" noChangeArrowheads="1"/>
          </p:cNvSpPr>
          <p:nvPr>
            <p:ph type="body" idx="4294967295"/>
          </p:nvPr>
        </p:nvSpPr>
        <p:spPr/>
        <p:txBody>
          <a:bodyPr/>
          <a:lstStyle/>
          <a:p>
            <a:r>
              <a:rPr lang="zh-CN" altLang="en-US" dirty="0">
                <a:latin typeface="Times New Roman" panose="02020603050405020304" pitchFamily="18" charset="0"/>
                <a:cs typeface="Times New Roman" panose="02020603050405020304" pitchFamily="18" charset="0"/>
              </a:rPr>
              <a:t>查询学习课程号为</a:t>
            </a:r>
            <a:r>
              <a:rPr lang="en-US" altLang="zh-CN" dirty="0">
                <a:latin typeface="Times New Roman" panose="02020603050405020304" pitchFamily="18" charset="0"/>
                <a:cs typeface="Times New Roman" panose="02020603050405020304" pitchFamily="18" charset="0"/>
              </a:rPr>
              <a:t>001</a:t>
            </a:r>
            <a:r>
              <a:rPr lang="zh-CN" altLang="en-US" dirty="0">
                <a:latin typeface="Times New Roman" panose="02020603050405020304" pitchFamily="18" charset="0"/>
                <a:cs typeface="Times New Roman" panose="02020603050405020304" pitchFamily="18" charset="0"/>
              </a:rPr>
              <a:t>或者</a:t>
            </a:r>
            <a:r>
              <a:rPr lang="en-US" altLang="zh-CN" dirty="0">
                <a:latin typeface="Times New Roman" panose="02020603050405020304" pitchFamily="18" charset="0"/>
                <a:cs typeface="Times New Roman" panose="02020603050405020304" pitchFamily="18" charset="0"/>
              </a:rPr>
              <a:t>002</a:t>
            </a:r>
            <a:r>
              <a:rPr lang="zh-CN" altLang="en-US" dirty="0">
                <a:latin typeface="Times New Roman" panose="02020603050405020304" pitchFamily="18" charset="0"/>
                <a:cs typeface="Times New Roman" panose="02020603050405020304" pitchFamily="18" charset="0"/>
              </a:rPr>
              <a:t>的学生学号</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查询至少学习了课程号为</a:t>
            </a:r>
            <a:r>
              <a:rPr lang="en-US" altLang="zh-CN" dirty="0">
                <a:latin typeface="Times New Roman" panose="02020603050405020304" pitchFamily="18" charset="0"/>
                <a:cs typeface="Times New Roman" panose="02020603050405020304" pitchFamily="18" charset="0"/>
              </a:rPr>
              <a:t>001</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002</a:t>
            </a:r>
            <a:r>
              <a:rPr lang="zh-CN" altLang="en-US" dirty="0">
                <a:latin typeface="Times New Roman" panose="02020603050405020304" pitchFamily="18" charset="0"/>
                <a:cs typeface="Times New Roman" panose="02020603050405020304" pitchFamily="18" charset="0"/>
              </a:rPr>
              <a:t>的学生学号</a:t>
            </a:r>
            <a:endParaRPr lang="zh-CN" altLang="en-US" dirty="0">
              <a:latin typeface="Times New Roman" panose="02020603050405020304" pitchFamily="18" charset="0"/>
              <a:cs typeface="Times New Roman" panose="02020603050405020304" pitchFamily="18" charset="0"/>
            </a:endParaRPr>
          </a:p>
          <a:p>
            <a:endParaRPr lang="zh-CN" altLang="en-US" dirty="0"/>
          </a:p>
          <a:p>
            <a:pPr lvl="1"/>
            <a:endParaRPr lang="zh-CN" altLang="en-US" dirty="0"/>
          </a:p>
          <a:p>
            <a:pPr lvl="1"/>
            <a:endParaRPr lang="zh-CN" altLang="en-US" dirty="0"/>
          </a:p>
        </p:txBody>
      </p:sp>
      <p:sp>
        <p:nvSpPr>
          <p:cNvPr id="80901"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80902" name="Rectangle 7"/>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80903" name="Rectangle 9"/>
          <p:cNvSpPr>
            <a:spLocks noChangeArrowheads="1"/>
          </p:cNvSpPr>
          <p:nvPr/>
        </p:nvSpPr>
        <p:spPr bwMode="auto">
          <a:xfrm>
            <a:off x="0" y="32766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10" name="Rectangle 2"/>
          <p:cNvSpPr txBox="1">
            <a:spLocks noChangeArrowheads="1"/>
          </p:cNvSpPr>
          <p:nvPr/>
        </p:nvSpPr>
        <p:spPr>
          <a:xfrm>
            <a:off x="385481" y="548680"/>
            <a:ext cx="8148920" cy="9993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关系代数的应用</a:t>
            </a:r>
            <a:endParaRPr lang="zh-CN" altLang="en-US" dirty="0"/>
          </a:p>
        </p:txBody>
      </p:sp>
      <p:sp>
        <p:nvSpPr>
          <p:cNvPr id="11" name="TextBox 8"/>
          <p:cNvSpPr txBox="1">
            <a:spLocks noChangeArrowheads="1"/>
          </p:cNvSpPr>
          <p:nvPr/>
        </p:nvSpPr>
        <p:spPr bwMode="auto">
          <a:xfrm>
            <a:off x="4067175" y="4581525"/>
            <a:ext cx="4055919" cy="1015663"/>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US" altLang="zh-CN" sz="2000" dirty="0">
                <a:solidFill>
                  <a:srgbClr val="0000FF"/>
                </a:solidFill>
                <a:latin typeface="Times New Roman" panose="02020603050405020304" pitchFamily="18" charset="0"/>
              </a:rPr>
              <a:t>Student(</a:t>
            </a:r>
            <a:r>
              <a:rPr lang="en-US" altLang="zh-CN" sz="2000" dirty="0" err="1">
                <a:solidFill>
                  <a:srgbClr val="0000FF"/>
                </a:solidFill>
                <a:latin typeface="Times New Roman" panose="02020603050405020304" pitchFamily="18" charset="0"/>
              </a:rPr>
              <a:t>Sno,Sname,Ssex,Sage,Sdept</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Course(</a:t>
            </a:r>
            <a:r>
              <a:rPr lang="en-US" altLang="zh-CN" sz="2000" dirty="0" err="1">
                <a:solidFill>
                  <a:srgbClr val="0000FF"/>
                </a:solidFill>
                <a:latin typeface="Times New Roman" panose="02020603050405020304" pitchFamily="18" charset="0"/>
              </a:rPr>
              <a:t>Cno,Cname,Credit,Semester</a:t>
            </a: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a:defRPr/>
            </a:pPr>
            <a:r>
              <a:rPr lang="en-US" altLang="zh-CN" sz="2000" dirty="0">
                <a:solidFill>
                  <a:srgbClr val="0000FF"/>
                </a:solidFill>
                <a:latin typeface="Times New Roman" panose="02020603050405020304" pitchFamily="18" charset="0"/>
              </a:rPr>
              <a:t>SC(</a:t>
            </a:r>
            <a:r>
              <a:rPr lang="en-US" altLang="zh-CN" sz="2000" dirty="0" err="1">
                <a:solidFill>
                  <a:srgbClr val="0000FF"/>
                </a:solidFill>
                <a:latin typeface="Times New Roman" panose="02020603050405020304" pitchFamily="18" charset="0"/>
              </a:rPr>
              <a:t>Sno,Cno,Grade</a:t>
            </a:r>
            <a:r>
              <a:rPr lang="en-US" altLang="zh-CN" sz="2000" dirty="0">
                <a:solidFill>
                  <a:srgbClr val="0000FF"/>
                </a:solidFill>
                <a:latin typeface="Times New Roman" panose="02020603050405020304" pitchFamily="18" charset="0"/>
              </a:rPr>
              <a:t>)</a:t>
            </a:r>
            <a:endParaRPr lang="zh-CN" altLang="en-US" sz="2000" dirty="0">
              <a:solidFill>
                <a:srgbClr val="0000FF"/>
              </a:solidFill>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3">
                                            <p:txEl>
                                              <p:pRg st="2" end="2"/>
                                            </p:txEl>
                                          </p:spTgt>
                                        </p:tgtEl>
                                        <p:attrNameLst>
                                          <p:attrName>style.visibility</p:attrName>
                                        </p:attrNameLst>
                                      </p:cBhvr>
                                      <p:to>
                                        <p:strVal val="visible"/>
                                      </p:to>
                                    </p:set>
                                    <p:animEffect transition="in" filter="blinds(horizontal)">
                                      <p:cBhvr>
                                        <p:cTn id="7" dur="5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idx="4294967295"/>
          </p:nvPr>
        </p:nvSpPr>
        <p:spPr/>
        <p:txBody>
          <a:bodyPr>
            <a:normAutofit/>
          </a:bodyPr>
          <a:lstStyle/>
          <a:p>
            <a:r>
              <a:rPr lang="zh-CN" altLang="en-US" sz="3200" dirty="0"/>
              <a:t>书写关系代数的基本思路</a:t>
            </a:r>
            <a:endParaRPr lang="zh-CN" altLang="en-US" sz="3200" dirty="0"/>
          </a:p>
        </p:txBody>
      </p:sp>
      <p:sp>
        <p:nvSpPr>
          <p:cNvPr id="17413" name="Rectangle 3"/>
          <p:cNvSpPr>
            <a:spLocks noGrp="1" noChangeArrowheads="1"/>
          </p:cNvSpPr>
          <p:nvPr>
            <p:ph type="body" idx="4294967295"/>
          </p:nvPr>
        </p:nvSpPr>
        <p:spPr>
          <a:xfrm>
            <a:off x="755575" y="1484784"/>
            <a:ext cx="7778825" cy="3886200"/>
          </a:xfrm>
        </p:spPr>
        <p:txBody>
          <a:bodyPr/>
          <a:lstStyle/>
          <a:p>
            <a:r>
              <a:rPr lang="zh-CN" altLang="en-US" dirty="0"/>
              <a:t>检索是否设计多个表，如不涉及，则可直接采用并、差、交、选择与投影，只要注意条件书写正确与否即可</a:t>
            </a:r>
            <a:endParaRPr lang="en-US" altLang="zh-CN" dirty="0"/>
          </a:p>
          <a:p>
            <a:r>
              <a:rPr lang="zh-CN" altLang="en-US" dirty="0"/>
              <a:t>如涉及多个表，则检查</a:t>
            </a:r>
            <a:endParaRPr lang="en-US" altLang="zh-CN" dirty="0"/>
          </a:p>
          <a:p>
            <a:pPr lvl="1"/>
            <a:r>
              <a:rPr lang="zh-CN" altLang="en-US" dirty="0"/>
              <a:t>能否使用自然连接，将多个表连接起来</a:t>
            </a:r>
            <a:endParaRPr lang="en-US" altLang="zh-CN" dirty="0"/>
          </a:p>
          <a:p>
            <a:pPr lvl="1"/>
            <a:r>
              <a:rPr lang="zh-CN" altLang="en-US" dirty="0"/>
              <a:t>如不能，能否使用等值或</a:t>
            </a:r>
            <a:r>
              <a:rPr lang="el-GR" altLang="zh-CN" dirty="0"/>
              <a:t>θ</a:t>
            </a:r>
            <a:r>
              <a:rPr lang="zh-CN" altLang="en-US" dirty="0"/>
              <a:t>连接</a:t>
            </a:r>
            <a:endParaRPr lang="en-US" altLang="zh-CN" dirty="0"/>
          </a:p>
          <a:p>
            <a:pPr lvl="1"/>
            <a:r>
              <a:rPr lang="zh-CN" altLang="en-US" dirty="0"/>
              <a:t>还不能，则使用广义笛卡尔积，注意相关条件的书写</a:t>
            </a:r>
            <a:endParaRPr lang="en-US" altLang="zh-CN" dirty="0"/>
          </a:p>
          <a:p>
            <a:r>
              <a:rPr lang="zh-CN" altLang="en-US" dirty="0"/>
              <a:t>连接完后，可以继续使用选择、投影等运算</a:t>
            </a:r>
            <a:endParaRPr lang="zh-CN" altLang="en-US" dirty="0"/>
          </a:p>
          <a:p>
            <a:endParaRPr lang="zh-CN" altLang="en-US" dirty="0"/>
          </a:p>
          <a:p>
            <a:pPr lvl="1"/>
            <a:endParaRPr lang="zh-CN" altLang="en-US" dirty="0"/>
          </a:p>
          <a:p>
            <a:pPr lvl="1"/>
            <a:endParaRPr lang="zh-CN" altLang="en-US" dirty="0"/>
          </a:p>
        </p:txBody>
      </p:sp>
      <p:sp>
        <p:nvSpPr>
          <p:cNvPr id="81925" name="Rectangle 5"/>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81926" name="Rectangle 7"/>
          <p:cNvSpPr>
            <a:spLocks noChangeArrowheads="1"/>
          </p:cNvSpPr>
          <p:nvPr/>
        </p:nvSpPr>
        <p:spPr bwMode="auto">
          <a:xfrm>
            <a:off x="0" y="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
        <p:nvSpPr>
          <p:cNvPr id="81927" name="Rectangle 9"/>
          <p:cNvSpPr>
            <a:spLocks noChangeArrowheads="1"/>
          </p:cNvSpPr>
          <p:nvPr/>
        </p:nvSpPr>
        <p:spPr bwMode="auto">
          <a:xfrm>
            <a:off x="0" y="32766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blinds(horizontal)">
                                      <p:cBhvr>
                                        <p:cTn id="7" dur="500"/>
                                        <p:tgtEl>
                                          <p:spTgt spid="17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blinds(horizontal)">
                                      <p:cBhvr>
                                        <p:cTn id="12" dur="500"/>
                                        <p:tgtEl>
                                          <p:spTgt spid="174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3">
                                            <p:txEl>
                                              <p:pRg st="2" end="2"/>
                                            </p:txEl>
                                          </p:spTgt>
                                        </p:tgtEl>
                                        <p:attrNameLst>
                                          <p:attrName>style.visibility</p:attrName>
                                        </p:attrNameLst>
                                      </p:cBhvr>
                                      <p:to>
                                        <p:strVal val="visible"/>
                                      </p:to>
                                    </p:set>
                                    <p:animEffect transition="in" filter="blinds(horizontal)">
                                      <p:cBhvr>
                                        <p:cTn id="17" dur="500"/>
                                        <p:tgtEl>
                                          <p:spTgt spid="174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3">
                                            <p:txEl>
                                              <p:pRg st="3" end="3"/>
                                            </p:txEl>
                                          </p:spTgt>
                                        </p:tgtEl>
                                        <p:attrNameLst>
                                          <p:attrName>style.visibility</p:attrName>
                                        </p:attrNameLst>
                                      </p:cBhvr>
                                      <p:to>
                                        <p:strVal val="visible"/>
                                      </p:to>
                                    </p:set>
                                    <p:animEffect transition="in" filter="blinds(horizontal)">
                                      <p:cBhvr>
                                        <p:cTn id="22" dur="500"/>
                                        <p:tgtEl>
                                          <p:spTgt spid="174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3">
                                            <p:txEl>
                                              <p:pRg st="4" end="4"/>
                                            </p:txEl>
                                          </p:spTgt>
                                        </p:tgtEl>
                                        <p:attrNameLst>
                                          <p:attrName>style.visibility</p:attrName>
                                        </p:attrNameLst>
                                      </p:cBhvr>
                                      <p:to>
                                        <p:strVal val="visible"/>
                                      </p:to>
                                    </p:set>
                                    <p:animEffect transition="in" filter="blinds(horizontal)">
                                      <p:cBhvr>
                                        <p:cTn id="27" dur="500"/>
                                        <p:tgtEl>
                                          <p:spTgt spid="174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413">
                                            <p:txEl>
                                              <p:pRg st="5" end="5"/>
                                            </p:txEl>
                                          </p:spTgt>
                                        </p:tgtEl>
                                        <p:attrNameLst>
                                          <p:attrName>style.visibility</p:attrName>
                                        </p:attrNameLst>
                                      </p:cBhvr>
                                      <p:to>
                                        <p:strVal val="visible"/>
                                      </p:to>
                                    </p:set>
                                    <p:animEffect transition="in" filter="blinds(horizontal)">
                                      <p:cBhvr>
                                        <p:cTn id="32" dur="500"/>
                                        <p:tgtEl>
                                          <p:spTgt spid="174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pPr>
            <a:fld id="{0E12AF91-F54E-4A7D-9CCA-2F859109822C}" type="slidenum">
              <a:rPr lang="en-US" altLang="ko-KR" smtClean="0"/>
            </a:fld>
            <a:endParaRPr lang="en-US" altLang="zh-CN" sz="1000">
              <a:latin typeface="-윤고딕140"/>
              <a:ea typeface="-윤고딕140"/>
            </a:endParaRPr>
          </a:p>
        </p:txBody>
      </p:sp>
      <p:sp>
        <p:nvSpPr>
          <p:cNvPr id="82947" name="Rectangle 2"/>
          <p:cNvSpPr>
            <a:spLocks noGrp="1" noChangeArrowheads="1"/>
          </p:cNvSpPr>
          <p:nvPr>
            <p:ph type="title" idx="4294967295"/>
          </p:nvPr>
        </p:nvSpPr>
        <p:spPr/>
        <p:txBody>
          <a:bodyPr>
            <a:normAutofit/>
          </a:body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
        <p:nvSpPr>
          <p:cNvPr id="82948" name="Rectangle 3"/>
          <p:cNvSpPr>
            <a:spLocks noGrp="1" noChangeArrowheads="1"/>
          </p:cNvSpPr>
          <p:nvPr>
            <p:ph type="body" idx="4294967295"/>
          </p:nvPr>
        </p:nvSpPr>
        <p:spPr>
          <a:xfrm>
            <a:off x="539750" y="1635968"/>
            <a:ext cx="7920038" cy="2729134"/>
          </a:xfrm>
        </p:spPr>
        <p:txBody>
          <a:bodyPr/>
          <a:lstStyle/>
          <a:p>
            <a:pPr>
              <a:lnSpc>
                <a:spcPct val="80000"/>
              </a:lnSpc>
            </a:pPr>
            <a:r>
              <a:rPr lang="zh-CN" altLang="en-US" sz="2400" dirty="0"/>
              <a:t>专门的关系运算</a:t>
            </a:r>
            <a:endParaRPr lang="zh-CN" altLang="en-US" sz="2400" dirty="0"/>
          </a:p>
          <a:p>
            <a:pPr lvl="1">
              <a:lnSpc>
                <a:spcPct val="80000"/>
              </a:lnSpc>
            </a:pPr>
            <a:r>
              <a:rPr lang="zh-CN" altLang="en-US" sz="2400" dirty="0"/>
              <a:t>除：用于求解“查询</a:t>
            </a:r>
            <a:r>
              <a:rPr lang="en-US" altLang="zh-CN" sz="2400" dirty="0"/>
              <a:t>…</a:t>
            </a:r>
            <a:r>
              <a:rPr lang="zh-CN" altLang="en-US" sz="2400" dirty="0"/>
              <a:t>全部的</a:t>
            </a:r>
            <a:r>
              <a:rPr lang="en-US" altLang="zh-CN" sz="2400" dirty="0"/>
              <a:t>…</a:t>
            </a:r>
            <a:r>
              <a:rPr lang="zh-CN" altLang="en-US" sz="2400" dirty="0"/>
              <a:t>”问题</a:t>
            </a:r>
            <a:endParaRPr lang="en-US" altLang="zh-CN" sz="2400" dirty="0"/>
          </a:p>
          <a:p>
            <a:pPr lvl="1">
              <a:lnSpc>
                <a:spcPct val="80000"/>
              </a:lnSpc>
            </a:pPr>
            <a:r>
              <a:rPr lang="zh-CN" altLang="en-US" sz="2400" dirty="0"/>
              <a:t>例如：查询选修了全部课程的学生</a:t>
            </a:r>
            <a:endParaRPr lang="en-US" altLang="zh-CN" sz="2400" dirty="0"/>
          </a:p>
          <a:p>
            <a:pPr lvl="1">
              <a:lnSpc>
                <a:spcPct val="80000"/>
              </a:lnSpc>
              <a:buFontTx/>
              <a:buNone/>
            </a:pPr>
            <a:r>
              <a:rPr lang="zh-CN" altLang="en-US" sz="2400" dirty="0"/>
              <a:t>        查询被全部学生选修了的课程</a:t>
            </a:r>
            <a:endParaRPr lang="en-US" altLang="zh-CN" sz="2400" dirty="0"/>
          </a:p>
          <a:p>
            <a:pPr lvl="1">
              <a:lnSpc>
                <a:spcPct val="80000"/>
              </a:lnSpc>
              <a:buFontTx/>
              <a:buNone/>
            </a:pPr>
            <a:r>
              <a:rPr lang="en-US" altLang="zh-CN" sz="2400" dirty="0"/>
              <a:t>        </a:t>
            </a:r>
            <a:r>
              <a:rPr lang="zh-CN" altLang="en-US" sz="2400" dirty="0"/>
              <a:t>查询所有学生都及格了的课程名</a:t>
            </a:r>
            <a:endParaRPr lang="zh-CN" altLang="en-US" sz="2400" dirty="0"/>
          </a:p>
        </p:txBody>
      </p:sp>
      <p:sp>
        <p:nvSpPr>
          <p:cNvPr id="82949" name="Rectangle 5"/>
          <p:cNvSpPr>
            <a:spLocks noChangeArrowheads="1"/>
          </p:cNvSpPr>
          <p:nvPr/>
        </p:nvSpPr>
        <p:spPr bwMode="auto">
          <a:xfrm>
            <a:off x="0" y="33147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spTree>
  </p:cSld>
  <p:clrMapOvr>
    <a:masterClrMapping/>
  </p:clrMapOvr>
  <p:transition spd="slow">
    <p:randomBar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type="body" idx="4294967295"/>
          </p:nvPr>
        </p:nvSpPr>
        <p:spPr>
          <a:xfrm>
            <a:off x="755576" y="1491952"/>
            <a:ext cx="7704212" cy="5105400"/>
          </a:xfrm>
        </p:spPr>
        <p:txBody>
          <a:bodyPr/>
          <a:lstStyle/>
          <a:p>
            <a:r>
              <a:rPr lang="zh-CN" altLang="en-US" sz="2400" dirty="0">
                <a:latin typeface="Times New Roman" panose="02020603050405020304" pitchFamily="18" charset="0"/>
                <a:cs typeface="Times New Roman" panose="02020603050405020304" pitchFamily="18" charset="0"/>
              </a:rPr>
              <a:t>象集：给定一个关系</a:t>
            </a:r>
            <a:r>
              <a:rPr lang="en-US" altLang="zh-CN" sz="2400" dirty="0">
                <a:latin typeface="Times New Roman" panose="02020603050405020304" pitchFamily="18" charset="0"/>
                <a:cs typeface="Times New Roman" panose="02020603050405020304" pitchFamily="18" charset="0"/>
              </a:rPr>
              <a:t>R(X,Y)</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的属性组。定义当</a:t>
            </a:r>
            <a:r>
              <a:rPr lang="en-US" altLang="zh-CN" sz="2400" dirty="0">
                <a:latin typeface="Times New Roman" panose="02020603050405020304" pitchFamily="18" charset="0"/>
                <a:cs typeface="Times New Roman" panose="02020603050405020304" pitchFamily="18" charset="0"/>
              </a:rPr>
              <a:t>t[X]=x</a:t>
            </a:r>
            <a:r>
              <a:rPr lang="zh-CN" altLang="en-US" sz="2400" dirty="0">
                <a:latin typeface="Times New Roman" panose="02020603050405020304" pitchFamily="18" charset="0"/>
                <a:cs typeface="Times New Roman" panose="02020603050405020304" pitchFamily="18" charset="0"/>
              </a:rPr>
              <a:t>时，</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中的象集为：</a:t>
            </a:r>
            <a:endParaRPr lang="en-US" altLang="zh-CN" sz="2400" dirty="0">
              <a:latin typeface="Times New Roman" panose="02020603050405020304" pitchFamily="18" charset="0"/>
              <a:cs typeface="Times New Roman" panose="02020603050405020304" pitchFamily="18" charset="0"/>
            </a:endParaRPr>
          </a:p>
          <a:p>
            <a:pPr>
              <a:lnSpc>
                <a:spcPct val="80000"/>
              </a:lnSpc>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Yx</a:t>
            </a:r>
            <a:r>
              <a:rPr lang="en-US" altLang="zh-CN" sz="2400" dirty="0">
                <a:latin typeface="Times New Roman" panose="02020603050405020304" pitchFamily="18" charset="0"/>
                <a:cs typeface="Times New Roman" panose="02020603050405020304" pitchFamily="18" charset="0"/>
              </a:rPr>
              <a:t>={t[Y]|t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t[X]=x}</a:t>
            </a:r>
            <a:endParaRPr lang="en-US" altLang="zh-CN" sz="2400" dirty="0">
              <a:latin typeface="Times New Roman" panose="02020603050405020304" pitchFamily="18" charset="0"/>
              <a:cs typeface="Times New Roman" panose="02020603050405020304" pitchFamily="18" charset="0"/>
            </a:endParaRPr>
          </a:p>
          <a:p>
            <a:pPr>
              <a:lnSpc>
                <a:spcPct val="80000"/>
              </a:lnSpc>
              <a:buFontTx/>
              <a:buNone/>
            </a:pPr>
            <a:endParaRPr lang="en-US" altLang="zh-CN" sz="2400" dirty="0">
              <a:latin typeface="Times New Roman" panose="02020603050405020304" pitchFamily="18" charset="0"/>
              <a:cs typeface="Times New Roman" panose="02020603050405020304" pitchFamily="18" charset="0"/>
            </a:endParaRPr>
          </a:p>
          <a:p>
            <a:pPr>
              <a:lnSpc>
                <a:spcPct val="80000"/>
              </a:lnSpc>
              <a:buFontTx/>
              <a:buNone/>
            </a:pPr>
            <a:r>
              <a:rPr lang="en-US" altLang="zh-CN" sz="2400" dirty="0">
                <a:latin typeface="Times New Roman" panose="02020603050405020304" pitchFamily="18" charset="0"/>
                <a:cs typeface="Times New Roman" panose="02020603050405020304" pitchFamily="18" charset="0"/>
              </a:rPr>
              <a:t>X={</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Ssex</a:t>
            </a:r>
            <a:r>
              <a:rPr lang="en-US" altLang="zh-CN" sz="2400" dirty="0">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Sage}</a:t>
            </a:r>
            <a:endParaRPr lang="en-US" altLang="zh-CN" sz="2400" dirty="0">
              <a:latin typeface="Times New Roman" panose="02020603050405020304" pitchFamily="18" charset="0"/>
              <a:cs typeface="Times New Roman" panose="02020603050405020304" pitchFamily="18" charset="0"/>
            </a:endParaRPr>
          </a:p>
          <a:p>
            <a:pPr>
              <a:lnSpc>
                <a:spcPct val="80000"/>
              </a:lnSpc>
              <a:buFontTx/>
              <a:buNone/>
            </a:pP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信息系</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男），</a:t>
            </a:r>
            <a:r>
              <a:rPr lang="en-US" altLang="zh-CN" sz="2400" dirty="0" err="1">
                <a:latin typeface="Times New Roman" panose="02020603050405020304" pitchFamily="18" charset="0"/>
                <a:cs typeface="Times New Roman" panose="02020603050405020304" pitchFamily="18" charset="0"/>
              </a:rPr>
              <a:t>Yx</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80000"/>
              </a:lnSpc>
              <a:buFontTx/>
              <a:buNone/>
            </a:pPr>
            <a:endParaRPr lang="en-US" altLang="zh-CN" sz="2400" dirty="0">
              <a:latin typeface="Times New Roman" panose="02020603050405020304" pitchFamily="18" charset="0"/>
              <a:cs typeface="Times New Roman" panose="02020603050405020304" pitchFamily="18" charset="0"/>
            </a:endParaRPr>
          </a:p>
          <a:p>
            <a:pPr>
              <a:lnSpc>
                <a:spcPct val="80000"/>
              </a:lnSpc>
              <a:buFontTx/>
              <a:buNone/>
            </a:pPr>
            <a:endParaRPr lang="zh-CN" altLang="en-US" sz="2400" dirty="0"/>
          </a:p>
        </p:txBody>
      </p:sp>
      <p:sp>
        <p:nvSpPr>
          <p:cNvPr id="83973" name="Rectangle 5"/>
          <p:cNvSpPr>
            <a:spLocks noChangeArrowheads="1"/>
          </p:cNvSpPr>
          <p:nvPr/>
        </p:nvSpPr>
        <p:spPr bwMode="auto">
          <a:xfrm>
            <a:off x="0" y="33147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6" name="表格 5"/>
          <p:cNvGraphicFramePr>
            <a:graphicFrameLocks noGrp="1"/>
          </p:cNvGraphicFramePr>
          <p:nvPr/>
        </p:nvGraphicFramePr>
        <p:xfrm>
          <a:off x="4499992" y="3717032"/>
          <a:ext cx="4032250" cy="2592392"/>
        </p:xfrm>
        <a:graphic>
          <a:graphicData uri="http://schemas.openxmlformats.org/drawingml/2006/table">
            <a:tbl>
              <a:tblPr>
                <a:tableStyleId>{5940675A-B579-460E-94D1-54222C63F5DA}</a:tableStyleId>
              </a:tblPr>
              <a:tblGrid>
                <a:gridCol w="806450"/>
                <a:gridCol w="806450"/>
                <a:gridCol w="806450"/>
                <a:gridCol w="806450"/>
                <a:gridCol w="806450"/>
              </a:tblGrid>
              <a:tr h="324049">
                <a:tc>
                  <a:txBody>
                    <a:bodyPr/>
                    <a:lstStyle/>
                    <a:p>
                      <a:pPr algn="ctr" fontAlgn="ctr"/>
                      <a:r>
                        <a:rPr lang="en-US" sz="1600" u="none" strike="noStrike" dirty="0" err="1">
                          <a:latin typeface="Times New Roman" panose="02020603050405020304" pitchFamily="18" charset="0"/>
                          <a:cs typeface="Times New Roman" panose="02020603050405020304" pitchFamily="18" charset="0"/>
                        </a:rPr>
                        <a:t>Sno</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1600" u="none" strike="noStrike">
                          <a:latin typeface="Times New Roman" panose="02020603050405020304" pitchFamily="18" charset="0"/>
                          <a:cs typeface="Times New Roman" panose="02020603050405020304" pitchFamily="18" charset="0"/>
                        </a:rPr>
                        <a:t>Sname</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1600" u="none" strike="noStrike">
                          <a:latin typeface="Times New Roman" panose="02020603050405020304" pitchFamily="18" charset="0"/>
                          <a:cs typeface="Times New Roman" panose="02020603050405020304" pitchFamily="18" charset="0"/>
                        </a:rPr>
                        <a:t>Ssex</a:t>
                      </a:r>
                      <a:endParaRPr 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1600" u="none" strike="noStrike" kern="1200" dirty="0">
                          <a:latin typeface="Times New Roman" panose="02020603050405020304" pitchFamily="18" charset="0"/>
                          <a:cs typeface="Times New Roman" panose="02020603050405020304" pitchFamily="18" charset="0"/>
                        </a:rPr>
                        <a:t>Sage</a:t>
                      </a:r>
                      <a:endParaRPr lang="en-US" sz="1600" b="0" i="0" u="none" strike="noStrike" kern="1200"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sz="1600" u="none" strike="noStrike" kern="1200" dirty="0" err="1">
                          <a:latin typeface="Times New Roman" panose="02020603050405020304" pitchFamily="18" charset="0"/>
                          <a:cs typeface="Times New Roman" panose="02020603050405020304" pitchFamily="18" charset="0"/>
                        </a:rPr>
                        <a:t>Sdept</a:t>
                      </a:r>
                      <a:endParaRPr lang="en-US" sz="1600" b="0" i="0" u="none" strike="noStrike" kern="1200"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r>
              <a:tr h="324049">
                <a:tc>
                  <a:txBody>
                    <a:bodyPr/>
                    <a:lstStyle/>
                    <a:p>
                      <a:pPr algn="ctr" fontAlgn="ctr"/>
                      <a:r>
                        <a:rPr lang="en-US" altLang="zh-CN" sz="1600" u="none" strike="noStrike" dirty="0">
                          <a:latin typeface="Times New Roman" panose="02020603050405020304" pitchFamily="18" charset="0"/>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dirty="0">
                          <a:latin typeface="Times New Roman" panose="02020603050405020304" pitchFamily="18" charset="0"/>
                          <a:cs typeface="Times New Roman" panose="02020603050405020304" pitchFamily="18" charset="0"/>
                        </a:rPr>
                        <a:t>李勇</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a:latin typeface="Times New Roman" panose="02020603050405020304" pitchFamily="18" charset="0"/>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altLang="zh-CN" sz="1600" u="none" strike="noStrike">
                          <a:latin typeface="Times New Roman" panose="02020603050405020304" pitchFamily="18" charset="0"/>
                          <a:cs typeface="Times New Roman" panose="02020603050405020304" pitchFamily="18" charset="0"/>
                        </a:rPr>
                        <a:t>19</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400" u="none" strike="noStrike" dirty="0">
                          <a:latin typeface="Times New Roman" panose="02020603050405020304" pitchFamily="18" charset="0"/>
                          <a:cs typeface="Times New Roman" panose="02020603050405020304" pitchFamily="18" charset="0"/>
                        </a:rPr>
                        <a:t>计算机系</a:t>
                      </a:r>
                      <a:endParaRPr lang="zh-CN" altLang="en-US" sz="1400" b="0" i="0" u="none" strike="noStrike" dirty="0">
                        <a:solidFill>
                          <a:srgbClr val="000000"/>
                        </a:solidFill>
                        <a:latin typeface="Times New Roman" panose="02020603050405020304" pitchFamily="18" charset="0"/>
                        <a:cs typeface="Times New Roman" panose="02020603050405020304" pitchFamily="18" charset="0"/>
                      </a:endParaRPr>
                    </a:p>
                  </a:txBody>
                  <a:tcPr marL="9525" marR="9525" marT="9525" marB="0" anchor="ctr"/>
                </a:tc>
              </a:tr>
              <a:tr h="324049">
                <a:tc>
                  <a:txBody>
                    <a:bodyPr/>
                    <a:lstStyle/>
                    <a:p>
                      <a:pPr algn="ctr" fontAlgn="ctr"/>
                      <a:r>
                        <a:rPr lang="en-US" altLang="zh-CN" sz="1600" u="none" strike="noStrike">
                          <a:latin typeface="Times New Roman" panose="02020603050405020304" pitchFamily="18" charset="0"/>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dirty="0">
                          <a:latin typeface="Times New Roman" panose="02020603050405020304" pitchFamily="18" charset="0"/>
                          <a:cs typeface="Times New Roman" panose="02020603050405020304" pitchFamily="18" charset="0"/>
                        </a:rPr>
                        <a:t>刘晨</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a:latin typeface="Times New Roman" panose="02020603050405020304" pitchFamily="18" charset="0"/>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altLang="zh-CN" sz="1600" u="none" strike="noStrike">
                          <a:latin typeface="Times New Roman" panose="02020603050405020304" pitchFamily="18" charset="0"/>
                          <a:cs typeface="Times New Roman" panose="02020603050405020304" pitchFamily="18" charset="0"/>
                        </a:rPr>
                        <a:t>20</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400" u="none" strike="noStrike" dirty="0">
                          <a:latin typeface="Times New Roman" panose="02020603050405020304" pitchFamily="18" charset="0"/>
                          <a:cs typeface="Times New Roman" panose="02020603050405020304" pitchFamily="18" charset="0"/>
                        </a:rPr>
                        <a:t>计算机系</a:t>
                      </a:r>
                      <a:endParaRPr lang="zh-CN" altLang="en-US" sz="1400" b="0" i="0" u="none" strike="noStrike" dirty="0">
                        <a:solidFill>
                          <a:srgbClr val="000000"/>
                        </a:solidFill>
                        <a:latin typeface="Times New Roman" panose="02020603050405020304" pitchFamily="18" charset="0"/>
                        <a:cs typeface="Times New Roman" panose="02020603050405020304" pitchFamily="18" charset="0"/>
                      </a:endParaRPr>
                    </a:p>
                  </a:txBody>
                  <a:tcPr marL="9525" marR="9525" marT="9525" marB="0" anchor="ctr"/>
                </a:tc>
              </a:tr>
              <a:tr h="324049">
                <a:tc>
                  <a:txBody>
                    <a:bodyPr/>
                    <a:lstStyle/>
                    <a:p>
                      <a:pPr algn="ctr" fontAlgn="ctr"/>
                      <a:r>
                        <a:rPr lang="en-US" altLang="zh-CN" sz="1600" u="none" strike="noStrike">
                          <a:latin typeface="Times New Roman" panose="02020603050405020304" pitchFamily="18" charset="0"/>
                          <a:cs typeface="Times New Roman" panose="02020603050405020304" pitchFamily="18" charset="0"/>
                        </a:rPr>
                        <a:t>9512103</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dirty="0">
                          <a:latin typeface="Times New Roman" panose="02020603050405020304" pitchFamily="18" charset="0"/>
                          <a:cs typeface="Times New Roman" panose="02020603050405020304" pitchFamily="18" charset="0"/>
                        </a:rPr>
                        <a:t>王敏</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dirty="0">
                          <a:latin typeface="Times New Roman" panose="02020603050405020304" pitchFamily="18" charset="0"/>
                          <a:cs typeface="Times New Roman" panose="02020603050405020304" pitchFamily="18" charset="0"/>
                        </a:rPr>
                        <a:t>女</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altLang="zh-CN" sz="1600" u="none" strike="noStrike" dirty="0">
                          <a:latin typeface="Times New Roman" panose="02020603050405020304" pitchFamily="18" charset="0"/>
                          <a:cs typeface="Times New Roman" panose="02020603050405020304" pitchFamily="18" charset="0"/>
                        </a:rPr>
                        <a:t>20</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400" u="none" strike="noStrike" dirty="0">
                          <a:latin typeface="Times New Roman" panose="02020603050405020304" pitchFamily="18" charset="0"/>
                          <a:cs typeface="Times New Roman" panose="02020603050405020304" pitchFamily="18" charset="0"/>
                        </a:rPr>
                        <a:t>计算机系</a:t>
                      </a:r>
                      <a:endParaRPr lang="zh-CN" altLang="en-US" sz="1400" b="0" i="0" u="none" strike="noStrike" dirty="0">
                        <a:solidFill>
                          <a:srgbClr val="000000"/>
                        </a:solidFill>
                        <a:latin typeface="Times New Roman" panose="02020603050405020304" pitchFamily="18" charset="0"/>
                        <a:cs typeface="Times New Roman" panose="02020603050405020304" pitchFamily="18" charset="0"/>
                      </a:endParaRPr>
                    </a:p>
                  </a:txBody>
                  <a:tcPr marL="9525" marR="9525" marT="9525" marB="0" anchor="ctr"/>
                </a:tc>
              </a:tr>
              <a:tr h="324049">
                <a:tc>
                  <a:txBody>
                    <a:bodyPr/>
                    <a:lstStyle/>
                    <a:p>
                      <a:pPr algn="ctr" fontAlgn="ctr"/>
                      <a:r>
                        <a:rPr lang="en-US" altLang="zh-CN" sz="1600" u="none" strike="noStrike" dirty="0">
                          <a:latin typeface="Times New Roman" panose="02020603050405020304" pitchFamily="18" charset="0"/>
                          <a:cs typeface="Times New Roman" panose="02020603050405020304" pitchFamily="18" charset="0"/>
                        </a:rPr>
                        <a:t>9521101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a:latin typeface="Times New Roman" panose="02020603050405020304" pitchFamily="18" charset="0"/>
                          <a:cs typeface="Times New Roman" panose="02020603050405020304" pitchFamily="18" charset="0"/>
                        </a:rPr>
                        <a:t>张立</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dirty="0">
                          <a:latin typeface="Times New Roman" panose="02020603050405020304" pitchFamily="18" charset="0"/>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altLang="zh-CN" sz="1600" u="none" strike="noStrike" dirty="0">
                          <a:latin typeface="Times New Roman" panose="02020603050405020304" pitchFamily="18" charset="0"/>
                          <a:cs typeface="Times New Roman" panose="02020603050405020304" pitchFamily="18" charset="0"/>
                        </a:rPr>
                        <a:t>22</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400" u="none" strike="noStrike" dirty="0">
                          <a:latin typeface="Times New Roman" panose="02020603050405020304" pitchFamily="18" charset="0"/>
                          <a:cs typeface="Times New Roman" panose="02020603050405020304" pitchFamily="18" charset="0"/>
                        </a:rPr>
                        <a:t>信息系</a:t>
                      </a:r>
                      <a:endParaRPr lang="zh-CN" altLang="en-US" sz="1400" b="0" i="0" u="none" strike="noStrike" dirty="0">
                        <a:solidFill>
                          <a:srgbClr val="000000"/>
                        </a:solidFill>
                        <a:latin typeface="Times New Roman" panose="02020603050405020304" pitchFamily="18" charset="0"/>
                        <a:cs typeface="Times New Roman" panose="02020603050405020304" pitchFamily="18" charset="0"/>
                      </a:endParaRPr>
                    </a:p>
                  </a:txBody>
                  <a:tcPr marL="9525" marR="9525" marT="9525" marB="0" anchor="ctr"/>
                </a:tc>
              </a:tr>
              <a:tr h="324049">
                <a:tc>
                  <a:txBody>
                    <a:bodyPr/>
                    <a:lstStyle/>
                    <a:p>
                      <a:pPr algn="ctr" fontAlgn="ctr"/>
                      <a:r>
                        <a:rPr lang="en-US" altLang="zh-CN" sz="1600" u="none" strike="noStrike">
                          <a:latin typeface="Times New Roman" panose="02020603050405020304" pitchFamily="18" charset="0"/>
                          <a:cs typeface="Times New Roman" panose="02020603050405020304" pitchFamily="18" charset="0"/>
                        </a:rPr>
                        <a:t>9521102</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a:latin typeface="Times New Roman" panose="02020603050405020304" pitchFamily="18" charset="0"/>
                          <a:cs typeface="Times New Roman" panose="02020603050405020304" pitchFamily="18" charset="0"/>
                        </a:rPr>
                        <a:t>吴宾</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dirty="0">
                          <a:latin typeface="Times New Roman" panose="02020603050405020304" pitchFamily="18" charset="0"/>
                          <a:cs typeface="Times New Roman" panose="02020603050405020304" pitchFamily="18" charset="0"/>
                        </a:rPr>
                        <a:t>女</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altLang="zh-CN" sz="1600" u="none" strike="noStrike" dirty="0">
                          <a:latin typeface="Times New Roman" panose="02020603050405020304" pitchFamily="18" charset="0"/>
                          <a:cs typeface="Times New Roman" panose="02020603050405020304" pitchFamily="18" charset="0"/>
                        </a:rPr>
                        <a:t>21</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400" u="none" strike="noStrike">
                          <a:latin typeface="Times New Roman" panose="02020603050405020304" pitchFamily="18" charset="0"/>
                          <a:cs typeface="Times New Roman" panose="02020603050405020304" pitchFamily="18" charset="0"/>
                        </a:rPr>
                        <a:t>信息系</a:t>
                      </a:r>
                      <a:endParaRPr lang="zh-CN" altLang="en-US" sz="1400" b="0" i="0" u="none" strike="noStrike">
                        <a:solidFill>
                          <a:srgbClr val="000000"/>
                        </a:solidFill>
                        <a:latin typeface="Times New Roman" panose="02020603050405020304" pitchFamily="18" charset="0"/>
                        <a:cs typeface="Times New Roman" panose="02020603050405020304" pitchFamily="18" charset="0"/>
                      </a:endParaRPr>
                    </a:p>
                  </a:txBody>
                  <a:tcPr marL="9525" marR="9525" marT="9525" marB="0" anchor="ctr"/>
                </a:tc>
              </a:tr>
              <a:tr h="324049">
                <a:tc>
                  <a:txBody>
                    <a:bodyPr/>
                    <a:lstStyle/>
                    <a:p>
                      <a:pPr algn="ctr" fontAlgn="ctr"/>
                      <a:r>
                        <a:rPr lang="en-US" altLang="zh-CN" sz="1600" u="none" strike="noStrike">
                          <a:latin typeface="Times New Roman" panose="02020603050405020304" pitchFamily="18" charset="0"/>
                          <a:cs typeface="Times New Roman" panose="02020603050405020304" pitchFamily="18" charset="0"/>
                        </a:rPr>
                        <a:t>9521103</a:t>
                      </a:r>
                      <a:endParaRPr lang="en-US" altLang="zh-CN"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a:latin typeface="Times New Roman" panose="02020603050405020304" pitchFamily="18" charset="0"/>
                          <a:cs typeface="Times New Roman" panose="02020603050405020304" pitchFamily="18" charset="0"/>
                        </a:rPr>
                        <a:t>张海</a:t>
                      </a:r>
                      <a:endParaRPr lang="zh-CN" altLang="en-US" sz="1600" b="0" i="0" u="none" strike="noStrike">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600" u="none" strike="noStrike" dirty="0">
                          <a:latin typeface="Times New Roman" panose="02020603050405020304" pitchFamily="18" charset="0"/>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en-US" altLang="zh-CN" sz="1600" u="none" strike="noStrike" dirty="0">
                          <a:latin typeface="Times New Roman" panose="02020603050405020304" pitchFamily="18" charset="0"/>
                          <a:cs typeface="Times New Roman" panose="02020603050405020304" pitchFamily="18" charset="0"/>
                        </a:rPr>
                        <a:t>20</a:t>
                      </a:r>
                      <a:endParaRPr lang="en-US" altLang="zh-CN"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ctr" fontAlgn="ctr"/>
                      <a:r>
                        <a:rPr lang="zh-CN" altLang="en-US" sz="1400" u="none" strike="noStrike" dirty="0">
                          <a:latin typeface="Times New Roman" panose="02020603050405020304" pitchFamily="18" charset="0"/>
                          <a:cs typeface="Times New Roman" panose="02020603050405020304" pitchFamily="18" charset="0"/>
                        </a:rPr>
                        <a:t>信息系</a:t>
                      </a:r>
                      <a:endParaRPr lang="zh-CN" altLang="en-US" sz="1400" b="0" i="0" u="none" strike="noStrike" dirty="0">
                        <a:solidFill>
                          <a:srgbClr val="000000"/>
                        </a:solidFill>
                        <a:latin typeface="Times New Roman" panose="02020603050405020304" pitchFamily="18" charset="0"/>
                        <a:cs typeface="Times New Roman" panose="02020603050405020304" pitchFamily="18" charset="0"/>
                      </a:endParaRPr>
                    </a:p>
                  </a:txBody>
                  <a:tcPr marL="9525" marR="9525" marT="9525" marB="0" anchor="ctr"/>
                </a:tc>
              </a:tr>
              <a:tr h="324049">
                <a:tc gridSpan="5">
                  <a:txBody>
                    <a:bodyPr/>
                    <a:lstStyle/>
                    <a:p>
                      <a:pPr algn="ctr" fontAlgn="ctr"/>
                      <a:r>
                        <a:rPr lang="en-US" sz="1600" u="none" strike="noStrike" dirty="0">
                          <a:latin typeface="Times New Roman" panose="02020603050405020304" pitchFamily="18" charset="0"/>
                          <a:cs typeface="Times New Roman" panose="02020603050405020304" pitchFamily="18" charset="0"/>
                        </a:rPr>
                        <a:t>Student</a:t>
                      </a:r>
                      <a:endParaRPr lang="en-US" sz="1600" b="0" i="0" u="none" strike="noStrike"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ctr"/>
                </a:tc>
                <a:tc hMerge="1">
                  <a:tcPr/>
                </a:tc>
                <a:tc hMerge="1">
                  <a:tcPr/>
                </a:tc>
                <a:tc hMerge="1">
                  <a:tcPr/>
                </a:tc>
                <a:tc hMerge="1">
                  <a:tcPr/>
                </a:tc>
              </a:tr>
            </a:tbl>
          </a:graphicData>
        </a:graphic>
      </p:graphicFrame>
      <p:sp>
        <p:nvSpPr>
          <p:cNvPr id="7" name="TextBox 6"/>
          <p:cNvSpPr txBox="1">
            <a:spLocks noChangeArrowheads="1"/>
          </p:cNvSpPr>
          <p:nvPr/>
        </p:nvSpPr>
        <p:spPr bwMode="auto">
          <a:xfrm>
            <a:off x="1103635" y="4541366"/>
            <a:ext cx="2911182"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r>
              <a:rPr lang="en-US" altLang="zh-CN" sz="2400" dirty="0">
                <a:latin typeface="Times New Roman" panose="02020603050405020304" pitchFamily="18" charset="0"/>
                <a:ea typeface="+mj-ea"/>
                <a:cs typeface="Times New Roman" panose="02020603050405020304" pitchFamily="18" charset="0"/>
              </a:rPr>
              <a:t>{(9521101, </a:t>
            </a:r>
            <a:r>
              <a:rPr lang="zh-CN" altLang="en-US" sz="2400" dirty="0">
                <a:latin typeface="Times New Roman" panose="02020603050405020304" pitchFamily="18" charset="0"/>
                <a:ea typeface="+mj-ea"/>
                <a:cs typeface="Times New Roman" panose="02020603050405020304" pitchFamily="18" charset="0"/>
              </a:rPr>
              <a:t>张立</a:t>
            </a:r>
            <a:r>
              <a:rPr lang="en-US" altLang="zh-CN" sz="2400" dirty="0">
                <a:latin typeface="Times New Roman" panose="02020603050405020304" pitchFamily="18" charset="0"/>
                <a:ea typeface="+mj-ea"/>
                <a:cs typeface="Times New Roman" panose="02020603050405020304" pitchFamily="18" charset="0"/>
              </a:rPr>
              <a:t>, 22),</a:t>
            </a:r>
            <a:endParaRPr lang="en-US" altLang="zh-CN" sz="2400" dirty="0">
              <a:latin typeface="Times New Roman" panose="02020603050405020304" pitchFamily="18" charset="0"/>
              <a:ea typeface="+mj-ea"/>
              <a:cs typeface="Times New Roman" panose="02020603050405020304" pitchFamily="18" charset="0"/>
            </a:endParaRPr>
          </a:p>
          <a:p>
            <a:pPr latinLnBrk="0">
              <a:spcBef>
                <a:spcPct val="0"/>
              </a:spcBef>
              <a:buFontTx/>
              <a:buNone/>
            </a:pPr>
            <a:r>
              <a:rPr lang="en-US" altLang="zh-CN" sz="2400" dirty="0">
                <a:latin typeface="Times New Roman" panose="02020603050405020304" pitchFamily="18" charset="0"/>
                <a:ea typeface="+mj-ea"/>
                <a:cs typeface="Times New Roman" panose="02020603050405020304" pitchFamily="18" charset="0"/>
              </a:rPr>
              <a:t>(9521103, </a:t>
            </a:r>
            <a:r>
              <a:rPr lang="zh-CN" altLang="en-US" sz="2400" dirty="0">
                <a:latin typeface="Times New Roman" panose="02020603050405020304" pitchFamily="18" charset="0"/>
                <a:ea typeface="+mj-ea"/>
                <a:cs typeface="Times New Roman" panose="02020603050405020304" pitchFamily="18" charset="0"/>
              </a:rPr>
              <a:t>张海</a:t>
            </a:r>
            <a:r>
              <a:rPr lang="en-US" altLang="zh-CN" sz="2400" dirty="0">
                <a:latin typeface="Times New Roman" panose="02020603050405020304" pitchFamily="18" charset="0"/>
                <a:ea typeface="+mj-ea"/>
                <a:cs typeface="Times New Roman" panose="02020603050405020304" pitchFamily="18" charset="0"/>
              </a:rPr>
              <a:t>, 20)}</a:t>
            </a:r>
            <a:endParaRPr lang="zh-CN" altLang="en-US" sz="2400" dirty="0">
              <a:latin typeface="Times New Roman" panose="02020603050405020304" pitchFamily="18" charset="0"/>
              <a:ea typeface="+mj-ea"/>
              <a:cs typeface="Times New Roman" panose="02020603050405020304" pitchFamily="18" charset="0"/>
            </a:endParaRPr>
          </a:p>
        </p:txBody>
      </p:sp>
      <p:sp>
        <p:nvSpPr>
          <p:cNvPr id="8" name="Rectangle 2"/>
          <p:cNvSpPr txBox="1">
            <a:spLocks noChangeArrowheads="1"/>
          </p:cNvSpPr>
          <p:nvPr/>
        </p:nvSpPr>
        <p:spPr>
          <a:xfrm>
            <a:off x="385481" y="548680"/>
            <a:ext cx="8148920" cy="9993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72">
                                            <p:txEl>
                                              <p:pRg st="3" end="3"/>
                                            </p:txEl>
                                          </p:spTgt>
                                        </p:tgtEl>
                                        <p:attrNameLst>
                                          <p:attrName>style.visibility</p:attrName>
                                        </p:attrNameLst>
                                      </p:cBhvr>
                                      <p:to>
                                        <p:strVal val="visible"/>
                                      </p:to>
                                    </p:set>
                                    <p:animEffect transition="in" filter="wipe(down)">
                                      <p:cBhvr>
                                        <p:cTn id="7" dur="500"/>
                                        <p:tgtEl>
                                          <p:spTgt spid="8397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3972">
                                            <p:txEl>
                                              <p:pRg st="4" end="4"/>
                                            </p:txEl>
                                          </p:spTgt>
                                        </p:tgtEl>
                                        <p:attrNameLst>
                                          <p:attrName>style.visibility</p:attrName>
                                        </p:attrNameLst>
                                      </p:cBhvr>
                                      <p:to>
                                        <p:strVal val="visible"/>
                                      </p:to>
                                    </p:set>
                                    <p:animEffect transition="in" filter="wipe(down)">
                                      <p:cBhvr>
                                        <p:cTn id="10" dur="500"/>
                                        <p:tgtEl>
                                          <p:spTgt spid="8397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70953" y="548680"/>
            <a:ext cx="8063447" cy="932682"/>
          </a:xfrm>
        </p:spPr>
        <p:txBody>
          <a:body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
        <p:nvSpPr>
          <p:cNvPr id="3" name="内容占位符 2"/>
          <p:cNvSpPr>
            <a:spLocks noGrp="1"/>
          </p:cNvSpPr>
          <p:nvPr>
            <p:ph idx="1"/>
          </p:nvPr>
        </p:nvSpPr>
        <p:spPr/>
        <p:txBody>
          <a:bodyPr>
            <a:noAutofit/>
          </a:bodyPr>
          <a:lstStyle/>
          <a:p>
            <a:pPr>
              <a:spcBef>
                <a:spcPts val="600"/>
              </a:spcBef>
              <a:spcAft>
                <a:spcPts val="600"/>
              </a:spcAft>
            </a:pPr>
            <a:r>
              <a:rPr lang="zh-CN" altLang="en-US" dirty="0">
                <a:solidFill>
                  <a:srgbClr val="0000CC"/>
                </a:solidFill>
                <a:latin typeface="Times New Roman" panose="02020603050405020304" pitchFamily="18" charset="0"/>
                <a:ea typeface="+mn-ea"/>
                <a:cs typeface="Times New Roman" panose="02020603050405020304" pitchFamily="18" charset="0"/>
              </a:rPr>
              <a:t>对象</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 r[R]</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s[S]，</a:t>
            </a:r>
            <a:r>
              <a:rPr lang="en-US" altLang="zh-CN" dirty="0" err="1">
                <a:latin typeface="Times New Roman" panose="02020603050405020304" pitchFamily="18" charset="0"/>
                <a:ea typeface="+mn-ea"/>
                <a:cs typeface="Times New Roman" panose="02020603050405020304" pitchFamily="18" charset="0"/>
              </a:rPr>
              <a:t>框架</a:t>
            </a:r>
            <a:r>
              <a:rPr lang="zh-CN" altLang="en-US" dirty="0">
                <a:latin typeface="Times New Roman" panose="02020603050405020304" pitchFamily="18" charset="0"/>
                <a:ea typeface="+mn-ea"/>
                <a:cs typeface="Times New Roman" panose="02020603050405020304" pitchFamily="18" charset="0"/>
              </a:rPr>
              <a:t>为</a:t>
            </a:r>
            <a:r>
              <a:rPr lang="en-US" altLang="zh-CN" dirty="0">
                <a:latin typeface="Times New Roman" panose="02020603050405020304" pitchFamily="18" charset="0"/>
                <a:ea typeface="+mn-ea"/>
                <a:cs typeface="Times New Roman" panose="02020603050405020304" pitchFamily="18" charset="0"/>
              </a:rPr>
              <a:t>R(X,Y),S(Y,Z)</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其中</a:t>
            </a:r>
            <a:r>
              <a:rPr lang="en-US" altLang="zh-CN" dirty="0">
                <a:latin typeface="Times New Roman" panose="02020603050405020304" pitchFamily="18" charset="0"/>
                <a:ea typeface="+mn-ea"/>
                <a:cs typeface="Times New Roman" panose="02020603050405020304" pitchFamily="18" charset="0"/>
              </a:rPr>
              <a:t>X,Y,Z</a:t>
            </a:r>
            <a:r>
              <a:rPr lang="zh-CN" altLang="en-US" dirty="0">
                <a:latin typeface="Times New Roman" panose="02020603050405020304" pitchFamily="18" charset="0"/>
                <a:ea typeface="+mn-ea"/>
                <a:cs typeface="Times New Roman" panose="02020603050405020304" pitchFamily="18" charset="0"/>
              </a:rPr>
              <a:t>为属性组。</a:t>
            </a:r>
            <a:r>
              <a:rPr lang="en-US" altLang="zh-CN" dirty="0">
                <a:latin typeface="Times New Roman" panose="02020603050405020304" pitchFamily="18" charset="0"/>
                <a:ea typeface="+mn-ea"/>
                <a:cs typeface="Times New Roman" panose="02020603050405020304" pitchFamily="18" charset="0"/>
              </a:rPr>
              <a:t>R</a:t>
            </a:r>
            <a:r>
              <a:rPr lang="zh-CN" altLang="en-US" dirty="0">
                <a:latin typeface="Times New Roman" panose="02020603050405020304" pitchFamily="18" charset="0"/>
                <a:ea typeface="+mn-ea"/>
                <a:cs typeface="Times New Roman" panose="02020603050405020304" pitchFamily="18" charset="0"/>
              </a:rPr>
              <a:t>中的</a:t>
            </a:r>
            <a:r>
              <a:rPr lang="en-US" altLang="zh-CN" dirty="0">
                <a:latin typeface="Times New Roman" panose="02020603050405020304" pitchFamily="18" charset="0"/>
                <a:ea typeface="+mn-ea"/>
                <a:cs typeface="Times New Roman" panose="02020603050405020304" pitchFamily="18" charset="0"/>
              </a:rPr>
              <a:t>Y</a:t>
            </a:r>
            <a:r>
              <a:rPr lang="zh-CN" altLang="en-US" dirty="0">
                <a:latin typeface="Times New Roman" panose="02020603050405020304" pitchFamily="18" charset="0"/>
                <a:ea typeface="+mn-ea"/>
                <a:cs typeface="Times New Roman" panose="02020603050405020304" pitchFamily="18" charset="0"/>
              </a:rPr>
              <a:t>与</a:t>
            </a:r>
            <a:r>
              <a:rPr lang="en-US" altLang="zh-CN" dirty="0">
                <a:latin typeface="Times New Roman" panose="02020603050405020304" pitchFamily="18" charset="0"/>
                <a:ea typeface="+mn-ea"/>
                <a:cs typeface="Times New Roman" panose="02020603050405020304" pitchFamily="18" charset="0"/>
              </a:rPr>
              <a:t>S</a:t>
            </a:r>
            <a:r>
              <a:rPr lang="zh-CN" altLang="en-US" dirty="0">
                <a:latin typeface="Times New Roman" panose="02020603050405020304" pitchFamily="18" charset="0"/>
                <a:ea typeface="+mn-ea"/>
                <a:cs typeface="Times New Roman" panose="02020603050405020304" pitchFamily="18" charset="0"/>
              </a:rPr>
              <a:t>中的</a:t>
            </a:r>
            <a:r>
              <a:rPr lang="en-US" altLang="zh-CN" dirty="0">
                <a:latin typeface="Times New Roman" panose="02020603050405020304" pitchFamily="18" charset="0"/>
                <a:ea typeface="+mn-ea"/>
                <a:cs typeface="Times New Roman" panose="02020603050405020304" pitchFamily="18" charset="0"/>
              </a:rPr>
              <a:t>Y</a:t>
            </a:r>
            <a:r>
              <a:rPr lang="zh-CN" altLang="en-US" dirty="0">
                <a:latin typeface="Times New Roman" panose="02020603050405020304" pitchFamily="18" charset="0"/>
                <a:ea typeface="+mn-ea"/>
                <a:cs typeface="Times New Roman" panose="02020603050405020304" pitchFamily="18" charset="0"/>
              </a:rPr>
              <a:t>可以有不同的属性名，但必须出自相同的域集。</a:t>
            </a:r>
            <a:endParaRPr lang="en-US" altLang="zh-CN" dirty="0">
              <a:latin typeface="Times New Roman" panose="02020603050405020304" pitchFamily="18" charset="0"/>
              <a:ea typeface="+mn-ea"/>
              <a:cs typeface="Times New Roman" panose="02020603050405020304" pitchFamily="18" charset="0"/>
            </a:endParaRPr>
          </a:p>
          <a:p>
            <a:pPr>
              <a:spcBef>
                <a:spcPts val="600"/>
              </a:spcBef>
              <a:spcAft>
                <a:spcPts val="600"/>
              </a:spcAft>
            </a:pPr>
            <a:r>
              <a:rPr lang="zh-CN" altLang="en-US" dirty="0">
                <a:solidFill>
                  <a:srgbClr val="0000CC"/>
                </a:solidFill>
                <a:latin typeface="Times New Roman" panose="02020603050405020304" pitchFamily="18" charset="0"/>
                <a:ea typeface="+mn-ea"/>
                <a:cs typeface="Times New Roman" panose="02020603050405020304" pitchFamily="18" charset="0"/>
              </a:rPr>
              <a:t>规则</a:t>
            </a:r>
            <a:r>
              <a:rPr lang="en-US" altLang="zh-CN" dirty="0">
                <a:latin typeface="Times New Roman" panose="02020603050405020304" pitchFamily="18" charset="0"/>
                <a:ea typeface="+mn-ea"/>
                <a:cs typeface="Times New Roman" panose="02020603050405020304" pitchFamily="18" charset="0"/>
              </a:rPr>
              <a:t>：</a:t>
            </a:r>
            <a:endParaRPr lang="en-US" altLang="zh-CN" dirty="0">
              <a:latin typeface="Times New Roman" panose="02020603050405020304" pitchFamily="18" charset="0"/>
              <a:ea typeface="+mn-ea"/>
              <a:cs typeface="Times New Roman" panose="02020603050405020304" pitchFamily="18" charset="0"/>
            </a:endParaRPr>
          </a:p>
          <a:p>
            <a:pPr lvl="1" algn="ctr">
              <a:spcBef>
                <a:spcPts val="600"/>
              </a:spcBef>
              <a:spcAft>
                <a:spcPts val="600"/>
              </a:spcAft>
              <a:buFont typeface="Wingdings" panose="05000000000000000000" pitchFamily="2" charset="2"/>
              <a:buNone/>
            </a:pPr>
            <a:r>
              <a:rPr lang="zh-CN" altLang="en-US" sz="2400" dirty="0">
                <a:latin typeface="Times New Roman" panose="02020603050405020304" pitchFamily="18" charset="0"/>
                <a:ea typeface="+mn-ea"/>
                <a:cs typeface="Times New Roman" panose="02020603050405020304" pitchFamily="18" charset="0"/>
              </a:rPr>
              <a:t>其中</a:t>
            </a:r>
            <a:r>
              <a:rPr lang="en-US" altLang="zh-CN" sz="2400" dirty="0" err="1">
                <a:solidFill>
                  <a:srgbClr val="FF0000"/>
                </a:solidFill>
                <a:latin typeface="Times New Roman" panose="02020603050405020304" pitchFamily="18" charset="0"/>
                <a:ea typeface="+mn-ea"/>
                <a:cs typeface="Times New Roman" panose="02020603050405020304" pitchFamily="18" charset="0"/>
              </a:rPr>
              <a:t>Yx</a:t>
            </a:r>
            <a:r>
              <a:rPr lang="zh-CN" altLang="en-US" sz="2400" dirty="0">
                <a:solidFill>
                  <a:srgbClr val="FF0000"/>
                </a:solidFill>
                <a:latin typeface="Times New Roman" panose="02020603050405020304" pitchFamily="18" charset="0"/>
                <a:ea typeface="+mn-ea"/>
                <a:cs typeface="Times New Roman" panose="02020603050405020304" pitchFamily="18" charset="0"/>
              </a:rPr>
              <a:t>为</a:t>
            </a:r>
            <a:r>
              <a:rPr lang="en-US" altLang="zh-CN" sz="2400" dirty="0">
                <a:solidFill>
                  <a:srgbClr val="FF0000"/>
                </a:solidFill>
                <a:latin typeface="Times New Roman" panose="02020603050405020304" pitchFamily="18" charset="0"/>
                <a:ea typeface="+mn-ea"/>
                <a:cs typeface="Times New Roman" panose="02020603050405020304" pitchFamily="18" charset="0"/>
              </a:rPr>
              <a:t>x</a:t>
            </a:r>
            <a:r>
              <a:rPr lang="zh-CN" altLang="en-US" sz="2400" dirty="0">
                <a:solidFill>
                  <a:srgbClr val="FF0000"/>
                </a:solidFill>
                <a:latin typeface="Times New Roman" panose="02020603050405020304" pitchFamily="18" charset="0"/>
                <a:ea typeface="+mn-ea"/>
                <a:cs typeface="Times New Roman" panose="02020603050405020304" pitchFamily="18" charset="0"/>
              </a:rPr>
              <a:t>在</a:t>
            </a:r>
            <a:r>
              <a:rPr lang="en-US" altLang="zh-CN" sz="2400" dirty="0">
                <a:solidFill>
                  <a:srgbClr val="FF0000"/>
                </a:solidFill>
                <a:latin typeface="Times New Roman" panose="02020603050405020304" pitchFamily="18" charset="0"/>
                <a:ea typeface="+mn-ea"/>
                <a:cs typeface="Times New Roman" panose="02020603050405020304" pitchFamily="18" charset="0"/>
              </a:rPr>
              <a:t>r</a:t>
            </a:r>
            <a:r>
              <a:rPr lang="zh-CN" altLang="en-US" sz="2400" dirty="0">
                <a:solidFill>
                  <a:srgbClr val="FF0000"/>
                </a:solidFill>
                <a:latin typeface="Times New Roman" panose="02020603050405020304" pitchFamily="18" charset="0"/>
                <a:ea typeface="+mn-ea"/>
                <a:cs typeface="Times New Roman" panose="02020603050405020304" pitchFamily="18" charset="0"/>
              </a:rPr>
              <a:t>中</a:t>
            </a:r>
            <a:r>
              <a:rPr lang="zh-CN" altLang="en-US" sz="2400" dirty="0">
                <a:latin typeface="Times New Roman" panose="02020603050405020304" pitchFamily="18" charset="0"/>
                <a:ea typeface="+mn-ea"/>
                <a:cs typeface="Times New Roman" panose="02020603050405020304" pitchFamily="18" charset="0"/>
              </a:rPr>
              <a:t>的像集，</a:t>
            </a:r>
            <a:r>
              <a:rPr lang="en-US" altLang="zh-CN" sz="2400" dirty="0">
                <a:latin typeface="Times New Roman" panose="02020603050405020304" pitchFamily="18" charset="0"/>
                <a:ea typeface="+mn-ea"/>
                <a:cs typeface="Times New Roman" panose="02020603050405020304" pitchFamily="18" charset="0"/>
              </a:rPr>
              <a:t>x=tr[X]</a:t>
            </a:r>
            <a:endParaRPr lang="en-US" altLang="zh-CN" sz="2400" dirty="0">
              <a:latin typeface="Times New Roman" panose="02020603050405020304" pitchFamily="18" charset="0"/>
              <a:ea typeface="+mn-ea"/>
              <a:cs typeface="Times New Roman" panose="02020603050405020304" pitchFamily="18" charset="0"/>
            </a:endParaRPr>
          </a:p>
          <a:p>
            <a:pPr>
              <a:spcBef>
                <a:spcPts val="600"/>
              </a:spcBef>
              <a:spcAft>
                <a:spcPts val="600"/>
              </a:spcAft>
            </a:pPr>
            <a:r>
              <a:rPr lang="zh-CN" altLang="en-US" dirty="0">
                <a:solidFill>
                  <a:srgbClr val="0000CC"/>
                </a:solidFill>
                <a:latin typeface="Times New Roman" panose="02020603050405020304" pitchFamily="18" charset="0"/>
                <a:ea typeface="+mn-ea"/>
                <a:cs typeface="Times New Roman" panose="02020603050405020304" pitchFamily="18" charset="0"/>
              </a:rPr>
              <a:t>结果</a:t>
            </a:r>
            <a:r>
              <a:rPr lang="zh-CN" altLang="en-US" dirty="0">
                <a:latin typeface="Times New Roman" panose="02020603050405020304" pitchFamily="18" charset="0"/>
                <a:ea typeface="+mn-ea"/>
                <a:cs typeface="Times New Roman" panose="02020603050405020304" pitchFamily="18" charset="0"/>
              </a:rPr>
              <a:t>：一个新的关系</a:t>
            </a:r>
            <a:r>
              <a:rPr lang="en-US" altLang="zh-CN" dirty="0">
                <a:latin typeface="Times New Roman" panose="02020603050405020304" pitchFamily="18" charset="0"/>
                <a:ea typeface="+mn-ea"/>
                <a:cs typeface="Times New Roman" panose="02020603050405020304" pitchFamily="18" charset="0"/>
              </a:rPr>
              <a:t>p</a:t>
            </a:r>
            <a:r>
              <a:rPr lang="zh-CN" altLang="en-US" dirty="0">
                <a:latin typeface="Times New Roman" panose="02020603050405020304" pitchFamily="18" charset="0"/>
                <a:ea typeface="+mn-ea"/>
                <a:cs typeface="Times New Roman" panose="02020603050405020304" pitchFamily="18" charset="0"/>
              </a:rPr>
              <a:t>，其框架</a:t>
            </a:r>
            <a:r>
              <a:rPr lang="en-US" altLang="zh-CN" dirty="0">
                <a:latin typeface="Times New Roman" panose="02020603050405020304" pitchFamily="18" charset="0"/>
                <a:ea typeface="+mn-ea"/>
                <a:cs typeface="Times New Roman" panose="02020603050405020304" pitchFamily="18" charset="0"/>
              </a:rPr>
              <a:t>P(X),</a:t>
            </a:r>
            <a:r>
              <a:rPr lang="en-US" altLang="zh-CN" dirty="0" err="1">
                <a:latin typeface="Times New Roman" panose="02020603050405020304" pitchFamily="18" charset="0"/>
                <a:ea typeface="+mn-ea"/>
                <a:cs typeface="Times New Roman" panose="02020603050405020304" pitchFamily="18" charset="0"/>
              </a:rPr>
              <a:t>元组</a:t>
            </a:r>
            <a:r>
              <a:rPr lang="zh-CN" altLang="en-US" dirty="0">
                <a:latin typeface="Times New Roman" panose="02020603050405020304" pitchFamily="18" charset="0"/>
                <a:ea typeface="+mn-ea"/>
                <a:cs typeface="Times New Roman" panose="02020603050405020304" pitchFamily="18" charset="0"/>
              </a:rPr>
              <a:t>是</a:t>
            </a:r>
            <a:r>
              <a:rPr lang="en-US" altLang="zh-CN" dirty="0">
                <a:latin typeface="Times New Roman" panose="02020603050405020304" pitchFamily="18" charset="0"/>
                <a:ea typeface="+mn-ea"/>
                <a:cs typeface="Times New Roman" panose="02020603050405020304" pitchFamily="18" charset="0"/>
              </a:rPr>
              <a:t>r</a:t>
            </a:r>
            <a:r>
              <a:rPr lang="zh-CN" altLang="en-US" dirty="0">
                <a:latin typeface="Times New Roman" panose="02020603050405020304" pitchFamily="18" charset="0"/>
                <a:ea typeface="+mn-ea"/>
                <a:cs typeface="Times New Roman" panose="02020603050405020304" pitchFamily="18" charset="0"/>
              </a:rPr>
              <a:t>中满足下列条件的元组</a:t>
            </a:r>
            <a:r>
              <a:rPr lang="en-US" altLang="zh-CN" dirty="0">
                <a:latin typeface="Times New Roman" panose="02020603050405020304" pitchFamily="18" charset="0"/>
                <a:ea typeface="+mn-ea"/>
                <a:cs typeface="Times New Roman" panose="02020603050405020304" pitchFamily="18" charset="0"/>
              </a:rPr>
              <a:t>t</a:t>
            </a:r>
            <a:r>
              <a:rPr lang="zh-CN" altLang="en-US" dirty="0">
                <a:latin typeface="Times New Roman" panose="02020603050405020304" pitchFamily="18" charset="0"/>
                <a:ea typeface="+mn-ea"/>
                <a:cs typeface="Times New Roman" panose="02020603050405020304" pitchFamily="18" charset="0"/>
              </a:rPr>
              <a:t>在</a:t>
            </a:r>
            <a:r>
              <a:rPr lang="en-US" altLang="zh-CN" dirty="0">
                <a:latin typeface="Times New Roman" panose="02020603050405020304" pitchFamily="18" charset="0"/>
                <a:ea typeface="+mn-ea"/>
                <a:cs typeface="Times New Roman" panose="02020603050405020304" pitchFamily="18" charset="0"/>
              </a:rPr>
              <a:t>X</a:t>
            </a:r>
            <a:r>
              <a:rPr lang="zh-CN" altLang="en-US" dirty="0">
                <a:latin typeface="Times New Roman" panose="02020603050405020304" pitchFamily="18" charset="0"/>
                <a:ea typeface="+mn-ea"/>
                <a:cs typeface="Times New Roman" panose="02020603050405020304" pitchFamily="18" charset="0"/>
              </a:rPr>
              <a:t>属性列上的投影</a:t>
            </a:r>
            <a:r>
              <a:rPr lang="en-US" altLang="zh-CN" dirty="0">
                <a:latin typeface="Times New Roman" panose="02020603050405020304" pitchFamily="18" charset="0"/>
                <a:ea typeface="+mn-ea"/>
                <a:cs typeface="Times New Roman" panose="02020603050405020304" pitchFamily="18" charset="0"/>
              </a:rPr>
              <a:t>：</a:t>
            </a:r>
            <a:endParaRPr lang="zh-CN" altLang="en-US" dirty="0">
              <a:latin typeface="Times New Roman" panose="02020603050405020304" pitchFamily="18" charset="0"/>
              <a:ea typeface="+mn-ea"/>
              <a:cs typeface="Times New Roman" panose="02020603050405020304" pitchFamily="18" charset="0"/>
            </a:endParaRPr>
          </a:p>
          <a:p>
            <a:pPr lvl="1">
              <a:spcBef>
                <a:spcPts val="600"/>
              </a:spcBef>
              <a:spcAft>
                <a:spcPts val="600"/>
              </a:spcAft>
              <a:buFont typeface="Wingdings" panose="05000000000000000000" pitchFamily="2" charset="2"/>
              <a:buNone/>
            </a:pPr>
            <a:r>
              <a:rPr lang="en-US" altLang="zh-CN" sz="2400" dirty="0">
                <a:latin typeface="Times New Roman" panose="02020603050405020304" pitchFamily="18" charset="0"/>
                <a:ea typeface="+mn-ea"/>
                <a:cs typeface="Times New Roman" panose="02020603050405020304" pitchFamily="18" charset="0"/>
              </a:rPr>
              <a:t>t</a:t>
            </a:r>
            <a:r>
              <a:rPr lang="zh-CN" altLang="en-US" sz="2400" dirty="0">
                <a:latin typeface="Times New Roman" panose="02020603050405020304" pitchFamily="18" charset="0"/>
                <a:ea typeface="+mn-ea"/>
                <a:cs typeface="Times New Roman" panose="02020603050405020304" pitchFamily="18" charset="0"/>
              </a:rPr>
              <a:t>在</a:t>
            </a:r>
            <a:r>
              <a:rPr lang="en-US" altLang="zh-CN" sz="2400" dirty="0">
                <a:latin typeface="Times New Roman" panose="02020603050405020304" pitchFamily="18" charset="0"/>
                <a:ea typeface="+mn-ea"/>
                <a:cs typeface="Times New Roman" panose="02020603050405020304" pitchFamily="18" charset="0"/>
              </a:rPr>
              <a:t>X</a:t>
            </a:r>
            <a:r>
              <a:rPr lang="zh-CN" altLang="en-US" sz="2400" dirty="0">
                <a:latin typeface="Times New Roman" panose="02020603050405020304" pitchFamily="18" charset="0"/>
                <a:ea typeface="+mn-ea"/>
                <a:cs typeface="Times New Roman" panose="02020603050405020304" pitchFamily="18" charset="0"/>
              </a:rPr>
              <a:t>上分量值</a:t>
            </a:r>
            <a:r>
              <a:rPr lang="en-US" altLang="zh-CN" sz="2400" dirty="0">
                <a:latin typeface="Times New Roman" panose="02020603050405020304" pitchFamily="18" charset="0"/>
                <a:ea typeface="+mn-ea"/>
                <a:cs typeface="Times New Roman" panose="02020603050405020304" pitchFamily="18" charset="0"/>
              </a:rPr>
              <a:t>x</a:t>
            </a:r>
            <a:r>
              <a:rPr lang="zh-CN" altLang="en-US" sz="2400" dirty="0">
                <a:latin typeface="Times New Roman" panose="02020603050405020304" pitchFamily="18" charset="0"/>
                <a:ea typeface="+mn-ea"/>
                <a:cs typeface="Times New Roman" panose="02020603050405020304" pitchFamily="18" charset="0"/>
              </a:rPr>
              <a:t>的像集</a:t>
            </a:r>
            <a:r>
              <a:rPr lang="en-US" altLang="zh-CN" sz="2400" dirty="0" err="1">
                <a:latin typeface="Times New Roman" panose="02020603050405020304" pitchFamily="18" charset="0"/>
                <a:ea typeface="+mn-ea"/>
                <a:cs typeface="Times New Roman" panose="02020603050405020304" pitchFamily="18" charset="0"/>
              </a:rPr>
              <a:t>Yx</a:t>
            </a:r>
            <a:r>
              <a:rPr lang="zh-CN" altLang="en-US" sz="2400" dirty="0">
                <a:latin typeface="Times New Roman" panose="02020603050405020304" pitchFamily="18" charset="0"/>
                <a:ea typeface="+mn-ea"/>
                <a:cs typeface="Times New Roman" panose="02020603050405020304" pitchFamily="18" charset="0"/>
              </a:rPr>
              <a:t>包含</a:t>
            </a:r>
            <a:r>
              <a:rPr lang="en-US" altLang="zh-CN" sz="2400" dirty="0">
                <a:latin typeface="Times New Roman" panose="02020603050405020304" pitchFamily="18" charset="0"/>
                <a:ea typeface="+mn-ea"/>
                <a:cs typeface="Times New Roman" panose="02020603050405020304" pitchFamily="18" charset="0"/>
              </a:rPr>
              <a:t>s</a:t>
            </a:r>
            <a:r>
              <a:rPr lang="zh-CN" altLang="en-US" sz="2400" dirty="0">
                <a:latin typeface="Times New Roman" panose="02020603050405020304" pitchFamily="18" charset="0"/>
                <a:ea typeface="+mn-ea"/>
                <a:cs typeface="Times New Roman" panose="02020603050405020304" pitchFamily="18" charset="0"/>
              </a:rPr>
              <a:t>在</a:t>
            </a:r>
            <a:r>
              <a:rPr lang="en-US" altLang="zh-CN" sz="2400" dirty="0">
                <a:latin typeface="Times New Roman" panose="02020603050405020304" pitchFamily="18" charset="0"/>
                <a:ea typeface="+mn-ea"/>
                <a:cs typeface="Times New Roman" panose="02020603050405020304" pitchFamily="18" charset="0"/>
              </a:rPr>
              <a:t>Y</a:t>
            </a:r>
            <a:r>
              <a:rPr lang="zh-CN" altLang="en-US" sz="2400" dirty="0">
                <a:latin typeface="Times New Roman" panose="02020603050405020304" pitchFamily="18" charset="0"/>
                <a:ea typeface="+mn-ea"/>
                <a:cs typeface="Times New Roman" panose="02020603050405020304" pitchFamily="18" charset="0"/>
              </a:rPr>
              <a:t>上投影的集合。</a:t>
            </a:r>
            <a:endParaRPr lang="zh-CN" altLang="en-US" sz="2400" dirty="0">
              <a:latin typeface="Times New Roman" panose="02020603050405020304" pitchFamily="18" charset="0"/>
              <a:ea typeface="+mn-ea"/>
              <a:cs typeface="Times New Roman" panose="02020603050405020304" pitchFamily="18" charset="0"/>
            </a:endParaRPr>
          </a:p>
          <a:p>
            <a:pPr>
              <a:spcBef>
                <a:spcPts val="600"/>
              </a:spcBef>
              <a:spcAft>
                <a:spcPts val="600"/>
              </a:spcAft>
            </a:pPr>
            <a:r>
              <a:rPr lang="zh-CN" altLang="en-US" dirty="0">
                <a:solidFill>
                  <a:srgbClr val="0000CC"/>
                </a:solidFill>
                <a:latin typeface="Times New Roman" panose="02020603050405020304" pitchFamily="18" charset="0"/>
                <a:ea typeface="+mn-ea"/>
                <a:cs typeface="Times New Roman" panose="02020603050405020304" pitchFamily="18" charset="0"/>
              </a:rPr>
              <a:t>等价表示</a:t>
            </a:r>
            <a:r>
              <a:rPr lang="zh-CN" altLang="en-US" dirty="0">
                <a:latin typeface="Times New Roman" panose="02020603050405020304" pitchFamily="18" charset="0"/>
                <a:ea typeface="+mn-ea"/>
                <a:cs typeface="Times New Roman" panose="02020603050405020304" pitchFamily="18" charset="0"/>
              </a:rPr>
              <a:t>：</a:t>
            </a:r>
            <a:r>
              <a:rPr lang="en-US" altLang="zh-CN" dirty="0" err="1">
                <a:latin typeface="Times New Roman" panose="02020603050405020304" pitchFamily="18" charset="0"/>
                <a:ea typeface="+mn-ea"/>
                <a:cs typeface="Times New Roman" panose="02020603050405020304" pitchFamily="18" charset="0"/>
              </a:rPr>
              <a:t>r÷s</a:t>
            </a:r>
            <a:r>
              <a:rPr lang="en-US" altLang="zh-CN" dirty="0">
                <a:latin typeface="Times New Roman" panose="02020603050405020304" pitchFamily="18" charset="0"/>
                <a:ea typeface="+mn-ea"/>
                <a:cs typeface="Times New Roman" panose="02020603050405020304" pitchFamily="18" charset="0"/>
              </a:rPr>
              <a:t> = π</a:t>
            </a:r>
            <a:r>
              <a:rPr lang="en-US" altLang="zh-CN" baseline="-25000" dirty="0">
                <a:latin typeface="Times New Roman" panose="02020603050405020304" pitchFamily="18" charset="0"/>
                <a:ea typeface="+mn-ea"/>
                <a:cs typeface="Times New Roman" panose="02020603050405020304" pitchFamily="18" charset="0"/>
              </a:rPr>
              <a:t>x</a:t>
            </a:r>
            <a:r>
              <a:rPr lang="zh-CN" altLang="en-US" baseline="-25000"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(σ</a:t>
            </a:r>
            <a:r>
              <a:rPr lang="en-US" altLang="zh-CN" baseline="-25000" dirty="0">
                <a:latin typeface="Times New Roman" panose="02020603050405020304" pitchFamily="18" charset="0"/>
                <a:ea typeface="+mn-ea"/>
                <a:cs typeface="Times New Roman" panose="02020603050405020304" pitchFamily="18" charset="0"/>
              </a:rPr>
              <a:t>πy(s)</a:t>
            </a:r>
            <a:r>
              <a:rPr lang="en-US" altLang="zh-CN" baseline="-25000"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baseline="-25000" dirty="0" err="1">
                <a:latin typeface="Times New Roman" panose="02020603050405020304" pitchFamily="18" charset="0"/>
                <a:ea typeface="+mn-ea"/>
                <a:cs typeface="Times New Roman" panose="02020603050405020304" pitchFamily="18" charset="0"/>
                <a:sym typeface="Symbol" panose="05050102010706020507" pitchFamily="18" charset="2"/>
              </a:rPr>
              <a:t>Yx</a:t>
            </a:r>
            <a:r>
              <a:rPr lang="en-US" altLang="zh-CN" baseline="-25000" dirty="0">
                <a:latin typeface="Times New Roman" panose="02020603050405020304" pitchFamily="18" charset="0"/>
                <a:ea typeface="+mn-ea"/>
                <a:cs typeface="Times New Roman" panose="02020603050405020304" pitchFamily="18" charset="0"/>
              </a:rPr>
              <a:t>(r)</a:t>
            </a:r>
            <a:r>
              <a:rPr lang="en-US" altLang="zh-CN" dirty="0">
                <a:latin typeface="Times New Roman" panose="02020603050405020304" pitchFamily="18" charset="0"/>
                <a:ea typeface="+mn-ea"/>
                <a:cs typeface="Times New Roman" panose="02020603050405020304" pitchFamily="18" charset="0"/>
              </a:rPr>
              <a:t>)</a:t>
            </a:r>
            <a:endParaRPr lang="zh-CN" altLang="en-US" dirty="0">
              <a:latin typeface="Times New Roman" panose="02020603050405020304" pitchFamily="18" charset="0"/>
              <a:ea typeface="+mn-ea"/>
              <a:cs typeface="Times New Roman" panose="02020603050405020304" pitchFamily="18" charset="0"/>
            </a:endParaRPr>
          </a:p>
        </p:txBody>
      </p:sp>
      <p:sp>
        <p:nvSpPr>
          <p:cNvPr id="399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7825" name="Object 1"/>
          <p:cNvGraphicFramePr>
            <a:graphicFrameLocks noChangeAspect="1"/>
          </p:cNvGraphicFramePr>
          <p:nvPr/>
        </p:nvGraphicFramePr>
        <p:xfrm>
          <a:off x="1763688" y="2929508"/>
          <a:ext cx="5187950" cy="571500"/>
        </p:xfrm>
        <a:graphic>
          <a:graphicData uri="http://schemas.openxmlformats.org/presentationml/2006/ole">
            <mc:AlternateContent xmlns:mc="http://schemas.openxmlformats.org/markup-compatibility/2006">
              <mc:Choice xmlns:v="urn:schemas-microsoft-com:vml" Requires="v">
                <p:oleObj spid="_x0000_s63498" name="公式" r:id="rId1" imgW="2171700" imgH="241300" progId="Equation.3">
                  <p:embed/>
                </p:oleObj>
              </mc:Choice>
              <mc:Fallback>
                <p:oleObj name="公式" r:id="rId1" imgW="2171700" imgH="2413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9508"/>
                        <a:ext cx="51879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77825"/>
                                        </p:tgtEl>
                                        <p:attrNameLst>
                                          <p:attrName>style.visibility</p:attrName>
                                        </p:attrNameLst>
                                      </p:cBhvr>
                                      <p:to>
                                        <p:strVal val="visible"/>
                                      </p:to>
                                    </p:set>
                                    <p:anim calcmode="lin" valueType="num">
                                      <p:cBhvr>
                                        <p:cTn id="19" dur="1000" fill="hold"/>
                                        <p:tgtEl>
                                          <p:spTgt spid="77825"/>
                                        </p:tgtEl>
                                        <p:attrNameLst>
                                          <p:attrName>ppt_x</p:attrName>
                                        </p:attrNameLst>
                                      </p:cBhvr>
                                      <p:tavLst>
                                        <p:tav tm="0">
                                          <p:val>
                                            <p:strVal val="#ppt_x-.2"/>
                                          </p:val>
                                        </p:tav>
                                        <p:tav tm="100000">
                                          <p:val>
                                            <p:strVal val="#ppt_x"/>
                                          </p:val>
                                        </p:tav>
                                      </p:tavLst>
                                    </p:anim>
                                    <p:anim calcmode="lin" valueType="num">
                                      <p:cBhvr>
                                        <p:cTn id="20" dur="1000" fill="hold"/>
                                        <p:tgtEl>
                                          <p:spTgt spid="7782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77825"/>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xEl>
                                              <p:pRg st="3" end="3"/>
                                            </p:txEl>
                                          </p:spTgt>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3"/>
          </p:nvPr>
        </p:nvSpPr>
        <p:spPr>
          <a:xfrm>
            <a:off x="560984" y="152404"/>
            <a:ext cx="8075754" cy="825505"/>
          </a:xfrm>
        </p:spPr>
        <p:txBody>
          <a:bodyPr>
            <a:normAutofit/>
          </a:bodyPr>
          <a:lstStyle/>
          <a:p>
            <a:pPr>
              <a:spcBef>
                <a:spcPct val="50000"/>
              </a:spcBef>
              <a:buClrTx/>
            </a:pPr>
            <a:r>
              <a:rPr lang="zh-CN" altLang="en-US" sz="4400" dirty="0">
                <a:solidFill>
                  <a:srgbClr val="FF0000"/>
                </a:solidFill>
              </a:rPr>
              <a:t>关系模型中的术语</a:t>
            </a:r>
            <a:endParaRPr lang="zh-CN" altLang="en-US" sz="4400" dirty="0">
              <a:solidFill>
                <a:srgbClr val="FF0000"/>
              </a:solidFill>
              <a:latin typeface="+mj-ea"/>
              <a:ea typeface="+mj-ea"/>
            </a:endParaRPr>
          </a:p>
        </p:txBody>
      </p:sp>
      <p:sp>
        <p:nvSpPr>
          <p:cNvPr id="4" name="Rectangle 3"/>
          <p:cNvSpPr txBox="1">
            <a:spLocks noChangeArrowheads="1"/>
          </p:cNvSpPr>
          <p:nvPr/>
        </p:nvSpPr>
        <p:spPr>
          <a:xfrm>
            <a:off x="457200" y="1219205"/>
            <a:ext cx="8075755" cy="1704975"/>
          </a:xfrm>
          <a:prstGeom prst="rect">
            <a:avLst/>
          </a:prstGeom>
        </p:spPr>
        <p:txBody>
          <a:bodyPr vert="horz" lIns="91440" tIns="45720" rIns="91440" bIns="45720" rtlCol="0">
            <a:normAutofit/>
          </a:bodyPr>
          <a:lstStyle>
            <a:lvl1pPr marL="273685" indent="-191770" algn="l" defTabSz="457200" rtl="0" eaLnBrk="1" latinLnBrk="0" hangingPunct="1">
              <a:spcBef>
                <a:spcPts val="1000"/>
              </a:spcBef>
              <a:spcAft>
                <a:spcPts val="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1pPr>
            <a:lvl2pPr marL="465455" indent="-171450" algn="l" defTabSz="457200" rtl="0" eaLnBrk="1" latinLnBrk="0" hangingPunct="1">
              <a:spcBef>
                <a:spcPts val="1000"/>
              </a:spcBef>
              <a:spcAft>
                <a:spcPts val="0"/>
              </a:spcAft>
              <a:buClr>
                <a:schemeClr val="accent1"/>
              </a:buClr>
              <a:buFont typeface="Wingdings" panose="05000000000000000000" pitchFamily="2" charset="2"/>
              <a:buChar char="ü"/>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400" dirty="0">
                <a:latin typeface="+mj-ea"/>
                <a:ea typeface="+mj-ea"/>
              </a:rPr>
              <a:t>关系 ：关系就是二维表。并满足如下性质：</a:t>
            </a:r>
            <a:endParaRPr lang="zh-CN" altLang="en-US" sz="2400" dirty="0">
              <a:latin typeface="+mj-ea"/>
              <a:ea typeface="+mj-ea"/>
            </a:endParaRPr>
          </a:p>
          <a:p>
            <a:pPr lvl="1">
              <a:buFont typeface="Wingdings" panose="05000000000000000000" pitchFamily="2" charset="2"/>
              <a:buChar char="Ø"/>
            </a:pPr>
            <a:r>
              <a:rPr lang="zh-CN" altLang="en-US" sz="2400" dirty="0">
                <a:latin typeface="+mj-ea"/>
                <a:ea typeface="+mj-ea"/>
              </a:rPr>
              <a:t>关系表中的每一列都是不可再分的基本属性；</a:t>
            </a:r>
            <a:endParaRPr lang="zh-CN" altLang="en-US" sz="2400" dirty="0">
              <a:latin typeface="+mj-ea"/>
              <a:ea typeface="+mj-ea"/>
            </a:endParaRPr>
          </a:p>
          <a:p>
            <a:pPr lvl="1">
              <a:buFont typeface="Wingdings" panose="05000000000000000000" pitchFamily="2" charset="2"/>
              <a:buChar char="Ø"/>
            </a:pPr>
            <a:r>
              <a:rPr lang="zh-CN" altLang="en-US" sz="2400" dirty="0">
                <a:latin typeface="+mj-ea"/>
                <a:ea typeface="+mj-ea"/>
              </a:rPr>
              <a:t>表中的行、列次序并不重要。</a:t>
            </a:r>
            <a:endParaRPr lang="zh-CN" altLang="en-US" sz="2400" dirty="0">
              <a:latin typeface="+mj-ea"/>
              <a:ea typeface="+mj-ea"/>
            </a:endParaRPr>
          </a:p>
        </p:txBody>
      </p:sp>
      <p:graphicFrame>
        <p:nvGraphicFramePr>
          <p:cNvPr id="5" name="Group 289"/>
          <p:cNvGraphicFramePr/>
          <p:nvPr/>
        </p:nvGraphicFramePr>
        <p:xfrm>
          <a:off x="1435054" y="4023262"/>
          <a:ext cx="6365114" cy="2070034"/>
        </p:xfrm>
        <a:graphic>
          <a:graphicData uri="http://schemas.openxmlformats.org/drawingml/2006/table">
            <a:tbl>
              <a:tblPr/>
              <a:tblGrid>
                <a:gridCol w="1108530"/>
                <a:gridCol w="1008112"/>
                <a:gridCol w="720080"/>
                <a:gridCol w="792088"/>
                <a:gridCol w="1080120"/>
                <a:gridCol w="720080"/>
                <a:gridCol w="432048"/>
                <a:gridCol w="504056"/>
              </a:tblGrid>
              <a:tr h="303535">
                <a:tc rowSpan="2">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学号</a:t>
                      </a:r>
                      <a:endParaRPr kumimoji="1" lang="zh-CN" altLang="en-US" sz="40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姓名</a:t>
                      </a:r>
                      <a:endParaRPr kumimoji="1" lang="zh-CN" altLang="en-US" sz="40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性别</a:t>
                      </a:r>
                      <a:endParaRPr kumimoji="1" lang="zh-CN" altLang="en-US" sz="40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年龄</a:t>
                      </a:r>
                      <a:endParaRPr kumimoji="1" lang="zh-CN" altLang="en-US" sz="40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所在系</a:t>
                      </a:r>
                      <a:endParaRPr kumimoji="1" lang="zh-CN" altLang="en-US" sz="4000" b="0" i="0" u="none" strike="noStrike" cap="none" normalizeH="0" baseline="0" dirty="0">
                        <a:ln>
                          <a:noFill/>
                        </a:ln>
                        <a:solidFill>
                          <a:srgbClr val="FF0000"/>
                        </a:solidFill>
                        <a:effectLst/>
                        <a:latin typeface="굴림" panose="020B0600000101010101" pitchFamily="34" charset="-127"/>
                        <a:ea typeface="굴림" panose="020B0600000101010101" pitchFamily="34" charset="-127"/>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出生日期</a:t>
                      </a:r>
                      <a:endParaRPr kumimoji="1" lang="zh-CN" altLang="en-US" sz="40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303535">
                <a:tc vMerge="1">
                  <a:tcPr/>
                </a:tc>
                <a:tc vMerge="1">
                  <a:tcPr/>
                </a:tc>
                <a:tc vMerge="1">
                  <a:tcPr/>
                </a:tc>
                <a:tc vMerge="1">
                  <a:tcPr/>
                </a:tc>
                <a:tc vMerge="1">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年</a:t>
                      </a:r>
                      <a:endParaRPr kumimoji="1" lang="zh-CN" altLang="en-US" sz="40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月</a:t>
                      </a:r>
                      <a:endParaRPr kumimoji="1" lang="zh-CN" altLang="en-US" sz="40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日</a:t>
                      </a:r>
                      <a:endParaRPr kumimoji="1" lang="zh-CN" altLang="en-US" sz="4000" b="0" i="0" u="none" strike="noStrike" cap="none" normalizeH="0" baseline="0">
                        <a:ln>
                          <a:noFill/>
                        </a:ln>
                        <a:solidFill>
                          <a:srgbClr val="FF0000"/>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600">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9512101</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李勇</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男</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19</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1984</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4</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6</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163">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9512102</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刘晨</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男</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20</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1984</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12</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15</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600">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9512103</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王敏</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女</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20</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计算机系</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1983</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8</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21</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163">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9521101</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张立</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男</a:t>
                      </a:r>
                      <a:endParaRPr kumimoji="1" lang="zh-CN" altLang="en-US"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22</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信息系</a:t>
                      </a:r>
                      <a:endParaRPr kumimoji="1" lang="zh-CN" altLang="en-US" sz="40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marT="45707" marB="457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1983</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굴림" panose="020B0600000101010101" pitchFamily="34" charset="-127"/>
                          <a:ea typeface="宋体" panose="02010600030101010101" pitchFamily="2" charset="-122"/>
                        </a:rPr>
                        <a:t>6</a:t>
                      </a:r>
                      <a:endParaRPr kumimoji="1" lang="en-US" altLang="zh-CN" sz="4000" b="0" i="0" u="none" strike="noStrike" cap="none" normalizeH="0" baseline="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a:spcBef>
                          <a:spcPct val="20000"/>
                        </a:spcBef>
                        <a:defRPr kumimoji="1" sz="1000">
                          <a:solidFill>
                            <a:schemeClr val="tx1"/>
                          </a:solidFill>
                          <a:latin typeface="-소망L" pitchFamily="18" charset="-127"/>
                          <a:ea typeface="-소망L" pitchFamily="18" charset="-127"/>
                        </a:defRPr>
                      </a:lvl4pPr>
                      <a:lvl5pPr marL="2057400" indent="-228600">
                        <a:spcBef>
                          <a:spcPct val="20000"/>
                        </a:spcBef>
                        <a:defRPr kumimoji="1" sz="800">
                          <a:solidFill>
                            <a:schemeClr val="tx1"/>
                          </a:solidFill>
                          <a:latin typeface="-소망L" pitchFamily="18" charset="-127"/>
                          <a:ea typeface="-소망L" pitchFamily="18" charset="-127"/>
                        </a:defRPr>
                      </a:lvl5pPr>
                      <a:lvl6pPr marL="2514600" indent="-228600" fontAlgn="base" latinLnBrk="1">
                        <a:spcBef>
                          <a:spcPct val="20000"/>
                        </a:spcBef>
                        <a:spcAft>
                          <a:spcPct val="0"/>
                        </a:spcAft>
                        <a:defRPr kumimoji="1" sz="800">
                          <a:solidFill>
                            <a:schemeClr val="tx1"/>
                          </a:solidFill>
                          <a:latin typeface="-소망L" pitchFamily="18" charset="-127"/>
                          <a:ea typeface="-소망L" pitchFamily="18" charset="-127"/>
                        </a:defRPr>
                      </a:lvl6pPr>
                      <a:lvl7pPr marL="2971800" indent="-228600" fontAlgn="base" latinLnBrk="1">
                        <a:spcBef>
                          <a:spcPct val="20000"/>
                        </a:spcBef>
                        <a:spcAft>
                          <a:spcPct val="0"/>
                        </a:spcAft>
                        <a:defRPr kumimoji="1" sz="800">
                          <a:solidFill>
                            <a:schemeClr val="tx1"/>
                          </a:solidFill>
                          <a:latin typeface="-소망L" pitchFamily="18" charset="-127"/>
                          <a:ea typeface="-소망L" pitchFamily="18" charset="-127"/>
                        </a:defRPr>
                      </a:lvl7pPr>
                      <a:lvl8pPr marL="3429000" indent="-228600" fontAlgn="base" latinLnBrk="1">
                        <a:spcBef>
                          <a:spcPct val="20000"/>
                        </a:spcBef>
                        <a:spcAft>
                          <a:spcPct val="0"/>
                        </a:spcAft>
                        <a:defRPr kumimoji="1" sz="800">
                          <a:solidFill>
                            <a:schemeClr val="tx1"/>
                          </a:solidFill>
                          <a:latin typeface="-소망L" pitchFamily="18" charset="-127"/>
                          <a:ea typeface="-소망L" pitchFamily="18" charset="-127"/>
                        </a:defRPr>
                      </a:lvl8pPr>
                      <a:lvl9pPr marL="3886200" indent="-228600" fontAlgn="base" latinLnBrk="1">
                        <a:spcBef>
                          <a:spcPct val="20000"/>
                        </a:spcBef>
                        <a:spcAft>
                          <a:spcPct val="0"/>
                        </a:spcAft>
                        <a:defRPr kumimoji="1" sz="800">
                          <a:solidFill>
                            <a:schemeClr val="tx1"/>
                          </a:solidFill>
                          <a:latin typeface="-소망L" pitchFamily="18" charset="-127"/>
                          <a:ea typeface="-소망L" pitchFamily="18" charset="-127"/>
                        </a:defRPr>
                      </a:lvl9p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1600" b="0" i="0" u="none" strike="noStrike" cap="none" normalizeH="0" baseline="0" dirty="0">
                          <a:ln>
                            <a:noFill/>
                          </a:ln>
                          <a:solidFill>
                            <a:schemeClr val="tx1"/>
                          </a:solidFill>
                          <a:effectLst/>
                          <a:latin typeface="굴림" panose="020B0600000101010101" pitchFamily="34" charset="-127"/>
                          <a:ea typeface="宋体" panose="02010600030101010101" pitchFamily="2" charset="-122"/>
                        </a:rPr>
                        <a:t>3</a:t>
                      </a:r>
                      <a:endParaRPr kumimoji="1" lang="en-US" altLang="zh-CN" sz="4000" b="0" i="0" u="none" strike="noStrike" cap="none" normalizeH="0" baseline="0" dirty="0">
                        <a:ln>
                          <a:noFill/>
                        </a:ln>
                        <a:solidFill>
                          <a:schemeClr val="tx1"/>
                        </a:solidFill>
                        <a:effectLst/>
                        <a:latin typeface="굴림" panose="020B0600000101010101" pitchFamily="34" charset="-127"/>
                        <a:ea typeface="굴림" panose="020B0600000101010101" pitchFamily="34" charset="-127"/>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AutoShape 290"/>
          <p:cNvSpPr>
            <a:spLocks noChangeArrowheads="1"/>
          </p:cNvSpPr>
          <p:nvPr/>
        </p:nvSpPr>
        <p:spPr bwMode="auto">
          <a:xfrm>
            <a:off x="6900601" y="2889443"/>
            <a:ext cx="1343807" cy="717212"/>
          </a:xfrm>
          <a:prstGeom prst="wedgeRoundRectCallout">
            <a:avLst>
              <a:gd name="adj1" fmla="val -15778"/>
              <a:gd name="adj2" fmla="val 102306"/>
              <a:gd name="adj3" fmla="val 16667"/>
            </a:avLst>
          </a:prstGeom>
          <a:solidFill>
            <a:schemeClr val="accent1">
              <a:alpha val="14902"/>
            </a:schemeClr>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eaLnBrk="1" hangingPunct="1"/>
            <a:r>
              <a:rPr lang="zh-CN" altLang="en-US" sz="2000" b="1" dirty="0">
                <a:solidFill>
                  <a:srgbClr val="009900"/>
                </a:solidFill>
                <a:latin typeface="仿宋_GB2312" panose="02010609030101010101" pitchFamily="49" charset="-122"/>
                <a:ea typeface="仿宋_GB2312" panose="02010609030101010101" pitchFamily="49" charset="-122"/>
              </a:rPr>
              <a:t>不是基本属性</a:t>
            </a:r>
            <a:endParaRPr lang="zh-CN" altLang="en-US" sz="2000" b="1" dirty="0">
              <a:solidFill>
                <a:srgbClr val="009900"/>
              </a:solidFill>
              <a:latin typeface="仿宋_GB2312" panose="02010609030101010101" pitchFamily="49" charset="-122"/>
              <a:ea typeface="仿宋_GB2312" panose="02010609030101010101" pitchFamily="49" charset="-122"/>
            </a:endParaRPr>
          </a:p>
        </p:txBody>
      </p:sp>
      <p:sp>
        <p:nvSpPr>
          <p:cNvPr id="8" name="AutoShape 291"/>
          <p:cNvSpPr>
            <a:spLocks noChangeArrowheads="1"/>
          </p:cNvSpPr>
          <p:nvPr/>
        </p:nvSpPr>
        <p:spPr bwMode="auto">
          <a:xfrm>
            <a:off x="2756443" y="3041843"/>
            <a:ext cx="1343807" cy="717212"/>
          </a:xfrm>
          <a:prstGeom prst="wedgeRoundRectCallout">
            <a:avLst>
              <a:gd name="adj1" fmla="val -54176"/>
              <a:gd name="adj2" fmla="val 74046"/>
              <a:gd name="adj3" fmla="val 16667"/>
            </a:avLst>
          </a:prstGeom>
          <a:solidFill>
            <a:schemeClr val="accent1">
              <a:alpha val="14902"/>
            </a:schemeClr>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eaLnBrk="1" hangingPunct="1"/>
            <a:r>
              <a:rPr lang="zh-CN" altLang="en-US" sz="2000" b="1" dirty="0">
                <a:solidFill>
                  <a:srgbClr val="009900"/>
                </a:solidFill>
                <a:latin typeface="仿宋_GB2312" panose="02010609030101010101" pitchFamily="49" charset="-122"/>
                <a:ea typeface="仿宋_GB2312" panose="02010609030101010101" pitchFamily="49" charset="-122"/>
              </a:rPr>
              <a:t>不是关系表</a:t>
            </a:r>
            <a:endParaRPr lang="zh-CN" altLang="en-US" sz="2000" b="1" dirty="0">
              <a:solidFill>
                <a:srgbClr val="009900"/>
              </a:solidFill>
              <a:latin typeface="仿宋_GB2312" panose="02010609030101010101" pitchFamily="49" charset="-122"/>
              <a:ea typeface="仿宋_GB2312" panose="02010609030101010101"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539750" y="1347935"/>
            <a:ext cx="8352730" cy="5321419"/>
          </a:xfrm>
        </p:spPr>
        <p:txBody>
          <a:bodyPr>
            <a:normAutofit fontScale="92500"/>
          </a:bodyPr>
          <a:lstStyle/>
          <a:p>
            <a:pPr>
              <a:lnSpc>
                <a:spcPct val="80000"/>
              </a:lnSpc>
              <a:defRPr/>
            </a:pPr>
            <a:r>
              <a:rPr lang="zh-CN" altLang="en-US" dirty="0"/>
              <a:t>除操作示例之一</a:t>
            </a:r>
            <a:endParaRPr lang="zh-CN" altLang="pt-BR" dirty="0"/>
          </a:p>
          <a:p>
            <a:pPr>
              <a:lnSpc>
                <a:spcPct val="80000"/>
              </a:lnSpc>
              <a:defRPr/>
            </a:pPr>
            <a:r>
              <a:rPr lang="en-US" altLang="zh-CN" dirty="0">
                <a:latin typeface="Times New Roman" panose="02020603050405020304" pitchFamily="18" charset="0"/>
                <a:cs typeface="Times New Roman" panose="02020603050405020304" pitchFamily="18" charset="0"/>
              </a:rPr>
              <a:t>SC</a:t>
            </a:r>
            <a:r>
              <a:rPr lang="en-US" altLang="zh-CN" sz="2400" dirty="0">
                <a:latin typeface="Times New Roman" panose="02020603050405020304" pitchFamily="18" charset="0"/>
                <a:cs typeface="Times New Roman" panose="02020603050405020304" pitchFamily="18" charset="0"/>
              </a:rPr>
              <a:t>(X,Y)</a:t>
            </a:r>
            <a:r>
              <a:rPr lang="zh-CN" altLang="en-US" sz="2400"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Course</a:t>
            </a:r>
            <a:r>
              <a:rPr lang="en-US" altLang="zh-CN" sz="2400" dirty="0">
                <a:latin typeface="Times New Roman" panose="02020603050405020304" pitchFamily="18" charset="0"/>
                <a:cs typeface="Times New Roman" panose="02020603050405020304" pitchFamily="18" charset="0"/>
              </a:rPr>
              <a:t>(Y,Z)</a:t>
            </a:r>
            <a:endParaRPr lang="en-US" altLang="zh-CN" sz="2400" dirty="0">
              <a:latin typeface="Times New Roman" panose="02020603050405020304" pitchFamily="18" charset="0"/>
              <a:cs typeface="Times New Roman" panose="02020603050405020304" pitchFamily="18" charset="0"/>
            </a:endParaRPr>
          </a:p>
          <a:p>
            <a:pPr lvl="1">
              <a:lnSpc>
                <a:spcPct val="80000"/>
              </a:lnSpc>
              <a:defRPr/>
            </a:pPr>
            <a:r>
              <a:rPr lang="en-US" altLang="zh-CN" sz="2200" dirty="0">
                <a:latin typeface="Times New Roman" panose="02020603050405020304" pitchFamily="18" charset="0"/>
                <a:cs typeface="Times New Roman" panose="02020603050405020304" pitchFamily="18" charset="0"/>
              </a:rPr>
              <a:t>SC</a:t>
            </a:r>
            <a:r>
              <a:rPr lang="zh-CN" altLang="en-US" sz="2200" dirty="0">
                <a:latin typeface="Times New Roman" panose="02020603050405020304" pitchFamily="18" charset="0"/>
                <a:cs typeface="Times New Roman" panose="02020603050405020304" pitchFamily="18" charset="0"/>
              </a:rPr>
              <a:t>和</a:t>
            </a:r>
            <a:r>
              <a:rPr lang="en-US" altLang="zh-CN" sz="2200" dirty="0">
                <a:latin typeface="Times New Roman" panose="02020603050405020304" pitchFamily="18" charset="0"/>
                <a:cs typeface="Times New Roman" panose="02020603050405020304" pitchFamily="18" charset="0"/>
              </a:rPr>
              <a:t>Course</a:t>
            </a:r>
            <a:endParaRPr lang="en-US" altLang="zh-CN" sz="2200" dirty="0">
              <a:latin typeface="Times New Roman" panose="02020603050405020304" pitchFamily="18" charset="0"/>
              <a:cs typeface="Times New Roman" panose="02020603050405020304" pitchFamily="18" charset="0"/>
            </a:endParaRPr>
          </a:p>
          <a:p>
            <a:pPr lvl="1">
              <a:lnSpc>
                <a:spcPct val="80000"/>
              </a:lnSpc>
              <a:defRPr/>
            </a:pPr>
            <a:r>
              <a:rPr lang="en-US" altLang="zh-CN" sz="2200" dirty="0">
                <a:latin typeface="Times New Roman" panose="02020603050405020304" pitchFamily="18" charset="0"/>
                <a:cs typeface="Times New Roman" panose="02020603050405020304" pitchFamily="18" charset="0"/>
              </a:rPr>
              <a:t>X={</a:t>
            </a:r>
            <a:r>
              <a:rPr lang="en-US" altLang="zh-CN" sz="2200" dirty="0" err="1">
                <a:latin typeface="Times New Roman" panose="02020603050405020304" pitchFamily="18" charset="0"/>
                <a:cs typeface="Times New Roman" panose="02020603050405020304" pitchFamily="18" charset="0"/>
              </a:rPr>
              <a:t>Sno</a:t>
            </a:r>
            <a:r>
              <a:rPr lang="en-US" altLang="zh-CN" sz="2200" dirty="0">
                <a:latin typeface="Times New Roman" panose="02020603050405020304" pitchFamily="18" charset="0"/>
                <a:cs typeface="Times New Roman" panose="02020603050405020304" pitchFamily="18" charset="0"/>
              </a:rPr>
              <a:t>},Y={</a:t>
            </a:r>
            <a:r>
              <a:rPr lang="en-US" altLang="zh-CN" sz="2200" dirty="0" err="1">
                <a:latin typeface="Times New Roman" panose="02020603050405020304" pitchFamily="18" charset="0"/>
                <a:cs typeface="Times New Roman" panose="02020603050405020304" pitchFamily="18" charset="0"/>
              </a:rPr>
              <a:t>Cno</a:t>
            </a:r>
            <a:r>
              <a:rPr lang="en-US" altLang="zh-CN" sz="2200" dirty="0">
                <a:latin typeface="Times New Roman" panose="02020603050405020304" pitchFamily="18" charset="0"/>
                <a:cs typeface="Times New Roman" panose="02020603050405020304" pitchFamily="18" charset="0"/>
              </a:rPr>
              <a:t>},Z={</a:t>
            </a:r>
            <a:r>
              <a:rPr lang="en-US" altLang="zh-CN" sz="2200" dirty="0" err="1">
                <a:latin typeface="Times New Roman" panose="02020603050405020304" pitchFamily="18" charset="0"/>
                <a:cs typeface="Times New Roman" panose="02020603050405020304" pitchFamily="18" charset="0"/>
              </a:rPr>
              <a:t>Cname</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lvl="1">
              <a:lnSpc>
                <a:spcPct val="80000"/>
              </a:lnSpc>
              <a:defRPr/>
            </a:pPr>
            <a:endParaRPr lang="en-US" altLang="zh-CN" sz="2200" dirty="0">
              <a:latin typeface="Times New Roman" panose="02020603050405020304" pitchFamily="18" charset="0"/>
              <a:cs typeface="Times New Roman" panose="02020603050405020304" pitchFamily="18" charset="0"/>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SC(X,Y)÷Course(Y,Z)=Q(X)</a:t>
            </a:r>
            <a:endParaRPr lang="en-US" altLang="zh-CN" sz="2400" dirty="0">
              <a:latin typeface="Times New Roman" panose="02020603050405020304" pitchFamily="18" charset="0"/>
              <a:cs typeface="Times New Roman" panose="02020603050405020304" pitchFamily="18" charset="0"/>
            </a:endParaRPr>
          </a:p>
          <a:p>
            <a:pPr lvl="1">
              <a:lnSpc>
                <a:spcPct val="110000"/>
              </a:lnSpc>
              <a:buFontTx/>
              <a:buNone/>
              <a:defRPr/>
            </a:pPr>
            <a:r>
              <a:rPr lang="en-US" altLang="zh-CN" sz="2400" dirty="0">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的元组在</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上分量值</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的像集</a:t>
            </a:r>
            <a:r>
              <a:rPr lang="en-US" altLang="zh-CN" sz="2400" dirty="0" err="1">
                <a:latin typeface="Times New Roman" panose="02020603050405020304" pitchFamily="18" charset="0"/>
                <a:cs typeface="Times New Roman" panose="02020603050405020304" pitchFamily="18" charset="0"/>
              </a:rPr>
              <a:t>Yx</a:t>
            </a:r>
            <a:r>
              <a:rPr lang="zh-CN" altLang="en-US" sz="2400" dirty="0">
                <a:solidFill>
                  <a:srgbClr val="FF0000"/>
                </a:solidFill>
                <a:latin typeface="Times New Roman" panose="02020603050405020304" pitchFamily="18" charset="0"/>
                <a:cs typeface="Times New Roman" panose="02020603050405020304" pitchFamily="18" charset="0"/>
              </a:rPr>
              <a:t>包含</a:t>
            </a:r>
            <a:r>
              <a:rPr lang="en-US" altLang="zh-CN" sz="2400" dirty="0">
                <a:latin typeface="Times New Roman" panose="02020603050405020304" pitchFamily="18" charset="0"/>
                <a:cs typeface="Times New Roman" panose="02020603050405020304" pitchFamily="18" charset="0"/>
              </a:rPr>
              <a:t>Course</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上投影的集合</a:t>
            </a:r>
            <a:endParaRPr lang="en-US" altLang="zh-CN" sz="2400" dirty="0">
              <a:latin typeface="Times New Roman" panose="02020603050405020304" pitchFamily="18" charset="0"/>
              <a:cs typeface="Times New Roman" panose="02020603050405020304" pitchFamily="18" charset="0"/>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Course</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上的投影</a:t>
            </a:r>
            <a:r>
              <a:rPr lang="en-US" altLang="zh-CN" sz="2400" dirty="0">
                <a:latin typeface="Times New Roman" panose="02020603050405020304" pitchFamily="18" charset="0"/>
                <a:cs typeface="Times New Roman" panose="02020603050405020304" pitchFamily="18" charset="0"/>
              </a:rPr>
              <a:t>{C01,C02,C04}</a:t>
            </a:r>
            <a:endParaRPr lang="en-US" altLang="zh-CN" sz="2400" dirty="0">
              <a:latin typeface="Times New Roman" panose="02020603050405020304" pitchFamily="18" charset="0"/>
              <a:cs typeface="Times New Roman" panose="02020603050405020304" pitchFamily="18" charset="0"/>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9512101</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Yx={C01,C02}</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9512102</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Yx={C02,C04}</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9521102</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Yx={C01,C02,C04,C05}</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Q(x)={9521102}</a:t>
            </a:r>
            <a:endParaRPr lang="en-US" altLang="zh-CN" sz="2400" dirty="0">
              <a:latin typeface="Times New Roman" panose="02020603050405020304" pitchFamily="18" charset="0"/>
              <a:cs typeface="Times New Roman" panose="02020603050405020304" pitchFamily="18" charset="0"/>
            </a:endParaRPr>
          </a:p>
          <a:p>
            <a:pPr lvl="1">
              <a:lnSpc>
                <a:spcPct val="80000"/>
              </a:lnSpc>
              <a:buFontTx/>
              <a:buNone/>
              <a:defRPr/>
            </a:pPr>
            <a:endParaRPr lang="en-US" altLang="zh-CN" sz="2400" b="1" dirty="0"/>
          </a:p>
          <a:p>
            <a:pPr lvl="1">
              <a:lnSpc>
                <a:spcPct val="80000"/>
              </a:lnSpc>
              <a:buFont typeface="Wingdings" panose="05000000000000000000" pitchFamily="2" charset="2"/>
              <a:buNone/>
              <a:defRPr/>
            </a:pPr>
            <a:endParaRPr lang="zh-CN" altLang="pt-BR" sz="2400" dirty="0"/>
          </a:p>
          <a:p>
            <a:pPr lvl="1">
              <a:lnSpc>
                <a:spcPct val="80000"/>
              </a:lnSpc>
              <a:buFont typeface="Wingdings" panose="05000000000000000000" pitchFamily="2" charset="2"/>
              <a:buNone/>
              <a:defRPr/>
            </a:pPr>
            <a:endParaRPr lang="zh-CN" altLang="pt-BR" sz="2400" dirty="0"/>
          </a:p>
        </p:txBody>
      </p:sp>
      <p:sp>
        <p:nvSpPr>
          <p:cNvPr id="88069" name="Rectangle 5"/>
          <p:cNvSpPr>
            <a:spLocks noChangeArrowheads="1"/>
          </p:cNvSpPr>
          <p:nvPr/>
        </p:nvSpPr>
        <p:spPr bwMode="auto">
          <a:xfrm>
            <a:off x="0" y="33147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9" name="表格 8"/>
          <p:cNvGraphicFramePr>
            <a:graphicFrameLocks noGrp="1"/>
          </p:cNvGraphicFramePr>
          <p:nvPr/>
        </p:nvGraphicFramePr>
        <p:xfrm>
          <a:off x="6875463" y="4652963"/>
          <a:ext cx="831850" cy="506694"/>
        </p:xfrm>
        <a:graphic>
          <a:graphicData uri="http://schemas.openxmlformats.org/drawingml/2006/table">
            <a:tbl>
              <a:tblPr/>
              <a:tblGrid>
                <a:gridCol w="831850"/>
              </a:tblGrid>
              <a:tr h="253206">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206">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7214046" y="476672"/>
          <a:ext cx="1822450" cy="1266825"/>
        </p:xfrm>
        <a:graphic>
          <a:graphicData uri="http://schemas.openxmlformats.org/drawingml/2006/table">
            <a:tbl>
              <a:tblPr/>
              <a:tblGrid>
                <a:gridCol w="685800"/>
                <a:gridCol w="113665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Cno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Cname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黑体" panose="02010609060101010101" pitchFamily="49" charset="-122"/>
                          <a:ea typeface="黑体" panose="02010609060101010101" pitchFamily="49" charset="-122"/>
                        </a:rPr>
                        <a:t>计算机文化</a:t>
                      </a:r>
                      <a:endParaRPr lang="zh-CN" alt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VB</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黑体" panose="02010609060101010101" pitchFamily="49" charset="-122"/>
                          <a:ea typeface="黑体" panose="02010609060101010101" pitchFamily="49" charset="-122"/>
                        </a:rPr>
                        <a:t>数据库</a:t>
                      </a:r>
                      <a:endParaRPr lang="zh-CN" alt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2">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Course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r>
            </a:tbl>
          </a:graphicData>
        </a:graphic>
      </p:graphicFrame>
      <p:graphicFrame>
        <p:nvGraphicFramePr>
          <p:cNvPr id="8" name="表格 7"/>
          <p:cNvGraphicFramePr>
            <a:graphicFrameLocks noGrp="1"/>
          </p:cNvGraphicFramePr>
          <p:nvPr/>
        </p:nvGraphicFramePr>
        <p:xfrm>
          <a:off x="5574630" y="476672"/>
          <a:ext cx="1517650" cy="2533650"/>
        </p:xfrm>
        <a:graphic>
          <a:graphicData uri="http://schemas.openxmlformats.org/drawingml/2006/table">
            <a:tbl>
              <a:tblPr/>
              <a:tblGrid>
                <a:gridCol w="83185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Cno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C05</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2">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r>
            </a:tbl>
          </a:graphicData>
        </a:graphic>
      </p:graphicFrame>
      <p:sp>
        <p:nvSpPr>
          <p:cNvPr id="10" name="Rectangle 2"/>
          <p:cNvSpPr txBox="1">
            <a:spLocks noChangeArrowheads="1"/>
          </p:cNvSpPr>
          <p:nvPr/>
        </p:nvSpPr>
        <p:spPr>
          <a:xfrm>
            <a:off x="385481" y="548680"/>
            <a:ext cx="8148920" cy="9993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5" dur="500"/>
                                        <p:tgtEl>
                                          <p:spTgt spid="65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18" dur="500"/>
                                        <p:tgtEl>
                                          <p:spTgt spid="6553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23" dur="500"/>
                                        <p:tgtEl>
                                          <p:spTgt spid="6553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5539">
                                            <p:txEl>
                                              <p:pRg st="6" end="6"/>
                                            </p:txEl>
                                          </p:spTgt>
                                        </p:tgtEl>
                                        <p:attrNameLst>
                                          <p:attrName>style.visibility</p:attrName>
                                        </p:attrNameLst>
                                      </p:cBhvr>
                                      <p:to>
                                        <p:strVal val="visible"/>
                                      </p:to>
                                    </p:set>
                                    <p:animEffect transition="in" filter="blinds(horizontal)">
                                      <p:cBhvr>
                                        <p:cTn id="26" dur="500"/>
                                        <p:tgtEl>
                                          <p:spTgt spid="6553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animEffect transition="in" filter="blinds(horizontal)">
                                      <p:cBhvr>
                                        <p:cTn id="31" dur="500"/>
                                        <p:tgtEl>
                                          <p:spTgt spid="6553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5539">
                                            <p:txEl>
                                              <p:pRg st="8" end="8"/>
                                            </p:txEl>
                                          </p:spTgt>
                                        </p:tgtEl>
                                        <p:attrNameLst>
                                          <p:attrName>style.visibility</p:attrName>
                                        </p:attrNameLst>
                                      </p:cBhvr>
                                      <p:to>
                                        <p:strVal val="visible"/>
                                      </p:to>
                                    </p:set>
                                    <p:animEffect transition="in" filter="blinds(horizontal)">
                                      <p:cBhvr>
                                        <p:cTn id="36" dur="500"/>
                                        <p:tgtEl>
                                          <p:spTgt spid="65539">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5539">
                                            <p:txEl>
                                              <p:pRg st="9" end="9"/>
                                            </p:txEl>
                                          </p:spTgt>
                                        </p:tgtEl>
                                        <p:attrNameLst>
                                          <p:attrName>style.visibility</p:attrName>
                                        </p:attrNameLst>
                                      </p:cBhvr>
                                      <p:to>
                                        <p:strVal val="visible"/>
                                      </p:to>
                                    </p:set>
                                    <p:animEffect transition="in" filter="blinds(horizontal)">
                                      <p:cBhvr>
                                        <p:cTn id="41" dur="500"/>
                                        <p:tgtEl>
                                          <p:spTgt spid="65539">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5539">
                                            <p:txEl>
                                              <p:pRg st="10" end="10"/>
                                            </p:txEl>
                                          </p:spTgt>
                                        </p:tgtEl>
                                        <p:attrNameLst>
                                          <p:attrName>style.visibility</p:attrName>
                                        </p:attrNameLst>
                                      </p:cBhvr>
                                      <p:to>
                                        <p:strVal val="visible"/>
                                      </p:to>
                                    </p:set>
                                    <p:animEffect transition="in" filter="blinds(horizontal)">
                                      <p:cBhvr>
                                        <p:cTn id="46" dur="500"/>
                                        <p:tgtEl>
                                          <p:spTgt spid="65539">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5539">
                                            <p:txEl>
                                              <p:pRg st="12" end="12"/>
                                            </p:txEl>
                                          </p:spTgt>
                                        </p:tgtEl>
                                        <p:attrNameLst>
                                          <p:attrName>style.visibility</p:attrName>
                                        </p:attrNameLst>
                                      </p:cBhvr>
                                      <p:to>
                                        <p:strVal val="visible"/>
                                      </p:to>
                                    </p:set>
                                    <p:animEffect transition="in" filter="blinds(horizontal)">
                                      <p:cBhvr>
                                        <p:cTn id="51" dur="500"/>
                                        <p:tgtEl>
                                          <p:spTgt spid="65539">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2"/>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ko-KR"/>
            </a:defPPr>
            <a:lvl1pPr algn="r" rtl="0" eaLnBrk="1" fontAlgn="base" latinLnBrk="1" hangingPunct="1">
              <a:spcBef>
                <a:spcPct val="0"/>
              </a:spcBef>
              <a:spcAft>
                <a:spcPct val="0"/>
              </a:spcAft>
              <a:defRPr kumimoji="1" sz="1000" kern="1200">
                <a:solidFill>
                  <a:schemeClr val="tx1"/>
                </a:solidFill>
                <a:latin typeface="-윤고딕140"/>
                <a:ea typeface="-윤고딕140"/>
                <a:cs typeface="-윤고딕140"/>
              </a:defRPr>
            </a:lvl1pPr>
            <a:lvl2pPr marL="4572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hangingPunct="0">
              <a:spcBef>
                <a:spcPct val="0"/>
              </a:spcBef>
              <a:spcAft>
                <a:spcPct val="0"/>
              </a:spcAft>
              <a:defRPr kumimoji="1" sz="24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sz="2400" kern="1200">
                <a:solidFill>
                  <a:schemeClr val="tx1"/>
                </a:solidFill>
                <a:latin typeface="Gulim" panose="020B0600000101010101" pitchFamily="34" charset="-127"/>
                <a:ea typeface="Gulim" panose="020B0600000101010101" pitchFamily="34" charset="-127"/>
                <a:cs typeface="+mn-cs"/>
              </a:defRPr>
            </a:lvl9pPr>
          </a:lstStyle>
          <a:p>
            <a:pPr algn="l">
              <a:spcBef>
                <a:spcPct val="0"/>
              </a:spcBef>
              <a:buFontTx/>
              <a:buNone/>
              <a:defRPr/>
            </a:pPr>
            <a:fld id="{0E12AF91-F54E-4A7D-9CCA-2F859109822C}" type="slidenum">
              <a:rPr lang="en-US" altLang="ko-KR" smtClean="0"/>
            </a:fld>
            <a:endParaRPr lang="en-US" altLang="zh-CN" sz="1000">
              <a:latin typeface="-윤고딕140"/>
              <a:ea typeface="-윤고딕140"/>
            </a:endParaRPr>
          </a:p>
        </p:txBody>
      </p:sp>
      <p:sp>
        <p:nvSpPr>
          <p:cNvPr id="65539" name="Rectangle 3"/>
          <p:cNvSpPr>
            <a:spLocks noGrp="1" noChangeArrowheads="1"/>
          </p:cNvSpPr>
          <p:nvPr>
            <p:ph type="body" idx="4294967295"/>
          </p:nvPr>
        </p:nvSpPr>
        <p:spPr>
          <a:xfrm>
            <a:off x="539750" y="1268413"/>
            <a:ext cx="6119813" cy="5105400"/>
          </a:xfrm>
        </p:spPr>
        <p:txBody>
          <a:bodyPr>
            <a:normAutofit fontScale="92500" lnSpcReduction="10000"/>
          </a:bodyPr>
          <a:lstStyle/>
          <a:p>
            <a:pPr>
              <a:lnSpc>
                <a:spcPct val="80000"/>
              </a:lnSpc>
            </a:pPr>
            <a:r>
              <a:rPr lang="zh-CN" altLang="en-US" dirty="0"/>
              <a:t>除操作示例之二</a:t>
            </a:r>
            <a:endParaRPr lang="zh-CN" altLang="pt-BR" dirty="0"/>
          </a:p>
          <a:p>
            <a:pPr>
              <a:lnSpc>
                <a:spcPct val="80000"/>
              </a:lnSpc>
              <a:defRPr/>
            </a:pPr>
            <a:r>
              <a:rPr lang="en-US" altLang="zh-CN" sz="2400" dirty="0">
                <a:latin typeface="Times New Roman" panose="02020603050405020304" pitchFamily="18" charset="0"/>
                <a:cs typeface="Times New Roman" panose="02020603050405020304" pitchFamily="18" charset="0"/>
              </a:rPr>
              <a:t>SC(X,Y)÷Course(Y,Z)</a:t>
            </a:r>
            <a:endParaRPr lang="en-US" altLang="zh-CN" sz="2400" dirty="0">
              <a:latin typeface="Times New Roman" panose="02020603050405020304" pitchFamily="18" charset="0"/>
              <a:cs typeface="Times New Roman" panose="02020603050405020304" pitchFamily="18" charset="0"/>
            </a:endParaRPr>
          </a:p>
          <a:p>
            <a:pPr lvl="1">
              <a:lnSpc>
                <a:spcPct val="80000"/>
              </a:lnSpc>
              <a:defRPr/>
            </a:pPr>
            <a:r>
              <a:rPr lang="en-US" altLang="zh-CN" sz="2200" dirty="0">
                <a:latin typeface="Times New Roman" panose="02020603050405020304" pitchFamily="18" charset="0"/>
                <a:cs typeface="Times New Roman" panose="02020603050405020304" pitchFamily="18" charset="0"/>
              </a:rPr>
              <a:t>X={</a:t>
            </a:r>
            <a:r>
              <a:rPr lang="en-US" altLang="zh-CN" sz="2200" dirty="0" err="1">
                <a:latin typeface="Times New Roman" panose="02020603050405020304" pitchFamily="18" charset="0"/>
                <a:cs typeface="Times New Roman" panose="02020603050405020304" pitchFamily="18" charset="0"/>
              </a:rPr>
              <a:t>Sno,Grade</a:t>
            </a:r>
            <a:r>
              <a:rPr lang="en-US" altLang="zh-CN" sz="2200" dirty="0">
                <a:latin typeface="Times New Roman" panose="02020603050405020304" pitchFamily="18" charset="0"/>
                <a:cs typeface="Times New Roman" panose="02020603050405020304" pitchFamily="18" charset="0"/>
              </a:rPr>
              <a:t>},Y={</a:t>
            </a:r>
            <a:r>
              <a:rPr lang="en-US" altLang="zh-CN" sz="2200" dirty="0" err="1">
                <a:latin typeface="Times New Roman" panose="02020603050405020304" pitchFamily="18" charset="0"/>
                <a:cs typeface="Times New Roman" panose="02020603050405020304" pitchFamily="18" charset="0"/>
              </a:rPr>
              <a:t>Cno</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lvl="1">
              <a:lnSpc>
                <a:spcPct val="80000"/>
              </a:lnSpc>
              <a:defRPr/>
            </a:pPr>
            <a:r>
              <a:rPr lang="en-US" altLang="zh-CN" sz="2200" dirty="0">
                <a:latin typeface="Times New Roman" panose="02020603050405020304" pitchFamily="18" charset="0"/>
                <a:cs typeface="Times New Roman" panose="02020603050405020304" pitchFamily="18" charset="0"/>
              </a:rPr>
              <a:t>Z={</a:t>
            </a:r>
            <a:r>
              <a:rPr lang="en-US" altLang="zh-CN" sz="2200" dirty="0" err="1">
                <a:latin typeface="Times New Roman" panose="02020603050405020304" pitchFamily="18" charset="0"/>
                <a:cs typeface="Times New Roman" panose="02020603050405020304" pitchFamily="18" charset="0"/>
              </a:rPr>
              <a:t>Cname,Credit,Semester</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lvl="1">
              <a:lnSpc>
                <a:spcPct val="80000"/>
              </a:lnSpc>
              <a:defRPr/>
            </a:pPr>
            <a:endParaRPr lang="en-US" altLang="zh-CN" sz="2200" dirty="0">
              <a:latin typeface="Times New Roman" panose="02020603050405020304" pitchFamily="18" charset="0"/>
              <a:cs typeface="Times New Roman" panose="02020603050405020304" pitchFamily="18" charset="0"/>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Course</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上的投影</a:t>
            </a:r>
            <a:r>
              <a:rPr lang="en-US" altLang="zh-CN" sz="2400" dirty="0">
                <a:latin typeface="Times New Roman" panose="02020603050405020304" pitchFamily="18" charset="0"/>
                <a:cs typeface="Times New Roman" panose="02020603050405020304" pitchFamily="18" charset="0"/>
              </a:rPr>
              <a:t>{C01,C02,C04}</a:t>
            </a:r>
            <a:endParaRPr lang="en-US" altLang="zh-CN" sz="2400" dirty="0">
              <a:latin typeface="Times New Roman" panose="02020603050405020304" pitchFamily="18" charset="0"/>
              <a:cs typeface="Times New Roman" panose="02020603050405020304" pitchFamily="18" charset="0"/>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{9512101,90}</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Yx={C01}</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{9512101,86}</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Yx</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={C02}</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rPr>
              <a:t>9512102,78}</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Yx</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={C02}</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rPr>
              <a:t>9512102,66}</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Yx</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={C04}</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{9521102,82}</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Yx={C01}</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{9521102,75}</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Yx</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={C02}</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{9521102,92}</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Yx</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={C04}</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r>
              <a:rPr lang="en-US" altLang="zh-CN" sz="2400" dirty="0">
                <a:latin typeface="Times New Roman" panose="02020603050405020304" pitchFamily="18" charset="0"/>
                <a:cs typeface="Times New Roman" panose="02020603050405020304" pitchFamily="18" charset="0"/>
              </a:rPr>
              <a:t>{9521102,50}</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Yx</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={C05}</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a:lnSpc>
                <a:spcPct val="80000"/>
              </a:lnSpc>
              <a:buFontTx/>
              <a:buNone/>
              <a:defRPr/>
            </a:pPr>
            <a:endParaRPr lang="en-US" altLang="zh-CN" sz="2400" dirty="0">
              <a:latin typeface="+mn-ea"/>
              <a:sym typeface="Wingdings" panose="05000000000000000000" pitchFamily="2" charset="2"/>
            </a:endParaRPr>
          </a:p>
          <a:p>
            <a:pPr lvl="1">
              <a:lnSpc>
                <a:spcPct val="80000"/>
              </a:lnSpc>
              <a:buFontTx/>
              <a:buNone/>
              <a:defRPr/>
            </a:pPr>
            <a:endParaRPr lang="en-US" altLang="zh-CN" sz="2400" b="1" dirty="0"/>
          </a:p>
          <a:p>
            <a:pPr lvl="1">
              <a:lnSpc>
                <a:spcPct val="80000"/>
              </a:lnSpc>
              <a:buFont typeface="Wingdings" panose="05000000000000000000" pitchFamily="2" charset="2"/>
              <a:buNone/>
              <a:defRPr/>
            </a:pPr>
            <a:endParaRPr lang="zh-CN" altLang="pt-BR" sz="2400" dirty="0"/>
          </a:p>
          <a:p>
            <a:pPr lvl="1">
              <a:lnSpc>
                <a:spcPct val="80000"/>
              </a:lnSpc>
              <a:buFont typeface="Wingdings" panose="05000000000000000000" pitchFamily="2" charset="2"/>
              <a:buNone/>
              <a:defRPr/>
            </a:pPr>
            <a:endParaRPr lang="zh-CN" altLang="pt-BR" sz="2400" dirty="0"/>
          </a:p>
        </p:txBody>
      </p:sp>
      <p:sp>
        <p:nvSpPr>
          <p:cNvPr id="89093" name="Rectangle 5"/>
          <p:cNvSpPr>
            <a:spLocks noChangeArrowheads="1"/>
          </p:cNvSpPr>
          <p:nvPr/>
        </p:nvSpPr>
        <p:spPr bwMode="auto">
          <a:xfrm>
            <a:off x="0" y="33147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10" name="表格 9"/>
          <p:cNvGraphicFramePr>
            <a:graphicFrameLocks noGrp="1"/>
          </p:cNvGraphicFramePr>
          <p:nvPr/>
        </p:nvGraphicFramePr>
        <p:xfrm>
          <a:off x="5580063" y="1412875"/>
          <a:ext cx="3441700" cy="1266825"/>
        </p:xfrm>
        <a:graphic>
          <a:graphicData uri="http://schemas.openxmlformats.org/drawingml/2006/table">
            <a:tbl>
              <a:tblPr/>
              <a:tblGrid>
                <a:gridCol w="685800"/>
                <a:gridCol w="1136650"/>
                <a:gridCol w="685800"/>
                <a:gridCol w="933450"/>
              </a:tblGrid>
              <a:tr h="171450">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082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71450">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71450">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171450">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Course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5"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11" name="表格 10"/>
          <p:cNvGraphicFramePr>
            <a:graphicFrameLocks noGrp="1"/>
          </p:cNvGraphicFramePr>
          <p:nvPr/>
        </p:nvGraphicFramePr>
        <p:xfrm>
          <a:off x="6818313" y="2824162"/>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Cno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Grade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9512102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78</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66</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82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75</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9521102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C05</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50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sp>
        <p:nvSpPr>
          <p:cNvPr id="12" name="矩形 11"/>
          <p:cNvSpPr>
            <a:spLocks noChangeArrowheads="1"/>
          </p:cNvSpPr>
          <p:nvPr/>
        </p:nvSpPr>
        <p:spPr bwMode="auto">
          <a:xfrm>
            <a:off x="4932363" y="5876925"/>
            <a:ext cx="1879041"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vl="1" latinLnBrk="0">
              <a:lnSpc>
                <a:spcPct val="80000"/>
              </a:lnSpc>
              <a:spcBef>
                <a:spcPct val="0"/>
              </a:spcBef>
              <a:buFontTx/>
              <a:buNone/>
            </a:pPr>
            <a:r>
              <a:rPr lang="en-US" altLang="zh-CN" sz="2400" dirty="0">
                <a:latin typeface="Times New Roman" panose="02020603050405020304" pitchFamily="18" charset="0"/>
                <a:ea typeface="Gulim" panose="020B0600000101010101" pitchFamily="34" charset="-127"/>
                <a:cs typeface="Times New Roman" panose="02020603050405020304" pitchFamily="18" charset="0"/>
                <a:sym typeface="Wingdings" panose="05000000000000000000" pitchFamily="2" charset="2"/>
              </a:rPr>
              <a:t>Q(x)=null</a:t>
            </a:r>
            <a:endParaRPr lang="en-US" altLang="zh-CN" sz="2400" dirty="0">
              <a:latin typeface="Times New Roman" panose="02020603050405020304" pitchFamily="18" charset="0"/>
              <a:ea typeface="Gulim" panose="020B0600000101010101" pitchFamily="34" charset="-127"/>
              <a:cs typeface="Times New Roman" panose="02020603050405020304" pitchFamily="18" charset="0"/>
            </a:endParaRPr>
          </a:p>
        </p:txBody>
      </p:sp>
      <p:sp>
        <p:nvSpPr>
          <p:cNvPr id="9" name="标题 1"/>
          <p:cNvSpPr>
            <a:spLocks noGrp="1"/>
          </p:cNvSpPr>
          <p:nvPr>
            <p:ph type="title"/>
          </p:nvPr>
        </p:nvSpPr>
        <p:spPr>
          <a:xfrm>
            <a:off x="470953" y="404664"/>
            <a:ext cx="8063447" cy="932682"/>
          </a:xfrm>
        </p:spPr>
        <p:txBody>
          <a:body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5" dur="500"/>
                                        <p:tgtEl>
                                          <p:spTgt spid="65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18" dur="500"/>
                                        <p:tgtEl>
                                          <p:spTgt spid="6553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23" dur="500"/>
                                        <p:tgtEl>
                                          <p:spTgt spid="6553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5539">
                                            <p:txEl>
                                              <p:pRg st="6" end="6"/>
                                            </p:txEl>
                                          </p:spTgt>
                                        </p:tgtEl>
                                        <p:attrNameLst>
                                          <p:attrName>style.visibility</p:attrName>
                                        </p:attrNameLst>
                                      </p:cBhvr>
                                      <p:to>
                                        <p:strVal val="visible"/>
                                      </p:to>
                                    </p:set>
                                    <p:animEffect transition="in" filter="blinds(horizontal)">
                                      <p:cBhvr>
                                        <p:cTn id="28" dur="500"/>
                                        <p:tgtEl>
                                          <p:spTgt spid="65539">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animEffect transition="in" filter="blinds(horizontal)">
                                      <p:cBhvr>
                                        <p:cTn id="31" dur="500"/>
                                        <p:tgtEl>
                                          <p:spTgt spid="6553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5539">
                                            <p:txEl>
                                              <p:pRg st="8" end="8"/>
                                            </p:txEl>
                                          </p:spTgt>
                                        </p:tgtEl>
                                        <p:attrNameLst>
                                          <p:attrName>style.visibility</p:attrName>
                                        </p:attrNameLst>
                                      </p:cBhvr>
                                      <p:to>
                                        <p:strVal val="visible"/>
                                      </p:to>
                                    </p:set>
                                    <p:animEffect transition="in" filter="blinds(horizontal)">
                                      <p:cBhvr>
                                        <p:cTn id="34" dur="500"/>
                                        <p:tgtEl>
                                          <p:spTgt spid="65539">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5539">
                                            <p:txEl>
                                              <p:pRg st="9" end="9"/>
                                            </p:txEl>
                                          </p:spTgt>
                                        </p:tgtEl>
                                        <p:attrNameLst>
                                          <p:attrName>style.visibility</p:attrName>
                                        </p:attrNameLst>
                                      </p:cBhvr>
                                      <p:to>
                                        <p:strVal val="visible"/>
                                      </p:to>
                                    </p:set>
                                    <p:animEffect transition="in" filter="blinds(horizontal)">
                                      <p:cBhvr>
                                        <p:cTn id="37" dur="500"/>
                                        <p:tgtEl>
                                          <p:spTgt spid="65539">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5539">
                                            <p:txEl>
                                              <p:pRg st="10" end="10"/>
                                            </p:txEl>
                                          </p:spTgt>
                                        </p:tgtEl>
                                        <p:attrNameLst>
                                          <p:attrName>style.visibility</p:attrName>
                                        </p:attrNameLst>
                                      </p:cBhvr>
                                      <p:to>
                                        <p:strVal val="visible"/>
                                      </p:to>
                                    </p:set>
                                    <p:animEffect transition="in" filter="blinds(horizontal)">
                                      <p:cBhvr>
                                        <p:cTn id="40" dur="500"/>
                                        <p:tgtEl>
                                          <p:spTgt spid="65539">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5539">
                                            <p:txEl>
                                              <p:pRg st="11" end="11"/>
                                            </p:txEl>
                                          </p:spTgt>
                                        </p:tgtEl>
                                        <p:attrNameLst>
                                          <p:attrName>style.visibility</p:attrName>
                                        </p:attrNameLst>
                                      </p:cBhvr>
                                      <p:to>
                                        <p:strVal val="visible"/>
                                      </p:to>
                                    </p:set>
                                    <p:animEffect transition="in" filter="blinds(horizontal)">
                                      <p:cBhvr>
                                        <p:cTn id="43" dur="500"/>
                                        <p:tgtEl>
                                          <p:spTgt spid="65539">
                                            <p:txEl>
                                              <p:pRg st="11" end="11"/>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5539">
                                            <p:txEl>
                                              <p:pRg st="12" end="12"/>
                                            </p:txEl>
                                          </p:spTgt>
                                        </p:tgtEl>
                                        <p:attrNameLst>
                                          <p:attrName>style.visibility</p:attrName>
                                        </p:attrNameLst>
                                      </p:cBhvr>
                                      <p:to>
                                        <p:strVal val="visible"/>
                                      </p:to>
                                    </p:set>
                                    <p:animEffect transition="in" filter="blinds(horizontal)">
                                      <p:cBhvr>
                                        <p:cTn id="46" dur="500"/>
                                        <p:tgtEl>
                                          <p:spTgt spid="65539">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5539">
                                            <p:txEl>
                                              <p:pRg st="13" end="13"/>
                                            </p:txEl>
                                          </p:spTgt>
                                        </p:tgtEl>
                                        <p:attrNameLst>
                                          <p:attrName>style.visibility</p:attrName>
                                        </p:attrNameLst>
                                      </p:cBhvr>
                                      <p:to>
                                        <p:strVal val="visible"/>
                                      </p:to>
                                    </p:set>
                                    <p:animEffect transition="in" filter="blinds(horizontal)">
                                      <p:cBhvr>
                                        <p:cTn id="49" dur="500"/>
                                        <p:tgtEl>
                                          <p:spTgt spid="65539">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linds(horizontal)">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type="body" idx="4294967295"/>
          </p:nvPr>
        </p:nvSpPr>
        <p:spPr>
          <a:xfrm>
            <a:off x="539750" y="1268413"/>
            <a:ext cx="7920038" cy="5105400"/>
          </a:xfrm>
        </p:spPr>
        <p:txBody>
          <a:bodyPr/>
          <a:lstStyle/>
          <a:p>
            <a:pPr>
              <a:lnSpc>
                <a:spcPct val="80000"/>
              </a:lnSpc>
              <a:buFontTx/>
              <a:buNone/>
            </a:pPr>
            <a:r>
              <a:rPr lang="zh-CN" altLang="en-US" sz="2400"/>
              <a:t>除操作示例之三</a:t>
            </a:r>
            <a:endParaRPr lang="en-US" altLang="zh-CN" sz="2400"/>
          </a:p>
          <a:p>
            <a:pPr>
              <a:lnSpc>
                <a:spcPct val="80000"/>
              </a:lnSpc>
              <a:buFontTx/>
              <a:buNone/>
            </a:pPr>
            <a:r>
              <a:rPr lang="zh-CN" altLang="en-US" sz="2400"/>
              <a:t>查询选修了全部课程的学生的姓名和所在系</a:t>
            </a:r>
            <a:endParaRPr lang="en-US" altLang="zh-CN" sz="2400"/>
          </a:p>
          <a:p>
            <a:pPr>
              <a:lnSpc>
                <a:spcPct val="80000"/>
              </a:lnSpc>
              <a:buFont typeface="Wingdings" panose="05000000000000000000" pitchFamily="2" charset="2"/>
              <a:buChar char="Ø"/>
            </a:pPr>
            <a:r>
              <a:rPr lang="zh-CN" altLang="en-US" sz="2400"/>
              <a:t>除</a:t>
            </a:r>
            <a:endParaRPr lang="en-US" altLang="zh-CN" sz="2400"/>
          </a:p>
          <a:p>
            <a:pPr>
              <a:lnSpc>
                <a:spcPct val="80000"/>
              </a:lnSpc>
              <a:buFont typeface="Wingdings" panose="05000000000000000000" pitchFamily="2" charset="2"/>
              <a:buChar char="Ø"/>
            </a:pPr>
            <a:r>
              <a:rPr lang="zh-CN" altLang="en-US" sz="2400"/>
              <a:t>连接</a:t>
            </a:r>
            <a:endParaRPr lang="en-US" altLang="zh-CN" sz="2400"/>
          </a:p>
          <a:p>
            <a:pPr>
              <a:lnSpc>
                <a:spcPct val="80000"/>
              </a:lnSpc>
              <a:buFont typeface="Wingdings" panose="05000000000000000000" pitchFamily="2" charset="2"/>
              <a:buChar char="Ø"/>
            </a:pPr>
            <a:r>
              <a:rPr lang="zh-CN" altLang="en-US" sz="2400"/>
              <a:t>投影</a:t>
            </a:r>
            <a:endParaRPr lang="en-US" altLang="zh-CN" sz="2400"/>
          </a:p>
          <a:p>
            <a:pPr>
              <a:lnSpc>
                <a:spcPct val="80000"/>
              </a:lnSpc>
            </a:pPr>
            <a:endParaRPr lang="zh-CN" altLang="pt-BR" sz="2400"/>
          </a:p>
          <a:p>
            <a:pPr lvl="1">
              <a:lnSpc>
                <a:spcPct val="80000"/>
              </a:lnSpc>
              <a:buFont typeface="Wingdings" panose="05000000000000000000" pitchFamily="2" charset="2"/>
              <a:buNone/>
            </a:pPr>
            <a:endParaRPr lang="zh-CN" altLang="pt-BR" sz="2400"/>
          </a:p>
        </p:txBody>
      </p:sp>
      <p:sp>
        <p:nvSpPr>
          <p:cNvPr id="90117" name="Rectangle 5"/>
          <p:cNvSpPr>
            <a:spLocks noChangeArrowheads="1"/>
          </p:cNvSpPr>
          <p:nvPr/>
        </p:nvSpPr>
        <p:spPr bwMode="auto">
          <a:xfrm>
            <a:off x="0" y="33147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11" name="表格 10"/>
          <p:cNvGraphicFramePr>
            <a:graphicFrameLocks noGrp="1"/>
          </p:cNvGraphicFramePr>
          <p:nvPr/>
        </p:nvGraphicFramePr>
        <p:xfrm>
          <a:off x="5219700" y="4786136"/>
          <a:ext cx="3384550" cy="2027240"/>
        </p:xfrm>
        <a:graphic>
          <a:graphicData uri="http://schemas.openxmlformats.org/drawingml/2006/table">
            <a:tbl>
              <a:tblPr/>
              <a:tblGrid>
                <a:gridCol w="685800"/>
                <a:gridCol w="1136650"/>
                <a:gridCol w="685800"/>
                <a:gridCol w="876300"/>
              </a:tblGrid>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Cno</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Cname</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Credit</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Semester</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C01</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计算机文化</a:t>
                      </a:r>
                      <a:endParaRPr kumimoji="0" lang="zh-CN" altLang="en-US"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C02</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VB</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C03</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计算机网络</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C04</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数据库</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C05</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高等数学</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C06</a:t>
                      </a:r>
                      <a:endParaRPr kumimoji="0" lang="en-US" altLang="zh-CN" sz="1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数据结构</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Course</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6"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12" name="表格 11"/>
          <p:cNvGraphicFramePr>
            <a:graphicFrameLocks noGrp="1"/>
          </p:cNvGraphicFramePr>
          <p:nvPr/>
        </p:nvGraphicFramePr>
        <p:xfrm>
          <a:off x="2267744" y="4148978"/>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Sno</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Cno</a:t>
                      </a:r>
                      <a:endPar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Grade</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C01</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C02</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86</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C02</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78</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9512102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C04</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66</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C01</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82</a:t>
                      </a:r>
                      <a:endParaRPr lang="en-US" altLang="zh-CN"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C02</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75</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C04</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9521102</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C05</a:t>
                      </a:r>
                      <a:endParaRPr lang="en-US" sz="1600" b="0" i="0" u="none" strike="noStrike">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a:t>
                      </a:r>
                      <a:endParaRPr lang="en-US" altLang="zh-CN"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SC</a:t>
                      </a:r>
                      <a:endParaRPr lang="en-US" sz="1600" b="0" i="0" u="none" strike="noStrike"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graphicFrame>
        <p:nvGraphicFramePr>
          <p:cNvPr id="13" name="表格 12"/>
          <p:cNvGraphicFramePr>
            <a:graphicFrameLocks noGrp="1"/>
          </p:cNvGraphicFramePr>
          <p:nvPr/>
        </p:nvGraphicFramePr>
        <p:xfrm>
          <a:off x="4607719" y="2132853"/>
          <a:ext cx="3997326" cy="2592384"/>
        </p:xfrm>
        <a:graphic>
          <a:graphicData uri="http://schemas.openxmlformats.org/drawingml/2006/table">
            <a:tbl>
              <a:tblPr/>
              <a:tblGrid>
                <a:gridCol w="806565"/>
                <a:gridCol w="806565"/>
                <a:gridCol w="806565"/>
                <a:gridCol w="806565"/>
                <a:gridCol w="771066"/>
              </a:tblGrid>
              <a:tr h="324048">
                <a:tc>
                  <a:txBody>
                    <a:bodyPr/>
                    <a:lstStyle/>
                    <a:p>
                      <a:pPr algn="ctr" fontAlgn="ctr"/>
                      <a:r>
                        <a:rPr lang="en-US" sz="1600" b="0" i="0" u="none" strike="noStrike"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Sno</a:t>
                      </a:r>
                      <a:endParaRPr 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Sname</a:t>
                      </a:r>
                      <a:endParaRPr 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Ssex</a:t>
                      </a:r>
                      <a:endParaRPr 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Sage</a:t>
                      </a:r>
                      <a:endParaRPr lang="en-US" sz="1600" b="0" i="0" u="none" strike="noStrike" kern="120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Sdept</a:t>
                      </a:r>
                      <a:endParaRPr lang="en-US" sz="1600" b="0" i="0" u="none" strike="noStrike" kern="120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9512101</a:t>
                      </a:r>
                      <a:endPar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李勇</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男</a:t>
                      </a:r>
                      <a:endPar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19</a:t>
                      </a:r>
                      <a:endPar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计算机系</a:t>
                      </a:r>
                      <a:endPar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9512102</a:t>
                      </a:r>
                      <a:endPar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刘晨</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20</a:t>
                      </a:r>
                      <a:endPar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计算机系</a:t>
                      </a:r>
                      <a:endPar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9512103</a:t>
                      </a:r>
                      <a:endPar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王敏</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女</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20</a:t>
                      </a:r>
                      <a:endPar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计算机系</a:t>
                      </a:r>
                      <a:endPar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9521101</a:t>
                      </a:r>
                      <a:endPar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张立</a:t>
                      </a:r>
                      <a:endPar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22</a:t>
                      </a:r>
                      <a:endPar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信息系</a:t>
                      </a:r>
                      <a:endPar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9521102</a:t>
                      </a:r>
                      <a:endPar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吴宾</a:t>
                      </a:r>
                      <a:endPar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女</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21</a:t>
                      </a:r>
                      <a:endPar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信息系</a:t>
                      </a:r>
                      <a:endPar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9521103</a:t>
                      </a:r>
                      <a:endParaRPr lang="en-US" altLang="zh-CN"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rPr>
                        <a:t>张海</a:t>
                      </a:r>
                      <a:endParaRPr lang="zh-CN" altLang="en-US" sz="1600" b="0" i="0" u="none" strike="noStrike">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男</a:t>
                      </a:r>
                      <a:endParaRPr lang="zh-CN" altLang="en-US"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20</a:t>
                      </a:r>
                      <a:endParaRPr lang="en-US" altLang="zh-CN" sz="16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rPr>
                        <a:t>信息系</a:t>
                      </a:r>
                      <a:endParaRPr lang="zh-CN" altLang="en-US" sz="1400" b="0" i="0" u="none" strike="noStrike"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gridSpan="5">
                  <a:txBody>
                    <a:bodyPr/>
                    <a:lstStyle/>
                    <a:p>
                      <a:pPr algn="ctr" fontAlgn="ctr"/>
                      <a:r>
                        <a:rPr lang="en-US" sz="1600" b="0" i="0" u="none" strike="noStrike" dirty="0">
                          <a:solidFill>
                            <a:srgbClr val="000000"/>
                          </a:solidFill>
                          <a:latin typeface="+mn-ea"/>
                          <a:ea typeface="+mn-ea"/>
                        </a:rPr>
                        <a:t>Student</a:t>
                      </a:r>
                      <a:endParaRPr lang="en-US" sz="1600" b="0" i="0" u="none" strike="noStrike" dirty="0">
                        <a:solidFill>
                          <a:srgbClr val="000000"/>
                        </a:solidFill>
                        <a:latin typeface="+mn-ea"/>
                        <a:ea typeface="+mn-ea"/>
                      </a:endParaRPr>
                    </a:p>
                  </a:txBody>
                  <a:tcPr marL="9526" marR="9526"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c hMerge="1">
                  <a:tcPr/>
                </a:tc>
                <a:tc hMerge="1">
                  <a:tcPr/>
                </a:tc>
              </a:tr>
            </a:tbl>
          </a:graphicData>
        </a:graphic>
      </p:graphicFrame>
      <p:grpSp>
        <p:nvGrpSpPr>
          <p:cNvPr id="2" name="组合 13"/>
          <p:cNvGrpSpPr/>
          <p:nvPr/>
        </p:nvGrpSpPr>
        <p:grpSpPr bwMode="auto">
          <a:xfrm>
            <a:off x="908844" y="2976563"/>
            <a:ext cx="7740650" cy="863600"/>
            <a:chOff x="1043608" y="4221088"/>
            <a:chExt cx="7740353" cy="864096"/>
          </a:xfrm>
        </p:grpSpPr>
        <p:sp>
          <p:nvSpPr>
            <p:cNvPr id="90256" name="圆角矩形 9"/>
            <p:cNvSpPr>
              <a:spLocks noChangeArrowheads="1"/>
            </p:cNvSpPr>
            <p:nvPr/>
          </p:nvSpPr>
          <p:spPr bwMode="auto">
            <a:xfrm>
              <a:off x="1043608" y="4221088"/>
              <a:ext cx="7704856" cy="864096"/>
            </a:xfrm>
            <a:prstGeom prst="roundRect">
              <a:avLst>
                <a:gd name="adj" fmla="val 16667"/>
              </a:avLst>
            </a:prstGeom>
            <a:solidFill>
              <a:srgbClr val="FFC000"/>
            </a:solidFill>
            <a:ln w="9525" algn="ctr">
              <a:solidFill>
                <a:schemeClr val="tx1"/>
              </a:solidFill>
              <a:round/>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90257" name="Object 2"/>
            <p:cNvGraphicFramePr>
              <a:graphicFrameLocks noChangeAspect="1"/>
            </p:cNvGraphicFramePr>
            <p:nvPr/>
          </p:nvGraphicFramePr>
          <p:xfrm>
            <a:off x="1115616" y="4365104"/>
            <a:ext cx="7668345" cy="515519"/>
          </p:xfrm>
          <a:graphic>
            <a:graphicData uri="http://schemas.openxmlformats.org/presentationml/2006/ole">
              <mc:AlternateContent xmlns:mc="http://schemas.openxmlformats.org/markup-compatibility/2006">
                <mc:Choice xmlns:v="urn:schemas-microsoft-com:vml" Requires="v">
                  <p:oleObj spid="_x0000_s66570" name="公式" r:id="rId1" imgW="3441700" imgH="254000" progId="Equation.3">
                    <p:embed/>
                  </p:oleObj>
                </mc:Choice>
                <mc:Fallback>
                  <p:oleObj name="公式" r:id="rId1" imgW="3441700" imgH="254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365104"/>
                          <a:ext cx="7668345" cy="5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标题 1"/>
          <p:cNvSpPr>
            <a:spLocks noGrp="1"/>
          </p:cNvSpPr>
          <p:nvPr>
            <p:ph type="title"/>
          </p:nvPr>
        </p:nvSpPr>
        <p:spPr>
          <a:xfrm>
            <a:off x="470953" y="404664"/>
            <a:ext cx="8063447" cy="932682"/>
          </a:xfrm>
        </p:spPr>
        <p:txBody>
          <a:body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4294967295"/>
          </p:nvPr>
        </p:nvSpPr>
        <p:spPr>
          <a:xfrm>
            <a:off x="539750" y="1268413"/>
            <a:ext cx="7920038" cy="5105400"/>
          </a:xfrm>
        </p:spPr>
        <p:txBody>
          <a:bodyPr/>
          <a:lstStyle/>
          <a:p>
            <a:pPr>
              <a:lnSpc>
                <a:spcPct val="80000"/>
              </a:lnSpc>
              <a:buFontTx/>
              <a:buNone/>
            </a:pPr>
            <a:r>
              <a:rPr lang="zh-CN" altLang="en-US" sz="2400" dirty="0"/>
              <a:t>除操作示例之四</a:t>
            </a:r>
            <a:endParaRPr lang="en-US" altLang="zh-CN" sz="2400" dirty="0"/>
          </a:p>
          <a:p>
            <a:pPr>
              <a:buFontTx/>
              <a:buNone/>
            </a:pPr>
            <a:r>
              <a:rPr lang="zh-CN" altLang="en-US" sz="2400" dirty="0"/>
              <a:t>查询</a:t>
            </a:r>
            <a:r>
              <a:rPr lang="zh-CN" altLang="en-US" sz="2400" dirty="0">
                <a:solidFill>
                  <a:srgbClr val="FF0000"/>
                </a:solidFill>
              </a:rPr>
              <a:t>信息系</a:t>
            </a:r>
            <a:r>
              <a:rPr lang="zh-CN" altLang="en-US" sz="2400" dirty="0"/>
              <a:t>选了</a:t>
            </a:r>
            <a:r>
              <a:rPr lang="zh-CN" altLang="en-US" sz="2400" dirty="0">
                <a:solidFill>
                  <a:srgbClr val="FF0000"/>
                </a:solidFill>
              </a:rPr>
              <a:t>第</a:t>
            </a:r>
            <a:r>
              <a:rPr lang="en-US" altLang="zh-CN" sz="2400" dirty="0">
                <a:solidFill>
                  <a:srgbClr val="FF0000"/>
                </a:solidFill>
              </a:rPr>
              <a:t>2</a:t>
            </a:r>
            <a:r>
              <a:rPr lang="zh-CN" altLang="en-US" sz="2400" dirty="0">
                <a:solidFill>
                  <a:srgbClr val="FF0000"/>
                </a:solidFill>
              </a:rPr>
              <a:t>学期</a:t>
            </a:r>
            <a:r>
              <a:rPr lang="zh-CN" altLang="en-US" sz="2400" dirty="0"/>
              <a:t>开设的全部课程的学生的</a:t>
            </a:r>
            <a:r>
              <a:rPr lang="zh-CN" altLang="en-US" sz="2400" dirty="0">
                <a:solidFill>
                  <a:srgbClr val="FF0000"/>
                </a:solidFill>
              </a:rPr>
              <a:t>学号</a:t>
            </a:r>
            <a:r>
              <a:rPr lang="zh-CN" altLang="en-US" sz="2400" dirty="0"/>
              <a:t>和</a:t>
            </a:r>
            <a:r>
              <a:rPr lang="zh-CN" altLang="en-US" sz="2400" dirty="0">
                <a:solidFill>
                  <a:srgbClr val="FF0000"/>
                </a:solidFill>
              </a:rPr>
              <a:t>姓名</a:t>
            </a:r>
            <a:endParaRPr lang="en-US" altLang="zh-CN" sz="2400" dirty="0">
              <a:solidFill>
                <a:srgbClr val="FF0000"/>
              </a:solidFill>
            </a:endParaRPr>
          </a:p>
          <a:p>
            <a:pPr>
              <a:lnSpc>
                <a:spcPct val="80000"/>
              </a:lnSpc>
              <a:buFont typeface="Wingdings" panose="05000000000000000000" pitchFamily="2" charset="2"/>
              <a:buChar char="Ø"/>
            </a:pPr>
            <a:r>
              <a:rPr lang="zh-CN" altLang="en-US" sz="2400" dirty="0"/>
              <a:t>选择第</a:t>
            </a:r>
            <a:r>
              <a:rPr lang="en-US" altLang="zh-CN" sz="2400" dirty="0"/>
              <a:t>2</a:t>
            </a:r>
            <a:r>
              <a:rPr lang="zh-CN" altLang="en-US" sz="2400" dirty="0"/>
              <a:t>学期开设的全部课程</a:t>
            </a:r>
            <a:endParaRPr lang="en-US" altLang="zh-CN" sz="2400" dirty="0"/>
          </a:p>
          <a:p>
            <a:pPr>
              <a:lnSpc>
                <a:spcPct val="80000"/>
              </a:lnSpc>
              <a:buFont typeface="Wingdings" panose="05000000000000000000" pitchFamily="2" charset="2"/>
              <a:buChar char="Ø"/>
            </a:pPr>
            <a:r>
              <a:rPr lang="zh-CN" altLang="en-US" sz="2400" dirty="0"/>
              <a:t>除运算</a:t>
            </a:r>
            <a:endParaRPr lang="en-US" altLang="zh-CN" sz="2400" dirty="0"/>
          </a:p>
          <a:p>
            <a:pPr>
              <a:lnSpc>
                <a:spcPct val="80000"/>
              </a:lnSpc>
              <a:buFont typeface="Wingdings" panose="05000000000000000000" pitchFamily="2" charset="2"/>
              <a:buChar char="Ø"/>
            </a:pPr>
            <a:r>
              <a:rPr lang="zh-CN" altLang="en-US" sz="2400" dirty="0"/>
              <a:t>连接</a:t>
            </a:r>
            <a:endParaRPr lang="en-US" altLang="zh-CN" sz="2400" dirty="0"/>
          </a:p>
          <a:p>
            <a:pPr>
              <a:lnSpc>
                <a:spcPct val="80000"/>
              </a:lnSpc>
              <a:buFont typeface="Wingdings" panose="05000000000000000000" pitchFamily="2" charset="2"/>
              <a:buChar char="Ø"/>
            </a:pPr>
            <a:r>
              <a:rPr lang="zh-CN" altLang="en-US" sz="2400" dirty="0"/>
              <a:t>选择</a:t>
            </a:r>
            <a:endParaRPr lang="en-US" altLang="zh-CN" sz="2400" dirty="0"/>
          </a:p>
          <a:p>
            <a:pPr>
              <a:lnSpc>
                <a:spcPct val="80000"/>
              </a:lnSpc>
              <a:buFont typeface="Wingdings" panose="05000000000000000000" pitchFamily="2" charset="2"/>
              <a:buChar char="Ø"/>
            </a:pPr>
            <a:r>
              <a:rPr lang="zh-CN" altLang="en-US" sz="2400" dirty="0"/>
              <a:t>投影</a:t>
            </a:r>
            <a:endParaRPr lang="en-US" altLang="zh-CN" sz="2400" dirty="0"/>
          </a:p>
          <a:p>
            <a:pPr>
              <a:lnSpc>
                <a:spcPct val="80000"/>
              </a:lnSpc>
            </a:pPr>
            <a:endParaRPr lang="zh-CN" altLang="pt-BR" sz="2400" dirty="0"/>
          </a:p>
          <a:p>
            <a:pPr lvl="1">
              <a:lnSpc>
                <a:spcPct val="80000"/>
              </a:lnSpc>
              <a:buFont typeface="Wingdings" panose="05000000000000000000" pitchFamily="2" charset="2"/>
              <a:buNone/>
            </a:pPr>
            <a:endParaRPr lang="zh-CN" altLang="pt-BR" sz="2400" dirty="0"/>
          </a:p>
        </p:txBody>
      </p:sp>
      <p:sp>
        <p:nvSpPr>
          <p:cNvPr id="91141" name="Rectangle 5"/>
          <p:cNvSpPr>
            <a:spLocks noChangeArrowheads="1"/>
          </p:cNvSpPr>
          <p:nvPr/>
        </p:nvSpPr>
        <p:spPr bwMode="auto">
          <a:xfrm>
            <a:off x="0" y="3314700"/>
            <a:ext cx="9144000" cy="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11" name="表格 10"/>
          <p:cNvGraphicFramePr>
            <a:graphicFrameLocks noGrp="1"/>
          </p:cNvGraphicFramePr>
          <p:nvPr/>
        </p:nvGraphicFramePr>
        <p:xfrm>
          <a:off x="5503184" y="4756942"/>
          <a:ext cx="3384550" cy="2027240"/>
        </p:xfrm>
        <a:graphic>
          <a:graphicData uri="http://schemas.openxmlformats.org/drawingml/2006/table">
            <a:tbl>
              <a:tblPr/>
              <a:tblGrid>
                <a:gridCol w="685800"/>
                <a:gridCol w="1136650"/>
                <a:gridCol w="685800"/>
                <a:gridCol w="876300"/>
              </a:tblGrid>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计算机网络</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数据结构</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Course</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12" name="表格 11"/>
          <p:cNvGraphicFramePr>
            <a:graphicFrameLocks noGrp="1"/>
          </p:cNvGraphicFramePr>
          <p:nvPr/>
        </p:nvGraphicFramePr>
        <p:xfrm>
          <a:off x="2296319" y="4102894"/>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Cno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Grade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78</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66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82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75</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C05</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50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graphicFrame>
        <p:nvGraphicFramePr>
          <p:cNvPr id="13" name="表格 12"/>
          <p:cNvGraphicFramePr>
            <a:graphicFrameLocks noGrp="1"/>
          </p:cNvGraphicFramePr>
          <p:nvPr/>
        </p:nvGraphicFramePr>
        <p:xfrm>
          <a:off x="5004048" y="2204768"/>
          <a:ext cx="3997326" cy="2592384"/>
        </p:xfrm>
        <a:graphic>
          <a:graphicData uri="http://schemas.openxmlformats.org/drawingml/2006/table">
            <a:tbl>
              <a:tblPr/>
              <a:tblGrid>
                <a:gridCol w="806565"/>
                <a:gridCol w="806565"/>
                <a:gridCol w="806565"/>
                <a:gridCol w="806565"/>
                <a:gridCol w="771066"/>
              </a:tblGrid>
              <a:tr h="324048">
                <a:tc>
                  <a:txBody>
                    <a:bodyPr/>
                    <a:lstStyle/>
                    <a:p>
                      <a:pPr algn="ctr" fontAlgn="ctr"/>
                      <a:r>
                        <a:rPr lang="en-US" sz="1600" b="0" i="0" u="none" strike="noStrike" dirty="0" err="1">
                          <a:solidFill>
                            <a:srgbClr val="000000"/>
                          </a:solidFill>
                          <a:latin typeface="+mn-ea"/>
                          <a:ea typeface="+mn-ea"/>
                        </a:rPr>
                        <a:t>Sno</a:t>
                      </a:r>
                      <a:endParaRPr 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mn-ea"/>
                          <a:ea typeface="+mn-ea"/>
                        </a:rPr>
                        <a:t>Sname</a:t>
                      </a:r>
                      <a:endParaRPr 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mn-ea"/>
                          <a:ea typeface="+mn-ea"/>
                        </a:rPr>
                        <a:t>Ssex</a:t>
                      </a:r>
                      <a:endParaRPr 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a:solidFill>
                            <a:srgbClr val="000000"/>
                          </a:solidFill>
                          <a:latin typeface="+mn-ea"/>
                          <a:ea typeface="+mn-ea"/>
                          <a:cs typeface="+mn-cs"/>
                        </a:rPr>
                        <a:t>Sage</a:t>
                      </a:r>
                      <a:endParaRPr lang="en-US" sz="1600" b="0" i="0" u="none" strike="noStrike" kern="1200" dirty="0">
                        <a:solidFill>
                          <a:srgbClr val="000000"/>
                        </a:solidFill>
                        <a:latin typeface="+mn-ea"/>
                        <a:ea typeface="+mn-ea"/>
                        <a:cs typeface="+mn-cs"/>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err="1">
                          <a:solidFill>
                            <a:srgbClr val="000000"/>
                          </a:solidFill>
                          <a:latin typeface="+mn-ea"/>
                          <a:ea typeface="+mn-ea"/>
                          <a:cs typeface="+mn-cs"/>
                        </a:rPr>
                        <a:t>Sdept</a:t>
                      </a:r>
                      <a:endParaRPr lang="en-US" sz="1600" b="0" i="0" u="none" strike="noStrike" kern="1200" dirty="0">
                        <a:solidFill>
                          <a:srgbClr val="000000"/>
                        </a:solidFill>
                        <a:latin typeface="+mn-ea"/>
                        <a:ea typeface="+mn-ea"/>
                        <a:cs typeface="+mn-cs"/>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dirty="0">
                          <a:solidFill>
                            <a:srgbClr val="000000"/>
                          </a:solidFill>
                          <a:latin typeface="+mn-ea"/>
                          <a:ea typeface="+mn-ea"/>
                        </a:rPr>
                        <a:t>9512101</a:t>
                      </a:r>
                      <a:endParaRPr lang="en-US" altLang="zh-CN"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李勇</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mn-ea"/>
                          <a:ea typeface="+mn-ea"/>
                        </a:rPr>
                        <a:t>男</a:t>
                      </a:r>
                      <a:endParaRPr lang="zh-CN" altLang="en-US"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mn-ea"/>
                          <a:ea typeface="+mn-ea"/>
                        </a:rPr>
                        <a:t>19</a:t>
                      </a:r>
                      <a:endParaRPr lang="en-US" altLang="zh-CN"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panose="02010600030101010101" pitchFamily="2" charset="-122"/>
                        </a:rPr>
                        <a:t>计算机系</a:t>
                      </a:r>
                      <a:endParaRPr lang="zh-CN" altLang="en-US" sz="1400" b="0" i="0" u="none" strike="noStrike" dirty="0">
                        <a:solidFill>
                          <a:srgbClr val="000000"/>
                        </a:solidFill>
                        <a:latin typeface="宋体" panose="02010600030101010101" pitchFamily="2"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mn-ea"/>
                          <a:ea typeface="+mn-ea"/>
                        </a:rPr>
                        <a:t>9512102</a:t>
                      </a:r>
                      <a:endParaRPr lang="en-US" altLang="zh-CN"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刘晨</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mn-ea"/>
                          <a:ea typeface="+mn-ea"/>
                        </a:rPr>
                        <a:t>男</a:t>
                      </a:r>
                      <a:endParaRPr lang="zh-CN" altLang="en-US"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mn-ea"/>
                          <a:ea typeface="+mn-ea"/>
                        </a:rPr>
                        <a:t>20</a:t>
                      </a:r>
                      <a:endParaRPr lang="en-US" altLang="zh-CN"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panose="02010600030101010101" pitchFamily="2" charset="-122"/>
                        </a:rPr>
                        <a:t>计算机系</a:t>
                      </a:r>
                      <a:endParaRPr lang="zh-CN" altLang="en-US" sz="1400" b="0" i="0" u="none" strike="noStrike" dirty="0">
                        <a:solidFill>
                          <a:srgbClr val="000000"/>
                        </a:solidFill>
                        <a:latin typeface="宋体" panose="02010600030101010101" pitchFamily="2"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mn-ea"/>
                          <a:ea typeface="+mn-ea"/>
                        </a:rPr>
                        <a:t>9512103</a:t>
                      </a:r>
                      <a:endParaRPr lang="en-US" altLang="zh-CN"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王敏</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女</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mn-ea"/>
                          <a:ea typeface="+mn-ea"/>
                        </a:rPr>
                        <a:t>20</a:t>
                      </a:r>
                      <a:endParaRPr lang="en-US" altLang="zh-CN"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panose="02010600030101010101" pitchFamily="2" charset="-122"/>
                        </a:rPr>
                        <a:t>计算机系</a:t>
                      </a:r>
                      <a:endParaRPr lang="zh-CN" altLang="en-US" sz="1400" b="0" i="0" u="none" strike="noStrike" dirty="0">
                        <a:solidFill>
                          <a:srgbClr val="000000"/>
                        </a:solidFill>
                        <a:latin typeface="宋体" panose="02010600030101010101" pitchFamily="2"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mn-ea"/>
                          <a:ea typeface="+mn-ea"/>
                        </a:rPr>
                        <a:t>9521101</a:t>
                      </a:r>
                      <a:endParaRPr lang="en-US" altLang="zh-CN"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mn-ea"/>
                          <a:ea typeface="+mn-ea"/>
                        </a:rPr>
                        <a:t>张立</a:t>
                      </a:r>
                      <a:endParaRPr lang="zh-CN" altLang="en-US"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男</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mn-ea"/>
                          <a:ea typeface="+mn-ea"/>
                        </a:rPr>
                        <a:t>22</a:t>
                      </a:r>
                      <a:endParaRPr lang="en-US" altLang="zh-CN"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panose="02010600030101010101" pitchFamily="2" charset="-122"/>
                        </a:rPr>
                        <a:t>信息系</a:t>
                      </a:r>
                      <a:endParaRPr lang="zh-CN" altLang="en-US" sz="1400" b="0" i="0" u="none" strike="noStrike" dirty="0">
                        <a:solidFill>
                          <a:srgbClr val="000000"/>
                        </a:solidFill>
                        <a:latin typeface="宋体" panose="02010600030101010101" pitchFamily="2"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mn-ea"/>
                          <a:ea typeface="+mn-ea"/>
                        </a:rPr>
                        <a:t>9521102</a:t>
                      </a:r>
                      <a:endParaRPr lang="en-US" altLang="zh-CN"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mn-ea"/>
                          <a:ea typeface="+mn-ea"/>
                        </a:rPr>
                        <a:t>吴宾</a:t>
                      </a:r>
                      <a:endParaRPr lang="zh-CN" altLang="en-US"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女</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mn-ea"/>
                          <a:ea typeface="+mn-ea"/>
                        </a:rPr>
                        <a:t>21</a:t>
                      </a:r>
                      <a:endParaRPr lang="en-US" altLang="zh-CN"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panose="02010600030101010101" pitchFamily="2" charset="-122"/>
                        </a:rPr>
                        <a:t>信息系</a:t>
                      </a:r>
                      <a:endParaRPr lang="zh-CN" altLang="en-US" sz="1400" b="0" i="0" u="none" strike="noStrike" dirty="0">
                        <a:solidFill>
                          <a:srgbClr val="000000"/>
                        </a:solidFill>
                        <a:latin typeface="宋体" panose="02010600030101010101" pitchFamily="2"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mn-ea"/>
                          <a:ea typeface="+mn-ea"/>
                        </a:rPr>
                        <a:t>9521103</a:t>
                      </a:r>
                      <a:endParaRPr lang="en-US" altLang="zh-CN" sz="1600" b="0" i="0" u="none" strike="noStrike">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张海</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mn-ea"/>
                          <a:ea typeface="+mn-ea"/>
                        </a:rPr>
                        <a:t>男</a:t>
                      </a:r>
                      <a:endParaRPr lang="zh-CN" altLang="en-US"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mn-ea"/>
                          <a:ea typeface="+mn-ea"/>
                        </a:rPr>
                        <a:t>20</a:t>
                      </a:r>
                      <a:endParaRPr lang="en-US" altLang="zh-CN" sz="1600" b="0" i="0" u="none" strike="noStrike" dirty="0">
                        <a:solidFill>
                          <a:srgbClr val="000000"/>
                        </a:solidFill>
                        <a:latin typeface="+mn-ea"/>
                        <a:ea typeface="+mn-ea"/>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panose="02010600030101010101" pitchFamily="2" charset="-122"/>
                        </a:rPr>
                        <a:t>信息系</a:t>
                      </a:r>
                      <a:endParaRPr lang="zh-CN" altLang="en-US" sz="1400" b="0" i="0" u="none" strike="noStrike" dirty="0">
                        <a:solidFill>
                          <a:srgbClr val="000000"/>
                        </a:solidFill>
                        <a:latin typeface="宋体" panose="02010600030101010101" pitchFamily="2"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gridSpan="5">
                  <a:txBody>
                    <a:bodyPr/>
                    <a:lstStyle/>
                    <a:p>
                      <a:pPr algn="ctr" fontAlgn="ctr"/>
                      <a:r>
                        <a:rPr lang="en-US" sz="1600" b="0" i="0" u="none" strike="noStrike" dirty="0">
                          <a:solidFill>
                            <a:srgbClr val="000000"/>
                          </a:solidFill>
                          <a:latin typeface="+mn-ea"/>
                          <a:ea typeface="+mn-ea"/>
                        </a:rPr>
                        <a:t>Student</a:t>
                      </a:r>
                      <a:endParaRPr lang="en-US" sz="1600" b="0" i="0" u="none" strike="noStrike" dirty="0">
                        <a:solidFill>
                          <a:srgbClr val="000000"/>
                        </a:solidFill>
                        <a:latin typeface="+mn-ea"/>
                        <a:ea typeface="+mn-ea"/>
                      </a:endParaRPr>
                    </a:p>
                  </a:txBody>
                  <a:tcPr marL="9526" marR="9526"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c hMerge="1">
                  <a:tcPr/>
                </a:tc>
                <a:tc hMerge="1">
                  <a:tcPr/>
                </a:tc>
              </a:tr>
            </a:tbl>
          </a:graphicData>
        </a:graphic>
      </p:graphicFrame>
      <p:grpSp>
        <p:nvGrpSpPr>
          <p:cNvPr id="2" name="组合 9"/>
          <p:cNvGrpSpPr/>
          <p:nvPr/>
        </p:nvGrpSpPr>
        <p:grpSpPr bwMode="auto">
          <a:xfrm>
            <a:off x="71437" y="4674777"/>
            <a:ext cx="9001125" cy="863600"/>
            <a:chOff x="-109036" y="4221088"/>
            <a:chExt cx="7408515" cy="864096"/>
          </a:xfrm>
        </p:grpSpPr>
        <p:sp>
          <p:nvSpPr>
            <p:cNvPr id="91280" name="圆角矩形 13"/>
            <p:cNvSpPr>
              <a:spLocks noChangeArrowheads="1"/>
            </p:cNvSpPr>
            <p:nvPr/>
          </p:nvSpPr>
          <p:spPr bwMode="auto">
            <a:xfrm>
              <a:off x="-109036" y="4221088"/>
              <a:ext cx="7408515" cy="864096"/>
            </a:xfrm>
            <a:prstGeom prst="roundRect">
              <a:avLst>
                <a:gd name="adj" fmla="val 16667"/>
              </a:avLst>
            </a:prstGeom>
            <a:solidFill>
              <a:srgbClr val="FFC000"/>
            </a:solidFill>
            <a:ln w="9525" algn="ctr">
              <a:solidFill>
                <a:schemeClr val="tx1"/>
              </a:solidFill>
              <a:round/>
            </a:ln>
          </p:spPr>
          <p:txBody>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eaLnBrk="1" hangingPunct="1">
                <a:spcBef>
                  <a:spcPct val="0"/>
                </a:spcBef>
                <a:buFontTx/>
                <a:buNone/>
              </a:pPr>
              <a:endParaRPr lang="zh-CN" altLang="en-US" sz="2400">
                <a:latin typeface="Gulim" panose="020B0600000101010101" pitchFamily="34" charset="-127"/>
                <a:ea typeface="Gulim" panose="020B0600000101010101" pitchFamily="34" charset="-127"/>
              </a:endParaRPr>
            </a:p>
          </p:txBody>
        </p:sp>
        <p:graphicFrame>
          <p:nvGraphicFramePr>
            <p:cNvPr id="91281" name="Object 2"/>
            <p:cNvGraphicFramePr>
              <a:graphicFrameLocks noChangeAspect="1"/>
            </p:cNvGraphicFramePr>
            <p:nvPr/>
          </p:nvGraphicFramePr>
          <p:xfrm>
            <a:off x="-22615" y="4482322"/>
            <a:ext cx="7246493" cy="436312"/>
          </p:xfrm>
          <a:graphic>
            <a:graphicData uri="http://schemas.openxmlformats.org/presentationml/2006/ole">
              <mc:AlternateContent xmlns:mc="http://schemas.openxmlformats.org/markup-compatibility/2006">
                <mc:Choice xmlns:v="urn:schemas-microsoft-com:vml" Requires="v">
                  <p:oleObj spid="_x0000_s67593" name="公式" r:id="rId1" imgW="4800600" imgH="254000" progId="Equation.3">
                    <p:embed/>
                  </p:oleObj>
                </mc:Choice>
                <mc:Fallback>
                  <p:oleObj name="公式" r:id="rId1" imgW="4800600" imgH="254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5" y="4482322"/>
                          <a:ext cx="7246493" cy="43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标题 1"/>
          <p:cNvSpPr>
            <a:spLocks noGrp="1"/>
          </p:cNvSpPr>
          <p:nvPr>
            <p:ph type="title"/>
          </p:nvPr>
        </p:nvSpPr>
        <p:spPr>
          <a:xfrm>
            <a:off x="470953" y="404664"/>
            <a:ext cx="8063447" cy="932682"/>
          </a:xfrm>
        </p:spPr>
        <p:txBody>
          <a:body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内容占位符 2"/>
          <p:cNvSpPr>
            <a:spLocks noGrp="1" noChangeArrowheads="1"/>
          </p:cNvSpPr>
          <p:nvPr>
            <p:ph idx="1"/>
          </p:nvPr>
        </p:nvSpPr>
        <p:spPr>
          <a:xfrm>
            <a:off x="228600" y="1219200"/>
            <a:ext cx="4559424" cy="1489720"/>
          </a:xfrm>
        </p:spPr>
        <p:txBody>
          <a:bodyPr/>
          <a:lstStyle/>
          <a:p>
            <a:r>
              <a:rPr lang="zh-CN" altLang="en-US" sz="3200" dirty="0"/>
              <a:t>除操作练习</a:t>
            </a:r>
            <a:endParaRPr lang="en-US" altLang="zh-CN" sz="3200" dirty="0"/>
          </a:p>
          <a:p>
            <a:r>
              <a:rPr lang="zh-CN" altLang="en-US" dirty="0"/>
              <a:t>查询选修了学号</a:t>
            </a:r>
            <a:r>
              <a:rPr lang="en-US" altLang="zh-CN" dirty="0"/>
              <a:t>9512101</a:t>
            </a:r>
            <a:r>
              <a:rPr lang="zh-CN" altLang="en-US" dirty="0"/>
              <a:t>学生所学全部课程的同学的姓名</a:t>
            </a:r>
            <a:endParaRPr lang="en-US" altLang="zh-CN" dirty="0"/>
          </a:p>
          <a:p>
            <a:endParaRPr lang="en-US" altLang="zh-CN" dirty="0"/>
          </a:p>
          <a:p>
            <a:endParaRPr lang="zh-CN" altLang="en-US" dirty="0"/>
          </a:p>
        </p:txBody>
      </p:sp>
      <p:graphicFrame>
        <p:nvGraphicFramePr>
          <p:cNvPr id="4" name="表格 3"/>
          <p:cNvGraphicFramePr>
            <a:graphicFrameLocks noGrp="1"/>
          </p:cNvGraphicFramePr>
          <p:nvPr/>
        </p:nvGraphicFramePr>
        <p:xfrm>
          <a:off x="5508625" y="4210072"/>
          <a:ext cx="3384550" cy="2027240"/>
        </p:xfrm>
        <a:graphic>
          <a:graphicData uri="http://schemas.openxmlformats.org/drawingml/2006/table">
            <a:tbl>
              <a:tblPr/>
              <a:tblGrid>
                <a:gridCol w="685800"/>
                <a:gridCol w="1136650"/>
                <a:gridCol w="685800"/>
                <a:gridCol w="876300"/>
              </a:tblGrid>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Cno</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Cname</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Credit</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Semester</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计算机文化</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VB</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C03</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计算机网络</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数据库</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高等数学</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2</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C06</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数据结构</a:t>
                      </a:r>
                      <a:endParaRPr kumimoji="0" lang="zh-CN" altLang="en-US"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5</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4</a:t>
                      </a:r>
                      <a:endParaRPr kumimoji="0" lang="en-US" altLang="zh-CN" sz="16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3405">
                <a:tc gridSpan="4">
                  <a:txBody>
                    <a:bodyPr/>
                    <a:lstStyle>
                      <a:lvl1pPr latinLnBrk="1">
                        <a:spcBef>
                          <a:spcPct val="20000"/>
                        </a:spcBef>
                        <a:defRPr kumimoji="1" sz="24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defRPr kumimoji="1" sz="22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defRPr kumimoji="1">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defRPr kumimoji="1" sz="1000">
                          <a:solidFill>
                            <a:schemeClr val="tx1"/>
                          </a:solidFill>
                          <a:latin typeface="-소망L" pitchFamily="18" charset="-127"/>
                          <a:ea typeface="-소망L" pitchFamily="18" charset="-127"/>
                        </a:defRPr>
                      </a:lvl4pPr>
                      <a:lvl5pPr marL="2057400" indent="-228600" latinLnBrk="1">
                        <a:spcBef>
                          <a:spcPct val="20000"/>
                        </a:spcBef>
                        <a:defRPr kumimoji="1" sz="8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defRPr kumimoji="1" sz="800">
                          <a:solidFill>
                            <a:schemeClr val="tx1"/>
                          </a:solidFill>
                          <a:latin typeface="-소망L" pitchFamily="18" charset="-127"/>
                          <a:ea typeface="-소망L" pitchFamily="18" charset="-127"/>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Course</a:t>
                      </a:r>
                      <a:endParaRPr kumimoji="0" lang="en-US" altLang="zh-CN" sz="1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endParaRPr>
                    </a:p>
                  </a:txBody>
                  <a:tcPr marL="9525" marR="9525" marT="9526"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hMerge="1">
                  <a:tcPr/>
                </a:tc>
                <a:tc hMerge="1">
                  <a:tcPr/>
                </a:tc>
                <a:tc hMerge="1">
                  <a:tcPr/>
                </a:tc>
              </a:tr>
            </a:tbl>
          </a:graphicData>
        </a:graphic>
      </p:graphicFrame>
      <p:graphicFrame>
        <p:nvGraphicFramePr>
          <p:cNvPr id="5" name="表格 4"/>
          <p:cNvGraphicFramePr>
            <a:graphicFrameLocks noGrp="1"/>
          </p:cNvGraphicFramePr>
          <p:nvPr/>
        </p:nvGraphicFramePr>
        <p:xfrm>
          <a:off x="2339975" y="3644900"/>
          <a:ext cx="2203450" cy="2533650"/>
        </p:xfrm>
        <a:graphic>
          <a:graphicData uri="http://schemas.openxmlformats.org/drawingml/2006/table">
            <a:tbl>
              <a:tblPr/>
              <a:tblGrid>
                <a:gridCol w="831850"/>
                <a:gridCol w="685800"/>
                <a:gridCol w="685800"/>
              </a:tblGrid>
              <a:tr h="171450">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Sno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黑体" panose="02010609060101010101" pitchFamily="49" charset="-122"/>
                          <a:ea typeface="黑体" panose="02010609060101010101" pitchFamily="49" charset="-122"/>
                        </a:rPr>
                        <a:t>Cno</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Grade</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9512101</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86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78</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9512102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66</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C01</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82</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C02</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黑体" panose="02010609060101010101" pitchFamily="49" charset="-122"/>
                          <a:ea typeface="黑体" panose="02010609060101010101" pitchFamily="49" charset="-122"/>
                        </a:rPr>
                        <a:t>75</a:t>
                      </a:r>
                      <a:endParaRPr lang="en-US" altLang="zh-CN"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C04</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9521102</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黑体" panose="02010609060101010101" pitchFamily="49" charset="-122"/>
                          <a:ea typeface="黑体" panose="02010609060101010101" pitchFamily="49" charset="-122"/>
                        </a:rPr>
                        <a:t>C05</a:t>
                      </a:r>
                      <a:endParaRPr lang="en-US" sz="1600" b="0" i="0" u="none" strike="noStrike">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黑体" panose="02010609060101010101" pitchFamily="49" charset="-122"/>
                          <a:ea typeface="黑体" panose="02010609060101010101" pitchFamily="49" charset="-122"/>
                        </a:rPr>
                        <a:t>50</a:t>
                      </a:r>
                      <a:endParaRPr lang="en-US" altLang="zh-CN"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gridSpan="3">
                  <a:txBody>
                    <a:bodyPr/>
                    <a:lstStyle/>
                    <a:p>
                      <a:pPr algn="ctr" fontAlgn="ctr"/>
                      <a:r>
                        <a:rPr lang="en-US" sz="1600" b="0" i="0" u="none" strike="noStrike" dirty="0">
                          <a:solidFill>
                            <a:srgbClr val="000000"/>
                          </a:solidFill>
                          <a:latin typeface="黑体" panose="02010609060101010101" pitchFamily="49" charset="-122"/>
                          <a:ea typeface="黑体" panose="02010609060101010101" pitchFamily="49" charset="-122"/>
                        </a:rPr>
                        <a:t>SC</a:t>
                      </a:r>
                      <a:endParaRPr lang="en-US" sz="1600" b="0" i="0" u="none" strike="noStrike" dirty="0">
                        <a:solidFill>
                          <a:srgbClr val="000000"/>
                        </a:solidFill>
                        <a:latin typeface="黑体" panose="02010609060101010101" pitchFamily="49" charset="-122"/>
                        <a:ea typeface="黑体" panose="02010609060101010101" pitchFamily="49"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r>
            </a:tbl>
          </a:graphicData>
        </a:graphic>
      </p:graphicFrame>
      <p:graphicFrame>
        <p:nvGraphicFramePr>
          <p:cNvPr id="6" name="表格 5"/>
          <p:cNvGraphicFramePr>
            <a:graphicFrameLocks noGrp="1"/>
          </p:cNvGraphicFramePr>
          <p:nvPr/>
        </p:nvGraphicFramePr>
        <p:xfrm>
          <a:off x="4788024" y="1484313"/>
          <a:ext cx="4103575" cy="2592384"/>
        </p:xfrm>
        <a:graphic>
          <a:graphicData uri="http://schemas.openxmlformats.org/drawingml/2006/table">
            <a:tbl>
              <a:tblPr/>
              <a:tblGrid>
                <a:gridCol w="912814"/>
                <a:gridCol w="806565"/>
                <a:gridCol w="806565"/>
                <a:gridCol w="806565"/>
                <a:gridCol w="771066"/>
              </a:tblGrid>
              <a:tr h="324048">
                <a:tc>
                  <a:txBody>
                    <a:bodyPr/>
                    <a:lstStyle/>
                    <a:p>
                      <a:pPr algn="ctr" fontAlgn="ctr"/>
                      <a:r>
                        <a:rPr lang="en-US" sz="1600" b="0" i="0" u="none" strike="noStrike" dirty="0" err="1">
                          <a:solidFill>
                            <a:srgbClr val="000000"/>
                          </a:solidFill>
                          <a:latin typeface="微软雅黑" panose="020B0503020204020204" charset="-122"/>
                          <a:ea typeface="微软雅黑" panose="020B0503020204020204" charset="-122"/>
                        </a:rPr>
                        <a:t>Sno</a:t>
                      </a:r>
                      <a:endParaRPr 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微软雅黑" panose="020B0503020204020204" charset="-122"/>
                          <a:ea typeface="微软雅黑" panose="020B0503020204020204" charset="-122"/>
                        </a:rPr>
                        <a:t>Sname</a:t>
                      </a:r>
                      <a:endParaRPr 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err="1">
                          <a:solidFill>
                            <a:srgbClr val="000000"/>
                          </a:solidFill>
                          <a:latin typeface="微软雅黑" panose="020B0503020204020204" charset="-122"/>
                          <a:ea typeface="微软雅黑" panose="020B0503020204020204" charset="-122"/>
                        </a:rPr>
                        <a:t>Ssex</a:t>
                      </a:r>
                      <a:endParaRPr 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a:solidFill>
                            <a:srgbClr val="000000"/>
                          </a:solidFill>
                          <a:latin typeface="微软雅黑" panose="020B0503020204020204" charset="-122"/>
                          <a:ea typeface="微软雅黑" panose="020B0503020204020204" charset="-122"/>
                          <a:cs typeface="+mn-cs"/>
                        </a:rPr>
                        <a:t>Sage</a:t>
                      </a:r>
                      <a:endParaRPr lang="en-US" sz="1600" b="0" i="0" u="none" strike="noStrike" kern="1200" dirty="0">
                        <a:solidFill>
                          <a:srgbClr val="000000"/>
                        </a:solidFill>
                        <a:latin typeface="微软雅黑" panose="020B0503020204020204" charset="-122"/>
                        <a:ea typeface="微软雅黑" panose="020B0503020204020204" charset="-122"/>
                        <a:cs typeface="+mn-cs"/>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kern="1200" dirty="0" err="1">
                          <a:solidFill>
                            <a:srgbClr val="000000"/>
                          </a:solidFill>
                          <a:latin typeface="微软雅黑" panose="020B0503020204020204" charset="-122"/>
                          <a:ea typeface="微软雅黑" panose="020B0503020204020204" charset="-122"/>
                          <a:cs typeface="+mn-cs"/>
                        </a:rPr>
                        <a:t>Sdept</a:t>
                      </a:r>
                      <a:endParaRPr lang="en-US" sz="1600" b="0" i="0" u="none" strike="noStrike" kern="1200" dirty="0">
                        <a:solidFill>
                          <a:srgbClr val="000000"/>
                        </a:solidFill>
                        <a:latin typeface="微软雅黑" panose="020B0503020204020204" charset="-122"/>
                        <a:ea typeface="微软雅黑" panose="020B0503020204020204" charset="-122"/>
                        <a:cs typeface="+mn-cs"/>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dirty="0">
                          <a:solidFill>
                            <a:srgbClr val="000000"/>
                          </a:solidFill>
                          <a:latin typeface="微软雅黑" panose="020B0503020204020204" charset="-122"/>
                          <a:ea typeface="微软雅黑" panose="020B0503020204020204" charset="-122"/>
                        </a:rPr>
                        <a:t>9512101</a:t>
                      </a:r>
                      <a:endParaRPr lang="en-US" altLang="zh-CN"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微软雅黑" panose="020B0503020204020204" charset="-122"/>
                          <a:ea typeface="微软雅黑" panose="020B0503020204020204" charset="-122"/>
                        </a:rPr>
                        <a:t>李勇</a:t>
                      </a:r>
                      <a:endParaRPr lang="zh-CN" alt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微软雅黑" panose="020B0503020204020204" charset="-122"/>
                          <a:ea typeface="微软雅黑" panose="020B0503020204020204" charset="-122"/>
                        </a:rPr>
                        <a:t>男</a:t>
                      </a:r>
                      <a:endParaRPr lang="zh-CN" altLang="en-US"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微软雅黑" panose="020B0503020204020204" charset="-122"/>
                          <a:ea typeface="微软雅黑" panose="020B0503020204020204" charset="-122"/>
                        </a:rPr>
                        <a:t>19</a:t>
                      </a:r>
                      <a:endParaRPr lang="en-US" altLang="zh-CN"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charset="-122"/>
                          <a:ea typeface="微软雅黑" panose="020B0503020204020204" charset="-122"/>
                        </a:rPr>
                        <a:t>计算机系</a:t>
                      </a:r>
                      <a:endParaRPr lang="zh-CN" altLang="en-US" sz="14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微软雅黑" panose="020B0503020204020204" charset="-122"/>
                          <a:ea typeface="微软雅黑" panose="020B0503020204020204" charset="-122"/>
                        </a:rPr>
                        <a:t>9512102</a:t>
                      </a:r>
                      <a:endParaRPr lang="en-US" altLang="zh-CN"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微软雅黑" panose="020B0503020204020204" charset="-122"/>
                          <a:ea typeface="微软雅黑" panose="020B0503020204020204" charset="-122"/>
                        </a:rPr>
                        <a:t>刘晨</a:t>
                      </a:r>
                      <a:endParaRPr lang="zh-CN" alt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微软雅黑" panose="020B0503020204020204" charset="-122"/>
                          <a:ea typeface="微软雅黑" panose="020B0503020204020204" charset="-122"/>
                        </a:rPr>
                        <a:t>男</a:t>
                      </a:r>
                      <a:endParaRPr lang="zh-CN" altLang="en-US"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latin typeface="微软雅黑" panose="020B0503020204020204" charset="-122"/>
                          <a:ea typeface="微软雅黑" panose="020B0503020204020204" charset="-122"/>
                        </a:rPr>
                        <a:t>20</a:t>
                      </a:r>
                      <a:endParaRPr lang="en-US" altLang="zh-CN"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charset="-122"/>
                          <a:ea typeface="微软雅黑" panose="020B0503020204020204" charset="-122"/>
                        </a:rPr>
                        <a:t>计算机系</a:t>
                      </a:r>
                      <a:endParaRPr lang="zh-CN" altLang="en-US" sz="14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微软雅黑" panose="020B0503020204020204" charset="-122"/>
                          <a:ea typeface="微软雅黑" panose="020B0503020204020204" charset="-122"/>
                        </a:rPr>
                        <a:t>9512103</a:t>
                      </a:r>
                      <a:endParaRPr lang="en-US" altLang="zh-CN"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微软雅黑" panose="020B0503020204020204" charset="-122"/>
                          <a:ea typeface="微软雅黑" panose="020B0503020204020204" charset="-122"/>
                        </a:rPr>
                        <a:t>王敏</a:t>
                      </a:r>
                      <a:endParaRPr lang="zh-CN" alt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微软雅黑" panose="020B0503020204020204" charset="-122"/>
                          <a:ea typeface="微软雅黑" panose="020B0503020204020204" charset="-122"/>
                        </a:rPr>
                        <a:t>女</a:t>
                      </a:r>
                      <a:endParaRPr lang="zh-CN" alt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微软雅黑" panose="020B0503020204020204" charset="-122"/>
                          <a:ea typeface="微软雅黑" panose="020B0503020204020204" charset="-122"/>
                        </a:rPr>
                        <a:t>20</a:t>
                      </a:r>
                      <a:endParaRPr lang="en-US" altLang="zh-CN"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charset="-122"/>
                          <a:ea typeface="微软雅黑" panose="020B0503020204020204" charset="-122"/>
                        </a:rPr>
                        <a:t>计算机系</a:t>
                      </a:r>
                      <a:endParaRPr lang="zh-CN" altLang="en-US" sz="14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微软雅黑" panose="020B0503020204020204" charset="-122"/>
                          <a:ea typeface="微软雅黑" panose="020B0503020204020204" charset="-122"/>
                        </a:rPr>
                        <a:t>9521101</a:t>
                      </a:r>
                      <a:endParaRPr lang="en-US" altLang="zh-CN"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微软雅黑" panose="020B0503020204020204" charset="-122"/>
                          <a:ea typeface="微软雅黑" panose="020B0503020204020204" charset="-122"/>
                        </a:rPr>
                        <a:t>张立</a:t>
                      </a:r>
                      <a:endParaRPr lang="zh-CN" altLang="en-US"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微软雅黑" panose="020B0503020204020204" charset="-122"/>
                          <a:ea typeface="微软雅黑" panose="020B0503020204020204" charset="-122"/>
                        </a:rPr>
                        <a:t>男</a:t>
                      </a:r>
                      <a:endParaRPr lang="zh-CN" alt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微软雅黑" panose="020B0503020204020204" charset="-122"/>
                          <a:ea typeface="微软雅黑" panose="020B0503020204020204" charset="-122"/>
                        </a:rPr>
                        <a:t>22</a:t>
                      </a:r>
                      <a:endParaRPr lang="en-US" altLang="zh-CN"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charset="-122"/>
                          <a:ea typeface="微软雅黑" panose="020B0503020204020204" charset="-122"/>
                        </a:rPr>
                        <a:t>信息系</a:t>
                      </a:r>
                      <a:endParaRPr lang="zh-CN" altLang="en-US" sz="14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微软雅黑" panose="020B0503020204020204" charset="-122"/>
                          <a:ea typeface="微软雅黑" panose="020B0503020204020204" charset="-122"/>
                        </a:rPr>
                        <a:t>9521102</a:t>
                      </a:r>
                      <a:endParaRPr lang="en-US" altLang="zh-CN"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微软雅黑" panose="020B0503020204020204" charset="-122"/>
                          <a:ea typeface="微软雅黑" panose="020B0503020204020204" charset="-122"/>
                        </a:rPr>
                        <a:t>吴宾</a:t>
                      </a:r>
                      <a:endParaRPr lang="zh-CN" altLang="en-US"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微软雅黑" panose="020B0503020204020204" charset="-122"/>
                          <a:ea typeface="微软雅黑" panose="020B0503020204020204" charset="-122"/>
                        </a:rPr>
                        <a:t>女</a:t>
                      </a:r>
                      <a:endParaRPr lang="zh-CN" alt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微软雅黑" panose="020B0503020204020204" charset="-122"/>
                          <a:ea typeface="微软雅黑" panose="020B0503020204020204" charset="-122"/>
                        </a:rPr>
                        <a:t>21</a:t>
                      </a:r>
                      <a:endParaRPr lang="en-US" altLang="zh-CN"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charset="-122"/>
                          <a:ea typeface="微软雅黑" panose="020B0503020204020204" charset="-122"/>
                        </a:rPr>
                        <a:t>信息系</a:t>
                      </a:r>
                      <a:endParaRPr lang="zh-CN" altLang="en-US" sz="14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a:txBody>
                    <a:bodyPr/>
                    <a:lstStyle/>
                    <a:p>
                      <a:pPr algn="ctr" fontAlgn="ctr"/>
                      <a:r>
                        <a:rPr lang="en-US" altLang="zh-CN" sz="1600" b="0" i="0" u="none" strike="noStrike">
                          <a:solidFill>
                            <a:srgbClr val="000000"/>
                          </a:solidFill>
                          <a:latin typeface="微软雅黑" panose="020B0503020204020204" charset="-122"/>
                          <a:ea typeface="微软雅黑" panose="020B0503020204020204" charset="-122"/>
                        </a:rPr>
                        <a:t>9521103</a:t>
                      </a:r>
                      <a:endParaRPr lang="en-US" altLang="zh-CN"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微软雅黑" panose="020B0503020204020204" charset="-122"/>
                          <a:ea typeface="微软雅黑" panose="020B0503020204020204" charset="-122"/>
                        </a:rPr>
                        <a:t>张海</a:t>
                      </a:r>
                      <a:endParaRPr lang="zh-CN" altLang="en-US" sz="1600" b="0" i="0" u="none" strike="noStrike">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微软雅黑" panose="020B0503020204020204" charset="-122"/>
                          <a:ea typeface="微软雅黑" panose="020B0503020204020204" charset="-122"/>
                        </a:rPr>
                        <a:t>男</a:t>
                      </a:r>
                      <a:endParaRPr lang="zh-CN" altLang="en-US"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latin typeface="微软雅黑" panose="020B0503020204020204" charset="-122"/>
                          <a:ea typeface="微软雅黑" panose="020B0503020204020204" charset="-122"/>
                        </a:rPr>
                        <a:t>20</a:t>
                      </a:r>
                      <a:endParaRPr lang="en-US" altLang="zh-CN" sz="16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charset="-122"/>
                          <a:ea typeface="微软雅黑" panose="020B0503020204020204" charset="-122"/>
                        </a:rPr>
                        <a:t>信息系</a:t>
                      </a:r>
                      <a:endParaRPr lang="zh-CN" altLang="en-US" sz="1400" b="0" i="0" u="none" strike="noStrike" dirty="0">
                        <a:solidFill>
                          <a:srgbClr val="000000"/>
                        </a:solidFill>
                        <a:latin typeface="微软雅黑" panose="020B0503020204020204" charset="-122"/>
                        <a:ea typeface="微软雅黑" panose="020B0503020204020204" charset="-122"/>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4048">
                <a:tc gridSpan="5">
                  <a:txBody>
                    <a:bodyPr/>
                    <a:lstStyle/>
                    <a:p>
                      <a:pPr algn="ctr" fontAlgn="ctr"/>
                      <a:r>
                        <a:rPr lang="en-US" sz="1600" b="0" i="0" u="none" strike="noStrike" dirty="0">
                          <a:solidFill>
                            <a:srgbClr val="000000"/>
                          </a:solidFill>
                          <a:latin typeface="+mn-ea"/>
                          <a:ea typeface="+mn-ea"/>
                        </a:rPr>
                        <a:t>Student</a:t>
                      </a:r>
                      <a:endParaRPr lang="en-US" sz="1600" b="0" i="0" u="none" strike="noStrike" dirty="0">
                        <a:solidFill>
                          <a:srgbClr val="000000"/>
                        </a:solidFill>
                        <a:latin typeface="+mn-ea"/>
                        <a:ea typeface="+mn-ea"/>
                      </a:endParaRPr>
                    </a:p>
                  </a:txBody>
                  <a:tcPr marL="9526" marR="9526" marT="9525" marB="0" anchor="ctr">
                    <a:lnL>
                      <a:noFill/>
                    </a:lnL>
                    <a:lnR>
                      <a:noFill/>
                    </a:lnR>
                    <a:lnT w="6350" cap="flat" cmpd="sng" algn="ctr">
                      <a:solidFill>
                        <a:srgbClr val="000000"/>
                      </a:solidFill>
                      <a:prstDash val="solid"/>
                      <a:round/>
                      <a:headEnd type="none" w="med" len="med"/>
                      <a:tailEnd type="none" w="med" len="med"/>
                    </a:lnT>
                    <a:lnB>
                      <a:noFill/>
                    </a:lnB>
                  </a:tcPr>
                </a:tc>
                <a:tc hMerge="1">
                  <a:tcPr/>
                </a:tc>
                <a:tc hMerge="1">
                  <a:tcPr/>
                </a:tc>
                <a:tc hMerge="1">
                  <a:tcPr/>
                </a:tc>
                <a:tc hMerge="1">
                  <a:tcPr/>
                </a:tc>
              </a:tr>
            </a:tbl>
          </a:graphicData>
        </a:graphic>
      </p:graphicFrame>
      <p:sp>
        <p:nvSpPr>
          <p:cNvPr id="9" name="标题 1"/>
          <p:cNvSpPr>
            <a:spLocks noGrp="1"/>
          </p:cNvSpPr>
          <p:nvPr>
            <p:ph type="title"/>
          </p:nvPr>
        </p:nvSpPr>
        <p:spPr>
          <a:xfrm>
            <a:off x="470953" y="404664"/>
            <a:ext cx="8063447" cy="932682"/>
          </a:xfrm>
        </p:spPr>
        <p:txBody>
          <a:bodyPr/>
          <a:lstStyle/>
          <a:p>
            <a:r>
              <a:rPr lang="zh-CN" altLang="en-US" dirty="0"/>
              <a:t>定义</a:t>
            </a:r>
            <a:r>
              <a:rPr lang="en-US" altLang="zh-CN" dirty="0"/>
              <a:t>3-11 </a:t>
            </a:r>
            <a:r>
              <a:rPr lang="zh-CN" altLang="en-US" dirty="0"/>
              <a:t>除（</a:t>
            </a:r>
            <a:r>
              <a:rPr lang="en-US" altLang="zh-CN" dirty="0"/>
              <a:t>division</a:t>
            </a:r>
            <a:r>
              <a:rPr lang="zh-CN" altLang="en-US" dirty="0"/>
              <a:t>）</a:t>
            </a:r>
            <a:endParaRPr lang="zh-CN" altLang="en-US" dirty="0"/>
          </a:p>
        </p:txBody>
      </p:sp>
    </p:spTree>
  </p:cSld>
  <p:clrMapOvr>
    <a:masterClrMapping/>
  </p:clrMapOvr>
  <p:transition spd="slow">
    <p:randomBar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029220"/>
            <a:ext cx="8229600" cy="6072188"/>
          </a:xfrm>
        </p:spPr>
        <p:txBody>
          <a:bodyPr>
            <a:normAutofit fontScale="92500" lnSpcReduction="10000"/>
          </a:bodyPr>
          <a:lstStyle/>
          <a:p>
            <a:pPr>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设教学课程数据库中有三个关系：</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学生关系</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sname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age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sex</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课程关系</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cname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teacher</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成绩关系</a:t>
            </a:r>
            <a:r>
              <a:rPr lang="en-US" altLang="zh-CN" dirty="0">
                <a:latin typeface="Times New Roman" panose="02020603050405020304" pitchFamily="18" charset="0"/>
                <a:cs typeface="Times New Roman" panose="02020603050405020304" pitchFamily="18" charset="0"/>
              </a:rPr>
              <a:t>SC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grade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用关系代数表达式表示如下查询要求。</a:t>
            </a:r>
            <a:endParaRPr lang="zh-CN" altLang="en-US" dirty="0">
              <a:latin typeface="Times New Roman" panose="02020603050405020304" pitchFamily="18" charset="0"/>
              <a:cs typeface="Times New Roman" panose="02020603050405020304" pitchFamily="18" charset="0"/>
            </a:endParaRPr>
          </a:p>
          <a:p>
            <a:pPr>
              <a:spcBef>
                <a:spcPts val="1200"/>
              </a:spcBef>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）查询学号为“</a:t>
            </a:r>
            <a:r>
              <a:rPr lang="en-US" altLang="zh-CN" dirty="0">
                <a:latin typeface="Times New Roman" panose="02020603050405020304" pitchFamily="18" charset="0"/>
                <a:cs typeface="Times New Roman" panose="02020603050405020304" pitchFamily="18" charset="0"/>
              </a:rPr>
              <a:t>S2</a:t>
            </a:r>
            <a:r>
              <a:rPr lang="zh-CN" altLang="en-US" dirty="0">
                <a:latin typeface="Times New Roman" panose="02020603050405020304" pitchFamily="18" charset="0"/>
                <a:cs typeface="Times New Roman" panose="02020603050405020304" pitchFamily="18" charset="0"/>
              </a:rPr>
              <a:t>”的学生学习“数据库原理”课程的成绩。</a:t>
            </a:r>
            <a:endParaRPr lang="zh-CN" altLang="en-US" dirty="0">
              <a:latin typeface="Times New Roman" panose="02020603050405020304" pitchFamily="18" charset="0"/>
              <a:cs typeface="Times New Roman" panose="02020603050405020304" pitchFamily="18" charset="0"/>
            </a:endParaRPr>
          </a:p>
          <a:p>
            <a:pPr>
              <a:spcBef>
                <a:spcPts val="1200"/>
              </a:spcBef>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spcBef>
                <a:spcPts val="1200"/>
              </a:spcBef>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）查询至少学习了课程号为“</a:t>
            </a:r>
            <a:r>
              <a:rPr lang="en-US" altLang="zh-CN" dirty="0">
                <a:latin typeface="Times New Roman" panose="02020603050405020304" pitchFamily="18" charset="0"/>
                <a:cs typeface="Times New Roman" panose="02020603050405020304" pitchFamily="18" charset="0"/>
              </a:rPr>
              <a:t>C2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C4</a:t>
            </a:r>
            <a:r>
              <a:rPr lang="zh-CN" altLang="en-US" dirty="0">
                <a:latin typeface="Times New Roman" panose="02020603050405020304" pitchFamily="18" charset="0"/>
                <a:cs typeface="Times New Roman" panose="02020603050405020304" pitchFamily="18" charset="0"/>
              </a:rPr>
              <a:t>”的学生学号。</a:t>
            </a: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这里</a:t>
            </a:r>
            <a:r>
              <a:rPr lang="en-US" altLang="zh-CN" dirty="0" err="1">
                <a:latin typeface="Times New Roman" panose="02020603050405020304" pitchFamily="18" charset="0"/>
                <a:cs typeface="Times New Roman" panose="02020603050405020304" pitchFamily="18" charset="0"/>
              </a:rPr>
              <a:t>sc×sc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表示关系</a:t>
            </a:r>
            <a:r>
              <a:rPr lang="en-US" altLang="zh-CN" dirty="0" err="1">
                <a:latin typeface="Times New Roman" panose="02020603050405020304" pitchFamily="18" charset="0"/>
                <a:cs typeface="Times New Roman" panose="02020603050405020304" pitchFamily="18" charset="0"/>
              </a:rPr>
              <a:t>sc</a:t>
            </a:r>
            <a:r>
              <a:rPr lang="zh-CN" altLang="en-US" dirty="0">
                <a:latin typeface="Times New Roman" panose="02020603050405020304" pitchFamily="18" charset="0"/>
                <a:cs typeface="Times New Roman" panose="02020603050405020304" pitchFamily="18" charset="0"/>
              </a:rPr>
              <a:t>自身相乘的笛卡尔积</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）查询学习了所有课程的学生姓名。</a:t>
            </a:r>
            <a:endParaRPr lang="zh-CN" altLang="en-US" dirty="0">
              <a:latin typeface="Times New Roman" panose="02020603050405020304" pitchFamily="18" charset="0"/>
              <a:cs typeface="Times New Roman" panose="02020603050405020304" pitchFamily="18" charset="0"/>
            </a:endParaRPr>
          </a:p>
          <a:p>
            <a:pPr algn="r">
              <a:spcBef>
                <a:spcPts val="1200"/>
              </a:spcBef>
              <a:buFont typeface="Wingdings" panose="05000000000000000000" pitchFamily="2" charset="2"/>
              <a:buNone/>
            </a:pPr>
            <a:endParaRPr lang="en-US" altLang="zh-CN" dirty="0">
              <a:solidFill>
                <a:srgbClr val="0000CC"/>
              </a:solidFill>
            </a:endParaRPr>
          </a:p>
          <a:p>
            <a:pPr algn="r">
              <a:spcBef>
                <a:spcPts val="1200"/>
              </a:spcBef>
              <a:buFont typeface="Wingdings" panose="05000000000000000000" pitchFamily="2" charset="2"/>
              <a:buNone/>
            </a:pPr>
            <a:r>
              <a:rPr lang="zh-CN" altLang="en-US" dirty="0">
                <a:solidFill>
                  <a:srgbClr val="0000CC"/>
                </a:solidFill>
              </a:rPr>
              <a:t>关系代数表达式可能不唯一，可通过优化找出更好表达式！</a:t>
            </a:r>
            <a:endParaRPr lang="zh-CN" altLang="en-US" dirty="0">
              <a:solidFill>
                <a:srgbClr val="0000CC"/>
              </a:solidFill>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19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5779" name="Object 3"/>
          <p:cNvGraphicFramePr>
            <a:graphicFrameLocks noChangeAspect="1"/>
          </p:cNvGraphicFramePr>
          <p:nvPr/>
        </p:nvGraphicFramePr>
        <p:xfrm>
          <a:off x="1782763" y="3497635"/>
          <a:ext cx="5260975" cy="579437"/>
        </p:xfrm>
        <a:graphic>
          <a:graphicData uri="http://schemas.openxmlformats.org/presentationml/2006/ole">
            <mc:AlternateContent xmlns:mc="http://schemas.openxmlformats.org/markup-compatibility/2006">
              <mc:Choice xmlns:v="urn:schemas-microsoft-com:vml" Requires="v">
                <p:oleObj spid="_x0000_s42113" name="公式" r:id="rId1" imgW="2171700" imgH="241300" progId="Equation.3">
                  <p:embed/>
                </p:oleObj>
              </mc:Choice>
              <mc:Fallback>
                <p:oleObj name="公式" r:id="rId1" imgW="2171700" imgH="241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3497635"/>
                        <a:ext cx="5260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5781" name="Object 5"/>
          <p:cNvGraphicFramePr>
            <a:graphicFrameLocks noChangeAspect="1"/>
          </p:cNvGraphicFramePr>
          <p:nvPr/>
        </p:nvGraphicFramePr>
        <p:xfrm>
          <a:off x="1785417" y="4437112"/>
          <a:ext cx="3722687" cy="500063"/>
        </p:xfrm>
        <a:graphic>
          <a:graphicData uri="http://schemas.openxmlformats.org/presentationml/2006/ole">
            <mc:AlternateContent xmlns:mc="http://schemas.openxmlformats.org/markup-compatibility/2006">
              <mc:Choice xmlns:v="urn:schemas-microsoft-com:vml" Requires="v">
                <p:oleObj spid="_x0000_s42114" name="公式" r:id="rId3" imgW="1701800" imgH="228600" progId="Equation.3">
                  <p:embed/>
                </p:oleObj>
              </mc:Choice>
              <mc:Fallback>
                <p:oleObj name="公式" r:id="rId3" imgW="17018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417" y="4437112"/>
                        <a:ext cx="372268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5783" name="Object 7"/>
          <p:cNvGraphicFramePr>
            <a:graphicFrameLocks noChangeAspect="1"/>
          </p:cNvGraphicFramePr>
          <p:nvPr/>
        </p:nvGraphicFramePr>
        <p:xfrm>
          <a:off x="1737544" y="5785445"/>
          <a:ext cx="3338512" cy="523875"/>
        </p:xfrm>
        <a:graphic>
          <a:graphicData uri="http://schemas.openxmlformats.org/presentationml/2006/ole">
            <mc:AlternateContent xmlns:mc="http://schemas.openxmlformats.org/markup-compatibility/2006">
              <mc:Choice xmlns:v="urn:schemas-microsoft-com:vml" Requires="v">
                <p:oleObj spid="_x0000_s42115" name="公式" r:id="rId5" imgW="1524000" imgH="241300" progId="Equation.3">
                  <p:embed/>
                </p:oleObj>
              </mc:Choice>
              <mc:Fallback>
                <p:oleObj name="公式" r:id="rId5" imgW="1524000" imgH="241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7544" y="5785445"/>
                        <a:ext cx="333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
          <p:cNvSpPr txBox="1">
            <a:spLocks noChangeArrowheads="1"/>
          </p:cNvSpPr>
          <p:nvPr/>
        </p:nvSpPr>
        <p:spPr>
          <a:xfrm>
            <a:off x="385763" y="260648"/>
            <a:ext cx="8148637" cy="9985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关系代数的应用</a:t>
            </a:r>
            <a:r>
              <a:rPr lang="en-US" altLang="zh-CN" dirty="0"/>
              <a:t>(</a:t>
            </a:r>
            <a:r>
              <a:rPr lang="zh-CN" altLang="en-US" dirty="0"/>
              <a:t>二</a:t>
            </a:r>
            <a:r>
              <a:rPr lang="en-US" altLang="zh-CN" dirty="0"/>
              <a:t>)</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randombar(horizontal)">
                                      <p:cBhvr>
                                        <p:cTn id="12" dur="500"/>
                                        <p:tgtEl>
                                          <p:spTgt spid="7577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5781"/>
                                        </p:tgtEl>
                                        <p:attrNameLst>
                                          <p:attrName>style.visibility</p:attrName>
                                        </p:attrNameLst>
                                      </p:cBhvr>
                                      <p:to>
                                        <p:strVal val="visible"/>
                                      </p:to>
                                    </p:set>
                                    <p:animEffect transition="in" filter="randombar(horizontal)">
                                      <p:cBhvr>
                                        <p:cTn id="22" dur="500"/>
                                        <p:tgtEl>
                                          <p:spTgt spid="7578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randombar(horizontal)">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32" dur="500"/>
                                        <p:tgtEl>
                                          <p:spTgt spid="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75783"/>
                                        </p:tgtEl>
                                        <p:attrNameLst>
                                          <p:attrName>style.visibility</p:attrName>
                                        </p:attrNameLst>
                                      </p:cBhvr>
                                      <p:to>
                                        <p:strVal val="visible"/>
                                      </p:to>
                                    </p:set>
                                    <p:animEffect transition="in" filter="randombar(horizontal)">
                                      <p:cBhvr>
                                        <p:cTn id="37" dur="500"/>
                                        <p:tgtEl>
                                          <p:spTgt spid="7578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2"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关系模型缺点：查询效率低下</a:t>
            </a:r>
            <a:endParaRPr lang="en-US" altLang="zh-CN" dirty="0"/>
          </a:p>
          <a:p>
            <a:r>
              <a:rPr lang="zh-CN" altLang="en-US" dirty="0"/>
              <a:t>原因：表间联系通过连接和笛卡尔积运算完成</a:t>
            </a:r>
            <a:endParaRPr lang="en-US" altLang="zh-CN" dirty="0"/>
          </a:p>
          <a:p>
            <a:r>
              <a:rPr lang="zh-CN" altLang="en-US" dirty="0"/>
              <a:t>非过程化的数据库语言</a:t>
            </a:r>
            <a:endParaRPr lang="en-US" altLang="zh-CN" dirty="0"/>
          </a:p>
          <a:p>
            <a:endParaRPr lang="en-US" altLang="zh-CN" dirty="0"/>
          </a:p>
          <a:p>
            <a:endParaRPr lang="zh-CN" altLang="en-US" dirty="0"/>
          </a:p>
        </p:txBody>
      </p:sp>
      <p:sp>
        <p:nvSpPr>
          <p:cNvPr id="4" name="Rectangle 2"/>
          <p:cNvSpPr>
            <a:spLocks noGrp="1" noChangeArrowheads="1"/>
          </p:cNvSpPr>
          <p:nvPr>
            <p:ph type="title"/>
          </p:nvPr>
        </p:nvSpPr>
        <p:spPr>
          <a:xfrm>
            <a:off x="385763" y="549275"/>
            <a:ext cx="8148637" cy="998538"/>
          </a:xfrm>
        </p:spPr>
        <p:txBody>
          <a:bodyPr/>
          <a:lstStyle/>
          <a:p>
            <a:r>
              <a:rPr lang="en-US" altLang="zh-CN" dirty="0">
                <a:solidFill>
                  <a:schemeClr val="accent2"/>
                </a:solidFill>
              </a:rPr>
              <a:t> 3.3 </a:t>
            </a:r>
            <a:r>
              <a:rPr lang="zh-CN" altLang="en-US" dirty="0">
                <a:solidFill>
                  <a:schemeClr val="accent2"/>
                </a:solidFill>
              </a:rPr>
              <a:t>关系查询优化</a:t>
            </a:r>
            <a:endParaRPr lang="zh-CN" altLang="en-US" dirty="0">
              <a:solidFill>
                <a:schemeClr val="accent2"/>
              </a:solidFill>
            </a:endParaRPr>
          </a:p>
        </p:txBody>
      </p:sp>
      <p:sp>
        <p:nvSpPr>
          <p:cNvPr id="5" name="TextBox 8"/>
          <p:cNvSpPr txBox="1">
            <a:spLocks noChangeArrowheads="1"/>
          </p:cNvSpPr>
          <p:nvPr/>
        </p:nvSpPr>
        <p:spPr bwMode="auto">
          <a:xfrm>
            <a:off x="4932040" y="363570"/>
            <a:ext cx="40560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Student(</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Sno,Sname,Ssex,Sage,Sdept</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Course(</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Cno,Cname,Credit,Semester</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SC(</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Sno,Cno,Grade</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zh-CN" altLang="en-US" sz="20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transition spd="slow">
    <p:randomBar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例如：在学生教学课程数据库中，求选修了</a:t>
            </a:r>
            <a:r>
              <a:rPr lang="en-US" altLang="zh-CN" dirty="0">
                <a:latin typeface="Times New Roman" panose="02020603050405020304" pitchFamily="18" charset="0"/>
                <a:cs typeface="Times New Roman" panose="02020603050405020304" pitchFamily="18" charset="0"/>
              </a:rPr>
              <a:t>C2</a:t>
            </a:r>
            <a:r>
              <a:rPr lang="zh-CN" altLang="en-US" dirty="0">
                <a:latin typeface="Times New Roman" panose="02020603050405020304" pitchFamily="18" charset="0"/>
                <a:cs typeface="Times New Roman" panose="02020603050405020304" pitchFamily="18" charset="0"/>
              </a:rPr>
              <a:t>课程的学生姓名。（</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1000</a:t>
            </a:r>
            <a:r>
              <a:rPr lang="zh-CN" altLang="en-US" dirty="0">
                <a:latin typeface="Times New Roman" panose="02020603050405020304" pitchFamily="18" charset="0"/>
                <a:cs typeface="Times New Roman" panose="02020603050405020304" pitchFamily="18" charset="0"/>
              </a:rPr>
              <a:t>个元组，</a:t>
            </a:r>
            <a:r>
              <a:rPr lang="en-US" altLang="zh-CN" dirty="0">
                <a:latin typeface="Times New Roman" panose="02020603050405020304" pitchFamily="18" charset="0"/>
                <a:cs typeface="Times New Roman" panose="02020603050405020304" pitchFamily="18" charset="0"/>
              </a:rPr>
              <a:t>SC</a:t>
            </a:r>
            <a:r>
              <a:rPr lang="zh-CN" altLang="en-US"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10000</a:t>
            </a:r>
            <a:r>
              <a:rPr lang="zh-CN" altLang="en-US" dirty="0">
                <a:latin typeface="Times New Roman" panose="02020603050405020304" pitchFamily="18" charset="0"/>
                <a:cs typeface="Times New Roman" panose="02020603050405020304" pitchFamily="18" charset="0"/>
              </a:rPr>
              <a:t>个元组）</a:t>
            </a:r>
            <a:endParaRPr lang="en-US" altLang="zh-CN" dirty="0">
              <a:latin typeface="Times New Roman" panose="02020603050405020304" pitchFamily="18" charset="0"/>
              <a:cs typeface="Times New Roman" panose="02020603050405020304" pitchFamily="18" charset="0"/>
            </a:endParaRPr>
          </a:p>
          <a:p>
            <a:pPr>
              <a:spcBef>
                <a:spcPts val="1200"/>
              </a:spcBef>
              <a:spcAft>
                <a:spcPts val="600"/>
              </a:spcAft>
            </a:pPr>
            <a:r>
              <a:rPr lang="en-US" altLang="zh-CN" dirty="0"/>
              <a:t>1</a:t>
            </a:r>
            <a:r>
              <a:rPr lang="zh-CN" altLang="en-US" dirty="0"/>
              <a:t>、</a:t>
            </a:r>
            <a:endParaRPr lang="en-US" altLang="zh-CN" dirty="0"/>
          </a:p>
          <a:p>
            <a:pPr>
              <a:spcBef>
                <a:spcPts val="1200"/>
              </a:spcBef>
              <a:spcAft>
                <a:spcPts val="600"/>
              </a:spcAft>
            </a:pPr>
            <a:r>
              <a:rPr lang="en-US" altLang="zh-CN" dirty="0"/>
              <a:t>2</a:t>
            </a:r>
            <a:r>
              <a:rPr lang="zh-CN" altLang="en-US" dirty="0"/>
              <a:t>、</a:t>
            </a:r>
            <a:endParaRPr lang="en-US" altLang="zh-CN" dirty="0"/>
          </a:p>
          <a:p>
            <a:pPr>
              <a:spcBef>
                <a:spcPts val="1200"/>
              </a:spcBef>
              <a:spcAft>
                <a:spcPts val="600"/>
              </a:spcAft>
            </a:pPr>
            <a:r>
              <a:rPr lang="en-US" altLang="zh-CN" dirty="0"/>
              <a:t>3</a:t>
            </a:r>
            <a:r>
              <a:rPr lang="zh-CN" altLang="en-US" dirty="0"/>
              <a:t>、</a:t>
            </a:r>
            <a:endParaRPr lang="en-US" altLang="zh-CN" dirty="0"/>
          </a:p>
          <a:p>
            <a:endParaRPr lang="zh-CN" altLang="en-US" dirty="0"/>
          </a:p>
        </p:txBody>
      </p:sp>
      <p:sp>
        <p:nvSpPr>
          <p:cNvPr id="4" name="Rectangle 2"/>
          <p:cNvSpPr>
            <a:spLocks noGrp="1" noChangeArrowheads="1"/>
          </p:cNvSpPr>
          <p:nvPr>
            <p:ph type="title"/>
          </p:nvPr>
        </p:nvSpPr>
        <p:spPr>
          <a:xfrm>
            <a:off x="385763" y="549275"/>
            <a:ext cx="8148637" cy="998538"/>
          </a:xfrm>
        </p:spPr>
        <p:txBody>
          <a:bodyPr/>
          <a:lstStyle/>
          <a:p>
            <a:r>
              <a:rPr lang="en-US" altLang="zh-CN" dirty="0">
                <a:solidFill>
                  <a:schemeClr val="accent2"/>
                </a:solidFill>
              </a:rPr>
              <a:t> 3.3 </a:t>
            </a:r>
            <a:r>
              <a:rPr lang="zh-CN" altLang="en-US" dirty="0">
                <a:solidFill>
                  <a:schemeClr val="accent2"/>
                </a:solidFill>
              </a:rPr>
              <a:t>关系查询优化</a:t>
            </a:r>
            <a:endParaRPr lang="zh-CN" altLang="en-US" dirty="0">
              <a:solidFill>
                <a:schemeClr val="accent2"/>
              </a:solidFill>
            </a:endParaRPr>
          </a:p>
        </p:txBody>
      </p:sp>
      <p:sp>
        <p:nvSpPr>
          <p:cNvPr id="5" name="TextBox 8"/>
          <p:cNvSpPr txBox="1">
            <a:spLocks noChangeArrowheads="1"/>
          </p:cNvSpPr>
          <p:nvPr/>
        </p:nvSpPr>
        <p:spPr bwMode="auto">
          <a:xfrm>
            <a:off x="4932040" y="363570"/>
            <a:ext cx="34499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Sno,Sname,Ssex,Sage,Sdept</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C(</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Cno,Cname,Credit,Semester</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SC(</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Sno,Cno,Grade</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zh-CN" altLang="en-US" sz="20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6" name="Object 3"/>
          <p:cNvGraphicFramePr>
            <a:graphicFrameLocks noChangeAspect="1"/>
          </p:cNvGraphicFramePr>
          <p:nvPr/>
        </p:nvGraphicFramePr>
        <p:xfrm>
          <a:off x="1272231" y="2564904"/>
          <a:ext cx="5384800" cy="549275"/>
        </p:xfrm>
        <a:graphic>
          <a:graphicData uri="http://schemas.openxmlformats.org/presentationml/2006/ole">
            <mc:AlternateContent xmlns:mc="http://schemas.openxmlformats.org/markup-compatibility/2006">
              <mc:Choice xmlns:v="urn:schemas-microsoft-com:vml" Requires="v">
                <p:oleObj spid="_x0000_s68613" name="Equation" r:id="rId1" imgW="53340000" imgH="5486400" progId="Equation.DSMT4">
                  <p:embed/>
                </p:oleObj>
              </mc:Choice>
              <mc:Fallback>
                <p:oleObj name="Equation" r:id="rId1" imgW="53340000" imgH="5486400" progId="Equation.DSMT4">
                  <p:embed/>
                  <p:pic>
                    <p:nvPicPr>
                      <p:cNvPr id="0" name="Object 3"/>
                      <p:cNvPicPr>
                        <a:picLocks noChangeAspect="1" noChangeArrowheads="1"/>
                      </p:cNvPicPr>
                      <p:nvPr/>
                    </p:nvPicPr>
                    <p:blipFill>
                      <a:blip r:embed="rId2"/>
                      <a:srcRect/>
                      <a:stretch>
                        <a:fillRect/>
                      </a:stretch>
                    </p:blipFill>
                    <p:spPr bwMode="auto">
                      <a:xfrm>
                        <a:off x="1272231" y="2564904"/>
                        <a:ext cx="5384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
          <p:cNvGraphicFramePr>
            <a:graphicFrameLocks noChangeAspect="1"/>
          </p:cNvGraphicFramePr>
          <p:nvPr/>
        </p:nvGraphicFramePr>
        <p:xfrm>
          <a:off x="1272231" y="3154362"/>
          <a:ext cx="3876675" cy="549275"/>
        </p:xfrm>
        <a:graphic>
          <a:graphicData uri="http://schemas.openxmlformats.org/presentationml/2006/ole">
            <mc:AlternateContent xmlns:mc="http://schemas.openxmlformats.org/markup-compatibility/2006">
              <mc:Choice xmlns:v="urn:schemas-microsoft-com:vml" Requires="v">
                <p:oleObj spid="_x0000_s68614" name="Equation" r:id="rId3" imgW="38404800" imgH="5486400" progId="Equation.DSMT4">
                  <p:embed/>
                </p:oleObj>
              </mc:Choice>
              <mc:Fallback>
                <p:oleObj name="Equation" r:id="rId3" imgW="38404800" imgH="5486400" progId="Equation.DSMT4">
                  <p:embed/>
                  <p:pic>
                    <p:nvPicPr>
                      <p:cNvPr id="0" name="Object 3"/>
                      <p:cNvPicPr>
                        <a:picLocks noChangeAspect="1" noChangeArrowheads="1"/>
                      </p:cNvPicPr>
                      <p:nvPr/>
                    </p:nvPicPr>
                    <p:blipFill>
                      <a:blip r:embed="rId4"/>
                      <a:srcRect/>
                      <a:stretch>
                        <a:fillRect/>
                      </a:stretch>
                    </p:blipFill>
                    <p:spPr bwMode="auto">
                      <a:xfrm>
                        <a:off x="1272231" y="3154362"/>
                        <a:ext cx="38766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
          <p:cNvGraphicFramePr>
            <a:graphicFrameLocks noChangeAspect="1"/>
          </p:cNvGraphicFramePr>
          <p:nvPr/>
        </p:nvGraphicFramePr>
        <p:xfrm>
          <a:off x="1328738" y="3743325"/>
          <a:ext cx="3906837" cy="549275"/>
        </p:xfrm>
        <a:graphic>
          <a:graphicData uri="http://schemas.openxmlformats.org/presentationml/2006/ole">
            <mc:AlternateContent xmlns:mc="http://schemas.openxmlformats.org/markup-compatibility/2006">
              <mc:Choice xmlns:v="urn:schemas-microsoft-com:vml" Requires="v">
                <p:oleObj spid="_x0000_s68615" name="Equation" r:id="rId5" imgW="38709600" imgH="5486400" progId="Equation.DSMT4">
                  <p:embed/>
                </p:oleObj>
              </mc:Choice>
              <mc:Fallback>
                <p:oleObj name="Equation" r:id="rId5" imgW="38709600" imgH="5486400" progId="Equation.DSMT4">
                  <p:embed/>
                  <p:pic>
                    <p:nvPicPr>
                      <p:cNvPr id="0" name="Object 3"/>
                      <p:cNvPicPr>
                        <a:picLocks noChangeAspect="1" noChangeArrowheads="1"/>
                      </p:cNvPicPr>
                      <p:nvPr/>
                    </p:nvPicPr>
                    <p:blipFill>
                      <a:blip r:embed="rId6"/>
                      <a:srcRect/>
                      <a:stretch>
                        <a:fillRect/>
                      </a:stretch>
                    </p:blipFill>
                    <p:spPr bwMode="auto">
                      <a:xfrm>
                        <a:off x="1328738" y="3743325"/>
                        <a:ext cx="39068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5" y="1628800"/>
            <a:ext cx="8066856" cy="3777622"/>
          </a:xfrm>
        </p:spPr>
        <p:txBody>
          <a:bodyPr>
            <a:normAutofit/>
          </a:bodyPr>
          <a:lstStyle/>
          <a:p>
            <a:pPr>
              <a:buFont typeface="Wingdings" panose="05000000000000000000" pitchFamily="2" charset="2"/>
              <a:buChar char="Ø"/>
            </a:pPr>
            <a:r>
              <a:rPr lang="zh-CN" altLang="en-US" sz="3200" dirty="0"/>
              <a:t>一般准则</a:t>
            </a:r>
            <a:endParaRPr lang="en-US" altLang="zh-CN" sz="3200" dirty="0"/>
          </a:p>
          <a:p>
            <a:pPr lvl="1">
              <a:buFont typeface="Wingdings" panose="05000000000000000000" pitchFamily="2" charset="2"/>
              <a:buChar char="Ø"/>
            </a:pPr>
            <a:r>
              <a:rPr lang="en-US" altLang="zh-CN" sz="2400" dirty="0"/>
              <a:t>1</a:t>
            </a:r>
            <a:r>
              <a:rPr lang="zh-CN" altLang="en-US" sz="2400" dirty="0"/>
              <a:t>、选择运算尽量先执行；</a:t>
            </a:r>
            <a:endParaRPr lang="en-US" altLang="zh-CN" sz="2400" dirty="0"/>
          </a:p>
          <a:p>
            <a:pPr lvl="1">
              <a:buFont typeface="Wingdings" panose="05000000000000000000" pitchFamily="2" charset="2"/>
              <a:buChar char="Ø"/>
            </a:pPr>
            <a:r>
              <a:rPr lang="en-US" altLang="zh-CN" sz="2400" dirty="0"/>
              <a:t>2</a:t>
            </a:r>
            <a:r>
              <a:rPr lang="zh-CN" altLang="en-US" sz="2400" dirty="0"/>
              <a:t>、在执行连接前，对关系适当地预处理</a:t>
            </a:r>
            <a:endParaRPr lang="en-US" altLang="zh-CN" sz="2400" dirty="0"/>
          </a:p>
          <a:p>
            <a:pPr lvl="2">
              <a:buFont typeface="Wingdings" panose="05000000000000000000" pitchFamily="2" charset="2"/>
              <a:buChar char="Ø"/>
            </a:pPr>
            <a:r>
              <a:rPr lang="zh-CN" altLang="en-US" sz="2400" dirty="0"/>
              <a:t>（</a:t>
            </a:r>
            <a:r>
              <a:rPr lang="en-US" altLang="zh-CN" sz="2400" dirty="0"/>
              <a:t>1</a:t>
            </a:r>
            <a:r>
              <a:rPr lang="zh-CN" altLang="en-US" sz="2400" dirty="0"/>
              <a:t>）建立索引</a:t>
            </a:r>
            <a:endParaRPr lang="en-US" altLang="zh-CN" sz="2400" dirty="0"/>
          </a:p>
          <a:p>
            <a:pPr lvl="2">
              <a:buFont typeface="Wingdings" panose="05000000000000000000" pitchFamily="2" charset="2"/>
              <a:buChar char="Ø"/>
            </a:pPr>
            <a:r>
              <a:rPr lang="zh-CN" altLang="en-US" sz="2400" dirty="0"/>
              <a:t>（</a:t>
            </a:r>
            <a:r>
              <a:rPr lang="en-US" altLang="zh-CN" sz="2400" dirty="0"/>
              <a:t>2</a:t>
            </a:r>
            <a:r>
              <a:rPr lang="zh-CN" altLang="en-US" sz="2400" dirty="0"/>
              <a:t>）排序合并</a:t>
            </a:r>
            <a:endParaRPr lang="en-US" altLang="zh-CN" sz="2400" dirty="0"/>
          </a:p>
          <a:p>
            <a:pPr lvl="1"/>
            <a:endParaRPr lang="zh-CN" altLang="en-US" sz="3000" dirty="0"/>
          </a:p>
        </p:txBody>
      </p:sp>
      <p:sp>
        <p:nvSpPr>
          <p:cNvPr id="4" name="Rectangle 2"/>
          <p:cNvSpPr>
            <a:spLocks noGrp="1" noChangeArrowheads="1"/>
          </p:cNvSpPr>
          <p:nvPr>
            <p:ph type="title"/>
          </p:nvPr>
        </p:nvSpPr>
        <p:spPr>
          <a:xfrm>
            <a:off x="385763" y="549275"/>
            <a:ext cx="8148637" cy="998538"/>
          </a:xfrm>
        </p:spPr>
        <p:txBody>
          <a:bodyPr/>
          <a:lstStyle/>
          <a:p>
            <a:r>
              <a:rPr lang="en-US" altLang="zh-CN" dirty="0">
                <a:solidFill>
                  <a:schemeClr val="accent2"/>
                </a:solidFill>
              </a:rPr>
              <a:t> 3.3 </a:t>
            </a:r>
            <a:r>
              <a:rPr lang="zh-CN" altLang="en-US" dirty="0">
                <a:solidFill>
                  <a:schemeClr val="accent2"/>
                </a:solidFill>
              </a:rPr>
              <a:t>关系查询优化</a:t>
            </a:r>
            <a:endParaRPr lang="zh-CN" altLang="en-US" dirty="0">
              <a:solidFill>
                <a:schemeClr val="accent2"/>
              </a:solidFill>
            </a:endParaRPr>
          </a:p>
        </p:txBody>
      </p:sp>
      <p:sp>
        <p:nvSpPr>
          <p:cNvPr id="5" name="TextBox 8"/>
          <p:cNvSpPr txBox="1">
            <a:spLocks noChangeArrowheads="1"/>
          </p:cNvSpPr>
          <p:nvPr/>
        </p:nvSpPr>
        <p:spPr bwMode="auto">
          <a:xfrm>
            <a:off x="4932040" y="363570"/>
            <a:ext cx="34499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kumimoji="1" sz="2800">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6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1100">
                <a:solidFill>
                  <a:schemeClr val="tx1"/>
                </a:solidFill>
                <a:latin typeface="-소망L" pitchFamily="18" charset="-127"/>
                <a:ea typeface="-소망L" pitchFamily="18" charset="-127"/>
              </a:defRPr>
            </a:lvl4pPr>
            <a:lvl5pPr marL="2057400" indent="-228600" latinLnBrk="1">
              <a:spcBef>
                <a:spcPct val="20000"/>
              </a:spcBef>
              <a:buChar char="•"/>
              <a:defRPr kumimoji="1" sz="900">
                <a:solidFill>
                  <a:schemeClr val="tx1"/>
                </a:solidFill>
                <a:latin typeface="-소망L" pitchFamily="18" charset="-127"/>
                <a:ea typeface="-소망L" pitchFamily="18" charset="-127"/>
              </a:defRPr>
            </a:lvl5pPr>
            <a:lvl6pPr marL="25146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6pPr>
            <a:lvl7pPr marL="29718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7pPr>
            <a:lvl8pPr marL="34290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8pPr>
            <a:lvl9pPr marL="3886200" indent="-228600" eaLnBrk="0" fontAlgn="base" latinLnBrk="1" hangingPunct="0">
              <a:spcBef>
                <a:spcPct val="20000"/>
              </a:spcBef>
              <a:spcAft>
                <a:spcPct val="0"/>
              </a:spcAft>
              <a:buChar char="•"/>
              <a:defRPr kumimoji="1" sz="900">
                <a:solidFill>
                  <a:schemeClr val="tx1"/>
                </a:solidFill>
                <a:latin typeface="-소망L" pitchFamily="18" charset="-127"/>
                <a:ea typeface="-소망L" pitchFamily="18" charset="-127"/>
              </a:defRPr>
            </a:lvl9pPr>
          </a:lstStyle>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Sno,Sname,Ssex,Sage,Sdept</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C(</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Cno,Cname,Credit,Semester</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en-US" altLang="zh-CN" sz="2000" dirty="0">
              <a:latin typeface="Times New Roman" panose="02020603050405020304" pitchFamily="18" charset="0"/>
              <a:ea typeface="Gulim" panose="020B0600000101010101" pitchFamily="34" charset="-127"/>
              <a:cs typeface="Times New Roman" panose="02020603050405020304" pitchFamily="18" charset="0"/>
            </a:endParaRPr>
          </a:p>
          <a:p>
            <a:pPr latinLnBrk="0">
              <a:spcBef>
                <a:spcPct val="0"/>
              </a:spcBef>
              <a:buFontTx/>
              <a:buNone/>
            </a:pP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SC(</a:t>
            </a:r>
            <a:r>
              <a:rPr lang="en-US" altLang="zh-CN" sz="2000" dirty="0" err="1">
                <a:latin typeface="Times New Roman" panose="02020603050405020304" pitchFamily="18" charset="0"/>
                <a:ea typeface="Gulim" panose="020B0600000101010101" pitchFamily="34" charset="-127"/>
                <a:cs typeface="Times New Roman" panose="02020603050405020304" pitchFamily="18" charset="0"/>
              </a:rPr>
              <a:t>Sno,Cno,Grade</a:t>
            </a:r>
            <a:r>
              <a:rPr lang="en-US" altLang="zh-CN" sz="2000" dirty="0">
                <a:latin typeface="Times New Roman" panose="02020603050405020304" pitchFamily="18" charset="0"/>
                <a:ea typeface="Gulim" panose="020B0600000101010101" pitchFamily="34" charset="-127"/>
                <a:cs typeface="Times New Roman" panose="02020603050405020304" pitchFamily="18" charset="0"/>
              </a:rPr>
              <a:t>)</a:t>
            </a:r>
            <a:endParaRPr lang="zh-CN" altLang="en-US" sz="20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transition spd="slow">
    <p:randomBar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normAutofit fontScale="90000"/>
          </a:bodyPr>
          <a:lstStyle/>
          <a:p>
            <a:pPr>
              <a:defRPr/>
            </a:pPr>
            <a:r>
              <a:rPr lang="zh-CN" altLang="en-US" sz="6600"/>
              <a:t>本章结束！</a:t>
            </a:r>
            <a:br>
              <a:rPr lang="zh-CN" altLang="en-US" sz="6600"/>
            </a:br>
            <a:endParaRPr lang="zh-CN" altLang="en-US" sz="6600"/>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2"/>
          <p:cNvSpPr>
            <a:spLocks noGrp="1"/>
          </p:cNvSpPr>
          <p:nvPr>
            <p:ph type="title"/>
          </p:nvPr>
        </p:nvSpPr>
        <p:spPr>
          <a:xfrm>
            <a:off x="470953" y="332656"/>
            <a:ext cx="8063447" cy="932682"/>
          </a:xfrm>
        </p:spPr>
        <p:txBody>
          <a:bodyPr/>
          <a:lstStyle/>
          <a:p>
            <a:r>
              <a:rPr lang="zh-CN" altLang="en-US" dirty="0"/>
              <a:t>关系模型的基本要求</a:t>
            </a:r>
            <a:endParaRPr lang="zh-CN" altLang="en-US" dirty="0"/>
          </a:p>
        </p:txBody>
      </p:sp>
      <p:sp>
        <p:nvSpPr>
          <p:cNvPr id="17410" name="内容占位符 1"/>
          <p:cNvSpPr>
            <a:spLocks noGrp="1"/>
          </p:cNvSpPr>
          <p:nvPr>
            <p:ph idx="1"/>
          </p:nvPr>
        </p:nvSpPr>
        <p:spPr>
          <a:xfrm>
            <a:off x="467545" y="1340768"/>
            <a:ext cx="8066856" cy="4752528"/>
          </a:xfrm>
        </p:spPr>
        <p:txBody>
          <a:bodyPr>
            <a:normAutofit/>
          </a:bodyPr>
          <a:lstStyle/>
          <a:p>
            <a:pPr>
              <a:spcBef>
                <a:spcPts val="600"/>
              </a:spcBef>
            </a:pPr>
            <a:r>
              <a:rPr lang="zh-CN" altLang="en-US" sz="2500" dirty="0"/>
              <a:t>关系是规范化了的二维表格，有下列的规范性限制：</a:t>
            </a:r>
            <a:endParaRPr lang="zh-CN" altLang="en-US" sz="2500" dirty="0"/>
          </a:p>
          <a:p>
            <a:pPr>
              <a:spcBef>
                <a:spcPts val="600"/>
              </a:spcBef>
              <a:buFont typeface="Lucida Sans Unicode" panose="020B0602030504020204" pitchFamily="34" charset="0"/>
              <a:buAutoNum type="arabicPeriod"/>
            </a:pPr>
            <a:r>
              <a:rPr lang="zh-CN" altLang="en-US" sz="2500" dirty="0"/>
              <a:t>关系中的每个属性是不可分解的。</a:t>
            </a:r>
            <a:endParaRPr lang="zh-CN" altLang="en-US" sz="2500" dirty="0"/>
          </a:p>
        </p:txBody>
      </p:sp>
      <p:graphicFrame>
        <p:nvGraphicFramePr>
          <p:cNvPr id="4" name="Object 2"/>
          <p:cNvGraphicFramePr>
            <a:graphicFrameLocks noChangeAspect="1"/>
          </p:cNvGraphicFramePr>
          <p:nvPr/>
        </p:nvGraphicFramePr>
        <p:xfrm>
          <a:off x="1475656" y="2420888"/>
          <a:ext cx="6248400" cy="1209675"/>
        </p:xfrm>
        <a:graphic>
          <a:graphicData uri="http://schemas.openxmlformats.org/presentationml/2006/ole">
            <mc:AlternateContent xmlns:mc="http://schemas.openxmlformats.org/markup-compatibility/2006">
              <mc:Choice xmlns:v="urn:schemas-microsoft-com:vml" Requires="v">
                <p:oleObj spid="_x0000_s45094" name="工作表" r:id="rId1" imgW="5363845" imgH="1045210" progId="Excel.Sheet.12">
                  <p:embed/>
                </p:oleObj>
              </mc:Choice>
              <mc:Fallback>
                <p:oleObj name="工作表" r:id="rId1" imgW="5363845" imgH="1045210" progId="Excel.Sheet.12">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420888"/>
                        <a:ext cx="624840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1980481" y="4005213"/>
          <a:ext cx="5172075" cy="1209675"/>
        </p:xfrm>
        <a:graphic>
          <a:graphicData uri="http://schemas.openxmlformats.org/presentationml/2006/ole">
            <mc:AlternateContent xmlns:mc="http://schemas.openxmlformats.org/markup-compatibility/2006">
              <mc:Choice xmlns:v="urn:schemas-microsoft-com:vml" Requires="v">
                <p:oleObj spid="_x0000_s45095" name="工作表" r:id="rId3" imgW="4441190" imgH="1045210" progId="Excel.Sheet.12">
                  <p:embed/>
                </p:oleObj>
              </mc:Choice>
              <mc:Fallback>
                <p:oleObj name="工作表" r:id="rId3" imgW="4441190" imgH="1045210" progId="Excel.Shee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481" y="4005213"/>
                        <a:ext cx="517207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wipe(down)">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wipe(down)">
                                      <p:cBhvr>
                                        <p:cTn id="12" dur="500"/>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70953" y="548680"/>
            <a:ext cx="8063447" cy="932682"/>
          </a:xfrm>
        </p:spPr>
        <p:txBody>
          <a:bodyPr/>
          <a:lstStyle/>
          <a:p>
            <a:r>
              <a:rPr lang="zh-CN" altLang="en-US" dirty="0"/>
              <a:t>常用符号</a:t>
            </a:r>
            <a:endParaRPr lang="zh-CN" altLang="en-US" dirty="0"/>
          </a:p>
        </p:txBody>
      </p:sp>
      <p:sp>
        <p:nvSpPr>
          <p:cNvPr id="45058" name="Rectangle 3"/>
          <p:cNvSpPr>
            <a:spLocks noGrp="1" noChangeArrowheads="1"/>
          </p:cNvSpPr>
          <p:nvPr>
            <p:ph idx="1"/>
          </p:nvPr>
        </p:nvSpPr>
        <p:spPr/>
        <p:txBody>
          <a:bodyPr/>
          <a:lstStyle/>
          <a:p>
            <a:pPr>
              <a:buNone/>
            </a:pPr>
            <a:r>
              <a:rPr lang="zh-CN" altLang="en-US" dirty="0"/>
              <a:t>在</a:t>
            </a:r>
            <a:r>
              <a:rPr lang="en-US" altLang="zh-CN" dirty="0"/>
              <a:t>Symbol</a:t>
            </a:r>
            <a:r>
              <a:rPr lang="zh-CN" altLang="en-US" dirty="0"/>
              <a:t>字符集中</a:t>
            </a:r>
            <a:endParaRPr lang="zh-CN" altLang="en-US" dirty="0"/>
          </a:p>
          <a:p>
            <a:pPr>
              <a:buFont typeface="Wingdings" panose="05000000000000000000" pitchFamily="2" charset="2"/>
              <a:buNone/>
            </a:pPr>
            <a:endParaRPr lang="en-US" altLang="zh-CN" dirty="0"/>
          </a:p>
        </p:txBody>
      </p:sp>
      <p:sp>
        <p:nvSpPr>
          <p:cNvPr id="45060" name="矩形 3"/>
          <p:cNvSpPr>
            <a:spLocks noChangeArrowheads="1"/>
          </p:cNvSpPr>
          <p:nvPr/>
        </p:nvSpPr>
        <p:spPr bwMode="auto">
          <a:xfrm>
            <a:off x="1214438" y="3105150"/>
            <a:ext cx="56435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π</a:t>
            </a:r>
            <a:r>
              <a:rPr lang="en-US" altLang="zh-CN" sz="1800" baseline="-25000" dirty="0" err="1"/>
              <a:t>S#,Grade</a:t>
            </a:r>
            <a:r>
              <a:rPr lang="en-US" altLang="zh-CN" sz="1800" dirty="0"/>
              <a:t>(</a:t>
            </a:r>
            <a:r>
              <a:rPr lang="en-US" altLang="zh-CN" sz="1800" dirty="0" err="1"/>
              <a:t>σ</a:t>
            </a:r>
            <a:r>
              <a:rPr lang="en-US" altLang="zh-CN" sz="1800" baseline="-25000" dirty="0" err="1"/>
              <a:t>C</a:t>
            </a:r>
            <a:r>
              <a:rPr lang="en-US" altLang="zh-CN" sz="1800" baseline="-25000" dirty="0"/>
              <a:t>#='</a:t>
            </a:r>
            <a:r>
              <a:rPr lang="en-US" altLang="zh-CN" sz="1800" baseline="-25000" dirty="0" err="1"/>
              <a:t>C2</a:t>
            </a:r>
            <a:r>
              <a:rPr lang="en-US" altLang="zh-CN" sz="1800" baseline="-25000" dirty="0"/>
              <a:t>'</a:t>
            </a:r>
            <a:r>
              <a:rPr lang="en-US" altLang="zh-CN" sz="1800" dirty="0"/>
              <a:t>(SC))</a:t>
            </a:r>
            <a:endParaRPr lang="zh-CN" altLang="en-US" sz="1800" dirty="0"/>
          </a:p>
          <a:p>
            <a:pPr eaLnBrk="1" hangingPunct="1">
              <a:spcBef>
                <a:spcPct val="0"/>
              </a:spcBef>
              <a:buClrTx/>
              <a:buSzTx/>
              <a:buFontTx/>
              <a:buNone/>
            </a:pPr>
            <a:r>
              <a:rPr lang="en-US" altLang="zh-CN" sz="1800" dirty="0"/>
              <a:t>π</a:t>
            </a:r>
            <a:r>
              <a:rPr lang="en-US" altLang="zh-CN" sz="1800" baseline="-25000" dirty="0"/>
              <a:t>S#,</a:t>
            </a:r>
            <a:r>
              <a:rPr lang="en-US" altLang="zh-CN" sz="1800" baseline="-25000" dirty="0" err="1"/>
              <a:t>Sname</a:t>
            </a:r>
            <a:r>
              <a:rPr lang="en-US" altLang="zh-CN" sz="1800" dirty="0"/>
              <a:t>(</a:t>
            </a:r>
            <a:r>
              <a:rPr lang="en-US" altLang="zh-CN" sz="1800" dirty="0" err="1"/>
              <a:t>σ</a:t>
            </a:r>
            <a:r>
              <a:rPr lang="en-US" altLang="zh-CN" sz="1800" baseline="-25000" dirty="0" err="1"/>
              <a:t>Cname</a:t>
            </a:r>
            <a:r>
              <a:rPr lang="en-US" altLang="zh-CN" sz="1800" baseline="-25000" dirty="0"/>
              <a:t>='</a:t>
            </a:r>
            <a:r>
              <a:rPr lang="en-US" altLang="zh-CN" sz="1800" baseline="-25000" dirty="0" err="1"/>
              <a:t>MATHS</a:t>
            </a:r>
            <a:r>
              <a:rPr lang="en-US" altLang="zh-CN" sz="1800" baseline="-25000" dirty="0"/>
              <a:t>'</a:t>
            </a:r>
            <a:r>
              <a:rPr lang="en-US" altLang="zh-CN" sz="1800" dirty="0"/>
              <a:t>(S</a:t>
            </a:r>
            <a:r>
              <a:rPr lang="en-US" altLang="zh-CN" sz="1800" dirty="0">
                <a:sym typeface="Wingdings 3" panose="05040102010807070707" charset="2"/>
              </a:rPr>
              <a:t>∞ </a:t>
            </a:r>
            <a:r>
              <a:rPr lang="en-US" altLang="zh-CN" sz="1800" dirty="0"/>
              <a:t>SC</a:t>
            </a:r>
            <a:r>
              <a:rPr lang="en-US" altLang="zh-CN" sz="1800" dirty="0">
                <a:sym typeface="Wingdings 3" panose="05040102010807070707" charset="2"/>
              </a:rPr>
              <a:t>∞ </a:t>
            </a:r>
            <a:r>
              <a:rPr lang="en-US" altLang="zh-CN" sz="1800" dirty="0"/>
              <a:t>C))</a:t>
            </a:r>
            <a:endParaRPr lang="zh-CN" altLang="en-US" sz="1800" dirty="0"/>
          </a:p>
          <a:p>
            <a:pPr eaLnBrk="1" hangingPunct="1">
              <a:spcBef>
                <a:spcPct val="0"/>
              </a:spcBef>
              <a:buClrTx/>
              <a:buSzTx/>
              <a:buFontTx/>
              <a:buNone/>
            </a:pPr>
            <a:endParaRPr lang="en-US" altLang="zh-CN" sz="1800" b="1" dirty="0">
              <a:sym typeface="Symbol" panose="05050102010706020507" pitchFamily="18" charset="2"/>
            </a:endParaRPr>
          </a:p>
          <a:p>
            <a:pPr eaLnBrk="1" hangingPunct="1">
              <a:spcBef>
                <a:spcPct val="0"/>
              </a:spcBef>
              <a:buClrTx/>
              <a:buSzTx/>
              <a:buFontTx/>
              <a:buNone/>
            </a:pPr>
            <a:r>
              <a:rPr lang="en-US" altLang="zh-CN" sz="1800" b="1" dirty="0">
                <a:sym typeface="Symbol" panose="05050102010706020507" pitchFamily="18" charset="2"/>
              </a:rPr>
              <a:t>                   </a:t>
            </a:r>
            <a:endParaRPr lang="zh-CN" altLang="en-US" sz="1800" dirty="0"/>
          </a:p>
        </p:txBody>
      </p:sp>
    </p:spTree>
  </p:cSld>
  <p:clrMapOvr>
    <a:masterClrMapping/>
  </p:clrMapOvr>
  <p:transition spd="slow">
    <p:randomBar dir="vert"/>
  </p:transition>
</p:sld>
</file>

<file path=ppt/tags/tag1.xml><?xml version="1.0" encoding="utf-8"?>
<p:tagLst xmlns:p="http://schemas.openxmlformats.org/presentationml/2006/main">
  <p:tag name="KSO_WM_UNIT_TABLE_BEAUTIFY" val="smartTable{b09f52a0-4778-404d-8271-f7c04d8611b6}"/>
</p:tagLst>
</file>

<file path=ppt/tags/tag2.xml><?xml version="1.0" encoding="utf-8"?>
<p:tagLst xmlns:p="http://schemas.openxmlformats.org/presentationml/2006/main">
  <p:tag name="KSO_WM_UNIT_TABLE_BEAUTIFY" val="smartTable{8667621b-0daf-4ae8-90b7-ade3faed34ac}"/>
</p:tagLst>
</file>

<file path=ppt/tags/tag3.xml><?xml version="1.0" encoding="utf-8"?>
<p:tagLst xmlns:p="http://schemas.openxmlformats.org/presentationml/2006/main">
  <p:tag name="KSO_WM_UNIT_TABLE_BEAUTIFY" val="smartTable{34425e09-b3ea-4e37-b481-5477d0328162}"/>
</p:tagLst>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entury Gothic-Palatino Lino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14268</Words>
  <Application>WPS 演示</Application>
  <PresentationFormat>全屏显示(4:3)</PresentationFormat>
  <Paragraphs>3591</Paragraphs>
  <Slides>90</Slides>
  <Notes>6</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48</vt:i4>
      </vt:variant>
      <vt:variant>
        <vt:lpstr>幻灯片标题</vt:lpstr>
      </vt:variant>
      <vt:variant>
        <vt:i4>90</vt:i4>
      </vt:variant>
    </vt:vector>
  </HeadingPairs>
  <TitlesOfParts>
    <vt:vector size="167" baseType="lpstr">
      <vt:lpstr>Arial</vt:lpstr>
      <vt:lpstr>宋体</vt:lpstr>
      <vt:lpstr>Wingdings</vt:lpstr>
      <vt:lpstr>Wingdings 3</vt:lpstr>
      <vt:lpstr>幼圆</vt:lpstr>
      <vt:lpstr>Arial</vt:lpstr>
      <vt:lpstr>Times New Roman</vt:lpstr>
      <vt:lpstr>黑体</vt:lpstr>
      <vt:lpstr>-소망L</vt:lpstr>
      <vt:lpstr>Malgun Gothic</vt:lpstr>
      <vt:lpstr>굴림</vt:lpstr>
      <vt:lpstr>仿宋_GB2312</vt:lpstr>
      <vt:lpstr>Lucida Sans Unicode</vt:lpstr>
      <vt:lpstr>Palatino Linotype</vt:lpstr>
      <vt:lpstr>Century Gothic</vt:lpstr>
      <vt:lpstr>微软雅黑</vt:lpstr>
      <vt:lpstr>Arial Unicode MS</vt:lpstr>
      <vt:lpstr>Calibri</vt:lpstr>
      <vt:lpstr>仿宋</vt:lpstr>
      <vt:lpstr>Gulim</vt:lpstr>
      <vt:lpstr>Verdana</vt:lpstr>
      <vt:lpstr>Symbol</vt:lpstr>
      <vt:lpstr>楷体_GB2312</vt:lpstr>
      <vt:lpstr>新宋体</vt:lpstr>
      <vt:lpstr>Times New Roman</vt:lpstr>
      <vt:lpstr>Symbol</vt:lpstr>
      <vt:lpstr>-윤고딕140</vt:lpstr>
      <vt:lpstr>Segoe Print</vt:lpstr>
      <vt:lpstr>丝状</vt:lpstr>
      <vt:lpstr>Excel.Sheet.12</vt:lpstr>
      <vt:lpstr>Equation.3</vt:lpstr>
      <vt:lpstr>Equation.3</vt:lpstr>
      <vt:lpstr>Equation.3</vt:lpstr>
      <vt:lpstr>Equation.3</vt:lpstr>
      <vt:lpstr>Equation.3</vt:lpstr>
      <vt:lpstr>Equation.3</vt:lpstr>
      <vt:lpstr>Equation.3</vt:lpstr>
      <vt:lpstr>Equation.3</vt:lpstr>
      <vt:lpstr>Equation.3</vt:lpstr>
      <vt:lpstr>Equation.3</vt:lpstr>
      <vt:lpstr>Excel.Sheet.12</vt:lpstr>
      <vt:lpstr>Equation.3</vt:lpstr>
      <vt:lpstr>Equation.3</vt:lpstr>
      <vt:lpstr>Equation.3</vt:lpstr>
      <vt:lpstr>Equation.3</vt:lpstr>
      <vt:lpstr>Equation.3</vt:lpstr>
      <vt:lpstr>Equation.DSMT4</vt:lpstr>
      <vt:lpstr>Equation.3</vt:lpstr>
      <vt:lpstr>Equation.DSMT4</vt:lpstr>
      <vt:lpstr>Equation.DSMT4</vt:lpstr>
      <vt:lpstr>Equation.3</vt:lpstr>
      <vt:lpstr>Excel.Sheet.12</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第3章  关系数据库理论及查询优化</vt:lpstr>
      <vt:lpstr>第三章  关系数据库</vt:lpstr>
      <vt:lpstr>复习：数据模型的三要素</vt:lpstr>
      <vt:lpstr>PowerPoint 演示文稿</vt:lpstr>
      <vt:lpstr>PowerPoint 演示文稿</vt:lpstr>
      <vt:lpstr>PowerPoint 演示文稿</vt:lpstr>
      <vt:lpstr>PowerPoint 演示文稿</vt:lpstr>
      <vt:lpstr>PowerPoint 演示文稿</vt:lpstr>
      <vt:lpstr>关系模型的基本要求</vt:lpstr>
      <vt:lpstr>关系模型的基本要求</vt:lpstr>
      <vt:lpstr>关系模型的基本要求</vt:lpstr>
      <vt:lpstr>关系模型的基本要求</vt:lpstr>
      <vt:lpstr>3.1.2 关系模式的语义形式化定义</vt:lpstr>
      <vt:lpstr>3.1.2 关系模式的语义形式化定义</vt:lpstr>
      <vt:lpstr>3.1.2 关系模式的语义形式化定义</vt:lpstr>
      <vt:lpstr>3.1.2 关系模式的语义形式化定义</vt:lpstr>
      <vt:lpstr>3.1.2 关系模式的语义形式化定义</vt:lpstr>
      <vt:lpstr>关系模型的完整性约束 </vt:lpstr>
      <vt:lpstr>实体完整性</vt:lpstr>
      <vt:lpstr>参照完整性</vt:lpstr>
      <vt:lpstr>外码引用例1</vt:lpstr>
      <vt:lpstr>外码引用例2</vt:lpstr>
      <vt:lpstr>外码定义</vt:lpstr>
      <vt:lpstr>参照完整性规则</vt:lpstr>
      <vt:lpstr>外码性质</vt:lpstr>
      <vt:lpstr>用户自定义完整性</vt:lpstr>
      <vt:lpstr> 3.2 关系代数</vt:lpstr>
      <vt:lpstr> 3.2.1 关系代数运算</vt:lpstr>
      <vt:lpstr> 3.2.1 关系代数运算</vt:lpstr>
      <vt:lpstr>1 关系代数的五种基本操作 </vt:lpstr>
      <vt:lpstr>定义3-2  并（Union）</vt:lpstr>
      <vt:lpstr>定义3-2  并（Union）</vt:lpstr>
      <vt:lpstr>定义3-2  并（Union）</vt:lpstr>
      <vt:lpstr>定义3-2  并（Union）</vt:lpstr>
      <vt:lpstr>定义3-3  差（difference）</vt:lpstr>
      <vt:lpstr>定义3-3  差（difference）</vt:lpstr>
      <vt:lpstr>定义3-3  差（difference）</vt:lpstr>
      <vt:lpstr>定义3-4  笛卡尔积（ Cartesian product ）</vt:lpstr>
      <vt:lpstr>定义3-4  笛卡尔积（ Cartesian product ）</vt:lpstr>
      <vt:lpstr>定义3-4  笛卡尔积（ Cartesian product ）</vt:lpstr>
      <vt:lpstr>定义3-5  投影（projection）</vt:lpstr>
      <vt:lpstr>定义3-5  投影（projection）</vt:lpstr>
      <vt:lpstr>定义3-5  投影（projection）</vt:lpstr>
      <vt:lpstr>定义3-6  选择（selection）</vt:lpstr>
      <vt:lpstr>定义3-6  选择（selection）</vt:lpstr>
      <vt:lpstr>定义3-6  选择（selection）</vt:lpstr>
      <vt:lpstr>定义3-6  选择（selection）</vt:lpstr>
      <vt:lpstr>定义3-6  选择（selection）</vt:lpstr>
      <vt:lpstr>PowerPoint 演示文稿</vt:lpstr>
      <vt:lpstr>PowerPoint 演示文稿</vt:lpstr>
      <vt:lpstr>PowerPoint 演示文稿</vt:lpstr>
      <vt:lpstr>3.4.2 关系代数的扩展运算</vt:lpstr>
      <vt:lpstr>定义3-7  交（intersection）</vt:lpstr>
      <vt:lpstr>定义3-7  交（intersection）</vt:lpstr>
      <vt:lpstr>定义3-7  交（intersection）</vt:lpstr>
      <vt:lpstr>例：有两个关系r和s，写出r∩s的结果。</vt:lpstr>
      <vt:lpstr>PowerPoint 演示文稿</vt:lpstr>
      <vt:lpstr>PowerPoint 演示文稿</vt:lpstr>
      <vt:lpstr>定义3-8  θ连接（θ-join）</vt:lpstr>
      <vt:lpstr>定义3-8  θ连接（θ-join）</vt:lpstr>
      <vt:lpstr>定义3-8  θ连接（θ-join）</vt:lpstr>
      <vt:lpstr>PowerPoint 演示文稿</vt:lpstr>
      <vt:lpstr>定义3-8  θ连接（θ-join）</vt:lpstr>
      <vt:lpstr>定义3-8  θ连接（θ-join）</vt:lpstr>
      <vt:lpstr>PowerPoint 演示文稿</vt:lpstr>
      <vt:lpstr>PowerPoint 演示文稿</vt:lpstr>
      <vt:lpstr>PowerPoint 演示文稿</vt:lpstr>
      <vt:lpstr>定义3-10 自然连接（natural join）</vt:lpstr>
      <vt:lpstr>PowerPoint 演示文稿</vt:lpstr>
      <vt:lpstr>PowerPoint 演示文稿</vt:lpstr>
      <vt:lpstr>关系代数操作的组合应用训练</vt:lpstr>
      <vt:lpstr>关系代数的应用</vt:lpstr>
      <vt:lpstr>关系代数的应用</vt:lpstr>
      <vt:lpstr>关系代数的应用</vt:lpstr>
      <vt:lpstr>PowerPoint 演示文稿</vt:lpstr>
      <vt:lpstr>书写关系代数的基本思路</vt:lpstr>
      <vt:lpstr>定义3-11 除（division）</vt:lpstr>
      <vt:lpstr>PowerPoint 演示文稿</vt:lpstr>
      <vt:lpstr>定义3-11 除（division）</vt:lpstr>
      <vt:lpstr>PowerPoint 演示文稿</vt:lpstr>
      <vt:lpstr>定义3-11 除（division）</vt:lpstr>
      <vt:lpstr>定义3-11 除（division）</vt:lpstr>
      <vt:lpstr>定义3-11 除（division）</vt:lpstr>
      <vt:lpstr>定义3-11 除（division）</vt:lpstr>
      <vt:lpstr>PowerPoint 演示文稿</vt:lpstr>
      <vt:lpstr> 3.3 关系查询优化</vt:lpstr>
      <vt:lpstr> 3.3 关系查询优化</vt:lpstr>
      <vt:lpstr> 3.3 关系查询优化</vt:lpstr>
      <vt:lpstr>本章结束！ </vt:lpstr>
      <vt:lpstr>常用符号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关系数据库</dc:title>
  <dc:creator>王六平</dc:creator>
  <cp:lastModifiedBy>妹陀</cp:lastModifiedBy>
  <cp:revision>68</cp:revision>
  <dcterms:created xsi:type="dcterms:W3CDTF">2019-02-22T15:39:00Z</dcterms:created>
  <dcterms:modified xsi:type="dcterms:W3CDTF">2020-10-12T06:42:43Z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