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50" r:id="rId3"/>
    <p:sldId id="351" r:id="rId4"/>
    <p:sldId id="465" r:id="rId5"/>
    <p:sldId id="352" r:id="rId7"/>
    <p:sldId id="504" r:id="rId8"/>
    <p:sldId id="505" r:id="rId9"/>
    <p:sldId id="471" r:id="rId10"/>
    <p:sldId id="560" r:id="rId11"/>
    <p:sldId id="472" r:id="rId12"/>
    <p:sldId id="467" r:id="rId13"/>
    <p:sldId id="468" r:id="rId14"/>
    <p:sldId id="562" r:id="rId15"/>
    <p:sldId id="506" r:id="rId16"/>
    <p:sldId id="518" r:id="rId17"/>
    <p:sldId id="507" r:id="rId18"/>
    <p:sldId id="473" r:id="rId19"/>
    <p:sldId id="510" r:id="rId20"/>
    <p:sldId id="606" r:id="rId21"/>
    <p:sldId id="512" r:id="rId22"/>
    <p:sldId id="511" r:id="rId23"/>
    <p:sldId id="513" r:id="rId24"/>
    <p:sldId id="607" r:id="rId25"/>
    <p:sldId id="514" r:id="rId26"/>
    <p:sldId id="552" r:id="rId27"/>
    <p:sldId id="553" r:id="rId28"/>
    <p:sldId id="608" r:id="rId29"/>
    <p:sldId id="554" r:id="rId30"/>
    <p:sldId id="556" r:id="rId31"/>
    <p:sldId id="557" r:id="rId32"/>
    <p:sldId id="559" r:id="rId33"/>
    <p:sldId id="558" r:id="rId34"/>
    <p:sldId id="515" r:id="rId35"/>
    <p:sldId id="516" r:id="rId36"/>
    <p:sldId id="517" r:id="rId37"/>
    <p:sldId id="522" r:id="rId38"/>
    <p:sldId id="519" r:id="rId39"/>
    <p:sldId id="523" r:id="rId40"/>
    <p:sldId id="524" r:id="rId41"/>
    <p:sldId id="521" r:id="rId42"/>
    <p:sldId id="525" r:id="rId43"/>
    <p:sldId id="610" r:id="rId44"/>
    <p:sldId id="609" r:id="rId45"/>
    <p:sldId id="527" r:id="rId46"/>
    <p:sldId id="528" r:id="rId47"/>
    <p:sldId id="529" r:id="rId48"/>
    <p:sldId id="530" r:id="rId49"/>
    <p:sldId id="645" r:id="rId50"/>
    <p:sldId id="643" r:id="rId51"/>
    <p:sldId id="644" r:id="rId52"/>
    <p:sldId id="408" r:id="rId53"/>
    <p:sldId id="409" r:id="rId54"/>
    <p:sldId id="410" r:id="rId55"/>
    <p:sldId id="411" r:id="rId56"/>
    <p:sldId id="412" r:id="rId57"/>
    <p:sldId id="646" r:id="rId58"/>
    <p:sldId id="647" r:id="rId59"/>
    <p:sldId id="648" r:id="rId60"/>
    <p:sldId id="652" r:id="rId61"/>
    <p:sldId id="649" r:id="rId62"/>
    <p:sldId id="348"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bany" initials="xb21c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4" autoAdjust="0"/>
    <p:restoredTop sz="94280" autoAdjust="0"/>
  </p:normalViewPr>
  <p:slideViewPr>
    <p:cSldViewPr>
      <p:cViewPr varScale="1">
        <p:scale>
          <a:sx n="72" d="100"/>
          <a:sy n="72" d="100"/>
        </p:scale>
        <p:origin x="702" y="72"/>
      </p:cViewPr>
      <p:guideLst>
        <p:guide orient="horz" pos="2174"/>
        <p:guide pos="280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F1ABC766-B918-4D37-8C25-A81E78895BC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2C10A3F9-944A-4C78-AD0B-6D77BFAB7CC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对关系模式进行分解，必须保证分解后不丢失函数依赖，也不会凭空增加函数依赖。</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C10A3F9-944A-4C78-AD0B-6D77BFAB7CC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dirty="0"/>
              <a:t>函数依赖是语义范畴的概念，只能根据数据语义来确定函数依赖关系。</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BBED13-8995-4FD3-9630-D564FC67137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5FB6A4F2-9EA5-4454-8BFB-56FD2CD74428}" type="slidenum">
              <a:rPr lang="en-US" altLang="zh-CN" smtClean="0"/>
            </a:fld>
            <a:endParaRPr lang="en-US" altLang="zh-C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pPr>
              <a:defRPr/>
            </a:pPr>
            <a:fld id="{D253975E-D5BE-4522-85C1-94851B51E1D1}" type="slidenum">
              <a:rPr lang="en-US" altLang="zh-CN" smtClean="0"/>
            </a:fld>
            <a:endParaRPr lang="en-US" altLang="zh-CN"/>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787783"/>
            <a:ext cx="584978" cy="365125"/>
          </a:xfrm>
          <a:prstGeom prst="rect">
            <a:avLst/>
          </a:prstGeom>
        </p:spPr>
        <p:txBody>
          <a:bodyPr/>
          <a:lstStyle/>
          <a:p>
            <a:pPr>
              <a:defRPr/>
            </a:pPr>
            <a:fld id="{5FB6A4F2-9EA5-4454-8BFB-56FD2CD74428}" type="slidenum">
              <a:rPr lang="en-US" altLang="zh-CN" smtClean="0"/>
            </a:fld>
            <a:endParaRPr lang="en-US" altLang="zh-CN"/>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直角三角形 2"/>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 name="组合 15"/>
          <p:cNvGrpSpPr/>
          <p:nvPr/>
        </p:nvGrpSpPr>
        <p:grpSpPr bwMode="auto">
          <a:xfrm>
            <a:off x="-3175" y="4953000"/>
            <a:ext cx="9147175" cy="1911350"/>
            <a:chOff x="-3765" y="4832896"/>
            <a:chExt cx="9147765" cy="2032192"/>
          </a:xfrm>
        </p:grpSpPr>
        <p:sp>
          <p:nvSpPr>
            <p:cNvPr id="5" name="任意多边形 4"/>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8"/>
            <p:cNvSpPr/>
            <p:nvPr/>
          </p:nvSpPr>
          <p:spPr bwMode="auto">
            <a:xfrm>
              <a:off x="35443" y="5135526"/>
              <a:ext cx="9108557"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任意多边形 6"/>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9" name="日期占位符 29"/>
          <p:cNvSpPr>
            <a:spLocks noGrp="1"/>
          </p:cNvSpPr>
          <p:nvPr>
            <p:ph type="dt" sz="half" idx="10"/>
          </p:nvPr>
        </p:nvSpPr>
        <p:spPr/>
        <p:txBody>
          <a:bodyPr/>
          <a:lstStyle>
            <a:lvl1pPr>
              <a:defRPr>
                <a:solidFill>
                  <a:srgbClr val="FFFFFF"/>
                </a:solidFill>
              </a:defRPr>
            </a:lvl1pPr>
          </a:lstStyle>
          <a:p>
            <a:pPr>
              <a:defRPr/>
            </a:pPr>
            <a:fld id="{98B1B47F-30DD-42AE-82BC-B06F1161DE28}" type="datetimeFigureOut">
              <a:rPr lang="zh-CN" altLang="en-US"/>
            </a:fld>
            <a:endParaRPr lang="zh-CN" altLang="en-US"/>
          </a:p>
        </p:txBody>
      </p:sp>
      <p:sp>
        <p:nvSpPr>
          <p:cNvPr id="10"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1" name="灯片编号占位符 26"/>
          <p:cNvSpPr>
            <a:spLocks noGrp="1"/>
          </p:cNvSpPr>
          <p:nvPr>
            <p:ph type="sldNum" sz="quarter" idx="12"/>
          </p:nvPr>
        </p:nvSpPr>
        <p:spPr>
          <a:xfrm>
            <a:off x="511228" y="787783"/>
            <a:ext cx="584978" cy="365125"/>
          </a:xfrm>
          <a:prstGeom prst="rect">
            <a:avLst/>
          </a:prstGeom>
        </p:spPr>
        <p:txBody>
          <a:bodyPr/>
          <a:lstStyle>
            <a:lvl1pPr>
              <a:defRPr>
                <a:solidFill>
                  <a:srgbClr val="FFFFFF"/>
                </a:solidFill>
              </a:defRPr>
            </a:lvl1pPr>
          </a:lstStyle>
          <a:p>
            <a:pPr>
              <a:defRPr/>
            </a:pPr>
            <a:fld id="{445B24F7-B87F-4494-AC8C-44127A71222C}" type="slidenum">
              <a:rPr lang="zh-CN" altLang="en-US"/>
            </a:fld>
            <a:endParaRPr lang="en-US" altLang="zh-CN"/>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12568"/>
          </a:xfrm>
        </p:spPr>
        <p:txBody>
          <a:bodyPr/>
          <a:lstStyle>
            <a:lvl1pPr marL="273685" indent="-191770">
              <a:buFont typeface="Wingdings" panose="05000000000000000000" pitchFamily="2" charset="2"/>
              <a:buChar char="Ø"/>
              <a:defRPr/>
            </a:lvl1pPr>
            <a:lvl2pPr marL="465455" indent="-171450">
              <a:buFont typeface="Wingdings" panose="05000000000000000000" pitchFamily="2" charset="2"/>
              <a:buChar char="ü"/>
              <a:defRPr/>
            </a:lvl2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副标题 16"/>
          <p:cNvSpPr>
            <a:spLocks noGrp="1"/>
          </p:cNvSpPr>
          <p:nvPr>
            <p:ph type="subTitle" idx="13"/>
          </p:nvPr>
        </p:nvSpPr>
        <p:spPr>
          <a:xfrm>
            <a:off x="467544" y="404672"/>
            <a:ext cx="8208912" cy="825505"/>
          </a:xfrm>
        </p:spPr>
        <p:txBody>
          <a:bodyPr lIns="45720" rIns="45720">
            <a:normAutofit/>
          </a:bodyPr>
          <a:lstStyle>
            <a:lvl1pPr marL="0" marR="48260" indent="0" algn="l">
              <a:buNone/>
              <a:defRPr sz="300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4" name="Date Placeholder 3"/>
          <p:cNvSpPr>
            <a:spLocks noGrp="1"/>
          </p:cNvSpPr>
          <p:nvPr>
            <p:ph type="dt" sz="half" idx="14"/>
          </p:nvPr>
        </p:nvSpPr>
        <p:spPr/>
        <p:txBody>
          <a:bodyPr/>
          <a:lstStyle>
            <a:lvl1pPr>
              <a:defRPr/>
            </a:lvl1pPr>
          </a:lstStyle>
          <a:p>
            <a:pPr>
              <a:defRPr/>
            </a:pPr>
            <a:fld id="{4225ECB3-6AC7-43FA-A915-18D4472C2C5D}" type="datetimeFigureOut">
              <a:rPr lang="zh-CN" altLang="en-US"/>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7852726B-87AB-4964-898E-B380B9902728}" type="slidenum">
              <a:rPr lang="zh-CN" altLang="en-US"/>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5" y="1700808"/>
            <a:ext cx="8066856" cy="3777622"/>
          </a:xfrm>
        </p:spPr>
        <p:txBody>
          <a:bodyPr/>
          <a:lstStyle>
            <a:lvl1pPr>
              <a:defRPr sz="2400">
                <a:latin typeface="+mj-ea"/>
                <a:ea typeface="+mj-ea"/>
              </a:defRPr>
            </a:lvl1pPr>
            <a:lvl2pPr>
              <a:defRPr sz="2200">
                <a:latin typeface="+mj-ea"/>
                <a:ea typeface="+mj-ea"/>
              </a:defRPr>
            </a:lvl2pPr>
            <a:lvl3pPr>
              <a:defRPr/>
            </a:lvl3pPr>
            <a:lvl4pPr>
              <a:defRPr/>
            </a:lvl4pPr>
            <a:lvl5pP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标题 6"/>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baseline="0">
                <a:solidFill>
                  <a:schemeClr val="tx1">
                    <a:lumMod val="65000"/>
                    <a:lumOff val="35000"/>
                  </a:schemeClr>
                </a:solidFill>
                <a:latin typeface="幼圆" panose="02010509060101010101" pitchFamily="49" charset="-122"/>
                <a:ea typeface="幼圆" panose="02010509060101010101" pitchFamily="49"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a:prstGeom prst="rect">
            <a:avLst/>
          </a:prstGeom>
        </p:spPr>
        <p:txBody>
          <a:bodyPr/>
          <a:lstStyle/>
          <a:p>
            <a:pPr>
              <a:defRPr/>
            </a:pPr>
            <a:fld id="{F808A258-BB1C-4583-B944-9F6B9734814B}" type="slidenum">
              <a:rPr lang="en-US" altLang="zh-CN" smtClean="0"/>
            </a:fld>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a:prstGeom prst="rect">
            <a:avLst/>
          </a:prstGeom>
        </p:spPr>
        <p:txBody>
          <a:bodyPr/>
          <a:lstStyle/>
          <a:p>
            <a:pPr>
              <a:defRPr/>
            </a:pPr>
            <a:fld id="{1D3537E1-3294-472B-A15B-944A20705986}" type="slidenum">
              <a:rPr lang="en-US" altLang="zh-CN" smtClean="0"/>
            </a:fld>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a:prstGeom prst="rect">
            <a:avLst/>
          </a:prstGeom>
        </p:spPr>
        <p:txBody>
          <a:bodyPr/>
          <a:lstStyle/>
          <a:p>
            <a:pPr>
              <a:defRPr/>
            </a:pPr>
            <a:fld id="{EA41B981-68AA-48E5-AF57-82C68085FD63}" type="slidenum">
              <a:rPr lang="en-US" altLang="zh-CN" smtClean="0"/>
            </a:fld>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a:xfrm>
            <a:off x="511228" y="787783"/>
            <a:ext cx="584978" cy="365125"/>
          </a:xfrm>
          <a:prstGeom prst="rect">
            <a:avLst/>
          </a:prstGeom>
        </p:spPr>
        <p:txBody>
          <a:bodyPr/>
          <a:lstStyle/>
          <a:p>
            <a:pPr>
              <a:defRPr/>
            </a:pPr>
            <a:fld id="{746EC3B6-BE09-4370-97C1-60B1F9D4277A}" type="slidenum">
              <a:rPr lang="en-US" altLang="zh-CN" smtClean="0"/>
            </a:fld>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a:xfrm>
            <a:off x="511228" y="787783"/>
            <a:ext cx="584978" cy="365125"/>
          </a:xfrm>
          <a:prstGeom prst="rect">
            <a:avLst/>
          </a:prstGeom>
        </p:spPr>
        <p:txBody>
          <a:bodyPr/>
          <a:lstStyle/>
          <a:p>
            <a:pPr>
              <a:defRPr/>
            </a:pPr>
            <a:fld id="{C342D540-63B2-4EAE-A702-4C0250BD83B8}" type="slidenum">
              <a:rPr lang="en-US" altLang="zh-CN" smtClean="0"/>
            </a:fld>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787783"/>
            <a:ext cx="584978" cy="365125"/>
          </a:xfrm>
          <a:prstGeom prst="rect">
            <a:avLst/>
          </a:prstGeom>
        </p:spPr>
        <p:txBody>
          <a:bodyPr/>
          <a:lstStyle/>
          <a:p>
            <a:pPr>
              <a:defRPr/>
            </a:pPr>
            <a:fld id="{FA965577-39BF-439B-BEB3-36341BD7B8C6}" type="slidenum">
              <a:rPr lang="en-US" altLang="zh-CN" smtClean="0"/>
            </a:fld>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a:prstGeom prst="rect">
            <a:avLst/>
          </a:prstGeom>
        </p:spPr>
        <p:txBody>
          <a:bodyPr/>
          <a:lstStyle/>
          <a:p>
            <a:pPr>
              <a:defRPr/>
            </a:pPr>
            <a:fld id="{2A340DBC-D178-44DD-8783-2968CBC0267C}" type="slidenum">
              <a:rPr lang="en-US" altLang="zh-CN" smtClean="0"/>
            </a:fld>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5481" y="548680"/>
            <a:ext cx="8148920" cy="999399"/>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14051" y="1772816"/>
            <a:ext cx="8120350" cy="38862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randomBar dir="vert"/>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副标题 2"/>
          <p:cNvSpPr>
            <a:spLocks noGrp="1"/>
          </p:cNvSpPr>
          <p:nvPr>
            <p:ph type="subTitle" idx="1"/>
          </p:nvPr>
        </p:nvSpPr>
        <p:spPr>
          <a:xfrm>
            <a:off x="1843608" y="3814018"/>
            <a:ext cx="6400800" cy="1752600"/>
          </a:xfrm>
        </p:spPr>
        <p:txBody>
          <a:bodyPr>
            <a:normAutofit/>
          </a:bodyPr>
          <a:lstStyle/>
          <a:p>
            <a:pPr marR="0" eaLnBrk="1" hangingPunct="1"/>
            <a:r>
              <a:rPr lang="zh-CN" altLang="en-US" dirty="0"/>
              <a:t>主讲：梅晶</a:t>
            </a:r>
            <a:endParaRPr lang="en-US" altLang="zh-CN" dirty="0"/>
          </a:p>
          <a:p>
            <a:pPr marR="0" eaLnBrk="1" hangingPunct="1"/>
            <a:r>
              <a:rPr lang="zh-CN" altLang="en-US" dirty="0"/>
              <a:t>湖南师范大学信息科学与工程学院</a:t>
            </a:r>
            <a:endParaRPr lang="zh-CN" altLang="en-US" dirty="0"/>
          </a:p>
        </p:txBody>
      </p:sp>
      <p:sp>
        <p:nvSpPr>
          <p:cNvPr id="8194" name="Rectangle 5"/>
          <p:cNvSpPr>
            <a:spLocks noGrp="1"/>
          </p:cNvSpPr>
          <p:nvPr>
            <p:ph type="ctrTitle" idx="4294967295"/>
          </p:nvPr>
        </p:nvSpPr>
        <p:spPr>
          <a:xfrm>
            <a:off x="472008" y="2708920"/>
            <a:ext cx="7772400" cy="91112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r"/>
            <a:r>
              <a:rPr lang="zh-CN" altLang="en-US" sz="4800" dirty="0"/>
              <a:t>第</a:t>
            </a:r>
            <a:r>
              <a:rPr lang="en-US" altLang="zh-CN" sz="4800" dirty="0"/>
              <a:t>4</a:t>
            </a:r>
            <a:r>
              <a:rPr lang="zh-CN" altLang="en-US" sz="4800" dirty="0"/>
              <a:t>章 关系数据库设计理论</a:t>
            </a:r>
            <a:endParaRPr lang="zh-CN" altLang="en-US" sz="48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94"/>
          <p:cNvSpPr txBox="1">
            <a:spLocks noChangeArrowheads="1"/>
          </p:cNvSpPr>
          <p:nvPr/>
        </p:nvSpPr>
        <p:spPr>
          <a:xfrm>
            <a:off x="457200" y="277813"/>
            <a:ext cx="8229600" cy="70326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函数依赖的判定</a:t>
            </a:r>
            <a:endParaRPr lang="zh-CN" altLang="en-US" dirty="0"/>
          </a:p>
        </p:txBody>
      </p:sp>
      <p:sp>
        <p:nvSpPr>
          <p:cNvPr id="12" name="Rectangle 3"/>
          <p:cNvSpPr txBox="1">
            <a:spLocks noChangeArrowheads="1"/>
          </p:cNvSpPr>
          <p:nvPr/>
        </p:nvSpPr>
        <p:spPr>
          <a:xfrm>
            <a:off x="539750" y="1124744"/>
            <a:ext cx="7920038" cy="53117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80000"/>
              </a:lnSpc>
            </a:pPr>
            <a:r>
              <a:rPr lang="zh-CN" altLang="en-US" b="1" dirty="0"/>
              <a:t>例：</a:t>
            </a:r>
            <a:r>
              <a:rPr lang="zh-CN" altLang="en-US" dirty="0">
                <a:latin typeface="Times New Roman" panose="02020603050405020304" pitchFamily="18" charset="0"/>
                <a:cs typeface="Times New Roman" panose="02020603050405020304" pitchFamily="18" charset="0"/>
              </a:rPr>
              <a:t>下面有</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两个表，找出每个表之间的函数依赖。</a:t>
            </a:r>
            <a:endParaRPr lang="zh-CN" altLang="en-US"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a:t>
            </a:r>
            <a:r>
              <a:rPr lang="en-US" altLang="zh-CN" dirty="0">
                <a:latin typeface="Times New Roman" panose="02020603050405020304" pitchFamily="18" charset="0"/>
                <a:cs typeface="Times New Roman" panose="02020603050405020304" pitchFamily="18" charset="0"/>
              </a:rPr>
              <a:t>r                           </a:t>
            </a:r>
            <a:r>
              <a:rPr lang="zh-CN" altLang="en-US" dirty="0">
                <a:latin typeface="Times New Roman" panose="02020603050405020304" pitchFamily="18" charset="0"/>
                <a:cs typeface="Times New Roman" panose="02020603050405020304" pitchFamily="18" charset="0"/>
              </a:rPr>
              <a:t>关系</a:t>
            </a:r>
            <a:r>
              <a:rPr lang="en-US" altLang="zh-CN" dirty="0">
                <a:latin typeface="Times New Roman" panose="02020603050405020304" pitchFamily="18" charset="0"/>
                <a:cs typeface="Times New Roman" panose="02020603050405020304" pitchFamily="18" charset="0"/>
              </a:rPr>
              <a:t>s</a:t>
            </a: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在表</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中，容易看出</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（符号</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读作“不函数确定”）；</a:t>
            </a:r>
            <a:endParaRPr lang="zh-CN" altLang="en-US" dirty="0">
              <a:latin typeface="Times New Roman" panose="02020603050405020304" pitchFamily="18" charset="0"/>
              <a:cs typeface="Times New Roman" panose="02020603050405020304" pitchFamily="18" charset="0"/>
            </a:endParaRPr>
          </a:p>
          <a:p>
            <a:pPr>
              <a:lnSpc>
                <a:spcPct val="80000"/>
              </a:lnSpc>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中有</a:t>
            </a:r>
            <a:r>
              <a:rPr lang="en-US" altLang="zh-CN"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C→B, C</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但</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 (A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C)→B, C→B, C </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 ) </a:t>
            </a:r>
            <a:endParaRPr lang="en-US" altLang="zh-CN" dirty="0">
              <a:latin typeface="Times New Roman" panose="02020603050405020304" pitchFamily="18" charset="0"/>
              <a:cs typeface="Times New Roman" panose="02020603050405020304" pitchFamily="18" charset="0"/>
            </a:endParaRPr>
          </a:p>
        </p:txBody>
      </p:sp>
      <p:graphicFrame>
        <p:nvGraphicFramePr>
          <p:cNvPr id="13" name="Group 62"/>
          <p:cNvGraphicFramePr/>
          <p:nvPr/>
        </p:nvGraphicFramePr>
        <p:xfrm>
          <a:off x="2410842" y="1916832"/>
          <a:ext cx="1153046" cy="2743200"/>
        </p:xfrm>
        <a:graphic>
          <a:graphicData uri="http://schemas.openxmlformats.org/drawingml/2006/table">
            <a:tbl>
              <a:tblPr/>
              <a:tblGrid>
                <a:gridCol w="576982"/>
                <a:gridCol w="576064"/>
              </a:tblGrid>
              <a:tr h="3603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X3</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Y3</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X4</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X5</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 name="Group 64"/>
          <p:cNvGraphicFramePr/>
          <p:nvPr/>
        </p:nvGraphicFramePr>
        <p:xfrm>
          <a:off x="4868187" y="1934567"/>
          <a:ext cx="1728378" cy="2743200"/>
        </p:xfrm>
        <a:graphic>
          <a:graphicData uri="http://schemas.openxmlformats.org/drawingml/2006/table">
            <a:tbl>
              <a:tblPr/>
              <a:tblGrid>
                <a:gridCol w="576064"/>
                <a:gridCol w="576064"/>
                <a:gridCol w="576250"/>
              </a:tblGrid>
              <a:tr h="3714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Z3</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X3</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Y3</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Z4</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9" end="9"/>
                                            </p:txEl>
                                          </p:spTgt>
                                        </p:tgtEl>
                                        <p:attrNameLst>
                                          <p:attrName>style.visibility</p:attrName>
                                        </p:attrNameLst>
                                      </p:cBhvr>
                                      <p:to>
                                        <p:strVal val="visible"/>
                                      </p:to>
                                    </p:set>
                                    <p:animEffect transition="in" filter="box(in)">
                                      <p:cBhvr>
                                        <p:cTn id="7" dur="2000"/>
                                        <p:tgtEl>
                                          <p:spTgt spid="12">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0" end="10"/>
                                            </p:txEl>
                                          </p:spTgt>
                                        </p:tgtEl>
                                        <p:attrNameLst>
                                          <p:attrName>style.visibility</p:attrName>
                                        </p:attrNameLst>
                                      </p:cBhvr>
                                      <p:to>
                                        <p:strVal val="visible"/>
                                      </p:to>
                                    </p:set>
                                    <p:animEffect transition="in" filter="blinds(horizontal)">
                                      <p:cBhvr>
                                        <p:cTn id="12"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57200" y="277813"/>
            <a:ext cx="8229600" cy="70326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函数依赖分类</a:t>
            </a:r>
            <a:endParaRPr lang="zh-CN" altLang="en-US" dirty="0"/>
          </a:p>
        </p:txBody>
      </p:sp>
      <p:sp>
        <p:nvSpPr>
          <p:cNvPr id="7" name="Rectangle 3"/>
          <p:cNvSpPr>
            <a:spLocks noGrp="1" noChangeArrowheads="1"/>
          </p:cNvSpPr>
          <p:nvPr>
            <p:ph idx="1"/>
          </p:nvPr>
        </p:nvSpPr>
        <p:spPr>
          <a:xfrm>
            <a:off x="457200" y="1052513"/>
            <a:ext cx="8229600" cy="5805487"/>
          </a:xfrm>
        </p:spPr>
        <p:txBody>
          <a:bodyPr>
            <a:normAutofit/>
          </a:bodyPr>
          <a:lstStyle/>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，但</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则称</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是</a:t>
            </a:r>
            <a:r>
              <a:rPr lang="zh-CN" altLang="en-US" b="1" i="1" u="sng" dirty="0">
                <a:latin typeface="Times New Roman" panose="02020603050405020304" pitchFamily="18" charset="0"/>
                <a:cs typeface="Times New Roman" panose="02020603050405020304" pitchFamily="18" charset="0"/>
              </a:rPr>
              <a:t>平凡的函数依赖</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spcBef>
                <a:spcPts val="600"/>
              </a:spcBef>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Sno</a:t>
            </a:r>
            <a:endParaRPr lang="zh-CN" altLang="en-US" sz="24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，但</a:t>
            </a:r>
            <a:r>
              <a:rPr lang="en-US" altLang="zh-CN" dirty="0">
                <a:latin typeface="Times New Roman" panose="02020603050405020304" pitchFamily="18" charset="0"/>
                <a:cs typeface="Times New Roman" panose="02020603050405020304" pitchFamily="18" charset="0"/>
              </a:rPr>
              <a:t>Y </a:t>
            </a:r>
            <a:r>
              <a:rPr lang="en-US" altLang="zh-CN"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 </a:t>
            </a:r>
            <a:r>
              <a:rPr lang="zh-CN" altLang="en-US" dirty="0">
                <a:latin typeface="Times New Roman" panose="02020603050405020304" pitchFamily="18" charset="0"/>
                <a:cs typeface="Times New Roman" panose="02020603050405020304" pitchFamily="18" charset="0"/>
              </a:rPr>
              <a:t>则称</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是</a:t>
            </a:r>
            <a:r>
              <a:rPr lang="zh-CN" altLang="en-US" b="1" i="1" u="sng" dirty="0">
                <a:latin typeface="Times New Roman" panose="02020603050405020304" pitchFamily="18" charset="0"/>
                <a:cs typeface="Times New Roman" panose="02020603050405020304" pitchFamily="18" charset="0"/>
              </a:rPr>
              <a:t>非平凡的函数依赖</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spcBef>
                <a:spcPts val="600"/>
              </a:spcBef>
            </a:pP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endParaRPr lang="zh-CN" altLang="en-US" sz="24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叫做这个函数依赖的</a:t>
            </a:r>
            <a:r>
              <a:rPr lang="zh-CN" altLang="en-US" b="1" i="1" u="sng" dirty="0">
                <a:latin typeface="Times New Roman" panose="02020603050405020304" pitchFamily="18" charset="0"/>
                <a:cs typeface="Times New Roman" panose="02020603050405020304" pitchFamily="18" charset="0"/>
              </a:rPr>
              <a:t>决定属性集</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Y→X</a:t>
            </a:r>
            <a:r>
              <a:rPr lang="zh-CN" altLang="en-US" dirty="0">
                <a:latin typeface="Times New Roman" panose="02020603050405020304" pitchFamily="18" charset="0"/>
                <a:cs typeface="Times New Roman" panose="02020603050405020304" pitchFamily="18" charset="0"/>
              </a:rPr>
              <a:t>，则记作</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不函数依赖于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，则记作</a:t>
            </a:r>
            <a:r>
              <a:rPr lang="en-US" altLang="zh-CN" dirty="0">
                <a:latin typeface="Times New Roman" panose="02020603050405020304" pitchFamily="18" charset="0"/>
                <a:cs typeface="Times New Roman" panose="02020603050405020304" pitchFamily="18" charset="0"/>
              </a:rPr>
              <a:t>X </a:t>
            </a:r>
            <a:r>
              <a:rPr lang="en-US" altLang="zh-CN" b="1"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Y</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wipe(down)">
                                      <p:cBhvr>
                                        <p:cTn id="35"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57200" y="277813"/>
            <a:ext cx="8229600" cy="70326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函数依赖分类</a:t>
            </a:r>
            <a:endParaRPr lang="zh-CN" altLang="en-US" dirty="0"/>
          </a:p>
        </p:txBody>
      </p:sp>
      <p:sp>
        <p:nvSpPr>
          <p:cNvPr id="7" name="Rectangle 3"/>
          <p:cNvSpPr>
            <a:spLocks noGrp="1" noChangeArrowheads="1"/>
          </p:cNvSpPr>
          <p:nvPr>
            <p:ph idx="1"/>
          </p:nvPr>
        </p:nvSpPr>
        <p:spPr>
          <a:xfrm>
            <a:off x="457200" y="1052513"/>
            <a:ext cx="8229600" cy="5805487"/>
          </a:xfrm>
        </p:spPr>
        <p:txBody>
          <a:bodyPr>
            <a:normAutofit/>
          </a:bodyPr>
          <a:lstStyle/>
          <a:p>
            <a:pPr eaLnBrk="1" hangingPunct="1">
              <a:spcBef>
                <a:spcPts val="600"/>
              </a:spcBef>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中，如果</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，并且对于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的任何一个真子集</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，都有</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X</a:t>
            </a:r>
            <a:r>
              <a:rPr lang="zh-CN" altLang="en-US" b="1" i="1" u="sng" dirty="0">
                <a:latin typeface="Times New Roman" panose="02020603050405020304" pitchFamily="18" charset="0"/>
                <a:cs typeface="Times New Roman" panose="02020603050405020304" pitchFamily="18" charset="0"/>
              </a:rPr>
              <a:t>完全函数依赖</a:t>
            </a:r>
            <a:r>
              <a:rPr lang="zh-CN" altLang="en-US" dirty="0">
                <a:latin typeface="Times New Roman" panose="02020603050405020304" pitchFamily="18" charset="0"/>
                <a:cs typeface="Times New Roman" panose="02020603050405020304" pitchFamily="18" charset="0"/>
              </a:rPr>
              <a:t>，</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记作：</a:t>
            </a:r>
            <a:r>
              <a:rPr lang="en-US" altLang="zh-CN" dirty="0">
                <a:latin typeface="Times New Roman" panose="02020603050405020304" pitchFamily="18" charset="0"/>
                <a:cs typeface="Times New Roman" panose="02020603050405020304" pitchFamily="18" charset="0"/>
              </a:rPr>
              <a:t>X</a:t>
            </a:r>
            <a:r>
              <a:rPr lang="en-US" altLang="zh-CN" i="1" u="heavy" baseline="44000" dirty="0">
                <a:latin typeface="Times New Roman" panose="02020603050405020304" pitchFamily="18" charset="0"/>
                <a:cs typeface="Times New Roman" panose="02020603050405020304" pitchFamily="18" charset="0"/>
              </a:rPr>
              <a:t>   f </a:t>
            </a:r>
            <a:r>
              <a:rPr lang="en-US" altLang="zh-CN" dirty="0">
                <a:latin typeface="Times New Roman" panose="02020603050405020304" pitchFamily="18" charset="0"/>
                <a:cs typeface="Times New Roman" panose="02020603050405020304" pitchFamily="18" charset="0"/>
              </a:rPr>
              <a:t>→Y</a:t>
            </a:r>
            <a:endParaRPr lang="en-US" altLang="zh-CN" dirty="0">
              <a:latin typeface="Times New Roman" panose="02020603050405020304" pitchFamily="18" charset="0"/>
              <a:cs typeface="Times New Roman" panose="02020603050405020304" pitchFamily="18" charset="0"/>
            </a:endParaRPr>
          </a:p>
          <a:p>
            <a:pPr lvl="1">
              <a:spcBef>
                <a:spcPts val="600"/>
              </a:spcBef>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 Grade, </a:t>
            </a:r>
            <a:r>
              <a:rPr lang="en-US" altLang="zh-CN" sz="2400" dirty="0" err="1">
                <a:latin typeface="Times New Roman" panose="02020603050405020304" pitchFamily="18" charset="0"/>
                <a:cs typeface="Times New Roman" panose="02020603050405020304" pitchFamily="18" charset="0"/>
              </a:rPr>
              <a:t>Sno</a:t>
            </a:r>
            <a:r>
              <a:rPr lang="en-US" altLang="zh-CN" sz="2400" b="1" dirty="0">
                <a:latin typeface="Times New Roman" panose="02020603050405020304" pitchFamily="18" charset="0"/>
                <a:ea typeface="MS Gothic" panose="020B0609070205080204" pitchFamily="49" charset="-128"/>
                <a:cs typeface="Times New Roman" panose="02020603050405020304" pitchFamily="18" charset="0"/>
              </a:rPr>
              <a:t> </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 Grade,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 ↛ Grade</a:t>
            </a:r>
            <a:endParaRPr lang="en-US" altLang="zh-CN" sz="2400" dirty="0">
              <a:latin typeface="Times New Roman" panose="02020603050405020304" pitchFamily="18" charset="0"/>
              <a:ea typeface="MS Gothic" panose="020B0609070205080204" pitchFamily="49" charset="-128"/>
              <a:cs typeface="Times New Roman" panose="02020603050405020304" pitchFamily="18" charset="0"/>
            </a:endParaRPr>
          </a:p>
          <a:p>
            <a:pPr lvl="1">
              <a:spcBef>
                <a:spcPts val="600"/>
              </a:spcBef>
            </a:pP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r>
              <a:rPr lang="en-US" altLang="zh-CN" sz="2400" i="1" u="heavy" baseline="44000" dirty="0">
                <a:latin typeface="Times New Roman" panose="02020603050405020304" pitchFamily="18" charset="0"/>
                <a:cs typeface="Times New Roman" panose="02020603050405020304" pitchFamily="18" charset="0"/>
              </a:rPr>
              <a:t>   f </a:t>
            </a:r>
            <a:r>
              <a:rPr lang="en-US" altLang="zh-CN" sz="2400" dirty="0">
                <a:latin typeface="Times New Roman" panose="02020603050405020304" pitchFamily="18" charset="0"/>
                <a:cs typeface="Times New Roman" panose="02020603050405020304" pitchFamily="18" charset="0"/>
              </a:rPr>
              <a:t>→ Grade</a:t>
            </a:r>
            <a:endParaRPr lang="zh-CN" altLang="en-US" sz="24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，但</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不完全函数依赖于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X</a:t>
            </a:r>
            <a:r>
              <a:rPr lang="zh-CN" altLang="en-US" b="1" i="1" u="sng" dirty="0">
                <a:latin typeface="Times New Roman" panose="02020603050405020304" pitchFamily="18" charset="0"/>
                <a:cs typeface="Times New Roman" panose="02020603050405020304" pitchFamily="18" charset="0"/>
              </a:rPr>
              <a:t>部分函数依赖</a:t>
            </a:r>
            <a:r>
              <a:rPr lang="zh-CN" altLang="en-US" dirty="0">
                <a:latin typeface="Times New Roman" panose="02020603050405020304" pitchFamily="18" charset="0"/>
                <a:cs typeface="Times New Roman" panose="02020603050405020304" pitchFamily="18" charset="0"/>
              </a:rPr>
              <a:t>，记作：  </a:t>
            </a:r>
            <a:r>
              <a:rPr lang="en-US" altLang="zh-CN" dirty="0">
                <a:latin typeface="Times New Roman" panose="02020603050405020304" pitchFamily="18" charset="0"/>
                <a:cs typeface="Times New Roman" panose="02020603050405020304" pitchFamily="18" charset="0"/>
              </a:rPr>
              <a:t>X</a:t>
            </a:r>
            <a:r>
              <a:rPr lang="en-US" altLang="zh-CN" i="1" u="heavy" baseline="44000" dirty="0">
                <a:latin typeface="Times New Roman" panose="02020603050405020304" pitchFamily="18" charset="0"/>
                <a:cs typeface="Times New Roman" panose="02020603050405020304" pitchFamily="18" charset="0"/>
              </a:rPr>
              <a:t>   p </a:t>
            </a:r>
            <a:r>
              <a:rPr lang="en-US" altLang="zh-CN" dirty="0">
                <a:latin typeface="Times New Roman" panose="02020603050405020304" pitchFamily="18" charset="0"/>
                <a:cs typeface="Times New Roman" panose="02020603050405020304" pitchFamily="18" charset="0"/>
              </a:rPr>
              <a:t>→Y</a:t>
            </a:r>
            <a:endParaRPr lang="en-US" altLang="zh-CN" dirty="0">
              <a:latin typeface="Times New Roman" panose="02020603050405020304" pitchFamily="18" charset="0"/>
              <a:cs typeface="Times New Roman" panose="02020603050405020304" pitchFamily="18" charset="0"/>
            </a:endParaRPr>
          </a:p>
          <a:p>
            <a:pPr>
              <a:spcBef>
                <a:spcPts val="600"/>
              </a:spcBef>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Sdept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Sdept</a:t>
            </a:r>
            <a:endParaRPr lang="en-US" altLang="zh-CN" dirty="0">
              <a:latin typeface="Times New Roman" panose="02020603050405020304" pitchFamily="18" charset="0"/>
              <a:cs typeface="Times New Roman" panose="02020603050405020304" pitchFamily="18" charset="0"/>
            </a:endParaRPr>
          </a:p>
          <a:p>
            <a:pPr>
              <a:spcBef>
                <a:spcPts val="600"/>
              </a:spcBef>
            </a:pP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rPr>
              <a:t>) </a:t>
            </a:r>
            <a:r>
              <a:rPr lang="en-US" altLang="zh-CN" i="1" u="heavy" baseline="44000" dirty="0">
                <a:latin typeface="Times New Roman" panose="02020603050405020304" pitchFamily="18" charset="0"/>
                <a:cs typeface="Times New Roman" panose="02020603050405020304" pitchFamily="18" charset="0"/>
              </a:rPr>
              <a:t>   p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Sdept</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down)">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wipe(down)">
                                      <p:cBhvr>
                                        <p:cTn id="23" dur="500"/>
                                        <p:tgtEl>
                                          <p:spTgt spid="7">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wipe(down)">
                                      <p:cBhvr>
                                        <p:cTn id="2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57200" y="277813"/>
            <a:ext cx="8229600" cy="70326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函数依赖分类</a:t>
            </a:r>
            <a:endParaRPr lang="zh-CN" altLang="en-US" dirty="0"/>
          </a:p>
        </p:txBody>
      </p:sp>
      <p:sp>
        <p:nvSpPr>
          <p:cNvPr id="7" name="Rectangle 3"/>
          <p:cNvSpPr>
            <a:spLocks noGrp="1" noChangeArrowheads="1"/>
          </p:cNvSpPr>
          <p:nvPr>
            <p:ph idx="1"/>
          </p:nvPr>
        </p:nvSpPr>
        <p:spPr>
          <a:xfrm>
            <a:off x="457200" y="1052513"/>
            <a:ext cx="8229600" cy="5805487"/>
          </a:xfrm>
        </p:spPr>
        <p:txBody>
          <a:bodyPr>
            <a:normAutofit/>
          </a:bodyPr>
          <a:lstStyle/>
          <a:p>
            <a:pPr eaLnBrk="1" hangingPunct="1">
              <a:spcBef>
                <a:spcPts val="600"/>
              </a:spcBef>
            </a:pP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是属性集</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上的关系模式，</a:t>
            </a:r>
            <a:r>
              <a:rPr lang="en-US" altLang="zh-CN" dirty="0" err="1">
                <a:latin typeface="Times New Roman" panose="02020603050405020304" pitchFamily="18" charset="0"/>
                <a:cs typeface="Times New Roman" panose="02020603050405020304" pitchFamily="18" charset="0"/>
              </a:rPr>
              <a:t>X⊆U</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Y⊆U</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Z⊆U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均非空，如果</a:t>
            </a:r>
            <a:r>
              <a:rPr lang="en-US" altLang="zh-CN" dirty="0" err="1">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 </a:t>
            </a:r>
            <a:r>
              <a:rPr lang="en-US" altLang="zh-CN"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X</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b="1" dirty="0" err="1">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Y→Z</a:t>
            </a:r>
            <a:r>
              <a:rPr lang="zh-CN" altLang="en-US"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Z</a:t>
            </a:r>
            <a:r>
              <a:rPr lang="zh-CN" altLang="en-US" b="1" i="1" u="sng" dirty="0">
                <a:latin typeface="Times New Roman" panose="02020603050405020304" pitchFamily="18" charset="0"/>
                <a:cs typeface="Times New Roman" panose="02020603050405020304" pitchFamily="18" charset="0"/>
              </a:rPr>
              <a:t>传递函数依赖</a:t>
            </a:r>
            <a:r>
              <a:rPr lang="zh-CN" altLang="en-US" dirty="0">
                <a:latin typeface="Times New Roman" panose="02020603050405020304" pitchFamily="18" charset="0"/>
                <a:cs typeface="Times New Roman" panose="02020603050405020304" pitchFamily="18" charset="0"/>
              </a:rPr>
              <a:t>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记： </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altLang="zh-CN" i="1" u="heavy" baseline="44000" dirty="0">
                <a:latin typeface="Times New Roman" panose="02020603050405020304" pitchFamily="18" charset="0"/>
                <a:cs typeface="Times New Roman" panose="02020603050405020304" pitchFamily="18" charset="0"/>
              </a:rPr>
              <a:t>   t </a:t>
            </a:r>
            <a:r>
              <a:rPr lang="en-US" altLang="zh-CN" dirty="0">
                <a:latin typeface="Times New Roman" panose="02020603050405020304" pitchFamily="18" charset="0"/>
                <a:cs typeface="Times New Roman" panose="02020603050405020304" pitchFamily="18" charset="0"/>
              </a:rPr>
              <a:t>→Z</a:t>
            </a:r>
            <a:endParaRPr lang="en-US" altLang="zh-CN" dirty="0">
              <a:latin typeface="Times New Roman" panose="02020603050405020304" pitchFamily="18" charset="0"/>
              <a:cs typeface="Times New Roman" panose="02020603050405020304" pitchFamily="18" charset="0"/>
            </a:endParaRPr>
          </a:p>
          <a:p>
            <a:pPr lvl="1">
              <a:spcBef>
                <a:spcPts val="600"/>
              </a:spcBef>
            </a:pP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r>
              <a:rPr lang="zh-CN" altLang="en-US" sz="2400" dirty="0">
                <a:latin typeface="Times New Roman" panose="02020603050405020304" pitchFamily="18" charset="0"/>
                <a:cs typeface="Times New Roman" panose="02020603050405020304" pitchFamily="18" charset="0"/>
              </a:rPr>
              <a:t>，则</a:t>
            </a:r>
            <a:r>
              <a:rPr lang="en-US" altLang="zh-CN" sz="2400" dirty="0" err="1">
                <a:latin typeface="Times New Roman" panose="02020603050405020304" pitchFamily="18" charset="0"/>
                <a:cs typeface="Times New Roman" panose="02020603050405020304" pitchFamily="18" charset="0"/>
              </a:rPr>
              <a:t>Sno</a:t>
            </a:r>
            <a:r>
              <a:rPr lang="en-US" altLang="zh-CN" sz="2400" i="1" u="heavy" baseline="44000" dirty="0">
                <a:latin typeface="Times New Roman" panose="02020603050405020304" pitchFamily="18" charset="0"/>
                <a:cs typeface="Times New Roman" panose="02020603050405020304" pitchFamily="18" charset="0"/>
              </a:rPr>
              <a:t>   t </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endParaRPr lang="en-US" altLang="zh-CN" sz="24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sz="2400" dirty="0">
                <a:latin typeface="Times New Roman" panose="02020603050405020304" pitchFamily="18" charset="0"/>
                <a:cs typeface="Times New Roman" panose="02020603050405020304" pitchFamily="18" charset="0"/>
              </a:rPr>
              <a:t>加上条件</a:t>
            </a:r>
            <a:r>
              <a:rPr lang="en-US" altLang="zh-CN" sz="2400" dirty="0" err="1">
                <a:latin typeface="Times New Roman" panose="02020603050405020304" pitchFamily="18" charset="0"/>
                <a:cs typeface="Times New Roman" panose="02020603050405020304" pitchFamily="18" charset="0"/>
              </a:rPr>
              <a:t>Y</a:t>
            </a:r>
            <a:r>
              <a:rPr lang="en-US" altLang="zh-CN" sz="2400" b="1" dirty="0" err="1">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，是因为</a:t>
            </a:r>
            <a:r>
              <a:rPr lang="en-US" altLang="zh-CN" sz="2400" dirty="0" err="1">
                <a:latin typeface="Times New Roman" panose="02020603050405020304" pitchFamily="18" charset="0"/>
                <a:cs typeface="Times New Roman" panose="02020603050405020304" pitchFamily="18" charset="0"/>
              </a:rPr>
              <a:t>X→Y</a:t>
            </a:r>
            <a:r>
              <a:rPr lang="zh-CN" altLang="en-US" sz="2400" dirty="0">
                <a:latin typeface="Times New Roman" panose="02020603050405020304" pitchFamily="18" charset="0"/>
                <a:cs typeface="Times New Roman" panose="02020603050405020304" pitchFamily="18" charset="0"/>
              </a:rPr>
              <a:t>，如果</a:t>
            </a:r>
            <a:r>
              <a:rPr lang="en-US" altLang="zh-CN" sz="2400" dirty="0" err="1">
                <a:latin typeface="Times New Roman" panose="02020603050405020304" pitchFamily="18" charset="0"/>
                <a:cs typeface="Times New Roman" panose="02020603050405020304" pitchFamily="18" charset="0"/>
              </a:rPr>
              <a:t>Y→X</a:t>
            </a:r>
            <a:r>
              <a:rPr lang="zh-CN" altLang="en-US" sz="2400" dirty="0">
                <a:latin typeface="Times New Roman" panose="02020603050405020304" pitchFamily="18" charset="0"/>
                <a:cs typeface="Times New Roman" panose="02020603050405020304" pitchFamily="18" charset="0"/>
              </a:rPr>
              <a:t>，则</a:t>
            </a:r>
            <a:r>
              <a:rPr lang="en-US" altLang="zh-CN" sz="2400" dirty="0" err="1">
                <a:latin typeface="Times New Roman" panose="02020603050405020304" pitchFamily="18" charset="0"/>
                <a:cs typeface="Times New Roman" panose="02020603050405020304" pitchFamily="18" charset="0"/>
              </a:rPr>
              <a:t>X↔Y</a:t>
            </a:r>
            <a:r>
              <a:rPr lang="zh-CN" altLang="en-US" sz="2400" dirty="0">
                <a:latin typeface="Times New Roman" panose="02020603050405020304" pitchFamily="18" charset="0"/>
                <a:cs typeface="Times New Roman" panose="02020603050405020304" pitchFamily="18" charset="0"/>
              </a:rPr>
              <a:t>，又因为</a:t>
            </a:r>
            <a:r>
              <a:rPr lang="en-US" altLang="zh-CN" sz="2400" dirty="0" err="1">
                <a:latin typeface="Times New Roman" panose="02020603050405020304" pitchFamily="18" charset="0"/>
                <a:cs typeface="Times New Roman" panose="02020603050405020304" pitchFamily="18" charset="0"/>
              </a:rPr>
              <a:t>Y→Z</a:t>
            </a:r>
            <a:r>
              <a:rPr lang="zh-CN" altLang="en-US" sz="2400" dirty="0">
                <a:latin typeface="Times New Roman" panose="02020603050405020304" pitchFamily="18" charset="0"/>
                <a:cs typeface="Times New Roman" panose="02020603050405020304" pitchFamily="18" charset="0"/>
              </a:rPr>
              <a:t>，所以</a:t>
            </a:r>
            <a:r>
              <a:rPr lang="en-US" altLang="zh-CN" sz="2400" dirty="0" err="1">
                <a:latin typeface="Times New Roman" panose="02020603050405020304" pitchFamily="18" charset="0"/>
                <a:cs typeface="Times New Roman" panose="02020603050405020304" pitchFamily="18" charset="0"/>
              </a:rPr>
              <a:t>X→Z</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Z</a:t>
            </a:r>
            <a:r>
              <a:rPr lang="zh-CN" altLang="en-US" sz="2400" b="1" dirty="0">
                <a:latin typeface="Times New Roman" panose="02020603050405020304" pitchFamily="18" charset="0"/>
                <a:cs typeface="Times New Roman" panose="02020603050405020304" pitchFamily="18" charset="0"/>
              </a:rPr>
              <a:t>直接函数依赖于</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而不是</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传递函数依赖于</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294005" lvl="1" indent="0">
              <a:spcBef>
                <a:spcPts val="600"/>
              </a:spcBef>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down)">
                                      <p:cBhvr>
                                        <p:cTn id="1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
          <p:cNvSpPr txBox="1">
            <a:spLocks noChangeArrowheads="1"/>
          </p:cNvSpPr>
          <p:nvPr/>
        </p:nvSpPr>
        <p:spPr>
          <a:xfrm>
            <a:off x="457200" y="277813"/>
            <a:ext cx="8229600" cy="703262"/>
          </a:xfrm>
          <a:prstGeom prst="rect">
            <a:avLst/>
          </a:prstGeom>
        </p:spPr>
        <p:txBody>
          <a:bodyPr anchor="ct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各类函数依赖的例子</a:t>
            </a:r>
            <a:endParaRPr lang="zh-CN" altLang="en-US" dirty="0"/>
          </a:p>
        </p:txBody>
      </p:sp>
      <p:sp>
        <p:nvSpPr>
          <p:cNvPr id="7" name="Rectangle 3"/>
          <p:cNvSpPr>
            <a:spLocks noGrp="1" noChangeArrowheads="1"/>
          </p:cNvSpPr>
          <p:nvPr>
            <p:ph idx="1"/>
          </p:nvPr>
        </p:nvSpPr>
        <p:spPr>
          <a:xfrm>
            <a:off x="457199" y="1052513"/>
            <a:ext cx="8435503" cy="5184775"/>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 在关系</a:t>
            </a:r>
            <a:r>
              <a:rPr lang="en-US" altLang="zh-CN" sz="2400" dirty="0">
                <a:latin typeface="Times New Roman" panose="02020603050405020304" pitchFamily="18" charset="0"/>
                <a:cs typeface="Times New Roman" panose="02020603050405020304" pitchFamily="18" charset="0"/>
              </a:rPr>
              <a:t>S(</a:t>
            </a:r>
            <a:r>
              <a:rPr lang="en-US" altLang="zh-CN" sz="2400" u="sng"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Sage</a:t>
            </a:r>
            <a:r>
              <a:rPr lang="en-US" altLang="zh-CN" dirty="0">
                <a:latin typeface="Times New Roman" panose="02020603050405020304" pitchFamily="18" charset="0"/>
                <a:cs typeface="Times New Roman" panose="02020603050405020304" pitchFamily="18" charset="0"/>
              </a:rPr>
              <a:t>, </a:t>
            </a:r>
            <a:r>
              <a:rPr lang="en-US" altLang="zh-CN" sz="2400" u="sng" dirty="0">
                <a:latin typeface="Times New Roman" panose="02020603050405020304" pitchFamily="18" charset="0"/>
                <a:cs typeface="Times New Roman" panose="02020603050405020304" pitchFamily="18" charset="0"/>
              </a:rPr>
              <a:t>ID</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a:t>
            </a:r>
            <a:r>
              <a:rPr lang="en-US" altLang="zh-CN" sz="2400" dirty="0">
                <a:latin typeface="Times New Roman" panose="02020603050405020304" pitchFamily="18" charset="0"/>
                <a:cs typeface="Times New Roman" panose="02020603050405020304" pitchFamily="18" charset="0"/>
              </a:rPr>
              <a:t>ID</a:t>
            </a:r>
            <a:r>
              <a:rPr lang="zh-CN" altLang="en-US" sz="2400" dirty="0">
                <a:latin typeface="Times New Roman" panose="02020603050405020304" pitchFamily="18" charset="0"/>
                <a:cs typeface="Times New Roman" panose="02020603050405020304" pitchFamily="18" charset="0"/>
              </a:rPr>
              <a:t>为身份证号                   </a:t>
            </a:r>
            <a:endParaRPr lang="zh-CN" altLang="en-US" sz="2400" dirty="0">
              <a:latin typeface="Times New Roman" panose="02020603050405020304" pitchFamily="18" charset="0"/>
              <a:cs typeface="Times New Roman" panose="02020603050405020304" pitchFamily="18" charset="0"/>
            </a:endParaRPr>
          </a:p>
          <a:p>
            <a:pPr>
              <a:lnSpc>
                <a:spcPct val="90000"/>
              </a:lnSpc>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Sno→Sname</a:t>
            </a:r>
            <a:r>
              <a:rPr lang="zh-CN" altLang="en-US"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Sno→Sdept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Sno→Sage</a:t>
            </a:r>
            <a:r>
              <a:rPr lang="zh-CN" altLang="en-US" sz="2400"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a:t>
            </a:r>
            <a:r>
              <a:rPr lang="en-US" altLang="zh-CN" sz="2400" dirty="0" err="1">
                <a:latin typeface="Times New Roman" panose="02020603050405020304" pitchFamily="18" charset="0"/>
                <a:cs typeface="Times New Roman" panose="02020603050405020304" pitchFamily="18" charset="0"/>
              </a:rPr>
              <a:t>no→ID</a:t>
            </a:r>
            <a:r>
              <a:rPr lang="zh-CN" altLang="en-US" sz="2400"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ID→Sno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ID→Sname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ID</a:t>
            </a:r>
            <a:r>
              <a:rPr lang="en-US" altLang="zh-CN" sz="2400" dirty="0" err="1">
                <a:latin typeface="Times New Roman" panose="02020603050405020304" pitchFamily="18" charset="0"/>
                <a:cs typeface="Times New Roman" panose="02020603050405020304" pitchFamily="18" charset="0"/>
              </a:rPr>
              <a:t>→Sdept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ID→Sage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90000"/>
              </a:lnSpc>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Sname</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平凡的函数依赖</a:t>
            </a:r>
            <a:endParaRPr lang="en-US" altLang="zh-CN" sz="2400" dirty="0">
              <a:latin typeface="Times New Roman" panose="02020603050405020304" pitchFamily="18" charset="0"/>
              <a:cs typeface="Times New Roman" panose="02020603050405020304" pitchFamily="18" charset="0"/>
            </a:endParaRPr>
          </a:p>
          <a:p>
            <a:pPr>
              <a:lnSpc>
                <a:spcPct val="90000"/>
              </a:lnSpc>
              <a:buNone/>
            </a:pPr>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Sname</a:t>
            </a:r>
            <a:r>
              <a:rPr lang="en-US" altLang="zh-CN" dirty="0">
                <a:latin typeface="Times New Roman" panose="02020603050405020304" pitchFamily="18" charset="0"/>
                <a:cs typeface="Times New Roman" panose="02020603050405020304" pitchFamily="18" charset="0"/>
              </a:rPr>
              <a:t>) </a:t>
            </a:r>
            <a:r>
              <a:rPr lang="en-US" altLang="zh-CN" i="1" u="heavy" baseline="44000" dirty="0">
                <a:latin typeface="Times New Roman" panose="02020603050405020304" pitchFamily="18" charset="0"/>
                <a:cs typeface="Times New Roman" panose="02020603050405020304" pitchFamily="18" charset="0"/>
              </a:rPr>
              <a:t>   p </a:t>
            </a:r>
            <a:r>
              <a:rPr lang="en-US" altLang="zh-CN"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 ID</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dirty="0">
              <a:latin typeface="Times New Roman" panose="02020603050405020304" pitchFamily="18" charset="0"/>
              <a:cs typeface="Times New Roman" panose="02020603050405020304" pitchFamily="18" charset="0"/>
            </a:endParaRPr>
          </a:p>
          <a:p>
            <a:pPr eaLnBrk="1" hangingPunct="1">
              <a:lnSpc>
                <a:spcPct val="90000"/>
              </a:lnSpc>
            </a:pPr>
            <a:r>
              <a:rPr lang="zh-CN" altLang="en-US" sz="2400" dirty="0">
                <a:latin typeface="Times New Roman" panose="02020603050405020304" pitchFamily="18" charset="0"/>
                <a:cs typeface="Times New Roman" panose="02020603050405020304" pitchFamily="18" charset="0"/>
              </a:rPr>
              <a:t> 在关系</a:t>
            </a:r>
            <a:r>
              <a:rPr lang="en-US" altLang="zh-CN" sz="2400" dirty="0">
                <a:latin typeface="Times New Roman" panose="02020603050405020304" pitchFamily="18" charset="0"/>
                <a:cs typeface="Times New Roman" panose="02020603050405020304" pitchFamily="18" charset="0"/>
              </a:rPr>
              <a:t>SC(</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Grade)</a:t>
            </a:r>
            <a:r>
              <a:rPr lang="zh-CN" altLang="en-US" sz="2400" dirty="0">
                <a:latin typeface="Times New Roman" panose="02020603050405020304" pitchFamily="18" charset="0"/>
                <a:cs typeface="Times New Roman" panose="02020603050405020304" pitchFamily="18" charset="0"/>
              </a:rPr>
              <a:t>中</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Grade</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r>
              <a:rPr lang="en-US" altLang="zh-CN" sz="2400" i="1" u="heavy" baseline="44000" dirty="0">
                <a:latin typeface="Times New Roman" panose="02020603050405020304" pitchFamily="18" charset="0"/>
                <a:cs typeface="Times New Roman" panose="02020603050405020304" pitchFamily="18" charset="0"/>
              </a:rPr>
              <a:t>   </a:t>
            </a:r>
            <a:r>
              <a:rPr lang="en-US" altLang="zh-CN" sz="2400" i="1" u="heavy" baseline="44000" dirty="0" err="1">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→Grade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就是决定因素。</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down)">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down)">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wipe(down)">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txBox="1">
            <a:spLocks noChangeArrowheads="1"/>
          </p:cNvSpPr>
          <p:nvPr/>
        </p:nvSpPr>
        <p:spPr>
          <a:xfrm>
            <a:off x="457200" y="277813"/>
            <a:ext cx="8229600" cy="703262"/>
          </a:xfrm>
          <a:prstGeom prst="rect">
            <a:avLst/>
          </a:prstGeom>
        </p:spPr>
        <p:txBody>
          <a:bodyPr anchor="ct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4.2.2 </a:t>
            </a:r>
            <a:r>
              <a:rPr lang="zh-CN" altLang="en-US" dirty="0"/>
              <a:t>键</a:t>
            </a:r>
            <a:r>
              <a:rPr lang="en-US" altLang="zh-CN" sz="2800" dirty="0"/>
              <a:t>(</a:t>
            </a:r>
            <a:r>
              <a:rPr lang="zh-CN" altLang="en-US" sz="2800" dirty="0"/>
              <a:t>用函数依赖的概念定义</a:t>
            </a:r>
            <a:r>
              <a:rPr lang="en-US" altLang="zh-CN" sz="2800" dirty="0"/>
              <a:t>)</a:t>
            </a:r>
            <a:endParaRPr lang="en-US" altLang="zh-CN" sz="2800" dirty="0"/>
          </a:p>
        </p:txBody>
      </p:sp>
      <p:sp>
        <p:nvSpPr>
          <p:cNvPr id="9" name="Rectangle 3"/>
          <p:cNvSpPr>
            <a:spLocks noGrp="1" noChangeArrowheads="1"/>
          </p:cNvSpPr>
          <p:nvPr>
            <p:ph idx="1"/>
          </p:nvPr>
        </p:nvSpPr>
        <p:spPr>
          <a:xfrm>
            <a:off x="457200" y="1052513"/>
            <a:ext cx="8229600" cy="5616847"/>
          </a:xfrm>
        </p:spPr>
        <p:txBody>
          <a:bodyPr>
            <a:normAutofit lnSpcReduction="10000"/>
          </a:bodyPr>
          <a:lstStyle/>
          <a:p>
            <a:pPr marL="533400" indent="-533400" eaLnBrk="1" hangingPunct="1">
              <a:lnSpc>
                <a:spcPct val="110000"/>
              </a:lnSpc>
              <a:spcBef>
                <a:spcPts val="600"/>
              </a:spcBef>
            </a:pPr>
            <a:r>
              <a:rPr lang="zh-CN" altLang="en-US"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R(U</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中的属性或属性组合，若</a:t>
            </a:r>
            <a:r>
              <a:rPr lang="en-US" altLang="zh-CN" sz="2400" dirty="0">
                <a:latin typeface="Times New Roman" panose="02020603050405020304" pitchFamily="18" charset="0"/>
                <a:cs typeface="Times New Roman" panose="02020603050405020304" pitchFamily="18" charset="0"/>
              </a:rPr>
              <a:t>K </a:t>
            </a:r>
            <a:r>
              <a:rPr lang="en-US" altLang="zh-CN" sz="2400" i="1" u="heavy" baseline="44000" dirty="0">
                <a:latin typeface="Times New Roman" panose="02020603050405020304" pitchFamily="18" charset="0"/>
                <a:cs typeface="Times New Roman" panose="02020603050405020304" pitchFamily="18" charset="0"/>
              </a:rPr>
              <a:t>    f </a:t>
            </a:r>
            <a:r>
              <a:rPr lang="en-US" altLang="zh-CN" sz="2400" dirty="0">
                <a:latin typeface="Times New Roman" panose="02020603050405020304" pitchFamily="18" charset="0"/>
                <a:cs typeface="Times New Roman" panose="02020603050405020304" pitchFamily="18" charset="0"/>
              </a:rPr>
              <a:t>→U, </a:t>
            </a:r>
            <a:r>
              <a:rPr lang="zh-CN" altLang="en-US"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a:t>
            </a:r>
            <a:r>
              <a:rPr lang="zh-CN" altLang="en-US" sz="2400" i="1" u="sng" dirty="0">
                <a:latin typeface="Times New Roman" panose="02020603050405020304" pitchFamily="18" charset="0"/>
                <a:cs typeface="Times New Roman" panose="02020603050405020304" pitchFamily="18" charset="0"/>
              </a:rPr>
              <a:t>候选键</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简称</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533400" indent="-533400" eaLnBrk="1" hangingPunct="1">
              <a:lnSpc>
                <a:spcPct val="110000"/>
              </a:lnSpc>
              <a:spcBef>
                <a:spcPts val="600"/>
              </a:spcBef>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若候选键多于一个，则选定其中的一个为</a:t>
            </a:r>
            <a:r>
              <a:rPr lang="zh-CN" altLang="en-US" sz="2400" b="1" i="1" u="sng" dirty="0">
                <a:latin typeface="Times New Roman" panose="02020603050405020304" pitchFamily="18" charset="0"/>
                <a:cs typeface="Times New Roman" panose="02020603050405020304" pitchFamily="18" charset="0"/>
              </a:rPr>
              <a:t>主</a:t>
            </a:r>
            <a:r>
              <a:rPr lang="zh-CN" altLang="en-US" sz="2400" i="1" u="sng" dirty="0">
                <a:latin typeface="Times New Roman" panose="02020603050405020304" pitchFamily="18" charset="0"/>
                <a:cs typeface="Times New Roman" panose="02020603050405020304" pitchFamily="18" charset="0"/>
              </a:rPr>
              <a:t>键</a:t>
            </a:r>
            <a:r>
              <a:rPr lang="en-US" altLang="zh-CN" sz="2400" dirty="0">
                <a:latin typeface="Times New Roman" panose="02020603050405020304" pitchFamily="18" charset="0"/>
                <a:cs typeface="Times New Roman" panose="02020603050405020304" pitchFamily="18" charset="0"/>
              </a:rPr>
              <a:t>(Primary key)</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895350" lvl="1" indent="-438150" eaLnBrk="1" hangingPunct="1">
              <a:lnSpc>
                <a:spcPct val="110000"/>
              </a:lnSpc>
              <a:spcBef>
                <a:spcPts val="600"/>
              </a:spcBef>
            </a:pPr>
            <a:r>
              <a:rPr lang="zh-CN" altLang="en-US" sz="2400" dirty="0">
                <a:latin typeface="Times New Roman" panose="02020603050405020304" pitchFamily="18" charset="0"/>
                <a:cs typeface="Times New Roman" panose="02020603050405020304" pitchFamily="18" charset="0"/>
              </a:rPr>
              <a:t>最简单的情况，单个属性是键。</a:t>
            </a:r>
            <a:endParaRPr lang="zh-CN" altLang="en-US" sz="2400" dirty="0">
              <a:latin typeface="Times New Roman" panose="02020603050405020304" pitchFamily="18" charset="0"/>
              <a:cs typeface="Times New Roman" panose="02020603050405020304" pitchFamily="18" charset="0"/>
            </a:endParaRPr>
          </a:p>
          <a:p>
            <a:pPr marL="895350" lvl="1" indent="-438150" eaLnBrk="1" hangingPunct="1">
              <a:lnSpc>
                <a:spcPct val="110000"/>
              </a:lnSpc>
              <a:spcBef>
                <a:spcPts val="600"/>
              </a:spcBef>
            </a:pPr>
            <a:r>
              <a:rPr lang="zh-CN" altLang="en-US" sz="2400" dirty="0">
                <a:latin typeface="Times New Roman" panose="02020603050405020304" pitchFamily="18" charset="0"/>
                <a:cs typeface="Times New Roman" panose="02020603050405020304" pitchFamily="18" charset="0"/>
              </a:rPr>
              <a:t>最极端的情况，整个属性组是键，称为全键。</a:t>
            </a:r>
            <a:endParaRPr lang="en-US" altLang="zh-CN" sz="2400" dirty="0">
              <a:latin typeface="Times New Roman" panose="02020603050405020304" pitchFamily="18" charset="0"/>
              <a:cs typeface="Times New Roman" panose="02020603050405020304" pitchFamily="18" charset="0"/>
            </a:endParaRPr>
          </a:p>
          <a:p>
            <a:pPr marL="1295400" lvl="2" indent="-438150">
              <a:lnSpc>
                <a:spcPct val="110000"/>
              </a:lnSpc>
              <a:spcBef>
                <a:spcPts val="600"/>
              </a:spcBef>
            </a:pPr>
            <a:r>
              <a:rPr lang="zh-CN" altLang="en-US" sz="2200" dirty="0">
                <a:latin typeface="Times New Roman" panose="02020603050405020304" pitchFamily="18" charset="0"/>
                <a:ea typeface="+mj-ea"/>
                <a:cs typeface="Times New Roman" panose="02020603050405020304" pitchFamily="18" charset="0"/>
              </a:rPr>
              <a:t>关系模式</a:t>
            </a:r>
            <a:r>
              <a:rPr lang="en-US" altLang="zh-CN" sz="2200" dirty="0">
                <a:latin typeface="Times New Roman" panose="02020603050405020304" pitchFamily="18" charset="0"/>
                <a:ea typeface="+mj-ea"/>
                <a:cs typeface="Times New Roman" panose="02020603050405020304" pitchFamily="18" charset="0"/>
              </a:rPr>
              <a:t>S(</a:t>
            </a:r>
            <a:r>
              <a:rPr lang="en-US" altLang="zh-CN" sz="2200" u="sng" dirty="0" err="1">
                <a:latin typeface="Times New Roman" panose="02020603050405020304" pitchFamily="18" charset="0"/>
                <a:ea typeface="+mj-ea"/>
                <a:cs typeface="Times New Roman" panose="02020603050405020304" pitchFamily="18" charset="0"/>
              </a:rPr>
              <a:t>Sno</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ea typeface="+mj-ea"/>
                <a:cs typeface="Times New Roman" panose="02020603050405020304" pitchFamily="18" charset="0"/>
              </a:rPr>
              <a:t>Sname</a:t>
            </a: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ea typeface="+mj-ea"/>
                <a:cs typeface="Times New Roman" panose="02020603050405020304" pitchFamily="18" charset="0"/>
              </a:rPr>
              <a:t>Sdept</a:t>
            </a:r>
            <a:r>
              <a:rPr lang="en-US" altLang="zh-CN"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ea typeface="+mj-ea"/>
                <a:cs typeface="Times New Roman" panose="02020603050405020304" pitchFamily="18" charset="0"/>
              </a:rPr>
              <a:t>Sage) ,  </a:t>
            </a:r>
            <a:r>
              <a:rPr lang="en-US" altLang="zh-CN" sz="2200" dirty="0" err="1">
                <a:latin typeface="Times New Roman" panose="02020603050405020304" pitchFamily="18" charset="0"/>
                <a:ea typeface="+mj-ea"/>
                <a:cs typeface="Times New Roman" panose="02020603050405020304" pitchFamily="18" charset="0"/>
              </a:rPr>
              <a:t>Sno</a:t>
            </a:r>
            <a:r>
              <a:rPr lang="zh-CN" altLang="en-US" sz="2200" dirty="0">
                <a:latin typeface="Times New Roman" panose="02020603050405020304" pitchFamily="18" charset="0"/>
                <a:ea typeface="+mj-ea"/>
                <a:cs typeface="Times New Roman" panose="02020603050405020304" pitchFamily="18" charset="0"/>
              </a:rPr>
              <a:t>是主键。 </a:t>
            </a:r>
            <a:endParaRPr lang="zh-CN" altLang="en-US" sz="2200" dirty="0">
              <a:latin typeface="Times New Roman" panose="02020603050405020304" pitchFamily="18" charset="0"/>
              <a:ea typeface="+mj-ea"/>
              <a:cs typeface="Times New Roman" panose="02020603050405020304" pitchFamily="18" charset="0"/>
            </a:endParaRPr>
          </a:p>
          <a:p>
            <a:pPr marL="1295400" lvl="2" indent="-438150" eaLnBrk="1" hangingPunct="1">
              <a:lnSpc>
                <a:spcPct val="110000"/>
              </a:lnSpc>
              <a:spcBef>
                <a:spcPts val="600"/>
              </a:spcBef>
            </a:pPr>
            <a:r>
              <a:rPr lang="zh-CN" altLang="en-US" sz="2200" dirty="0">
                <a:latin typeface="Times New Roman" panose="02020603050405020304" pitchFamily="18" charset="0"/>
                <a:ea typeface="+mj-ea"/>
                <a:cs typeface="Times New Roman" panose="02020603050405020304" pitchFamily="18" charset="0"/>
              </a:rPr>
              <a:t>关系模式</a:t>
            </a:r>
            <a:r>
              <a:rPr lang="en-US" altLang="zh-CN" sz="2200" dirty="0">
                <a:latin typeface="Times New Roman" panose="02020603050405020304" pitchFamily="18" charset="0"/>
                <a:ea typeface="+mj-ea"/>
                <a:cs typeface="Times New Roman" panose="02020603050405020304" pitchFamily="18" charset="0"/>
              </a:rPr>
              <a:t>SC(</a:t>
            </a:r>
            <a:r>
              <a:rPr lang="en-US" altLang="zh-CN" sz="2200" dirty="0" err="1">
                <a:latin typeface="Times New Roman" panose="02020603050405020304" pitchFamily="18" charset="0"/>
                <a:ea typeface="+mj-ea"/>
                <a:cs typeface="Times New Roman" panose="02020603050405020304" pitchFamily="18" charset="0"/>
              </a:rPr>
              <a:t>Sno</a:t>
            </a:r>
            <a:r>
              <a:rPr lang="en-US" altLang="zh-CN" sz="2200" dirty="0">
                <a:latin typeface="Times New Roman" panose="02020603050405020304" pitchFamily="18" charset="0"/>
                <a:ea typeface="+mj-ea"/>
                <a:cs typeface="Times New Roman" panose="02020603050405020304" pitchFamily="18" charset="0"/>
              </a:rPr>
              <a:t>, </a:t>
            </a:r>
            <a:r>
              <a:rPr lang="en-US" altLang="zh-CN" sz="2200" dirty="0" err="1">
                <a:latin typeface="Times New Roman" panose="02020603050405020304" pitchFamily="18" charset="0"/>
                <a:ea typeface="+mj-ea"/>
                <a:cs typeface="Times New Roman" panose="02020603050405020304" pitchFamily="18" charset="0"/>
              </a:rPr>
              <a:t>Cno</a:t>
            </a:r>
            <a:r>
              <a:rPr lang="en-US" altLang="zh-CN" sz="2200" dirty="0">
                <a:latin typeface="Times New Roman" panose="02020603050405020304" pitchFamily="18" charset="0"/>
                <a:ea typeface="+mj-ea"/>
                <a:cs typeface="Times New Roman" panose="02020603050405020304" pitchFamily="18" charset="0"/>
              </a:rPr>
              <a:t>, Grade) ,  (</a:t>
            </a:r>
            <a:r>
              <a:rPr lang="en-US" altLang="zh-CN" sz="2200" dirty="0" err="1">
                <a:latin typeface="Times New Roman" panose="02020603050405020304" pitchFamily="18" charset="0"/>
                <a:ea typeface="+mj-ea"/>
                <a:cs typeface="Times New Roman" panose="02020603050405020304" pitchFamily="18" charset="0"/>
              </a:rPr>
              <a:t>Sno,Cno</a:t>
            </a:r>
            <a:r>
              <a:rPr lang="en-US" altLang="zh-CN" sz="2200" dirty="0">
                <a:latin typeface="Times New Roman" panose="02020603050405020304" pitchFamily="18" charset="0"/>
                <a:ea typeface="+mj-ea"/>
                <a:cs typeface="Times New Roman" panose="02020603050405020304" pitchFamily="18" charset="0"/>
              </a:rPr>
              <a:t>)</a:t>
            </a:r>
            <a:r>
              <a:rPr lang="zh-CN" altLang="en-US" sz="2200" dirty="0">
                <a:latin typeface="Times New Roman" panose="02020603050405020304" pitchFamily="18" charset="0"/>
                <a:ea typeface="+mj-ea"/>
                <a:cs typeface="Times New Roman" panose="02020603050405020304" pitchFamily="18" charset="0"/>
              </a:rPr>
              <a:t>是主键。 </a:t>
            </a:r>
            <a:endParaRPr lang="zh-CN" altLang="en-US" sz="2200" dirty="0">
              <a:latin typeface="Times New Roman" panose="02020603050405020304" pitchFamily="18" charset="0"/>
              <a:ea typeface="+mj-ea"/>
              <a:cs typeface="Times New Roman" panose="02020603050405020304" pitchFamily="18" charset="0"/>
            </a:endParaRPr>
          </a:p>
          <a:p>
            <a:pPr marL="1295400" lvl="2" indent="-438150">
              <a:lnSpc>
                <a:spcPct val="110000"/>
              </a:lnSpc>
              <a:spcBef>
                <a:spcPts val="600"/>
              </a:spcBef>
            </a:pPr>
            <a:r>
              <a:rPr lang="zh-CN" altLang="en-US" sz="2200" dirty="0">
                <a:latin typeface="Times New Roman" panose="02020603050405020304" pitchFamily="18" charset="0"/>
                <a:ea typeface="+mj-ea"/>
                <a:cs typeface="Times New Roman" panose="02020603050405020304" pitchFamily="18" charset="0"/>
              </a:rPr>
              <a:t>关系模式</a:t>
            </a:r>
            <a:r>
              <a:rPr lang="en-US" altLang="zh-CN" sz="2200" dirty="0">
                <a:latin typeface="Times New Roman" panose="02020603050405020304" pitchFamily="18" charset="0"/>
                <a:ea typeface="+mj-ea"/>
                <a:cs typeface="Times New Roman" panose="02020603050405020304" pitchFamily="18" charset="0"/>
              </a:rPr>
              <a:t>R(P</a:t>
            </a:r>
            <a:r>
              <a:rPr lang="en-US" altLang="zh-CN" sz="24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ea typeface="+mj-ea"/>
                <a:cs typeface="Times New Roman" panose="02020603050405020304" pitchFamily="18" charset="0"/>
              </a:rPr>
              <a:t>W</a:t>
            </a:r>
            <a:r>
              <a:rPr lang="en-US" altLang="zh-CN" sz="24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ea typeface="+mj-ea"/>
                <a:cs typeface="Times New Roman" panose="02020603050405020304" pitchFamily="18" charset="0"/>
              </a:rPr>
              <a:t>A)</a:t>
            </a:r>
            <a:r>
              <a:rPr lang="zh-CN" altLang="en-US" sz="2200" dirty="0">
                <a:latin typeface="Times New Roman" panose="02020603050405020304" pitchFamily="18" charset="0"/>
                <a:ea typeface="+mj-ea"/>
                <a:cs typeface="Times New Roman" panose="02020603050405020304" pitchFamily="18" charset="0"/>
              </a:rPr>
              <a:t>， </a:t>
            </a:r>
            <a:r>
              <a:rPr lang="en-US" altLang="zh-CN" sz="2200" dirty="0">
                <a:latin typeface="Times New Roman" panose="02020603050405020304" pitchFamily="18" charset="0"/>
                <a:ea typeface="+mj-ea"/>
                <a:cs typeface="Times New Roman" panose="02020603050405020304" pitchFamily="18" charset="0"/>
              </a:rPr>
              <a:t>P:</a:t>
            </a:r>
            <a:r>
              <a:rPr lang="zh-CN" altLang="en-US" sz="2200" dirty="0">
                <a:latin typeface="Times New Roman" panose="02020603050405020304" pitchFamily="18" charset="0"/>
                <a:ea typeface="+mj-ea"/>
                <a:cs typeface="Times New Roman" panose="02020603050405020304" pitchFamily="18" charset="0"/>
              </a:rPr>
              <a:t>演奏者，</a:t>
            </a:r>
            <a:r>
              <a:rPr lang="en-US" altLang="zh-CN" sz="2200" dirty="0">
                <a:latin typeface="Times New Roman" panose="02020603050405020304" pitchFamily="18" charset="0"/>
                <a:ea typeface="+mj-ea"/>
                <a:cs typeface="Times New Roman" panose="02020603050405020304" pitchFamily="18" charset="0"/>
              </a:rPr>
              <a:t>W:</a:t>
            </a:r>
            <a:r>
              <a:rPr lang="zh-CN" altLang="en-US" sz="2200" dirty="0">
                <a:latin typeface="Times New Roman" panose="02020603050405020304" pitchFamily="18" charset="0"/>
                <a:ea typeface="+mj-ea"/>
                <a:cs typeface="Times New Roman" panose="02020603050405020304" pitchFamily="18" charset="0"/>
              </a:rPr>
              <a:t>作品，</a:t>
            </a:r>
            <a:r>
              <a:rPr lang="en-US" altLang="zh-CN" sz="2200" dirty="0">
                <a:latin typeface="Times New Roman" panose="02020603050405020304" pitchFamily="18" charset="0"/>
                <a:ea typeface="+mj-ea"/>
                <a:cs typeface="Times New Roman" panose="02020603050405020304" pitchFamily="18" charset="0"/>
              </a:rPr>
              <a:t>A:</a:t>
            </a:r>
            <a:r>
              <a:rPr lang="zh-CN" altLang="en-US" sz="2200" dirty="0">
                <a:latin typeface="Times New Roman" panose="02020603050405020304" pitchFamily="18" charset="0"/>
                <a:ea typeface="+mj-ea"/>
                <a:cs typeface="Times New Roman" panose="02020603050405020304" pitchFamily="18" charset="0"/>
              </a:rPr>
              <a:t>听众</a:t>
            </a:r>
            <a:r>
              <a:rPr lang="en-US" altLang="zh-CN" sz="2200" dirty="0">
                <a:latin typeface="Times New Roman" panose="02020603050405020304" pitchFamily="18" charset="0"/>
                <a:ea typeface="+mj-ea"/>
                <a:cs typeface="Times New Roman" panose="02020603050405020304" pitchFamily="18" charset="0"/>
              </a:rPr>
              <a:t>.  </a:t>
            </a:r>
            <a:r>
              <a:rPr lang="zh-CN" altLang="en-US" sz="2200" dirty="0">
                <a:latin typeface="Times New Roman" panose="02020603050405020304" pitchFamily="18" charset="0"/>
                <a:ea typeface="+mj-ea"/>
                <a:cs typeface="Times New Roman" panose="02020603050405020304" pitchFamily="18" charset="0"/>
              </a:rPr>
              <a:t>全键</a:t>
            </a:r>
            <a:r>
              <a:rPr lang="en-US" altLang="zh-CN" sz="2200"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W</a:t>
            </a:r>
            <a:r>
              <a:rPr lang="en-US" altLang="zh-CN" sz="24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 </a:t>
            </a:r>
            <a:r>
              <a:rPr lang="zh-CN" altLang="en-US" sz="2200" dirty="0">
                <a:latin typeface="Times New Roman" panose="02020603050405020304" pitchFamily="18" charset="0"/>
                <a:ea typeface="+mj-ea"/>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marL="533400" indent="-533400" eaLnBrk="1" hangingPunct="1">
              <a:lnSpc>
                <a:spcPct val="110000"/>
              </a:lnSpc>
              <a:spcBef>
                <a:spcPts val="600"/>
              </a:spcBef>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包含在任何一个候选键中的属性，叫做主属性</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895350" lvl="1" indent="-438150">
              <a:lnSpc>
                <a:spcPct val="110000"/>
              </a:lnSpc>
              <a:spcBef>
                <a:spcPts val="600"/>
              </a:spcBef>
            </a:pPr>
            <a:r>
              <a:rPr lang="zh-CN" altLang="en-US" sz="2000" dirty="0">
                <a:latin typeface="Times New Roman" panose="02020603050405020304" pitchFamily="18" charset="0"/>
                <a:cs typeface="Times New Roman" panose="02020603050405020304" pitchFamily="18" charset="0"/>
              </a:rPr>
              <a:t>在关系</a:t>
            </a:r>
            <a:r>
              <a:rPr lang="en-US" altLang="zh-CN" sz="2000" dirty="0">
                <a:latin typeface="Times New Roman" panose="02020603050405020304" pitchFamily="18" charset="0"/>
                <a:cs typeface="Times New Roman" panose="02020603050405020304" pitchFamily="18" charset="0"/>
              </a:rPr>
              <a:t>S(</a:t>
            </a:r>
            <a:r>
              <a:rPr lang="en-US" altLang="zh-CN" sz="2000" u="sng"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Sdept</a:t>
            </a:r>
            <a:r>
              <a:rPr lang="en-US" altLang="zh-CN" sz="2000" dirty="0">
                <a:latin typeface="Times New Roman" panose="02020603050405020304" pitchFamily="18" charset="0"/>
                <a:cs typeface="Times New Roman" panose="02020603050405020304" pitchFamily="18" charset="0"/>
              </a:rPr>
              <a:t>, Sage, </a:t>
            </a:r>
            <a:r>
              <a:rPr lang="en-US" altLang="zh-CN" sz="2000" u="sng" dirty="0">
                <a:latin typeface="Times New Roman" panose="02020603050405020304" pitchFamily="18" charset="0"/>
                <a:cs typeface="Times New Roman" panose="02020603050405020304" pitchFamily="18" charset="0"/>
              </a:rPr>
              <a:t>ID</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主属性</a:t>
            </a:r>
            <a:r>
              <a:rPr lang="en-US" altLang="zh-CN" sz="2000"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 ID</a:t>
            </a:r>
            <a:endParaRPr lang="zh-CN" altLang="en-US" sz="2000" dirty="0">
              <a:latin typeface="Times New Roman" panose="02020603050405020304" pitchFamily="18" charset="0"/>
              <a:cs typeface="Times New Roman" panose="02020603050405020304" pitchFamily="18" charset="0"/>
            </a:endParaRPr>
          </a:p>
          <a:p>
            <a:pPr marL="533400" indent="-533400" eaLnBrk="1" hangingPunct="1">
              <a:lnSpc>
                <a:spcPct val="110000"/>
              </a:lnSpc>
              <a:spcBef>
                <a:spcPts val="600"/>
              </a:spcBef>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不包含在任何键中的属性称非主属性或非键属性</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down)">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down)">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wipe(down)">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wipe(down)">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wipe(down)">
                                      <p:cBhvr>
                                        <p:cTn id="38" dur="500"/>
                                        <p:tgtEl>
                                          <p:spTgt spid="9">
                                            <p:txEl>
                                              <p:pRg st="7" end="7"/>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animEffect transition="in" filter="wipe(down)">
                                      <p:cBhvr>
                                        <p:cTn id="41" dur="500"/>
                                        <p:tgtEl>
                                          <p:spTgt spid="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wipe(down)">
                                      <p:cBhvr>
                                        <p:cTn id="4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52449" y="1219205"/>
            <a:ext cx="8134351" cy="4419599"/>
          </a:xfrm>
          <a:prstGeom prst="rect">
            <a:avLst/>
          </a:prstGeom>
        </p:spPr>
        <p:txBody>
          <a:bodyPr vert="horz" lIns="91440" tIns="45720" rIns="91440" bIns="45720" rtlCol="0">
            <a:normAutofit/>
          </a:bodyPr>
          <a:lstStyle>
            <a:lvl1pPr marL="273685" indent="-191770" algn="l" defTabSz="457200" rtl="0" eaLnBrk="1" latinLnBrk="0" hangingPunct="1">
              <a:spcBef>
                <a:spcPts val="1000"/>
              </a:spcBef>
              <a:spcAft>
                <a:spcPts val="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1pPr>
            <a:lvl2pPr marL="465455" indent="-171450" algn="l" defTabSz="457200" rtl="0" eaLnBrk="1" latinLnBrk="0" hangingPunct="1">
              <a:spcBef>
                <a:spcPts val="1000"/>
              </a:spcBef>
              <a:spcAft>
                <a:spcPts val="0"/>
              </a:spcAft>
              <a:buClr>
                <a:schemeClr val="accent1"/>
              </a:buClr>
              <a:buFont typeface="Wingdings" panose="05000000000000000000" pitchFamily="2" charset="2"/>
              <a:buChar char="ü"/>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defRPr/>
            </a:pPr>
            <a:r>
              <a:rPr lang="en-US" altLang="zh-CN" sz="2400" dirty="0">
                <a:latin typeface="+mj-ea"/>
                <a:ea typeface="+mj-ea"/>
              </a:rPr>
              <a:t> </a:t>
            </a:r>
            <a:r>
              <a:rPr lang="zh-CN" altLang="en-US" sz="2400" b="1" dirty="0">
                <a:latin typeface="Times New Roman" panose="02020603050405020304" pitchFamily="18" charset="0"/>
                <a:ea typeface="+mj-ea"/>
                <a:cs typeface="Times New Roman" panose="02020603050405020304" pitchFamily="18" charset="0"/>
              </a:rPr>
              <a:t>定义</a:t>
            </a:r>
            <a:r>
              <a:rPr lang="en-US" altLang="zh-CN" sz="2400" b="1" dirty="0">
                <a:latin typeface="Times New Roman" panose="02020603050405020304" pitchFamily="18" charset="0"/>
                <a:ea typeface="+mj-ea"/>
                <a:cs typeface="Times New Roman" panose="02020603050405020304" pitchFamily="18" charset="0"/>
              </a:rPr>
              <a:t>4-7</a:t>
            </a:r>
            <a:r>
              <a:rPr lang="en-US" altLang="zh-CN" sz="2400" dirty="0">
                <a:latin typeface="Times New Roman" panose="02020603050405020304" pitchFamily="18" charset="0"/>
                <a:ea typeface="+mj-ea"/>
                <a:cs typeface="Times New Roman" panose="02020603050405020304" pitchFamily="18" charset="0"/>
              </a:rPr>
              <a:t>  </a:t>
            </a:r>
            <a:r>
              <a:rPr lang="zh-CN" altLang="en-US" sz="2400" dirty="0">
                <a:latin typeface="Times New Roman" panose="02020603050405020304" pitchFamily="18" charset="0"/>
                <a:ea typeface="+mj-ea"/>
                <a:cs typeface="Times New Roman" panose="02020603050405020304" pitchFamily="18" charset="0"/>
              </a:rPr>
              <a:t>外键：关系模式</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中属性或属性组</a:t>
            </a:r>
            <a:r>
              <a:rPr lang="en-US" altLang="zh-CN" sz="2400" dirty="0">
                <a:latin typeface="Times New Roman" panose="02020603050405020304" pitchFamily="18" charset="0"/>
                <a:ea typeface="+mj-ea"/>
                <a:cs typeface="Times New Roman" panose="02020603050405020304" pitchFamily="18" charset="0"/>
              </a:rPr>
              <a:t>X</a:t>
            </a:r>
            <a:r>
              <a:rPr lang="zh-CN" altLang="en-US" sz="2400" dirty="0">
                <a:latin typeface="Times New Roman" panose="02020603050405020304" pitchFamily="18" charset="0"/>
                <a:ea typeface="+mj-ea"/>
                <a:cs typeface="Times New Roman" panose="02020603050405020304" pitchFamily="18" charset="0"/>
              </a:rPr>
              <a:t>并非</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的候选键，但</a:t>
            </a:r>
            <a:r>
              <a:rPr lang="en-US" altLang="zh-CN" sz="2400" dirty="0">
                <a:latin typeface="Times New Roman" panose="02020603050405020304" pitchFamily="18" charset="0"/>
                <a:ea typeface="+mj-ea"/>
                <a:cs typeface="Times New Roman" panose="02020603050405020304" pitchFamily="18" charset="0"/>
              </a:rPr>
              <a:t>X</a:t>
            </a:r>
            <a:r>
              <a:rPr lang="zh-CN" altLang="en-US" sz="2400" dirty="0">
                <a:latin typeface="Times New Roman" panose="02020603050405020304" pitchFamily="18" charset="0"/>
                <a:ea typeface="+mj-ea"/>
                <a:cs typeface="Times New Roman" panose="02020603050405020304" pitchFamily="18" charset="0"/>
              </a:rPr>
              <a:t>是另一个关系模式的候选键，则称</a:t>
            </a:r>
            <a:r>
              <a:rPr lang="en-US" altLang="zh-CN" sz="2400" dirty="0">
                <a:latin typeface="Times New Roman" panose="02020603050405020304" pitchFamily="18" charset="0"/>
                <a:ea typeface="+mj-ea"/>
                <a:cs typeface="Times New Roman" panose="02020603050405020304" pitchFamily="18" charset="0"/>
              </a:rPr>
              <a:t>X</a:t>
            </a:r>
            <a:r>
              <a:rPr lang="zh-CN" altLang="en-US" sz="2400" dirty="0">
                <a:latin typeface="Times New Roman" panose="02020603050405020304" pitchFamily="18" charset="0"/>
                <a:ea typeface="+mj-ea"/>
                <a:cs typeface="Times New Roman" panose="02020603050405020304" pitchFamily="18" charset="0"/>
              </a:rPr>
              <a:t>是</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的外部键，也称外键。</a:t>
            </a:r>
            <a:endParaRPr lang="zh-CN" altLang="en-US" sz="2400" dirty="0">
              <a:latin typeface="Times New Roman" panose="02020603050405020304" pitchFamily="18" charset="0"/>
              <a:ea typeface="+mj-ea"/>
              <a:cs typeface="Times New Roman" panose="02020603050405020304" pitchFamily="18" charset="0"/>
            </a:endParaRPr>
          </a:p>
          <a:p>
            <a:pPr>
              <a:defRPr/>
            </a:pPr>
            <a:endParaRPr lang="zh-CN" altLang="en-US" sz="2400" b="1" dirty="0">
              <a:solidFill>
                <a:schemeClr val="accent2"/>
              </a:solidFill>
              <a:latin typeface="Times New Roman" panose="02020603050405020304" pitchFamily="18" charset="0"/>
              <a:ea typeface="+mj-ea"/>
              <a:cs typeface="Times New Roman" panose="02020603050405020304" pitchFamily="18" charset="0"/>
            </a:endParaRPr>
          </a:p>
          <a:p>
            <a:pPr>
              <a:defRPr/>
            </a:pPr>
            <a:r>
              <a:rPr lang="zh-CN" altLang="en-US" sz="2400" b="1" dirty="0">
                <a:solidFill>
                  <a:schemeClr val="accent2"/>
                </a:solidFill>
                <a:latin typeface="Times New Roman" panose="02020603050405020304" pitchFamily="18" charset="0"/>
                <a:ea typeface="+mj-ea"/>
                <a:cs typeface="Times New Roman" panose="02020603050405020304" pitchFamily="18" charset="0"/>
              </a:rPr>
              <a:t>主键和外键共同提供了一个表示关系键联系的手段。</a:t>
            </a:r>
            <a:endParaRPr lang="zh-CN" altLang="en-US" sz="2400" b="1" dirty="0">
              <a:solidFill>
                <a:schemeClr val="accent2"/>
              </a:solidFill>
              <a:latin typeface="Times New Roman" panose="02020603050405020304" pitchFamily="18" charset="0"/>
              <a:ea typeface="+mj-ea"/>
              <a:cs typeface="Times New Roman" panose="02020603050405020304" pitchFamily="18" charset="0"/>
            </a:endParaRPr>
          </a:p>
        </p:txBody>
      </p:sp>
      <p:sp>
        <p:nvSpPr>
          <p:cNvPr id="6" name="Rectangle 4"/>
          <p:cNvSpPr txBox="1">
            <a:spLocks noChangeArrowheads="1"/>
          </p:cNvSpPr>
          <p:nvPr/>
        </p:nvSpPr>
        <p:spPr>
          <a:xfrm>
            <a:off x="457200" y="277813"/>
            <a:ext cx="8229600" cy="703262"/>
          </a:xfrm>
          <a:prstGeom prst="rect">
            <a:avLst/>
          </a:prstGeom>
        </p:spPr>
        <p:txBody>
          <a:bodyPr anchor="ct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4.2.2 </a:t>
            </a:r>
            <a:r>
              <a:rPr lang="zh-CN" altLang="en-US" dirty="0"/>
              <a:t>键</a:t>
            </a:r>
            <a:r>
              <a:rPr lang="en-US" altLang="zh-CN" sz="2800" dirty="0"/>
              <a:t>(</a:t>
            </a:r>
            <a:r>
              <a:rPr lang="zh-CN" altLang="en-US" sz="2800" dirty="0"/>
              <a:t>用函数依赖的概念定义</a:t>
            </a:r>
            <a:r>
              <a:rPr lang="en-US" altLang="zh-CN" sz="2800" dirty="0"/>
              <a:t>)</a:t>
            </a:r>
            <a:endParaRPr lang="en-US" altLang="zh-CN" sz="28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4.2.3 </a:t>
            </a:r>
            <a:r>
              <a:rPr lang="zh-CN" altLang="en-US" dirty="0"/>
              <a:t>函数依赖的公理体系</a:t>
            </a:r>
            <a:endParaRPr lang="zh-CN" altLang="en-US" dirty="0"/>
          </a:p>
        </p:txBody>
      </p:sp>
      <p:sp>
        <p:nvSpPr>
          <p:cNvPr id="5" name="内容占位符 2"/>
          <p:cNvSpPr>
            <a:spLocks noGrp="1"/>
          </p:cNvSpPr>
          <p:nvPr>
            <p:ph idx="1"/>
          </p:nvPr>
        </p:nvSpPr>
        <p:spPr>
          <a:xfrm>
            <a:off x="457200" y="1052513"/>
            <a:ext cx="8229600" cy="5184775"/>
          </a:xfrm>
        </p:spPr>
        <p:txBody>
          <a:bodyPr>
            <a:normAutofit/>
          </a:bodyPr>
          <a:lstStyle/>
          <a:p>
            <a:pPr>
              <a:buFont typeface="Wingdings" panose="05000000000000000000" charset="0"/>
              <a:buChar char="Ø"/>
            </a:pPr>
            <a:r>
              <a:rPr lang="zh-CN" altLang="en-US">
                <a:sym typeface="+mn-ea"/>
              </a:rPr>
              <a:t>对关系模式进行分解，必须保证分解后不丢失函数依赖，也不会凭空增加函数依赖。</a:t>
            </a:r>
            <a:endParaRPr lang="zh-CN" altLang="en-US">
              <a:sym typeface="+mn-ea"/>
            </a:endParaRPr>
          </a:p>
          <a:p>
            <a:pPr>
              <a:buFont typeface="Wingdings" panose="05000000000000000000" charset="0"/>
              <a:buChar char="Ø"/>
            </a:pPr>
            <a:r>
              <a:rPr lang="zh-CN" altLang="zh-CN" sz="2400" dirty="0">
                <a:latin typeface="Times New Roman" panose="02020603050405020304" pitchFamily="18" charset="0"/>
                <a:cs typeface="Times New Roman" panose="02020603050405020304" pitchFamily="18" charset="0"/>
              </a:rPr>
              <a:t>函数依赖的推理规则，称为阿姆斯特朗公理。</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4.2.3 </a:t>
            </a:r>
            <a:r>
              <a:rPr lang="zh-CN" altLang="en-US" dirty="0"/>
              <a:t>函数依赖的公理体系</a:t>
            </a:r>
            <a:endParaRPr lang="zh-CN" altLang="en-US" dirty="0"/>
          </a:p>
        </p:txBody>
      </p:sp>
      <p:sp>
        <p:nvSpPr>
          <p:cNvPr id="5" name="内容占位符 2"/>
          <p:cNvSpPr>
            <a:spLocks noGrp="1"/>
          </p:cNvSpPr>
          <p:nvPr>
            <p:ph idx="1"/>
          </p:nvPr>
        </p:nvSpPr>
        <p:spPr>
          <a:xfrm>
            <a:off x="457200" y="1052513"/>
            <a:ext cx="8229600" cy="5184775"/>
          </a:xfrm>
        </p:spPr>
        <p:txBody>
          <a:bodyPr>
            <a:normAutofit/>
          </a:bodyPr>
          <a:lstStyle/>
          <a:p>
            <a:pPr marL="0" indent="0">
              <a:buNone/>
            </a:pPr>
            <a:r>
              <a:rPr lang="zh-CN" altLang="en-US" b="1" dirty="0">
                <a:latin typeface="Times New Roman" panose="02020603050405020304" pitchFamily="18" charset="0"/>
                <a:cs typeface="Times New Roman" panose="02020603050405020304" pitchFamily="18" charset="0"/>
              </a:rPr>
              <a:t>定义</a:t>
            </a:r>
            <a:r>
              <a:rPr lang="en-US" altLang="zh-CN" b="1" dirty="0">
                <a:latin typeface="Times New Roman" panose="02020603050405020304" pitchFamily="18" charset="0"/>
                <a:cs typeface="Times New Roman" panose="02020603050405020304" pitchFamily="18" charset="0"/>
              </a:rPr>
              <a:t>4-8</a:t>
            </a:r>
            <a:r>
              <a:rPr lang="zh-CN" altLang="en-US" b="1" dirty="0">
                <a:latin typeface="Times New Roman" panose="02020603050405020304" pitchFamily="18" charset="0"/>
                <a:cs typeface="Times New Roman" panose="02020603050405020304" pitchFamily="18" charset="0"/>
              </a:rPr>
              <a:t> 逻辑蕴含：</a:t>
            </a:r>
            <a:r>
              <a:rPr lang="zh-CN" altLang="zh-CN"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是</a:t>
            </a:r>
            <a:r>
              <a:rPr lang="zh-CN" altLang="en-US" dirty="0">
                <a:latin typeface="Times New Roman" panose="02020603050405020304" pitchFamily="18" charset="0"/>
                <a:cs typeface="Times New Roman" panose="02020603050405020304" pitchFamily="18" charset="0"/>
              </a:rPr>
              <a:t>一个具有属性集合</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的关系模式，</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上的一个函数依赖集合，如果对于</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的任意一个使</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成立的关系实例</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，函数依赖</a:t>
            </a:r>
            <a:r>
              <a:rPr lang="en-US" altLang="zh-CN" sz="2400" dirty="0">
                <a:latin typeface="Times New Roman" panose="02020603050405020304" pitchFamily="18" charset="0"/>
                <a:cs typeface="Times New Roman" panose="02020603050405020304" pitchFamily="18" charset="0"/>
              </a:rPr>
              <a:t>X→Y</a:t>
            </a:r>
            <a:r>
              <a:rPr lang="zh-CN" altLang="en-US" sz="2400" dirty="0">
                <a:latin typeface="Times New Roman" panose="02020603050405020304" pitchFamily="18" charset="0"/>
                <a:cs typeface="Times New Roman" panose="02020603050405020304" pitchFamily="18" charset="0"/>
              </a:rPr>
              <a:t>均成立，则称</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蕴含逻辑</a:t>
            </a:r>
            <a:r>
              <a:rPr lang="en-US" altLang="zh-CN" dirty="0">
                <a:latin typeface="Times New Roman" panose="02020603050405020304" pitchFamily="18" charset="0"/>
                <a:cs typeface="Times New Roman" panose="02020603050405020304" pitchFamily="18" charset="0"/>
              </a:rPr>
              <a:t>X→Y </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zh-CN" sz="2400" dirty="0">
              <a:latin typeface="Times New Roman" panose="02020603050405020304" pitchFamily="18" charset="0"/>
              <a:cs typeface="Times New Roman" panose="02020603050405020304" pitchFamily="18" charset="0"/>
            </a:endParaRPr>
          </a:p>
          <a:p>
            <a:pPr marL="0" indent="0">
              <a:buNone/>
            </a:pPr>
            <a:r>
              <a:rPr lang="zh-CN" altLang="zh-CN" sz="2400" dirty="0">
                <a:latin typeface="Times New Roman" panose="02020603050405020304" pitchFamily="18" charset="0"/>
                <a:cs typeface="Times New Roman" panose="02020603050405020304" pitchFamily="18" charset="0"/>
              </a:rPr>
              <a:t>通俗理解，</a:t>
            </a:r>
            <a:r>
              <a:rPr lang="en-US" altLang="zh-CN" dirty="0">
                <a:latin typeface="Times New Roman" panose="02020603050405020304" pitchFamily="18" charset="0"/>
                <a:cs typeface="Times New Roman" panose="02020603050405020304" pitchFamily="18" charset="0"/>
                <a:sym typeface="+mn-ea"/>
              </a:rPr>
              <a:t>F</a:t>
            </a:r>
            <a:r>
              <a:rPr lang="zh-CN" altLang="en-US" dirty="0">
                <a:latin typeface="Times New Roman" panose="02020603050405020304" pitchFamily="18" charset="0"/>
                <a:cs typeface="Times New Roman" panose="02020603050405020304" pitchFamily="18" charset="0"/>
                <a:sym typeface="+mn-ea"/>
              </a:rPr>
              <a:t>蕴含逻辑</a:t>
            </a:r>
            <a:r>
              <a:rPr lang="en-US" altLang="zh-CN" dirty="0">
                <a:latin typeface="Times New Roman" panose="02020603050405020304" pitchFamily="18" charset="0"/>
                <a:cs typeface="Times New Roman" panose="02020603050405020304" pitchFamily="18" charset="0"/>
                <a:sym typeface="+mn-ea"/>
              </a:rPr>
              <a:t>X→Y </a:t>
            </a:r>
            <a:r>
              <a:rPr lang="zh-CN" altLang="en-US" dirty="0">
                <a:latin typeface="Times New Roman" panose="02020603050405020304" pitchFamily="18" charset="0"/>
                <a:cs typeface="Times New Roman" panose="02020603050405020304" pitchFamily="18" charset="0"/>
                <a:sym typeface="+mn-ea"/>
              </a:rPr>
              <a:t>，</a:t>
            </a:r>
            <a:r>
              <a:rPr lang="zh-CN" altLang="zh-CN" sz="2400" dirty="0">
                <a:latin typeface="Times New Roman" panose="02020603050405020304" pitchFamily="18" charset="0"/>
                <a:cs typeface="Times New Roman" panose="02020603050405020304" pitchFamily="18" charset="0"/>
              </a:rPr>
              <a:t>则是</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包含或者由已知函数依赖可推出</a:t>
            </a:r>
            <a:r>
              <a:rPr lang="en-US" altLang="zh-CN" dirty="0">
                <a:latin typeface="Times New Roman" panose="02020603050405020304" pitchFamily="18" charset="0"/>
                <a:cs typeface="Times New Roman" panose="02020603050405020304" pitchFamily="18" charset="0"/>
                <a:sym typeface="+mn-ea"/>
              </a:rPr>
              <a:t>X→Y </a:t>
            </a:r>
            <a:r>
              <a:rPr lang="zh-CN" altLang="en-US" dirty="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zh-CN" altLang="en-US" dirty="0"/>
              <a:t>阿姆斯特朗公理体系</a:t>
            </a:r>
            <a:endParaRPr lang="zh-CN" altLang="en-US" dirty="0"/>
          </a:p>
        </p:txBody>
      </p:sp>
      <p:sp>
        <p:nvSpPr>
          <p:cNvPr id="5" name="内容占位符 2"/>
          <p:cNvSpPr>
            <a:spLocks noGrp="1"/>
          </p:cNvSpPr>
          <p:nvPr>
            <p:ph idx="1"/>
          </p:nvPr>
        </p:nvSpPr>
        <p:spPr>
          <a:xfrm>
            <a:off x="457200" y="1052830"/>
            <a:ext cx="8229600" cy="5441950"/>
          </a:xfrm>
        </p:spPr>
        <p:txBody>
          <a:bodyPr>
            <a:normAutofit lnSpcReduction="10000"/>
          </a:bodyPr>
          <a:lstStyle/>
          <a:p>
            <a:pPr marL="457200" indent="-457200" eaLnBrk="1" hangingPunct="1">
              <a:buFont typeface="Arial" panose="020B0604020202020204" pitchFamily="34" charset="0"/>
              <a:buAutoNum type="arabicPeriod"/>
            </a:pPr>
            <a:r>
              <a:rPr lang="zh-CN" altLang="zh-CN" sz="2400" b="1" dirty="0">
                <a:latin typeface="Times New Roman" panose="02020603050405020304" pitchFamily="18" charset="0"/>
                <a:cs typeface="Times New Roman" panose="02020603050405020304" pitchFamily="18" charset="0"/>
              </a:rPr>
              <a:t>阿姆斯特朗公理</a:t>
            </a:r>
            <a:r>
              <a:rPr lang="en-US" altLang="zh-CN" sz="2400" b="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R</a:t>
            </a:r>
            <a:r>
              <a:rPr lang="zh-CN" altLang="zh-CN" sz="2400" dirty="0">
                <a:latin typeface="Times New Roman" panose="02020603050405020304" pitchFamily="18" charset="0"/>
                <a:cs typeface="Times New Roman" panose="02020603050405020304" pitchFamily="18" charset="0"/>
              </a:rPr>
              <a:t>是一个具有属性集合</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的关系模式，</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zh-CN" sz="2400" dirty="0">
                <a:latin typeface="Times New Roman" panose="02020603050405020304" pitchFamily="18" charset="0"/>
                <a:cs typeface="Times New Roman" panose="02020603050405020304" pitchFamily="18" charset="0"/>
              </a:rPr>
              <a:t>的一个函数依赖集合，</a:t>
            </a:r>
            <a:r>
              <a:rPr lang="en-US" altLang="zh-CN" sz="24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Z </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。则：</a:t>
            </a:r>
            <a:endParaRPr lang="zh-CN"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①</a:t>
            </a:r>
            <a:r>
              <a:rPr lang="zh-CN" altLang="zh-CN" sz="2400" dirty="0">
                <a:latin typeface="Times New Roman" panose="02020603050405020304" pitchFamily="18" charset="0"/>
                <a:cs typeface="Times New Roman" panose="02020603050405020304" pitchFamily="18" charset="0"/>
              </a:rPr>
              <a:t>包含规则：若</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蕴含。 </a:t>
            </a:r>
            <a:endParaRPr lang="zh-CN"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②</a:t>
            </a:r>
            <a:r>
              <a:rPr lang="zh-CN" altLang="zh-CN" sz="2400" dirty="0">
                <a:latin typeface="Times New Roman" panose="02020603050405020304" pitchFamily="18" charset="0"/>
                <a:cs typeface="Times New Roman" panose="02020603050405020304" pitchFamily="18" charset="0"/>
              </a:rPr>
              <a:t>传递规则</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蕴含</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Z</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Z</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所蕴含</a:t>
            </a:r>
            <a:endParaRPr lang="zh-CN"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③</a:t>
            </a:r>
            <a:r>
              <a:rPr lang="zh-CN" altLang="zh-CN" sz="2400" dirty="0">
                <a:latin typeface="Times New Roman" panose="02020603050405020304" pitchFamily="18" charset="0"/>
                <a:cs typeface="Times New Roman" panose="02020603050405020304" pitchFamily="18" charset="0"/>
              </a:rPr>
              <a:t>增广规则</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蕴含</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XZ</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YZ</a:t>
            </a:r>
            <a:r>
              <a:rPr lang="zh-CN" altLang="zh-CN"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F</a:t>
            </a:r>
            <a:r>
              <a:rPr lang="zh-CN" altLang="zh-CN" sz="2400" dirty="0">
                <a:latin typeface="Times New Roman" panose="02020603050405020304" pitchFamily="18" charset="0"/>
                <a:cs typeface="Times New Roman" panose="02020603050405020304" pitchFamily="18" charset="0"/>
              </a:rPr>
              <a:t>所蕴含。</a:t>
            </a:r>
            <a:endParaRPr lang="en-US"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endParaRPr lang="en-US"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注：</a:t>
            </a:r>
            <a:r>
              <a:rPr lang="en-US" altLang="zh-CN" sz="2400" dirty="0">
                <a:latin typeface="Times New Roman" panose="02020603050405020304" pitchFamily="18" charset="0"/>
                <a:cs typeface="Times New Roman" panose="02020603050405020304" pitchFamily="18" charset="0"/>
              </a:rPr>
              <a:t>XZ</a:t>
            </a:r>
            <a:r>
              <a:rPr lang="zh-CN" altLang="en-US" sz="2400" dirty="0">
                <a:latin typeface="Times New Roman" panose="02020603050405020304" pitchFamily="18" charset="0"/>
                <a:cs typeface="Times New Roman" panose="02020603050405020304" pitchFamily="18" charset="0"/>
              </a:rPr>
              <a:t>表示</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中属性和</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中属性合并后的属性集合</a:t>
            </a:r>
            <a:endParaRPr lang="zh-CN" altLang="en-US"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endParaRPr lang="zh-CN" altLang="zh-CN" sz="2400" dirty="0">
              <a:latin typeface="Times New Roman" panose="02020603050405020304" pitchFamily="18" charset="0"/>
              <a:cs typeface="Times New Roman" panose="02020603050405020304" pitchFamily="18" charset="0"/>
            </a:endParaRPr>
          </a:p>
          <a:p>
            <a:pPr marL="400050" lvl="1" indent="0" eaLnBrk="1" hangingPunct="1">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例如：</a:t>
            </a:r>
            <a:r>
              <a:rPr lang="en-US" altLang="zh-CN" sz="2400" dirty="0">
                <a:latin typeface="Times New Roman" panose="02020603050405020304" pitchFamily="18" charset="0"/>
                <a:cs typeface="Times New Roman" panose="02020603050405020304" pitchFamily="18" charset="0"/>
              </a:rPr>
              <a:t>(Sno, Cno)</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Sno (</a:t>
            </a:r>
            <a:r>
              <a:rPr lang="zh-CN" altLang="zh-CN" sz="2400" dirty="0">
                <a:latin typeface="Times New Roman" panose="02020603050405020304" pitchFamily="18" charset="0"/>
                <a:cs typeface="Times New Roman" panose="02020603050405020304" pitchFamily="18" charset="0"/>
                <a:sym typeface="+mn-ea"/>
              </a:rPr>
              <a:t>包含规则</a:t>
            </a:r>
            <a:r>
              <a:rPr lang="en-US" altLang="zh-CN" sz="2400" dirty="0">
                <a:latin typeface="Times New Roman" panose="02020603050405020304" pitchFamily="18" charset="0"/>
                <a:cs typeface="Times New Roman" panose="02020603050405020304" pitchFamily="18" charset="0"/>
                <a:sym typeface="+mn-ea"/>
              </a:rPr>
              <a:t>)</a:t>
            </a:r>
            <a:endParaRPr lang="en-US" altLang="zh-CN" sz="2400" dirty="0">
              <a:latin typeface="Times New Roman" panose="02020603050405020304" pitchFamily="18" charset="0"/>
              <a:cs typeface="Times New Roman" panose="02020603050405020304" pitchFamily="18" charset="0"/>
              <a:sym typeface="+mn-ea"/>
            </a:endParaRPr>
          </a:p>
          <a:p>
            <a:pPr marL="0" lvl="1" indent="0"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Sno</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Sdept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Sdept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Sloc</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则</a:t>
            </a:r>
            <a:r>
              <a:rPr lang="en-US" altLang="zh-CN" sz="2400" dirty="0" err="1">
                <a:latin typeface="Times New Roman" panose="02020603050405020304" pitchFamily="18" charset="0"/>
                <a:cs typeface="Times New Roman" panose="02020603050405020304" pitchFamily="18" charset="0"/>
                <a:sym typeface="+mn-ea"/>
              </a:rPr>
              <a:t>Sno</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mn-ea"/>
              </a:rPr>
              <a:t>Sloc</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sym typeface="+mn-ea"/>
              </a:rPr>
              <a:t>传递规则</a:t>
            </a:r>
            <a:r>
              <a:rPr lang="en-US" altLang="zh-CN" sz="2400" dirty="0">
                <a:latin typeface="Times New Roman" panose="02020603050405020304" pitchFamily="18" charset="0"/>
                <a:cs typeface="Times New Roman" panose="02020603050405020304" pitchFamily="18" charset="0"/>
                <a:sym typeface="+mn-ea"/>
              </a:rPr>
              <a:t>)</a:t>
            </a:r>
            <a:endParaRPr lang="en-US" altLang="zh-CN" sz="2400" dirty="0">
              <a:latin typeface="Times New Roman" panose="02020603050405020304" pitchFamily="18" charset="0"/>
              <a:cs typeface="Times New Roman" panose="02020603050405020304" pitchFamily="18" charset="0"/>
              <a:sym typeface="+mn-ea"/>
            </a:endParaRPr>
          </a:p>
          <a:p>
            <a:pPr marL="0" lvl="1" indent="0" eaLnBrk="1" hangingPunct="1">
              <a:buFont typeface="Wingdings" panose="05000000000000000000" pitchFamily="2" charset="2"/>
              <a:buNone/>
            </a:pPr>
            <a:r>
              <a:rPr lang="en-US" altLang="zh-CN" sz="2400" dirty="0" err="1">
                <a:latin typeface="Times New Roman" panose="02020603050405020304" pitchFamily="18" charset="0"/>
                <a:cs typeface="Times New Roman" panose="02020603050405020304" pitchFamily="18" charset="0"/>
                <a:sym typeface="+mn-ea"/>
              </a:rPr>
              <a:t>        	     Sno</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Sdept, </a:t>
            </a:r>
            <a:r>
              <a:rPr lang="zh-CN" altLang="en-US" sz="2400" dirty="0" err="1">
                <a:latin typeface="Times New Roman" panose="02020603050405020304" pitchFamily="18" charset="0"/>
                <a:cs typeface="Times New Roman" panose="02020603050405020304" pitchFamily="18" charset="0"/>
                <a:sym typeface="+mn-ea"/>
              </a:rPr>
              <a:t>则</a:t>
            </a:r>
            <a:r>
              <a:rPr lang="en-US" altLang="zh-CN" sz="2400" dirty="0">
                <a:latin typeface="Times New Roman" panose="02020603050405020304" pitchFamily="18" charset="0"/>
                <a:cs typeface="Times New Roman" panose="02020603050405020304" pitchFamily="18" charset="0"/>
                <a:sym typeface="+mn-ea"/>
              </a:rPr>
              <a:t>(Sno, Cname)→(</a:t>
            </a:r>
            <a:r>
              <a:rPr lang="en-US" altLang="zh-CN" sz="2400" dirty="0" err="1">
                <a:latin typeface="Times New Roman" panose="02020603050405020304" pitchFamily="18" charset="0"/>
                <a:cs typeface="Times New Roman" panose="02020603050405020304" pitchFamily="18" charset="0"/>
                <a:sym typeface="+mn-ea"/>
              </a:rPr>
              <a:t>Sdept, </a:t>
            </a:r>
            <a:r>
              <a:rPr lang="en-US" altLang="zh-CN" sz="2400" dirty="0">
                <a:latin typeface="Times New Roman" panose="02020603050405020304" pitchFamily="18" charset="0"/>
                <a:cs typeface="Times New Roman" panose="02020603050405020304" pitchFamily="18" charset="0"/>
                <a:sym typeface="+mn-ea"/>
              </a:rPr>
              <a:t>Cname) </a:t>
            </a:r>
            <a:endParaRPr lang="en-US" altLang="zh-CN" sz="2400" dirty="0">
              <a:latin typeface="Times New Roman" panose="02020603050405020304" pitchFamily="18" charset="0"/>
              <a:cs typeface="Times New Roman" panose="02020603050405020304" pitchFamily="18" charset="0"/>
              <a:sym typeface="+mn-ea"/>
            </a:endParaRPr>
          </a:p>
          <a:p>
            <a:pPr marL="0" lvl="1" indent="0"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sym typeface="+mn-ea"/>
              </a:rPr>
              <a:t>														 (</a:t>
            </a:r>
            <a:r>
              <a:rPr lang="zh-CN" altLang="zh-CN" sz="2400" dirty="0">
                <a:latin typeface="Times New Roman" panose="02020603050405020304" pitchFamily="18" charset="0"/>
                <a:cs typeface="Times New Roman" panose="02020603050405020304" pitchFamily="18" charset="0"/>
                <a:sym typeface="+mn-ea"/>
              </a:rPr>
              <a:t>增广规则</a:t>
            </a:r>
            <a:r>
              <a:rPr lang="en-US" altLang="zh-CN" sz="2400" dirty="0">
                <a:latin typeface="Times New Roman" panose="02020603050405020304" pitchFamily="18" charset="0"/>
                <a:cs typeface="Times New Roman" panose="02020603050405020304" pitchFamily="18" charset="0"/>
                <a:sym typeface="+mn-ea"/>
              </a:rPr>
              <a:t>)</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marL="400050" lvl="1" indent="0" eaLnBrk="1" hangingPunct="1">
              <a:buFont typeface="Wingdings" panose="05000000000000000000" pitchFamily="2" charset="2"/>
              <a:buNone/>
            </a:pP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blinds(horizontal)">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blinds(horizontal)">
                                      <p:cBhvr>
                                        <p:cTn id="37" dur="500"/>
                                        <p:tgtEl>
                                          <p:spTgt spid="5">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blinds(horizontal)">
                                      <p:cBhvr>
                                        <p:cTn id="40"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0953" y="548680"/>
            <a:ext cx="8063447" cy="932682"/>
          </a:xfrm>
        </p:spPr>
        <p:txBody>
          <a:bodyPr/>
          <a:lstStyle/>
          <a:p>
            <a:pPr algn="ctr"/>
            <a:r>
              <a:rPr lang="zh-CN" altLang="en-US" sz="3400" dirty="0">
                <a:solidFill>
                  <a:schemeClr val="accent2"/>
                </a:solidFill>
              </a:rPr>
              <a:t>第四章  关系数据库</a:t>
            </a:r>
            <a:endParaRPr lang="zh-CN" altLang="en-US" sz="3400" dirty="0">
              <a:solidFill>
                <a:schemeClr val="accent2"/>
              </a:solidFill>
            </a:endParaRPr>
          </a:p>
        </p:txBody>
      </p:sp>
      <p:sp>
        <p:nvSpPr>
          <p:cNvPr id="9219" name="Rectangle 3"/>
          <p:cNvSpPr>
            <a:spLocks noGrp="1" noChangeArrowheads="1"/>
          </p:cNvSpPr>
          <p:nvPr>
            <p:ph idx="1"/>
          </p:nvPr>
        </p:nvSpPr>
        <p:spPr>
          <a:xfrm>
            <a:off x="467545" y="1484784"/>
            <a:ext cx="8066856" cy="5040560"/>
          </a:xfrm>
        </p:spPr>
        <p:txBody>
          <a:bodyPr>
            <a:noAutofit/>
          </a:bodyPr>
          <a:lstStyle/>
          <a:p>
            <a:pPr fontAlgn="auto">
              <a:spcBef>
                <a:spcPts val="0"/>
              </a:spcBef>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关系模式的函数依赖</a:t>
            </a:r>
            <a:endParaRPr lang="zh-CN" altLang="en-US" dirty="0">
              <a:latin typeface="Times New Roman" panose="02020603050405020304" pitchFamily="18" charset="0"/>
              <a:cs typeface="Times New Roman" panose="02020603050405020304" pitchFamily="18" charset="0"/>
            </a:endParaRPr>
          </a:p>
          <a:p>
            <a:pPr fontAlgn="auto">
              <a:spcBef>
                <a:spcPts val="0"/>
              </a:spcBef>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关系模式的规范化</a:t>
            </a:r>
            <a:endParaRPr lang="zh-CN" altLang="en-US" dirty="0">
              <a:latin typeface="Times New Roman" panose="02020603050405020304" pitchFamily="18" charset="0"/>
              <a:cs typeface="Times New Roman" panose="02020603050405020304" pitchFamily="18" charset="0"/>
            </a:endParaRPr>
          </a:p>
          <a:p>
            <a:pPr fontAlgn="auto">
              <a:spcBef>
                <a:spcPts val="0"/>
              </a:spcBef>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关系模式的分解特性</a:t>
            </a:r>
            <a:endParaRPr lang="zh-CN" altLang="en-US" dirty="0">
              <a:latin typeface="Times New Roman" panose="02020603050405020304" pitchFamily="18" charset="0"/>
              <a:cs typeface="Times New Roman" panose="02020603050405020304" pitchFamily="18" charset="0"/>
            </a:endParaRPr>
          </a:p>
          <a:p>
            <a:pPr fontAlgn="auto">
              <a:spcBef>
                <a:spcPts val="0"/>
              </a:spcBef>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关系模式的优化</a:t>
            </a:r>
            <a:endParaRPr lang="zh-CN" altLang="en-US" dirty="0">
              <a:latin typeface="Times New Roman" panose="02020603050405020304" pitchFamily="18" charset="0"/>
              <a:cs typeface="Times New Roman" panose="02020603050405020304" pitchFamily="18" charset="0"/>
            </a:endParaRPr>
          </a:p>
          <a:p>
            <a:pPr fontAlgn="auto">
              <a:spcBef>
                <a:spcPts val="0"/>
              </a:spcBef>
              <a:buFont typeface="Wingdings" panose="05000000000000000000" charset="0"/>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关系查询优化 </a:t>
            </a:r>
            <a:endParaRPr lang="zh-CN" altLang="en-US"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CN" dirty="0">
                <a:solidFill>
                  <a:srgbClr val="FF0000"/>
                </a:solidFill>
              </a:rPr>
              <a:t>[</a:t>
            </a:r>
            <a:r>
              <a:rPr lang="zh-CN" altLang="en-US" dirty="0">
                <a:solidFill>
                  <a:srgbClr val="FF0000"/>
                </a:solidFill>
              </a:rPr>
              <a:t>学习目的与要求</a:t>
            </a:r>
            <a:r>
              <a:rPr lang="en-US" altLang="zh-CN" dirty="0">
                <a:solidFill>
                  <a:srgbClr val="FF0000"/>
                </a:solidFill>
              </a:rPr>
              <a:t>] </a:t>
            </a:r>
            <a:r>
              <a:rPr lang="en-US" altLang="zh-CN" dirty="0"/>
              <a:t>:</a:t>
            </a:r>
            <a:endParaRPr lang="en-US" altLang="zh-CN" dirty="0"/>
          </a:p>
          <a:p>
            <a:pPr marL="0" indent="342900" fontAlgn="auto">
              <a:lnSpc>
                <a:spcPct val="100000"/>
              </a:lnSpc>
              <a:spcBef>
                <a:spcPts val="600"/>
              </a:spcBef>
              <a:buFont typeface="Wingdings" panose="05000000000000000000" pitchFamily="2" charset="2"/>
              <a:buNone/>
            </a:pPr>
            <a:r>
              <a:rPr lang="zh-CN" altLang="en-US" dirty="0"/>
              <a:t>了解关系模式规范化理论及其在数据库设计中的作用，能够运用模式分解理论对关系模式进行分解，使数据库系统设计符合</a:t>
            </a:r>
            <a:r>
              <a:rPr lang="en-US" altLang="zh-CN" dirty="0"/>
              <a:t>3NF</a:t>
            </a:r>
            <a:r>
              <a:rPr lang="zh-CN" altLang="en-US" dirty="0"/>
              <a:t>的要求，并掌握查询优化的基本方法。 </a:t>
            </a:r>
            <a:endParaRPr lang="zh-CN" altLang="en-US" dirty="0"/>
          </a:p>
          <a:p>
            <a:pPr marL="0" indent="0">
              <a:spcBef>
                <a:spcPts val="600"/>
              </a:spcBef>
              <a:buNone/>
            </a:pPr>
            <a:r>
              <a:rPr lang="en-US" altLang="zh-CN" dirty="0">
                <a:solidFill>
                  <a:srgbClr val="FF0000"/>
                </a:solidFill>
              </a:rPr>
              <a:t>[</a:t>
            </a:r>
            <a:r>
              <a:rPr lang="zh-CN" altLang="en-US" dirty="0">
                <a:solidFill>
                  <a:srgbClr val="FF0000"/>
                </a:solidFill>
              </a:rPr>
              <a:t>学习基本要求</a:t>
            </a:r>
            <a:r>
              <a:rPr lang="en-US" altLang="zh-CN" dirty="0">
                <a:solidFill>
                  <a:srgbClr val="FF0000"/>
                </a:solidFill>
              </a:rPr>
              <a:t>]</a:t>
            </a:r>
            <a:r>
              <a:rPr lang="en-US" altLang="zh-CN" dirty="0"/>
              <a:t>:</a:t>
            </a:r>
            <a:endParaRPr lang="en-US" altLang="zh-CN" dirty="0"/>
          </a:p>
          <a:p>
            <a:pPr marL="0" indent="457200">
              <a:spcBef>
                <a:spcPts val="600"/>
              </a:spcBef>
              <a:buNone/>
            </a:pPr>
            <a:r>
              <a:rPr lang="zh-CN" altLang="en-US" dirty="0"/>
              <a:t>从概念着手，弄清概念之间的联系和作用，重点掌握函数依赖，无损连接，保持依赖和范式。</a:t>
            </a:r>
            <a:endParaRPr lang="zh-CN" altLang="en-US" dirty="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57200" y="277813"/>
            <a:ext cx="8229600" cy="70326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zh-CN"/>
              <a:t>阿姆斯特朗公理用图形表示</a:t>
            </a:r>
            <a:endParaRPr lang="zh-CN" altLang="en-US" dirty="0"/>
          </a:p>
        </p:txBody>
      </p:sp>
      <p:grpSp>
        <p:nvGrpSpPr>
          <p:cNvPr id="5" name="Group 1"/>
          <p:cNvGrpSpPr>
            <a:grpSpLocks noChangeAspect="1"/>
          </p:cNvGrpSpPr>
          <p:nvPr/>
        </p:nvGrpSpPr>
        <p:grpSpPr bwMode="auto">
          <a:xfrm>
            <a:off x="609600" y="1435100"/>
            <a:ext cx="7994650" cy="4968875"/>
            <a:chOff x="2340" y="1518"/>
            <a:chExt cx="8280" cy="5148"/>
          </a:xfrm>
        </p:grpSpPr>
        <p:sp>
          <p:nvSpPr>
            <p:cNvPr id="6" name="AutoShape 52"/>
            <p:cNvSpPr>
              <a:spLocks noChangeAspect="1" noChangeArrowheads="1" noTextEdit="1"/>
            </p:cNvSpPr>
            <p:nvPr/>
          </p:nvSpPr>
          <p:spPr bwMode="auto">
            <a:xfrm>
              <a:off x="2340" y="1518"/>
              <a:ext cx="8280" cy="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Freeform 51"/>
            <p:cNvSpPr/>
            <p:nvPr/>
          </p:nvSpPr>
          <p:spPr bwMode="auto">
            <a:xfrm>
              <a:off x="4230" y="4014"/>
              <a:ext cx="3390" cy="1924"/>
            </a:xfrm>
            <a:custGeom>
              <a:avLst/>
              <a:gdLst>
                <a:gd name="T0" fmla="*/ 90 w 3390"/>
                <a:gd name="T1" fmla="*/ 936 h 1924"/>
                <a:gd name="T2" fmla="*/ 810 w 3390"/>
                <a:gd name="T3" fmla="*/ 1716 h 1924"/>
                <a:gd name="T4" fmla="*/ 2790 w 3390"/>
                <a:gd name="T5" fmla="*/ 1872 h 1924"/>
                <a:gd name="T6" fmla="*/ 3330 w 3390"/>
                <a:gd name="T7" fmla="*/ 1404 h 1924"/>
                <a:gd name="T8" fmla="*/ 2430 w 3390"/>
                <a:gd name="T9" fmla="*/ 780 h 1924"/>
                <a:gd name="T10" fmla="*/ 1710 w 3390"/>
                <a:gd name="T11" fmla="*/ 312 h 1924"/>
                <a:gd name="T12" fmla="*/ 810 w 3390"/>
                <a:gd name="T13" fmla="*/ 0 h 1924"/>
                <a:gd name="T14" fmla="*/ 270 w 3390"/>
                <a:gd name="T15" fmla="*/ 312 h 1924"/>
                <a:gd name="T16" fmla="*/ 90 w 3390"/>
                <a:gd name="T17" fmla="*/ 936 h 19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90" h="1924">
                  <a:moveTo>
                    <a:pt x="90" y="936"/>
                  </a:moveTo>
                  <a:cubicBezTo>
                    <a:pt x="180" y="1170"/>
                    <a:pt x="360" y="1560"/>
                    <a:pt x="810" y="1716"/>
                  </a:cubicBezTo>
                  <a:cubicBezTo>
                    <a:pt x="1260" y="1872"/>
                    <a:pt x="2370" y="1924"/>
                    <a:pt x="2790" y="1872"/>
                  </a:cubicBezTo>
                  <a:cubicBezTo>
                    <a:pt x="3210" y="1820"/>
                    <a:pt x="3390" y="1586"/>
                    <a:pt x="3330" y="1404"/>
                  </a:cubicBezTo>
                  <a:cubicBezTo>
                    <a:pt x="3270" y="1222"/>
                    <a:pt x="2700" y="962"/>
                    <a:pt x="2430" y="780"/>
                  </a:cubicBezTo>
                  <a:cubicBezTo>
                    <a:pt x="2160" y="598"/>
                    <a:pt x="1980" y="442"/>
                    <a:pt x="1710" y="312"/>
                  </a:cubicBezTo>
                  <a:cubicBezTo>
                    <a:pt x="1440" y="182"/>
                    <a:pt x="1050" y="0"/>
                    <a:pt x="810" y="0"/>
                  </a:cubicBezTo>
                  <a:cubicBezTo>
                    <a:pt x="570" y="0"/>
                    <a:pt x="390" y="156"/>
                    <a:pt x="270" y="312"/>
                  </a:cubicBezTo>
                  <a:cubicBezTo>
                    <a:pt x="150" y="468"/>
                    <a:pt x="0" y="702"/>
                    <a:pt x="90" y="936"/>
                  </a:cubicBezTo>
                  <a:close/>
                </a:path>
              </a:pathLst>
            </a:custGeom>
            <a:solidFill>
              <a:srgbClr val="FFFFFF"/>
            </a:solidFill>
            <a:ln w="9525">
              <a:solidFill>
                <a:srgbClr val="000000"/>
              </a:solidFill>
              <a:round/>
            </a:ln>
          </p:spPr>
          <p:txBody>
            <a:bodyPr/>
            <a:lstStyle/>
            <a:p>
              <a:endParaRPr lang="zh-CN" altLang="en-US"/>
            </a:p>
          </p:txBody>
        </p:sp>
        <p:sp>
          <p:nvSpPr>
            <p:cNvPr id="8" name="Freeform 50"/>
            <p:cNvSpPr/>
            <p:nvPr/>
          </p:nvSpPr>
          <p:spPr bwMode="auto">
            <a:xfrm>
              <a:off x="5400" y="3858"/>
              <a:ext cx="3060" cy="2340"/>
            </a:xfrm>
            <a:custGeom>
              <a:avLst/>
              <a:gdLst>
                <a:gd name="T0" fmla="*/ 75 w 3540"/>
                <a:gd name="T1" fmla="*/ 849 h 2834"/>
                <a:gd name="T2" fmla="*/ 675 w 3540"/>
                <a:gd name="T3" fmla="*/ 849 h 2834"/>
                <a:gd name="T4" fmla="*/ 1127 w 3540"/>
                <a:gd name="T5" fmla="*/ 651 h 2834"/>
                <a:gd name="T6" fmla="*/ 1426 w 3540"/>
                <a:gd name="T7" fmla="*/ 206 h 2834"/>
                <a:gd name="T8" fmla="*/ 826 w 3540"/>
                <a:gd name="T9" fmla="*/ 57 h 2834"/>
                <a:gd name="T10" fmla="*/ 226 w 3540"/>
                <a:gd name="T11" fmla="*/ 552 h 2834"/>
                <a:gd name="T12" fmla="*/ 75 w 3540"/>
                <a:gd name="T13" fmla="*/ 849 h 28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40" h="2834">
                  <a:moveTo>
                    <a:pt x="180" y="2678"/>
                  </a:moveTo>
                  <a:cubicBezTo>
                    <a:pt x="360" y="2834"/>
                    <a:pt x="1200" y="2782"/>
                    <a:pt x="1620" y="2678"/>
                  </a:cubicBezTo>
                  <a:cubicBezTo>
                    <a:pt x="2040" y="2574"/>
                    <a:pt x="2400" y="2392"/>
                    <a:pt x="2700" y="2054"/>
                  </a:cubicBezTo>
                  <a:cubicBezTo>
                    <a:pt x="3000" y="1716"/>
                    <a:pt x="3540" y="962"/>
                    <a:pt x="3420" y="650"/>
                  </a:cubicBezTo>
                  <a:cubicBezTo>
                    <a:pt x="3300" y="338"/>
                    <a:pt x="2460" y="0"/>
                    <a:pt x="1980" y="182"/>
                  </a:cubicBezTo>
                  <a:cubicBezTo>
                    <a:pt x="1500" y="364"/>
                    <a:pt x="840" y="1326"/>
                    <a:pt x="540" y="1742"/>
                  </a:cubicBezTo>
                  <a:cubicBezTo>
                    <a:pt x="240" y="2158"/>
                    <a:pt x="0" y="2522"/>
                    <a:pt x="180" y="2678"/>
                  </a:cubicBezTo>
                  <a:close/>
                </a:path>
              </a:pathLst>
            </a:custGeom>
            <a:solidFill>
              <a:srgbClr val="FFFFFF">
                <a:alpha val="0"/>
              </a:srgbClr>
            </a:solidFill>
            <a:ln w="9525">
              <a:solidFill>
                <a:srgbClr val="000000"/>
              </a:solidFill>
              <a:round/>
            </a:ln>
          </p:spPr>
          <p:txBody>
            <a:bodyPr/>
            <a:lstStyle/>
            <a:p>
              <a:endParaRPr lang="zh-CN" altLang="en-US"/>
            </a:p>
          </p:txBody>
        </p:sp>
        <p:sp>
          <p:nvSpPr>
            <p:cNvPr id="9" name="Oval 49"/>
            <p:cNvSpPr>
              <a:spLocks noChangeArrowheads="1"/>
            </p:cNvSpPr>
            <p:nvPr/>
          </p:nvSpPr>
          <p:spPr bwMode="auto">
            <a:xfrm>
              <a:off x="2880" y="2142"/>
              <a:ext cx="2340" cy="1247"/>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0" name="Oval 48"/>
            <p:cNvSpPr>
              <a:spLocks noChangeArrowheads="1"/>
            </p:cNvSpPr>
            <p:nvPr/>
          </p:nvSpPr>
          <p:spPr bwMode="auto">
            <a:xfrm>
              <a:off x="3780" y="2610"/>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1" name="Rectangle 47"/>
            <p:cNvSpPr>
              <a:spLocks noChangeArrowheads="1"/>
            </p:cNvSpPr>
            <p:nvPr/>
          </p:nvSpPr>
          <p:spPr bwMode="auto">
            <a:xfrm>
              <a:off x="39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2" name="Rectangle 46"/>
            <p:cNvSpPr>
              <a:spLocks noChangeArrowheads="1"/>
            </p:cNvSpPr>
            <p:nvPr/>
          </p:nvSpPr>
          <p:spPr bwMode="auto">
            <a:xfrm>
              <a:off x="43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3" name="Rectangle 45"/>
            <p:cNvSpPr>
              <a:spLocks noChangeArrowheads="1"/>
            </p:cNvSpPr>
            <p:nvPr/>
          </p:nvSpPr>
          <p:spPr bwMode="auto">
            <a:xfrm>
              <a:off x="4200" y="2964"/>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4" name="Rectangle 44"/>
            <p:cNvSpPr>
              <a:spLocks noChangeArrowheads="1"/>
            </p:cNvSpPr>
            <p:nvPr/>
          </p:nvSpPr>
          <p:spPr bwMode="auto">
            <a:xfrm>
              <a:off x="3420" y="2610"/>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15" name="Rectangle 43"/>
            <p:cNvSpPr>
              <a:spLocks noChangeArrowheads="1"/>
            </p:cNvSpPr>
            <p:nvPr/>
          </p:nvSpPr>
          <p:spPr bwMode="auto">
            <a:xfrm>
              <a:off x="3240" y="2922"/>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nvGrpSpPr>
            <p:cNvPr id="16" name="Group 39"/>
            <p:cNvGrpSpPr/>
            <p:nvPr/>
          </p:nvGrpSpPr>
          <p:grpSpPr bwMode="auto">
            <a:xfrm>
              <a:off x="6480" y="2454"/>
              <a:ext cx="1080" cy="624"/>
              <a:chOff x="6480" y="2454"/>
              <a:chExt cx="1080" cy="624"/>
            </a:xfrm>
          </p:grpSpPr>
          <p:sp>
            <p:nvSpPr>
              <p:cNvPr id="54" name="Oval 42"/>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55" name="Rectangle 41"/>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56" name="Rectangle 40"/>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grpSp>
          <p:nvGrpSpPr>
            <p:cNvPr id="17" name="Group 35"/>
            <p:cNvGrpSpPr/>
            <p:nvPr/>
          </p:nvGrpSpPr>
          <p:grpSpPr bwMode="auto">
            <a:xfrm>
              <a:off x="7740" y="2454"/>
              <a:ext cx="1080" cy="624"/>
              <a:chOff x="6480" y="2454"/>
              <a:chExt cx="1080" cy="624"/>
            </a:xfrm>
          </p:grpSpPr>
          <p:sp>
            <p:nvSpPr>
              <p:cNvPr id="51" name="Oval 38"/>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52" name="Rectangle 37"/>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53" name="Rectangle 36"/>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grpSp>
          <p:nvGrpSpPr>
            <p:cNvPr id="18" name="Group 31"/>
            <p:cNvGrpSpPr/>
            <p:nvPr/>
          </p:nvGrpSpPr>
          <p:grpSpPr bwMode="auto">
            <a:xfrm>
              <a:off x="9180" y="2454"/>
              <a:ext cx="1080" cy="624"/>
              <a:chOff x="6480" y="2454"/>
              <a:chExt cx="1080" cy="624"/>
            </a:xfrm>
          </p:grpSpPr>
          <p:sp>
            <p:nvSpPr>
              <p:cNvPr id="48" name="Oval 34"/>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9" name="Rectangle 33"/>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50" name="Rectangle 32"/>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sp>
          <p:nvSpPr>
            <p:cNvPr id="19" name="Text Box 30"/>
            <p:cNvSpPr txBox="1">
              <a:spLocks noChangeArrowheads="1"/>
            </p:cNvSpPr>
            <p:nvPr/>
          </p:nvSpPr>
          <p:spPr bwMode="auto">
            <a:xfrm>
              <a:off x="4140" y="2298"/>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dirty="0">
                  <a:latin typeface="Times New Roman" panose="02020603050405020304" pitchFamily="18" charset="0"/>
                  <a:cs typeface="Times New Roman" panose="02020603050405020304" pitchFamily="18" charset="0"/>
                </a:rPr>
                <a:t>Y</a:t>
              </a:r>
              <a:endParaRPr lang="en-US" altLang="zh-CN" sz="4000" dirty="0">
                <a:latin typeface="Arial" panose="020B0604020202020204" pitchFamily="34" charset="0"/>
              </a:endParaRPr>
            </a:p>
          </p:txBody>
        </p:sp>
        <p:sp>
          <p:nvSpPr>
            <p:cNvPr id="20" name="Text Box 29"/>
            <p:cNvSpPr txBox="1">
              <a:spLocks noChangeArrowheads="1"/>
            </p:cNvSpPr>
            <p:nvPr/>
          </p:nvSpPr>
          <p:spPr bwMode="auto">
            <a:xfrm>
              <a:off x="3780" y="1830"/>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X</a:t>
              </a:r>
              <a:endParaRPr lang="en-US" altLang="zh-CN" sz="4000">
                <a:latin typeface="Arial" panose="020B0604020202020204" pitchFamily="34" charset="0"/>
              </a:endParaRPr>
            </a:p>
          </p:txBody>
        </p:sp>
        <p:sp>
          <p:nvSpPr>
            <p:cNvPr id="21" name="Text Box 28"/>
            <p:cNvSpPr txBox="1">
              <a:spLocks noChangeArrowheads="1"/>
            </p:cNvSpPr>
            <p:nvPr/>
          </p:nvSpPr>
          <p:spPr bwMode="auto">
            <a:xfrm>
              <a:off x="6660" y="2142"/>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X</a:t>
              </a:r>
              <a:endParaRPr lang="en-US" altLang="zh-CN" sz="4000">
                <a:latin typeface="Arial" panose="020B0604020202020204" pitchFamily="34" charset="0"/>
              </a:endParaRPr>
            </a:p>
          </p:txBody>
        </p:sp>
        <p:sp>
          <p:nvSpPr>
            <p:cNvPr id="22" name="Text Box 27"/>
            <p:cNvSpPr txBox="1">
              <a:spLocks noChangeArrowheads="1"/>
            </p:cNvSpPr>
            <p:nvPr/>
          </p:nvSpPr>
          <p:spPr bwMode="auto">
            <a:xfrm>
              <a:off x="8100" y="2142"/>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Y</a:t>
              </a:r>
              <a:endParaRPr lang="en-US" altLang="zh-CN" sz="4000">
                <a:latin typeface="Arial" panose="020B0604020202020204" pitchFamily="34" charset="0"/>
              </a:endParaRPr>
            </a:p>
          </p:txBody>
        </p:sp>
        <p:sp>
          <p:nvSpPr>
            <p:cNvPr id="23" name="Text Box 26"/>
            <p:cNvSpPr txBox="1">
              <a:spLocks noChangeArrowheads="1"/>
            </p:cNvSpPr>
            <p:nvPr/>
          </p:nvSpPr>
          <p:spPr bwMode="auto">
            <a:xfrm>
              <a:off x="9360" y="2142"/>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Z</a:t>
              </a:r>
              <a:endParaRPr lang="en-US" altLang="zh-CN" sz="4000">
                <a:latin typeface="Arial" panose="020B0604020202020204" pitchFamily="34" charset="0"/>
              </a:endParaRPr>
            </a:p>
          </p:txBody>
        </p:sp>
        <p:sp>
          <p:nvSpPr>
            <p:cNvPr id="24" name="Freeform 25"/>
            <p:cNvSpPr/>
            <p:nvPr/>
          </p:nvSpPr>
          <p:spPr bwMode="auto">
            <a:xfrm>
              <a:off x="4500" y="1986"/>
              <a:ext cx="210" cy="702"/>
            </a:xfrm>
            <a:custGeom>
              <a:avLst/>
              <a:gdLst>
                <a:gd name="T0" fmla="*/ 0 w 210"/>
                <a:gd name="T1" fmla="*/ 234 h 702"/>
                <a:gd name="T2" fmla="*/ 180 w 210"/>
                <a:gd name="T3" fmla="*/ 78 h 702"/>
                <a:gd name="T4" fmla="*/ 180 w 210"/>
                <a:gd name="T5" fmla="*/ 702 h 702"/>
                <a:gd name="T6" fmla="*/ 0 60000 65536"/>
                <a:gd name="T7" fmla="*/ 0 60000 65536"/>
                <a:gd name="T8" fmla="*/ 0 60000 65536"/>
              </a:gdLst>
              <a:ahLst/>
              <a:cxnLst>
                <a:cxn ang="T6">
                  <a:pos x="T0" y="T1"/>
                </a:cxn>
                <a:cxn ang="T7">
                  <a:pos x="T2" y="T3"/>
                </a:cxn>
                <a:cxn ang="T8">
                  <a:pos x="T4" y="T5"/>
                </a:cxn>
              </a:cxnLst>
              <a:rect l="0" t="0" r="r" b="b"/>
              <a:pathLst>
                <a:path w="210" h="702">
                  <a:moveTo>
                    <a:pt x="0" y="234"/>
                  </a:moveTo>
                  <a:cubicBezTo>
                    <a:pt x="75" y="117"/>
                    <a:pt x="150" y="0"/>
                    <a:pt x="180" y="78"/>
                  </a:cubicBezTo>
                  <a:cubicBezTo>
                    <a:pt x="210" y="156"/>
                    <a:pt x="180" y="598"/>
                    <a:pt x="180" y="702"/>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24"/>
            <p:cNvSpPr/>
            <p:nvPr/>
          </p:nvSpPr>
          <p:spPr bwMode="auto">
            <a:xfrm>
              <a:off x="8745" y="2459"/>
              <a:ext cx="540" cy="156"/>
            </a:xfrm>
            <a:custGeom>
              <a:avLst/>
              <a:gdLst>
                <a:gd name="T0" fmla="*/ 0 w 540"/>
                <a:gd name="T1" fmla="*/ 156 h 156"/>
                <a:gd name="T2" fmla="*/ 180 w 540"/>
                <a:gd name="T3" fmla="*/ 0 h 156"/>
                <a:gd name="T4" fmla="*/ 540 w 540"/>
                <a:gd name="T5" fmla="*/ 156 h 156"/>
                <a:gd name="T6" fmla="*/ 0 60000 65536"/>
                <a:gd name="T7" fmla="*/ 0 60000 65536"/>
                <a:gd name="T8" fmla="*/ 0 60000 65536"/>
              </a:gdLst>
              <a:ahLst/>
              <a:cxnLst>
                <a:cxn ang="T6">
                  <a:pos x="T0" y="T1"/>
                </a:cxn>
                <a:cxn ang="T7">
                  <a:pos x="T2" y="T3"/>
                </a:cxn>
                <a:cxn ang="T8">
                  <a:pos x="T4" y="T5"/>
                </a:cxn>
              </a:cxnLst>
              <a:rect l="0" t="0" r="r" b="b"/>
              <a:pathLst>
                <a:path w="540" h="156">
                  <a:moveTo>
                    <a:pt x="0" y="156"/>
                  </a:moveTo>
                  <a:cubicBezTo>
                    <a:pt x="45" y="78"/>
                    <a:pt x="90" y="0"/>
                    <a:pt x="180" y="0"/>
                  </a:cubicBezTo>
                  <a:cubicBezTo>
                    <a:pt x="270" y="0"/>
                    <a:pt x="405" y="78"/>
                    <a:pt x="540" y="156"/>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23"/>
            <p:cNvSpPr/>
            <p:nvPr/>
          </p:nvSpPr>
          <p:spPr bwMode="auto">
            <a:xfrm>
              <a:off x="7425" y="2446"/>
              <a:ext cx="360" cy="156"/>
            </a:xfrm>
            <a:custGeom>
              <a:avLst/>
              <a:gdLst>
                <a:gd name="T0" fmla="*/ 0 w 360"/>
                <a:gd name="T1" fmla="*/ 156 h 156"/>
                <a:gd name="T2" fmla="*/ 180 w 360"/>
                <a:gd name="T3" fmla="*/ 0 h 156"/>
                <a:gd name="T4" fmla="*/ 360 w 360"/>
                <a:gd name="T5" fmla="*/ 156 h 156"/>
                <a:gd name="T6" fmla="*/ 0 60000 65536"/>
                <a:gd name="T7" fmla="*/ 0 60000 65536"/>
                <a:gd name="T8" fmla="*/ 0 60000 65536"/>
              </a:gdLst>
              <a:ahLst/>
              <a:cxnLst>
                <a:cxn ang="T6">
                  <a:pos x="T0" y="T1"/>
                </a:cxn>
                <a:cxn ang="T7">
                  <a:pos x="T2" y="T3"/>
                </a:cxn>
                <a:cxn ang="T8">
                  <a:pos x="T4" y="T5"/>
                </a:cxn>
              </a:cxnLst>
              <a:rect l="0" t="0" r="r" b="b"/>
              <a:pathLst>
                <a:path w="360" h="156">
                  <a:moveTo>
                    <a:pt x="0" y="156"/>
                  </a:moveTo>
                  <a:cubicBezTo>
                    <a:pt x="60" y="78"/>
                    <a:pt x="120" y="0"/>
                    <a:pt x="180" y="0"/>
                  </a:cubicBezTo>
                  <a:cubicBezTo>
                    <a:pt x="240" y="0"/>
                    <a:pt x="300" y="78"/>
                    <a:pt x="360" y="156"/>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2"/>
            <p:cNvSpPr/>
            <p:nvPr/>
          </p:nvSpPr>
          <p:spPr bwMode="auto">
            <a:xfrm>
              <a:off x="7020" y="1830"/>
              <a:ext cx="2880" cy="624"/>
            </a:xfrm>
            <a:custGeom>
              <a:avLst/>
              <a:gdLst>
                <a:gd name="T0" fmla="*/ 0 w 2880"/>
                <a:gd name="T1" fmla="*/ 624 h 624"/>
                <a:gd name="T2" fmla="*/ 720 w 2880"/>
                <a:gd name="T3" fmla="*/ 156 h 624"/>
                <a:gd name="T4" fmla="*/ 1440 w 2880"/>
                <a:gd name="T5" fmla="*/ 0 h 624"/>
                <a:gd name="T6" fmla="*/ 2340 w 2880"/>
                <a:gd name="T7" fmla="*/ 156 h 624"/>
                <a:gd name="T8" fmla="*/ 2880 w 2880"/>
                <a:gd name="T9" fmla="*/ 624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624">
                  <a:moveTo>
                    <a:pt x="0" y="624"/>
                  </a:moveTo>
                  <a:cubicBezTo>
                    <a:pt x="240" y="442"/>
                    <a:pt x="480" y="260"/>
                    <a:pt x="720" y="156"/>
                  </a:cubicBezTo>
                  <a:cubicBezTo>
                    <a:pt x="960" y="52"/>
                    <a:pt x="1170" y="0"/>
                    <a:pt x="1440" y="0"/>
                  </a:cubicBezTo>
                  <a:cubicBezTo>
                    <a:pt x="1710" y="0"/>
                    <a:pt x="2100" y="52"/>
                    <a:pt x="2340" y="156"/>
                  </a:cubicBezTo>
                  <a:cubicBezTo>
                    <a:pt x="2580" y="260"/>
                    <a:pt x="2730" y="442"/>
                    <a:pt x="2880" y="624"/>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 name="Group 18"/>
            <p:cNvGrpSpPr/>
            <p:nvPr/>
          </p:nvGrpSpPr>
          <p:grpSpPr bwMode="auto">
            <a:xfrm>
              <a:off x="4860" y="4482"/>
              <a:ext cx="1080" cy="624"/>
              <a:chOff x="6480" y="2454"/>
              <a:chExt cx="1080" cy="624"/>
            </a:xfrm>
          </p:grpSpPr>
          <p:sp>
            <p:nvSpPr>
              <p:cNvPr id="45" name="Oval 21"/>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6" name="Rectangle 20"/>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7" name="Rectangle 19"/>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grpSp>
          <p:nvGrpSpPr>
            <p:cNvPr id="29" name="Group 14"/>
            <p:cNvGrpSpPr/>
            <p:nvPr/>
          </p:nvGrpSpPr>
          <p:grpSpPr bwMode="auto">
            <a:xfrm>
              <a:off x="6120" y="5106"/>
              <a:ext cx="1080" cy="624"/>
              <a:chOff x="6480" y="2454"/>
              <a:chExt cx="1080" cy="624"/>
            </a:xfrm>
          </p:grpSpPr>
          <p:sp>
            <p:nvSpPr>
              <p:cNvPr id="42" name="Oval 17"/>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3" name="Rectangle 16"/>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4" name="Rectangle 15"/>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grpSp>
          <p:nvGrpSpPr>
            <p:cNvPr id="30" name="Group 10"/>
            <p:cNvGrpSpPr/>
            <p:nvPr/>
          </p:nvGrpSpPr>
          <p:grpSpPr bwMode="auto">
            <a:xfrm>
              <a:off x="7020" y="4326"/>
              <a:ext cx="1080" cy="624"/>
              <a:chOff x="6480" y="2454"/>
              <a:chExt cx="1080" cy="624"/>
            </a:xfrm>
          </p:grpSpPr>
          <p:sp>
            <p:nvSpPr>
              <p:cNvPr id="39" name="Oval 13"/>
              <p:cNvSpPr>
                <a:spLocks noChangeArrowheads="1"/>
              </p:cNvSpPr>
              <p:nvPr/>
            </p:nvSpPr>
            <p:spPr bwMode="auto">
              <a:xfrm>
                <a:off x="6480" y="2454"/>
                <a:ext cx="1080" cy="624"/>
              </a:xfrm>
              <a:prstGeom prst="ellipse">
                <a:avLst/>
              </a:prstGeom>
              <a:solidFill>
                <a:srgbClr val="FFFFFF"/>
              </a:solidFill>
              <a:ln w="9525">
                <a:solidFill>
                  <a:srgbClr val="000000"/>
                </a:solidFill>
                <a:rou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0" name="Rectangle 12"/>
              <p:cNvSpPr>
                <a:spLocks noChangeArrowheads="1"/>
              </p:cNvSpPr>
              <p:nvPr/>
            </p:nvSpPr>
            <p:spPr bwMode="auto">
              <a:xfrm>
                <a:off x="666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sp>
            <p:nvSpPr>
              <p:cNvPr id="41" name="Rectangle 11"/>
              <p:cNvSpPr>
                <a:spLocks noChangeArrowheads="1"/>
              </p:cNvSpPr>
              <p:nvPr/>
            </p:nvSpPr>
            <p:spPr bwMode="auto">
              <a:xfrm>
                <a:off x="7020" y="2766"/>
                <a:ext cx="180" cy="156"/>
              </a:xfrm>
              <a:prstGeom prst="rect">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4000">
                  <a:latin typeface="Arial" panose="020B0604020202020204" pitchFamily="34" charset="0"/>
                </a:endParaRPr>
              </a:p>
            </p:txBody>
          </p:sp>
        </p:grpSp>
        <p:sp>
          <p:nvSpPr>
            <p:cNvPr id="31" name="Text Box 9"/>
            <p:cNvSpPr txBox="1">
              <a:spLocks noChangeArrowheads="1"/>
            </p:cNvSpPr>
            <p:nvPr/>
          </p:nvSpPr>
          <p:spPr bwMode="auto">
            <a:xfrm>
              <a:off x="5040" y="417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X</a:t>
              </a:r>
              <a:endParaRPr lang="en-US" altLang="zh-CN" sz="4000">
                <a:latin typeface="Arial" panose="020B0604020202020204" pitchFamily="34" charset="0"/>
              </a:endParaRPr>
            </a:p>
          </p:txBody>
        </p:sp>
        <p:sp>
          <p:nvSpPr>
            <p:cNvPr id="32" name="Text Box 8"/>
            <p:cNvSpPr txBox="1">
              <a:spLocks noChangeArrowheads="1"/>
            </p:cNvSpPr>
            <p:nvPr/>
          </p:nvSpPr>
          <p:spPr bwMode="auto">
            <a:xfrm>
              <a:off x="7560" y="4014"/>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Y</a:t>
              </a:r>
              <a:endParaRPr lang="en-US" altLang="zh-CN" sz="4000">
                <a:latin typeface="Arial" panose="020B0604020202020204" pitchFamily="34" charset="0"/>
              </a:endParaRPr>
            </a:p>
          </p:txBody>
        </p:sp>
        <p:sp>
          <p:nvSpPr>
            <p:cNvPr id="33" name="Text Box 7"/>
            <p:cNvSpPr txBox="1">
              <a:spLocks noChangeArrowheads="1"/>
            </p:cNvSpPr>
            <p:nvPr/>
          </p:nvSpPr>
          <p:spPr bwMode="auto">
            <a:xfrm>
              <a:off x="6480" y="4794"/>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Times New Roman" panose="02020603050405020304" pitchFamily="18" charset="0"/>
                  <a:cs typeface="Times New Roman" panose="02020603050405020304" pitchFamily="18" charset="0"/>
                </a:rPr>
                <a:t>Z</a:t>
              </a:r>
              <a:endParaRPr lang="en-US" altLang="zh-CN" sz="4000">
                <a:latin typeface="Arial" panose="020B0604020202020204" pitchFamily="34" charset="0"/>
              </a:endParaRPr>
            </a:p>
          </p:txBody>
        </p:sp>
        <p:sp>
          <p:nvSpPr>
            <p:cNvPr id="34" name="Freeform 6"/>
            <p:cNvSpPr/>
            <p:nvPr/>
          </p:nvSpPr>
          <p:spPr bwMode="auto">
            <a:xfrm>
              <a:off x="5670" y="4187"/>
              <a:ext cx="1620" cy="364"/>
            </a:xfrm>
            <a:custGeom>
              <a:avLst/>
              <a:gdLst>
                <a:gd name="T0" fmla="*/ 0 w 1620"/>
                <a:gd name="T1" fmla="*/ 364 h 364"/>
                <a:gd name="T2" fmla="*/ 540 w 1620"/>
                <a:gd name="T3" fmla="*/ 52 h 364"/>
                <a:gd name="T4" fmla="*/ 1080 w 1620"/>
                <a:gd name="T5" fmla="*/ 52 h 364"/>
                <a:gd name="T6" fmla="*/ 1620 w 1620"/>
                <a:gd name="T7" fmla="*/ 208 h 3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0" h="364">
                  <a:moveTo>
                    <a:pt x="0" y="364"/>
                  </a:moveTo>
                  <a:cubicBezTo>
                    <a:pt x="180" y="234"/>
                    <a:pt x="360" y="104"/>
                    <a:pt x="540" y="52"/>
                  </a:cubicBezTo>
                  <a:cubicBezTo>
                    <a:pt x="720" y="0"/>
                    <a:pt x="900" y="26"/>
                    <a:pt x="1080" y="52"/>
                  </a:cubicBezTo>
                  <a:cubicBezTo>
                    <a:pt x="1260" y="78"/>
                    <a:pt x="1440" y="143"/>
                    <a:pt x="1620" y="208"/>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5"/>
            <p:cNvSpPr/>
            <p:nvPr/>
          </p:nvSpPr>
          <p:spPr bwMode="auto">
            <a:xfrm>
              <a:off x="5445" y="3796"/>
              <a:ext cx="1800" cy="338"/>
            </a:xfrm>
            <a:custGeom>
              <a:avLst/>
              <a:gdLst>
                <a:gd name="T0" fmla="*/ 0 w 1620"/>
                <a:gd name="T1" fmla="*/ 338 h 338"/>
                <a:gd name="T2" fmla="*/ 1356 w 1620"/>
                <a:gd name="T3" fmla="*/ 26 h 338"/>
                <a:gd name="T4" fmla="*/ 3048 w 1620"/>
                <a:gd name="T5" fmla="*/ 182 h 338"/>
                <a:gd name="T6" fmla="*/ 0 60000 65536"/>
                <a:gd name="T7" fmla="*/ 0 60000 65536"/>
                <a:gd name="T8" fmla="*/ 0 60000 65536"/>
              </a:gdLst>
              <a:ahLst/>
              <a:cxnLst>
                <a:cxn ang="T6">
                  <a:pos x="T0" y="T1"/>
                </a:cxn>
                <a:cxn ang="T7">
                  <a:pos x="T2" y="T3"/>
                </a:cxn>
                <a:cxn ang="T8">
                  <a:pos x="T4" y="T5"/>
                </a:cxn>
              </a:cxnLst>
              <a:rect l="0" t="0" r="r" b="b"/>
              <a:pathLst>
                <a:path w="1620" h="338">
                  <a:moveTo>
                    <a:pt x="0" y="338"/>
                  </a:moveTo>
                  <a:cubicBezTo>
                    <a:pt x="225" y="195"/>
                    <a:pt x="450" y="52"/>
                    <a:pt x="720" y="26"/>
                  </a:cubicBezTo>
                  <a:cubicBezTo>
                    <a:pt x="990" y="0"/>
                    <a:pt x="1305" y="91"/>
                    <a:pt x="1620" y="182"/>
                  </a:cubicBez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4"/>
            <p:cNvSpPr txBox="1">
              <a:spLocks noChangeArrowheads="1"/>
            </p:cNvSpPr>
            <p:nvPr/>
          </p:nvSpPr>
          <p:spPr bwMode="auto">
            <a:xfrm>
              <a:off x="3420" y="3546"/>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Times New Roman" panose="02020603050405020304" pitchFamily="18" charset="0"/>
                  <a:cs typeface="Times New Roman" panose="02020603050405020304" pitchFamily="18" charset="0"/>
                </a:rPr>
                <a:t>包含规则</a:t>
              </a:r>
              <a:endParaRPr lang="zh-CN" altLang="en-US" sz="4000">
                <a:latin typeface="Arial" panose="020B0604020202020204" pitchFamily="34" charset="0"/>
              </a:endParaRPr>
            </a:p>
          </p:txBody>
        </p:sp>
        <p:sp>
          <p:nvSpPr>
            <p:cNvPr id="37" name="Text Box 3"/>
            <p:cNvSpPr txBox="1">
              <a:spLocks noChangeArrowheads="1"/>
            </p:cNvSpPr>
            <p:nvPr/>
          </p:nvSpPr>
          <p:spPr bwMode="auto">
            <a:xfrm>
              <a:off x="7740" y="3390"/>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Times New Roman" panose="02020603050405020304" pitchFamily="18" charset="0"/>
                  <a:cs typeface="Times New Roman" panose="02020603050405020304" pitchFamily="18" charset="0"/>
                </a:rPr>
                <a:t>传递规则</a:t>
              </a:r>
              <a:endParaRPr lang="zh-CN" altLang="en-US" sz="4000">
                <a:latin typeface="Arial" panose="020B0604020202020204" pitchFamily="34" charset="0"/>
              </a:endParaRPr>
            </a:p>
          </p:txBody>
        </p:sp>
        <p:sp>
          <p:nvSpPr>
            <p:cNvPr id="38" name="Text Box 2"/>
            <p:cNvSpPr txBox="1">
              <a:spLocks noChangeArrowheads="1"/>
            </p:cNvSpPr>
            <p:nvPr/>
          </p:nvSpPr>
          <p:spPr bwMode="auto">
            <a:xfrm>
              <a:off x="5580" y="619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Times New Roman" panose="02020603050405020304" pitchFamily="18" charset="0"/>
                  <a:cs typeface="Times New Roman" panose="02020603050405020304" pitchFamily="18" charset="0"/>
                </a:rPr>
                <a:t>增广规则</a:t>
              </a:r>
              <a:endParaRPr lang="zh-CN" altLang="en-US" sz="4000">
                <a:latin typeface="Arial" panose="020B0604020202020204" pitchFamily="34" charset="0"/>
              </a:endParaRPr>
            </a:p>
          </p:txBody>
        </p:sp>
      </p:gr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zh-CN" altLang="en-US" dirty="0"/>
              <a:t>阿姆斯特朗公理体系</a:t>
            </a:r>
            <a:endParaRPr lang="zh-CN" altLang="en-US" dirty="0"/>
          </a:p>
        </p:txBody>
      </p:sp>
      <p:sp>
        <p:nvSpPr>
          <p:cNvPr id="6" name="内容占位符 2"/>
          <p:cNvSpPr txBox="1"/>
          <p:nvPr/>
        </p:nvSpPr>
        <p:spPr>
          <a:xfrm>
            <a:off x="467360" y="1196975"/>
            <a:ext cx="8352790" cy="34474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b="1" dirty="0">
                <a:latin typeface="Times New Roman" panose="02020603050405020304" pitchFamily="18" charset="0"/>
                <a:cs typeface="Times New Roman" panose="02020603050405020304" pitchFamily="18" charset="0"/>
              </a:rPr>
              <a:t>定理</a:t>
            </a:r>
            <a:r>
              <a:rPr lang="en-US" altLang="zh-CN" b="1" dirty="0">
                <a:latin typeface="Times New Roman" panose="02020603050405020304" pitchFamily="18" charset="0"/>
                <a:cs typeface="Times New Roman" panose="02020603050405020304" pitchFamily="18" charset="0"/>
              </a:rPr>
              <a:t>4-2:  </a:t>
            </a:r>
            <a:r>
              <a:rPr lang="zh-CN" altLang="en-US" b="1" dirty="0">
                <a:latin typeface="Times New Roman" panose="02020603050405020304" pitchFamily="18" charset="0"/>
                <a:cs typeface="Times New Roman" panose="02020603050405020304" pitchFamily="18" charset="0"/>
              </a:rPr>
              <a:t>阿姆斯特朗得到的蕴含规则</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① </a:t>
            </a:r>
            <a:r>
              <a:rPr lang="zh-CN" altLang="en-US" sz="2400" dirty="0">
                <a:latin typeface="Times New Roman" panose="02020603050405020304" pitchFamily="18" charset="0"/>
                <a:cs typeface="Times New Roman" panose="02020603050405020304" pitchFamily="18" charset="0"/>
              </a:rPr>
              <a:t>合并</a:t>
            </a:r>
            <a:r>
              <a:rPr lang="zh-CN" altLang="zh-CN" sz="2400" dirty="0">
                <a:latin typeface="Times New Roman" panose="02020603050405020304" pitchFamily="18" charset="0"/>
                <a:cs typeface="Times New Roman" panose="02020603050405020304" pitchFamily="18" charset="0"/>
              </a:rPr>
              <a:t>规则：若</a:t>
            </a:r>
            <a:r>
              <a:rPr lang="en-US" altLang="zh-CN" sz="2400" dirty="0">
                <a:latin typeface="Times New Roman" panose="02020603050405020304" pitchFamily="18" charset="0"/>
                <a:cs typeface="Times New Roman" panose="02020603050405020304" pitchFamily="18" charset="0"/>
              </a:rPr>
              <a:t>X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X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Z</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，则</a:t>
            </a:r>
            <a:r>
              <a:rPr lang="en-US" altLang="zh-CN" sz="2400" dirty="0">
                <a:latin typeface="Times New Roman" panose="02020603050405020304" pitchFamily="18" charset="0"/>
                <a:cs typeface="Times New Roman" panose="02020603050405020304" pitchFamily="18" charset="0"/>
              </a:rPr>
              <a:t>X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YZ</a:t>
            </a:r>
            <a:r>
              <a:rPr lang="zh-CN"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② </a:t>
            </a:r>
            <a:r>
              <a:rPr lang="zh-CN" altLang="en-US" sz="2400" dirty="0">
                <a:latin typeface="Times New Roman" panose="02020603050405020304" pitchFamily="18" charset="0"/>
                <a:cs typeface="Times New Roman" panose="02020603050405020304" pitchFamily="18" charset="0"/>
              </a:rPr>
              <a:t>伪</a:t>
            </a:r>
            <a:r>
              <a:rPr lang="zh-CN" altLang="zh-CN" sz="2400" dirty="0">
                <a:latin typeface="Times New Roman" panose="02020603050405020304" pitchFamily="18" charset="0"/>
                <a:cs typeface="Times New Roman" panose="02020603050405020304" pitchFamily="18" charset="0"/>
              </a:rPr>
              <a:t>传递规则</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WY</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Z</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WX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③ </a:t>
            </a:r>
            <a:r>
              <a:rPr lang="zh-CN" altLang="en-US" sz="2400" dirty="0">
                <a:latin typeface="Times New Roman" panose="02020603050405020304" pitchFamily="18" charset="0"/>
                <a:cs typeface="Times New Roman" panose="02020603050405020304" pitchFamily="18" charset="0"/>
              </a:rPr>
              <a:t>分解</a:t>
            </a:r>
            <a:r>
              <a:rPr lang="zh-CN" altLang="zh-CN" sz="2400" dirty="0">
                <a:latin typeface="Times New Roman" panose="02020603050405020304" pitchFamily="18" charset="0"/>
                <a:cs typeface="Times New Roman" panose="02020603050405020304" pitchFamily="18" charset="0"/>
              </a:rPr>
              <a:t>规则</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Z</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00050" lvl="1" indent="0">
              <a:buNone/>
            </a:pPr>
            <a:r>
              <a:rPr lang="zh-CN" altLang="en-US" sz="2400" b="1" dirty="0">
                <a:latin typeface="Times New Roman" panose="02020603050405020304" pitchFamily="18" charset="0"/>
                <a:cs typeface="Times New Roman" panose="02020603050405020304" pitchFamily="18" charset="0"/>
              </a:rPr>
              <a:t>④</a:t>
            </a:r>
            <a:r>
              <a:rPr lang="zh-CN" altLang="en-US" sz="2400" dirty="0">
                <a:latin typeface="Times New Roman" panose="02020603050405020304" pitchFamily="18" charset="0"/>
                <a:cs typeface="Times New Roman" panose="02020603050405020304" pitchFamily="18" charset="0"/>
              </a:rPr>
              <a:t>集合累积</a:t>
            </a:r>
            <a:r>
              <a:rPr lang="zh-CN" altLang="zh-CN" sz="2400" dirty="0">
                <a:latin typeface="Times New Roman" panose="02020603050405020304" pitchFamily="18" charset="0"/>
                <a:cs typeface="Times New Roman" panose="02020603050405020304" pitchFamily="18" charset="0"/>
              </a:rPr>
              <a:t>规则</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若</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YZ</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Z</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W</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则</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400" dirty="0">
                <a:latin typeface="Times New Roman" panose="02020603050405020304" pitchFamily="18" charset="0"/>
                <a:cs typeface="Times New Roman" panose="02020603050405020304" pitchFamily="18" charset="0"/>
              </a:rPr>
              <a:t>ZW</a:t>
            </a:r>
            <a:r>
              <a:rPr lang="zh-CN"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00050" lvl="1" indent="0">
              <a:buNone/>
            </a:pPr>
            <a:endParaRPr lang="en-US" altLang="zh-CN" sz="2400" dirty="0">
              <a:latin typeface="Times New Roman" panose="02020603050405020304" pitchFamily="18" charset="0"/>
              <a:cs typeface="Times New Roman" panose="02020603050405020304" pitchFamily="18" charset="0"/>
            </a:endParaRPr>
          </a:p>
          <a:p>
            <a:pPr marL="400050" lvl="1" indent="0">
              <a:buNone/>
            </a:pPr>
            <a:r>
              <a:rPr lang="zh-CN" altLang="en-US" sz="2400" dirty="0">
                <a:latin typeface="Times New Roman" panose="02020603050405020304" pitchFamily="18" charset="0"/>
                <a:cs typeface="Times New Roman" panose="02020603050405020304" pitchFamily="18" charset="0"/>
              </a:rPr>
              <a:t>注：</a:t>
            </a:r>
            <a:r>
              <a:rPr lang="zh-CN"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合并规则的逆为分解规则</a:t>
            </a: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zh-CN" altLang="en-US" dirty="0"/>
              <a:t>阿姆斯特朗公理体系</a:t>
            </a:r>
            <a:endParaRPr lang="zh-CN" altLang="en-US" dirty="0"/>
          </a:p>
        </p:txBody>
      </p:sp>
      <p:sp>
        <p:nvSpPr>
          <p:cNvPr id="6" name="内容占位符 2"/>
          <p:cNvSpPr txBox="1"/>
          <p:nvPr/>
        </p:nvSpPr>
        <p:spPr>
          <a:xfrm>
            <a:off x="467360" y="1196975"/>
            <a:ext cx="8352790" cy="30213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b="1" dirty="0">
                <a:latin typeface="Times New Roman" panose="02020603050405020304" pitchFamily="18" charset="0"/>
                <a:cs typeface="Times New Roman" panose="02020603050405020304" pitchFamily="18" charset="0"/>
              </a:rPr>
              <a:t>引理</a:t>
            </a:r>
            <a:r>
              <a:rPr lang="en-US" altLang="zh-CN" b="1" dirty="0">
                <a:latin typeface="Times New Roman" panose="02020603050405020304" pitchFamily="18" charset="0"/>
                <a:cs typeface="Times New Roman" panose="02020603050405020304" pitchFamily="18" charset="0"/>
              </a:rPr>
              <a:t>4-1:  </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成立的充要条件为</a:t>
            </a:r>
            <a:r>
              <a:rPr lang="en-US" altLang="zh-CN" dirty="0">
                <a:latin typeface="Times New Roman" panose="02020603050405020304" pitchFamily="18" charset="0"/>
                <a:cs typeface="Times New Roman" panose="02020603050405020304" pitchFamily="18" charset="0"/>
                <a:sym typeface="+mn-ea"/>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A</a:t>
            </a:r>
            <a:r>
              <a:rPr lang="en-US" altLang="zh-CN" baseline="-25000" dirty="0">
                <a:latin typeface="Times New Roman" panose="02020603050405020304" pitchFamily="18" charset="0"/>
                <a:cs typeface="Times New Roman" panose="02020603050405020304" pitchFamily="18" charset="0"/>
                <a:sym typeface="+mn-ea"/>
              </a:rPr>
              <a:t>i</a:t>
            </a:r>
            <a:r>
              <a:rPr lang="zh-CN" altLang="en-US" dirty="0">
                <a:latin typeface="Times New Roman" panose="02020603050405020304" pitchFamily="18" charset="0"/>
                <a:cs typeface="Times New Roman" panose="02020603050405020304" pitchFamily="18" charset="0"/>
                <a:sym typeface="+mn-ea"/>
              </a:rPr>
              <a:t>均成立</a:t>
            </a:r>
            <a:r>
              <a:rPr lang="zh-CN"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buNone/>
            </a:pPr>
            <a:endParaRPr lang="zh-CN" altLang="zh-CN" sz="2400"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zh-CN" altLang="zh-CN" sz="2400" dirty="0">
                <a:latin typeface="Times New Roman" panose="02020603050405020304" pitchFamily="18" charset="0"/>
                <a:cs typeface="Times New Roman" panose="02020603050405020304" pitchFamily="18" charset="0"/>
              </a:rPr>
              <a:t>例如：</a:t>
            </a:r>
            <a:r>
              <a:rPr lang="zh-CN" altLang="en-US" dirty="0">
                <a:latin typeface="Times New Roman" panose="02020603050405020304" pitchFamily="18" charset="0"/>
                <a:cs typeface="Times New Roman" panose="02020603050405020304" pitchFamily="18" charset="0"/>
                <a:sym typeface="+mn-ea"/>
              </a:rPr>
              <a:t>在关系</a:t>
            </a:r>
            <a:r>
              <a:rPr lang="en-US" altLang="zh-CN" dirty="0">
                <a:latin typeface="Times New Roman" panose="02020603050405020304" pitchFamily="18" charset="0"/>
                <a:cs typeface="Times New Roman" panose="02020603050405020304" pitchFamily="18" charset="0"/>
                <a:sym typeface="+mn-ea"/>
              </a:rPr>
              <a:t>S(</a:t>
            </a:r>
            <a:r>
              <a:rPr lang="en-US" altLang="zh-CN" u="sng" dirty="0" err="1">
                <a:latin typeface="Times New Roman" panose="02020603050405020304" pitchFamily="18" charset="0"/>
                <a:cs typeface="Times New Roman" panose="02020603050405020304" pitchFamily="18" charset="0"/>
                <a:sym typeface="+mn-ea"/>
              </a:rPr>
              <a:t>Sno</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Sname</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Sdept</a:t>
            </a:r>
            <a:r>
              <a:rPr lang="en-US" altLang="zh-CN" dirty="0">
                <a:latin typeface="Times New Roman" panose="02020603050405020304" pitchFamily="18" charset="0"/>
                <a:cs typeface="Times New Roman" panose="02020603050405020304" pitchFamily="18" charset="0"/>
                <a:sym typeface="+mn-ea"/>
              </a:rPr>
              <a:t>, Sage)</a:t>
            </a:r>
            <a:r>
              <a:rPr lang="zh-CN" altLang="en-US" dirty="0">
                <a:latin typeface="Times New Roman" panose="02020603050405020304" pitchFamily="18" charset="0"/>
                <a:cs typeface="Times New Roman" panose="02020603050405020304" pitchFamily="18" charset="0"/>
                <a:sym typeface="+mn-ea"/>
              </a:rPr>
              <a:t>中                   </a:t>
            </a:r>
            <a:endParaRPr lang="zh-CN" altLang="en-US" dirty="0">
              <a:latin typeface="Times New Roman" panose="02020603050405020304" pitchFamily="18" charset="0"/>
              <a:cs typeface="Times New Roman" panose="02020603050405020304" pitchFamily="18" charset="0"/>
            </a:endParaRPr>
          </a:p>
          <a:p>
            <a:pPr>
              <a:lnSpc>
                <a:spcPct val="90000"/>
              </a:lnSpc>
              <a:buNone/>
            </a:pP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Sno→Sname, Sno→Sdept</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Sno→Sage</a:t>
            </a:r>
            <a:r>
              <a:rPr lang="zh-CN" altLang="en-US" dirty="0" err="1">
                <a:latin typeface="Times New Roman" panose="02020603050405020304" pitchFamily="18" charset="0"/>
                <a:cs typeface="Times New Roman" panose="02020603050405020304" pitchFamily="18" charset="0"/>
                <a:sym typeface="+mn-ea"/>
              </a:rPr>
              <a:t>可推出</a:t>
            </a:r>
            <a:endParaRPr lang="zh-CN" altLang="en-US" dirty="0" err="1">
              <a:latin typeface="Times New Roman" panose="02020603050405020304" pitchFamily="18" charset="0"/>
              <a:cs typeface="Times New Roman" panose="02020603050405020304" pitchFamily="18" charset="0"/>
              <a:sym typeface="+mn-ea"/>
            </a:endParaRPr>
          </a:p>
          <a:p>
            <a:pPr>
              <a:lnSpc>
                <a:spcPct val="90000"/>
              </a:lnSpc>
              <a:buNone/>
            </a:pP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Sno→(Sname, Sdept</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sym typeface="+mn-ea"/>
              </a:rPr>
              <a:t>Sage)          </a:t>
            </a:r>
            <a:endParaRPr lang="en-US" altLang="zh-CN" dirty="0" err="1">
              <a:latin typeface="Times New Roman" panose="02020603050405020304" pitchFamily="18" charset="0"/>
              <a:cs typeface="Times New Roman" panose="02020603050405020304" pitchFamily="18" charset="0"/>
              <a:sym typeface="+mn-ea"/>
            </a:endParaRPr>
          </a:p>
          <a:p>
            <a:pPr>
              <a:lnSpc>
                <a:spcPct val="90000"/>
              </a:lnSpc>
              <a:buNone/>
            </a:pPr>
            <a:r>
              <a:rPr lang="en-US" altLang="zh-CN" dirty="0" err="1">
                <a:latin typeface="Times New Roman" panose="02020603050405020304" pitchFamily="18" charset="0"/>
                <a:cs typeface="Times New Roman" panose="02020603050405020304" pitchFamily="18" charset="0"/>
                <a:sym typeface="+mn-ea"/>
              </a:rPr>
              <a:t>       </a:t>
            </a:r>
            <a:r>
              <a:rPr lang="zh-CN" altLang="en-US" dirty="0" err="1">
                <a:latin typeface="Times New Roman" panose="02020603050405020304" pitchFamily="18" charset="0"/>
                <a:cs typeface="Times New Roman" panose="02020603050405020304" pitchFamily="18" charset="0"/>
                <a:sym typeface="+mn-ea"/>
              </a:rPr>
              <a:t>反过来也成立。</a:t>
            </a:r>
            <a:endParaRPr lang="zh-CN" altLang="en-US" sz="2400" dirty="0" err="1">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5074920" y="3064510"/>
            <a:ext cx="2011680" cy="423545"/>
          </a:xfrm>
          <a:prstGeom prst="rect">
            <a:avLst/>
          </a:prstGeom>
          <a:noFill/>
        </p:spPr>
        <p:txBody>
          <a:bodyPr wrap="none" rtlCol="0" anchor="t">
            <a:spAutoFit/>
          </a:bodyPr>
          <a:lstStyle/>
          <a:p>
            <a:pPr>
              <a:lnSpc>
                <a:spcPct val="90000"/>
              </a:lnSpc>
              <a:buNone/>
            </a:pPr>
            <a:r>
              <a:rPr lang="zh-CN" altLang="en-US" sz="2400" dirty="0" err="1">
                <a:solidFill>
                  <a:srgbClr val="FF0000"/>
                </a:solidFill>
                <a:latin typeface="+mj-ea"/>
                <a:ea typeface="+mj-ea"/>
                <a:cs typeface="Times New Roman" panose="02020603050405020304" pitchFamily="18" charset="0"/>
                <a:sym typeface="+mn-ea"/>
              </a:rPr>
              <a:t>（合并规则）</a:t>
            </a:r>
            <a:endParaRPr lang="zh-CN" altLang="en-US" sz="2400" dirty="0" err="1">
              <a:solidFill>
                <a:srgbClr val="FF0000"/>
              </a:solidFill>
              <a:latin typeface="+mj-ea"/>
              <a:ea typeface="+mj-ea"/>
              <a:cs typeface="Times New Roman" panose="02020603050405020304" pitchFamily="18" charset="0"/>
              <a:sym typeface="+mn-ea"/>
            </a:endParaRPr>
          </a:p>
        </p:txBody>
      </p:sp>
      <p:sp>
        <p:nvSpPr>
          <p:cNvPr id="3" name="文本框 2"/>
          <p:cNvSpPr txBox="1"/>
          <p:nvPr/>
        </p:nvSpPr>
        <p:spPr>
          <a:xfrm>
            <a:off x="3288030" y="3559810"/>
            <a:ext cx="2011680" cy="423545"/>
          </a:xfrm>
          <a:prstGeom prst="rect">
            <a:avLst/>
          </a:prstGeom>
          <a:noFill/>
        </p:spPr>
        <p:txBody>
          <a:bodyPr wrap="none" rtlCol="0" anchor="t">
            <a:spAutoFit/>
          </a:bodyPr>
          <a:lstStyle/>
          <a:p>
            <a:pPr>
              <a:lnSpc>
                <a:spcPct val="90000"/>
              </a:lnSpc>
              <a:buNone/>
            </a:pPr>
            <a:r>
              <a:rPr lang="zh-CN" altLang="en-US" sz="2400" dirty="0" err="1">
                <a:solidFill>
                  <a:srgbClr val="FF0000"/>
                </a:solidFill>
                <a:latin typeface="+mj-ea"/>
                <a:ea typeface="+mj-ea"/>
                <a:cs typeface="Times New Roman" panose="02020603050405020304" pitchFamily="18" charset="0"/>
                <a:sym typeface="+mn-ea"/>
              </a:rPr>
              <a:t>（分解规则）</a:t>
            </a:r>
            <a:endParaRPr lang="zh-CN" altLang="en-US" sz="2400" dirty="0" err="1">
              <a:solidFill>
                <a:srgbClr val="FF0000"/>
              </a:solidFill>
              <a:latin typeface="+mj-ea"/>
              <a:ea typeface="+mj-ea"/>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6" name="内容占位符 2"/>
          <p:cNvSpPr txBox="1"/>
          <p:nvPr/>
        </p:nvSpPr>
        <p:spPr>
          <a:xfrm>
            <a:off x="594995" y="1196975"/>
            <a:ext cx="8225155" cy="1268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b="1" dirty="0">
                <a:latin typeface="Times New Roman" panose="02020603050405020304" pitchFamily="18" charset="0"/>
                <a:cs typeface="Times New Roman" panose="02020603050405020304" pitchFamily="18" charset="0"/>
              </a:rPr>
              <a:t>定义</a:t>
            </a:r>
            <a:r>
              <a:rPr lang="en-US" altLang="zh-CN" b="1" dirty="0">
                <a:latin typeface="Times New Roman" panose="02020603050405020304" pitchFamily="18" charset="0"/>
                <a:cs typeface="Times New Roman" panose="02020603050405020304" pitchFamily="18" charset="0"/>
              </a:rPr>
              <a:t>4-9 </a:t>
            </a:r>
            <a:r>
              <a:rPr lang="zh-CN" altLang="en-US" b="1" dirty="0">
                <a:latin typeface="Times New Roman" panose="02020603050405020304" pitchFamily="18" charset="0"/>
                <a:cs typeface="Times New Roman" panose="02020603050405020304" pitchFamily="18" charset="0"/>
              </a:rPr>
              <a:t>函数依赖集的闭包</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是一个具有属性集合</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的关系模式，</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是给定的函数依赖集合，由</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推导出的所有函数依赖的集合，称为</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的闭包，记作</a:t>
            </a:r>
            <a:r>
              <a:rPr lang="en-US" altLang="zh-CN" dirty="0">
                <a:latin typeface="Times New Roman" panose="02020603050405020304" pitchFamily="18" charset="0"/>
                <a:cs typeface="Times New Roman" panose="02020603050405020304" pitchFamily="18" charset="0"/>
              </a:rPr>
              <a:t>F</a:t>
            </a:r>
            <a:r>
              <a:rPr lang="en-US" altLang="zh-CN" baseline="30000" dirty="0">
                <a:solidFill>
                  <a:schemeClr val="tx1">
                    <a:lumMod val="75000"/>
                    <a:lumOff val="25000"/>
                  </a:schemeClr>
                </a:solidFill>
                <a:uFillTx/>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619760" y="2690495"/>
            <a:ext cx="8190230" cy="2376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4-3</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考虑给定的函数依赖集</a:t>
            </a:r>
            <a:r>
              <a:rPr lang="en-US" altLang="zh-CN" dirty="0">
                <a:latin typeface="Times New Roman" panose="02020603050405020304" pitchFamily="18" charset="0"/>
                <a:cs typeface="Times New Roman" panose="02020603050405020304" pitchFamily="18" charset="0"/>
              </a:rPr>
              <a:t>F={A</a:t>
            </a:r>
            <a:r>
              <a:rPr lang="en-US" altLang="zh-CN" dirty="0">
                <a:latin typeface="Times New Roman" panose="02020603050405020304" pitchFamily="18" charset="0"/>
                <a:cs typeface="Times New Roman" panose="02020603050405020304" pitchFamily="18" charset="0"/>
                <a:sym typeface="Symbol" panose="05050102010706020507" pitchFamily="18" charset="2"/>
              </a:rPr>
              <a:t>B, BC, CD, DE, EF},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分析由此推出的函数依赖有哪些？</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解：</a:t>
            </a:r>
            <a:r>
              <a:rPr lang="en-US" altLang="zh-CN" dirty="0">
                <a:latin typeface="Times New Roman" panose="02020603050405020304" pitchFamily="18" charset="0"/>
                <a:cs typeface="Times New Roman" panose="02020603050405020304" pitchFamily="18" charset="0"/>
                <a:sym typeface="+mn-ea"/>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ABCDEF, BBCDEF, CCDEF, </a:t>
            </a:r>
            <a:r>
              <a:rPr lang="en-US" altLang="zh-CN" dirty="0">
                <a:latin typeface="Times New Roman" panose="02020603050405020304" pitchFamily="18" charset="0"/>
                <a:cs typeface="Times New Roman" panose="02020603050405020304" pitchFamily="18" charset="0"/>
                <a:sym typeface="+mn-ea"/>
              </a:rPr>
              <a:t>D</a:t>
            </a:r>
            <a:r>
              <a:rPr lang="en-US" altLang="zh-CN" dirty="0">
                <a:latin typeface="Times New Roman" panose="02020603050405020304" pitchFamily="18" charset="0"/>
                <a:cs typeface="Times New Roman" panose="02020603050405020304" pitchFamily="18" charset="0"/>
                <a:sym typeface="Symbol" panose="05050102010706020507" pitchFamily="18" charset="2"/>
              </a:rPr>
              <a:t>DEF, EEF </a:t>
            </a:r>
            <a:endParaRPr lang="zh-CN" altLang="zh-CN"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pPr>
            <a:endParaRPr lang="zh-CN" altLang="zh-CN" sz="2400" dirty="0">
              <a:latin typeface="Times New Roman" panose="02020603050405020304" pitchFamily="18" charset="0"/>
              <a:cs typeface="Times New Roman" panose="02020603050405020304" pitchFamily="18" charset="0"/>
            </a:endParaRPr>
          </a:p>
        </p:txBody>
      </p:sp>
      <p:sp>
        <p:nvSpPr>
          <p:cNvPr id="2" name="圆角矩形 1"/>
          <p:cNvSpPr/>
          <p:nvPr/>
        </p:nvSpPr>
        <p:spPr>
          <a:xfrm>
            <a:off x="683260" y="4220845"/>
            <a:ext cx="7776845" cy="1008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a:latin typeface="+mj-ea"/>
                <a:ea typeface="+mj-ea"/>
                <a:cs typeface="+mj-ea"/>
              </a:rPr>
              <a:t>    </a:t>
            </a:r>
            <a:r>
              <a:rPr lang="zh-CN" altLang="en-US" sz="2400">
                <a:latin typeface="+mj-ea"/>
                <a:ea typeface="+mj-ea"/>
                <a:cs typeface="+mj-ea"/>
              </a:rPr>
              <a:t>函数依赖集可推出的函数依赖可能以指数级的速率增长。如何找到等价于</a:t>
            </a:r>
            <a:r>
              <a:rPr lang="en-US" altLang="zh-CN" sz="2400">
                <a:latin typeface="+mj-ea"/>
                <a:ea typeface="+mj-ea"/>
                <a:cs typeface="+mj-ea"/>
              </a:rPr>
              <a:t>F</a:t>
            </a:r>
            <a:r>
              <a:rPr lang="zh-CN" altLang="en-US" sz="2400">
                <a:latin typeface="+mj-ea"/>
                <a:ea typeface="+mj-ea"/>
                <a:cs typeface="+mj-ea"/>
              </a:rPr>
              <a:t>的函数依赖的最小集？</a:t>
            </a:r>
            <a:endParaRPr lang="zh-CN" altLang="en-US" sz="2400">
              <a:latin typeface="+mj-ea"/>
              <a:ea typeface="+mj-ea"/>
              <a:cs typeface="+mj-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6" name="内容占位符 2"/>
          <p:cNvSpPr txBox="1"/>
          <p:nvPr/>
        </p:nvSpPr>
        <p:spPr>
          <a:xfrm>
            <a:off x="594995" y="1196975"/>
            <a:ext cx="8225155" cy="1617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buNone/>
            </a:pPr>
            <a:r>
              <a:rPr lang="zh-CN" altLang="en-US" b="1" dirty="0">
                <a:latin typeface="Times New Roman" panose="02020603050405020304" pitchFamily="18" charset="0"/>
                <a:cs typeface="Times New Roman" panose="02020603050405020304" pitchFamily="18" charset="0"/>
              </a:rPr>
              <a:t>定义</a:t>
            </a:r>
            <a:r>
              <a:rPr lang="en-US" altLang="zh-CN" b="1" dirty="0">
                <a:latin typeface="Times New Roman" panose="02020603050405020304" pitchFamily="18" charset="0"/>
                <a:cs typeface="Times New Roman" panose="02020603050405020304" pitchFamily="18" charset="0"/>
              </a:rPr>
              <a:t>4-10 </a:t>
            </a:r>
            <a:r>
              <a:rPr lang="zh-CN" altLang="en-US" b="1" dirty="0">
                <a:latin typeface="Times New Roman" panose="02020603050405020304" pitchFamily="18" charset="0"/>
                <a:cs typeface="Times New Roman" panose="02020603050405020304" pitchFamily="18" charset="0"/>
              </a:rPr>
              <a:t>函数依赖集的覆盖</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上的两个函数依赖集</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，如果函数依赖集</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可以用蕴含规则从</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中推导出来，即</a:t>
            </a:r>
            <a:r>
              <a:rPr lang="en-US" altLang="zh-CN"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ea typeface="Batang" panose="02030600000101010101" pitchFamily="18" charset="-127"/>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rPr>
              <a:t>F</a:t>
            </a:r>
            <a:r>
              <a:rPr lang="en-US" altLang="zh-CN" baseline="30000" dirty="0">
                <a:solidFill>
                  <a:schemeClr val="tx1">
                    <a:lumMod val="75000"/>
                    <a:lumOff val="25000"/>
                  </a:schemeClr>
                </a:solidFill>
                <a:uFillTx/>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覆盖</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覆盖</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覆盖</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，则称这两个函数依赖集等价，记作</a:t>
            </a:r>
            <a:r>
              <a:rPr lang="en-US" altLang="zh-CN" dirty="0">
                <a:latin typeface="Times New Roman" panose="02020603050405020304" pitchFamily="18" charset="0"/>
                <a:cs typeface="Times New Roman" panose="02020603050405020304" pitchFamily="18" charset="0"/>
              </a:rPr>
              <a:t>F≡G</a:t>
            </a:r>
            <a:r>
              <a:rPr lang="zh-CN" altLang="en-US"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内容占位符 2"/>
          <p:cNvSpPr txBox="1"/>
          <p:nvPr/>
        </p:nvSpPr>
        <p:spPr>
          <a:xfrm>
            <a:off x="619760" y="3121025"/>
            <a:ext cx="8190230" cy="2376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4-4</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考虑属性</a:t>
            </a:r>
            <a:r>
              <a:rPr lang="en-US" altLang="zh-CN" dirty="0">
                <a:latin typeface="Times New Roman" panose="02020603050405020304" pitchFamily="18" charset="0"/>
                <a:cs typeface="Times New Roman" panose="02020603050405020304" pitchFamily="18" charset="0"/>
              </a:rPr>
              <a:t>ABCDE</a:t>
            </a:r>
            <a:r>
              <a:rPr lang="zh-CN" altLang="en-US" dirty="0">
                <a:latin typeface="Times New Roman" panose="02020603050405020304" pitchFamily="18" charset="0"/>
                <a:cs typeface="Times New Roman" panose="02020603050405020304" pitchFamily="18" charset="0"/>
              </a:rPr>
              <a:t>组成的集合上的两个函数依赖集</a:t>
            </a:r>
            <a:r>
              <a:rPr lang="en-US" altLang="zh-CN" dirty="0">
                <a:latin typeface="Times New Roman" panose="02020603050405020304" pitchFamily="18" charset="0"/>
                <a:cs typeface="Times New Roman" panose="02020603050405020304" pitchFamily="18" charset="0"/>
              </a:rPr>
              <a:t>F={B</a:t>
            </a:r>
            <a:r>
              <a:rPr lang="en-US" altLang="zh-CN" dirty="0">
                <a:latin typeface="Times New Roman" panose="02020603050405020304" pitchFamily="18" charset="0"/>
                <a:cs typeface="Times New Roman" panose="02020603050405020304" pitchFamily="18" charset="0"/>
                <a:sym typeface="Symbol" panose="05050102010706020507" pitchFamily="18" charset="2"/>
              </a:rPr>
              <a:t>CD, ADE, BA}</a:t>
            </a:r>
            <a:r>
              <a:rPr lang="zh-CN" altLang="en-US" dirty="0">
                <a:latin typeface="Times New Roman" panose="02020603050405020304" pitchFamily="18" charset="0"/>
                <a:cs typeface="Times New Roman" panose="02020603050405020304" pitchFamily="18" charset="0"/>
                <a:sym typeface="Symbol" panose="05050102010706020507" pitchFamily="18" charset="2"/>
              </a:rPr>
              <a:t>和</a:t>
            </a:r>
            <a:r>
              <a:rPr lang="en-US" altLang="zh-CN"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CDE, </a:t>
            </a:r>
            <a:r>
              <a:rPr lang="en-US" altLang="zh-CN"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ABC, ADE}, </a:t>
            </a:r>
            <a:r>
              <a:rPr lang="zh-CN" altLang="en-US" dirty="0">
                <a:latin typeface="Times New Roman" panose="02020603050405020304" pitchFamily="18" charset="0"/>
                <a:cs typeface="Times New Roman" panose="02020603050405020304" pitchFamily="18" charset="0"/>
                <a:sym typeface="Symbol" panose="05050102010706020507" pitchFamily="18" charset="2"/>
              </a:rPr>
              <a:t>证明</a:t>
            </a:r>
            <a:r>
              <a:rPr lang="en-US" altLang="zh-CN"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覆盖</a:t>
            </a:r>
            <a:r>
              <a:rPr lang="en-US" altLang="zh-CN" dirty="0">
                <a:latin typeface="Times New Roman" panose="02020603050405020304" pitchFamily="18" charset="0"/>
                <a:cs typeface="Times New Roman" panose="02020603050405020304" pitchFamily="18" charset="0"/>
                <a:sym typeface="Symbol" panose="05050102010706020507" pitchFamily="18" charset="2"/>
              </a:rPr>
              <a:t>G</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解：</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endParaRPr lang="zh-CN" altLang="zh-CN" dirty="0">
              <a:latin typeface="Times New Roman" panose="02020603050405020304" pitchFamily="18" charset="0"/>
              <a:cs typeface="Times New Roman" panose="02020603050405020304" pitchFamily="18" charset="0"/>
            </a:endParaRPr>
          </a:p>
          <a:p>
            <a:pPr marL="400050" lvl="1" indent="0">
              <a:buFont typeface="Wingdings" panose="05000000000000000000" pitchFamily="2" charset="2"/>
              <a:buNone/>
            </a:pPr>
            <a:endParaRPr lang="zh-CN" altLang="zh-C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6" name="内容占位符 2"/>
          <p:cNvSpPr txBox="1"/>
          <p:nvPr/>
        </p:nvSpPr>
        <p:spPr>
          <a:xfrm>
            <a:off x="594995" y="1196975"/>
            <a:ext cx="8225155" cy="16173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buNone/>
            </a:pPr>
            <a:r>
              <a:rPr lang="zh-CN" altLang="en-US" b="1" dirty="0">
                <a:latin typeface="Times New Roman" panose="02020603050405020304" pitchFamily="18" charset="0"/>
                <a:cs typeface="Times New Roman" panose="02020603050405020304" pitchFamily="18" charset="0"/>
              </a:rPr>
              <a:t>定义</a:t>
            </a:r>
            <a:r>
              <a:rPr lang="en-US" altLang="zh-CN" b="1" dirty="0">
                <a:latin typeface="Times New Roman" panose="02020603050405020304" pitchFamily="18" charset="0"/>
                <a:cs typeface="Times New Roman" panose="02020603050405020304" pitchFamily="18" charset="0"/>
              </a:rPr>
              <a:t>4-11 </a:t>
            </a:r>
            <a:r>
              <a:rPr lang="zh-CN" altLang="en-US" b="1" dirty="0">
                <a:latin typeface="Times New Roman" panose="02020603050405020304" pitchFamily="18" charset="0"/>
                <a:cs typeface="Times New Roman" panose="02020603050405020304" pitchFamily="18" charset="0"/>
              </a:rPr>
              <a:t>属性集的闭包</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是一个具有属性集合</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的关系模式，</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上的一个函数依赖集，其中，</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ea typeface="Batang" panose="02030600000101010101" pitchFamily="18" charset="-127"/>
                <a:cs typeface="Times New Roman" panose="02020603050405020304" pitchFamily="18" charset="0"/>
                <a:sym typeface="+mn-ea"/>
              </a:rPr>
              <a:t>⊆U</a:t>
            </a:r>
            <a:r>
              <a:rPr lang="en-US" altLang="zh-CN" dirty="0">
                <a:latin typeface="Times New Roman" panose="02020603050405020304" pitchFamily="18" charset="0"/>
                <a:cs typeface="Times New Roman" panose="02020603050405020304" pitchFamily="18" charset="0"/>
                <a:sym typeface="+mn-ea"/>
              </a:rPr>
              <a:t>(X</a:t>
            </a:r>
            <a:r>
              <a:rPr lang="zh-CN" altLang="en-US" dirty="0">
                <a:latin typeface="Times New Roman" panose="02020603050405020304" pitchFamily="18" charset="0"/>
                <a:cs typeface="Times New Roman" panose="02020603050405020304" pitchFamily="18" charset="0"/>
                <a:sym typeface="+mn-ea"/>
              </a:rPr>
              <a:t>为</a:t>
            </a:r>
            <a:r>
              <a:rPr lang="en-US" altLang="zh-CN" dirty="0">
                <a:latin typeface="Times New Roman" panose="02020603050405020304" pitchFamily="18" charset="0"/>
                <a:cs typeface="Times New Roman" panose="02020603050405020304" pitchFamily="18" charset="0"/>
                <a:sym typeface="+mn-ea"/>
              </a:rPr>
              <a:t>U</a:t>
            </a:r>
            <a:r>
              <a:rPr lang="zh-CN" altLang="en-US" dirty="0">
                <a:latin typeface="Times New Roman" panose="02020603050405020304" pitchFamily="18" charset="0"/>
                <a:cs typeface="Times New Roman" panose="02020603050405020304" pitchFamily="18" charset="0"/>
                <a:sym typeface="+mn-ea"/>
              </a:rPr>
              <a:t>中属性子集</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定义</a:t>
            </a:r>
            <a:r>
              <a:rPr lang="zh-CN" altLang="en-US" dirty="0">
                <a:solidFill>
                  <a:srgbClr val="FF0000"/>
                </a:solidFill>
                <a:latin typeface="Times New Roman" panose="02020603050405020304" pitchFamily="18" charset="0"/>
                <a:cs typeface="Times New Roman" panose="02020603050405020304" pitchFamily="18" charset="0"/>
                <a:sym typeface="+mn-ea"/>
              </a:rPr>
              <a:t>属性集</a:t>
            </a:r>
            <a:r>
              <a:rPr lang="en-US" altLang="zh-CN" dirty="0">
                <a:solidFill>
                  <a:srgbClr val="FF0000"/>
                </a:solidFill>
                <a:latin typeface="Times New Roman" panose="02020603050405020304" pitchFamily="18" charset="0"/>
                <a:cs typeface="Times New Roman" panose="02020603050405020304" pitchFamily="18" charset="0"/>
                <a:sym typeface="+mn-ea"/>
              </a:rPr>
              <a:t>X</a:t>
            </a:r>
            <a:r>
              <a:rPr lang="zh-CN" altLang="en-US" dirty="0">
                <a:solidFill>
                  <a:srgbClr val="FF0000"/>
                </a:solidFill>
                <a:latin typeface="Times New Roman" panose="02020603050405020304" pitchFamily="18" charset="0"/>
                <a:cs typeface="Times New Roman" panose="02020603050405020304" pitchFamily="18" charset="0"/>
                <a:sym typeface="+mn-ea"/>
              </a:rPr>
              <a:t>的闭包</a:t>
            </a:r>
            <a:r>
              <a:rPr lang="en-US" altLang="zh-CN" dirty="0">
                <a:solidFill>
                  <a:srgbClr val="FF0000"/>
                </a:solidFill>
                <a:latin typeface="Times New Roman" panose="02020603050405020304" pitchFamily="18" charset="0"/>
                <a:cs typeface="Times New Roman" panose="02020603050405020304" pitchFamily="18" charset="0"/>
                <a:sym typeface="+mn-ea"/>
              </a:rPr>
              <a:t>X</a:t>
            </a:r>
            <a:r>
              <a:rPr lang="en-US" altLang="zh-CN" baseline="30000" dirty="0">
                <a:solidFill>
                  <a:srgbClr val="FF0000"/>
                </a:solidFill>
                <a:uFillTx/>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rPr>
              <a:t>，为由</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函数决定的最大属性集</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，则最大集合</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满足</a:t>
            </a:r>
            <a:r>
              <a:rPr lang="en-US" altLang="zh-CN" dirty="0">
                <a:latin typeface="Times New Roman" panose="02020603050405020304" pitchFamily="18" charset="0"/>
                <a:cs typeface="Times New Roman" panose="02020603050405020304" pitchFamily="18" charset="0"/>
                <a:sym typeface="Symbol" panose="05050102010706020507" pitchFamily="18" charset="2"/>
              </a:rPr>
              <a:t>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，且存在于</a:t>
            </a:r>
            <a:r>
              <a:rPr lang="en-US" altLang="zh-CN"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中。</a:t>
            </a:r>
            <a:endParaRPr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242" name="内容占位符 1"/>
          <p:cNvSpPr>
            <a:spLocks noGrp="1"/>
          </p:cNvSpPr>
          <p:nvPr>
            <p:ph idx="1"/>
          </p:nvPr>
        </p:nvSpPr>
        <p:spPr>
          <a:xfrm>
            <a:off x="539115" y="3134995"/>
            <a:ext cx="8067040" cy="459105"/>
          </a:xfrm>
        </p:spPr>
        <p:txBody>
          <a:bodyPr>
            <a:noAutofit/>
          </a:bodyPr>
          <a:lstStyle/>
          <a:p>
            <a:pPr>
              <a:spcBef>
                <a:spcPts val="300"/>
              </a:spcBef>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D-L-C ={</a:t>
            </a:r>
            <a:r>
              <a:rPr lang="en-US" altLang="zh-CN" u="sng"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Sname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Sdept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Sloc</a:t>
            </a:r>
            <a:r>
              <a:rPr lang="en-US" altLang="zh-CN"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Cname</a:t>
            </a:r>
            <a:r>
              <a:rPr lang="en-US" altLang="zh-CN" dirty="0">
                <a:latin typeface="Times New Roman" panose="02020603050405020304" pitchFamily="18" charset="0"/>
                <a:cs typeface="Times New Roman" panose="02020603050405020304" pitchFamily="18" charset="0"/>
              </a:rPr>
              <a:t>, Grade}    </a:t>
            </a:r>
            <a:endParaRPr lang="en-US" altLang="zh-CN" dirty="0">
              <a:latin typeface="Times New Roman" panose="02020603050405020304" pitchFamily="18" charset="0"/>
              <a:cs typeface="Times New Roman" panose="02020603050405020304" pitchFamily="18" charset="0"/>
            </a:endParaRPr>
          </a:p>
          <a:p>
            <a:pPr marL="144145">
              <a:spcBef>
                <a:spcPts val="300"/>
              </a:spcBef>
              <a:buNone/>
            </a:pPr>
            <a:endParaRPr lang="en-US" altLang="zh-CN" dirty="0">
              <a:latin typeface="Times New Roman" panose="02020603050405020304" pitchFamily="18" charset="0"/>
              <a:cs typeface="Times New Roman" panose="02020603050405020304" pitchFamily="18" charset="0"/>
            </a:endParaRPr>
          </a:p>
        </p:txBody>
      </p:sp>
      <p:sp>
        <p:nvSpPr>
          <p:cNvPr id="2" name="Rectangle 3"/>
          <p:cNvSpPr txBox="1">
            <a:spLocks noChangeArrowheads="1"/>
          </p:cNvSpPr>
          <p:nvPr/>
        </p:nvSpPr>
        <p:spPr>
          <a:xfrm>
            <a:off x="603176" y="3667565"/>
            <a:ext cx="7931224" cy="161743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10000"/>
              </a:lnSpc>
              <a:spcBef>
                <a:spcPts val="60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F={</a:t>
            </a:r>
            <a:r>
              <a:rPr lang="en-US" altLang="zh-CN" sz="2200" dirty="0" err="1">
                <a:latin typeface="Times New Roman" panose="02020603050405020304" pitchFamily="18" charset="0"/>
                <a:cs typeface="Times New Roman" panose="02020603050405020304" pitchFamily="18" charset="0"/>
              </a:rPr>
              <a:t>Sno</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Sname,Sno</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Sdept,Sdept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Sloc,Cno</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Cname</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Sno,Cno</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Grade</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X={Sno}</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X</a:t>
            </a:r>
            <a:r>
              <a:rPr lang="en-US" altLang="zh-CN"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sym typeface="+mn-ea"/>
              </a:rPr>
              <a:t>={Sno,Sname,Sdept,Sloc}</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charset="0"/>
              <a:buChar char="Ø"/>
            </a:pPr>
            <a:endParaRPr lang="zh-CN" altLang="en-US" sz="22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zh-CN" altLang="en-US" dirty="0">
              <a:latin typeface="Times New Roman" panose="02020603050405020304" pitchFamily="18" charset="0"/>
            </a:endParaRPr>
          </a:p>
          <a:p>
            <a:pPr>
              <a:lnSpc>
                <a:spcPct val="110000"/>
              </a:lnSpc>
              <a:spcBef>
                <a:spcPts val="600"/>
              </a:spcBef>
            </a:pPr>
            <a:endParaRPr lang="zh-CN" altLang="en-US" dirty="0">
              <a:latin typeface="Times New Roman" panose="02020603050405020304" pitchFamily="18" charset="0"/>
            </a:endParaRPr>
          </a:p>
          <a:p>
            <a:pPr>
              <a:lnSpc>
                <a:spcPct val="110000"/>
              </a:lnSpc>
              <a:spcBef>
                <a:spcPts val="600"/>
              </a:spcBef>
            </a:pPr>
            <a:endParaRPr lang="zh-CN" altLang="en-US" dirty="0">
              <a:latin typeface="Times New Roman" panose="02020603050405020304" pitchFamily="18" charset="0"/>
            </a:endParaRPr>
          </a:p>
          <a:p>
            <a:pPr marL="81915" indent="0">
              <a:lnSpc>
                <a:spcPct val="110000"/>
              </a:lnSpc>
              <a:spcBef>
                <a:spcPts val="600"/>
              </a:spcBef>
              <a:buFont typeface="Wingdings 3" panose="05040102010807070707" charset="2"/>
              <a:buNone/>
            </a:pPr>
            <a:endParaRPr lang="zh-CN" altLang="en-US"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animEffect transition="in" filter="wipe(down)">
                                      <p:cBhvr>
                                        <p:cTn id="12" dur="500"/>
                                        <p:tgtEl>
                                          <p:spTgt spid="102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linds(horizont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242" grpId="0" build="p"/>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5" name="内容占位符 2"/>
          <p:cNvSpPr txBox="1"/>
          <p:nvPr/>
        </p:nvSpPr>
        <p:spPr>
          <a:xfrm>
            <a:off x="619760" y="1327150"/>
            <a:ext cx="8309610" cy="2376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b="1" dirty="0">
                <a:latin typeface="Times New Roman" panose="02020603050405020304" pitchFamily="18" charset="0"/>
                <a:cs typeface="Times New Roman" panose="02020603050405020304" pitchFamily="18" charset="0"/>
              </a:rPr>
              <a:t>算法</a:t>
            </a:r>
            <a:r>
              <a:rPr lang="en-US" altLang="zh-CN" b="1" dirty="0">
                <a:latin typeface="Times New Roman" panose="02020603050405020304" pitchFamily="18" charset="0"/>
                <a:cs typeface="Times New Roman" panose="02020603050405020304" pitchFamily="18" charset="0"/>
              </a:rPr>
              <a:t>4-1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求属性集</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的闭包</a:t>
            </a:r>
            <a:r>
              <a:rPr lang="en-US" altLang="zh-CN" dirty="0">
                <a:solidFill>
                  <a:srgbClr val="FF0000"/>
                </a:solidFill>
                <a:latin typeface="Times New Roman" panose="02020603050405020304" pitchFamily="18" charset="0"/>
                <a:cs typeface="Times New Roman" panose="02020603050405020304" pitchFamily="18" charset="0"/>
                <a:sym typeface="+mn-ea"/>
              </a:rPr>
              <a:t>X</a:t>
            </a:r>
            <a:r>
              <a:rPr lang="en-US" altLang="zh-CN" baseline="30000" dirty="0">
                <a:solidFill>
                  <a:srgbClr val="FF0000"/>
                </a:solidFill>
                <a:uFillTx/>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。（迭代算法）</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dirty="0">
                <a:latin typeface="Times New Roman" panose="02020603050405020304" pitchFamily="18" charset="0"/>
                <a:cs typeface="Times New Roman" panose="02020603050405020304" pitchFamily="18" charset="0"/>
                <a:sym typeface="Symbol" panose="05050102010706020507" pitchFamily="18" charset="2"/>
              </a:rPr>
              <a:t>1</a:t>
            </a:r>
            <a:r>
              <a:rPr lang="zh-CN" altLang="en-US" dirty="0">
                <a:latin typeface="Times New Roman" panose="02020603050405020304" pitchFamily="18" charset="0"/>
                <a:cs typeface="Times New Roman" panose="02020603050405020304" pitchFamily="18" charset="0"/>
                <a:sym typeface="Symbol" panose="05050102010706020507" pitchFamily="18" charset="2"/>
              </a:rPr>
              <a:t>、选</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作为闭包</a:t>
            </a:r>
            <a:r>
              <a:rPr lang="en-US" altLang="zh-CN" dirty="0">
                <a:solidFill>
                  <a:srgbClr val="FF0000"/>
                </a:solidFill>
                <a:latin typeface="Times New Roman" panose="02020603050405020304" pitchFamily="18" charset="0"/>
                <a:cs typeface="Times New Roman" panose="02020603050405020304" pitchFamily="18" charset="0"/>
                <a:sym typeface="+mn-ea"/>
              </a:rPr>
              <a:t>X</a:t>
            </a:r>
            <a:r>
              <a:rPr lang="en-US" altLang="zh-CN" baseline="30000" dirty="0">
                <a:solidFill>
                  <a:srgbClr val="FF0000"/>
                </a:solidFill>
                <a:uFillTx/>
                <a:latin typeface="Times New Roman" panose="02020603050405020304" pitchFamily="18" charset="0"/>
                <a:cs typeface="Times New Roman" panose="02020603050405020304" pitchFamily="18" charset="0"/>
                <a:sym typeface="+mn-ea"/>
              </a:rPr>
              <a:t>+</a:t>
            </a:r>
            <a:r>
              <a:rPr lang="zh-CN" altLang="zh-CN" sz="2400" dirty="0">
                <a:latin typeface="Times New Roman" panose="02020603050405020304" pitchFamily="18" charset="0"/>
                <a:cs typeface="Times New Roman" panose="02020603050405020304" pitchFamily="18" charset="0"/>
              </a:rPr>
              <a:t>的初始值</a:t>
            </a:r>
            <a:r>
              <a:rPr lang="en-US" altLang="zh-CN" sz="2400" dirty="0">
                <a:latin typeface="Times New Roman" panose="02020603050405020304" pitchFamily="18" charset="0"/>
                <a:cs typeface="Times New Roman" panose="02020603050405020304" pitchFamily="18" charset="0"/>
              </a:rPr>
              <a:t>X[0]</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X[i]</a:t>
            </a:r>
            <a:r>
              <a:rPr lang="zh-CN" altLang="en-US" sz="2400" dirty="0">
                <a:latin typeface="Times New Roman" panose="02020603050405020304" pitchFamily="18" charset="0"/>
                <a:cs typeface="Times New Roman" panose="02020603050405020304" pitchFamily="18" charset="0"/>
              </a:rPr>
              <a:t>计算</a:t>
            </a:r>
            <a:r>
              <a:rPr lang="en-US" altLang="zh-CN" sz="2400" dirty="0">
                <a:latin typeface="Times New Roman" panose="02020603050405020304" pitchFamily="18" charset="0"/>
                <a:cs typeface="Times New Roman" panose="02020603050405020304" pitchFamily="18" charset="0"/>
              </a:rPr>
              <a:t>X[i+1]</a:t>
            </a:r>
            <a:r>
              <a:rPr lang="zh-CN" altLang="en-US" sz="2400" dirty="0">
                <a:latin typeface="Times New Roman" panose="02020603050405020304" pitchFamily="18" charset="0"/>
                <a:cs typeface="Times New Roman" panose="02020603050405020304" pitchFamily="18" charset="0"/>
              </a:rPr>
              <a:t>时，它是由</a:t>
            </a:r>
            <a:r>
              <a:rPr lang="en-US" altLang="zh-CN" sz="2400" dirty="0">
                <a:latin typeface="Times New Roman" panose="02020603050405020304" pitchFamily="18" charset="0"/>
                <a:cs typeface="Times New Roman" panose="02020603050405020304" pitchFamily="18" charset="0"/>
              </a:rPr>
              <a:t>X[i]</a:t>
            </a:r>
            <a:r>
              <a:rPr lang="zh-CN" altLang="en-US" sz="2400" dirty="0">
                <a:latin typeface="Times New Roman" panose="02020603050405020304" pitchFamily="18" charset="0"/>
                <a:cs typeface="Times New Roman" panose="02020603050405020304" pitchFamily="18" charset="0"/>
              </a:rPr>
              <a:t>并上属性集合</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所组成，其中</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中存在的一个函数依赖</a:t>
            </a:r>
            <a:r>
              <a:rPr lang="en-US" altLang="zh-CN" sz="2400"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sym typeface="Symbol" panose="05050102010706020507" pitchFamily="18" charset="2"/>
              </a:rPr>
              <a:t>Z</a:t>
            </a:r>
            <a:r>
              <a:rPr lang="zh-CN" altLang="en-US" dirty="0">
                <a:latin typeface="Times New Roman" panose="02020603050405020304" pitchFamily="18" charset="0"/>
                <a:cs typeface="Times New Roman" panose="02020603050405020304" pitchFamily="18" charset="0"/>
                <a:sym typeface="Symbol" panose="05050102010706020507" pitchFamily="18" charset="2"/>
              </a:rPr>
              <a:t>，其中</a:t>
            </a:r>
            <a:r>
              <a:rPr lang="en-US" altLang="zh-CN"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dirty="0">
                <a:latin typeface="Times New Roman" panose="02020603050405020304" pitchFamily="18" charset="0"/>
                <a:ea typeface="Batang" panose="02030600000101010101" pitchFamily="18" charset="-127"/>
                <a:cs typeface="Times New Roman" panose="02020603050405020304" pitchFamily="18" charset="0"/>
                <a:sym typeface="+mn-ea"/>
              </a:rPr>
              <a:t>⊆X[i]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dirty="0">
                <a:latin typeface="Times New Roman" panose="02020603050405020304" pitchFamily="18" charset="0"/>
                <a:ea typeface="Batang" panose="02030600000101010101" pitchFamily="18" charset="-127"/>
                <a:cs typeface="Times New Roman" panose="02020603050405020304" pitchFamily="18" charset="0"/>
                <a:sym typeface="+mn-ea"/>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buNone/>
            </a:pPr>
            <a:r>
              <a:rPr lang="en-US" altLang="zh-CN" sz="2400" dirty="0">
                <a:latin typeface="Times New Roman" panose="02020603050405020304" pitchFamily="18" charset="0"/>
                <a:cs typeface="Times New Roman" panose="02020603050405020304" pitchFamily="18" charset="0"/>
                <a:sym typeface="+mn-ea"/>
              </a:rPr>
              <a:t>3</a:t>
            </a:r>
            <a:r>
              <a:rPr lang="zh-CN" altLang="en-US" sz="2400" dirty="0">
                <a:latin typeface="Times New Roman" panose="02020603050405020304" pitchFamily="18" charset="0"/>
                <a:cs typeface="Times New Roman" panose="02020603050405020304" pitchFamily="18" charset="0"/>
                <a:sym typeface="+mn-ea"/>
              </a:rPr>
              <a:t>、经过有限步骤后，达到</a:t>
            </a:r>
            <a:r>
              <a:rPr lang="en-US" altLang="zh-CN" sz="2400" dirty="0">
                <a:latin typeface="Times New Roman" panose="02020603050405020304" pitchFamily="18" charset="0"/>
                <a:cs typeface="Times New Roman" panose="02020603050405020304" pitchFamily="18" charset="0"/>
                <a:sym typeface="+mn-ea"/>
              </a:rPr>
              <a:t>X[i]=X[i+1]</a:t>
            </a:r>
            <a:r>
              <a:rPr lang="zh-CN" altLang="en-US" sz="2400" dirty="0">
                <a:latin typeface="Times New Roman" panose="02020603050405020304" pitchFamily="18" charset="0"/>
                <a:cs typeface="Times New Roman" panose="02020603050405020304" pitchFamily="18" charset="0"/>
                <a:sym typeface="+mn-ea"/>
              </a:rPr>
              <a:t>，此时</a:t>
            </a:r>
            <a:r>
              <a:rPr lang="en-US" altLang="zh-CN" sz="2400" dirty="0">
                <a:latin typeface="Times New Roman" panose="02020603050405020304" pitchFamily="18" charset="0"/>
                <a:cs typeface="Times New Roman" panose="02020603050405020304" pitchFamily="18" charset="0"/>
                <a:sym typeface="+mn-ea"/>
              </a:rPr>
              <a:t>X</a:t>
            </a:r>
            <a:r>
              <a:rPr lang="en-US" altLang="zh-CN" sz="2400" baseline="300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=X[i]</a:t>
            </a:r>
            <a:r>
              <a:rPr lang="zh-CN" altLang="en-US" sz="2400" dirty="0">
                <a:latin typeface="Times New Roman" panose="02020603050405020304" pitchFamily="18" charset="0"/>
                <a:cs typeface="Times New Roman" panose="02020603050405020304" pitchFamily="18" charset="0"/>
                <a:sym typeface="+mn-ea"/>
              </a:rPr>
              <a:t>。</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6" name="内容占位符 2"/>
          <p:cNvSpPr txBox="1"/>
          <p:nvPr/>
        </p:nvSpPr>
        <p:spPr>
          <a:xfrm>
            <a:off x="594995" y="1196975"/>
            <a:ext cx="8225155" cy="8509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buNone/>
            </a:pPr>
            <a:r>
              <a:rPr lang="zh-CN" altLang="en-US" b="1" dirty="0">
                <a:latin typeface="Times New Roman" panose="02020603050405020304" pitchFamily="18" charset="0"/>
                <a:cs typeface="Times New Roman" panose="02020603050405020304" pitchFamily="18" charset="0"/>
              </a:rPr>
              <a:t>属性集的闭包的应用</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一个关系表的键恰好是这个表中可以用函数决定所有属性的最小属性集合。</a:t>
            </a:r>
            <a:endParaRPr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 name="内容占位符 2"/>
          <p:cNvSpPr txBox="1"/>
          <p:nvPr/>
        </p:nvSpPr>
        <p:spPr>
          <a:xfrm>
            <a:off x="594995" y="2204085"/>
            <a:ext cx="8309610" cy="3041650"/>
          </a:xfrm>
          <a:prstGeom prst="rect">
            <a:avLst/>
          </a:prstGeom>
        </p:spPr>
        <p:txBody>
          <a:bodyPr vert="horz" lIns="91440" tIns="45720" rIns="91440" bIns="45720" rtlCol="0">
            <a:normAutofit fontScale="900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spcBef>
                <a:spcPts val="600"/>
              </a:spcBef>
              <a:buNone/>
            </a:pPr>
            <a:r>
              <a:rPr lang="zh-CN"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4-5</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是一个具有属性集合</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的关系模式，</a:t>
            </a:r>
            <a:r>
              <a:rPr lang="en-US" altLang="zh-CN" dirty="0">
                <a:latin typeface="Times New Roman" panose="02020603050405020304" pitchFamily="18" charset="0"/>
                <a:cs typeface="Times New Roman" panose="02020603050405020304" pitchFamily="18" charset="0"/>
              </a:rPr>
              <a:t>U={ABCDEG}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上的函数依赖集，它由下列函数依赖组成：</a:t>
            </a:r>
            <a:r>
              <a:rPr lang="en-US" altLang="zh-CN" dirty="0">
                <a:latin typeface="Times New Roman" panose="02020603050405020304" pitchFamily="18" charset="0"/>
                <a:cs typeface="Times New Roman" panose="02020603050405020304" pitchFamily="18" charset="0"/>
              </a:rPr>
              <a:t>F={A</a:t>
            </a:r>
            <a:r>
              <a:rPr lang="en-US" altLang="zh-CN" dirty="0">
                <a:latin typeface="Times New Roman" panose="02020603050405020304" pitchFamily="18" charset="0"/>
                <a:cs typeface="Times New Roman" panose="02020603050405020304" pitchFamily="18" charset="0"/>
                <a:sym typeface="+mn-ea"/>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C, DEG, CA, BEC, BCD, CGBD, ACDB, CEAG</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X=BD</a:t>
            </a:r>
            <a:r>
              <a:rPr lang="zh-CN" altLang="en-US" dirty="0">
                <a:latin typeface="Times New Roman" panose="02020603050405020304" pitchFamily="18" charset="0"/>
                <a:cs typeface="Times New Roman" panose="02020603050405020304" pitchFamily="18" charset="0"/>
              </a:rPr>
              <a:t>，求</a:t>
            </a:r>
            <a:r>
              <a:rPr lang="en-US" altLang="zh-CN"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a:t>
            </a:r>
            <a:endParaRPr lang="en-US" altLang="zh-CN" baseline="30000" dirty="0">
              <a:latin typeface="Times New Roman" panose="02020603050405020304" pitchFamily="18" charset="0"/>
              <a:cs typeface="Times New Roman" panose="02020603050405020304" pitchFamily="18" charset="0"/>
              <a:sym typeface="+mn-ea"/>
            </a:endParaRPr>
          </a:p>
          <a:p>
            <a:pPr marL="0" indent="0" fontAlgn="auto">
              <a:lnSpc>
                <a:spcPct val="100000"/>
              </a:lnSpc>
              <a:spcBef>
                <a:spcPts val="60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X[0]=BD</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X[1]=BDEG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DEG)</a:t>
            </a:r>
            <a:endParaRPr lang="zh-CN" altLang="en-US" sz="2400"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sz="2400" dirty="0">
                <a:latin typeface="Times New Roman" panose="02020603050405020304" pitchFamily="18" charset="0"/>
                <a:cs typeface="Times New Roman" panose="02020603050405020304" pitchFamily="18" charset="0"/>
                <a:sym typeface="+mn-ea"/>
              </a:rPr>
              <a:t>3</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X[2]=BDEGC;   (</a:t>
            </a:r>
            <a:r>
              <a:rPr lang="en-US" altLang="zh-CN" dirty="0">
                <a:latin typeface="Times New Roman" panose="02020603050405020304" pitchFamily="18" charset="0"/>
                <a:cs typeface="Times New Roman" panose="02020603050405020304" pitchFamily="18" charset="0"/>
                <a:sym typeface="Symbol" panose="05050102010706020507" pitchFamily="18" charset="2"/>
              </a:rPr>
              <a:t>BEC)</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r>
              <a:rPr lang="en-US" altLang="zh-CN" sz="2400" dirty="0">
                <a:latin typeface="Times New Roman" panose="02020603050405020304" pitchFamily="18" charset="0"/>
                <a:cs typeface="Times New Roman" panose="02020603050405020304" pitchFamily="18" charset="0"/>
                <a:sym typeface="+mn-ea"/>
              </a:rPr>
              <a:t>4</a:t>
            </a:r>
            <a:r>
              <a:rPr lang="zh-CN" altLang="en-US" sz="2400" dirty="0">
                <a:latin typeface="Times New Roman" panose="02020603050405020304" pitchFamily="18" charset="0"/>
                <a:cs typeface="Times New Roman" panose="02020603050405020304" pitchFamily="18" charset="0"/>
                <a:sym typeface="+mn-ea"/>
              </a:rPr>
              <a:t>、</a:t>
            </a:r>
            <a:r>
              <a:rPr lang="en-US" altLang="zh-CN" sz="2400" dirty="0">
                <a:latin typeface="Times New Roman" panose="02020603050405020304" pitchFamily="18" charset="0"/>
                <a:cs typeface="Times New Roman" panose="02020603050405020304" pitchFamily="18" charset="0"/>
                <a:sym typeface="+mn-ea"/>
              </a:rPr>
              <a:t>X[3]=</a:t>
            </a:r>
            <a:r>
              <a:rPr lang="en-US" altLang="zh-CN" dirty="0">
                <a:latin typeface="Times New Roman" panose="02020603050405020304" pitchFamily="18" charset="0"/>
                <a:cs typeface="Times New Roman" panose="02020603050405020304" pitchFamily="18" charset="0"/>
                <a:sym typeface="+mn-ea"/>
              </a:rPr>
              <a:t>BDEGCA;   (</a:t>
            </a:r>
            <a:r>
              <a:rPr lang="en-US" altLang="zh-CN" dirty="0">
                <a:latin typeface="Times New Roman" panose="02020603050405020304" pitchFamily="18" charset="0"/>
                <a:cs typeface="Times New Roman" panose="02020603050405020304" pitchFamily="18" charset="0"/>
                <a:sym typeface="Symbol" panose="05050102010706020507" pitchFamily="18" charset="2"/>
              </a:rPr>
              <a:t>CA; CEAG)</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5</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X[4]=BDEGCA;   (AB</a:t>
            </a:r>
            <a:r>
              <a:rPr lang="en-US" altLang="zh-CN" dirty="0">
                <a:latin typeface="Times New Roman" panose="02020603050405020304" pitchFamily="18" charset="0"/>
                <a:cs typeface="Times New Roman" panose="02020603050405020304" pitchFamily="18" charset="0"/>
                <a:sym typeface="Symbol" panose="05050102010706020507" pitchFamily="18" charset="2"/>
              </a:rPr>
              <a:t>C; ACDB)</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endParaRPr lang="zh-CN" altLang="en-US" sz="2400" dirty="0">
              <a:latin typeface="Times New Roman" panose="02020603050405020304" pitchFamily="18" charset="0"/>
              <a:cs typeface="Times New Roman" panose="02020603050405020304" pitchFamily="18" charset="0"/>
              <a:sym typeface="+mn-ea"/>
            </a:endParaRPr>
          </a:p>
        </p:txBody>
      </p:sp>
      <p:sp>
        <p:nvSpPr>
          <p:cNvPr id="2" name="圆角矩形 1"/>
          <p:cNvSpPr/>
          <p:nvPr/>
        </p:nvSpPr>
        <p:spPr>
          <a:xfrm>
            <a:off x="539750" y="5156835"/>
            <a:ext cx="8208645" cy="935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a:latin typeface="Times New Roman" panose="02020603050405020304" pitchFamily="18" charset="0"/>
                <a:ea typeface="+mj-ea"/>
                <a:cs typeface="Times New Roman" panose="02020603050405020304" pitchFamily="18" charset="0"/>
              </a:rPr>
              <a:t>属性集闭包算法可以决定</a:t>
            </a:r>
            <a:r>
              <a:rPr lang="en-US" altLang="zh-CN" sz="2400">
                <a:latin typeface="Times New Roman" panose="02020603050405020304" pitchFamily="18" charset="0"/>
                <a:ea typeface="+mj-ea"/>
                <a:cs typeface="Times New Roman" panose="02020603050405020304" pitchFamily="18" charset="0"/>
              </a:rPr>
              <a:t>R(U,F)</a:t>
            </a:r>
            <a:r>
              <a:rPr lang="zh-CN" altLang="en-US" sz="2400">
                <a:latin typeface="Times New Roman" panose="02020603050405020304" pitchFamily="18" charset="0"/>
                <a:ea typeface="+mj-ea"/>
                <a:cs typeface="Times New Roman" panose="02020603050405020304" pitchFamily="18" charset="0"/>
              </a:rPr>
              <a:t>关系模式的键。</a:t>
            </a:r>
            <a:endParaRPr lang="zh-CN" altLang="en-US" sz="2400">
              <a:latin typeface="Times New Roman" panose="02020603050405020304" pitchFamily="18" charset="0"/>
              <a:ea typeface="+mj-ea"/>
              <a:cs typeface="Times New Roman" panose="02020603050405020304" pitchFamily="18" charset="0"/>
            </a:endParaRPr>
          </a:p>
          <a:p>
            <a:pPr algn="l"/>
            <a:r>
              <a:rPr lang="zh-CN" altLang="en-US" sz="2400">
                <a:latin typeface="Times New Roman" panose="02020603050405020304" pitchFamily="18" charset="0"/>
                <a:ea typeface="+mj-ea"/>
                <a:cs typeface="Times New Roman" panose="02020603050405020304" pitchFamily="18" charset="0"/>
              </a:rPr>
              <a:t>键满足两个条件：</a:t>
            </a:r>
            <a:r>
              <a:rPr lang="en-US" altLang="zh-CN" sz="2400">
                <a:latin typeface="Times New Roman" panose="02020603050405020304" pitchFamily="18" charset="0"/>
                <a:ea typeface="+mj-ea"/>
                <a:cs typeface="Times New Roman" panose="02020603050405020304" pitchFamily="18" charset="0"/>
              </a:rPr>
              <a:t>1</a:t>
            </a:r>
            <a:r>
              <a:rPr lang="zh-CN" altLang="en-US" sz="2400">
                <a:latin typeface="Times New Roman" panose="02020603050405020304" pitchFamily="18" charset="0"/>
                <a:ea typeface="+mj-ea"/>
                <a:cs typeface="Times New Roman" panose="02020603050405020304" pitchFamily="18" charset="0"/>
              </a:rPr>
              <a:t>、函数决定全部属性；</a:t>
            </a:r>
            <a:r>
              <a:rPr lang="en-US" altLang="zh-CN" sz="2400">
                <a:latin typeface="Times New Roman" panose="02020603050405020304" pitchFamily="18" charset="0"/>
                <a:ea typeface="+mj-ea"/>
                <a:cs typeface="Times New Roman" panose="02020603050405020304" pitchFamily="18" charset="0"/>
              </a:rPr>
              <a:t>2</a:t>
            </a:r>
            <a:r>
              <a:rPr lang="zh-CN" altLang="en-US" sz="2400">
                <a:latin typeface="Times New Roman" panose="02020603050405020304" pitchFamily="18" charset="0"/>
                <a:ea typeface="+mj-ea"/>
                <a:cs typeface="Times New Roman" panose="02020603050405020304" pitchFamily="18" charset="0"/>
              </a:rPr>
              <a:t>、最小集</a:t>
            </a:r>
            <a:endParaRPr lang="zh-CN" altLang="en-US" sz="240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ox(in)">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1"/>
      <p:bldP spid="2" grpId="0" animBg="1"/>
      <p:bldP spid="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6" name="内容占位符 2"/>
          <p:cNvSpPr txBox="1"/>
          <p:nvPr/>
        </p:nvSpPr>
        <p:spPr>
          <a:xfrm>
            <a:off x="594995" y="1196975"/>
            <a:ext cx="8225155" cy="25920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spcBef>
                <a:spcPts val="600"/>
              </a:spcBef>
              <a:buNone/>
            </a:pPr>
            <a:r>
              <a:rPr lang="zh-CN" altLang="en-US" b="1" dirty="0">
                <a:latin typeface="Times New Roman" panose="02020603050405020304" pitchFamily="18" charset="0"/>
                <a:cs typeface="Times New Roman" panose="02020603050405020304" pitchFamily="18" charset="0"/>
              </a:rPr>
              <a:t>定义</a:t>
            </a:r>
            <a:r>
              <a:rPr lang="en-US" altLang="zh-CN" b="1" dirty="0">
                <a:latin typeface="Times New Roman" panose="02020603050405020304" pitchFamily="18" charset="0"/>
                <a:cs typeface="Times New Roman" panose="02020603050405020304" pitchFamily="18" charset="0"/>
              </a:rPr>
              <a:t>4-12 </a:t>
            </a:r>
            <a:r>
              <a:rPr lang="zh-CN" altLang="en-US" b="1" dirty="0">
                <a:latin typeface="Times New Roman" panose="02020603050405020304" pitchFamily="18" charset="0"/>
                <a:cs typeface="Times New Roman" panose="02020603050405020304" pitchFamily="18" charset="0"/>
              </a:rPr>
              <a:t>最小覆盖</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函数依赖集</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称为最小函数依赖集，若</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满足下列条件：</a:t>
            </a:r>
            <a:endParaRPr lang="zh-CN" altLang="en-US" dirty="0">
              <a:latin typeface="Times New Roman" panose="02020603050405020304" pitchFamily="18" charset="0"/>
              <a:cs typeface="Times New Roman" panose="02020603050405020304" pitchFamily="18" charset="0"/>
            </a:endParaRPr>
          </a:p>
          <a:p>
            <a:pPr marL="0" indent="0" fontAlgn="auto">
              <a:spcBef>
                <a:spcPts val="600"/>
              </a:spcBef>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中任意函数依赖的</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右边</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只包含一个属性；</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spcBef>
                <a:spcPts val="600"/>
              </a:spcBef>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、不存在这样的函数依赖</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，使得</a:t>
            </a:r>
            <a:r>
              <a:rPr lang="en-US" altLang="zh-CN"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与</a:t>
            </a:r>
            <a:r>
              <a:rPr lang="en-US" altLang="zh-CN" dirty="0">
                <a:latin typeface="Times New Roman" panose="02020603050405020304" pitchFamily="18" charset="0"/>
                <a:cs typeface="Times New Roman" panose="02020603050405020304" pitchFamily="18" charset="0"/>
                <a:sym typeface="Symbol" panose="05050102010706020507" pitchFamily="18" charset="2"/>
              </a:rPr>
              <a:t>F-{XA}</a:t>
            </a:r>
            <a:r>
              <a:rPr lang="zh-CN" altLang="en-US" dirty="0">
                <a:latin typeface="Times New Roman" panose="02020603050405020304" pitchFamily="18" charset="0"/>
                <a:cs typeface="Times New Roman" panose="02020603050405020304" pitchFamily="18" charset="0"/>
                <a:sym typeface="Symbol" panose="05050102010706020507" pitchFamily="18" charset="2"/>
              </a:rPr>
              <a:t>等价；</a:t>
            </a:r>
            <a:endParaRPr lang="zh-CN"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spcBef>
                <a:spcPts val="600"/>
              </a:spcBef>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、不存在这样的函数依赖</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t>
            </a:r>
            <a:r>
              <a:rPr lang="zh-CN" altLang="en-US" dirty="0">
                <a:latin typeface="Times New Roman" panose="02020603050405020304" pitchFamily="18" charset="0"/>
                <a:cs typeface="Times New Roman" panose="02020603050405020304" pitchFamily="18" charset="0"/>
                <a:sym typeface="Symbol" panose="05050102010706020507" pitchFamily="18" charset="2"/>
              </a:rPr>
              <a:t>包含真子集</a:t>
            </a:r>
            <a:r>
              <a:rPr lang="en-US" altLang="zh-CN" dirty="0">
                <a:latin typeface="Times New Roman" panose="02020603050405020304" pitchFamily="18" charset="0"/>
                <a:cs typeface="Times New Roman" panose="02020603050405020304" pitchFamily="18" charset="0"/>
                <a:sym typeface="Symbol" panose="05050102010706020507" pitchFamily="18" charset="2"/>
              </a:rPr>
              <a:t>Z(Z</a:t>
            </a:r>
            <a:r>
              <a:rPr lang="en-US" altLang="zh-CN" dirty="0">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t>
            </a:r>
            <a:r>
              <a:rPr lang="zh-CN" altLang="en-US" dirty="0">
                <a:latin typeface="Times New Roman" panose="02020603050405020304" pitchFamily="18" charset="0"/>
                <a:cs typeface="Times New Roman" panose="02020603050405020304" pitchFamily="18" charset="0"/>
                <a:sym typeface="Symbol" panose="05050102010706020507" pitchFamily="18" charset="2"/>
              </a:rPr>
              <a:t>，使得</a:t>
            </a:r>
            <a:r>
              <a:rPr lang="en-US" altLang="zh-CN" dirty="0">
                <a:latin typeface="Times New Roman" panose="02020603050405020304" pitchFamily="18" charset="0"/>
                <a:cs typeface="Times New Roman" panose="02020603050405020304" pitchFamily="18" charset="0"/>
                <a:sym typeface="Symbol" panose="05050102010706020507" pitchFamily="18" charset="2"/>
              </a:rPr>
              <a:t>(F-{XA}</a:t>
            </a:r>
            <a:r>
              <a:rPr lang="en-US" altLang="zh-CN" dirty="0">
                <a:latin typeface="Arial Unicode MS" panose="020B0604020202020204" charset="-122"/>
                <a:ea typeface="Arial Unicode MS" panose="020B0604020202020204" charset="-122"/>
                <a:cs typeface="Arial Unicode MS" panose="020B0604020202020204" charset="-122"/>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{ZA})</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与</a:t>
            </a:r>
            <a:r>
              <a:rPr lang="en-US" altLang="zh-CN"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dirty="0">
                <a:latin typeface="Times New Roman" panose="02020603050405020304" pitchFamily="18" charset="0"/>
                <a:cs typeface="Times New Roman" panose="02020603050405020304" pitchFamily="18" charset="0"/>
                <a:sym typeface="Symbol" panose="05050102010706020507" pitchFamily="18" charset="2"/>
              </a:rPr>
              <a:t>等价。</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5" name="内容占位符 2"/>
          <p:cNvSpPr txBox="1"/>
          <p:nvPr/>
        </p:nvSpPr>
        <p:spPr>
          <a:xfrm>
            <a:off x="619760" y="1052736"/>
            <a:ext cx="8309610" cy="52565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zh-CN" sz="2200" b="1" dirty="0">
                <a:latin typeface="Times New Roman" panose="02020603050405020304" pitchFamily="18" charset="0"/>
                <a:cs typeface="Times New Roman" panose="02020603050405020304" pitchFamily="18" charset="0"/>
              </a:rPr>
              <a:t>算法</a:t>
            </a:r>
            <a:r>
              <a:rPr lang="en-US" altLang="zh-CN" sz="2200" b="1" dirty="0">
                <a:latin typeface="Times New Roman" panose="02020603050405020304" pitchFamily="18" charset="0"/>
                <a:cs typeface="Times New Roman" panose="02020603050405020304" pitchFamily="18" charset="0"/>
              </a:rPr>
              <a:t>4-2</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最小覆盖算法：从函数依赖集</a:t>
            </a: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构造最小覆盖</a:t>
            </a:r>
            <a:r>
              <a:rPr lang="en-US" altLang="zh-CN" sz="2200" dirty="0">
                <a:latin typeface="Times New Roman" panose="02020603050405020304" pitchFamily="18" charset="0"/>
                <a:cs typeface="Times New Roman" panose="02020603050405020304" pitchFamily="18" charset="0"/>
              </a:rPr>
              <a:t>M</a:t>
            </a:r>
            <a:r>
              <a:rPr lang="zh-CN" altLang="en-US" sz="2200" dirty="0">
                <a:latin typeface="Times New Roman" panose="02020603050405020304" pitchFamily="18" charset="0"/>
                <a:cs typeface="Times New Roman" panose="02020603050405020304" pitchFamily="18" charset="0"/>
              </a:rPr>
              <a:t>的算法</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sz="2200" dirty="0">
                <a:latin typeface="Times New Roman" panose="02020603050405020304" pitchFamily="18" charset="0"/>
                <a:cs typeface="Times New Roman" panose="02020603050405020304" pitchFamily="18" charset="0"/>
                <a:sym typeface="Symbol" panose="05050102010706020507" pitchFamily="18" charset="2"/>
              </a:rPr>
              <a:t>1</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、从函数依赖集</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F</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，创建函数依赖的一个等价集</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，它的函数依赖的右边只有单个属性（使用分解规律）。</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、从函数依赖集</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，顺次去掉在</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中非关键的单个函数依赖。</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zh-CN" altLang="en-US"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注：</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一个函数依赖</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XY</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在一个函数依赖集中</a:t>
            </a:r>
            <a:r>
              <a:rPr lang="zh-CN" altLang="en-US" sz="2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是非关键</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的，指的是，如果该依赖从</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中去掉，得到结果</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，仍满足</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cs typeface="Times New Roman" panose="02020603050405020304" pitchFamily="18" charset="0"/>
              </a:rPr>
              <a:t>≡J</a:t>
            </a:r>
            <a:r>
              <a:rPr lang="en-US" altLang="zh-CN"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，或者</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200" dirty="0">
                <a:latin typeface="Times New Roman" panose="02020603050405020304" pitchFamily="18" charset="0"/>
                <a:cs typeface="Times New Roman" panose="02020603050405020304" pitchFamily="18" charset="0"/>
              </a:rPr>
              <a:t>≡J</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3</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、从函数依赖集</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，顺次用左边具有更少属性的函数依赖替换原来的函数依赖，只要不会导致</a:t>
            </a:r>
            <a:r>
              <a:rPr lang="en-US" altLang="zh-CN" sz="2200" dirty="0">
                <a:latin typeface="Times New Roman" panose="02020603050405020304" pitchFamily="18" charset="0"/>
                <a:cs typeface="Times New Roman" panose="02020603050405020304" pitchFamily="18" charset="0"/>
              </a:rPr>
              <a:t>J</a:t>
            </a:r>
            <a:r>
              <a:rPr lang="en-US" altLang="zh-CN"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改变即可。</a:t>
            </a:r>
            <a:endParaRPr lang="en-US" altLang="zh-CN" sz="2200"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4</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、从剩下的函数依赖集中收集所有左边相同的函数依赖，使用合并规则创建一个等价的函数依赖集</a:t>
            </a:r>
            <a:r>
              <a:rPr lang="en-US" altLang="zh-CN" sz="2200" dirty="0">
                <a:latin typeface="Times New Roman" panose="02020603050405020304" pitchFamily="18" charset="0"/>
                <a:cs typeface="Times New Roman" panose="02020603050405020304" pitchFamily="18" charset="0"/>
                <a:sym typeface="Symbol" panose="05050102010706020507" pitchFamily="18" charset="2"/>
              </a:rPr>
              <a:t>M</a:t>
            </a:r>
            <a:r>
              <a:rPr lang="zh-CN" altLang="en-US" sz="2200" dirty="0">
                <a:latin typeface="Times New Roman" panose="02020603050405020304" pitchFamily="18" charset="0"/>
                <a:cs typeface="Times New Roman" panose="02020603050405020304" pitchFamily="18" charset="0"/>
                <a:sym typeface="Symbol" panose="05050102010706020507" pitchFamily="18" charset="2"/>
              </a:rPr>
              <a:t>，它所有左边的函数依赖是唯一的。</a:t>
            </a:r>
            <a:endParaRPr lang="zh-CN" altLang="en-US" sz="22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3"/>
          </p:nvPr>
        </p:nvSpPr>
        <p:spPr/>
        <p:txBody>
          <a:bodyPr/>
          <a:lstStyle/>
          <a:p>
            <a:r>
              <a:rPr lang="zh-CN" altLang="en-US" dirty="0"/>
              <a:t>回顾与分析</a:t>
            </a:r>
            <a:endParaRPr lang="zh-CN" altLang="en-US" dirty="0"/>
          </a:p>
        </p:txBody>
      </p:sp>
      <p:sp>
        <p:nvSpPr>
          <p:cNvPr id="8" name="Rectangle 3"/>
          <p:cNvSpPr txBox="1">
            <a:spLocks noChangeArrowheads="1"/>
          </p:cNvSpPr>
          <p:nvPr/>
        </p:nvSpPr>
        <p:spPr>
          <a:xfrm>
            <a:off x="539750" y="1125538"/>
            <a:ext cx="8229600" cy="5732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10000"/>
              </a:lnSpc>
              <a:spcBef>
                <a:spcPts val="600"/>
              </a:spcBef>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一个关系模式应当是一个五元组： </a:t>
            </a:r>
            <a:r>
              <a:rPr lang="en-US" altLang="zh-CN" sz="2200" dirty="0">
                <a:latin typeface="Times New Roman" panose="02020603050405020304" pitchFamily="18" charset="0"/>
                <a:cs typeface="Times New Roman" panose="02020603050405020304" pitchFamily="18" charset="0"/>
              </a:rPr>
              <a:t>R(U</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D</a:t>
            </a:r>
            <a:r>
              <a:rPr lang="zh-CN" altLang="en-US"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dom</a:t>
            </a:r>
            <a:r>
              <a:rPr lang="en-US" altLang="zh-CN" sz="2200" dirty="0">
                <a:latin typeface="Times New Roman" panose="02020603050405020304" pitchFamily="18" charset="0"/>
                <a:cs typeface="Times New Roman" panose="02020603050405020304" pitchFamily="18" charset="0"/>
              </a:rPr>
              <a:t>, F)</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        (1)</a:t>
            </a:r>
            <a:r>
              <a:rPr lang="zh-CN" altLang="en-US" sz="2200" dirty="0">
                <a:latin typeface="Times New Roman" panose="02020603050405020304" pitchFamily="18" charset="0"/>
                <a:cs typeface="Times New Roman" panose="02020603050405020304" pitchFamily="18" charset="0"/>
              </a:rPr>
              <a:t>关系名</a:t>
            </a: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，它是符号化的元组语义； </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一组属性</a:t>
            </a:r>
            <a:r>
              <a:rPr lang="en-US"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属性组</a:t>
            </a:r>
            <a:r>
              <a:rPr lang="en-US"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中属性所来自的域</a:t>
            </a:r>
            <a:r>
              <a:rPr lang="en-US" altLang="zh-CN" sz="2200" dirty="0">
                <a:latin typeface="Times New Roman" panose="02020603050405020304" pitchFamily="18" charset="0"/>
                <a:cs typeface="Times New Roman" panose="02020603050405020304" pitchFamily="18" charset="0"/>
              </a:rPr>
              <a:t>D</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pitchFamily="2" charset="2"/>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属性到域的映射</a:t>
            </a:r>
            <a:r>
              <a:rPr lang="en-US" altLang="zh-CN" sz="2200" dirty="0" err="1">
                <a:latin typeface="Times New Roman" panose="02020603050405020304" pitchFamily="18" charset="0"/>
                <a:cs typeface="Times New Roman" panose="02020603050405020304" pitchFamily="18" charset="0"/>
              </a:rPr>
              <a:t>dom</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buFont typeface="Wingdings" panose="05000000000000000000" pitchFamily="2" charset="2"/>
              <a:buNone/>
            </a:pPr>
            <a:r>
              <a:rPr lang="en-US" altLang="zh-CN" sz="2200" dirty="0">
                <a:latin typeface="Times New Roman" panose="02020603050405020304" pitchFamily="18" charset="0"/>
                <a:cs typeface="Times New Roman" panose="02020603050405020304" pitchFamily="18" charset="0"/>
              </a:rPr>
              <a:t>        (5)</a:t>
            </a:r>
            <a:r>
              <a:rPr lang="zh-CN" altLang="en-US" sz="2200" dirty="0">
                <a:latin typeface="Times New Roman" panose="02020603050405020304" pitchFamily="18" charset="0"/>
                <a:cs typeface="Times New Roman" panose="02020603050405020304" pitchFamily="18" charset="0"/>
              </a:rPr>
              <a:t>属性组</a:t>
            </a:r>
            <a:r>
              <a:rPr lang="en-US"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上的一组数据依赖</a:t>
            </a: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sz="2200" dirty="0">
                <a:latin typeface="Times New Roman" panose="02020603050405020304" pitchFamily="18" charset="0"/>
                <a:cs typeface="Times New Roman" panose="02020603050405020304" pitchFamily="18" charset="0"/>
              </a:rPr>
              <a:t>本章中把关系模式看作是一个三元组： </a:t>
            </a:r>
            <a:r>
              <a:rPr lang="en-US" altLang="zh-CN" sz="2200" dirty="0">
                <a:latin typeface="Times New Roman" panose="02020603050405020304" pitchFamily="18" charset="0"/>
                <a:cs typeface="Times New Roman" panose="02020603050405020304" pitchFamily="18" charset="0"/>
              </a:rPr>
              <a:t>R(U</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F)</a:t>
            </a:r>
            <a:endParaRPr lang="en-US" altLang="zh-CN" sz="2200"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sz="2200" dirty="0">
                <a:latin typeface="Times New Roman" panose="02020603050405020304" pitchFamily="18" charset="0"/>
                <a:cs typeface="Times New Roman" panose="02020603050405020304" pitchFamily="18" charset="0"/>
              </a:rPr>
              <a:t>当且仅当</a:t>
            </a:r>
            <a:r>
              <a:rPr lang="en-US"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上的关系</a:t>
            </a: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满足</a:t>
            </a: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时，</a:t>
            </a:r>
            <a:r>
              <a:rPr lang="en-US" altLang="zh-CN" sz="2200" dirty="0">
                <a:latin typeface="Times New Roman" panose="02020603050405020304" pitchFamily="18" charset="0"/>
                <a:cs typeface="Times New Roman" panose="02020603050405020304" pitchFamily="18" charset="0"/>
              </a:rPr>
              <a:t>r</a:t>
            </a:r>
            <a:r>
              <a:rPr lang="zh-CN" altLang="en-US" sz="2200" dirty="0">
                <a:latin typeface="Times New Roman" panose="02020603050405020304" pitchFamily="18" charset="0"/>
                <a:cs typeface="Times New Roman" panose="02020603050405020304" pitchFamily="18" charset="0"/>
              </a:rPr>
              <a:t>称为关系模式</a:t>
            </a:r>
            <a:r>
              <a:rPr lang="en-US" altLang="zh-CN" sz="2200" dirty="0">
                <a:latin typeface="Times New Roman" panose="02020603050405020304" pitchFamily="18" charset="0"/>
                <a:cs typeface="Times New Roman" panose="02020603050405020304" pitchFamily="18" charset="0"/>
              </a:rPr>
              <a:t>R(U</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的一个关系实例</a:t>
            </a:r>
            <a:endParaRPr lang="zh-CN" altLang="en-US" sz="2200"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sz="2200" dirty="0">
                <a:latin typeface="Times New Roman" panose="02020603050405020304" pitchFamily="18" charset="0"/>
                <a:cs typeface="Times New Roman" panose="02020603050405020304" pitchFamily="18" charset="0"/>
              </a:rPr>
              <a:t>关系作为一张二维表，对它有一个最起码的要求：每一个分量必须是不可分的数据项。满足了这个条件的关系模式就属于第一范式</a:t>
            </a:r>
            <a:r>
              <a:rPr lang="en-US" altLang="zh-CN" sz="2200" dirty="0">
                <a:latin typeface="Times New Roman" panose="02020603050405020304" pitchFamily="18" charset="0"/>
                <a:cs typeface="Times New Roman" panose="02020603050405020304" pitchFamily="18" charset="0"/>
              </a:rPr>
              <a:t>(1NF)</a:t>
            </a:r>
            <a:r>
              <a:rPr lang="zh-CN" altLang="en-US" sz="2200"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a:p>
            <a:pPr>
              <a:lnSpc>
                <a:spcPct val="110000"/>
              </a:lnSpc>
              <a:spcBef>
                <a:spcPts val="600"/>
              </a:spcBef>
            </a:pPr>
            <a:r>
              <a:rPr lang="zh-CN" altLang="en-US" sz="2200" dirty="0">
                <a:latin typeface="Times New Roman" panose="02020603050405020304" pitchFamily="18" charset="0"/>
                <a:cs typeface="Times New Roman" panose="02020603050405020304" pitchFamily="18" charset="0"/>
              </a:rPr>
              <a:t>关系必须满足一定的完整性约束条件</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amond(in)">
                                      <p:cBhvr>
                                        <p:cTn id="7" dur="2000"/>
                                        <p:tgtEl>
                                          <p:spTgt spid="8">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amond(in)">
                                      <p:cBhvr>
                                        <p:cTn id="10" dur="2000"/>
                                        <p:tgtEl>
                                          <p:spTgt spid="8">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amond(in)">
                                      <p:cBhvr>
                                        <p:cTn id="13" dur="2000"/>
                                        <p:tgtEl>
                                          <p:spTgt spid="8">
                                            <p:txEl>
                                              <p:pRg st="2" end="2"/>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amond(in)">
                                      <p:cBhvr>
                                        <p:cTn id="16" dur="2000"/>
                                        <p:tgtEl>
                                          <p:spTgt spid="8">
                                            <p:txEl>
                                              <p:pRg st="3" end="3"/>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amond(in)">
                                      <p:cBhvr>
                                        <p:cTn id="19" dur="20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arn(inVertical)">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arn(inVertical)">
                                      <p:cBhvr>
                                        <p:cTn id="29" dur="500"/>
                                        <p:tgtEl>
                                          <p:spTgt spid="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barn(inVertical)">
                                      <p:cBhvr>
                                        <p:cTn id="34" dur="500"/>
                                        <p:tgtEl>
                                          <p:spTgt spid="8">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5" name="内容占位符 2"/>
          <p:cNvSpPr txBox="1"/>
          <p:nvPr/>
        </p:nvSpPr>
        <p:spPr>
          <a:xfrm>
            <a:off x="594995" y="1196751"/>
            <a:ext cx="8309610" cy="4896073"/>
          </a:xfrm>
          <a:prstGeom prst="rect">
            <a:avLst/>
          </a:prstGeom>
        </p:spPr>
        <p:txBody>
          <a:bodyPr vert="horz" lIns="91440" tIns="45720" rIns="91440" bIns="45720" rtlCol="0">
            <a:normAutofit fontScale="97500"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spcBef>
                <a:spcPts val="600"/>
              </a:spcBef>
              <a:buNone/>
            </a:pPr>
            <a:r>
              <a:rPr lang="zh-CN" sz="2500" b="1" dirty="0">
                <a:latin typeface="Times New Roman" panose="02020603050405020304" pitchFamily="18" charset="0"/>
                <a:cs typeface="Times New Roman" panose="02020603050405020304" pitchFamily="18" charset="0"/>
              </a:rPr>
              <a:t>例</a:t>
            </a:r>
            <a:r>
              <a:rPr lang="en-US" altLang="zh-CN" sz="2500" b="1" dirty="0">
                <a:latin typeface="Times New Roman" panose="02020603050405020304" pitchFamily="18" charset="0"/>
                <a:cs typeface="Times New Roman" panose="02020603050405020304" pitchFamily="18" charset="0"/>
              </a:rPr>
              <a:t>4-6</a:t>
            </a:r>
            <a:r>
              <a:rPr lang="en-US" altLang="zh-CN" sz="2500" dirty="0">
                <a:latin typeface="Times New Roman" panose="02020603050405020304" pitchFamily="18" charset="0"/>
                <a:cs typeface="Times New Roman" panose="02020603050405020304" pitchFamily="18" charset="0"/>
              </a:rPr>
              <a:t> </a:t>
            </a:r>
            <a:r>
              <a:rPr lang="zh-CN" altLang="en-US" sz="2500" dirty="0">
                <a:latin typeface="Times New Roman" panose="02020603050405020304" pitchFamily="18" charset="0"/>
                <a:cs typeface="Times New Roman" panose="02020603050405020304" pitchFamily="18" charset="0"/>
              </a:rPr>
              <a:t>求函数依赖集</a:t>
            </a:r>
            <a:r>
              <a:rPr lang="en-US" altLang="zh-CN" sz="2500" dirty="0">
                <a:latin typeface="Times New Roman" panose="02020603050405020304" pitchFamily="18" charset="0"/>
                <a:cs typeface="Times New Roman" panose="02020603050405020304" pitchFamily="18" charset="0"/>
              </a:rPr>
              <a:t>F={A</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 CB, DABC, ACD</a:t>
            </a:r>
            <a:r>
              <a:rPr lang="en-US" altLang="zh-CN" sz="2500" dirty="0">
                <a:latin typeface="Times New Roman" panose="02020603050405020304" pitchFamily="18" charset="0"/>
                <a:cs typeface="Times New Roman" panose="02020603050405020304" pitchFamily="18" charset="0"/>
              </a:rPr>
              <a:t>}</a:t>
            </a:r>
            <a:r>
              <a:rPr lang="zh-CN" altLang="en-US" sz="2500" dirty="0">
                <a:latin typeface="Times New Roman" panose="02020603050405020304" pitchFamily="18" charset="0"/>
                <a:cs typeface="Times New Roman" panose="02020603050405020304" pitchFamily="18" charset="0"/>
              </a:rPr>
              <a:t>的最小覆盖。</a:t>
            </a:r>
            <a:endParaRPr lang="en-US" altLang="zh-CN" sz="2500"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1</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、拆分。</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500" dirty="0">
                <a:latin typeface="Times New Roman" panose="02020603050405020304" pitchFamily="18" charset="0"/>
                <a:cs typeface="Times New Roman" panose="02020603050405020304" pitchFamily="18" charset="0"/>
              </a:rPr>
              <a:t>={A</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 CB, DA, DB, DC, ACD</a:t>
            </a:r>
            <a:r>
              <a:rPr lang="en-US" altLang="zh-CN" sz="2500" dirty="0">
                <a:latin typeface="Times New Roman" panose="02020603050405020304" pitchFamily="18" charset="0"/>
                <a:cs typeface="Times New Roman" panose="02020603050405020304" pitchFamily="18" charset="0"/>
              </a:rPr>
              <a:t>}</a:t>
            </a:r>
            <a:endParaRPr lang="en-US" altLang="zh-CN" sz="2500"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、检查每个属性是否是关键属性。</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fontAlgn="auto">
              <a:lnSpc>
                <a:spcPct val="100000"/>
              </a:lnSpc>
              <a:spcBef>
                <a:spcPts val="600"/>
              </a:spcBef>
              <a:buFont typeface="+mj-ea"/>
              <a:buAutoNum type="circleNumDbPlain"/>
            </a:pPr>
            <a:r>
              <a:rPr lang="en-US" altLang="zh-CN" sz="2500" dirty="0">
                <a:latin typeface="Times New Roman" panose="02020603050405020304" pitchFamily="18" charset="0"/>
                <a:cs typeface="Times New Roman" panose="02020603050405020304" pitchFamily="18" charset="0"/>
              </a:rPr>
              <a:t>A</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J=H-{</a:t>
            </a:r>
            <a:r>
              <a:rPr lang="en-US" altLang="zh-CN" sz="2500" dirty="0">
                <a:latin typeface="Times New Roman" panose="02020603050405020304" pitchFamily="18" charset="0"/>
                <a:cs typeface="Times New Roman" panose="02020603050405020304" pitchFamily="18" charset="0"/>
              </a:rPr>
              <a:t>A</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，在</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下</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X[0]=A</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X[1]=A= 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 ，不包含</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，保留；</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spcBef>
                <a:spcPts val="600"/>
              </a:spcBef>
              <a:buFont typeface="+mj-ea"/>
              <a:buAutoNum type="circleNumDbPlain"/>
            </a:pP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CB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J=H-{CB}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，在</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下</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X[0]=C</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X[1]=C= 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 ，不包含</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，保留；</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fontAlgn="auto">
              <a:lnSpc>
                <a:spcPct val="100000"/>
              </a:lnSpc>
              <a:spcBef>
                <a:spcPts val="600"/>
              </a:spcBef>
              <a:buFont typeface="+mj-ea"/>
              <a:buAutoNum type="circleNumDbPlain"/>
            </a:pP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DA</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：同理保留；</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fontAlgn="auto">
              <a:lnSpc>
                <a:spcPct val="100000"/>
              </a:lnSpc>
              <a:spcBef>
                <a:spcPts val="600"/>
              </a:spcBef>
              <a:buFont typeface="+mj-ea"/>
              <a:buAutoNum type="circleNumDbPlain"/>
            </a:pP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DB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 J=H-{DB}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，在</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下</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X[0]=D</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X[1]=ABCD= X</a:t>
            </a:r>
            <a:r>
              <a:rPr lang="en-US" altLang="zh-CN" sz="2500" baseline="300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 ，包含</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，去掉；</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r>
              <a:rPr lang="zh-CN" altLang="en-US" sz="2500" dirty="0">
                <a:latin typeface="Times New Roman" panose="02020603050405020304" pitchFamily="18" charset="0"/>
                <a:cs typeface="Times New Roman" panose="02020603050405020304" pitchFamily="18" charset="0"/>
                <a:sym typeface="Symbol" panose="05050102010706020507" pitchFamily="18" charset="2"/>
              </a:rPr>
              <a:t>新的</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2500" dirty="0">
                <a:latin typeface="Times New Roman" panose="02020603050405020304" pitchFamily="18" charset="0"/>
                <a:cs typeface="Times New Roman" panose="02020603050405020304" pitchFamily="18" charset="0"/>
              </a:rPr>
              <a:t>A</a:t>
            </a:r>
            <a:r>
              <a:rPr lang="en-US" altLang="zh-CN" sz="2500" dirty="0">
                <a:latin typeface="Times New Roman" panose="02020603050405020304" pitchFamily="18" charset="0"/>
                <a:cs typeface="Times New Roman" panose="02020603050405020304" pitchFamily="18" charset="0"/>
                <a:sym typeface="Symbol" panose="05050102010706020507" pitchFamily="18" charset="2"/>
              </a:rPr>
              <a:t>B, CB, DA, DC, ACD}</a:t>
            </a:r>
            <a:endParaRPr lang="en-US" altLang="zh-CN" sz="2500" dirty="0">
              <a:latin typeface="Times New Roman" panose="02020603050405020304" pitchFamily="18" charset="0"/>
              <a:cs typeface="Times New Roman" panose="02020603050405020304" pitchFamily="18" charset="0"/>
              <a:sym typeface="Symbol" panose="05050102010706020507" pitchFamily="18" charset="2"/>
            </a:endParaRPr>
          </a:p>
          <a:p>
            <a:pPr marL="0" indent="0" fontAlgn="auto">
              <a:lnSpc>
                <a:spcPct val="100000"/>
              </a:lnSpc>
              <a:spcBef>
                <a:spcPts val="600"/>
              </a:spcBef>
              <a:buNone/>
            </a:pPr>
            <a:endParaRPr lang="zh-CN" alt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7813"/>
            <a:ext cx="8229600" cy="703262"/>
          </a:xfrm>
        </p:spPr>
        <p:txBody>
          <a:bodyPr/>
          <a:lstStyle/>
          <a:p>
            <a:r>
              <a:rPr lang="en-US" altLang="zh-CN" dirty="0"/>
              <a:t>2.</a:t>
            </a:r>
            <a:r>
              <a:rPr lang="zh-CN" altLang="en-US" dirty="0"/>
              <a:t>闭包、覆盖和最小覆盖</a:t>
            </a:r>
            <a:endParaRPr lang="zh-CN" altLang="en-US" dirty="0"/>
          </a:p>
        </p:txBody>
      </p:sp>
      <p:sp>
        <p:nvSpPr>
          <p:cNvPr id="5" name="内容占位符 2"/>
          <p:cNvSpPr txBox="1"/>
          <p:nvPr/>
        </p:nvSpPr>
        <p:spPr>
          <a:xfrm>
            <a:off x="594995" y="1196751"/>
            <a:ext cx="8309610" cy="4896073"/>
          </a:xfrm>
          <a:prstGeom prst="rect">
            <a:avLst/>
          </a:prstGeom>
        </p:spPr>
        <p:txBody>
          <a:bodyPr vert="horz" lIns="91440" tIns="45720" rIns="91440" bIns="45720" rtlCol="0">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fontAlgn="auto">
              <a:lnSpc>
                <a:spcPct val="100000"/>
              </a:lnSpc>
              <a:spcBef>
                <a:spcPts val="600"/>
              </a:spcBef>
              <a:buNone/>
            </a:pPr>
            <a:r>
              <a:rPr lang="zh-CN"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4-6</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求函数依赖集</a:t>
            </a:r>
            <a:r>
              <a:rPr lang="en-US" altLang="zh-CN" dirty="0">
                <a:latin typeface="Times New Roman" panose="02020603050405020304" pitchFamily="18" charset="0"/>
                <a:cs typeface="Times New Roman" panose="02020603050405020304" pitchFamily="18" charset="0"/>
              </a:rPr>
              <a:t>F={A</a:t>
            </a:r>
            <a:r>
              <a:rPr lang="en-US" altLang="zh-CN" dirty="0">
                <a:latin typeface="Times New Roman" panose="02020603050405020304" pitchFamily="18" charset="0"/>
                <a:cs typeface="Times New Roman" panose="02020603050405020304" pitchFamily="18" charset="0"/>
                <a:sym typeface="Symbol" panose="05050102010706020507" pitchFamily="18" charset="2"/>
              </a:rPr>
              <a:t>B, CB, DABC, ACD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的最小覆盖。</a:t>
            </a:r>
            <a:endParaRPr lang="en-US" altLang="zh-CN"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zh-CN" altLang="en-US" dirty="0">
                <a:latin typeface="Times New Roman" panose="02020603050405020304" pitchFamily="18" charset="0"/>
                <a:cs typeface="Times New Roman" panose="02020603050405020304" pitchFamily="18" charset="0"/>
                <a:sym typeface="Symbol" panose="05050102010706020507" pitchFamily="18" charset="2"/>
              </a:rPr>
              <a:t>、检查复合属性是否可以简化。</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ACD</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fontAlgn="auto">
              <a:lnSpc>
                <a:spcPct val="100000"/>
              </a:lnSpc>
              <a:spcBef>
                <a:spcPts val="600"/>
              </a:spcBef>
              <a:buFont typeface="+mj-ea"/>
              <a:buAutoNum type="circleNumDbPlain"/>
            </a:pPr>
            <a:r>
              <a:rPr lang="zh-CN" altLang="en-US" dirty="0">
                <a:latin typeface="Times New Roman" panose="02020603050405020304" pitchFamily="18" charset="0"/>
                <a:cs typeface="Times New Roman" panose="02020603050405020304" pitchFamily="18" charset="0"/>
                <a:sym typeface="Symbol" panose="05050102010706020507" pitchFamily="18" charset="2"/>
              </a:rPr>
              <a:t>去掉</a:t>
            </a:r>
            <a:r>
              <a:rPr lang="en-US" altLang="zh-CN"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J</a:t>
            </a:r>
            <a:r>
              <a:rPr lang="en-US" altLang="zh-CN"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B, CB, DABC, CD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fontAlgn="auto">
              <a:lnSpc>
                <a:spcPct val="100000"/>
              </a:lnSpc>
              <a:spcBef>
                <a:spcPts val="600"/>
              </a:spcBef>
              <a:buNone/>
            </a:pPr>
            <a:r>
              <a:rPr lang="en-US" altLang="zh-CN" dirty="0">
                <a:latin typeface="Times New Roman" panose="02020603050405020304" pitchFamily="18" charset="0"/>
                <a:cs typeface="Times New Roman" panose="02020603050405020304" pitchFamily="18" charset="0"/>
              </a:rPr>
              <a:t>	Y=C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下</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下</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=CBDA</a:t>
            </a:r>
            <a:r>
              <a:rPr lang="zh-CN" altLang="en-US" dirty="0">
                <a:latin typeface="Times New Roman" panose="02020603050405020304" pitchFamily="18" charset="0"/>
                <a:cs typeface="Times New Roman" panose="02020603050405020304" pitchFamily="18" charset="0"/>
              </a:rPr>
              <a:t>，保留</a:t>
            </a:r>
            <a:endParaRPr lang="en-US" altLang="zh-CN" dirty="0">
              <a:latin typeface="Times New Roman" panose="02020603050405020304" pitchFamily="18" charset="0"/>
              <a:cs typeface="Times New Roman" panose="02020603050405020304" pitchFamily="18" charset="0"/>
            </a:endParaRPr>
          </a:p>
          <a:p>
            <a:pPr marL="457200" indent="-457200" fontAlgn="auto">
              <a:lnSpc>
                <a:spcPct val="100000"/>
              </a:lnSpc>
              <a:spcBef>
                <a:spcPts val="600"/>
              </a:spcBef>
              <a:buFont typeface="+mj-ea"/>
              <a:buAutoNum type="circleNumDbPlain" startAt="2"/>
            </a:pPr>
            <a:r>
              <a:rPr lang="zh-CN" altLang="en-US" dirty="0">
                <a:latin typeface="Times New Roman" panose="02020603050405020304" pitchFamily="18" charset="0"/>
                <a:cs typeface="Times New Roman" panose="02020603050405020304" pitchFamily="18" charset="0"/>
                <a:sym typeface="+mn-ea"/>
              </a:rPr>
              <a:t>去掉</a:t>
            </a:r>
            <a:r>
              <a:rPr lang="en-US" altLang="zh-CN" dirty="0">
                <a:latin typeface="Times New Roman" panose="02020603050405020304" pitchFamily="18" charset="0"/>
                <a:cs typeface="Times New Roman" panose="02020603050405020304" pitchFamily="18" charset="0"/>
                <a:sym typeface="+mn-ea"/>
              </a:rPr>
              <a:t>C</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rPr>
              <a:t>J={A</a:t>
            </a:r>
            <a:r>
              <a:rPr lang="en-US" altLang="zh-CN" dirty="0">
                <a:latin typeface="Times New Roman" panose="02020603050405020304" pitchFamily="18" charset="0"/>
                <a:cs typeface="Times New Roman" panose="02020603050405020304" pitchFamily="18" charset="0"/>
                <a:sym typeface="Symbol" panose="05050102010706020507" pitchFamily="18" charset="2"/>
              </a:rPr>
              <a:t>B, CB, DABC, AD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spcBef>
                <a:spcPts val="600"/>
              </a:spcBef>
              <a:buNone/>
            </a:pPr>
            <a:r>
              <a:rPr lang="en-US" altLang="zh-CN" dirty="0">
                <a:latin typeface="Times New Roman" panose="02020603050405020304" pitchFamily="18" charset="0"/>
                <a:cs typeface="Times New Roman" panose="02020603050405020304" pitchFamily="18" charset="0"/>
              </a:rPr>
              <a:t>	Y=A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下</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下</a:t>
            </a:r>
            <a:r>
              <a:rPr lang="en-US" altLang="zh-CN"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=ABCD</a:t>
            </a:r>
            <a:r>
              <a:rPr lang="zh-CN" altLang="en-US" dirty="0">
                <a:latin typeface="Times New Roman" panose="02020603050405020304" pitchFamily="18" charset="0"/>
                <a:cs typeface="Times New Roman" panose="02020603050405020304" pitchFamily="18" charset="0"/>
              </a:rPr>
              <a:t>，保留</a:t>
            </a:r>
            <a:endParaRPr lang="zh-CN" altLang="en-US"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57200" y="277813"/>
            <a:ext cx="8229600" cy="703262"/>
          </a:xfrm>
        </p:spPr>
        <p:txBody>
          <a:bodyPr/>
          <a:lstStyle/>
          <a:p>
            <a:r>
              <a:rPr lang="en-US" altLang="zh-CN" dirty="0"/>
              <a:t>4.3  </a:t>
            </a:r>
            <a:r>
              <a:rPr lang="zh-CN" altLang="en-US" dirty="0"/>
              <a:t>关系模式的规范化</a:t>
            </a:r>
            <a:endParaRPr lang="zh-CN" altLang="en-US" dirty="0"/>
          </a:p>
        </p:txBody>
      </p:sp>
      <p:sp>
        <p:nvSpPr>
          <p:cNvPr id="8" name="Rectangle 3"/>
          <p:cNvSpPr>
            <a:spLocks noGrp="1" noChangeArrowheads="1"/>
          </p:cNvSpPr>
          <p:nvPr>
            <p:ph idx="1"/>
          </p:nvPr>
        </p:nvSpPr>
        <p:spPr>
          <a:xfrm>
            <a:off x="457200" y="1052513"/>
            <a:ext cx="8229600" cy="5184775"/>
          </a:xfrm>
        </p:spPr>
        <p:txBody>
          <a:bodyPr/>
          <a:lstStyle/>
          <a:p>
            <a:pPr eaLnBrk="1" hangingPunct="1">
              <a:lnSpc>
                <a:spcPct val="9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4.3.1  </a:t>
            </a:r>
            <a:r>
              <a:rPr lang="zh-CN" altLang="en-US" sz="2800" dirty="0">
                <a:latin typeface="Times New Roman" panose="02020603050405020304" pitchFamily="18" charset="0"/>
                <a:cs typeface="Times New Roman" panose="02020603050405020304" pitchFamily="18" charset="0"/>
              </a:rPr>
              <a:t>范式</a:t>
            </a:r>
            <a:endParaRPr lang="zh-CN" altLang="en-US" sz="2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关系数据库中的关系是要满足一定要求的，满足不同程度要求的称为不同范式。满足最低要求的叫第一范式，简称</a:t>
            </a:r>
            <a:r>
              <a:rPr lang="en-US" altLang="zh-CN" dirty="0">
                <a:latin typeface="Times New Roman" panose="02020603050405020304" pitchFamily="18" charset="0"/>
                <a:cs typeface="Times New Roman" panose="02020603050405020304" pitchFamily="18" charset="0"/>
              </a:rPr>
              <a:t>1NF</a:t>
            </a:r>
            <a:r>
              <a:rPr lang="zh-CN" altLang="en-US" dirty="0">
                <a:latin typeface="Times New Roman" panose="02020603050405020304" pitchFamily="18" charset="0"/>
                <a:cs typeface="Times New Roman" panose="02020603050405020304" pitchFamily="18" charset="0"/>
              </a:rPr>
              <a:t>。第一范式中满足进一步要求的为第二范式</a:t>
            </a:r>
            <a:r>
              <a:rPr lang="en-US" altLang="zh-CN" dirty="0">
                <a:latin typeface="Times New Roman" panose="02020603050405020304" pitchFamily="18" charset="0"/>
                <a:cs typeface="Times New Roman" panose="02020603050405020304" pitchFamily="18" charset="0"/>
              </a:rPr>
              <a:t>(2NF)</a:t>
            </a:r>
            <a:r>
              <a:rPr lang="zh-CN" altLang="en-US" dirty="0">
                <a:latin typeface="Times New Roman" panose="02020603050405020304" pitchFamily="18" charset="0"/>
                <a:cs typeface="Times New Roman" panose="02020603050405020304" pitchFamily="18" charset="0"/>
              </a:rPr>
              <a:t>，其余以此类推。</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为第</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范式就可以写成</a:t>
            </a:r>
            <a:r>
              <a:rPr lang="en-US" altLang="zh-CN" dirty="0" err="1">
                <a:latin typeface="Times New Roman" panose="02020603050405020304" pitchFamily="18" charset="0"/>
                <a:cs typeface="Times New Roman" panose="02020603050405020304" pitchFamily="18" charset="0"/>
              </a:rPr>
              <a:t>R∈xNF</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对于各种范式之间的联系有</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5NF</a:t>
            </a:r>
            <a:r>
              <a:rPr lang="en-US" altLang="zh-CN" dirty="0">
                <a:latin typeface="Times New Roman" panose="02020603050405020304" pitchFamily="18" charset="0"/>
                <a:ea typeface="Batang" panose="02030600000101010101" pitchFamily="18" charset="-127"/>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4NF </a:t>
            </a:r>
            <a:r>
              <a:rPr lang="en-US" altLang="zh-CN" dirty="0">
                <a:latin typeface="Times New Roman" panose="02020603050405020304" pitchFamily="18" charset="0"/>
                <a:ea typeface="Batang" panose="02030600000101010101" pitchFamily="18" charset="-127"/>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BCNF </a:t>
            </a:r>
            <a:r>
              <a:rPr lang="en-US" altLang="zh-CN" dirty="0">
                <a:latin typeface="Times New Roman" panose="02020603050405020304" pitchFamily="18" charset="0"/>
                <a:ea typeface="Batang" panose="02030600000101010101" pitchFamily="18" charset="-127"/>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3NF </a:t>
            </a:r>
            <a:r>
              <a:rPr lang="en-US" altLang="zh-CN" dirty="0">
                <a:latin typeface="Times New Roman" panose="02020603050405020304" pitchFamily="18" charset="0"/>
                <a:ea typeface="Batang" panose="02030600000101010101" pitchFamily="18" charset="-127"/>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2NF </a:t>
            </a:r>
            <a:r>
              <a:rPr lang="en-US" altLang="zh-CN" dirty="0">
                <a:latin typeface="Times New Roman" panose="02020603050405020304" pitchFamily="18" charset="0"/>
                <a:ea typeface="Batang" panose="02030600000101010101" pitchFamily="18" charset="-127"/>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1NF</a:t>
            </a:r>
            <a:endParaRPr lang="en-US" altLang="zh-CN"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一个低一级范式的关系模式，通过模式分解可以转为若干个高一级范式的关系模式的集合，这种过程就叫</a:t>
            </a:r>
            <a:r>
              <a:rPr lang="zh-CN" altLang="en-US" b="1" dirty="0">
                <a:latin typeface="Times New Roman" panose="02020603050405020304" pitchFamily="18" charset="0"/>
                <a:cs typeface="Times New Roman" panose="02020603050405020304" pitchFamily="18" charset="0"/>
              </a:rPr>
              <a:t>规范化</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9"/>
          <p:cNvSpPr txBox="1">
            <a:spLocks noChangeArrowheads="1"/>
          </p:cNvSpPr>
          <p:nvPr/>
        </p:nvSpPr>
        <p:spPr>
          <a:xfrm>
            <a:off x="457200" y="277813"/>
            <a:ext cx="8229600" cy="70326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4.3.1 </a:t>
            </a:r>
            <a:r>
              <a:rPr lang="en-US" altLang="zh-CN" dirty="0">
                <a:latin typeface="Times New Roman" panose="02020603050405020304" pitchFamily="18" charset="0"/>
                <a:cs typeface="Times New Roman" panose="02020603050405020304" pitchFamily="18" charset="0"/>
              </a:rPr>
              <a:t>1NF</a:t>
            </a:r>
            <a:endParaRPr lang="en-US" altLang="zh-CN" dirty="0">
              <a:latin typeface="Times New Roman" panose="02020603050405020304" pitchFamily="18" charset="0"/>
              <a:cs typeface="Times New Roman" panose="02020603050405020304" pitchFamily="18" charset="0"/>
            </a:endParaRPr>
          </a:p>
        </p:txBody>
      </p:sp>
      <p:sp>
        <p:nvSpPr>
          <p:cNvPr id="5" name="Rectangle 180"/>
          <p:cNvSpPr txBox="1">
            <a:spLocks noChangeArrowheads="1"/>
          </p:cNvSpPr>
          <p:nvPr/>
        </p:nvSpPr>
        <p:spPr>
          <a:xfrm>
            <a:off x="539750" y="4931728"/>
            <a:ext cx="8229600" cy="936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9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图书关系（图书标识，书名，主编，副主编</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，副主编</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，参编</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，参编</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，参编</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，出版社名称）</a:t>
            </a:r>
            <a:endParaRPr lang="zh-CN" altLang="en-US" dirty="0">
              <a:latin typeface="Times New Roman" panose="02020603050405020304" pitchFamily="18" charset="0"/>
              <a:cs typeface="Times New Roman" panose="02020603050405020304" pitchFamily="18" charset="0"/>
            </a:endParaRPr>
          </a:p>
        </p:txBody>
      </p:sp>
      <p:graphicFrame>
        <p:nvGraphicFramePr>
          <p:cNvPr id="6" name="Group 199"/>
          <p:cNvGraphicFramePr/>
          <p:nvPr>
            <p:custDataLst>
              <p:tags r:id="rId1"/>
            </p:custDataLst>
          </p:nvPr>
        </p:nvGraphicFramePr>
        <p:xfrm>
          <a:off x="611758" y="2420888"/>
          <a:ext cx="7848674" cy="2046139"/>
        </p:xfrm>
        <a:graphic>
          <a:graphicData uri="http://schemas.openxmlformats.org/drawingml/2006/table">
            <a:tbl>
              <a:tblPr/>
              <a:tblGrid>
                <a:gridCol w="647700"/>
                <a:gridCol w="720725"/>
                <a:gridCol w="647601"/>
                <a:gridCol w="1008112"/>
                <a:gridCol w="1080120"/>
                <a:gridCol w="936104"/>
                <a:gridCol w="936104"/>
                <a:gridCol w="936104"/>
                <a:gridCol w="936104"/>
              </a:tblGrid>
              <a:tr h="465455">
                <a:tc rowSpan="3">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图书</a:t>
                      </a:r>
                      <a:endPar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标识</a:t>
                      </a:r>
                      <a:endParaRPr kumimoji="0" lang="zh-CN" altLang="en-US"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书名</a:t>
                      </a:r>
                      <a:endParaRPr kumimoji="0" lang="zh-CN" altLang="en-US"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作者</a:t>
                      </a:r>
                      <a:endParaRPr kumimoji="0" lang="zh-CN" altLang="en-US" sz="1800" b="0" i="0" u="none" strike="noStrike" cap="none" normalizeH="0" baseline="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rowSpan="3">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出版社</a:t>
                      </a:r>
                      <a:endPar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名称</a:t>
                      </a:r>
                      <a:endParaRPr kumimoji="0" lang="zh-CN" altLang="en-US" sz="1800" b="0" i="0" u="none" strike="noStrike" cap="none" normalizeH="0" baseline="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vMerge="1">
                  <a:tcPr/>
                </a:tc>
                <a:tc vMerge="1">
                  <a:tcPr/>
                </a:tc>
                <a:tc rowSpan="2">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主编</a:t>
                      </a:r>
                      <a:endParaRPr kumimoji="0" lang="zh-CN" altLang="en-US"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副主编</a:t>
                      </a:r>
                      <a:endParaRPr kumimoji="0" lang="zh-CN" altLang="en-US"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3">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a:ln>
                            <a:noFill/>
                          </a:ln>
                          <a:solidFill>
                            <a:schemeClr val="tx1"/>
                          </a:solidFill>
                          <a:effectLst/>
                          <a:latin typeface="+mj-ea"/>
                          <a:ea typeface="+mj-ea"/>
                          <a:cs typeface="Times New Roman" panose="02020603050405020304" pitchFamily="18" charset="0"/>
                        </a:rPr>
                        <a:t>参编</a:t>
                      </a:r>
                      <a:endParaRPr kumimoji="0" lang="zh-CN" altLang="en-US" sz="1800" b="0" i="0" u="none" strike="noStrike" cap="none" normalizeH="0" baseline="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vMerge="1">
                  <a:tcPr/>
                </a:tc>
              </a:tr>
              <a:tr h="582413">
                <a:tc vMerge="1">
                  <a:tcPr/>
                </a:tc>
                <a:tc vMerge="1">
                  <a:tcPr/>
                </a:tc>
                <a:tc vMerge="1">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副主编</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副主编</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参编</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参编</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zh-CN" altLang="en-US" sz="1800" b="0" i="0" u="none" strike="noStrike" cap="none" normalizeH="0" baseline="0" dirty="0">
                          <a:ln>
                            <a:noFill/>
                          </a:ln>
                          <a:solidFill>
                            <a:schemeClr val="tx1"/>
                          </a:solidFill>
                          <a:effectLst/>
                          <a:latin typeface="+mj-ea"/>
                          <a:ea typeface="+mj-ea"/>
                          <a:cs typeface="Times New Roman" panose="02020603050405020304" pitchFamily="18" charset="0"/>
                        </a:rPr>
                        <a:t>参编</a:t>
                      </a:r>
                      <a:r>
                        <a:rPr kumimoji="0" lang="en-US" altLang="zh-CN" sz="1800" b="0" i="0" u="none" strike="noStrike" cap="none" normalizeH="0" baseline="0" dirty="0">
                          <a:ln>
                            <a:noFill/>
                          </a:ln>
                          <a:solidFill>
                            <a:schemeClr val="tx1"/>
                          </a:solidFill>
                          <a:effectLst/>
                          <a:latin typeface="+mj-ea"/>
                          <a:ea typeface="+mj-ea"/>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j-ea"/>
                        <a:ea typeface="+mj-ea"/>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53313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t>
                      </a:r>
                      <a:endParaRPr kumimoji="0" lang="en-US" altLang="zh-CN" sz="1800" b="0"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198"/>
          <p:cNvSpPr>
            <a:spLocks noChangeArrowheads="1"/>
          </p:cNvSpPr>
          <p:nvPr/>
        </p:nvSpPr>
        <p:spPr bwMode="auto">
          <a:xfrm>
            <a:off x="611188" y="1046798"/>
            <a:ext cx="795655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mj-ea"/>
                <a:cs typeface="Times New Roman" panose="02020603050405020304" pitchFamily="18" charset="0"/>
              </a:rPr>
              <a:t>定义</a:t>
            </a:r>
            <a:r>
              <a:rPr lang="en-US" altLang="zh-CN" sz="2400" b="1" dirty="0">
                <a:latin typeface="Times New Roman" panose="02020603050405020304" pitchFamily="18" charset="0"/>
                <a:ea typeface="+mj-ea"/>
                <a:cs typeface="Times New Roman" panose="02020603050405020304" pitchFamily="18" charset="0"/>
              </a:rPr>
              <a:t>4-13</a:t>
            </a:r>
            <a:r>
              <a:rPr lang="zh-CN" altLang="en-US" sz="2400" b="1" dirty="0">
                <a:latin typeface="Times New Roman" panose="02020603050405020304" pitchFamily="18" charset="0"/>
                <a:ea typeface="+mj-ea"/>
                <a:cs typeface="Times New Roman" panose="02020603050405020304" pitchFamily="18" charset="0"/>
              </a:rPr>
              <a:t>  </a:t>
            </a:r>
            <a:r>
              <a:rPr lang="zh-CN" altLang="en-US" sz="2400" dirty="0">
                <a:latin typeface="Times New Roman" panose="02020603050405020304" pitchFamily="18" charset="0"/>
                <a:ea typeface="+mj-ea"/>
                <a:cs typeface="Times New Roman" panose="02020603050405020304" pitchFamily="18" charset="0"/>
              </a:rPr>
              <a:t>设</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是一个关系模式，如果</a:t>
            </a:r>
            <a:r>
              <a:rPr lang="en-US" altLang="zh-CN" sz="2400" dirty="0">
                <a:latin typeface="Times New Roman" panose="02020603050405020304" pitchFamily="18" charset="0"/>
                <a:ea typeface="+mj-ea"/>
                <a:cs typeface="Times New Roman" panose="02020603050405020304" pitchFamily="18" charset="0"/>
              </a:rPr>
              <a:t>R</a:t>
            </a:r>
            <a:r>
              <a:rPr lang="zh-CN" altLang="en-US" sz="2400" dirty="0">
                <a:latin typeface="Times New Roman" panose="02020603050405020304" pitchFamily="18" charset="0"/>
                <a:ea typeface="+mj-ea"/>
                <a:cs typeface="Times New Roman" panose="02020603050405020304" pitchFamily="18" charset="0"/>
              </a:rPr>
              <a:t>的每个属性的值域都是不可分割的简单数据项的集合，则称这个模式为第一范式关系模式，记为</a:t>
            </a:r>
            <a:r>
              <a:rPr lang="en-US" altLang="zh-CN" sz="2400" dirty="0">
                <a:latin typeface="Times New Roman" panose="02020603050405020304" pitchFamily="18" charset="0"/>
                <a:ea typeface="+mj-ea"/>
                <a:cs typeface="Times New Roman" panose="02020603050405020304" pitchFamily="18" charset="0"/>
              </a:rPr>
              <a:t>1NF</a:t>
            </a:r>
            <a:r>
              <a:rPr lang="zh-CN" altLang="en-US" sz="2400" dirty="0">
                <a:latin typeface="Times New Roman" panose="02020603050405020304" pitchFamily="18" charset="0"/>
                <a:ea typeface="+mj-ea"/>
                <a:cs typeface="Times New Roman" panose="02020603050405020304" pitchFamily="18" charset="0"/>
              </a:rPr>
              <a:t>。 </a:t>
            </a:r>
            <a:endParaRPr lang="zh-CN" altLang="en-US" sz="2400" dirty="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57200" y="277813"/>
            <a:ext cx="8229600" cy="703262"/>
          </a:xfrm>
        </p:spPr>
        <p:txBody>
          <a:bodyPr/>
          <a:lstStyle/>
          <a:p>
            <a:r>
              <a:rPr lang="en-US" altLang="zh-CN" dirty="0"/>
              <a:t>4.3.2  2NF</a:t>
            </a:r>
            <a:endParaRPr lang="zh-CN" altLang="en-US" dirty="0"/>
          </a:p>
        </p:txBody>
      </p:sp>
      <p:sp>
        <p:nvSpPr>
          <p:cNvPr id="9" name="Rectangle 3"/>
          <p:cNvSpPr>
            <a:spLocks noGrp="1" noChangeArrowheads="1"/>
          </p:cNvSpPr>
          <p:nvPr>
            <p:ph idx="1"/>
          </p:nvPr>
        </p:nvSpPr>
        <p:spPr>
          <a:xfrm>
            <a:off x="457200" y="1052512"/>
            <a:ext cx="8651304" cy="5904879"/>
          </a:xfrm>
        </p:spPr>
        <p:txBody>
          <a:bodyPr>
            <a:normAutofit lnSpcReduction="10000"/>
          </a:bodyPr>
          <a:lstStyle/>
          <a:p>
            <a:pPr eaLnBrk="1" hangingPunct="1">
              <a:lnSpc>
                <a:spcPct val="110000"/>
              </a:lnSpc>
              <a:spcBef>
                <a:spcPts val="600"/>
              </a:spcBef>
              <a:buFont typeface="Wingdings" panose="05000000000000000000" pitchFamily="2" charset="2"/>
              <a:buNone/>
            </a:pPr>
            <a:r>
              <a:rPr lang="zh-CN" altLang="en-US" sz="2600" b="1" dirty="0">
                <a:solidFill>
                  <a:schemeClr val="tx1"/>
                </a:solidFill>
                <a:latin typeface="Times New Roman" panose="02020603050405020304" pitchFamily="18" charset="0"/>
                <a:cs typeface="Times New Roman" panose="02020603050405020304" pitchFamily="18" charset="0"/>
              </a:rPr>
              <a:t>定义</a:t>
            </a:r>
            <a:r>
              <a:rPr lang="en-US" altLang="zh-CN" sz="2600" b="1" dirty="0">
                <a:solidFill>
                  <a:schemeClr val="tx1"/>
                </a:solidFill>
                <a:latin typeface="Times New Roman" panose="02020603050405020304" pitchFamily="18" charset="0"/>
                <a:cs typeface="Times New Roman" panose="02020603050405020304" pitchFamily="18" charset="0"/>
              </a:rPr>
              <a:t>4-14  </a:t>
            </a:r>
            <a:r>
              <a:rPr lang="zh-CN" altLang="en-US" sz="2600" dirty="0">
                <a:solidFill>
                  <a:schemeClr val="tx1"/>
                </a:solidFill>
                <a:latin typeface="Times New Roman" panose="02020603050405020304" pitchFamily="18" charset="0"/>
                <a:cs typeface="Times New Roman" panose="02020603050405020304" pitchFamily="18" charset="0"/>
              </a:rPr>
              <a:t>若</a:t>
            </a:r>
            <a:r>
              <a:rPr lang="en-US" altLang="zh-CN" sz="2600" dirty="0" err="1">
                <a:solidFill>
                  <a:schemeClr val="tx1"/>
                </a:solidFill>
                <a:latin typeface="Times New Roman" panose="02020603050405020304" pitchFamily="18" charset="0"/>
                <a:cs typeface="Times New Roman" panose="02020603050405020304" pitchFamily="18" charset="0"/>
              </a:rPr>
              <a:t>R∈1NF</a:t>
            </a:r>
            <a:r>
              <a:rPr lang="zh-CN" altLang="en-US" sz="2600" dirty="0">
                <a:solidFill>
                  <a:schemeClr val="tx1"/>
                </a:solidFill>
                <a:latin typeface="Times New Roman" panose="02020603050405020304" pitchFamily="18" charset="0"/>
                <a:cs typeface="Times New Roman" panose="02020603050405020304" pitchFamily="18" charset="0"/>
              </a:rPr>
              <a:t>，且每一个</a:t>
            </a:r>
            <a:r>
              <a:rPr lang="zh-CN" altLang="en-US" sz="2600" b="1" dirty="0">
                <a:solidFill>
                  <a:schemeClr val="tx1"/>
                </a:solidFill>
                <a:latin typeface="Times New Roman" panose="02020603050405020304" pitchFamily="18" charset="0"/>
                <a:cs typeface="Times New Roman" panose="02020603050405020304" pitchFamily="18" charset="0"/>
              </a:rPr>
              <a:t>非主</a:t>
            </a:r>
            <a:r>
              <a:rPr lang="zh-CN" altLang="en-US" sz="2600" dirty="0">
                <a:solidFill>
                  <a:schemeClr val="tx1"/>
                </a:solidFill>
                <a:latin typeface="Times New Roman" panose="02020603050405020304" pitchFamily="18" charset="0"/>
                <a:cs typeface="Times New Roman" panose="02020603050405020304" pitchFamily="18" charset="0"/>
              </a:rPr>
              <a:t>属性</a:t>
            </a:r>
            <a:r>
              <a:rPr lang="zh-CN" altLang="en-US" sz="2600" b="1" dirty="0">
                <a:solidFill>
                  <a:schemeClr val="tx1"/>
                </a:solidFill>
                <a:latin typeface="Times New Roman" panose="02020603050405020304" pitchFamily="18" charset="0"/>
                <a:cs typeface="Times New Roman" panose="02020603050405020304" pitchFamily="18" charset="0"/>
              </a:rPr>
              <a:t>完全</a:t>
            </a:r>
            <a:r>
              <a:rPr lang="zh-CN" altLang="en-US" sz="2600" dirty="0">
                <a:solidFill>
                  <a:schemeClr val="tx1"/>
                </a:solidFill>
                <a:latin typeface="Times New Roman" panose="02020603050405020304" pitchFamily="18" charset="0"/>
                <a:cs typeface="Times New Roman" panose="02020603050405020304" pitchFamily="18" charset="0"/>
              </a:rPr>
              <a:t>函数依赖于</a:t>
            </a:r>
            <a:r>
              <a:rPr lang="zh-CN" altLang="en-US" sz="2600" b="1" dirty="0">
                <a:solidFill>
                  <a:schemeClr val="tx1"/>
                </a:solidFill>
                <a:latin typeface="Times New Roman" panose="02020603050405020304" pitchFamily="18" charset="0"/>
                <a:cs typeface="Times New Roman" panose="02020603050405020304" pitchFamily="18" charset="0"/>
              </a:rPr>
              <a:t>键</a:t>
            </a:r>
            <a:r>
              <a:rPr lang="zh-CN" altLang="en-US" sz="2600" dirty="0">
                <a:solidFill>
                  <a:schemeClr val="tx1"/>
                </a:solidFill>
                <a:latin typeface="Times New Roman" panose="02020603050405020304" pitchFamily="18" charset="0"/>
                <a:cs typeface="Times New Roman" panose="02020603050405020304" pitchFamily="18" charset="0"/>
              </a:rPr>
              <a:t>，则</a:t>
            </a:r>
            <a:r>
              <a:rPr lang="en-US" altLang="zh-CN" sz="2600" dirty="0" err="1">
                <a:solidFill>
                  <a:schemeClr val="tx1"/>
                </a:solidFill>
                <a:latin typeface="Times New Roman" panose="02020603050405020304" pitchFamily="18" charset="0"/>
                <a:cs typeface="Times New Roman" panose="02020603050405020304" pitchFamily="18" charset="0"/>
              </a:rPr>
              <a:t>R∈2NF</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a:lnSpc>
                <a:spcPct val="90000"/>
              </a:lnSpc>
              <a:buNone/>
            </a:pPr>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关系</a:t>
            </a:r>
            <a:r>
              <a:rPr lang="en-US" altLang="zh-CN" dirty="0">
                <a:latin typeface="Times New Roman" panose="02020603050405020304" pitchFamily="18" charset="0"/>
                <a:cs typeface="Times New Roman" panose="02020603050405020304" pitchFamily="18" charset="0"/>
              </a:rPr>
              <a:t>D-L-C (</a:t>
            </a:r>
            <a:r>
              <a:rPr lang="en-US" altLang="zh-CN" u="sng"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rPr>
              <a:t>Sdept</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rPr>
              <a:t>Sloc</a:t>
            </a:r>
            <a:r>
              <a:rPr lang="en-US" altLang="zh-CN" dirty="0">
                <a:latin typeface="Times New Roman" panose="02020603050405020304" pitchFamily="18" charset="0"/>
                <a:cs typeface="Times New Roman" panose="02020603050405020304" pitchFamily="18" charset="0"/>
                <a:sym typeface="+mn-ea"/>
              </a:rPr>
              <a:t>, </a:t>
            </a:r>
            <a:r>
              <a:rPr lang="en-US" altLang="zh-CN" u="sng"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rPr>
              <a:t>Cname</a:t>
            </a:r>
            <a:r>
              <a:rPr lang="en-US" altLang="zh-CN" dirty="0">
                <a:latin typeface="Times New Roman" panose="02020603050405020304" pitchFamily="18" charset="0"/>
                <a:cs typeface="Times New Roman" panose="02020603050405020304" pitchFamily="18" charset="0"/>
              </a:rPr>
              <a:t>, Grade )</a:t>
            </a:r>
            <a:endParaRPr lang="en-US" altLang="zh-CN"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a:t>
            </a:r>
            <a:r>
              <a:rPr lang="en-US" altLang="zh-CN" dirty="0" err="1">
                <a:latin typeface="Times New Roman" panose="02020603050405020304" pitchFamily="18" charset="0"/>
                <a:cs typeface="Times New Roman" panose="02020603050405020304" pitchFamily="18" charset="0"/>
              </a:rPr>
              <a:t>Sloc</a:t>
            </a:r>
            <a:r>
              <a:rPr lang="zh-CN" altLang="en-US" dirty="0">
                <a:latin typeface="Times New Roman" panose="02020603050405020304" pitchFamily="18" charset="0"/>
                <a:cs typeface="Times New Roman" panose="02020603050405020304" pitchFamily="18" charset="0"/>
              </a:rPr>
              <a:t>为办学地点，并且每个系在同一个地方办学。</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键</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sym typeface="+mn-ea"/>
              </a:rPr>
              <a:t>, </a:t>
            </a:r>
            <a:r>
              <a:rPr lang="en-US" altLang="zh-CN" dirty="0" err="1">
                <a:latin typeface="Times New Roman" panose="02020603050405020304" pitchFamily="18" charset="0"/>
                <a:cs typeface="Times New Roman" panose="02020603050405020304" pitchFamily="18" charset="0"/>
              </a:rPr>
              <a:t>Cno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。函数依赖有：</a:t>
            </a:r>
            <a:endParaRPr lang="zh-CN" altLang="en-US"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 </a:t>
            </a:r>
            <a:r>
              <a:rPr lang="en-US" altLang="zh-CN" sz="2400" i="1" u="heavy" baseline="42000" dirty="0">
                <a:latin typeface="Times New Roman" panose="02020603050405020304" pitchFamily="18" charset="0"/>
                <a:cs typeface="Times New Roman" panose="02020603050405020304" pitchFamily="18" charset="0"/>
              </a:rPr>
              <a:t>   f  </a:t>
            </a:r>
            <a:r>
              <a:rPr lang="en-US" altLang="zh-CN" sz="2400" dirty="0">
                <a:latin typeface="Times New Roman" panose="02020603050405020304" pitchFamily="18" charset="0"/>
                <a:cs typeface="Times New Roman" panose="02020603050405020304" pitchFamily="18" charset="0"/>
              </a:rPr>
              <a:t>→ Grade</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Sno→Sdept</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r>
              <a:rPr lang="en-US" altLang="zh-CN" sz="2400" i="1" u="heavy" baseline="42000" dirty="0">
                <a:latin typeface="Times New Roman" panose="02020603050405020304" pitchFamily="18" charset="0"/>
                <a:cs typeface="Times New Roman" panose="02020603050405020304" pitchFamily="18" charset="0"/>
              </a:rPr>
              <a:t>   p  </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endParaRPr lang="en-US" altLang="zh-CN" sz="2400"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Sno→Sloc</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a:t>
            </a:r>
            <a:r>
              <a:rPr lang="en-US" altLang="zh-CN" sz="2400" i="1" baseline="42000" dirty="0">
                <a:latin typeface="Times New Roman" panose="02020603050405020304" pitchFamily="18" charset="0"/>
                <a:cs typeface="Times New Roman" panose="02020603050405020304" pitchFamily="18" charset="0"/>
              </a:rPr>
              <a:t> </a:t>
            </a:r>
            <a:r>
              <a:rPr lang="en-US" altLang="zh-CN" sz="2400" i="1" u="heavy" baseline="42000" dirty="0">
                <a:latin typeface="Times New Roman" panose="02020603050405020304" pitchFamily="18" charset="0"/>
                <a:cs typeface="Times New Roman" panose="02020603050405020304" pitchFamily="18" charset="0"/>
              </a:rPr>
              <a:t>   p  </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fontAlgn="auto">
              <a:lnSpc>
                <a:spcPct val="90000"/>
              </a:lnSpc>
              <a:spcBef>
                <a:spcPts val="400"/>
              </a:spcBef>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Sdept→Sloc</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非主属性</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Sloc</a:t>
            </a:r>
            <a:r>
              <a:rPr lang="zh-CN" altLang="en-US" dirty="0">
                <a:latin typeface="Times New Roman" panose="02020603050405020304" pitchFamily="18" charset="0"/>
                <a:cs typeface="Times New Roman" panose="02020603050405020304" pitchFamily="18" charset="0"/>
              </a:rPr>
              <a:t>不完全依赖于键，</a:t>
            </a:r>
            <a:r>
              <a:rPr lang="en-US" altLang="zh-CN" dirty="0">
                <a:latin typeface="Times New Roman" panose="02020603050405020304" pitchFamily="18" charset="0"/>
                <a:cs typeface="Times New Roman" panose="02020603050405020304" pitchFamily="18" charset="0"/>
              </a:rPr>
              <a:t>D-L-C</a:t>
            </a:r>
            <a:r>
              <a:rPr lang="zh-CN" altLang="en-US" dirty="0">
                <a:latin typeface="Times New Roman" panose="02020603050405020304" pitchFamily="18" charset="0"/>
                <a:cs typeface="Times New Roman" panose="02020603050405020304" pitchFamily="18" charset="0"/>
              </a:rPr>
              <a:t>不属于</a:t>
            </a:r>
            <a:r>
              <a:rPr lang="en-US" altLang="zh-CN" dirty="0" err="1">
                <a:latin typeface="Times New Roman" panose="02020603050405020304" pitchFamily="18" charset="0"/>
                <a:cs typeface="Times New Roman" panose="02020603050405020304" pitchFamily="18" charset="0"/>
              </a:rPr>
              <a:t>2NF</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一个关系模式</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不属于</a:t>
            </a:r>
            <a:r>
              <a:rPr lang="en-US" altLang="zh-CN" dirty="0" err="1">
                <a:latin typeface="Times New Roman" panose="02020603050405020304" pitchFamily="18" charset="0"/>
                <a:cs typeface="Times New Roman" panose="02020603050405020304" pitchFamily="18" charset="0"/>
              </a:rPr>
              <a:t>2NF</a:t>
            </a:r>
            <a:r>
              <a:rPr lang="zh-CN" altLang="en-US" dirty="0">
                <a:latin typeface="Times New Roman" panose="02020603050405020304" pitchFamily="18" charset="0"/>
                <a:cs typeface="Times New Roman" panose="02020603050405020304" pitchFamily="18" charset="0"/>
              </a:rPr>
              <a:t>，就会产生以下几个问题：</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插入异常。</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删除异常。</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修改复杂。</a:t>
            </a:r>
            <a:endParaRPr lang="zh-CN" altLang="en-US"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en-US" altLang="zh-CN" dirty="0"/>
          </a:p>
        </p:txBody>
      </p:sp>
      <p:grpSp>
        <p:nvGrpSpPr>
          <p:cNvPr id="23" name="组合 22"/>
          <p:cNvGrpSpPr/>
          <p:nvPr/>
        </p:nvGrpSpPr>
        <p:grpSpPr>
          <a:xfrm>
            <a:off x="4572000" y="2802705"/>
            <a:ext cx="4320480" cy="2354487"/>
            <a:chOff x="4572000" y="2096936"/>
            <a:chExt cx="4320480" cy="2354487"/>
          </a:xfrm>
        </p:grpSpPr>
        <p:sp>
          <p:nvSpPr>
            <p:cNvPr id="15" name="Rectangle 6"/>
            <p:cNvSpPr>
              <a:spLocks noChangeArrowheads="1"/>
            </p:cNvSpPr>
            <p:nvPr/>
          </p:nvSpPr>
          <p:spPr bwMode="auto">
            <a:xfrm>
              <a:off x="4572000" y="3491253"/>
              <a:ext cx="1077327" cy="441803"/>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dirty="0">
                  <a:solidFill>
                    <a:srgbClr val="000000"/>
                  </a:solidFill>
                  <a:latin typeface="Times New Roman" panose="02020603050405020304" pitchFamily="18" charset="0"/>
                </a:rPr>
                <a:t> Grade</a:t>
              </a:r>
              <a:endParaRPr lang="en-US" altLang="zh-CN" sz="2000" b="1" dirty="0">
                <a:latin typeface="Arial" panose="020B0604020202020204" pitchFamily="34" charset="0"/>
              </a:endParaRPr>
            </a:p>
          </p:txBody>
        </p:sp>
        <p:sp>
          <p:nvSpPr>
            <p:cNvPr id="16" name="Rectangle 7"/>
            <p:cNvSpPr>
              <a:spLocks noChangeArrowheads="1"/>
            </p:cNvSpPr>
            <p:nvPr/>
          </p:nvSpPr>
          <p:spPr bwMode="auto">
            <a:xfrm>
              <a:off x="6107945" y="2852936"/>
              <a:ext cx="1261197" cy="1598487"/>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000">
                <a:latin typeface="Arial" panose="020B0604020202020204" pitchFamily="34" charset="0"/>
              </a:endParaRPr>
            </a:p>
          </p:txBody>
        </p:sp>
        <p:sp>
          <p:nvSpPr>
            <p:cNvPr id="17" name="Rectangle 8"/>
            <p:cNvSpPr>
              <a:spLocks noChangeArrowheads="1"/>
            </p:cNvSpPr>
            <p:nvPr/>
          </p:nvSpPr>
          <p:spPr bwMode="auto">
            <a:xfrm>
              <a:off x="6337253" y="3149201"/>
              <a:ext cx="802580" cy="437665"/>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solidFill>
                    <a:srgbClr val="000000"/>
                  </a:solidFill>
                  <a:latin typeface="Times New Roman" panose="02020603050405020304" pitchFamily="18" charset="0"/>
                </a:rPr>
                <a:t>Sno</a:t>
              </a:r>
              <a:endParaRPr lang="en-US" altLang="zh-CN" sz="2000" b="1">
                <a:latin typeface="Arial" panose="020B0604020202020204" pitchFamily="34" charset="0"/>
              </a:endParaRPr>
            </a:p>
          </p:txBody>
        </p:sp>
        <p:sp>
          <p:nvSpPr>
            <p:cNvPr id="18" name="Rectangle 9"/>
            <p:cNvSpPr>
              <a:spLocks noChangeArrowheads="1"/>
            </p:cNvSpPr>
            <p:nvPr/>
          </p:nvSpPr>
          <p:spPr bwMode="auto">
            <a:xfrm>
              <a:off x="6337253" y="3803679"/>
              <a:ext cx="802580" cy="437665"/>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dirty="0" err="1">
                  <a:latin typeface="Times New Roman" panose="02020603050405020304" pitchFamily="18" charset="0"/>
                </a:rPr>
                <a:t>Cno</a:t>
              </a:r>
              <a:endParaRPr lang="en-US" altLang="zh-CN" sz="2000" b="1" dirty="0">
                <a:latin typeface="Arial" panose="020B0604020202020204" pitchFamily="34" charset="0"/>
              </a:endParaRPr>
            </a:p>
          </p:txBody>
        </p:sp>
        <p:sp>
          <p:nvSpPr>
            <p:cNvPr id="19" name="Rectangle 10"/>
            <p:cNvSpPr>
              <a:spLocks noChangeArrowheads="1"/>
            </p:cNvSpPr>
            <p:nvPr/>
          </p:nvSpPr>
          <p:spPr bwMode="auto">
            <a:xfrm>
              <a:off x="7860517" y="3031598"/>
              <a:ext cx="1031889" cy="476937"/>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dirty="0" err="1">
                  <a:latin typeface="Times New Roman" panose="02020603050405020304" pitchFamily="18" charset="0"/>
                </a:rPr>
                <a:t>Sdept</a:t>
              </a:r>
              <a:endParaRPr lang="en-US" altLang="zh-CN" sz="2000" b="1" dirty="0">
                <a:latin typeface="Arial" panose="020B0604020202020204" pitchFamily="34" charset="0"/>
              </a:endParaRPr>
            </a:p>
          </p:txBody>
        </p:sp>
        <p:sp>
          <p:nvSpPr>
            <p:cNvPr id="20" name="Rectangle 11"/>
            <p:cNvSpPr>
              <a:spLocks noChangeArrowheads="1"/>
            </p:cNvSpPr>
            <p:nvPr/>
          </p:nvSpPr>
          <p:spPr bwMode="auto">
            <a:xfrm>
              <a:off x="7860517" y="2096936"/>
              <a:ext cx="1031889" cy="454771"/>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dirty="0" err="1">
                  <a:latin typeface="Times New Roman" panose="02020603050405020304" pitchFamily="18" charset="0"/>
                  <a:cs typeface="Times New Roman" panose="02020603050405020304" pitchFamily="18" charset="0"/>
                </a:rPr>
                <a:t>Sloc</a:t>
              </a:r>
              <a:endParaRPr lang="en-US" altLang="zh-CN" sz="2000" b="1" dirty="0">
                <a:latin typeface="Times New Roman" panose="02020603050405020304" pitchFamily="18" charset="0"/>
                <a:cs typeface="Times New Roman" panose="02020603050405020304" pitchFamily="18" charset="0"/>
              </a:endParaRPr>
            </a:p>
          </p:txBody>
        </p:sp>
        <p:sp>
          <p:nvSpPr>
            <p:cNvPr id="12" name="Line 12"/>
            <p:cNvSpPr>
              <a:spLocks noChangeShapeType="1"/>
            </p:cNvSpPr>
            <p:nvPr/>
          </p:nvSpPr>
          <p:spPr bwMode="auto">
            <a:xfrm>
              <a:off x="7139833" y="3346717"/>
              <a:ext cx="68897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4" name="Line 17"/>
            <p:cNvSpPr>
              <a:spLocks noChangeShapeType="1"/>
            </p:cNvSpPr>
            <p:nvPr/>
          </p:nvSpPr>
          <p:spPr bwMode="auto">
            <a:xfrm>
              <a:off x="5649157" y="3806373"/>
              <a:ext cx="458788" cy="0"/>
            </a:xfrm>
            <a:prstGeom prst="line">
              <a:avLst/>
            </a:prstGeom>
            <a:noFill/>
            <a:ln w="9525">
              <a:solidFill>
                <a:srgbClr val="FF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sz="2000"/>
            </a:p>
          </p:txBody>
        </p:sp>
        <p:cxnSp>
          <p:nvCxnSpPr>
            <p:cNvPr id="3" name="直接箭头连接符 2"/>
            <p:cNvCxnSpPr/>
            <p:nvPr/>
          </p:nvCxnSpPr>
          <p:spPr>
            <a:xfrm flipV="1">
              <a:off x="8316416" y="2551707"/>
              <a:ext cx="0" cy="479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10"/>
            <p:cNvSpPr>
              <a:spLocks noChangeArrowheads="1"/>
            </p:cNvSpPr>
            <p:nvPr/>
          </p:nvSpPr>
          <p:spPr bwMode="auto">
            <a:xfrm>
              <a:off x="7860591" y="3717032"/>
              <a:ext cx="1031889" cy="476937"/>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dirty="0" err="1">
                  <a:latin typeface="Times New Roman" panose="02020603050405020304" pitchFamily="18" charset="0"/>
                </a:rPr>
                <a:t>Cname</a:t>
              </a:r>
              <a:endParaRPr lang="en-US" altLang="zh-CN" sz="2000" b="1" dirty="0">
                <a:latin typeface="Arial" panose="020B0604020202020204" pitchFamily="34" charset="0"/>
              </a:endParaRPr>
            </a:p>
          </p:txBody>
        </p:sp>
        <p:sp>
          <p:nvSpPr>
            <p:cNvPr id="22" name="Line 12"/>
            <p:cNvSpPr>
              <a:spLocks noChangeShapeType="1"/>
            </p:cNvSpPr>
            <p:nvPr/>
          </p:nvSpPr>
          <p:spPr bwMode="auto">
            <a:xfrm>
              <a:off x="7139907" y="4032151"/>
              <a:ext cx="68897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blinds(horizontal)">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blinds(horizontal)">
                                      <p:cBhvr>
                                        <p:cTn id="25" dur="500"/>
                                        <p:tgtEl>
                                          <p:spTgt spid="9">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blinds(horizontal)">
                                      <p:cBhvr>
                                        <p:cTn id="28" dur="500"/>
                                        <p:tgtEl>
                                          <p:spTgt spid="9">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blinds(horizontal)">
                                      <p:cBhvr>
                                        <p:cTn id="31" dur="500"/>
                                        <p:tgtEl>
                                          <p:spTgt spid="9">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blinds(horizontal)">
                                      <p:cBhvr>
                                        <p:cTn id="34" dur="500"/>
                                        <p:tgtEl>
                                          <p:spTgt spid="9">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blinds(horizontal)">
                                      <p:cBhvr>
                                        <p:cTn id="37" dur="500"/>
                                        <p:tgtEl>
                                          <p:spTgt spid="9">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9">
                                            <p:txEl>
                                              <p:pRg st="8" end="8"/>
                                            </p:txEl>
                                          </p:spTgt>
                                        </p:tgtEl>
                                        <p:attrNameLst>
                                          <p:attrName>style.visibility</p:attrName>
                                        </p:attrNameLst>
                                      </p:cBhvr>
                                      <p:to>
                                        <p:strVal val="visible"/>
                                      </p:to>
                                    </p:set>
                                    <p:animEffect transition="in" filter="blinds(horizontal)">
                                      <p:cBhvr>
                                        <p:cTn id="40" dur="500"/>
                                        <p:tgtEl>
                                          <p:spTgt spid="9">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animEffect transition="in" filter="blinds(horizontal)">
                                      <p:cBhvr>
                                        <p:cTn id="43" dur="500"/>
                                        <p:tgtEl>
                                          <p:spTgt spid="9">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blinds(horizontal)">
                                      <p:cBhvr>
                                        <p:cTn id="48" dur="500"/>
                                        <p:tgtEl>
                                          <p:spTgt spid="9">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11" end="11"/>
                                            </p:txEl>
                                          </p:spTgt>
                                        </p:tgtEl>
                                        <p:attrNameLst>
                                          <p:attrName>style.visibility</p:attrName>
                                        </p:attrNameLst>
                                      </p:cBhvr>
                                      <p:to>
                                        <p:strVal val="visible"/>
                                      </p:to>
                                    </p:set>
                                    <p:animEffect transition="in" filter="blinds(horizontal)">
                                      <p:cBhvr>
                                        <p:cTn id="53" dur="500"/>
                                        <p:tgtEl>
                                          <p:spTgt spid="9">
                                            <p:txEl>
                                              <p:pRg st="11" end="1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9">
                                            <p:txEl>
                                              <p:pRg st="12" end="12"/>
                                            </p:txEl>
                                          </p:spTgt>
                                        </p:tgtEl>
                                        <p:attrNameLst>
                                          <p:attrName>style.visibility</p:attrName>
                                        </p:attrNameLst>
                                      </p:cBhvr>
                                      <p:to>
                                        <p:strVal val="visible"/>
                                      </p:to>
                                    </p:set>
                                    <p:animEffect transition="in" filter="blinds(horizontal)">
                                      <p:cBhvr>
                                        <p:cTn id="56"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dirty="0"/>
              <a:t>4.3.2  2NF分解</a:t>
            </a:r>
            <a:endParaRPr lang="zh-CN" altLang="en-US" dirty="0"/>
          </a:p>
        </p:txBody>
      </p:sp>
      <p:sp>
        <p:nvSpPr>
          <p:cNvPr id="5" name="Rectangle 3"/>
          <p:cNvSpPr>
            <a:spLocks noGrp="1" noChangeArrowheads="1"/>
          </p:cNvSpPr>
          <p:nvPr>
            <p:ph idx="1"/>
          </p:nvPr>
        </p:nvSpPr>
        <p:spPr>
          <a:xfrm>
            <a:off x="457200" y="1052513"/>
            <a:ext cx="8229600" cy="5184775"/>
          </a:xfrm>
        </p:spPr>
        <p:txBody>
          <a:bodyPr/>
          <a:lstStyle/>
          <a:p>
            <a:pPr eaLnBrk="1" hangingPunct="1">
              <a:spcBef>
                <a:spcPts val="600"/>
              </a:spcBef>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问题在于有两种非主属性。</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一种如</a:t>
            </a:r>
            <a:r>
              <a:rPr lang="en-US" altLang="zh-CN" dirty="0">
                <a:latin typeface="Times New Roman" panose="02020603050405020304" pitchFamily="18" charset="0"/>
                <a:cs typeface="Times New Roman" panose="02020603050405020304" pitchFamily="18" charset="0"/>
              </a:rPr>
              <a:t>Grade</a:t>
            </a:r>
            <a:r>
              <a:rPr lang="zh-CN" altLang="en-US" dirty="0">
                <a:latin typeface="Times New Roman" panose="02020603050405020304" pitchFamily="18" charset="0"/>
                <a:cs typeface="Times New Roman" panose="02020603050405020304" pitchFamily="18" charset="0"/>
              </a:rPr>
              <a:t>，它对键是完全函数依赖。</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另一种如</a:t>
            </a:r>
            <a:r>
              <a:rPr lang="en-US" altLang="zh-CN" dirty="0">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Sloc</a:t>
            </a:r>
            <a:r>
              <a:rPr lang="zh-CN" altLang="en-US" dirty="0">
                <a:latin typeface="Times New Roman" panose="02020603050405020304" pitchFamily="18" charset="0"/>
                <a:cs typeface="Times New Roman" panose="02020603050405020304" pitchFamily="18" charset="0"/>
              </a:rPr>
              <a:t>，对键部分函数依赖。</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解决的办法是用投影分解</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把关系模式</a:t>
            </a:r>
            <a:r>
              <a:rPr lang="en-US" altLang="zh-CN" dirty="0">
                <a:latin typeface="Times New Roman" panose="02020603050405020304" pitchFamily="18" charset="0"/>
                <a:cs typeface="Times New Roman" panose="02020603050405020304" pitchFamily="18" charset="0"/>
              </a:rPr>
              <a:t>D-L-C</a:t>
            </a:r>
            <a:r>
              <a:rPr lang="zh-CN" altLang="en-US" dirty="0">
                <a:latin typeface="Times New Roman" panose="02020603050405020304" pitchFamily="18" charset="0"/>
                <a:cs typeface="Times New Roman" panose="02020603050405020304" pitchFamily="18" charset="0"/>
              </a:rPr>
              <a:t>分解</a:t>
            </a:r>
            <a:endParaRPr lang="en-US" altLang="zh-CN"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SC(</a:t>
            </a:r>
            <a:r>
              <a:rPr lang="en-US" altLang="zh-CN" sz="2400" u="sng"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sym typeface="+mn-ea"/>
              </a:rPr>
              <a:t>, </a:t>
            </a:r>
            <a:r>
              <a:rPr lang="en-US" altLang="zh-CN" sz="2400" u="sng"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rPr>
              <a:t>Grade) ∈2NF</a:t>
            </a:r>
            <a:endParaRPr lang="en-US" altLang="zh-CN" sz="2400"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S-L(</a:t>
            </a:r>
            <a:r>
              <a:rPr lang="en-US" altLang="zh-CN" sz="2400" u="sng"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rPr>
              <a:t>Sloc</a:t>
            </a:r>
            <a:r>
              <a:rPr lang="en-US" altLang="zh-CN" sz="2400" dirty="0">
                <a:latin typeface="Times New Roman" panose="02020603050405020304" pitchFamily="18" charset="0"/>
                <a:cs typeface="Times New Roman" panose="02020603050405020304" pitchFamily="18" charset="0"/>
              </a:rPr>
              <a:t>) ∈2NF</a:t>
            </a:r>
            <a:endParaRPr lang="en-US" altLang="zh-CN" sz="2400"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C(Cno, Cname)</a:t>
            </a:r>
            <a:r>
              <a:rPr lang="en-US" altLang="zh-CN" sz="2400" dirty="0">
                <a:latin typeface="Times New Roman" panose="02020603050405020304" pitchFamily="18" charset="0"/>
                <a:cs typeface="Times New Roman" panose="02020603050405020304" pitchFamily="18" charset="0"/>
                <a:sym typeface="+mn-ea"/>
              </a:rPr>
              <a:t>∈2NF</a:t>
            </a:r>
            <a:endParaRPr lang="en-US" altLang="zh-CN" sz="2400"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528886" y="4212203"/>
            <a:ext cx="8291264" cy="228709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spcBef>
                <a:spcPts val="600"/>
              </a:spcBef>
              <a:buNone/>
            </a:pPr>
            <a:r>
              <a:rPr lang="zh-CN" altLang="en-US" dirty="0"/>
              <a:t>分解步骤</a:t>
            </a:r>
            <a:endParaRPr lang="en-US" altLang="zh-CN" dirty="0"/>
          </a:p>
          <a:p>
            <a:pPr>
              <a:spcBef>
                <a:spcPts val="600"/>
              </a:spcBef>
              <a:buFont typeface="Wingdings" panose="05000000000000000000" pitchFamily="2" charset="2"/>
              <a:buChar char="Ø"/>
            </a:pPr>
            <a:r>
              <a:rPr lang="zh-CN" altLang="en-US" dirty="0"/>
              <a:t>首先，对于组成主码的属性集合的每一个子集，用它作为主码构成一个表。</a:t>
            </a:r>
            <a:endParaRPr lang="zh-CN" altLang="en-US" dirty="0"/>
          </a:p>
          <a:p>
            <a:pPr>
              <a:spcBef>
                <a:spcPts val="600"/>
              </a:spcBef>
              <a:buFont typeface="Wingdings" panose="05000000000000000000" pitchFamily="2" charset="2"/>
              <a:buChar char="Ø"/>
            </a:pPr>
            <a:r>
              <a:rPr lang="zh-CN" altLang="en-US" dirty="0"/>
              <a:t>然后，将依赖于这些主码的属性放置到相应的表中。</a:t>
            </a:r>
            <a:endParaRPr lang="zh-CN" altLang="en-US" dirty="0"/>
          </a:p>
          <a:p>
            <a:pPr>
              <a:spcBef>
                <a:spcPts val="600"/>
              </a:spcBef>
              <a:buFont typeface="Wingdings" panose="05000000000000000000" pitchFamily="2" charset="2"/>
              <a:buChar char="Ø"/>
            </a:pPr>
            <a:r>
              <a:rPr lang="zh-CN" altLang="en-US" dirty="0"/>
              <a:t>最后，去掉只由主码的子集构成的表。 </a:t>
            </a:r>
            <a:endParaRPr lang="zh-CN" altLang="en-US" dirty="0"/>
          </a:p>
          <a:p>
            <a:pPr marL="0" indent="0">
              <a:spcBef>
                <a:spcPts val="600"/>
              </a:spcBef>
              <a:buNone/>
            </a:pP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linds(horizontal)">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6" grpId="0" animBg="1"/>
      <p:bldP spid="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dirty="0"/>
              <a:t>4.3.2  2NF分解</a:t>
            </a:r>
            <a:endParaRPr lang="zh-CN" altLang="en-US" dirty="0"/>
          </a:p>
        </p:txBody>
      </p:sp>
      <p:sp>
        <p:nvSpPr>
          <p:cNvPr id="5" name="Rectangle 3"/>
          <p:cNvSpPr>
            <a:spLocks noGrp="1" noChangeArrowheads="1"/>
          </p:cNvSpPr>
          <p:nvPr>
            <p:ph idx="1"/>
          </p:nvPr>
        </p:nvSpPr>
        <p:spPr>
          <a:xfrm>
            <a:off x="755576" y="1052513"/>
            <a:ext cx="7848872" cy="5616847"/>
          </a:xfrm>
        </p:spPr>
        <p:txBody>
          <a:bodyPr>
            <a:normAutofit/>
          </a:bodyPr>
          <a:lstStyle/>
          <a:p>
            <a:pPr>
              <a:buNone/>
            </a:pPr>
            <a:r>
              <a:rPr lang="en-US" altLang="zh-CN" dirty="0">
                <a:latin typeface="Times New Roman" panose="02020603050405020304" pitchFamily="18" charset="0"/>
                <a:cs typeface="Times New Roman" panose="02020603050405020304" pitchFamily="18" charset="0"/>
              </a:rPr>
              <a:t>D-L-C (</a:t>
            </a:r>
            <a:r>
              <a:rPr lang="en-US" altLang="zh-CN" u="sng" dirty="0" err="1">
                <a:latin typeface="Times New Roman" panose="02020603050405020304" pitchFamily="18" charset="0"/>
                <a:cs typeface="Times New Roman" panose="02020603050405020304" pitchFamily="18" charset="0"/>
              </a:rPr>
              <a:t>Sno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Sloc</a:t>
            </a:r>
            <a:r>
              <a:rPr lang="zh-CN" altLang="en-US" dirty="0">
                <a:latin typeface="Times New Roman" panose="02020603050405020304" pitchFamily="18" charset="0"/>
                <a:cs typeface="Times New Roman" panose="02020603050405020304" pitchFamily="18" charset="0"/>
              </a:rPr>
              <a:t>，</a:t>
            </a:r>
            <a:r>
              <a:rPr lang="en-US" altLang="zh-CN" u="sng" dirty="0" err="1">
                <a:latin typeface="Times New Roman" panose="02020603050405020304" pitchFamily="18" charset="0"/>
                <a:cs typeface="Times New Roman" panose="02020603050405020304" pitchFamily="18" charset="0"/>
              </a:rPr>
              <a:t>Cno</a:t>
            </a:r>
            <a:r>
              <a:rPr lang="en-US" altLang="zh-CN" u="sng"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Cname</a:t>
            </a:r>
            <a:r>
              <a:rPr lang="en-US" altLang="zh-CN" dirty="0">
                <a:latin typeface="Times New Roman" panose="02020603050405020304" pitchFamily="18" charset="0"/>
                <a:cs typeface="Times New Roman" panose="02020603050405020304" pitchFamily="18" charset="0"/>
              </a:rPr>
              <a:t>, G )</a:t>
            </a:r>
            <a:endParaRPr lang="en-US" altLang="zh-CN" dirty="0">
              <a:latin typeface="Times New Roman" panose="02020603050405020304" pitchFamily="18" charset="0"/>
              <a:cs typeface="Times New Roman" panose="02020603050405020304" pitchFamily="18" charset="0"/>
            </a:endParaRPr>
          </a:p>
          <a:p>
            <a:pPr>
              <a:spcBef>
                <a:spcPts val="600"/>
              </a:spcBef>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首先分解为如下形式的三张表：</a:t>
            </a:r>
            <a:endParaRPr lang="zh-CN" altLang="en-US"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S-L</a:t>
            </a:r>
            <a:r>
              <a:rPr lang="zh-CN" altLang="en-US" sz="2400" dirty="0">
                <a:latin typeface="Times New Roman" panose="02020603050405020304" pitchFamily="18" charset="0"/>
                <a:cs typeface="Times New Roman" panose="02020603050405020304" pitchFamily="18" charset="0"/>
              </a:rPr>
              <a:t>（</a:t>
            </a:r>
            <a:r>
              <a:rPr lang="en-US" altLang="zh-CN" sz="2400" u="sng" dirty="0" err="1">
                <a:solidFill>
                  <a:schemeClr val="tx1"/>
                </a:solidFill>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u="sng" dirty="0" err="1">
                <a:solidFill>
                  <a:schemeClr val="tx1"/>
                </a:solidFill>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a:t>
            </a:r>
            <a:r>
              <a:rPr lang="en-US" altLang="zh-CN" sz="2400" u="sng" dirty="0" err="1">
                <a:solidFill>
                  <a:schemeClr val="tx1"/>
                </a:solidFill>
                <a:latin typeface="Times New Roman" panose="02020603050405020304" pitchFamily="18" charset="0"/>
                <a:cs typeface="Times New Roman" panose="02020603050405020304" pitchFamily="18" charset="0"/>
              </a:rPr>
              <a:t>Sno</a:t>
            </a:r>
            <a:r>
              <a:rPr lang="en-US" altLang="zh-CN" sz="2400" u="sng" dirty="0">
                <a:solidFill>
                  <a:schemeClr val="tx1"/>
                </a:solidFill>
                <a:latin typeface="Times New Roman" panose="02020603050405020304" pitchFamily="18" charset="0"/>
                <a:cs typeface="Times New Roman" panose="02020603050405020304" pitchFamily="18" charset="0"/>
              </a:rPr>
              <a:t>, </a:t>
            </a:r>
            <a:r>
              <a:rPr lang="en-US" altLang="zh-CN" sz="2400" u="sng" dirty="0" err="1">
                <a:solidFill>
                  <a:schemeClr val="tx1"/>
                </a:solidFill>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然后，将依赖于这些主码的属性放置到相应的表中，形成如下三张表：</a:t>
            </a:r>
            <a:endParaRPr lang="zh-CN" altLang="en-US"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S-L</a:t>
            </a:r>
            <a:r>
              <a:rPr lang="zh-CN" altLang="en-US" sz="2400" dirty="0">
                <a:latin typeface="Times New Roman" panose="02020603050405020304" pitchFamily="18" charset="0"/>
                <a:cs typeface="Times New Roman" panose="02020603050405020304" pitchFamily="18" charset="0"/>
              </a:rPr>
              <a:t>（</a:t>
            </a:r>
            <a:r>
              <a:rPr lang="en-US" altLang="zh-CN" sz="2400" u="sng"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u="sng" dirty="0" err="1">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a:t>
            </a:r>
            <a:r>
              <a:rPr lang="en-US" altLang="zh-CN" sz="2400" u="sng" dirty="0" err="1">
                <a:latin typeface="Times New Roman" panose="02020603050405020304" pitchFamily="18" charset="0"/>
                <a:cs typeface="Times New Roman" panose="02020603050405020304" pitchFamily="18" charset="0"/>
              </a:rPr>
              <a:t>Sno</a:t>
            </a:r>
            <a:r>
              <a:rPr lang="en-US" altLang="zh-CN" sz="2400" u="sng" dirty="0">
                <a:latin typeface="Times New Roman" panose="02020603050405020304" pitchFamily="18" charset="0"/>
                <a:cs typeface="Times New Roman" panose="02020603050405020304" pitchFamily="18" charset="0"/>
              </a:rPr>
              <a:t>, </a:t>
            </a:r>
            <a:r>
              <a:rPr lang="en-US" altLang="zh-CN" sz="2400" u="sng"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Grade</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最后，去掉只由主码的子集构成的表。</a:t>
            </a:r>
            <a:r>
              <a:rPr lang="en-US" altLang="zh-CN" dirty="0">
                <a:latin typeface="Times New Roman" panose="02020603050405020304" pitchFamily="18" charset="0"/>
                <a:cs typeface="Times New Roman" panose="02020603050405020304" pitchFamily="18" charset="0"/>
              </a:rPr>
              <a:t>S-L-C</a:t>
            </a:r>
            <a:r>
              <a:rPr lang="zh-CN" altLang="en-US" dirty="0">
                <a:latin typeface="Times New Roman" panose="02020603050405020304" pitchFamily="18" charset="0"/>
                <a:cs typeface="Times New Roman" panose="02020603050405020304" pitchFamily="18" charset="0"/>
              </a:rPr>
              <a:t>关系模式最终分解的形式为：</a:t>
            </a:r>
            <a:endParaRPr lang="zh-CN" altLang="en-US"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S-L</a:t>
            </a:r>
            <a:r>
              <a:rPr lang="zh-CN" altLang="en-US" sz="2400" dirty="0">
                <a:latin typeface="Times New Roman" panose="02020603050405020304" pitchFamily="18" charset="0"/>
                <a:cs typeface="Times New Roman" panose="02020603050405020304" pitchFamily="18" charset="0"/>
              </a:rPr>
              <a:t>（</a:t>
            </a:r>
            <a:r>
              <a:rPr lang="en-US" altLang="zh-CN" sz="2400" u="sng" dirty="0" err="1">
                <a:latin typeface="Times New Roman" panose="02020603050405020304" pitchFamily="18" charset="0"/>
                <a:cs typeface="Times New Roman" panose="02020603050405020304" pitchFamily="18" charset="0"/>
              </a:rPr>
              <a:t>Sno</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lvl="1">
              <a:spcBef>
                <a:spcPts val="0"/>
              </a:spcBef>
              <a:buFont typeface="Wingdings" panose="05000000000000000000" pitchFamily="2" charset="2"/>
              <a:buChar char="ü"/>
            </a:pPr>
            <a:r>
              <a:rPr lang="en-US" altLang="zh-CN" sz="2400" dirty="0">
                <a:latin typeface="Times New Roman" panose="02020603050405020304" pitchFamily="18" charset="0"/>
                <a:cs typeface="Times New Roman" panose="02020603050405020304" pitchFamily="18" charset="0"/>
              </a:rPr>
              <a:t>S-C</a:t>
            </a:r>
            <a:r>
              <a:rPr lang="zh-CN" altLang="en-US" sz="2400" dirty="0">
                <a:latin typeface="Times New Roman" panose="02020603050405020304" pitchFamily="18" charset="0"/>
                <a:cs typeface="Times New Roman" panose="02020603050405020304" pitchFamily="18" charset="0"/>
              </a:rPr>
              <a:t>（</a:t>
            </a:r>
            <a:r>
              <a:rPr lang="en-US" altLang="zh-CN" sz="2400" u="sng" dirty="0" err="1">
                <a:latin typeface="Times New Roman" panose="02020603050405020304" pitchFamily="18" charset="0"/>
                <a:cs typeface="Times New Roman" panose="02020603050405020304" pitchFamily="18" charset="0"/>
              </a:rPr>
              <a:t>Sno</a:t>
            </a:r>
            <a:r>
              <a:rPr lang="en-US" altLang="zh-CN" sz="2400" u="sng" dirty="0">
                <a:latin typeface="Times New Roman" panose="02020603050405020304" pitchFamily="18" charset="0"/>
                <a:cs typeface="Times New Roman" panose="02020603050405020304" pitchFamily="18" charset="0"/>
              </a:rPr>
              <a:t>, </a:t>
            </a:r>
            <a:r>
              <a:rPr lang="en-US" altLang="zh-CN" sz="2400" u="sng"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Grade</a:t>
            </a: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lvl="1"/>
            <a:endParaRPr lang="zh-CN" altLang="en-US" sz="2600" dirty="0">
              <a:latin typeface="Times New Roman" panose="02020603050405020304" pitchFamily="18" charset="0"/>
              <a:cs typeface="Times New Roman" panose="02020603050405020304" pitchFamily="18" charset="0"/>
            </a:endParaRPr>
          </a:p>
          <a:p>
            <a:pPr lvl="1">
              <a:spcBef>
                <a:spcPts val="600"/>
              </a:spcBef>
              <a:buFont typeface="Wingdings" panose="05000000000000000000" pitchFamily="2" charset="2"/>
              <a:buChar char="Ø"/>
            </a:pPr>
            <a:endParaRPr lang="zh-CN" altLang="en-US" sz="2400" dirty="0">
              <a:latin typeface="Times New Roman" panose="02020603050405020304" pitchFamily="18" charset="0"/>
              <a:cs typeface="Times New Roman" panose="02020603050405020304" pitchFamily="18" charset="0"/>
            </a:endParaRPr>
          </a:p>
          <a:p>
            <a:pPr>
              <a:lnSpc>
                <a:spcPct val="90000"/>
              </a:lnSpc>
              <a:buNone/>
            </a:pPr>
            <a:endParaRPr lang="en-US" altLang="zh-CN" dirty="0">
              <a:latin typeface="Times New Roman" panose="02020603050405020304" pitchFamily="18" charset="0"/>
              <a:cs typeface="Times New Roman" panose="02020603050405020304" pitchFamily="18" charset="0"/>
            </a:endParaRPr>
          </a:p>
          <a:p>
            <a:pPr>
              <a:lnSpc>
                <a:spcPct val="90000"/>
              </a:lnSpc>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down)">
                                      <p:cBhvr>
                                        <p:cTn id="21" dur="500"/>
                                        <p:tgtEl>
                                          <p:spTgt spid="5">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down)">
                                      <p:cBhvr>
                                        <p:cTn id="24" dur="500"/>
                                        <p:tgtEl>
                                          <p:spTgt spid="5">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down)">
                                      <p:cBhvr>
                                        <p:cTn id="27" dur="500"/>
                                        <p:tgtEl>
                                          <p:spTgt spid="5">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down)">
                                      <p:cBhvr>
                                        <p:cTn id="30" dur="500"/>
                                        <p:tgtEl>
                                          <p:spTgt spid="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down)">
                                      <p:cBhvr>
                                        <p:cTn id="35" dur="500"/>
                                        <p:tgtEl>
                                          <p:spTgt spid="5">
                                            <p:txEl>
                                              <p:pRg st="9" end="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wipe(down)">
                                      <p:cBhvr>
                                        <p:cTn id="38" dur="500"/>
                                        <p:tgtEl>
                                          <p:spTgt spid="5">
                                            <p:txEl>
                                              <p:pRg st="10" end="10"/>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wipe(down)">
                                      <p:cBhvr>
                                        <p:cTn id="41"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dirty="0"/>
              <a:t>4.3.2  2NF分解</a:t>
            </a:r>
            <a:endParaRPr lang="zh-CN" altLang="en-US" dirty="0"/>
          </a:p>
        </p:txBody>
      </p:sp>
      <p:sp>
        <p:nvSpPr>
          <p:cNvPr id="6" name="Rectangle 3"/>
          <p:cNvSpPr txBox="1">
            <a:spLocks noChangeArrowheads="1"/>
          </p:cNvSpPr>
          <p:nvPr/>
        </p:nvSpPr>
        <p:spPr>
          <a:xfrm>
            <a:off x="539552" y="1557338"/>
            <a:ext cx="8299648" cy="4767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fontAlgn="t">
              <a:spcBef>
                <a:spcPct val="50000"/>
              </a:spcBef>
              <a:buFont typeface="Wingdings" panose="05000000000000000000" charset="0"/>
              <a:buChar char="Ø"/>
            </a:pPr>
            <a:r>
              <a:rPr lang="zh-CN" altLang="en-US" sz="2800" dirty="0">
                <a:latin typeface="Times New Roman" panose="02020603050405020304" pitchFamily="18" charset="0"/>
                <a:cs typeface="Times New Roman" panose="02020603050405020304" pitchFamily="18" charset="0"/>
              </a:rPr>
              <a:t>分解后的关系模式的函数依赖关系：</a:t>
            </a:r>
            <a:endParaRPr lang="zh-CN" altLang="en-US" sz="2800" dirty="0">
              <a:latin typeface="Times New Roman" panose="02020603050405020304" pitchFamily="18" charset="0"/>
              <a:cs typeface="Times New Roman" panose="02020603050405020304" pitchFamily="18" charset="0"/>
            </a:endParaRPr>
          </a:p>
          <a:p>
            <a:pPr lvl="1" algn="just" fontAlgn="t">
              <a:spcBef>
                <a:spcPct val="50000"/>
              </a:spcBef>
              <a:buFont typeface="Wingdings" panose="05000000000000000000" charset="0"/>
              <a:buChar char="Ø"/>
            </a:pPr>
            <a:r>
              <a:rPr lang="en-US" altLang="zh-CN" sz="2400" dirty="0">
                <a:latin typeface="Times New Roman" panose="02020603050405020304" pitchFamily="18" charset="0"/>
                <a:cs typeface="Times New Roman" panose="02020603050405020304" pitchFamily="18" charset="0"/>
              </a:rPr>
              <a:t>S-L(</a:t>
            </a:r>
            <a:r>
              <a:rPr lang="en-US" altLang="zh-CN" sz="2400" u="sng"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Sdept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Sloc</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Sno</a:t>
            </a:r>
            <a:r>
              <a:rPr lang="en-US" altLang="zh-CN" sz="1600" b="1" dirty="0" err="1">
                <a:solidFill>
                  <a:srgbClr val="FF0000"/>
                </a:solidFill>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→Sdept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1600" b="1" dirty="0" err="1">
                <a:solidFill>
                  <a:srgbClr val="FF0000"/>
                </a:solidFill>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→SLOC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2NF</a:t>
            </a:r>
            <a:endParaRPr lang="en-US" altLang="zh-CN" sz="2400" dirty="0">
              <a:latin typeface="Times New Roman" panose="02020603050405020304" pitchFamily="18" charset="0"/>
              <a:cs typeface="Times New Roman" panose="02020603050405020304" pitchFamily="18" charset="0"/>
            </a:endParaRPr>
          </a:p>
          <a:p>
            <a:pPr lvl="1" fontAlgn="t">
              <a:spcBef>
                <a:spcPct val="50000"/>
              </a:spcBef>
              <a:buFont typeface="Wingdings" panose="05000000000000000000" charset="0"/>
              <a:buChar char="Ø"/>
            </a:pPr>
            <a:r>
              <a:rPr lang="en-US" altLang="zh-CN" sz="2400" dirty="0">
                <a:latin typeface="Times New Roman" panose="02020603050405020304" pitchFamily="18" charset="0"/>
                <a:cs typeface="Times New Roman" panose="02020603050405020304" pitchFamily="18" charset="0"/>
              </a:rPr>
              <a:t>S-C(</a:t>
            </a:r>
            <a:r>
              <a:rPr lang="en-US" altLang="zh-CN" sz="2400" u="sng" dirty="0" err="1">
                <a:latin typeface="Times New Roman" panose="02020603050405020304" pitchFamily="18" charset="0"/>
                <a:cs typeface="Times New Roman" panose="02020603050405020304" pitchFamily="18" charset="0"/>
              </a:rPr>
              <a:t>Sno</a:t>
            </a:r>
            <a:r>
              <a:rPr lang="en-US" altLang="zh-CN" sz="2400" u="sng" dirty="0">
                <a:latin typeface="Times New Roman" panose="02020603050405020304" pitchFamily="18" charset="0"/>
                <a:cs typeface="Times New Roman" panose="02020603050405020304" pitchFamily="18" charset="0"/>
              </a:rPr>
              <a:t>, </a:t>
            </a:r>
            <a:r>
              <a:rPr lang="en-US" altLang="zh-CN" sz="2400" u="sng" dirty="0" err="1">
                <a:latin typeface="Times New Roman" panose="02020603050405020304" pitchFamily="18" charset="0"/>
                <a:cs typeface="Times New Roman" panose="02020603050405020304" pitchFamily="18" charset="0"/>
              </a:rPr>
              <a:t>Cno</a:t>
            </a:r>
            <a:r>
              <a:rPr lang="en-US" altLang="zh-CN" sz="2400" dirty="0">
                <a:latin typeface="Times New Roman" panose="02020603050405020304" pitchFamily="18" charset="0"/>
                <a:cs typeface="Times New Roman" panose="02020603050405020304" pitchFamily="18" charset="0"/>
              </a:rPr>
              <a:t>, Grade):</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Sno</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r>
              <a:rPr lang="en-US" altLang="zh-CN" sz="1600" b="1" dirty="0" err="1">
                <a:solidFill>
                  <a:srgbClr val="FF0000"/>
                </a:solidFill>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→Grade</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是</a:t>
            </a:r>
            <a:r>
              <a:rPr lang="en-US" altLang="zh-CN" sz="2400" dirty="0">
                <a:latin typeface="Times New Roman" panose="02020603050405020304" pitchFamily="18" charset="0"/>
                <a:cs typeface="Times New Roman" panose="02020603050405020304" pitchFamily="18" charset="0"/>
              </a:rPr>
              <a:t>2NF</a:t>
            </a:r>
            <a:r>
              <a:rPr lang="en-US" altLang="zh-CN" sz="1600" dirty="0">
                <a:latin typeface="Times New Roman" panose="02020603050405020304" pitchFamily="18" charset="0"/>
                <a:cs typeface="Times New Roman" panose="02020603050405020304" pitchFamily="18" charset="0"/>
              </a:rPr>
              <a:t> </a:t>
            </a:r>
            <a:endParaRPr lang="en-US" altLang="zh-CN" sz="1600" dirty="0">
              <a:latin typeface="Times New Roman" panose="02020603050405020304" pitchFamily="18" charset="0"/>
              <a:cs typeface="Times New Roman" panose="02020603050405020304" pitchFamily="18" charset="0"/>
            </a:endParaRPr>
          </a:p>
          <a:p>
            <a:endParaRPr lang="zh-CN" altLang="en-US" sz="33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88106" y="782216"/>
            <a:ext cx="8388350" cy="990600"/>
          </a:xfrm>
        </p:spPr>
        <p:txBody>
          <a:bodyPr>
            <a:normAutofit/>
          </a:bodyPr>
          <a:lstStyle/>
          <a:p>
            <a:pPr eaLnBrk="1" hangingPunct="1"/>
            <a:r>
              <a:rPr lang="en-US" altLang="zh-CN" sz="3200" dirty="0">
                <a:solidFill>
                  <a:schemeClr val="tx2"/>
                </a:solidFill>
                <a:latin typeface="Times New Roman" panose="02020603050405020304" pitchFamily="18" charset="0"/>
                <a:cs typeface="Times New Roman" panose="02020603050405020304" pitchFamily="18" charset="0"/>
              </a:rPr>
              <a:t>S-L(</a:t>
            </a:r>
            <a:r>
              <a:rPr lang="en-US" altLang="zh-CN" sz="3200" u="sng" dirty="0" err="1">
                <a:solidFill>
                  <a:schemeClr val="tx2"/>
                </a:solidFill>
                <a:latin typeface="Times New Roman" panose="02020603050405020304" pitchFamily="18" charset="0"/>
                <a:cs typeface="Times New Roman" panose="02020603050405020304" pitchFamily="18" charset="0"/>
              </a:rPr>
              <a:t>Sno</a:t>
            </a:r>
            <a:r>
              <a:rPr lang="en-US" altLang="zh-CN" sz="3200" dirty="0" err="1">
                <a:solidFill>
                  <a:schemeClr val="tx2"/>
                </a:solidFill>
                <a:latin typeface="Times New Roman" panose="02020603050405020304" pitchFamily="18" charset="0"/>
                <a:cs typeface="Times New Roman" panose="02020603050405020304" pitchFamily="18" charset="0"/>
              </a:rPr>
              <a:t>,Sdept,Sloc</a:t>
            </a:r>
            <a:r>
              <a:rPr lang="en-US" altLang="zh-CN" sz="3200" dirty="0">
                <a:solidFill>
                  <a:schemeClr val="tx2"/>
                </a:solidFill>
                <a:latin typeface="Times New Roman" panose="02020603050405020304" pitchFamily="18" charset="0"/>
                <a:cs typeface="Times New Roman" panose="02020603050405020304" pitchFamily="18" charset="0"/>
              </a:rPr>
              <a:t>) </a:t>
            </a:r>
            <a:r>
              <a:rPr lang="zh-CN" altLang="en-US" sz="3200" dirty="0">
                <a:solidFill>
                  <a:schemeClr val="tx2"/>
                </a:solidFill>
                <a:latin typeface="Times New Roman" panose="02020603050405020304" pitchFamily="18" charset="0"/>
                <a:cs typeface="Times New Roman" panose="02020603050405020304" pitchFamily="18" charset="0"/>
              </a:rPr>
              <a:t>存在问题</a:t>
            </a:r>
            <a:endParaRPr lang="zh-CN" altLang="en-US" sz="3200" dirty="0">
              <a:solidFill>
                <a:schemeClr val="tx2"/>
              </a:solidFill>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a:xfrm>
            <a:off x="497904" y="1844824"/>
            <a:ext cx="8159750" cy="46958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CN" altLang="en-US" dirty="0">
                <a:solidFill>
                  <a:srgbClr val="FF0066"/>
                </a:solidFill>
                <a:latin typeface="Times New Roman" panose="02020603050405020304" pitchFamily="18" charset="0"/>
                <a:cs typeface="Times New Roman" panose="02020603050405020304" pitchFamily="18" charset="0"/>
              </a:rPr>
              <a:t>数据冗余</a:t>
            </a:r>
            <a:r>
              <a:rPr lang="zh-CN" altLang="en-US" dirty="0">
                <a:latin typeface="Times New Roman" panose="02020603050405020304" pitchFamily="18" charset="0"/>
                <a:cs typeface="Times New Roman" panose="02020603050405020304" pitchFamily="18" charset="0"/>
              </a:rPr>
              <a:t> ：有多少个学生就有多少个重复的</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SLOC</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dirty="0">
                <a:solidFill>
                  <a:srgbClr val="FF0066"/>
                </a:solidFill>
                <a:latin typeface="Times New Roman" panose="02020603050405020304" pitchFamily="18" charset="0"/>
                <a:cs typeface="Times New Roman" panose="02020603050405020304" pitchFamily="18" charset="0"/>
              </a:rPr>
              <a:t>插入异常</a:t>
            </a:r>
            <a:r>
              <a:rPr lang="zh-CN" altLang="en-US" dirty="0">
                <a:latin typeface="Times New Roman" panose="02020603050405020304" pitchFamily="18" charset="0"/>
                <a:cs typeface="Times New Roman" panose="02020603050405020304" pitchFamily="18" charset="0"/>
              </a:rPr>
              <a:t>：当新建一个系时，若还没有招收学生，则无法插入；</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title"/>
          </p:nvPr>
        </p:nvSpPr>
        <p:spPr>
          <a:xfrm>
            <a:off x="457200" y="277812"/>
            <a:ext cx="8229600" cy="752101"/>
          </a:xfrm>
        </p:spPr>
        <p:txBody>
          <a:bodyPr anchor="ctr"/>
          <a:lstStyle/>
          <a:p>
            <a:pPr eaLnBrk="1" hangingPunct="1"/>
            <a:r>
              <a:rPr lang="en-US" altLang="zh-CN" b="1" dirty="0">
                <a:latin typeface="Times New Roman" panose="02020603050405020304" pitchFamily="18" charset="0"/>
                <a:cs typeface="Times New Roman" panose="02020603050405020304" pitchFamily="18" charset="0"/>
              </a:rPr>
              <a:t>4.3.3  3NF</a:t>
            </a:r>
            <a:endParaRPr lang="en-US" altLang="zh-CN" b="1" dirty="0">
              <a:latin typeface="Times New Roman" panose="02020603050405020304" pitchFamily="18" charset="0"/>
              <a:cs typeface="Times New Roman" panose="02020603050405020304" pitchFamily="18" charset="0"/>
            </a:endParaRPr>
          </a:p>
        </p:txBody>
      </p:sp>
      <p:sp>
        <p:nvSpPr>
          <p:cNvPr id="10" name="Rectangle 3"/>
          <p:cNvSpPr>
            <a:spLocks noGrp="1" noChangeArrowheads="1"/>
          </p:cNvSpPr>
          <p:nvPr>
            <p:ph idx="1"/>
          </p:nvPr>
        </p:nvSpPr>
        <p:spPr>
          <a:xfrm>
            <a:off x="457200" y="1052513"/>
            <a:ext cx="8229600" cy="5544839"/>
          </a:xfrm>
        </p:spPr>
        <p:txBody>
          <a:bodyPr>
            <a:normAutofit/>
          </a:bodyPr>
          <a:lstStyle/>
          <a:p>
            <a:pPr eaLnBrk="1" hangingPunct="1">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定义</a:t>
            </a:r>
            <a:r>
              <a:rPr lang="en-US" altLang="zh-CN" sz="2400" b="1" dirty="0">
                <a:latin typeface="Times New Roman" panose="02020603050405020304" pitchFamily="18" charset="0"/>
                <a:cs typeface="Times New Roman" panose="02020603050405020304" pitchFamily="18" charset="0"/>
              </a:rPr>
              <a:t>4-15  </a:t>
            </a:r>
            <a:r>
              <a:rPr lang="zh-CN" altLang="en-US" sz="2400" dirty="0">
                <a:latin typeface="Times New Roman" panose="02020603050405020304" pitchFamily="18" charset="0"/>
                <a:cs typeface="Times New Roman" panose="02020603050405020304" pitchFamily="18" charset="0"/>
              </a:rPr>
              <a:t>关系模式</a:t>
            </a:r>
            <a:r>
              <a:rPr lang="en-US" altLang="zh-CN" sz="2400" dirty="0">
                <a:latin typeface="Times New Roman" panose="02020603050405020304" pitchFamily="18" charset="0"/>
                <a:cs typeface="Times New Roman" panose="02020603050405020304" pitchFamily="18" charset="0"/>
              </a:rPr>
              <a:t>R(U</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中，若</a:t>
            </a:r>
            <a:r>
              <a:rPr lang="zh-CN" altLang="en-US" sz="2400" b="1" dirty="0">
                <a:solidFill>
                  <a:srgbClr val="002060"/>
                </a:solidFill>
                <a:latin typeface="Times New Roman" panose="02020603050405020304" pitchFamily="18" charset="0"/>
                <a:cs typeface="Times New Roman" panose="02020603050405020304" pitchFamily="18" charset="0"/>
              </a:rPr>
              <a:t>不存在</a:t>
            </a:r>
            <a:r>
              <a:rPr lang="zh-CN" altLang="en-US" sz="2400" dirty="0">
                <a:latin typeface="Times New Roman" panose="02020603050405020304" pitchFamily="18" charset="0"/>
                <a:cs typeface="Times New Roman" panose="02020603050405020304" pitchFamily="18" charset="0"/>
              </a:rPr>
              <a:t>这样的键</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，属性组</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及非主属性</a:t>
            </a:r>
            <a:r>
              <a:rPr lang="en-US" altLang="zh-CN" sz="2400" dirty="0">
                <a:latin typeface="Times New Roman" panose="02020603050405020304" pitchFamily="18" charset="0"/>
                <a:cs typeface="Times New Roman" panose="02020603050405020304" pitchFamily="18" charset="0"/>
              </a:rPr>
              <a:t>Z (Z</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，使得</a:t>
            </a:r>
            <a:r>
              <a:rPr lang="en-US" altLang="zh-CN" sz="2400" b="1" dirty="0">
                <a:solidFill>
                  <a:srgbClr val="002060"/>
                </a:solidFill>
                <a:latin typeface="Times New Roman" panose="02020603050405020304" pitchFamily="18" charset="0"/>
                <a:cs typeface="Times New Roman" panose="02020603050405020304" pitchFamily="18" charset="0"/>
              </a:rPr>
              <a:t>X→Y</a:t>
            </a:r>
            <a:r>
              <a:rPr lang="en-US" altLang="zh-CN" sz="2400" dirty="0">
                <a:latin typeface="Times New Roman" panose="02020603050405020304" pitchFamily="18" charset="0"/>
                <a:cs typeface="Times New Roman" panose="02020603050405020304" pitchFamily="18" charset="0"/>
              </a:rPr>
              <a:t>, (Y</a:t>
            </a:r>
            <a:r>
              <a:rPr lang="en-US" altLang="zh-CN" sz="2800"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 </a:t>
            </a:r>
            <a:r>
              <a:rPr lang="en-US" altLang="zh-CN" sz="2400" b="1" dirty="0">
                <a:solidFill>
                  <a:srgbClr val="002060"/>
                </a:solidFill>
                <a:latin typeface="Times New Roman" panose="02020603050405020304" pitchFamily="18" charset="0"/>
                <a:cs typeface="Times New Roman" panose="02020603050405020304" pitchFamily="18" charset="0"/>
              </a:rPr>
              <a:t>Y→Z</a:t>
            </a:r>
            <a:r>
              <a:rPr lang="zh-CN" altLang="en-US" sz="2400" dirty="0">
                <a:latin typeface="Times New Roman" panose="02020603050405020304" pitchFamily="18" charset="0"/>
                <a:cs typeface="Times New Roman" panose="02020603050405020304" pitchFamily="18" charset="0"/>
              </a:rPr>
              <a:t>成立，则称</a:t>
            </a:r>
            <a:r>
              <a:rPr lang="en-US" altLang="zh-CN" sz="2400" dirty="0">
                <a:latin typeface="Times New Roman" panose="02020603050405020304" pitchFamily="18" charset="0"/>
                <a:cs typeface="Times New Roman" panose="02020603050405020304" pitchFamily="18" charset="0"/>
              </a:rPr>
              <a:t>R(U</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F)∈3NF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由定义</a:t>
            </a:r>
            <a:r>
              <a:rPr lang="en-US" altLang="zh-CN" sz="2400" dirty="0">
                <a:latin typeface="Times New Roman" panose="02020603050405020304" pitchFamily="18" charset="0"/>
                <a:cs typeface="Times New Roman" panose="02020603050405020304" pitchFamily="18" charset="0"/>
              </a:rPr>
              <a:t>8.7</a:t>
            </a:r>
            <a:r>
              <a:rPr lang="zh-CN" altLang="en-US" sz="2400" dirty="0">
                <a:latin typeface="Times New Roman" panose="02020603050405020304" pitchFamily="18" charset="0"/>
                <a:cs typeface="Times New Roman" panose="02020603050405020304" pitchFamily="18" charset="0"/>
              </a:rPr>
              <a:t>可以证明，若</a:t>
            </a:r>
            <a:r>
              <a:rPr lang="en-US" altLang="zh-CN" sz="2400" dirty="0">
                <a:latin typeface="Times New Roman" panose="02020603050405020304" pitchFamily="18" charset="0"/>
                <a:cs typeface="Times New Roman" panose="02020603050405020304" pitchFamily="18" charset="0"/>
              </a:rPr>
              <a:t>R∈3NF</a:t>
            </a:r>
            <a:r>
              <a:rPr lang="zh-CN" altLang="en-US" sz="2400" dirty="0">
                <a:latin typeface="Times New Roman" panose="02020603050405020304" pitchFamily="18" charset="0"/>
                <a:cs typeface="Times New Roman" panose="02020603050405020304" pitchFamily="18" charset="0"/>
              </a:rPr>
              <a:t>，</a:t>
            </a:r>
            <a:r>
              <a:rPr lang="zh-CN" altLang="en-US" sz="2400" b="1" dirty="0">
                <a:solidFill>
                  <a:srgbClr val="002060"/>
                </a:solidFill>
                <a:latin typeface="Times New Roman" panose="02020603050405020304" pitchFamily="18" charset="0"/>
                <a:cs typeface="Times New Roman" panose="02020603050405020304" pitchFamily="18" charset="0"/>
              </a:rPr>
              <a:t>则</a:t>
            </a:r>
            <a:r>
              <a:rPr lang="zh-CN" alt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每一个非主属性既不部分依赖于键，也不传递依赖于键</a:t>
            </a:r>
            <a:r>
              <a:rPr lang="zh-CN" altLang="en-US" sz="2400" dirty="0">
                <a:solidFill>
                  <a:schemeClr val="accent1">
                    <a:lumMod val="60000"/>
                    <a:lumOff val="40000"/>
                  </a:schemeClr>
                </a:solidFill>
                <a:latin typeface="Times New Roman" panose="02020603050405020304" pitchFamily="18" charset="0"/>
                <a:cs typeface="Times New Roman" panose="02020603050405020304" pitchFamily="18" charset="0"/>
              </a:rPr>
              <a:t>。</a:t>
            </a:r>
            <a:endParaRPr lang="zh-CN" alt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SC(</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Cno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Grade) ∈3NF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而</a:t>
            </a:r>
            <a:r>
              <a:rPr lang="en-US" altLang="zh-CN" sz="2400" dirty="0">
                <a:latin typeface="Times New Roman" panose="02020603050405020304" pitchFamily="18" charset="0"/>
                <a:cs typeface="Times New Roman" panose="02020603050405020304" pitchFamily="18" charset="0"/>
              </a:rPr>
              <a:t>S-L(</a:t>
            </a:r>
            <a:r>
              <a:rPr lang="en-US" altLang="zh-CN" sz="2400" dirty="0" err="1">
                <a:latin typeface="Times New Roman" panose="02020603050405020304" pitchFamily="18" charset="0"/>
                <a:cs typeface="Times New Roman" panose="02020603050405020304" pitchFamily="18" charset="0"/>
              </a:rPr>
              <a:t>Sno</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Sdept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Sloc</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3NF</a:t>
            </a:r>
            <a:r>
              <a:rPr lang="zh-CN" altLang="en-US" sz="2400" dirty="0">
                <a:latin typeface="Times New Roman" panose="02020603050405020304" pitchFamily="18" charset="0"/>
                <a:cs typeface="Times New Roman" panose="02020603050405020304" pitchFamily="18" charset="0"/>
              </a:rPr>
              <a:t>，仍会产生类似的问题，解决的办法同样是将</a:t>
            </a:r>
            <a:r>
              <a:rPr lang="en-US" altLang="zh-CN" sz="2400" dirty="0">
                <a:latin typeface="Times New Roman" panose="02020603050405020304" pitchFamily="18" charset="0"/>
                <a:cs typeface="Times New Roman" panose="02020603050405020304" pitchFamily="18" charset="0"/>
              </a:rPr>
              <a:t>S-L</a:t>
            </a:r>
            <a:r>
              <a:rPr lang="zh-CN" altLang="en-US" sz="2400" dirty="0">
                <a:latin typeface="Times New Roman" panose="02020603050405020304" pitchFamily="18" charset="0"/>
                <a:cs typeface="Times New Roman" panose="02020603050405020304" pitchFamily="18" charset="0"/>
              </a:rPr>
              <a:t>分解</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2"/>
          <p:cNvSpPr>
            <a:spLocks noGrp="1"/>
          </p:cNvSpPr>
          <p:nvPr>
            <p:ph type="title"/>
          </p:nvPr>
        </p:nvSpPr>
        <p:spPr>
          <a:xfrm>
            <a:off x="470953" y="548680"/>
            <a:ext cx="8063447" cy="932682"/>
          </a:xfrm>
        </p:spPr>
        <p:txBody>
          <a:bodyPr>
            <a:normAutofit/>
          </a:bodyPr>
          <a:lstStyle/>
          <a:p>
            <a:r>
              <a:rPr lang="en-US" altLang="zh-CN" sz="4000" dirty="0">
                <a:solidFill>
                  <a:schemeClr val="tx1"/>
                </a:solidFill>
              </a:rPr>
              <a:t>4.1  </a:t>
            </a:r>
            <a:r>
              <a:rPr lang="zh-CN" altLang="en-US" sz="4000" dirty="0">
                <a:solidFill>
                  <a:schemeClr val="tx1"/>
                </a:solidFill>
              </a:rPr>
              <a:t>问题的提出</a:t>
            </a:r>
            <a:endParaRPr lang="zh-CN" altLang="en-US" sz="3200" dirty="0"/>
          </a:p>
        </p:txBody>
      </p:sp>
      <p:sp>
        <p:nvSpPr>
          <p:cNvPr id="10242" name="内容占位符 1"/>
          <p:cNvSpPr>
            <a:spLocks noGrp="1"/>
          </p:cNvSpPr>
          <p:nvPr>
            <p:ph idx="1"/>
          </p:nvPr>
        </p:nvSpPr>
        <p:spPr>
          <a:xfrm>
            <a:off x="467545" y="1412776"/>
            <a:ext cx="8066856" cy="2592288"/>
          </a:xfrm>
        </p:spPr>
        <p:txBody>
          <a:bodyPr>
            <a:noAutofit/>
          </a:bodyPr>
          <a:lstStyle/>
          <a:p>
            <a:pPr>
              <a:spcBef>
                <a:spcPts val="600"/>
              </a:spcBef>
              <a:buNone/>
            </a:pPr>
            <a:r>
              <a:rPr lang="en-US" altLang="zh-CN" sz="2000" dirty="0">
                <a:solidFill>
                  <a:srgbClr val="0000CC"/>
                </a:solidFill>
              </a:rPr>
              <a:t>1</a:t>
            </a:r>
            <a:r>
              <a:rPr lang="zh-CN" altLang="en-US" sz="2000" dirty="0">
                <a:solidFill>
                  <a:srgbClr val="0000CC"/>
                </a:solidFill>
              </a:rPr>
              <a:t>．</a:t>
            </a:r>
            <a:r>
              <a:rPr lang="zh-CN" altLang="en-US" sz="2000" dirty="0"/>
              <a:t>针对一个问题，应该如何构造一个适合它的关系模型（应该构造几个关系模式，每个关系模式由哪些属性组成）？</a:t>
            </a:r>
            <a:endParaRPr lang="zh-CN" altLang="en-US" sz="2000" dirty="0"/>
          </a:p>
          <a:p>
            <a:pPr>
              <a:spcBef>
                <a:spcPts val="300"/>
              </a:spcBef>
              <a:buNone/>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D-L-C ={</a:t>
            </a:r>
            <a:r>
              <a:rPr lang="en-US" altLang="zh-CN" sz="2000" u="sng"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Sdept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Sloc</a:t>
            </a:r>
            <a:r>
              <a:rPr lang="en-US" altLang="zh-CN" sz="2000" dirty="0">
                <a:latin typeface="Times New Roman" panose="02020603050405020304" pitchFamily="18" charset="0"/>
                <a:cs typeface="Times New Roman" panose="02020603050405020304" pitchFamily="18" charset="0"/>
              </a:rPr>
              <a:t>, </a:t>
            </a:r>
            <a:r>
              <a:rPr lang="en-US" altLang="zh-CN" sz="2000" u="sng" dirty="0" err="1">
                <a:latin typeface="Times New Roman" panose="02020603050405020304" pitchFamily="18" charset="0"/>
                <a:cs typeface="Times New Roman" panose="02020603050405020304" pitchFamily="18" charset="0"/>
              </a:rPr>
              <a:t>Cno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Cname</a:t>
            </a:r>
            <a:r>
              <a:rPr lang="en-US" altLang="zh-CN" sz="2000" dirty="0">
                <a:latin typeface="Times New Roman" panose="02020603050405020304" pitchFamily="18" charset="0"/>
                <a:cs typeface="Times New Roman" panose="02020603050405020304" pitchFamily="18" charset="0"/>
              </a:rPr>
              <a:t>, Grade}    </a:t>
            </a:r>
            <a:endParaRPr lang="en-US" altLang="zh-CN" sz="2000" dirty="0">
              <a:latin typeface="Times New Roman" panose="02020603050405020304" pitchFamily="18" charset="0"/>
              <a:cs typeface="Times New Roman" panose="02020603050405020304" pitchFamily="18" charset="0"/>
            </a:endParaRPr>
          </a:p>
          <a:p>
            <a:pPr marL="144145">
              <a:spcBef>
                <a:spcPts val="300"/>
              </a:spcBef>
              <a:buNone/>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分析①一个系有若干学生，但一个学生只属于一个系；</a:t>
            </a:r>
            <a:endParaRPr lang="zh-CN" altLang="en-US" sz="2000" dirty="0">
              <a:latin typeface="Times New Roman" panose="02020603050405020304" pitchFamily="18" charset="0"/>
              <a:cs typeface="Times New Roman" panose="02020603050405020304" pitchFamily="18" charset="0"/>
            </a:endParaRPr>
          </a:p>
          <a:p>
            <a:pPr marL="144145">
              <a:spcBef>
                <a:spcPts val="300"/>
              </a:spcBef>
              <a:buNone/>
            </a:pPr>
            <a:r>
              <a:rPr lang="zh-CN" altLang="en-US" sz="2000" dirty="0">
                <a:latin typeface="Times New Roman" panose="02020603050405020304" pitchFamily="18" charset="0"/>
                <a:cs typeface="Times New Roman" panose="02020603050405020304" pitchFamily="18" charset="0"/>
              </a:rPr>
              <a:t>         ②</a:t>
            </a:r>
            <a:r>
              <a:rPr lang="en-US" altLang="zh-CN" sz="2000" dirty="0" err="1">
                <a:latin typeface="Times New Roman" panose="02020603050405020304" pitchFamily="18" charset="0"/>
                <a:cs typeface="Times New Roman" panose="02020603050405020304" pitchFamily="18" charset="0"/>
              </a:rPr>
              <a:t>Sloc</a:t>
            </a:r>
            <a:r>
              <a:rPr lang="zh-CN" altLang="en-US" sz="2000" dirty="0">
                <a:latin typeface="Times New Roman" panose="02020603050405020304" pitchFamily="18" charset="0"/>
                <a:cs typeface="Times New Roman" panose="02020603050405020304" pitchFamily="18" charset="0"/>
              </a:rPr>
              <a:t>为办学地点，并且每个系在同一个地方办学；</a:t>
            </a:r>
            <a:endParaRPr lang="zh-CN" altLang="en-US" sz="2000" dirty="0">
              <a:latin typeface="Times New Roman" panose="02020603050405020304" pitchFamily="18" charset="0"/>
              <a:cs typeface="Times New Roman" panose="02020603050405020304" pitchFamily="18" charset="0"/>
            </a:endParaRPr>
          </a:p>
          <a:p>
            <a:pPr marL="144145">
              <a:spcBef>
                <a:spcPts val="300"/>
              </a:spcBef>
              <a:buNone/>
            </a:pPr>
            <a:r>
              <a:rPr lang="zh-CN" altLang="en-US" sz="2000" dirty="0">
                <a:latin typeface="Times New Roman" panose="02020603050405020304" pitchFamily="18" charset="0"/>
                <a:cs typeface="Times New Roman" panose="02020603050405020304" pitchFamily="18" charset="0"/>
              </a:rPr>
              <a:t>         ③一个学生可以选修多门课程，每门课程有若干学生选修；</a:t>
            </a:r>
            <a:endParaRPr lang="zh-CN" altLang="en-US" sz="2000" dirty="0">
              <a:latin typeface="Times New Roman" panose="02020603050405020304" pitchFamily="18" charset="0"/>
              <a:cs typeface="Times New Roman" panose="02020603050405020304" pitchFamily="18" charset="0"/>
            </a:endParaRPr>
          </a:p>
          <a:p>
            <a:pPr marL="144145">
              <a:spcBef>
                <a:spcPts val="300"/>
              </a:spcBef>
              <a:buNone/>
            </a:pPr>
            <a:r>
              <a:rPr lang="zh-CN" altLang="en-US" sz="2000" dirty="0">
                <a:latin typeface="Times New Roman" panose="02020603050405020304" pitchFamily="18" charset="0"/>
                <a:cs typeface="Times New Roman" panose="02020603050405020304" pitchFamily="18" charset="0"/>
              </a:rPr>
              <a:t>         ④每一个学生学习每一门课程有一个成绩：</a:t>
            </a:r>
            <a:endParaRPr lang="en-US" altLang="zh-CN" sz="2000"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603176" y="3882830"/>
            <a:ext cx="7931224" cy="161743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10000"/>
              </a:lnSpc>
              <a:spcBef>
                <a:spcPts val="600"/>
              </a:spcBef>
            </a:pPr>
            <a:r>
              <a:rPr lang="zh-CN" altLang="en-US" sz="2200" dirty="0">
                <a:latin typeface="Times New Roman" panose="02020603050405020304" pitchFamily="18" charset="0"/>
              </a:rPr>
              <a:t>函数依赖：类似</a:t>
            </a:r>
            <a:r>
              <a:rPr lang="en-US" altLang="zh-CN" sz="2200" dirty="0">
                <a:latin typeface="Times New Roman" panose="02020603050405020304" pitchFamily="18" charset="0"/>
              </a:rPr>
              <a:t>x</a:t>
            </a:r>
            <a:r>
              <a:rPr lang="zh-CN" altLang="en-US" sz="2200" dirty="0">
                <a:latin typeface="Times New Roman" panose="02020603050405020304" pitchFamily="18" charset="0"/>
              </a:rPr>
              <a:t>与</a:t>
            </a:r>
            <a:r>
              <a:rPr lang="en-US" altLang="zh-CN" sz="2200" dirty="0">
                <a:latin typeface="Times New Roman" panose="02020603050405020304" pitchFamily="18" charset="0"/>
              </a:rPr>
              <a:t>f(x)</a:t>
            </a:r>
            <a:r>
              <a:rPr lang="zh-CN" altLang="en-US" sz="2200" dirty="0">
                <a:latin typeface="Times New Roman" panose="02020603050405020304" pitchFamily="18" charset="0"/>
              </a:rPr>
              <a:t>的关系。例</a:t>
            </a:r>
            <a:r>
              <a:rPr lang="en-US" altLang="zh-CN" sz="2200" dirty="0">
                <a:latin typeface="Times New Roman" panose="02020603050405020304" pitchFamily="18" charset="0"/>
              </a:rPr>
              <a:t>1</a:t>
            </a:r>
            <a:r>
              <a:rPr lang="zh-CN" altLang="en-US" sz="2200" dirty="0">
                <a:latin typeface="Times New Roman" panose="02020603050405020304" pitchFamily="18" charset="0"/>
              </a:rPr>
              <a:t>中，当</a:t>
            </a:r>
            <a:r>
              <a:rPr lang="en-US" altLang="zh-CN" sz="2200" dirty="0" err="1">
                <a:latin typeface="Times New Roman" panose="02020603050405020304" pitchFamily="18" charset="0"/>
              </a:rPr>
              <a:t>Sno</a:t>
            </a:r>
            <a:r>
              <a:rPr lang="zh-CN" altLang="en-US" sz="2200" dirty="0">
                <a:latin typeface="Times New Roman" panose="02020603050405020304" pitchFamily="18" charset="0"/>
              </a:rPr>
              <a:t>确定后， </a:t>
            </a:r>
            <a:r>
              <a:rPr lang="en-US" altLang="zh-CN" sz="2200" dirty="0" err="1">
                <a:latin typeface="Times New Roman" panose="02020603050405020304" pitchFamily="18" charset="0"/>
              </a:rPr>
              <a:t>Sdept</a:t>
            </a:r>
            <a:r>
              <a:rPr lang="zh-CN" altLang="en-US" sz="2200" dirty="0">
                <a:latin typeface="Times New Roman" panose="02020603050405020304" pitchFamily="18" charset="0"/>
              </a:rPr>
              <a:t>就确定了； </a:t>
            </a:r>
            <a:r>
              <a:rPr lang="en-US" altLang="zh-CN" sz="2200" dirty="0" err="1">
                <a:latin typeface="Times New Roman" panose="02020603050405020304" pitchFamily="18" charset="0"/>
              </a:rPr>
              <a:t>Sdept</a:t>
            </a:r>
            <a:r>
              <a:rPr lang="zh-CN" altLang="en-US" sz="2200" dirty="0">
                <a:latin typeface="Times New Roman" panose="02020603050405020304" pitchFamily="18" charset="0"/>
              </a:rPr>
              <a:t>确定后， </a:t>
            </a:r>
            <a:r>
              <a:rPr lang="en-US" altLang="zh-CN" sz="2200" dirty="0" err="1">
                <a:latin typeface="Times New Roman" panose="02020603050405020304" pitchFamily="18" charset="0"/>
              </a:rPr>
              <a:t>Sloc</a:t>
            </a:r>
            <a:r>
              <a:rPr lang="en-US" altLang="zh-CN" sz="2200" dirty="0">
                <a:latin typeface="Times New Roman" panose="02020603050405020304" pitchFamily="18" charset="0"/>
              </a:rPr>
              <a:t> </a:t>
            </a:r>
            <a:r>
              <a:rPr lang="zh-CN" altLang="en-US" sz="2200" dirty="0">
                <a:latin typeface="Times New Roman" panose="02020603050405020304" pitchFamily="18" charset="0"/>
              </a:rPr>
              <a:t>就确定了。</a:t>
            </a:r>
            <a:endParaRPr lang="en-US" altLang="zh-CN" sz="2200" dirty="0">
              <a:latin typeface="Times New Roman" panose="02020603050405020304" pitchFamily="18" charset="0"/>
            </a:endParaRPr>
          </a:p>
          <a:p>
            <a:pPr>
              <a:lnSpc>
                <a:spcPct val="110000"/>
              </a:lnSpc>
              <a:spcBef>
                <a:spcPts val="600"/>
              </a:spcBef>
            </a:pPr>
            <a:r>
              <a:rPr lang="en-US" altLang="zh-CN" sz="2200" dirty="0">
                <a:latin typeface="Times New Roman" panose="02020603050405020304" pitchFamily="18" charset="0"/>
                <a:cs typeface="Times New Roman" panose="02020603050405020304" pitchFamily="18" charset="0"/>
              </a:rPr>
              <a:t>F={</a:t>
            </a:r>
            <a:r>
              <a:rPr lang="en-US" altLang="zh-CN" sz="2200" dirty="0" err="1">
                <a:latin typeface="Times New Roman" panose="02020603050405020304" pitchFamily="18" charset="0"/>
                <a:cs typeface="Times New Roman" panose="02020603050405020304" pitchFamily="18" charset="0"/>
              </a:rPr>
              <a:t>Sno</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Sname,SnoSdept,SdeptSloc,CnoCname</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200" dirty="0" err="1">
                <a:latin typeface="Times New Roman" panose="02020603050405020304" pitchFamily="18" charset="0"/>
                <a:cs typeface="Times New Roman" panose="02020603050405020304" pitchFamily="18" charset="0"/>
                <a:sym typeface="Wingdings" panose="05000000000000000000" pitchFamily="2" charset="2"/>
              </a:rPr>
              <a:t>Sno,Cno</a:t>
            </a:r>
            <a:r>
              <a:rPr lang="en-US" altLang="zh-CN" sz="2200" dirty="0">
                <a:latin typeface="Times New Roman" panose="02020603050405020304" pitchFamily="18" charset="0"/>
                <a:cs typeface="Times New Roman" panose="02020603050405020304" pitchFamily="18" charset="0"/>
                <a:sym typeface="Wingdings" panose="05000000000000000000" pitchFamily="2" charset="2"/>
              </a:rPr>
              <a:t>)Grade</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marL="0" indent="0">
              <a:lnSpc>
                <a:spcPct val="110000"/>
              </a:lnSpc>
              <a:spcBef>
                <a:spcPts val="600"/>
              </a:spcBef>
              <a:buNone/>
            </a:pPr>
            <a:endParaRPr lang="zh-CN" altLang="en-US" dirty="0">
              <a:latin typeface="Times New Roman" panose="02020603050405020304" pitchFamily="18" charset="0"/>
            </a:endParaRPr>
          </a:p>
          <a:p>
            <a:pPr>
              <a:lnSpc>
                <a:spcPct val="110000"/>
              </a:lnSpc>
              <a:spcBef>
                <a:spcPts val="600"/>
              </a:spcBef>
            </a:pPr>
            <a:endParaRPr lang="zh-CN" altLang="en-US" dirty="0">
              <a:latin typeface="Times New Roman" panose="02020603050405020304" pitchFamily="18" charset="0"/>
            </a:endParaRPr>
          </a:p>
          <a:p>
            <a:pPr>
              <a:lnSpc>
                <a:spcPct val="110000"/>
              </a:lnSpc>
              <a:spcBef>
                <a:spcPts val="600"/>
              </a:spcBef>
            </a:pPr>
            <a:endParaRPr lang="zh-CN" altLang="en-US" dirty="0">
              <a:latin typeface="Times New Roman" panose="02020603050405020304" pitchFamily="18" charset="0"/>
            </a:endParaRPr>
          </a:p>
          <a:p>
            <a:pPr marL="81915" indent="0">
              <a:lnSpc>
                <a:spcPct val="110000"/>
              </a:lnSpc>
              <a:spcBef>
                <a:spcPts val="600"/>
              </a:spcBef>
              <a:buFont typeface="Wingdings 3" panose="05040102010807070707" charset="2"/>
              <a:buNone/>
            </a:pPr>
            <a:endParaRPr lang="zh-CN" altLang="en-US" dirty="0">
              <a:latin typeface="Times New Roman" panose="02020603050405020304" pitchFamily="18" charset="0"/>
            </a:endParaRPr>
          </a:p>
        </p:txBody>
      </p:sp>
      <p:grpSp>
        <p:nvGrpSpPr>
          <p:cNvPr id="2" name="组合 1"/>
          <p:cNvGrpSpPr/>
          <p:nvPr/>
        </p:nvGrpSpPr>
        <p:grpSpPr>
          <a:xfrm>
            <a:off x="1840230" y="5085080"/>
            <a:ext cx="4806659" cy="1378585"/>
            <a:chOff x="2898" y="8008"/>
            <a:chExt cx="7554" cy="2171"/>
          </a:xfrm>
        </p:grpSpPr>
        <p:grpSp>
          <p:nvGrpSpPr>
            <p:cNvPr id="15" name="Group 4"/>
            <p:cNvGrpSpPr/>
            <p:nvPr/>
          </p:nvGrpSpPr>
          <p:grpSpPr bwMode="auto">
            <a:xfrm>
              <a:off x="2898" y="8008"/>
              <a:ext cx="7554" cy="2166"/>
              <a:chOff x="735" y="5348"/>
              <a:chExt cx="5596" cy="1717"/>
            </a:xfrm>
            <a:solidFill>
              <a:srgbClr val="92D050"/>
            </a:solidFill>
          </p:grpSpPr>
          <p:sp>
            <p:nvSpPr>
              <p:cNvPr id="16" name="Rectangle 5"/>
              <p:cNvSpPr>
                <a:spLocks noChangeArrowheads="1"/>
              </p:cNvSpPr>
              <p:nvPr/>
            </p:nvSpPr>
            <p:spPr bwMode="auto">
              <a:xfrm>
                <a:off x="2153" y="5348"/>
                <a:ext cx="2463" cy="772"/>
              </a:xfrm>
              <a:prstGeom prst="rect">
                <a:avLst/>
              </a:prstGeom>
              <a:grpFill/>
              <a:ln w="9525">
                <a:solidFill>
                  <a:schemeClr val="tx1"/>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dirty="0">
                  <a:latin typeface="Arial" panose="020B0604020202020204" pitchFamily="34" charset="0"/>
                </a:endParaRPr>
              </a:p>
            </p:txBody>
          </p:sp>
          <p:sp>
            <p:nvSpPr>
              <p:cNvPr id="17" name="Rectangle 6"/>
              <p:cNvSpPr>
                <a:spLocks noChangeArrowheads="1"/>
              </p:cNvSpPr>
              <p:nvPr/>
            </p:nvSpPr>
            <p:spPr bwMode="auto">
              <a:xfrm>
                <a:off x="2468" y="5496"/>
                <a:ext cx="840" cy="468"/>
              </a:xfrm>
              <a:prstGeom prst="rect">
                <a:avLst/>
              </a:prstGeom>
              <a:grpFill/>
              <a:ln w="9525">
                <a:solidFill>
                  <a:schemeClr val="tx1"/>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Sno</a:t>
                </a:r>
                <a:endParaRPr lang="en-US" altLang="zh-CN" sz="2400" b="1">
                  <a:latin typeface="Arial" panose="020B0604020202020204" pitchFamily="34" charset="0"/>
                </a:endParaRPr>
              </a:p>
            </p:txBody>
          </p:sp>
          <p:sp>
            <p:nvSpPr>
              <p:cNvPr id="18" name="Rectangle 7"/>
              <p:cNvSpPr>
                <a:spLocks noChangeArrowheads="1"/>
              </p:cNvSpPr>
              <p:nvPr/>
            </p:nvSpPr>
            <p:spPr bwMode="auto">
              <a:xfrm>
                <a:off x="3518" y="5496"/>
                <a:ext cx="870" cy="468"/>
              </a:xfrm>
              <a:prstGeom prst="rect">
                <a:avLst/>
              </a:prstGeom>
              <a:grpFill/>
              <a:ln w="9525">
                <a:solidFill>
                  <a:schemeClr val="tx1"/>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err="1">
                    <a:latin typeface="Times New Roman" panose="02020603050405020304" pitchFamily="18" charset="0"/>
                  </a:rPr>
                  <a:t>Cno</a:t>
                </a:r>
                <a:endParaRPr lang="en-US" altLang="zh-CN" sz="2400" b="1" dirty="0">
                  <a:latin typeface="Arial" panose="020B0604020202020204" pitchFamily="34" charset="0"/>
                </a:endParaRPr>
              </a:p>
            </p:txBody>
          </p:sp>
          <p:sp>
            <p:nvSpPr>
              <p:cNvPr id="19" name="Rectangle 8"/>
              <p:cNvSpPr>
                <a:spLocks noChangeArrowheads="1"/>
              </p:cNvSpPr>
              <p:nvPr/>
            </p:nvSpPr>
            <p:spPr bwMode="auto">
              <a:xfrm>
                <a:off x="2305" y="6588"/>
                <a:ext cx="945" cy="468"/>
              </a:xfrm>
              <a:prstGeom prst="rect">
                <a:avLst/>
              </a:prstGeom>
              <a:grpFill/>
              <a:ln w="9525">
                <a:solidFill>
                  <a:schemeClr val="tx1"/>
                </a:solidFill>
                <a:miter lim="800000"/>
              </a:ln>
            </p:spPr>
            <p:txBody>
              <a:bodyPr lIns="18000" rIns="1800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err="1">
                    <a:latin typeface="Times New Roman" panose="02020603050405020304" pitchFamily="18" charset="0"/>
                  </a:rPr>
                  <a:t>Sdept</a:t>
                </a:r>
                <a:endParaRPr lang="en-US" altLang="zh-CN" sz="2400" b="1" dirty="0">
                  <a:latin typeface="Arial" panose="020B0604020202020204" pitchFamily="34" charset="0"/>
                </a:endParaRPr>
              </a:p>
            </p:txBody>
          </p:sp>
          <p:sp>
            <p:nvSpPr>
              <p:cNvPr id="20" name="Rectangle 9"/>
              <p:cNvSpPr>
                <a:spLocks noChangeArrowheads="1"/>
              </p:cNvSpPr>
              <p:nvPr/>
            </p:nvSpPr>
            <p:spPr bwMode="auto">
              <a:xfrm>
                <a:off x="735" y="6597"/>
                <a:ext cx="945" cy="468"/>
              </a:xfrm>
              <a:prstGeom prst="rect">
                <a:avLst/>
              </a:prstGeom>
              <a:grpFill/>
              <a:ln w="9525">
                <a:solidFill>
                  <a:schemeClr val="tx1"/>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err="1">
                    <a:latin typeface="Times New Roman" panose="02020603050405020304" pitchFamily="18" charset="0"/>
                  </a:rPr>
                  <a:t>Sloc</a:t>
                </a:r>
                <a:endParaRPr lang="en-US" altLang="zh-CN" sz="2400" b="1" dirty="0">
                  <a:latin typeface="Arial" panose="020B0604020202020204" pitchFamily="34" charset="0"/>
                </a:endParaRPr>
              </a:p>
            </p:txBody>
          </p:sp>
          <p:sp>
            <p:nvSpPr>
              <p:cNvPr id="21" name="Rectangle 10"/>
              <p:cNvSpPr>
                <a:spLocks noChangeArrowheads="1"/>
              </p:cNvSpPr>
              <p:nvPr/>
            </p:nvSpPr>
            <p:spPr bwMode="auto">
              <a:xfrm>
                <a:off x="5099" y="5496"/>
                <a:ext cx="1232" cy="468"/>
              </a:xfrm>
              <a:prstGeom prst="rect">
                <a:avLst/>
              </a:prstGeom>
              <a:grpFill/>
              <a:ln w="9525">
                <a:solidFill>
                  <a:schemeClr val="tx1"/>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a:latin typeface="Times New Roman" panose="02020603050405020304" pitchFamily="18" charset="0"/>
                  </a:rPr>
                  <a:t>Grade</a:t>
                </a:r>
                <a:endParaRPr lang="en-US" altLang="zh-CN" sz="2400" b="1" dirty="0">
                  <a:latin typeface="Arial" panose="020B0604020202020204" pitchFamily="34" charset="0"/>
                </a:endParaRPr>
              </a:p>
            </p:txBody>
          </p:sp>
          <p:sp>
            <p:nvSpPr>
              <p:cNvPr id="22" name="Line 11"/>
              <p:cNvSpPr>
                <a:spLocks noChangeShapeType="1"/>
              </p:cNvSpPr>
              <p:nvPr/>
            </p:nvSpPr>
            <p:spPr bwMode="auto">
              <a:xfrm>
                <a:off x="2830" y="5964"/>
                <a:ext cx="0" cy="624"/>
              </a:xfrm>
              <a:prstGeom prst="line">
                <a:avLst/>
              </a:prstGeom>
              <a:grpFill/>
              <a:ln w="9525">
                <a:solidFill>
                  <a:schemeClr val="tx1"/>
                </a:solidFill>
                <a:round/>
                <a:tailEnd type="triangle" w="med" len="med"/>
              </a:ln>
            </p:spPr>
            <p:txBody>
              <a:bodyPr/>
              <a:lstStyle/>
              <a:p>
                <a:endParaRPr lang="zh-CN" altLang="en-US"/>
              </a:p>
            </p:txBody>
          </p:sp>
          <p:sp>
            <p:nvSpPr>
              <p:cNvPr id="23" name="Line 12"/>
              <p:cNvSpPr>
                <a:spLocks noChangeShapeType="1"/>
              </p:cNvSpPr>
              <p:nvPr/>
            </p:nvSpPr>
            <p:spPr bwMode="auto">
              <a:xfrm flipH="1">
                <a:off x="1680" y="6842"/>
                <a:ext cx="625" cy="0"/>
              </a:xfrm>
              <a:prstGeom prst="line">
                <a:avLst/>
              </a:prstGeom>
              <a:grpFill/>
              <a:ln w="9525">
                <a:solidFill>
                  <a:schemeClr val="tx1"/>
                </a:solidFill>
                <a:round/>
                <a:tailEnd type="triangle" w="med" len="med"/>
              </a:ln>
            </p:spPr>
            <p:txBody>
              <a:bodyPr/>
              <a:lstStyle/>
              <a:p>
                <a:endParaRPr lang="zh-CN" altLang="en-US"/>
              </a:p>
            </p:txBody>
          </p:sp>
          <p:sp>
            <p:nvSpPr>
              <p:cNvPr id="24" name="Line 13"/>
              <p:cNvSpPr>
                <a:spLocks noChangeShapeType="1"/>
              </p:cNvSpPr>
              <p:nvPr/>
            </p:nvSpPr>
            <p:spPr bwMode="auto">
              <a:xfrm>
                <a:off x="4589" y="5697"/>
                <a:ext cx="525" cy="0"/>
              </a:xfrm>
              <a:prstGeom prst="line">
                <a:avLst/>
              </a:prstGeom>
              <a:grpFill/>
              <a:ln w="9525">
                <a:solidFill>
                  <a:schemeClr val="tx1"/>
                </a:solidFill>
                <a:round/>
                <a:tailEnd type="triangle" w="med" len="med"/>
              </a:ln>
            </p:spPr>
            <p:txBody>
              <a:bodyPr/>
              <a:lstStyle/>
              <a:p>
                <a:endParaRPr lang="zh-CN" altLang="en-US"/>
              </a:p>
            </p:txBody>
          </p:sp>
        </p:grpSp>
        <p:sp>
          <p:nvSpPr>
            <p:cNvPr id="25" name="Rectangle 8"/>
            <p:cNvSpPr>
              <a:spLocks noChangeArrowheads="1"/>
            </p:cNvSpPr>
            <p:nvPr/>
          </p:nvSpPr>
          <p:spPr bwMode="auto">
            <a:xfrm>
              <a:off x="6718" y="9589"/>
              <a:ext cx="1616" cy="590"/>
            </a:xfrm>
            <a:prstGeom prst="rect">
              <a:avLst/>
            </a:prstGeom>
            <a:solidFill>
              <a:srgbClr val="92D050"/>
            </a:solidFill>
            <a:ln w="9525">
              <a:solidFill>
                <a:schemeClr val="tx1"/>
              </a:solidFill>
              <a:miter lim="800000"/>
            </a:ln>
          </p:spPr>
          <p:txBody>
            <a:bodyPr lIns="18000" rIns="1800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err="1">
                  <a:latin typeface="Times New Roman" panose="02020603050405020304" pitchFamily="18" charset="0"/>
                </a:rPr>
                <a:t>Cname</a:t>
              </a:r>
              <a:endParaRPr lang="en-US" altLang="zh-CN" sz="2400" b="1" dirty="0">
                <a:latin typeface="Arial" panose="020B0604020202020204" pitchFamily="34" charset="0"/>
              </a:endParaRPr>
            </a:p>
          </p:txBody>
        </p:sp>
        <p:sp>
          <p:nvSpPr>
            <p:cNvPr id="26" name="Line 11"/>
            <p:cNvSpPr>
              <a:spLocks noChangeShapeType="1"/>
            </p:cNvSpPr>
            <p:nvPr/>
          </p:nvSpPr>
          <p:spPr bwMode="auto">
            <a:xfrm>
              <a:off x="7427" y="8802"/>
              <a:ext cx="0" cy="787"/>
            </a:xfrm>
            <a:prstGeom prst="line">
              <a:avLst/>
            </a:prstGeom>
            <a:solidFill>
              <a:srgbClr val="92D050"/>
            </a:solidFill>
            <a:ln w="9525">
              <a:solidFill>
                <a:schemeClr val="tx1"/>
              </a:solidFill>
              <a:round/>
              <a:tailEnd type="triangle" w="med" len="med"/>
            </a:ln>
          </p:spPr>
          <p:txBody>
            <a:bodyPr/>
            <a:lstStyle/>
            <a:p>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down)">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wipe(down)">
                                      <p:cBhvr>
                                        <p:cTn id="12" dur="5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wipe(down)">
                                      <p:cBhvr>
                                        <p:cTn id="17" dur="5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wipe(down)">
                                      <p:cBhvr>
                                        <p:cTn id="22" dur="5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Effect transition="in" filter="wipe(down)">
                                      <p:cBhvr>
                                        <p:cTn id="27" dur="500"/>
                                        <p:tgtEl>
                                          <p:spTgt spid="102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242">
                                            <p:txEl>
                                              <p:pRg st="5" end="5"/>
                                            </p:txEl>
                                          </p:spTgt>
                                        </p:tgtEl>
                                        <p:attrNameLst>
                                          <p:attrName>style.visibility</p:attrName>
                                        </p:attrNameLst>
                                      </p:cBhvr>
                                      <p:to>
                                        <p:strVal val="visible"/>
                                      </p:to>
                                    </p:set>
                                    <p:animEffect transition="in" filter="wipe(down)">
                                      <p:cBhvr>
                                        <p:cTn id="32" dur="500"/>
                                        <p:tgtEl>
                                          <p:spTgt spid="1024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down)">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down)">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p:cNvSpPr>
            <a:spLocks noGrp="1" noChangeArrowheads="1"/>
          </p:cNvSpPr>
          <p:nvPr>
            <p:ph type="title"/>
          </p:nvPr>
        </p:nvSpPr>
        <p:spPr>
          <a:xfrm>
            <a:off x="457200" y="277812"/>
            <a:ext cx="8229600" cy="752101"/>
          </a:xfrm>
        </p:spPr>
        <p:txBody>
          <a:bodyPr anchor="ctr"/>
          <a:lstStyle/>
          <a:p>
            <a:pPr eaLnBrk="1" hangingPunct="1"/>
            <a:r>
              <a:rPr lang="en-US" altLang="zh-CN" b="1" dirty="0">
                <a:latin typeface="Times New Roman" panose="02020603050405020304" pitchFamily="18" charset="0"/>
                <a:cs typeface="Times New Roman" panose="02020603050405020304" pitchFamily="18" charset="0"/>
              </a:rPr>
              <a:t>4.3.3  3NF</a:t>
            </a:r>
            <a:r>
              <a:rPr lang="zh-CN" altLang="en-US" b="1" dirty="0">
                <a:latin typeface="Times New Roman" panose="02020603050405020304" pitchFamily="18" charset="0"/>
                <a:cs typeface="Times New Roman" panose="02020603050405020304" pitchFamily="18" charset="0"/>
              </a:rPr>
              <a:t>分解</a:t>
            </a:r>
            <a:endParaRPr lang="en-US" altLang="zh-CN" b="1" dirty="0">
              <a:latin typeface="Times New Roman" panose="02020603050405020304" pitchFamily="18" charset="0"/>
              <a:cs typeface="Times New Roman" panose="02020603050405020304" pitchFamily="18" charset="0"/>
            </a:endParaRPr>
          </a:p>
        </p:txBody>
      </p:sp>
      <p:sp>
        <p:nvSpPr>
          <p:cNvPr id="10" name="Rectangle 3"/>
          <p:cNvSpPr>
            <a:spLocks noGrp="1" noChangeArrowheads="1"/>
          </p:cNvSpPr>
          <p:nvPr>
            <p:ph idx="1"/>
          </p:nvPr>
        </p:nvSpPr>
        <p:spPr>
          <a:xfrm>
            <a:off x="457200" y="1052513"/>
            <a:ext cx="8229600" cy="5544839"/>
          </a:xfrm>
        </p:spPr>
        <p:txBody>
          <a:bodyPr>
            <a:normAutofit lnSpcReduction="10000"/>
          </a:bodyPr>
          <a:lstStyle/>
          <a:p>
            <a:pPr marL="457200" indent="-457200">
              <a:lnSpc>
                <a:spcPct val="110000"/>
              </a:lnSpc>
              <a:buFont typeface="+mj-ea"/>
              <a:buAutoNum type="circleNumDbPlain"/>
            </a:pPr>
            <a:r>
              <a:rPr lang="zh-CN" altLang="en-US" dirty="0"/>
              <a:t>对于不是候选码的每个决定因子，从表中删去依赖于它的所有属性；</a:t>
            </a:r>
            <a:endParaRPr lang="zh-CN" altLang="en-US" dirty="0"/>
          </a:p>
          <a:p>
            <a:pPr marL="457200" indent="-457200">
              <a:lnSpc>
                <a:spcPct val="110000"/>
              </a:lnSpc>
              <a:buFont typeface="+mj-ea"/>
              <a:buAutoNum type="circleNumDbPlain"/>
            </a:pPr>
            <a:r>
              <a:rPr lang="zh-CN" altLang="en-US" dirty="0"/>
              <a:t>新建一个表，新表中包含在原表中所有依赖于该决定因子的属性；</a:t>
            </a:r>
            <a:endParaRPr lang="zh-CN" altLang="en-US" dirty="0"/>
          </a:p>
          <a:p>
            <a:pPr marL="457200" indent="-457200">
              <a:lnSpc>
                <a:spcPct val="110000"/>
              </a:lnSpc>
              <a:buFont typeface="+mj-ea"/>
              <a:buAutoNum type="circleNumDbPlain"/>
            </a:pPr>
            <a:r>
              <a:rPr lang="zh-CN" altLang="en-US" dirty="0"/>
              <a:t>将决定因子作为新表的主码。 </a:t>
            </a:r>
            <a:endParaRPr lang="en-US" altLang="zh-CN" dirty="0"/>
          </a:p>
          <a:p>
            <a:pPr marL="0" indent="0">
              <a:lnSpc>
                <a:spcPct val="110000"/>
              </a:lnSpc>
              <a:buNone/>
            </a:pPr>
            <a:endParaRPr lang="zh-CN" altLang="en-US" dirty="0"/>
          </a:p>
          <a:p>
            <a:pPr marL="0" indent="0">
              <a:buNone/>
            </a:pPr>
            <a:r>
              <a:rPr lang="en-US" altLang="zh-CN" dirty="0">
                <a:latin typeface="Times New Roman" panose="02020603050405020304" pitchFamily="18" charset="0"/>
                <a:cs typeface="Times New Roman" panose="02020603050405020304" pitchFamily="18" charset="0"/>
              </a:rPr>
              <a:t>S-L(</a:t>
            </a:r>
            <a:r>
              <a:rPr lang="en-US" altLang="zh-CN" dirty="0" err="1">
                <a:latin typeface="Times New Roman" panose="02020603050405020304" pitchFamily="18" charset="0"/>
                <a:cs typeface="Times New Roman" panose="02020603050405020304" pitchFamily="18" charset="0"/>
              </a:rPr>
              <a:t>Sno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Sloc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分解为</a:t>
            </a:r>
            <a:endParaRPr lang="zh-CN" altLang="en-US" dirty="0">
              <a:latin typeface="Times New Roman" panose="02020603050405020304" pitchFamily="18" charset="0"/>
              <a:cs typeface="Times New Roman" panose="02020603050405020304" pitchFamily="18" charset="0"/>
            </a:endParaRPr>
          </a:p>
          <a:p>
            <a:pPr>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S-D({</a:t>
            </a:r>
            <a:r>
              <a:rPr lang="en-US" altLang="zh-CN" dirty="0" err="1">
                <a:latin typeface="Times New Roman" panose="02020603050405020304" pitchFamily="18" charset="0"/>
                <a:cs typeface="Times New Roman" panose="02020603050405020304" pitchFamily="18" charset="0"/>
              </a:rPr>
              <a:t>Sno</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Sdept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Sno→Sdept</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nSpc>
                <a:spcPct val="90000"/>
              </a:lnSpc>
              <a:buNone/>
            </a:pPr>
            <a:r>
              <a:rPr lang="en-US" altLang="zh-CN" dirty="0">
                <a:latin typeface="Times New Roman" panose="02020603050405020304" pitchFamily="18" charset="0"/>
                <a:cs typeface="Times New Roman" panose="02020603050405020304" pitchFamily="18" charset="0"/>
              </a:rPr>
              <a:t>     D-L({</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Sloc</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Sdept→Sloc</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分解后的关系模式</a:t>
            </a:r>
            <a:r>
              <a:rPr lang="en-US" altLang="zh-CN" dirty="0">
                <a:latin typeface="Times New Roman" panose="02020603050405020304" pitchFamily="18" charset="0"/>
                <a:cs typeface="Times New Roman" panose="02020603050405020304" pitchFamily="18" charset="0"/>
              </a:rPr>
              <a:t>S-D</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D-L</a:t>
            </a:r>
            <a:r>
              <a:rPr lang="zh-CN" altLang="en-US" dirty="0">
                <a:latin typeface="Times New Roman" panose="02020603050405020304" pitchFamily="18" charset="0"/>
                <a:cs typeface="Times New Roman" panose="02020603050405020304" pitchFamily="18" charset="0"/>
              </a:rPr>
              <a:t>中不再存在传递依赖</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一个关系</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若低于</a:t>
            </a:r>
            <a:r>
              <a:rPr lang="en-US" altLang="zh-CN" dirty="0">
                <a:latin typeface="Times New Roman" panose="02020603050405020304" pitchFamily="18" charset="0"/>
                <a:cs typeface="Times New Roman" panose="02020603050405020304" pitchFamily="18" charset="0"/>
              </a:rPr>
              <a:t>3NF</a:t>
            </a:r>
            <a:r>
              <a:rPr lang="zh-CN" altLang="en-US" dirty="0">
                <a:latin typeface="Times New Roman" panose="02020603050405020304" pitchFamily="18" charset="0"/>
                <a:cs typeface="Times New Roman" panose="02020603050405020304" pitchFamily="18" charset="0"/>
              </a:rPr>
              <a:t>，就会产生插入异常、删除异常，更新异常、冗余度大等问题。</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down)">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down)">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wipe(down)">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wipe(down)">
                                      <p:cBhvr>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wipe(down)">
                                      <p:cBhvr>
                                        <p:cTn id="4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b="1" dirty="0">
                <a:latin typeface="Times New Roman" panose="02020603050405020304" pitchFamily="18" charset="0"/>
              </a:rPr>
              <a:t>4.3.4  BCNF</a:t>
            </a:r>
            <a:endParaRPr lang="zh-CN" altLang="en-US" dirty="0"/>
          </a:p>
        </p:txBody>
      </p:sp>
      <p:sp>
        <p:nvSpPr>
          <p:cNvPr id="5" name="Rectangle 3"/>
          <p:cNvSpPr>
            <a:spLocks noGrp="1" noChangeArrowheads="1"/>
          </p:cNvSpPr>
          <p:nvPr>
            <p:ph idx="1"/>
          </p:nvPr>
        </p:nvSpPr>
        <p:spPr>
          <a:xfrm>
            <a:off x="457200" y="1052513"/>
            <a:ext cx="8229600" cy="5184775"/>
          </a:xfrm>
        </p:spPr>
        <p:txBody>
          <a:bodyPr>
            <a:normAutofit/>
          </a:bodyPr>
          <a:lstStyle/>
          <a:p>
            <a:pPr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2NF</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3NF</a:t>
            </a:r>
            <a:r>
              <a:rPr lang="zh-CN" altLang="en-US" dirty="0">
                <a:latin typeface="Times New Roman" panose="02020603050405020304" pitchFamily="18" charset="0"/>
                <a:cs typeface="Times New Roman" panose="02020603050405020304" pitchFamily="18" charset="0"/>
              </a:rPr>
              <a:t>不允许存在非主属性对主键的部分依赖和传递依赖，但是这些定义没有考虑对候选键的依赖关系。</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BCNF( Boyce Codd Normal Form) </a:t>
            </a:r>
            <a:r>
              <a:rPr lang="zh-CN" altLang="en-US" dirty="0">
                <a:latin typeface="Times New Roman" panose="02020603050405020304" pitchFamily="18" charset="0"/>
                <a:cs typeface="Times New Roman" panose="02020603050405020304" pitchFamily="18" charset="0"/>
              </a:rPr>
              <a:t>比</a:t>
            </a:r>
            <a:r>
              <a:rPr lang="en-US" altLang="zh-CN" dirty="0">
                <a:latin typeface="Times New Roman" panose="02020603050405020304" pitchFamily="18" charset="0"/>
                <a:cs typeface="Times New Roman" panose="02020603050405020304" pitchFamily="18" charset="0"/>
              </a:rPr>
              <a:t>3NF</a:t>
            </a:r>
            <a:r>
              <a:rPr lang="zh-CN" altLang="en-US" dirty="0">
                <a:latin typeface="Times New Roman" panose="02020603050405020304" pitchFamily="18" charset="0"/>
                <a:cs typeface="Times New Roman" panose="02020603050405020304" pitchFamily="18" charset="0"/>
              </a:rPr>
              <a:t>又进了一步，通常认为</a:t>
            </a:r>
            <a:r>
              <a:rPr lang="en-US" altLang="zh-CN" dirty="0">
                <a:latin typeface="Times New Roman" panose="02020603050405020304" pitchFamily="18" charset="0"/>
                <a:cs typeface="Times New Roman" panose="02020603050405020304" pitchFamily="18" charset="0"/>
              </a:rPr>
              <a:t>BCNF</a:t>
            </a:r>
            <a:r>
              <a:rPr lang="zh-CN" altLang="en-US" dirty="0">
                <a:latin typeface="Times New Roman" panose="02020603050405020304" pitchFamily="18" charset="0"/>
                <a:cs typeface="Times New Roman" panose="02020603050405020304" pitchFamily="18" charset="0"/>
              </a:rPr>
              <a:t>是修正</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扩充</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的第三范式。</a:t>
            </a:r>
            <a:endParaRPr lang="en-US" altLang="zh-CN"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endParaRPr lang="zh-CN" altLang="en-US" dirty="0">
              <a:latin typeface="Times New Roman" panose="02020603050405020304" pitchFamily="18" charset="0"/>
              <a:cs typeface="Times New Roman" panose="02020603050405020304" pitchFamily="18" charset="0"/>
            </a:endParaRPr>
          </a:p>
          <a:p>
            <a:pPr marL="0" indent="0" eaLnBrk="1" hangingPunct="1">
              <a:buNone/>
            </a:pPr>
            <a:r>
              <a:rPr lang="zh-CN" altLang="en-US" b="1" dirty="0">
                <a:solidFill>
                  <a:schemeClr val="tx1"/>
                </a:solidFill>
                <a:latin typeface="Times New Roman" panose="02020603050405020304" pitchFamily="18" charset="0"/>
                <a:cs typeface="Times New Roman" panose="02020603050405020304" pitchFamily="18" charset="0"/>
              </a:rPr>
              <a:t>定义</a:t>
            </a:r>
            <a:r>
              <a:rPr lang="en-US" altLang="zh-CN" b="1" dirty="0">
                <a:solidFill>
                  <a:schemeClr val="tx1"/>
                </a:solidFill>
                <a:latin typeface="Times New Roman" panose="02020603050405020304" pitchFamily="18" charset="0"/>
                <a:cs typeface="Times New Roman" panose="02020603050405020304" pitchFamily="18" charset="0"/>
              </a:rPr>
              <a:t>4-16  </a:t>
            </a:r>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F)∈1NF</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X→Y</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ea typeface="MS Gothic" panose="020B0609070205080204" pitchFamily="49" charset="-128"/>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必含有候选键，则</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F)∈BCNF</a:t>
            </a: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即：关系模式</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中，</a:t>
            </a:r>
            <a:r>
              <a:rPr lang="zh-CN" altLang="en-US" dirty="0">
                <a:solidFill>
                  <a:srgbClr val="002060"/>
                </a:solidFill>
                <a:latin typeface="Times New Roman" panose="02020603050405020304" pitchFamily="18" charset="0"/>
                <a:cs typeface="Times New Roman" panose="02020603050405020304" pitchFamily="18" charset="0"/>
              </a:rPr>
              <a:t>若每一个决定因素都</a:t>
            </a:r>
            <a:r>
              <a:rPr lang="zh-CN" altLang="en-US" dirty="0">
                <a:solidFill>
                  <a:srgbClr val="FF0000"/>
                </a:solidFill>
                <a:latin typeface="Times New Roman" panose="02020603050405020304" pitchFamily="18" charset="0"/>
                <a:cs typeface="Times New Roman" panose="02020603050405020304" pitchFamily="18" charset="0"/>
              </a:rPr>
              <a:t>包含键</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R(U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F)∈BCNF</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b="1" dirty="0">
                <a:latin typeface="Times New Roman" panose="02020603050405020304" pitchFamily="18" charset="0"/>
              </a:rPr>
              <a:t>4.3.4  BCNF</a:t>
            </a:r>
            <a:endParaRPr lang="zh-CN" altLang="en-US" dirty="0"/>
          </a:p>
        </p:txBody>
      </p:sp>
      <p:sp>
        <p:nvSpPr>
          <p:cNvPr id="5" name="Rectangle 3"/>
          <p:cNvSpPr>
            <a:spLocks noGrp="1" noChangeArrowheads="1"/>
          </p:cNvSpPr>
          <p:nvPr>
            <p:ph idx="1"/>
          </p:nvPr>
        </p:nvSpPr>
        <p:spPr>
          <a:xfrm>
            <a:off x="457200" y="1052513"/>
            <a:ext cx="8229600" cy="5184775"/>
          </a:xfrm>
        </p:spPr>
        <p:txBody>
          <a:bodyPr>
            <a:normAutofit/>
          </a:bodyPr>
          <a:lstStyle/>
          <a:p>
            <a:pPr marL="457200" indent="-457200"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BCNF</a:t>
            </a:r>
            <a:r>
              <a:rPr lang="zh-CN" altLang="en-US" dirty="0">
                <a:latin typeface="Times New Roman" panose="02020603050405020304" pitchFamily="18" charset="0"/>
                <a:cs typeface="Times New Roman" panose="02020603050405020304" pitchFamily="18" charset="0"/>
              </a:rPr>
              <a:t>的定义可得到，一个满足</a:t>
            </a:r>
            <a:r>
              <a:rPr lang="en-US" altLang="zh-CN" dirty="0">
                <a:latin typeface="Times New Roman" panose="02020603050405020304" pitchFamily="18" charset="0"/>
                <a:cs typeface="Times New Roman" panose="02020603050405020304" pitchFamily="18" charset="0"/>
              </a:rPr>
              <a:t>BCNF</a:t>
            </a:r>
            <a:r>
              <a:rPr lang="zh-CN" altLang="en-US" dirty="0">
                <a:latin typeface="Times New Roman" panose="02020603050405020304" pitchFamily="18" charset="0"/>
                <a:cs typeface="Times New Roman" panose="02020603050405020304" pitchFamily="18" charset="0"/>
              </a:rPr>
              <a:t>的关系模式有：</a:t>
            </a:r>
            <a:endParaRPr lang="zh-CN" altLang="en-US" dirty="0">
              <a:latin typeface="Times New Roman" panose="02020603050405020304" pitchFamily="18" charset="0"/>
              <a:cs typeface="Times New Roman" panose="02020603050405020304" pitchFamily="18" charset="0"/>
            </a:endParaRPr>
          </a:p>
          <a:p>
            <a:pPr marL="838200" lvl="1" indent="-381000" eaLnBrk="1" hangingPunct="1">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所有非主属性对每一个键都是完全函数依赖。</a:t>
            </a:r>
            <a:endParaRPr lang="en-US" altLang="zh-CN" sz="2400" dirty="0">
              <a:latin typeface="Times New Roman" panose="02020603050405020304" pitchFamily="18" charset="0"/>
              <a:cs typeface="Times New Roman" panose="02020603050405020304" pitchFamily="18" charset="0"/>
            </a:endParaRPr>
          </a:p>
          <a:p>
            <a:pPr lvl="2" indent="-285750">
              <a:buFont typeface="Arial" panose="020B0604020202020204" pitchFamily="34" charset="0"/>
              <a:buChar char="•"/>
            </a:pPr>
            <a:r>
              <a:rPr lang="zh-CN" altLang="en-US" sz="2000" dirty="0">
                <a:latin typeface="Times New Roman" panose="02020603050405020304" pitchFamily="18" charset="0"/>
                <a:ea typeface="+mj-ea"/>
                <a:cs typeface="Times New Roman" panose="02020603050405020304" pitchFamily="18" charset="0"/>
              </a:rPr>
              <a:t>若</a:t>
            </a:r>
            <a:r>
              <a:rPr lang="en-US" altLang="zh-CN" sz="2000" dirty="0">
                <a:latin typeface="Times New Roman" panose="02020603050405020304" pitchFamily="18" charset="0"/>
                <a:ea typeface="+mj-ea"/>
                <a:cs typeface="Times New Roman" panose="02020603050405020304" pitchFamily="18" charset="0"/>
              </a:rPr>
              <a:t>XY→Z</a:t>
            </a:r>
            <a:r>
              <a:rPr lang="zh-CN" altLang="en-US" sz="2000" dirty="0">
                <a:latin typeface="Times New Roman" panose="02020603050405020304" pitchFamily="18" charset="0"/>
                <a:ea typeface="+mj-ea"/>
                <a:cs typeface="Times New Roman" panose="02020603050405020304" pitchFamily="18" charset="0"/>
              </a:rPr>
              <a:t>，不是完全函数依赖，则有</a:t>
            </a:r>
            <a:r>
              <a:rPr lang="en-US" altLang="zh-CN" sz="2000" dirty="0">
                <a:latin typeface="Times New Roman" panose="02020603050405020304" pitchFamily="18" charset="0"/>
                <a:ea typeface="+mj-ea"/>
                <a:cs typeface="Times New Roman" panose="02020603050405020304" pitchFamily="18" charset="0"/>
              </a:rPr>
              <a:t>X→Z</a:t>
            </a:r>
            <a:r>
              <a:rPr lang="zh-CN" altLang="en-US" sz="2000" dirty="0">
                <a:latin typeface="Times New Roman" panose="02020603050405020304" pitchFamily="18" charset="0"/>
                <a:ea typeface="+mj-ea"/>
                <a:cs typeface="Times New Roman" panose="02020603050405020304" pitchFamily="18" charset="0"/>
              </a:rPr>
              <a:t>或</a:t>
            </a:r>
            <a:r>
              <a:rPr lang="en-US" altLang="zh-CN" sz="2000" dirty="0">
                <a:latin typeface="Times New Roman" panose="02020603050405020304" pitchFamily="18" charset="0"/>
                <a:ea typeface="+mj-ea"/>
                <a:cs typeface="Times New Roman" panose="02020603050405020304" pitchFamily="18" charset="0"/>
              </a:rPr>
              <a:t>Y→Z</a:t>
            </a:r>
            <a:r>
              <a:rPr lang="zh-CN" altLang="en-US" sz="2000" dirty="0">
                <a:latin typeface="Times New Roman" panose="02020603050405020304" pitchFamily="18" charset="0"/>
                <a:ea typeface="+mj-ea"/>
                <a:cs typeface="Times New Roman" panose="02020603050405020304" pitchFamily="18" charset="0"/>
              </a:rPr>
              <a:t>，</a:t>
            </a:r>
            <a:r>
              <a:rPr lang="en-US" altLang="zh-CN" sz="2000" dirty="0">
                <a:latin typeface="Times New Roman" panose="02020603050405020304" pitchFamily="18" charset="0"/>
                <a:ea typeface="+mj-ea"/>
                <a:cs typeface="Times New Roman" panose="02020603050405020304" pitchFamily="18" charset="0"/>
              </a:rPr>
              <a:t>X</a:t>
            </a:r>
            <a:r>
              <a:rPr lang="zh-CN" altLang="en-US" sz="2000" dirty="0">
                <a:latin typeface="Times New Roman" panose="02020603050405020304" pitchFamily="18" charset="0"/>
                <a:ea typeface="+mj-ea"/>
                <a:cs typeface="Times New Roman" panose="02020603050405020304" pitchFamily="18" charset="0"/>
              </a:rPr>
              <a:t>和</a:t>
            </a:r>
            <a:r>
              <a:rPr lang="en-US" altLang="zh-CN" sz="2000" dirty="0">
                <a:latin typeface="Times New Roman" panose="02020603050405020304" pitchFamily="18" charset="0"/>
                <a:ea typeface="+mj-ea"/>
                <a:cs typeface="Times New Roman" panose="02020603050405020304" pitchFamily="18" charset="0"/>
              </a:rPr>
              <a:t>Y</a:t>
            </a:r>
            <a:r>
              <a:rPr lang="zh-CN" altLang="en-US" sz="2000" dirty="0">
                <a:latin typeface="Times New Roman" panose="02020603050405020304" pitchFamily="18" charset="0"/>
                <a:ea typeface="+mj-ea"/>
                <a:cs typeface="Times New Roman" panose="02020603050405020304" pitchFamily="18" charset="0"/>
              </a:rPr>
              <a:t>肯定不是候选键。</a:t>
            </a:r>
            <a:endParaRPr lang="zh-CN" altLang="en-US" sz="2000" dirty="0">
              <a:latin typeface="Times New Roman" panose="02020603050405020304" pitchFamily="18" charset="0"/>
              <a:ea typeface="+mj-ea"/>
              <a:cs typeface="Times New Roman" panose="02020603050405020304" pitchFamily="18" charset="0"/>
            </a:endParaRPr>
          </a:p>
          <a:p>
            <a:pPr marL="838200" lvl="1" indent="-381000" eaLnBrk="1" hangingPunct="1">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所有主属性对每一个不包含它的键，也完全函数依赖。</a:t>
            </a:r>
            <a:endParaRPr lang="zh-CN" altLang="en-US" sz="2400" dirty="0">
              <a:latin typeface="Times New Roman" panose="02020603050405020304" pitchFamily="18" charset="0"/>
              <a:cs typeface="Times New Roman" panose="02020603050405020304" pitchFamily="18" charset="0"/>
            </a:endParaRPr>
          </a:p>
          <a:p>
            <a:pPr marL="838200" lvl="1" indent="-381000" eaLnBrk="1" hangingPunct="1">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没有任何属性完全函数依赖于非键的任何一组属性。</a:t>
            </a:r>
            <a:endParaRPr lang="en-US" altLang="zh-CN" sz="2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zh-CN" altLang="en-US" sz="2000" dirty="0">
                <a:latin typeface="Times New Roman" panose="02020603050405020304" pitchFamily="18" charset="0"/>
                <a:ea typeface="+mj-ea"/>
                <a:cs typeface="Times New Roman" panose="02020603050405020304" pitchFamily="18" charset="0"/>
              </a:rPr>
              <a:t>若</a:t>
            </a:r>
            <a:r>
              <a:rPr lang="en-US" altLang="zh-CN" sz="2000" dirty="0">
                <a:latin typeface="Times New Roman" panose="02020603050405020304" pitchFamily="18" charset="0"/>
                <a:ea typeface="+mj-ea"/>
                <a:cs typeface="Times New Roman" panose="02020603050405020304" pitchFamily="18" charset="0"/>
              </a:rPr>
              <a:t>X→Y</a:t>
            </a:r>
            <a:r>
              <a:rPr lang="zh-CN" altLang="en-US" sz="2000" dirty="0">
                <a:latin typeface="Times New Roman" panose="02020603050405020304" pitchFamily="18" charset="0"/>
                <a:ea typeface="+mj-ea"/>
                <a:cs typeface="Times New Roman" panose="02020603050405020304" pitchFamily="18" charset="0"/>
              </a:rPr>
              <a:t>，其中</a:t>
            </a:r>
            <a:r>
              <a:rPr lang="en-US" altLang="zh-CN" sz="2000" dirty="0">
                <a:latin typeface="Times New Roman" panose="02020603050405020304" pitchFamily="18" charset="0"/>
                <a:ea typeface="+mj-ea"/>
                <a:cs typeface="Times New Roman" panose="02020603050405020304" pitchFamily="18" charset="0"/>
              </a:rPr>
              <a:t>X</a:t>
            </a:r>
            <a:r>
              <a:rPr lang="zh-CN" altLang="en-US" sz="2000" dirty="0">
                <a:latin typeface="Times New Roman" panose="02020603050405020304" pitchFamily="18" charset="0"/>
                <a:ea typeface="+mj-ea"/>
                <a:cs typeface="Times New Roman" panose="02020603050405020304" pitchFamily="18" charset="0"/>
              </a:rPr>
              <a:t>非键，与定义矛盾。</a:t>
            </a:r>
            <a:endParaRPr lang="zh-CN" altLang="en-US" sz="2000" dirty="0">
              <a:latin typeface="Times New Roman" panose="02020603050405020304" pitchFamily="18" charset="0"/>
              <a:ea typeface="+mj-ea"/>
              <a:cs typeface="Times New Roman" panose="02020603050405020304" pitchFamily="18" charset="0"/>
            </a:endParaRPr>
          </a:p>
          <a:p>
            <a:pPr marL="838200" lvl="1" indent="-381000" eaLnBrk="1" hangingPunct="1">
              <a:buFont typeface="Wingdings" panose="05000000000000000000" pitchFamily="2" charset="2"/>
              <a:buAutoNum type="arabicPeriod"/>
            </a:pPr>
            <a:r>
              <a:rPr lang="zh-CN" altLang="en-US" sz="2400" dirty="0">
                <a:latin typeface="Times New Roman" panose="02020603050405020304" pitchFamily="18" charset="0"/>
                <a:cs typeface="Times New Roman" panose="02020603050405020304" pitchFamily="18" charset="0"/>
              </a:rPr>
              <a:t>每一个非主属性不传递依赖于键</a:t>
            </a:r>
            <a:endParaRPr lang="en-US" altLang="zh-CN" sz="2400" dirty="0">
              <a:latin typeface="Times New Roman" panose="02020603050405020304" pitchFamily="18" charset="0"/>
              <a:cs typeface="Times New Roman" panose="02020603050405020304" pitchFamily="18" charset="0"/>
            </a:endParaRPr>
          </a:p>
          <a:p>
            <a:pPr lvl="2" indent="-285750">
              <a:buFont typeface="Arial" panose="020B0604020202020204" pitchFamily="34" charset="0"/>
              <a:buChar char="•"/>
            </a:pPr>
            <a:r>
              <a:rPr lang="zh-CN" altLang="en-US" sz="2000" dirty="0">
                <a:latin typeface="Times New Roman" panose="02020603050405020304" pitchFamily="18" charset="0"/>
                <a:ea typeface="+mj-ea"/>
                <a:cs typeface="Times New Roman" panose="02020603050405020304" pitchFamily="18" charset="0"/>
              </a:rPr>
              <a:t>若</a:t>
            </a:r>
            <a:r>
              <a:rPr lang="en-US" altLang="zh-CN" sz="2000" dirty="0">
                <a:latin typeface="Times New Roman" panose="02020603050405020304" pitchFamily="18" charset="0"/>
                <a:ea typeface="+mj-ea"/>
                <a:cs typeface="Times New Roman" panose="02020603050405020304" pitchFamily="18" charset="0"/>
              </a:rPr>
              <a:t>X→Y</a:t>
            </a:r>
            <a:r>
              <a:rPr lang="zh-CN" altLang="en-US" sz="2000" dirty="0">
                <a:latin typeface="Times New Roman" panose="02020603050405020304" pitchFamily="18" charset="0"/>
                <a:ea typeface="+mj-ea"/>
                <a:cs typeface="Times New Roman" panose="02020603050405020304" pitchFamily="18" charset="0"/>
              </a:rPr>
              <a:t>且</a:t>
            </a:r>
            <a:r>
              <a:rPr lang="en-US" altLang="zh-CN" sz="2000" dirty="0">
                <a:latin typeface="Times New Roman" panose="02020603050405020304" pitchFamily="18" charset="0"/>
                <a:ea typeface="+mj-ea"/>
                <a:cs typeface="Times New Roman" panose="02020603050405020304" pitchFamily="18" charset="0"/>
              </a:rPr>
              <a:t>Y→Z</a:t>
            </a:r>
            <a:r>
              <a:rPr lang="zh-CN" altLang="en-US" sz="2000" dirty="0">
                <a:latin typeface="Times New Roman" panose="02020603050405020304" pitchFamily="18" charset="0"/>
                <a:ea typeface="+mj-ea"/>
                <a:cs typeface="Times New Roman" panose="02020603050405020304" pitchFamily="18" charset="0"/>
              </a:rPr>
              <a:t>，则</a:t>
            </a:r>
            <a:r>
              <a:rPr lang="en-US" altLang="zh-CN" sz="2000" dirty="0">
                <a:latin typeface="Times New Roman" panose="02020603050405020304" pitchFamily="18" charset="0"/>
                <a:ea typeface="+mj-ea"/>
                <a:cs typeface="Times New Roman" panose="02020603050405020304" pitchFamily="18" charset="0"/>
              </a:rPr>
              <a:t>Y</a:t>
            </a:r>
            <a:r>
              <a:rPr lang="zh-CN" altLang="en-US" sz="2000" dirty="0">
                <a:latin typeface="Times New Roman" panose="02020603050405020304" pitchFamily="18" charset="0"/>
                <a:ea typeface="+mj-ea"/>
                <a:cs typeface="Times New Roman" panose="02020603050405020304" pitchFamily="18" charset="0"/>
              </a:rPr>
              <a:t>一定非键，与定义矛盾</a:t>
            </a:r>
            <a:endParaRPr lang="zh-CN" altLang="en-US" sz="2000" dirty="0">
              <a:latin typeface="Times New Roman" panose="02020603050405020304" pitchFamily="18" charset="0"/>
              <a:ea typeface="+mj-ea"/>
              <a:cs typeface="Times New Roman" panose="02020603050405020304" pitchFamily="18" charset="0"/>
            </a:endParaRPr>
          </a:p>
          <a:p>
            <a:pPr marL="457200" indent="-457200"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可证明：若</a:t>
            </a:r>
            <a:r>
              <a:rPr lang="en-US" altLang="zh-CN" dirty="0">
                <a:latin typeface="Times New Roman" panose="02020603050405020304" pitchFamily="18" charset="0"/>
                <a:cs typeface="Times New Roman" panose="02020603050405020304" pitchFamily="18" charset="0"/>
              </a:rPr>
              <a:t>R∈BCNF</a:t>
            </a:r>
            <a:r>
              <a:rPr lang="zh-CN" altLang="en-US" dirty="0">
                <a:latin typeface="Times New Roman" panose="02020603050405020304" pitchFamily="18" charset="0"/>
                <a:cs typeface="Times New Roman" panose="02020603050405020304" pitchFamily="18" charset="0"/>
              </a:rPr>
              <a:t>，则 </a:t>
            </a:r>
            <a:r>
              <a:rPr lang="en-US" altLang="zh-CN" dirty="0">
                <a:latin typeface="Times New Roman" panose="02020603050405020304" pitchFamily="18" charset="0"/>
                <a:cs typeface="Times New Roman" panose="02020603050405020304" pitchFamily="18" charset="0"/>
              </a:rPr>
              <a:t>R∈3NF</a:t>
            </a:r>
            <a:r>
              <a:rPr lang="zh-CN" altLang="en-US" dirty="0">
                <a:latin typeface="Times New Roman" panose="02020603050405020304" pitchFamily="18" charset="0"/>
                <a:cs typeface="Times New Roman" panose="02020603050405020304" pitchFamily="18" charset="0"/>
              </a:rPr>
              <a:t>。反之不然</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b="1" dirty="0">
                <a:latin typeface="Times New Roman" panose="02020603050405020304" pitchFamily="18" charset="0"/>
              </a:rPr>
              <a:t>4.3.4  </a:t>
            </a:r>
            <a:r>
              <a:rPr lang="en-US" altLang="zh-CN" b="1" dirty="0" err="1">
                <a:latin typeface="Times New Roman" panose="02020603050405020304" pitchFamily="18" charset="0"/>
              </a:rPr>
              <a:t>BCNF举例</a:t>
            </a:r>
            <a:endParaRPr lang="zh-CN" altLang="en-US" dirty="0"/>
          </a:p>
        </p:txBody>
      </p:sp>
      <p:sp>
        <p:nvSpPr>
          <p:cNvPr id="5" name="Rectangle 3"/>
          <p:cNvSpPr>
            <a:spLocks noGrp="1" noChangeArrowheads="1"/>
          </p:cNvSpPr>
          <p:nvPr>
            <p:ph idx="1"/>
          </p:nvPr>
        </p:nvSpPr>
        <p:spPr>
          <a:xfrm>
            <a:off x="457200" y="1052513"/>
            <a:ext cx="8229600" cy="5688855"/>
          </a:xfrm>
        </p:spPr>
        <p:txBody>
          <a:bodyPr>
            <a:normAutofit/>
          </a:bodyPr>
          <a:lstStyle/>
          <a:p>
            <a:pPr marL="457200" indent="-457200"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R1(ABCDE, {AB</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E, ABC, ABD,</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CDA,</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CDB, CDE}</a:t>
            </a:r>
            <a:r>
              <a:rPr lang="en-US" altLang="zh-CN" dirty="0">
                <a:latin typeface="Times New Roman" panose="02020603050405020304" pitchFamily="18" charset="0"/>
                <a:cs typeface="Times New Roman" panose="02020603050405020304" pitchFamily="18" charset="0"/>
              </a:rPr>
              <a:t>) ∈BCNF</a:t>
            </a: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R2(ABCDE, {AB</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E, ABD,</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CDA,</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CDB,</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CDE , AC}</a:t>
            </a:r>
            <a:r>
              <a:rPr lang="en-US" altLang="zh-CN" dirty="0">
                <a:latin typeface="Times New Roman" panose="02020603050405020304" pitchFamily="18" charset="0"/>
                <a:cs typeface="Times New Roman" panose="02020603050405020304" pitchFamily="18" charset="0"/>
              </a:rPr>
              <a:t>) ∉ BCNF</a:t>
            </a: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R3(ABCDE, {AB</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E, ABC, CDA,</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CDB, CDE , ED}</a:t>
            </a:r>
            <a:r>
              <a:rPr lang="en-US" altLang="zh-CN" dirty="0">
                <a:latin typeface="Times New Roman" panose="02020603050405020304" pitchFamily="18" charset="0"/>
                <a:cs typeface="Times New Roman" panose="02020603050405020304" pitchFamily="18" charset="0"/>
              </a:rPr>
              <a:t>) ∉BCNF</a:t>
            </a:r>
            <a:endParaRPr lang="en-US" altLang="zh-CN" dirty="0">
              <a:latin typeface="Times New Roman" panose="02020603050405020304" pitchFamily="18" charset="0"/>
              <a:cs typeface="Times New Roman" panose="02020603050405020304" pitchFamily="18" charset="0"/>
            </a:endParaRPr>
          </a:p>
          <a:p>
            <a:pPr marL="457200" indent="-457200" eaLnBrk="1" hangingPunct="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R4(ABCDE,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ABC, ABD,</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CDA,</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CDB, CDE , DE}</a:t>
            </a:r>
            <a:r>
              <a:rPr lang="en-US" altLang="zh-CN" dirty="0">
                <a:latin typeface="Times New Roman" panose="02020603050405020304" pitchFamily="18" charset="0"/>
                <a:cs typeface="Times New Roman" panose="02020603050405020304" pitchFamily="18" charset="0"/>
              </a:rPr>
              <a:t>) ∉BCNF</a:t>
            </a:r>
            <a:endParaRPr lang="en-US" altLang="zh-CN"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635896" y="1412776"/>
            <a:ext cx="2646878"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(AB, CD</a:t>
            </a:r>
            <a:r>
              <a:rPr lang="zh-CN" altLang="en-US" sz="2400" dirty="0">
                <a:solidFill>
                  <a:srgbClr val="FF0000"/>
                </a:solidFill>
                <a:latin typeface="Times New Roman" panose="02020603050405020304" pitchFamily="18" charset="0"/>
                <a:ea typeface="+mj-ea"/>
                <a:cs typeface="Times New Roman" panose="02020603050405020304" pitchFamily="18" charset="0"/>
              </a:rPr>
              <a:t>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t>
            </a:r>
            <a:endParaRPr lang="zh-CN" altLang="en-US" sz="2400" dirty="0">
              <a:solidFill>
                <a:srgbClr val="FF0000"/>
              </a:solidFill>
              <a:latin typeface="Times New Roman" panose="02020603050405020304" pitchFamily="18" charset="0"/>
              <a:ea typeface="+mj-ea"/>
              <a:cs typeface="Times New Roman" panose="02020603050405020304" pitchFamily="18" charset="0"/>
            </a:endParaRPr>
          </a:p>
        </p:txBody>
      </p:sp>
      <p:sp>
        <p:nvSpPr>
          <p:cNvPr id="6" name="文本框 5"/>
          <p:cNvSpPr txBox="1"/>
          <p:nvPr/>
        </p:nvSpPr>
        <p:spPr>
          <a:xfrm>
            <a:off x="3635896" y="2276872"/>
            <a:ext cx="4700326"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(AB, CD</a:t>
            </a:r>
            <a:r>
              <a:rPr lang="zh-CN" altLang="en-US" sz="2400" dirty="0">
                <a:solidFill>
                  <a:srgbClr val="FF0000"/>
                </a:solidFill>
                <a:latin typeface="Times New Roman" panose="02020603050405020304" pitchFamily="18" charset="0"/>
                <a:ea typeface="+mj-ea"/>
                <a:cs typeface="Times New Roman" panose="02020603050405020304" pitchFamily="18" charset="0"/>
              </a:rPr>
              <a:t>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a:t>
            </a:r>
            <a:r>
              <a:rPr lang="zh-CN" altLang="en-US" sz="2400" dirty="0">
                <a:solidFill>
                  <a:srgbClr val="FF0000"/>
                </a:solidFill>
                <a:latin typeface="Times New Roman" panose="02020603050405020304" pitchFamily="18" charset="0"/>
                <a:ea typeface="+mj-ea"/>
                <a:cs typeface="Times New Roman" panose="02020603050405020304" pitchFamily="18" charset="0"/>
              </a:rPr>
              <a:t>不为候选键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t>
            </a:r>
            <a:endParaRPr lang="zh-CN" altLang="en-US" sz="2400" dirty="0">
              <a:solidFill>
                <a:srgbClr val="FF0000"/>
              </a:solidFill>
              <a:latin typeface="Times New Roman" panose="02020603050405020304" pitchFamily="18" charset="0"/>
              <a:ea typeface="+mj-ea"/>
              <a:cs typeface="Times New Roman" panose="02020603050405020304" pitchFamily="18" charset="0"/>
            </a:endParaRPr>
          </a:p>
        </p:txBody>
      </p:sp>
      <p:sp>
        <p:nvSpPr>
          <p:cNvPr id="7" name="文本框 6"/>
          <p:cNvSpPr txBox="1"/>
          <p:nvPr/>
        </p:nvSpPr>
        <p:spPr>
          <a:xfrm>
            <a:off x="827584" y="2751311"/>
            <a:ext cx="6683240" cy="830997"/>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(E</a:t>
            </a:r>
            <a:r>
              <a:rPr lang="zh-CN" altLang="en-US" sz="2400" dirty="0">
                <a:solidFill>
                  <a:srgbClr val="FF0000"/>
                </a:solidFill>
                <a:latin typeface="Times New Roman" panose="02020603050405020304" pitchFamily="18" charset="0"/>
                <a:ea typeface="+mj-ea"/>
                <a:cs typeface="Times New Roman" panose="02020603050405020304" pitchFamily="18" charset="0"/>
              </a:rPr>
              <a:t>为非主属性，完全函数依赖于</a:t>
            </a:r>
            <a:r>
              <a:rPr lang="en-US" altLang="zh-CN" sz="2400" dirty="0">
                <a:solidFill>
                  <a:srgbClr val="FF0000"/>
                </a:solidFill>
                <a:latin typeface="Times New Roman" panose="02020603050405020304" pitchFamily="18" charset="0"/>
                <a:ea typeface="+mj-ea"/>
                <a:cs typeface="Times New Roman" panose="02020603050405020304" pitchFamily="18" charset="0"/>
              </a:rPr>
              <a:t>CD</a:t>
            </a:r>
            <a:r>
              <a:rPr lang="zh-CN" altLang="en-US" sz="2400" dirty="0">
                <a:solidFill>
                  <a:srgbClr val="FF0000"/>
                </a:solidFill>
                <a:latin typeface="Times New Roman" panose="02020603050405020304" pitchFamily="18" charset="0"/>
                <a:ea typeface="+mj-ea"/>
                <a:cs typeface="Times New Roman" panose="02020603050405020304" pitchFamily="18" charset="0"/>
              </a:rPr>
              <a:t>键，属于</a:t>
            </a:r>
            <a:r>
              <a:rPr lang="en-US" altLang="zh-CN" sz="2400" dirty="0">
                <a:solidFill>
                  <a:srgbClr val="FF0000"/>
                </a:solidFill>
                <a:latin typeface="Times New Roman" panose="02020603050405020304" pitchFamily="18" charset="0"/>
                <a:ea typeface="+mj-ea"/>
                <a:cs typeface="Times New Roman" panose="02020603050405020304" pitchFamily="18" charset="0"/>
              </a:rPr>
              <a:t>2NF</a:t>
            </a:r>
            <a:endParaRPr lang="en-US" altLang="zh-CN" sz="2400" dirty="0">
              <a:solidFill>
                <a:srgbClr val="FF0000"/>
              </a:solidFill>
              <a:latin typeface="Times New Roman" panose="02020603050405020304" pitchFamily="18" charset="0"/>
              <a:ea typeface="+mj-ea"/>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E</a:t>
            </a:r>
            <a:r>
              <a:rPr lang="zh-CN" altLang="en-US" sz="2400" dirty="0">
                <a:solidFill>
                  <a:srgbClr val="FF0000"/>
                </a:solidFill>
                <a:latin typeface="Times New Roman" panose="02020603050405020304" pitchFamily="18" charset="0"/>
                <a:cs typeface="Times New Roman" panose="02020603050405020304" pitchFamily="18" charset="0"/>
              </a:rPr>
              <a:t>不</a:t>
            </a:r>
            <a:r>
              <a:rPr lang="zh-CN" altLang="en-US" sz="2400" dirty="0">
                <a:solidFill>
                  <a:srgbClr val="FF0000"/>
                </a:solidFill>
                <a:latin typeface="Times New Roman" panose="02020603050405020304" pitchFamily="18" charset="0"/>
                <a:ea typeface="+mj-ea"/>
                <a:cs typeface="Times New Roman" panose="02020603050405020304" pitchFamily="18" charset="0"/>
              </a:rPr>
              <a:t>传递依赖与键，属于</a:t>
            </a:r>
            <a:r>
              <a:rPr lang="en-US" altLang="zh-CN" sz="2400" dirty="0">
                <a:solidFill>
                  <a:srgbClr val="FF0000"/>
                </a:solidFill>
                <a:latin typeface="Times New Roman" panose="02020603050405020304" pitchFamily="18" charset="0"/>
                <a:ea typeface="+mj-ea"/>
                <a:cs typeface="Times New Roman" panose="02020603050405020304" pitchFamily="18" charset="0"/>
              </a:rPr>
              <a:t>3NF</a:t>
            </a:r>
            <a:endParaRPr lang="zh-CN" altLang="en-US" sz="2400" dirty="0">
              <a:solidFill>
                <a:srgbClr val="FF0000"/>
              </a:solidFill>
              <a:latin typeface="Times New Roman" panose="02020603050405020304" pitchFamily="18" charset="0"/>
              <a:ea typeface="+mj-ea"/>
              <a:cs typeface="Times New Roman" panose="02020603050405020304" pitchFamily="18" charset="0"/>
            </a:endParaRPr>
          </a:p>
        </p:txBody>
      </p:sp>
      <p:sp>
        <p:nvSpPr>
          <p:cNvPr id="8" name="文本框 7"/>
          <p:cNvSpPr txBox="1"/>
          <p:nvPr/>
        </p:nvSpPr>
        <p:spPr>
          <a:xfrm>
            <a:off x="3635896" y="4119463"/>
            <a:ext cx="4665060"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(CD</a:t>
            </a:r>
            <a:r>
              <a:rPr lang="zh-CN" altLang="en-US" sz="2400" dirty="0">
                <a:solidFill>
                  <a:srgbClr val="FF0000"/>
                </a:solidFill>
                <a:latin typeface="Times New Roman" panose="02020603050405020304" pitchFamily="18" charset="0"/>
                <a:ea typeface="+mj-ea"/>
                <a:cs typeface="Times New Roman" panose="02020603050405020304" pitchFamily="18" charset="0"/>
              </a:rPr>
              <a:t>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AB, E</a:t>
            </a:r>
            <a:r>
              <a:rPr lang="zh-CN" altLang="en-US" sz="2400" dirty="0">
                <a:solidFill>
                  <a:srgbClr val="FF0000"/>
                </a:solidFill>
                <a:latin typeface="Times New Roman" panose="02020603050405020304" pitchFamily="18" charset="0"/>
                <a:ea typeface="+mj-ea"/>
                <a:cs typeface="Times New Roman" panose="02020603050405020304" pitchFamily="18" charset="0"/>
              </a:rPr>
              <a:t>不为候选键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t>
            </a:r>
            <a:endParaRPr lang="zh-CN" altLang="en-US" sz="2400" dirty="0">
              <a:solidFill>
                <a:srgbClr val="FF0000"/>
              </a:solidFill>
              <a:latin typeface="Times New Roman" panose="02020603050405020304" pitchFamily="18" charset="0"/>
              <a:ea typeface="+mj-ea"/>
              <a:cs typeface="Times New Roman" panose="02020603050405020304" pitchFamily="18" charset="0"/>
            </a:endParaRPr>
          </a:p>
        </p:txBody>
      </p:sp>
      <p:sp>
        <p:nvSpPr>
          <p:cNvPr id="9" name="文本框 8"/>
          <p:cNvSpPr txBox="1"/>
          <p:nvPr/>
        </p:nvSpPr>
        <p:spPr>
          <a:xfrm>
            <a:off x="3492386" y="4983306"/>
            <a:ext cx="4665060"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(CD</a:t>
            </a:r>
            <a:r>
              <a:rPr lang="zh-CN" altLang="en-US" sz="2400" dirty="0">
                <a:solidFill>
                  <a:srgbClr val="FF0000"/>
                </a:solidFill>
                <a:latin typeface="Times New Roman" panose="02020603050405020304" pitchFamily="18" charset="0"/>
                <a:ea typeface="+mj-ea"/>
                <a:cs typeface="Times New Roman" panose="02020603050405020304" pitchFamily="18" charset="0"/>
              </a:rPr>
              <a:t>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AB, E</a:t>
            </a:r>
            <a:r>
              <a:rPr lang="zh-CN" altLang="en-US" sz="2400" dirty="0">
                <a:solidFill>
                  <a:srgbClr val="FF0000"/>
                </a:solidFill>
                <a:latin typeface="Times New Roman" panose="02020603050405020304" pitchFamily="18" charset="0"/>
                <a:ea typeface="+mj-ea"/>
                <a:cs typeface="Times New Roman" panose="02020603050405020304" pitchFamily="18" charset="0"/>
              </a:rPr>
              <a:t>不为候选键</a:t>
            </a:r>
            <a:r>
              <a:rPr lang="en-US" altLang="zh-CN" sz="2400" dirty="0">
                <a:solidFill>
                  <a:srgbClr val="FF0000"/>
                </a:solidFill>
                <a:latin typeface="Times New Roman" panose="02020603050405020304" pitchFamily="18" charset="0"/>
                <a:ea typeface="+mj-ea"/>
                <a:cs typeface="Times New Roman" panose="02020603050405020304" pitchFamily="18" charset="0"/>
              </a:rPr>
              <a:t>)</a:t>
            </a:r>
            <a:endParaRPr lang="zh-CN" altLang="en-US" sz="2400" dirty="0">
              <a:solidFill>
                <a:srgbClr val="FF0000"/>
              </a:solidFill>
              <a:latin typeface="Times New Roman" panose="02020603050405020304" pitchFamily="18" charset="0"/>
              <a:ea typeface="+mj-ea"/>
              <a:cs typeface="Times New Roman" panose="02020603050405020304" pitchFamily="18" charset="0"/>
            </a:endParaRPr>
          </a:p>
        </p:txBody>
      </p:sp>
      <p:sp>
        <p:nvSpPr>
          <p:cNvPr id="10" name="文本框 9"/>
          <p:cNvSpPr txBox="1"/>
          <p:nvPr/>
        </p:nvSpPr>
        <p:spPr>
          <a:xfrm>
            <a:off x="818659" y="5445224"/>
            <a:ext cx="7316426" cy="461665"/>
          </a:xfrm>
          <a:prstGeom prst="rect">
            <a:avLst/>
          </a:prstGeom>
          <a:noFill/>
        </p:spPr>
        <p:txBody>
          <a:bodyPr wrap="none" rtlCol="0">
            <a:spAutoFit/>
          </a:bodyPr>
          <a:lstStyle/>
          <a:p>
            <a:r>
              <a:rPr lang="en-US" altLang="zh-CN" sz="2400" dirty="0">
                <a:solidFill>
                  <a:srgbClr val="FF0000"/>
                </a:solidFill>
                <a:latin typeface="Times New Roman" panose="02020603050405020304" pitchFamily="18" charset="0"/>
                <a:ea typeface="+mj-ea"/>
                <a:cs typeface="Times New Roman" panose="02020603050405020304" pitchFamily="18" charset="0"/>
              </a:rPr>
              <a:t>(ABE</a:t>
            </a:r>
            <a:r>
              <a:rPr lang="zh-CN" altLang="en-US" sz="2400" dirty="0">
                <a:solidFill>
                  <a:srgbClr val="FF0000"/>
                </a:solidFill>
                <a:latin typeface="Times New Roman" panose="02020603050405020304" pitchFamily="18" charset="0"/>
                <a:ea typeface="+mj-ea"/>
                <a:cs typeface="Times New Roman" panose="02020603050405020304" pitchFamily="18" charset="0"/>
              </a:rPr>
              <a:t>为非主属性，</a:t>
            </a:r>
            <a:r>
              <a:rPr lang="en-US" altLang="zh-CN" sz="2400" dirty="0">
                <a:solidFill>
                  <a:srgbClr val="FF0000"/>
                </a:solidFill>
                <a:latin typeface="Times New Roman" panose="02020603050405020304" pitchFamily="18" charset="0"/>
                <a:ea typeface="+mj-ea"/>
                <a:cs typeface="Times New Roman" panose="02020603050405020304" pitchFamily="18" charset="0"/>
              </a:rPr>
              <a:t>E</a:t>
            </a:r>
            <a:r>
              <a:rPr lang="zh-CN" altLang="en-US" sz="2400" dirty="0">
                <a:solidFill>
                  <a:srgbClr val="FF0000"/>
                </a:solidFill>
                <a:latin typeface="Times New Roman" panose="02020603050405020304" pitchFamily="18" charset="0"/>
                <a:ea typeface="+mj-ea"/>
                <a:cs typeface="Times New Roman" panose="02020603050405020304" pitchFamily="18" charset="0"/>
              </a:rPr>
              <a:t>部分函数依赖于</a:t>
            </a:r>
            <a:r>
              <a:rPr lang="en-US" altLang="zh-CN" sz="2400" dirty="0">
                <a:solidFill>
                  <a:srgbClr val="FF0000"/>
                </a:solidFill>
                <a:latin typeface="Times New Roman" panose="02020603050405020304" pitchFamily="18" charset="0"/>
                <a:ea typeface="+mj-ea"/>
                <a:cs typeface="Times New Roman" panose="02020603050405020304" pitchFamily="18" charset="0"/>
              </a:rPr>
              <a:t>CD</a:t>
            </a:r>
            <a:r>
              <a:rPr lang="zh-CN" altLang="en-US" sz="2400" dirty="0">
                <a:solidFill>
                  <a:srgbClr val="FF0000"/>
                </a:solidFill>
                <a:latin typeface="Times New Roman" panose="02020603050405020304" pitchFamily="18" charset="0"/>
                <a:ea typeface="+mj-ea"/>
                <a:cs typeface="Times New Roman" panose="02020603050405020304" pitchFamily="18" charset="0"/>
              </a:rPr>
              <a:t>键，</a:t>
            </a:r>
            <a:r>
              <a:rPr lang="en-US" altLang="zh-CN" sz="2400" dirty="0">
                <a:solidFill>
                  <a:srgbClr val="FF0000"/>
                </a:solidFill>
                <a:latin typeface="Times New Roman" panose="02020603050405020304" pitchFamily="18" charset="0"/>
                <a:cs typeface="Times New Roman" panose="02020603050405020304" pitchFamily="18" charset="0"/>
              </a:rPr>
              <a:t>R4∉ 2NF</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b="1" dirty="0">
                <a:latin typeface="Times New Roman" panose="02020603050405020304" pitchFamily="18" charset="0"/>
              </a:rPr>
              <a:t>4.3.4  </a:t>
            </a:r>
            <a:r>
              <a:rPr lang="en-US" altLang="zh-CN" b="1" dirty="0" err="1">
                <a:latin typeface="Times New Roman" panose="02020603050405020304" pitchFamily="18" charset="0"/>
              </a:rPr>
              <a:t>BCNF举例</a:t>
            </a:r>
            <a:endParaRPr lang="zh-CN" altLang="en-US" dirty="0"/>
          </a:p>
        </p:txBody>
      </p:sp>
      <p:sp>
        <p:nvSpPr>
          <p:cNvPr id="5" name="Rectangle 3"/>
          <p:cNvSpPr>
            <a:spLocks noGrp="1" noChangeArrowheads="1"/>
          </p:cNvSpPr>
          <p:nvPr>
            <p:ph idx="1"/>
          </p:nvPr>
        </p:nvSpPr>
        <p:spPr>
          <a:xfrm>
            <a:off x="457200" y="1052513"/>
            <a:ext cx="8229600" cy="5184775"/>
          </a:xfrm>
        </p:spPr>
        <p:txBody>
          <a:bodyPr>
            <a:noAutofit/>
          </a:bodyPr>
          <a:lstStyle/>
          <a:p>
            <a:pPr eaLnBrk="1" hangingPunct="1">
              <a:spcBef>
                <a:spcPts val="600"/>
              </a:spcBef>
            </a:pPr>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SC( </a:t>
            </a:r>
            <a:r>
              <a:rPr lang="en-US" altLang="zh-CN" u="sng" dirty="0" err="1">
                <a:latin typeface="Times New Roman" panose="02020603050405020304" pitchFamily="18" charset="0"/>
                <a:cs typeface="Times New Roman" panose="02020603050405020304" pitchFamily="18" charset="0"/>
              </a:rPr>
              <a:t>Sno</a:t>
            </a:r>
            <a:r>
              <a:rPr lang="en-US" altLang="zh-CN" u="sng"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Cno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SC∈BCNF</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S(</a:t>
            </a:r>
            <a:r>
              <a:rPr lang="en-US" altLang="zh-CN" u="sng" dirty="0" err="1">
                <a:latin typeface="Times New Roman" panose="02020603050405020304" pitchFamily="18" charset="0"/>
                <a:cs typeface="Times New Roman" panose="02020603050405020304" pitchFamily="18" charset="0"/>
              </a:rPr>
              <a:t>Sno</a:t>
            </a:r>
            <a:r>
              <a:rPr lang="zh-CN" altLang="en-US" dirty="0">
                <a:latin typeface="Times New Roman" panose="02020603050405020304" pitchFamily="18" charset="0"/>
                <a:cs typeface="Times New Roman" panose="02020603050405020304" pitchFamily="18" charset="0"/>
              </a:rPr>
              <a:t>，</a:t>
            </a:r>
            <a:r>
              <a:rPr lang="en-US" altLang="zh-CN" u="sng" dirty="0" err="1">
                <a:latin typeface="Times New Roman" panose="02020603050405020304" pitchFamily="18" charset="0"/>
                <a:cs typeface="Times New Roman" panose="02020603050405020304" pitchFamily="18" charset="0"/>
              </a:rPr>
              <a:t>Sname</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Sdept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Sage)</a:t>
            </a:r>
            <a:r>
              <a:rPr lang="zh-CN" altLang="en-US" dirty="0">
                <a:latin typeface="Times New Roman" panose="02020603050405020304" pitchFamily="18" charset="0"/>
                <a:cs typeface="Times New Roman" panose="02020603050405020304" pitchFamily="18" charset="0"/>
              </a:rPr>
              <a:t>，假定</a:t>
            </a:r>
            <a:r>
              <a:rPr lang="en-US" altLang="zh-CN" dirty="0" err="1">
                <a:latin typeface="Times New Roman" panose="02020603050405020304" pitchFamily="18" charset="0"/>
                <a:cs typeface="Times New Roman" panose="02020603050405020304" pitchFamily="18" charset="0"/>
              </a:rPr>
              <a:t>Sname</a:t>
            </a:r>
            <a:r>
              <a:rPr lang="zh-CN" altLang="en-US" dirty="0">
                <a:latin typeface="Times New Roman" panose="02020603050405020304" pitchFamily="18" charset="0"/>
                <a:cs typeface="Times New Roman" panose="02020603050405020304" pitchFamily="18" charset="0"/>
              </a:rPr>
              <a:t>也具有唯一性，那么</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就有两个键，这两个键都由单个属性组成，彼此不相交。</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也属于</a:t>
            </a:r>
            <a:r>
              <a:rPr lang="en-US" altLang="zh-CN" dirty="0">
                <a:latin typeface="Times New Roman" panose="02020603050405020304" pitchFamily="18" charset="0"/>
                <a:cs typeface="Times New Roman" panose="02020603050405020304" pitchFamily="18" charset="0"/>
              </a:rPr>
              <a:t>BCNF</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eaLnBrk="1" hangingPunct="1">
              <a:spcBef>
                <a:spcPts val="600"/>
              </a:spcBef>
            </a:pPr>
            <a:r>
              <a:rPr lang="en-US" altLang="zh-CN" sz="2400" dirty="0" err="1">
                <a:latin typeface="Times New Roman" panose="02020603050405020304" pitchFamily="18" charset="0"/>
                <a:cs typeface="Times New Roman" panose="02020603050405020304" pitchFamily="18" charset="0"/>
              </a:rPr>
              <a:t>Sno</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U</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snameU</a:t>
            </a:r>
            <a:endParaRPr lang="en-US" altLang="zh-CN" sz="2400" dirty="0">
              <a:latin typeface="Times New Roman" panose="02020603050405020304" pitchFamily="18" charset="0"/>
              <a:cs typeface="Times New Roman" panose="02020603050405020304" pitchFamily="18" charset="0"/>
            </a:endParaRPr>
          </a:p>
          <a:p>
            <a:pPr lvl="1" eaLnBrk="1" hangingPunct="1">
              <a:spcBef>
                <a:spcPts val="600"/>
              </a:spcBef>
            </a:pPr>
            <a:r>
              <a:rPr lang="en-US" altLang="zh-CN" sz="2400" dirty="0" err="1">
                <a:latin typeface="Times New Roman" panose="02020603050405020304" pitchFamily="18" charset="0"/>
                <a:cs typeface="Times New Roman" panose="02020603050405020304" pitchFamily="18" charset="0"/>
              </a:rPr>
              <a:t>Sno</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sname</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snamesdept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是传递依赖吗</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SJP(S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是学生，</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表示课程，</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表示名次（每门课程中没有并列名次）。</a:t>
            </a:r>
            <a:endParaRPr lang="zh-CN" altLang="en-US" dirty="0">
              <a:latin typeface="Times New Roman" panose="02020603050405020304" pitchFamily="18" charset="0"/>
              <a:cs typeface="Times New Roman" panose="02020603050405020304" pitchFamily="18" charset="0"/>
            </a:endParaRPr>
          </a:p>
          <a:p>
            <a:pPr lvl="1" eaLnBrk="1" hangingPunct="1">
              <a:spcBef>
                <a:spcPts val="600"/>
              </a:spcBef>
            </a:pP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P)→S </a:t>
            </a:r>
            <a:endParaRPr lang="en-US" altLang="zh-CN" sz="2400" dirty="0">
              <a:latin typeface="Times New Roman" panose="02020603050405020304" pitchFamily="18" charset="0"/>
              <a:cs typeface="Times New Roman" panose="02020603050405020304" pitchFamily="18" charset="0"/>
            </a:endParaRPr>
          </a:p>
          <a:p>
            <a:pPr lvl="1" eaLnBrk="1" hangingPunct="1">
              <a:spcBef>
                <a:spcPts val="600"/>
              </a:spcBef>
            </a:pP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都可以作为候选键。</a:t>
            </a:r>
            <a:endParaRPr lang="zh-CN" altLang="en-US" sz="2400" dirty="0">
              <a:latin typeface="Times New Roman" panose="02020603050405020304" pitchFamily="18" charset="0"/>
              <a:cs typeface="Times New Roman" panose="02020603050405020304" pitchFamily="18" charset="0"/>
            </a:endParaRPr>
          </a:p>
          <a:p>
            <a:pPr lvl="1" eaLnBrk="1" hangingPunct="1">
              <a:spcBef>
                <a:spcPts val="600"/>
              </a:spcBef>
            </a:pPr>
            <a:r>
              <a:rPr lang="zh-CN" altLang="en-US" sz="2400" dirty="0">
                <a:latin typeface="Times New Roman" panose="02020603050405020304" pitchFamily="18" charset="0"/>
                <a:cs typeface="Times New Roman" panose="02020603050405020304" pitchFamily="18" charset="0"/>
              </a:rPr>
              <a:t>显然没有属性对键传递依赖或部分依赖。</a:t>
            </a:r>
            <a:endParaRPr lang="zh-CN" altLang="en-US" sz="2400" dirty="0">
              <a:latin typeface="Times New Roman" panose="02020603050405020304" pitchFamily="18" charset="0"/>
              <a:cs typeface="Times New Roman" panose="02020603050405020304" pitchFamily="18" charset="0"/>
            </a:endParaRPr>
          </a:p>
          <a:p>
            <a:pPr lvl="1" eaLnBrk="1" hangingPunct="1">
              <a:spcBef>
                <a:spcPts val="600"/>
              </a:spcBef>
            </a:pPr>
            <a:r>
              <a:rPr lang="en-US" altLang="zh-CN" sz="2400" dirty="0">
                <a:latin typeface="Times New Roman" panose="02020603050405020304" pitchFamily="18" charset="0"/>
                <a:cs typeface="Times New Roman" panose="02020603050405020304" pitchFamily="18" charset="0"/>
              </a:rPr>
              <a:t>SJP∈3NF</a:t>
            </a:r>
            <a:r>
              <a:rPr lang="zh-CN" altLang="en-US" sz="2400" dirty="0">
                <a:latin typeface="Times New Roman" panose="02020603050405020304" pitchFamily="18" charset="0"/>
                <a:cs typeface="Times New Roman" panose="02020603050405020304" pitchFamily="18" charset="0"/>
              </a:rPr>
              <a:t>，而且除</a:t>
            </a:r>
            <a:r>
              <a:rPr lang="en-US" altLang="zh-CN" sz="2400"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(J</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以外没有其他决定因素，所以</a:t>
            </a:r>
            <a:r>
              <a:rPr lang="en-US" altLang="zh-CN" sz="2400" dirty="0">
                <a:latin typeface="Times New Roman" panose="02020603050405020304" pitchFamily="18" charset="0"/>
                <a:cs typeface="Times New Roman" panose="02020603050405020304" pitchFamily="18" charset="0"/>
              </a:rPr>
              <a:t>SJP∈BCNF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en-US" altLang="zh-CN" b="1" dirty="0">
                <a:latin typeface="Times New Roman" panose="02020603050405020304" pitchFamily="18" charset="0"/>
              </a:rPr>
              <a:t>4.3.4  </a:t>
            </a:r>
            <a:r>
              <a:rPr lang="en-US" altLang="zh-CN" b="1" dirty="0" err="1">
                <a:latin typeface="Times New Roman" panose="02020603050405020304" pitchFamily="18" charset="0"/>
              </a:rPr>
              <a:t>BCNF举例</a:t>
            </a:r>
            <a:endParaRPr lang="zh-CN" altLang="en-US" dirty="0"/>
          </a:p>
        </p:txBody>
      </p:sp>
      <p:sp>
        <p:nvSpPr>
          <p:cNvPr id="5" name="Rectangle 3"/>
          <p:cNvSpPr>
            <a:spLocks noGrp="1" noChangeArrowheads="1"/>
          </p:cNvSpPr>
          <p:nvPr>
            <p:ph idx="1"/>
          </p:nvPr>
        </p:nvSpPr>
        <p:spPr>
          <a:xfrm>
            <a:off x="457200" y="1268537"/>
            <a:ext cx="8229600" cy="5311650"/>
          </a:xfrm>
        </p:spPr>
        <p:txBody>
          <a:bodyPr>
            <a:normAutofit/>
          </a:bodyPr>
          <a:lstStyle/>
          <a:p>
            <a:pPr eaLnBrk="1" hangingPunct="1"/>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STJ(S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中，</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表示学生，</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表示教师，</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表示课程。 每一教师只教一门课程，每门课有若干教师，某一学生选定某门课程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只能选一次</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，就对应一个固定的教师。</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 → 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 → 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 → J </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都是候选键。</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STJ</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3NF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STJ</a:t>
            </a:r>
            <a:r>
              <a:rPr lang="zh-CN" altLang="en-US" dirty="0">
                <a:latin typeface="Times New Roman" panose="02020603050405020304" pitchFamily="18" charset="0"/>
                <a:cs typeface="Times New Roman" panose="02020603050405020304" pitchFamily="18" charset="0"/>
              </a:rPr>
              <a:t>不是</a:t>
            </a:r>
            <a:r>
              <a:rPr lang="en-US" altLang="zh-CN" dirty="0">
                <a:latin typeface="Times New Roman" panose="02020603050405020304" pitchFamily="18" charset="0"/>
                <a:cs typeface="Times New Roman" panose="02020603050405020304" pitchFamily="18" charset="0"/>
              </a:rPr>
              <a:t>BCNF</a:t>
            </a:r>
            <a:r>
              <a:rPr lang="zh-CN" altLang="en-US" dirty="0">
                <a:latin typeface="Times New Roman" panose="02020603050405020304" pitchFamily="18" charset="0"/>
                <a:cs typeface="Times New Roman" panose="02020603050405020304" pitchFamily="18" charset="0"/>
              </a:rPr>
              <a:t>，因为</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是决定因素</a:t>
            </a:r>
            <a:r>
              <a:rPr lang="en-US" altLang="zh-CN" dirty="0">
                <a:latin typeface="Times New Roman" panose="02020603050405020304" pitchFamily="18" charset="0"/>
                <a:cs typeface="Times New Roman" panose="02020603050405020304" pitchFamily="18" charset="0"/>
              </a:rPr>
              <a:t>(T → J)</a:t>
            </a:r>
            <a:r>
              <a:rPr lang="zh-CN" altLang="en-US" dirty="0">
                <a:latin typeface="Times New Roman" panose="02020603050405020304" pitchFamily="18" charset="0"/>
                <a:cs typeface="Times New Roman" panose="02020603050405020304" pitchFamily="18" charset="0"/>
              </a:rPr>
              <a:t>，而</a:t>
            </a:r>
            <a:r>
              <a:rPr lang="en-US" altLang="zh-CN" dirty="0">
                <a:latin typeface="Times New Roman" panose="02020603050405020304" pitchFamily="18" charset="0"/>
                <a:cs typeface="Times New Roman" panose="02020603050405020304" pitchFamily="18" charset="0"/>
              </a:rPr>
              <a:t>T </a:t>
            </a:r>
            <a:r>
              <a:rPr lang="zh-CN" altLang="en-US" dirty="0">
                <a:latin typeface="Times New Roman" panose="02020603050405020304" pitchFamily="18" charset="0"/>
                <a:cs typeface="Times New Roman" panose="02020603050405020304" pitchFamily="18" charset="0"/>
              </a:rPr>
              <a:t>不包含键。</a:t>
            </a:r>
            <a:endParaRPr lang="zh-CN" altLang="en-US"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475359" y="3284984"/>
            <a:ext cx="6120977" cy="1440314"/>
            <a:chOff x="1475359" y="3284984"/>
            <a:chExt cx="6120977" cy="1440314"/>
          </a:xfrm>
        </p:grpSpPr>
        <p:grpSp>
          <p:nvGrpSpPr>
            <p:cNvPr id="6" name="Group 4"/>
            <p:cNvGrpSpPr/>
            <p:nvPr/>
          </p:nvGrpSpPr>
          <p:grpSpPr bwMode="auto">
            <a:xfrm>
              <a:off x="1475359" y="3284984"/>
              <a:ext cx="2525440" cy="1439896"/>
              <a:chOff x="2258" y="1674"/>
              <a:chExt cx="2520" cy="1687"/>
            </a:xfrm>
          </p:grpSpPr>
          <p:sp>
            <p:nvSpPr>
              <p:cNvPr id="7" name="Rectangle 5"/>
              <p:cNvSpPr>
                <a:spLocks noChangeArrowheads="1"/>
              </p:cNvSpPr>
              <p:nvPr/>
            </p:nvSpPr>
            <p:spPr bwMode="auto">
              <a:xfrm>
                <a:off x="2258" y="1674"/>
                <a:ext cx="1260" cy="1687"/>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 name="Rectangle 6"/>
              <p:cNvSpPr>
                <a:spLocks noChangeArrowheads="1"/>
              </p:cNvSpPr>
              <p:nvPr/>
            </p:nvSpPr>
            <p:spPr bwMode="auto">
              <a:xfrm>
                <a:off x="2573" y="1908"/>
                <a:ext cx="525" cy="468"/>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a:latin typeface="Times New Roman" panose="02020603050405020304" pitchFamily="18" charset="0"/>
                  </a:rPr>
                  <a:t>S</a:t>
                </a:r>
                <a:endParaRPr lang="en-US" altLang="zh-CN" sz="2400" b="1" dirty="0">
                  <a:latin typeface="Arial" panose="020B0604020202020204" pitchFamily="34" charset="0"/>
                </a:endParaRPr>
              </a:p>
            </p:txBody>
          </p:sp>
          <p:sp>
            <p:nvSpPr>
              <p:cNvPr id="9" name="Rectangle 7"/>
              <p:cNvSpPr>
                <a:spLocks noChangeArrowheads="1"/>
              </p:cNvSpPr>
              <p:nvPr/>
            </p:nvSpPr>
            <p:spPr bwMode="auto">
              <a:xfrm>
                <a:off x="2573" y="2686"/>
                <a:ext cx="525" cy="468"/>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J</a:t>
                </a:r>
                <a:endParaRPr lang="en-US" altLang="zh-CN" sz="2400" b="1">
                  <a:latin typeface="Arial" panose="020B0604020202020204" pitchFamily="34" charset="0"/>
                </a:endParaRPr>
              </a:p>
            </p:txBody>
          </p:sp>
          <p:sp>
            <p:nvSpPr>
              <p:cNvPr id="10" name="Rectangle 8"/>
              <p:cNvSpPr>
                <a:spLocks noChangeArrowheads="1"/>
              </p:cNvSpPr>
              <p:nvPr/>
            </p:nvSpPr>
            <p:spPr bwMode="auto">
              <a:xfrm>
                <a:off x="4358" y="2064"/>
                <a:ext cx="420" cy="468"/>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T</a:t>
                </a:r>
                <a:endParaRPr lang="en-US" altLang="zh-CN" sz="2400" b="1">
                  <a:latin typeface="Arial" panose="020B0604020202020204" pitchFamily="34" charset="0"/>
                </a:endParaRPr>
              </a:p>
            </p:txBody>
          </p:sp>
          <p:sp>
            <p:nvSpPr>
              <p:cNvPr id="11" name="Line 9"/>
              <p:cNvSpPr>
                <a:spLocks noChangeShapeType="1"/>
              </p:cNvSpPr>
              <p:nvPr/>
            </p:nvSpPr>
            <p:spPr bwMode="auto">
              <a:xfrm>
                <a:off x="3518" y="2220"/>
                <a:ext cx="73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3098" y="2532"/>
                <a:ext cx="1260" cy="423"/>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1"/>
            <p:cNvGrpSpPr/>
            <p:nvPr/>
          </p:nvGrpSpPr>
          <p:grpSpPr bwMode="auto">
            <a:xfrm>
              <a:off x="5364733" y="3284984"/>
              <a:ext cx="2231603" cy="1440314"/>
              <a:chOff x="5618" y="1596"/>
              <a:chExt cx="2520" cy="1702"/>
            </a:xfrm>
          </p:grpSpPr>
          <p:sp>
            <p:nvSpPr>
              <p:cNvPr id="14" name="Rectangle 12"/>
              <p:cNvSpPr>
                <a:spLocks noChangeArrowheads="1"/>
              </p:cNvSpPr>
              <p:nvPr/>
            </p:nvSpPr>
            <p:spPr bwMode="auto">
              <a:xfrm>
                <a:off x="5618" y="1596"/>
                <a:ext cx="1260" cy="1702"/>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15" name="Rectangle 13"/>
              <p:cNvSpPr>
                <a:spLocks noChangeArrowheads="1"/>
              </p:cNvSpPr>
              <p:nvPr/>
            </p:nvSpPr>
            <p:spPr bwMode="auto">
              <a:xfrm>
                <a:off x="5933" y="1830"/>
                <a:ext cx="525" cy="468"/>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S</a:t>
                </a:r>
                <a:endParaRPr lang="en-US" altLang="zh-CN" sz="2400" b="1">
                  <a:latin typeface="Arial" panose="020B0604020202020204" pitchFamily="34" charset="0"/>
                </a:endParaRPr>
              </a:p>
            </p:txBody>
          </p:sp>
          <p:sp>
            <p:nvSpPr>
              <p:cNvPr id="16" name="Rectangle 14"/>
              <p:cNvSpPr>
                <a:spLocks noChangeArrowheads="1"/>
              </p:cNvSpPr>
              <p:nvPr/>
            </p:nvSpPr>
            <p:spPr bwMode="auto">
              <a:xfrm>
                <a:off x="5933" y="2617"/>
                <a:ext cx="525" cy="434"/>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dirty="0">
                    <a:latin typeface="Times New Roman" panose="02020603050405020304" pitchFamily="18" charset="0"/>
                  </a:rPr>
                  <a:t>T</a:t>
                </a:r>
                <a:endParaRPr lang="en-US" altLang="zh-CN" sz="2400" b="1" dirty="0">
                  <a:latin typeface="Arial" panose="020B0604020202020204" pitchFamily="34" charset="0"/>
                </a:endParaRPr>
              </a:p>
            </p:txBody>
          </p:sp>
          <p:sp>
            <p:nvSpPr>
              <p:cNvPr id="17" name="Rectangle 15"/>
              <p:cNvSpPr>
                <a:spLocks noChangeArrowheads="1"/>
              </p:cNvSpPr>
              <p:nvPr/>
            </p:nvSpPr>
            <p:spPr bwMode="auto">
              <a:xfrm>
                <a:off x="7718" y="1986"/>
                <a:ext cx="420" cy="468"/>
              </a:xfrm>
              <a:prstGeom prst="rect">
                <a:avLst/>
              </a:prstGeom>
              <a:solidFill>
                <a:srgbClr val="FFFFFF"/>
              </a:solidFill>
              <a:ln w="9525">
                <a:solidFill>
                  <a:srgbClr val="FF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rPr>
                  <a:t>J</a:t>
                </a:r>
                <a:endParaRPr lang="en-US" altLang="zh-CN" sz="2400" b="1">
                  <a:latin typeface="Arial" panose="020B0604020202020204" pitchFamily="34" charset="0"/>
                </a:endParaRPr>
              </a:p>
            </p:txBody>
          </p:sp>
          <p:sp>
            <p:nvSpPr>
              <p:cNvPr id="18" name="Line 16"/>
              <p:cNvSpPr>
                <a:spLocks noChangeShapeType="1"/>
              </p:cNvSpPr>
              <p:nvPr/>
            </p:nvSpPr>
            <p:spPr bwMode="auto">
              <a:xfrm>
                <a:off x="6878" y="2142"/>
                <a:ext cx="73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H="1">
                <a:off x="6458" y="2454"/>
                <a:ext cx="1260" cy="434"/>
              </a:xfrm>
              <a:prstGeom prst="line">
                <a:avLst/>
              </a:prstGeom>
              <a:noFill/>
              <a:ln w="9525">
                <a:solidFill>
                  <a:srgbClr val="FF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7813"/>
            <a:ext cx="8229600" cy="703262"/>
          </a:xfrm>
        </p:spPr>
        <p:txBody>
          <a:bodyPr/>
          <a:lstStyle/>
          <a:p>
            <a:r>
              <a:rPr lang="zh-CN" altLang="en-US" dirty="0"/>
              <a:t>小结：</a:t>
            </a:r>
            <a:endParaRPr lang="zh-CN" altLang="en-US" dirty="0"/>
          </a:p>
        </p:txBody>
      </p:sp>
      <p:sp>
        <p:nvSpPr>
          <p:cNvPr id="5" name="Rectangle 3"/>
          <p:cNvSpPr>
            <a:spLocks noGrp="1" noChangeArrowheads="1"/>
          </p:cNvSpPr>
          <p:nvPr>
            <p:ph idx="1"/>
          </p:nvPr>
        </p:nvSpPr>
        <p:spPr>
          <a:xfrm>
            <a:off x="457200" y="1052513"/>
            <a:ext cx="8229600" cy="5184775"/>
          </a:xfrm>
        </p:spPr>
        <p:txBody>
          <a:bodyPr/>
          <a:lstStyle/>
          <a:p>
            <a:pPr eaLnBrk="1" hangingPunct="1"/>
            <a:r>
              <a:rPr lang="en-US" altLang="zh-CN" sz="2400" dirty="0">
                <a:latin typeface="Times New Roman" panose="02020603050405020304" pitchFamily="18" charset="0"/>
                <a:cs typeface="Times New Roman" panose="02020603050405020304" pitchFamily="18" charset="0"/>
              </a:rPr>
              <a:t>1NF</a:t>
            </a:r>
            <a:endParaRPr lang="en-US" altLang="zh-CN"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消除</a:t>
            </a:r>
            <a:r>
              <a:rPr lang="zh-CN" altLang="en-US" sz="2400" b="1" dirty="0">
                <a:solidFill>
                  <a:srgbClr val="0070C0"/>
                </a:solidFill>
                <a:latin typeface="Times New Roman" panose="02020603050405020304" pitchFamily="18" charset="0"/>
                <a:cs typeface="Times New Roman" panose="02020603050405020304" pitchFamily="18" charset="0"/>
              </a:rPr>
              <a:t>非主属性</a:t>
            </a:r>
            <a:r>
              <a:rPr lang="zh-CN" altLang="en-US" sz="2400" dirty="0">
                <a:latin typeface="Times New Roman" panose="02020603050405020304" pitchFamily="18" charset="0"/>
                <a:cs typeface="Times New Roman" panose="02020603050405020304" pitchFamily="18" charset="0"/>
              </a:rPr>
              <a:t>对键的部分函数依赖</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2NF</a:t>
            </a:r>
            <a:endParaRPr lang="en-US" altLang="zh-CN"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消除</a:t>
            </a:r>
            <a:r>
              <a:rPr lang="zh-CN" altLang="en-US" sz="2400" b="1" dirty="0">
                <a:solidFill>
                  <a:srgbClr val="0070C0"/>
                </a:solidFill>
                <a:latin typeface="Times New Roman" panose="02020603050405020304" pitchFamily="18" charset="0"/>
                <a:cs typeface="Times New Roman" panose="02020603050405020304" pitchFamily="18" charset="0"/>
              </a:rPr>
              <a:t>非主属性</a:t>
            </a:r>
            <a:r>
              <a:rPr lang="zh-CN" altLang="en-US" sz="2400" dirty="0">
                <a:latin typeface="Times New Roman" panose="02020603050405020304" pitchFamily="18" charset="0"/>
                <a:cs typeface="Times New Roman" panose="02020603050405020304" pitchFamily="18" charset="0"/>
              </a:rPr>
              <a:t>对键的传递函数依赖</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3NF</a:t>
            </a:r>
            <a:endParaRPr lang="en-US" altLang="zh-CN"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消除</a:t>
            </a:r>
            <a:r>
              <a:rPr lang="zh-CN" altLang="en-US" sz="2400" b="1" dirty="0">
                <a:solidFill>
                  <a:srgbClr val="0070C0"/>
                </a:solidFill>
                <a:latin typeface="Times New Roman" panose="02020603050405020304" pitchFamily="18" charset="0"/>
                <a:cs typeface="Times New Roman" panose="02020603050405020304" pitchFamily="18" charset="0"/>
              </a:rPr>
              <a:t>主属性</a:t>
            </a:r>
            <a:r>
              <a:rPr lang="zh-CN" altLang="en-US" sz="2400" dirty="0">
                <a:latin typeface="Times New Roman" panose="02020603050405020304" pitchFamily="18" charset="0"/>
                <a:cs typeface="Times New Roman" panose="02020603050405020304" pitchFamily="18" charset="0"/>
              </a:rPr>
              <a:t>对键的部分和传递函数依赖</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BCNF</a:t>
            </a:r>
            <a:endParaRPr lang="en-US" altLang="zh-CN" sz="2400" dirty="0">
              <a:latin typeface="Times New Roman" panose="02020603050405020304" pitchFamily="18" charset="0"/>
              <a:cs typeface="Times New Roman" panose="02020603050405020304" pitchFamily="18" charset="0"/>
            </a:endParaRPr>
          </a:p>
          <a:p>
            <a:pPr eaLnBrk="1" hangingPunct="1"/>
            <a:r>
              <a:rPr lang="en-US" altLang="zh-CN" sz="2400" dirty="0">
                <a:latin typeface="Times New Roman" panose="02020603050405020304" pitchFamily="18" charset="0"/>
                <a:cs typeface="Times New Roman" panose="02020603050405020304" pitchFamily="18" charset="0"/>
              </a:rPr>
              <a:t>BCNF</a:t>
            </a:r>
            <a:r>
              <a:rPr lang="zh-CN" altLang="en-US" sz="2400" dirty="0">
                <a:latin typeface="Times New Roman" panose="02020603050405020304" pitchFamily="18" charset="0"/>
                <a:cs typeface="Times New Roman" panose="02020603050405020304" pitchFamily="18" charset="0"/>
              </a:rPr>
              <a:t>在函数依赖范畴内已实现了彻底的分离，已彻底消除了插入和删除异常。</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4"/>
          <p:cNvSpPr txBox="1">
            <a:spLocks noGrp="1"/>
          </p:cNvSpPr>
          <p:nvPr/>
        </p:nvSpPr>
        <p:spPr bwMode="auto">
          <a:xfrm>
            <a:off x="457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3C20B1-64D2-40A9-B186-74B53D8A397A}" type="datetime1">
              <a:rPr lang="en-US" altLang="zh-CN" sz="1000">
                <a:latin typeface="Arial" panose="020B0604020202020204" pitchFamily="34" charset="0"/>
              </a:rPr>
            </a:fld>
            <a:endParaRPr lang="en-US" altLang="zh-CN" sz="1000">
              <a:latin typeface="Arial" panose="020B0604020202020204" pitchFamily="34" charset="0"/>
            </a:endParaRPr>
          </a:p>
        </p:txBody>
      </p:sp>
      <p:sp>
        <p:nvSpPr>
          <p:cNvPr id="37891" name="灯片编号占位符 6"/>
          <p:cNvSpPr txBox="1">
            <a:spLocks noGrp="1"/>
          </p:cNvSpPr>
          <p:nvPr/>
        </p:nvSpPr>
        <p:spPr bwMode="auto">
          <a:xfrm>
            <a:off x="6553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D0D0EB9-8D69-4D96-8D46-5499E0380998}" type="slidenum">
              <a:rPr lang="en-US" altLang="zh-CN" sz="1000">
                <a:latin typeface="Arial" panose="020B0604020202020204" pitchFamily="34" charset="0"/>
              </a:rPr>
            </a:fld>
            <a:endParaRPr lang="en-US" altLang="zh-CN" sz="1000">
              <a:latin typeface="Arial" panose="020B0604020202020204" pitchFamily="34" charset="0"/>
            </a:endParaRPr>
          </a:p>
        </p:txBody>
      </p:sp>
      <p:sp>
        <p:nvSpPr>
          <p:cNvPr id="37892" name="标题 1"/>
          <p:cNvSpPr>
            <a:spLocks noGrp="1"/>
          </p:cNvSpPr>
          <p:nvPr>
            <p:ph type="title"/>
          </p:nvPr>
        </p:nvSpPr>
        <p:spPr/>
        <p:txBody>
          <a:bodyPr/>
          <a:lstStyle/>
          <a:p>
            <a:r>
              <a:rPr lang="zh-CN" altLang="en-US" b="1"/>
              <a:t>复习思考题：</a:t>
            </a:r>
            <a:endParaRPr lang="zh-CN" altLang="en-US"/>
          </a:p>
        </p:txBody>
      </p:sp>
      <p:sp>
        <p:nvSpPr>
          <p:cNvPr id="37893" name="Rectangle 2"/>
          <p:cNvSpPr>
            <a:spLocks noGrp="1" noChangeArrowheads="1"/>
          </p:cNvSpPr>
          <p:nvPr>
            <p:ph idx="1"/>
          </p:nvPr>
        </p:nvSpPr>
        <p:spPr>
          <a:xfrm>
            <a:off x="457201" y="1412776"/>
            <a:ext cx="4618856" cy="5184775"/>
          </a:xfrm>
        </p:spPr>
        <p:txBody>
          <a:bodyPr/>
          <a:lstStyle/>
          <a:p>
            <a:pPr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设有如下图所示的关系</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、它最为高第几范式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为什么</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、是否存在删除操作异常</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若存在</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则说明是在什么情况下发生的</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、将它分解为高一级范式</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分解后的关系是如何解决分解前可能存在的删除操作异常问题的</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36897" name="Group 33"/>
          <p:cNvGraphicFramePr>
            <a:graphicFrameLocks noGrp="1"/>
          </p:cNvGraphicFramePr>
          <p:nvPr/>
        </p:nvGraphicFramePr>
        <p:xfrm>
          <a:off x="5219700" y="1989138"/>
          <a:ext cx="3673475" cy="2296470"/>
        </p:xfrm>
        <a:graphic>
          <a:graphicData uri="http://schemas.openxmlformats.org/drawingml/2006/table">
            <a:tbl>
              <a:tblPr/>
              <a:tblGrid>
                <a:gridCol w="1008063"/>
                <a:gridCol w="1176337"/>
                <a:gridCol w="1489075"/>
              </a:tblGrid>
              <a:tr h="43148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课程名</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教师名</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教师地址</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马千里</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于德水</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D2</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余  快</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D1</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9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C4</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于德水</a:t>
                      </a: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D2</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767" marB="4676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Grp="1"/>
          </p:cNvSpPr>
          <p:nvPr/>
        </p:nvSpPr>
        <p:spPr bwMode="auto">
          <a:xfrm>
            <a:off x="457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FD0575D-C9B4-4A57-9181-998B8F902507}" type="datetime1">
              <a:rPr lang="en-US" altLang="zh-CN" sz="1000">
                <a:latin typeface="Arial" panose="020B0604020202020204" pitchFamily="34" charset="0"/>
              </a:rPr>
            </a:fld>
            <a:endParaRPr lang="en-US" altLang="zh-CN" sz="1000">
              <a:latin typeface="Arial" panose="020B0604020202020204" pitchFamily="34" charset="0"/>
            </a:endParaRPr>
          </a:p>
        </p:txBody>
      </p:sp>
      <p:sp>
        <p:nvSpPr>
          <p:cNvPr id="38915" name="灯片编号占位符 5"/>
          <p:cNvSpPr txBox="1">
            <a:spLocks noGrp="1"/>
          </p:cNvSpPr>
          <p:nvPr/>
        </p:nvSpPr>
        <p:spPr bwMode="auto">
          <a:xfrm>
            <a:off x="6553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FC86619-4CCF-47AF-8709-27447E850463}" type="slidenum">
              <a:rPr lang="en-US" altLang="zh-CN" sz="1000">
                <a:latin typeface="Arial" panose="020B0604020202020204" pitchFamily="34" charset="0"/>
              </a:rPr>
            </a:fld>
            <a:endParaRPr lang="en-US" altLang="zh-CN" sz="1000" dirty="0">
              <a:latin typeface="Arial" panose="020B0604020202020204" pitchFamily="34" charset="0"/>
            </a:endParaRPr>
          </a:p>
        </p:txBody>
      </p:sp>
      <p:sp>
        <p:nvSpPr>
          <p:cNvPr id="38916" name="标题 1"/>
          <p:cNvSpPr>
            <a:spLocks noGrp="1"/>
          </p:cNvSpPr>
          <p:nvPr>
            <p:ph type="title"/>
          </p:nvPr>
        </p:nvSpPr>
        <p:spPr/>
        <p:txBody>
          <a:bodyPr/>
          <a:lstStyle/>
          <a:p>
            <a:r>
              <a:rPr lang="zh-CN" altLang="en-US"/>
              <a:t>解：</a:t>
            </a:r>
            <a:endParaRPr lang="zh-CN" altLang="en-US"/>
          </a:p>
        </p:txBody>
      </p:sp>
      <p:sp>
        <p:nvSpPr>
          <p:cNvPr id="38917" name="Rectangle 2"/>
          <p:cNvSpPr>
            <a:spLocks noGrp="1" noChangeArrowheads="1"/>
          </p:cNvSpPr>
          <p:nvPr>
            <p:ph idx="1"/>
          </p:nvPr>
        </p:nvSpPr>
        <p:spPr>
          <a:xfrm>
            <a:off x="457200" y="1052513"/>
            <a:ext cx="8229600" cy="5184775"/>
          </a:xfrm>
        </p:spPr>
        <p:txBody>
          <a:bodyPr/>
          <a:lstStyle/>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）它是</a:t>
            </a:r>
            <a:r>
              <a:rPr lang="en-US" altLang="zh-CN" sz="2400" dirty="0">
                <a:latin typeface="Times New Roman" panose="02020603050405020304" pitchFamily="18" charset="0"/>
                <a:cs typeface="Times New Roman" panose="02020603050405020304" pitchFamily="18" charset="0"/>
              </a:rPr>
              <a:t>2NF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的候选关键字为课程名，而课程名→教师名，教师名→课程名，教师名→教师地址，即存在非主属性教师地址对候选关键字课程名的传递函数依赖，因此</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不是</a:t>
            </a:r>
            <a:r>
              <a:rPr lang="en-US" altLang="zh-CN" sz="2400" dirty="0">
                <a:latin typeface="Times New Roman" panose="02020603050405020304" pitchFamily="18" charset="0"/>
                <a:cs typeface="Times New Roman" panose="02020603050405020304" pitchFamily="18" charset="0"/>
              </a:rPr>
              <a:t>3NF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不存在非主属性对候选关键字的部分函数依赖，所以</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2NF</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）存在。当删除某门课程时会删除不该删除的教师的有关信息。</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）分解为高一级范式如下：</a:t>
            </a:r>
            <a:endParaRPr lang="zh-CN" altLang="en-US" sz="2400" dirty="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（课程名，教师名）；</a:t>
            </a:r>
            <a:r>
              <a:rPr lang="en-US" altLang="zh-CN" sz="2400" dirty="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（教师名，教师地址）</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wipe(down)">
                                      <p:cBhvr>
                                        <p:cTn id="7" dur="500"/>
                                        <p:tgtEl>
                                          <p:spTgt spid="3891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8917">
                                            <p:txEl>
                                              <p:pRg st="1" end="1"/>
                                            </p:txEl>
                                          </p:spTgt>
                                        </p:tgtEl>
                                        <p:attrNameLst>
                                          <p:attrName>style.visibility</p:attrName>
                                        </p:attrNameLst>
                                      </p:cBhvr>
                                      <p:to>
                                        <p:strVal val="visible"/>
                                      </p:to>
                                    </p:set>
                                    <p:animEffect transition="in" filter="wipe(down)">
                                      <p:cBhvr>
                                        <p:cTn id="10" dur="500"/>
                                        <p:tgtEl>
                                          <p:spTgt spid="3891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animEffect transition="in" filter="wipe(down)">
                                      <p:cBhvr>
                                        <p:cTn id="13" dur="500"/>
                                        <p:tgtEl>
                                          <p:spTgt spid="3891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8917">
                                            <p:txEl>
                                              <p:pRg st="3" end="3"/>
                                            </p:txEl>
                                          </p:spTgt>
                                        </p:tgtEl>
                                        <p:attrNameLst>
                                          <p:attrName>style.visibility</p:attrName>
                                        </p:attrNameLst>
                                      </p:cBhvr>
                                      <p:to>
                                        <p:strVal val="visible"/>
                                      </p:to>
                                    </p:set>
                                    <p:animEffect transition="in" filter="wipe(down)">
                                      <p:cBhvr>
                                        <p:cTn id="18" dur="500"/>
                                        <p:tgtEl>
                                          <p:spTgt spid="389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8917">
                                            <p:txEl>
                                              <p:pRg st="4" end="4"/>
                                            </p:txEl>
                                          </p:spTgt>
                                        </p:tgtEl>
                                        <p:attrNameLst>
                                          <p:attrName>style.visibility</p:attrName>
                                        </p:attrNameLst>
                                      </p:cBhvr>
                                      <p:to>
                                        <p:strVal val="visible"/>
                                      </p:to>
                                    </p:set>
                                    <p:animEffect transition="in" filter="wipe(down)">
                                      <p:cBhvr>
                                        <p:cTn id="23" dur="500"/>
                                        <p:tgtEl>
                                          <p:spTgt spid="38917">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8917">
                                            <p:txEl>
                                              <p:pRg st="5" end="5"/>
                                            </p:txEl>
                                          </p:spTgt>
                                        </p:tgtEl>
                                        <p:attrNameLst>
                                          <p:attrName>style.visibility</p:attrName>
                                        </p:attrNameLst>
                                      </p:cBhvr>
                                      <p:to>
                                        <p:strVal val="visible"/>
                                      </p:to>
                                    </p:set>
                                    <p:animEffect transition="in" filter="wipe(down)">
                                      <p:cBhvr>
                                        <p:cTn id="26" dur="500"/>
                                        <p:tgtEl>
                                          <p:spTgt spid="389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2"/>
          <p:cNvSpPr>
            <a:spLocks noGrp="1"/>
          </p:cNvSpPr>
          <p:nvPr>
            <p:ph type="title"/>
          </p:nvPr>
        </p:nvSpPr>
        <p:spPr>
          <a:xfrm>
            <a:off x="470953" y="548680"/>
            <a:ext cx="8063447" cy="932682"/>
          </a:xfrm>
        </p:spPr>
        <p:txBody>
          <a:bodyPr>
            <a:normAutofit/>
          </a:bodyPr>
          <a:lstStyle/>
          <a:p>
            <a:r>
              <a:rPr lang="en-US" altLang="zh-CN" sz="4000" dirty="0">
                <a:solidFill>
                  <a:schemeClr val="tx1"/>
                </a:solidFill>
              </a:rPr>
              <a:t>4.1  </a:t>
            </a:r>
            <a:r>
              <a:rPr lang="zh-CN" altLang="en-US" sz="4000" dirty="0">
                <a:solidFill>
                  <a:schemeClr val="tx1"/>
                </a:solidFill>
              </a:rPr>
              <a:t>问题的提出</a:t>
            </a:r>
            <a:endParaRPr lang="zh-CN" altLang="en-US" sz="3200" dirty="0"/>
          </a:p>
        </p:txBody>
      </p:sp>
      <p:sp>
        <p:nvSpPr>
          <p:cNvPr id="10242" name="内容占位符 1"/>
          <p:cNvSpPr>
            <a:spLocks noGrp="1"/>
          </p:cNvSpPr>
          <p:nvPr>
            <p:ph idx="1"/>
          </p:nvPr>
        </p:nvSpPr>
        <p:spPr>
          <a:xfrm>
            <a:off x="467545" y="1412776"/>
            <a:ext cx="8066856" cy="5184576"/>
          </a:xfrm>
        </p:spPr>
        <p:txBody>
          <a:bodyPr>
            <a:noAutofit/>
          </a:bodyPr>
          <a:lstStyle/>
          <a:p>
            <a:pPr>
              <a:spcBef>
                <a:spcPts val="600"/>
              </a:spcBef>
              <a:buNone/>
            </a:pPr>
            <a:r>
              <a:rPr lang="en-US" altLang="zh-CN" sz="2000" dirty="0">
                <a:solidFill>
                  <a:srgbClr val="0000CC"/>
                </a:solidFill>
              </a:rPr>
              <a:t>1</a:t>
            </a:r>
            <a:r>
              <a:rPr lang="zh-CN" altLang="en-US" sz="2000" dirty="0">
                <a:solidFill>
                  <a:srgbClr val="0000CC"/>
                </a:solidFill>
              </a:rPr>
              <a:t>．</a:t>
            </a:r>
            <a:r>
              <a:rPr lang="zh-CN" altLang="en-US" sz="2000" dirty="0"/>
              <a:t>针对一个问题，应该如何构造一个适合它的关系模型（应该构造几个关系模式，每个关系模式由哪些属性组成）？</a:t>
            </a:r>
            <a:endParaRPr lang="zh-CN" altLang="en-US" sz="2000" dirty="0"/>
          </a:p>
          <a:p>
            <a:pPr>
              <a:spcBef>
                <a:spcPts val="600"/>
              </a:spcBef>
              <a:buNone/>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D-L-C ={</a:t>
            </a:r>
            <a:r>
              <a:rPr lang="en-US" altLang="zh-CN" sz="2000" u="sng" dirty="0" err="1">
                <a:latin typeface="Times New Roman" panose="02020603050405020304" pitchFamily="18" charset="0"/>
                <a:cs typeface="Times New Roman" panose="02020603050405020304" pitchFamily="18" charset="0"/>
              </a:rPr>
              <a:t>Sno</a:t>
            </a:r>
            <a:r>
              <a:rPr lang="en-US" altLang="zh-CN" sz="2000" u="sng"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Sdept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Sloc</a:t>
            </a:r>
            <a:r>
              <a:rPr lang="en-US" altLang="zh-CN" sz="2000" dirty="0">
                <a:latin typeface="Times New Roman" panose="02020603050405020304" pitchFamily="18" charset="0"/>
                <a:cs typeface="Times New Roman" panose="02020603050405020304" pitchFamily="18" charset="0"/>
              </a:rPr>
              <a:t>, </a:t>
            </a:r>
            <a:r>
              <a:rPr lang="en-US" altLang="zh-CN" sz="2000" u="sng" dirty="0" err="1">
                <a:latin typeface="Times New Roman" panose="02020603050405020304" pitchFamily="18" charset="0"/>
                <a:cs typeface="Times New Roman" panose="02020603050405020304" pitchFamily="18" charset="0"/>
              </a:rPr>
              <a:t>Cno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Cname</a:t>
            </a:r>
            <a:r>
              <a:rPr lang="en-US" altLang="zh-CN" sz="2000" dirty="0">
                <a:latin typeface="Times New Roman" panose="02020603050405020304" pitchFamily="18" charset="0"/>
                <a:cs typeface="Times New Roman" panose="02020603050405020304" pitchFamily="18" charset="0"/>
              </a:rPr>
              <a:t>, Grade}    </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nvGraphicFramePr>
        <p:xfrm>
          <a:off x="758112" y="2564904"/>
          <a:ext cx="7627775" cy="2200275"/>
        </p:xfrm>
        <a:graphic>
          <a:graphicData uri="http://schemas.openxmlformats.org/drawingml/2006/table">
            <a:tbl>
              <a:tblPr>
                <a:tableStyleId>{5C22544A-7EE6-4342-B048-85BDC9FD1C3A}</a:tableStyleId>
              </a:tblPr>
              <a:tblGrid>
                <a:gridCol w="677997"/>
                <a:gridCol w="864096"/>
                <a:gridCol w="1224136"/>
                <a:gridCol w="1584176"/>
                <a:gridCol w="648072"/>
                <a:gridCol w="1837210"/>
                <a:gridCol w="792088"/>
              </a:tblGrid>
              <a:tr h="0">
                <a:tc>
                  <a:txBody>
                    <a:bodyPr/>
                    <a:lstStyle/>
                    <a:p>
                      <a:pPr algn="ctr" fontAlgn="ctr"/>
                      <a:r>
                        <a:rPr lang="en-US" sz="2000" u="none" strike="noStrike" dirty="0" err="1">
                          <a:effectLst/>
                        </a:rPr>
                        <a:t>Sno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err="1">
                          <a:effectLst/>
                        </a:rPr>
                        <a:t>Sdept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Sloc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Cno</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a:effectLst/>
                        </a:rPr>
                        <a:t>Grade</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张三</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78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张三</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89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90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王二</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软件工程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王二</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dirty="0">
                          <a:effectLst/>
                        </a:rPr>
                        <a:t>79</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p:sp>
        <p:nvSpPr>
          <p:cNvPr id="6" name="内容占位符 1"/>
          <p:cNvSpPr txBox="1"/>
          <p:nvPr/>
        </p:nvSpPr>
        <p:spPr>
          <a:xfrm>
            <a:off x="619945" y="4869160"/>
            <a:ext cx="8066856" cy="187220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44145">
              <a:spcBef>
                <a:spcPts val="600"/>
              </a:spcBef>
              <a:buFont typeface="Wingdings 3" panose="05040102010807070707" charset="2"/>
              <a:buNone/>
            </a:pPr>
            <a:r>
              <a:rPr lang="zh-CN" altLang="en-US" sz="2000" dirty="0"/>
              <a:t>这个模式有下述四个“毛病”：	</a:t>
            </a:r>
            <a:endParaRPr lang="zh-CN" altLang="en-US" sz="2000" dirty="0"/>
          </a:p>
          <a:p>
            <a:pPr>
              <a:spcBef>
                <a:spcPts val="600"/>
              </a:spcBef>
              <a:buFont typeface="Wingdings 3" panose="05040102010807070707" charset="2"/>
              <a:buNone/>
            </a:pPr>
            <a:r>
              <a:rPr lang="en-US" altLang="zh-CN" sz="2000" b="1" dirty="0"/>
              <a:t>(1)</a:t>
            </a:r>
            <a:r>
              <a:rPr lang="zh-CN" altLang="en-US" sz="2000" b="1" dirty="0"/>
              <a:t>插入异常：</a:t>
            </a:r>
            <a:r>
              <a:rPr lang="zh-CN" altLang="en-US" sz="2000" dirty="0"/>
              <a:t>如果一个系刚成立尚无学生，或者虽然有了学生但尚未安排课程，那么就无法把这个系及其办学地点存入数据库。 </a:t>
            </a:r>
            <a:endParaRPr lang="zh-CN" altLang="en-US" sz="2000" dirty="0"/>
          </a:p>
          <a:p>
            <a:pPr>
              <a:spcBef>
                <a:spcPts val="600"/>
              </a:spcBef>
              <a:buFont typeface="Wingdings 3" panose="05040102010807070707" charset="2"/>
              <a:buNone/>
            </a:pPr>
            <a:r>
              <a:rPr lang="en-US" altLang="zh-CN" sz="2000" b="1" dirty="0"/>
              <a:t>(2)</a:t>
            </a:r>
            <a:r>
              <a:rPr lang="zh-CN" altLang="en-US" sz="2000" b="1" dirty="0"/>
              <a:t>删除异常：</a:t>
            </a:r>
            <a:r>
              <a:rPr lang="zh-CN" altLang="en-US" sz="2000" dirty="0"/>
              <a:t>如果某个系的学生全部毕业了，在删除该系学生选修课程的同时，把这个系及其相关信息也丢掉了。</a:t>
            </a:r>
            <a:endParaRPr lang="zh-CN" altLang="en-US" sz="20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385481" y="188640"/>
            <a:ext cx="8148920" cy="999399"/>
          </a:xfrm>
        </p:spPr>
        <p:txBody>
          <a:bodyPr anchor="ctr"/>
          <a:lstStyle/>
          <a:p>
            <a:pPr eaLnBrk="1" hangingPunct="1"/>
            <a:r>
              <a:rPr lang="en-US" altLang="zh-CN" b="1" dirty="0"/>
              <a:t>4.4  </a:t>
            </a:r>
            <a:r>
              <a:rPr lang="zh-CN" altLang="en-US" b="1" dirty="0"/>
              <a:t>关系模式的分解特性</a:t>
            </a:r>
            <a:endParaRPr lang="zh-CN" altLang="en-US" dirty="0"/>
          </a:p>
        </p:txBody>
      </p:sp>
      <p:sp>
        <p:nvSpPr>
          <p:cNvPr id="32773" name="Rectangle 3"/>
          <p:cNvSpPr>
            <a:spLocks noGrp="1" noChangeArrowheads="1"/>
          </p:cNvSpPr>
          <p:nvPr>
            <p:ph type="body" idx="4294967295"/>
          </p:nvPr>
        </p:nvSpPr>
        <p:spPr/>
        <p:txBody>
          <a:bodyPr/>
          <a:lstStyle/>
          <a:p>
            <a:pPr eaLnBrk="1" hangingPunct="1"/>
            <a:r>
              <a:rPr lang="zh-CN" altLang="en-US" dirty="0">
                <a:solidFill>
                  <a:srgbClr val="FF0000"/>
                </a:solidFill>
              </a:rPr>
              <a:t>关系模式的规范化过程</a:t>
            </a:r>
            <a:r>
              <a:rPr lang="zh-CN" altLang="en-US" dirty="0"/>
              <a:t>是通过对关系模式的分解来实现的，即把低一级的关系模式分解为若干个高一级的关系模式</a:t>
            </a:r>
            <a:endParaRPr lang="en-US" altLang="zh-CN" dirty="0"/>
          </a:p>
          <a:p>
            <a:pPr eaLnBrk="1" hangingPunct="1"/>
            <a:r>
              <a:rPr lang="zh-CN" altLang="en-US" dirty="0"/>
              <a:t>这种分解往往不是唯一的，但可以把分解出来的表连接起来重新获得原始表的信息。</a:t>
            </a:r>
            <a:endParaRPr lang="zh-CN" altLang="en-US" b="1" dirty="0"/>
          </a:p>
        </p:txBody>
      </p:sp>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385481" y="188640"/>
            <a:ext cx="8148920" cy="999399"/>
          </a:xfrm>
        </p:spPr>
        <p:txBody>
          <a:bodyPr anchor="ctr"/>
          <a:lstStyle/>
          <a:p>
            <a:pPr eaLnBrk="1" hangingPunct="1"/>
            <a:r>
              <a:rPr lang="en-US" altLang="zh-CN" sz="3600" b="1"/>
              <a:t>4.4  </a:t>
            </a:r>
            <a:r>
              <a:rPr lang="zh-CN" altLang="en-US" sz="3600" b="1"/>
              <a:t>关系模式的分解特性</a:t>
            </a:r>
            <a:endParaRPr lang="zh-CN" altLang="en-US" sz="3600"/>
          </a:p>
        </p:txBody>
      </p:sp>
      <p:sp>
        <p:nvSpPr>
          <p:cNvPr id="33797" name="Rectangle 3"/>
          <p:cNvSpPr>
            <a:spLocks noGrp="1" noChangeArrowheads="1"/>
          </p:cNvSpPr>
          <p:nvPr>
            <p:ph idx="1"/>
          </p:nvPr>
        </p:nvSpPr>
        <p:spPr>
          <a:xfrm>
            <a:off x="457200" y="1052513"/>
            <a:ext cx="8229600" cy="5400823"/>
          </a:xfrm>
        </p:spPr>
        <p:txBody>
          <a:bodyPr>
            <a:normAutofit/>
          </a:bodyPr>
          <a:lstStyle/>
          <a:p>
            <a:pPr marL="0" indent="0" eaLnBrk="1" hangingPunct="1">
              <a:buNone/>
            </a:pPr>
            <a:r>
              <a:rPr lang="en-US" altLang="zh-CN" sz="2800" b="1" dirty="0">
                <a:latin typeface="Times New Roman" panose="02020603050405020304" pitchFamily="18" charset="0"/>
                <a:cs typeface="Times New Roman" panose="02020603050405020304" pitchFamily="18" charset="0"/>
              </a:rPr>
              <a:t>4.4.1  </a:t>
            </a:r>
            <a:r>
              <a:rPr lang="zh-CN" altLang="en-US" sz="2800" b="1" dirty="0">
                <a:latin typeface="Times New Roman" panose="02020603050405020304" pitchFamily="18" charset="0"/>
                <a:cs typeface="Times New Roman" panose="02020603050405020304" pitchFamily="18" charset="0"/>
              </a:rPr>
              <a:t>关系模式的分解 </a:t>
            </a:r>
            <a:endParaRPr lang="zh-CN" altLang="en-US" sz="2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把一个关系模式分解成若干个关系模式的过程，称为关系模式的分解。</a:t>
            </a:r>
            <a:endParaRPr lang="zh-CN" alt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定义：</a:t>
            </a:r>
            <a:r>
              <a:rPr lang="zh-CN" altLang="en-US" dirty="0">
                <a:latin typeface="Times New Roman" panose="02020603050405020304" pitchFamily="18" charset="0"/>
                <a:cs typeface="Times New Roman" panose="02020603050405020304" pitchFamily="18" charset="0"/>
              </a:rPr>
              <a:t>关系模式</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）的分解是指</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为它的一组子集</a:t>
            </a:r>
            <a:r>
              <a:rPr lang="en-US" altLang="zh-CN" dirty="0">
                <a:latin typeface="Times New Roman" panose="02020603050405020304" pitchFamily="18" charset="0"/>
                <a:cs typeface="Times New Roman" panose="02020603050405020304" pitchFamily="18" charset="0"/>
              </a:rPr>
              <a:t>ρ=</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F</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a:t>
            </a:r>
            <a:r>
              <a:rPr lang="en-US" altLang="zh-CN"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｝所代替的过程。其中</a:t>
            </a:r>
            <a:r>
              <a:rPr lang="en-US" altLang="zh-CN" dirty="0">
                <a:solidFill>
                  <a:srgbClr val="FF0000"/>
                </a:solidFill>
                <a:latin typeface="Times New Roman" panose="02020603050405020304" pitchFamily="18" charset="0"/>
                <a:cs typeface="Times New Roman" panose="02020603050405020304" pitchFamily="18" charset="0"/>
              </a:rPr>
              <a:t>U=</a:t>
            </a:r>
            <a:r>
              <a:rPr lang="en-US" altLang="zh-CN" dirty="0" err="1">
                <a:solidFill>
                  <a:srgbClr val="FF0000"/>
                </a:solidFill>
                <a:latin typeface="Times New Roman" panose="02020603050405020304" pitchFamily="18" charset="0"/>
                <a:cs typeface="Times New Roman" panose="02020603050405020304" pitchFamily="18" charset="0"/>
              </a:rPr>
              <a:t>U</a:t>
            </a:r>
            <a:r>
              <a:rPr lang="en-US" altLang="zh-CN" baseline="-25000" dirty="0" err="1">
                <a:solidFill>
                  <a:srgbClr val="FF0000"/>
                </a:solidFill>
                <a:latin typeface="Times New Roman" panose="02020603050405020304" pitchFamily="18" charset="0"/>
                <a:cs typeface="Times New Roman" panose="02020603050405020304" pitchFamily="18" charset="0"/>
              </a:rPr>
              <a:t>1</a:t>
            </a:r>
            <a:r>
              <a:rPr lang="en-US" altLang="zh-CN" dirty="0" err="1">
                <a:solidFill>
                  <a:srgbClr val="FF0000"/>
                </a:solidFill>
                <a:latin typeface="Times New Roman" panose="02020603050405020304" pitchFamily="18" charset="0"/>
                <a:cs typeface="Times New Roman" panose="02020603050405020304" pitchFamily="18" charset="0"/>
              </a:rPr>
              <a:t>∪U</a:t>
            </a:r>
            <a:r>
              <a:rPr lang="en-US" altLang="zh-CN" baseline="-25000" dirty="0" err="1">
                <a:solidFill>
                  <a:srgbClr val="FF0000"/>
                </a:solidFill>
                <a:latin typeface="Times New Roman" panose="02020603050405020304" pitchFamily="18" charset="0"/>
                <a:cs typeface="Times New Roman" panose="02020603050405020304" pitchFamily="18" charset="0"/>
              </a:rPr>
              <a:t>2</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baseline="-25000" dirty="0">
                <a:solidFill>
                  <a:srgbClr val="FF0000"/>
                </a:solidFill>
                <a:latin typeface="Times New Roman" panose="02020603050405020304" pitchFamily="18" charset="0"/>
                <a:cs typeface="Times New Roman" panose="02020603050405020304" pitchFamily="18" charset="0"/>
              </a:rPr>
              <a:t>k</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，并且没有</a:t>
            </a:r>
            <a:r>
              <a:rPr lang="en-US" altLang="zh-CN" dirty="0" err="1">
                <a:solidFill>
                  <a:srgbClr val="FF0000"/>
                </a:solidFill>
                <a:latin typeface="Times New Roman" panose="02020603050405020304" pitchFamily="18" charset="0"/>
                <a:cs typeface="Times New Roman" panose="02020603050405020304" pitchFamily="18" charset="0"/>
              </a:rPr>
              <a:t>U</a:t>
            </a:r>
            <a:r>
              <a:rPr lang="en-US" altLang="zh-CN" baseline="-25000" dirty="0" err="1">
                <a:solidFill>
                  <a:srgbClr val="FF0000"/>
                </a:solidFill>
                <a:latin typeface="Times New Roman" panose="02020603050405020304" pitchFamily="18" charset="0"/>
                <a:cs typeface="Times New Roman" panose="02020603050405020304" pitchFamily="18" charset="0"/>
              </a:rPr>
              <a:t>i</a:t>
            </a:r>
            <a:r>
              <a:rPr lang="en-US" altLang="zh-CN" dirty="0" err="1">
                <a:solidFill>
                  <a:srgbClr val="FF0000"/>
                </a:solidFill>
                <a:latin typeface="Times New Roman" panose="02020603050405020304" pitchFamily="18" charset="0"/>
                <a:cs typeface="Times New Roman" panose="02020603050405020304" pitchFamily="18" charset="0"/>
              </a:rPr>
              <a:t>⊆U</a:t>
            </a:r>
            <a:r>
              <a:rPr lang="en-US" altLang="zh-CN" baseline="-25000" dirty="0" err="1">
                <a:solidFill>
                  <a:srgbClr val="FF0000"/>
                </a:solidFill>
                <a:latin typeface="Times New Roman" panose="02020603050405020304" pitchFamily="18" charset="0"/>
                <a:cs typeface="Times New Roman" panose="02020603050405020304" pitchFamily="18" charset="0"/>
              </a:rPr>
              <a:t>j</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err="1">
                <a:solidFill>
                  <a:srgbClr val="FF0000"/>
                </a:solidFill>
                <a:latin typeface="Times New Roman" panose="02020603050405020304" pitchFamily="18" charset="0"/>
                <a:cs typeface="Times New Roman" panose="02020603050405020304" pitchFamily="18" charset="0"/>
              </a:rPr>
              <a:t>1≤i</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err="1">
                <a:solidFill>
                  <a:srgbClr val="FF0000"/>
                </a:solidFill>
                <a:latin typeface="Times New Roman" panose="02020603050405020304" pitchFamily="18" charset="0"/>
                <a:cs typeface="Times New Roman" panose="02020603050405020304" pitchFamily="18" charset="0"/>
              </a:rPr>
              <a:t>j≤k</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上的投影，即</a:t>
            </a:r>
            <a:r>
              <a:rPr lang="en-US" altLang="zh-CN" dirty="0">
                <a:solidFill>
                  <a:srgbClr val="FF0000"/>
                </a:solidFill>
                <a:latin typeface="Times New Roman" panose="02020603050405020304" pitchFamily="18" charset="0"/>
                <a:cs typeface="Times New Roman" panose="02020603050405020304" pitchFamily="18" charset="0"/>
              </a:rPr>
              <a:t>F</a:t>
            </a:r>
            <a:r>
              <a:rPr lang="en-US" altLang="zh-CN" baseline="-25000" dirty="0">
                <a:solidFill>
                  <a:srgbClr val="FF0000"/>
                </a:solidFill>
                <a:latin typeface="Times New Roman" panose="02020603050405020304" pitchFamily="18" charset="0"/>
                <a:cs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err="1">
                <a:solidFill>
                  <a:srgbClr val="FF0000"/>
                </a:solidFill>
                <a:latin typeface="Times New Roman" panose="02020603050405020304" pitchFamily="18" charset="0"/>
                <a:cs typeface="Times New Roman" panose="02020603050405020304" pitchFamily="18" charset="0"/>
              </a:rPr>
              <a:t>X→Y∈F</a:t>
            </a:r>
            <a:r>
              <a:rPr lang="en-US" altLang="zh-CN" baseline="30000"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err="1">
                <a:solidFill>
                  <a:srgbClr val="FF0000"/>
                </a:solidFill>
                <a:latin typeface="Times New Roman" panose="02020603050405020304" pitchFamily="18" charset="0"/>
                <a:cs typeface="Times New Roman" panose="02020603050405020304" pitchFamily="18" charset="0"/>
              </a:rPr>
              <a:t>XY⊆U</a:t>
            </a:r>
            <a:r>
              <a:rPr lang="en-US" altLang="zh-CN" baseline="-25000" dirty="0" err="1">
                <a:solidFill>
                  <a:srgbClr val="FF0000"/>
                </a:solidFill>
                <a:latin typeface="Times New Roman" panose="02020603050405020304" pitchFamily="18" charset="0"/>
                <a:cs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F</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推导出的所有函数依赖</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zh-CN" altLang="en-US" b="1"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R=(</a:t>
            </a:r>
            <a:r>
              <a:rPr lang="en-US" altLang="zh-CN" dirty="0" err="1">
                <a:latin typeface="Times New Roman" panose="02020603050405020304" pitchFamily="18" charset="0"/>
                <a:cs typeface="Times New Roman" panose="02020603050405020304" pitchFamily="18" charset="0"/>
              </a:rPr>
              <a:t>ABCD</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B→D</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分解为关于</a:t>
            </a:r>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U</a:t>
            </a:r>
            <a:r>
              <a:rPr lang="en-US" altLang="zh-CN" baseline="-25000" dirty="0" err="1">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ACD</a:t>
            </a:r>
            <a:r>
              <a:rPr lang="zh-CN" altLang="en-US" dirty="0">
                <a:latin typeface="Times New Roman" panose="02020603050405020304" pitchFamily="18" charset="0"/>
                <a:cs typeface="Times New Roman" panose="02020603050405020304" pitchFamily="18" charset="0"/>
              </a:rPr>
              <a:t>两个关系，求</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0" indent="0" eaLnBrk="1" hangingPunct="1">
              <a:spcBef>
                <a:spcPts val="600"/>
              </a:spcBef>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解：</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B→A</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eaLnBrk="1" hangingPunct="1">
              <a:spcBef>
                <a:spcPts val="600"/>
              </a:spcBef>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R</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ACD</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A→C</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C→A</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A→D</a:t>
            </a: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wipe(down)">
                                      <p:cBhvr>
                                        <p:cTn id="7" dur="500"/>
                                        <p:tgtEl>
                                          <p:spTgt spid="3379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arn(inVertical)">
                                      <p:cBhvr>
                                        <p:cTn id="12" dur="500"/>
                                        <p:tgtEl>
                                          <p:spTgt spid="3379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797">
                                            <p:txEl>
                                              <p:pRg st="3" end="3"/>
                                            </p:txEl>
                                          </p:spTgt>
                                        </p:tgtEl>
                                        <p:attrNameLst>
                                          <p:attrName>style.visibility</p:attrName>
                                        </p:attrNameLst>
                                      </p:cBhvr>
                                      <p:to>
                                        <p:strVal val="visible"/>
                                      </p:to>
                                    </p:set>
                                    <p:animEffect transition="in" filter="wipe(down)">
                                      <p:cBhvr>
                                        <p:cTn id="17" dur="500"/>
                                        <p:tgtEl>
                                          <p:spTgt spid="3379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797">
                                            <p:txEl>
                                              <p:pRg st="4" end="4"/>
                                            </p:txEl>
                                          </p:spTgt>
                                        </p:tgtEl>
                                        <p:attrNameLst>
                                          <p:attrName>style.visibility</p:attrName>
                                        </p:attrNameLst>
                                      </p:cBhvr>
                                      <p:to>
                                        <p:strVal val="visible"/>
                                      </p:to>
                                    </p:set>
                                    <p:animEffect transition="in" filter="wipe(down)">
                                      <p:cBhvr>
                                        <p:cTn id="22" dur="500"/>
                                        <p:tgtEl>
                                          <p:spTgt spid="33797">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3797">
                                            <p:txEl>
                                              <p:pRg st="5" end="5"/>
                                            </p:txEl>
                                          </p:spTgt>
                                        </p:tgtEl>
                                        <p:attrNameLst>
                                          <p:attrName>style.visibility</p:attrName>
                                        </p:attrNameLst>
                                      </p:cBhvr>
                                      <p:to>
                                        <p:strVal val="visible"/>
                                      </p:to>
                                    </p:set>
                                    <p:animEffect transition="in" filter="wipe(down)">
                                      <p:cBhvr>
                                        <p:cTn id="25" dur="500"/>
                                        <p:tgtEl>
                                          <p:spTgt spid="337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385481" y="188640"/>
            <a:ext cx="8148920" cy="999399"/>
          </a:xfrm>
        </p:spPr>
        <p:txBody>
          <a:bodyPr anchor="ctr"/>
          <a:lstStyle/>
          <a:p>
            <a:pPr eaLnBrk="1" hangingPunct="1"/>
            <a:r>
              <a:rPr lang="zh-CN" altLang="en-US" sz="3200" b="1" dirty="0"/>
              <a:t>关系模式的有损分解的例子</a:t>
            </a:r>
            <a:endParaRPr lang="zh-CN" altLang="en-US" sz="3200" b="1" dirty="0"/>
          </a:p>
        </p:txBody>
      </p:sp>
      <p:graphicFrame>
        <p:nvGraphicFramePr>
          <p:cNvPr id="69930" name="Group 298"/>
          <p:cNvGraphicFramePr>
            <a:graphicFrameLocks noGrp="1"/>
          </p:cNvGraphicFramePr>
          <p:nvPr>
            <p:ph sz="half" idx="4294967295"/>
          </p:nvPr>
        </p:nvGraphicFramePr>
        <p:xfrm>
          <a:off x="3718556" y="1138880"/>
          <a:ext cx="1584325" cy="1981200"/>
        </p:xfrm>
        <a:graphic>
          <a:graphicData uri="http://schemas.openxmlformats.org/drawingml/2006/table">
            <a:tbl>
              <a:tblPr/>
              <a:tblGrid>
                <a:gridCol w="758825"/>
                <a:gridCol w="825500"/>
              </a:tblGrid>
              <a:tr h="3460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488">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41" name="AutoShape 4"/>
          <p:cNvSpPr>
            <a:spLocks noChangeArrowheads="1"/>
          </p:cNvSpPr>
          <p:nvPr/>
        </p:nvSpPr>
        <p:spPr bwMode="auto">
          <a:xfrm>
            <a:off x="2513013" y="1889125"/>
            <a:ext cx="1131887" cy="676275"/>
          </a:xfrm>
          <a:prstGeom prst="rightArrow">
            <a:avLst>
              <a:gd name="adj1" fmla="val 50000"/>
              <a:gd name="adj2" fmla="val 39123"/>
            </a:avLst>
          </a:prstGeom>
          <a:solidFill>
            <a:srgbClr val="FFFFFF"/>
          </a:solidFill>
          <a:ln w="9525">
            <a:solidFill>
              <a:srgbClr val="000000"/>
            </a:solidFill>
            <a:miter lim="800000"/>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cs typeface="Times New Roman" panose="02020603050405020304" pitchFamily="18" charset="0"/>
              </a:rPr>
              <a:t>分解成</a:t>
            </a:r>
            <a:endParaRPr lang="zh-CN" altLang="en-US" sz="2000" dirty="0">
              <a:latin typeface="Arial" panose="020B0604020202020204" pitchFamily="34" charset="0"/>
            </a:endParaRPr>
          </a:p>
        </p:txBody>
      </p:sp>
      <p:graphicFrame>
        <p:nvGraphicFramePr>
          <p:cNvPr id="69928" name="Group 296"/>
          <p:cNvGraphicFramePr>
            <a:graphicFrameLocks noGrp="1"/>
          </p:cNvGraphicFramePr>
          <p:nvPr/>
        </p:nvGraphicFramePr>
        <p:xfrm>
          <a:off x="763588" y="1125538"/>
          <a:ext cx="1701800" cy="1981200"/>
        </p:xfrm>
        <a:graphic>
          <a:graphicData uri="http://schemas.openxmlformats.org/drawingml/2006/table">
            <a:tbl>
              <a:tblPr/>
              <a:tblGrid>
                <a:gridCol w="550293"/>
                <a:gridCol w="719692"/>
                <a:gridCol w="431815"/>
              </a:tblGrid>
              <a:tr h="260350">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0350">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c4</a:t>
                      </a:r>
                      <a:endPar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L="91391" marR="913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9931" name="Group 299"/>
          <p:cNvGraphicFramePr>
            <a:graphicFrameLocks noGrp="1"/>
          </p:cNvGraphicFramePr>
          <p:nvPr>
            <p:ph sz="half" idx="4294967295"/>
          </p:nvPr>
        </p:nvGraphicFramePr>
        <p:xfrm>
          <a:off x="5868144" y="1125538"/>
          <a:ext cx="1584325" cy="1981200"/>
        </p:xfrm>
        <a:graphic>
          <a:graphicData uri="http://schemas.openxmlformats.org/drawingml/2006/table">
            <a:tbl>
              <a:tblPr/>
              <a:tblGrid>
                <a:gridCol w="792163"/>
                <a:gridCol w="792162"/>
              </a:tblGrid>
              <a:tr h="360363">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c4</a:t>
                      </a:r>
                      <a:endPar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888" name="Rectangle 300"/>
          <p:cNvSpPr>
            <a:spLocks noChangeArrowheads="1"/>
          </p:cNvSpPr>
          <p:nvPr/>
        </p:nvSpPr>
        <p:spPr bwMode="auto">
          <a:xfrm>
            <a:off x="684213" y="3130251"/>
            <a:ext cx="5256212" cy="345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zh-CN" altLang="en-US" sz="2000" dirty="0">
                <a:latin typeface="Times New Roman" panose="02020603050405020304" pitchFamily="18" charset="0"/>
                <a:ea typeface="+mj-ea"/>
                <a:cs typeface="Times New Roman" panose="02020603050405020304" pitchFamily="18" charset="0"/>
              </a:rPr>
              <a:t>连接</a:t>
            </a:r>
            <a:r>
              <a:rPr lang="en-US" altLang="zh-CN" sz="2000" dirty="0">
                <a:latin typeface="Times New Roman" panose="02020603050405020304" pitchFamily="18" charset="0"/>
                <a:ea typeface="+mj-ea"/>
                <a:cs typeface="Times New Roman" panose="02020603050405020304" pitchFamily="18" charset="0"/>
              </a:rPr>
              <a:t>AB</a:t>
            </a:r>
            <a:r>
              <a:rPr lang="zh-CN" altLang="en-US" sz="2000" dirty="0">
                <a:latin typeface="Times New Roman" panose="02020603050405020304" pitchFamily="18" charset="0"/>
                <a:ea typeface="+mj-ea"/>
                <a:cs typeface="Times New Roman" panose="02020603050405020304" pitchFamily="18" charset="0"/>
              </a:rPr>
              <a:t>和</a:t>
            </a:r>
            <a:r>
              <a:rPr lang="en-US" altLang="zh-CN" sz="2000" dirty="0">
                <a:latin typeface="Times New Roman" panose="02020603050405020304" pitchFamily="18" charset="0"/>
                <a:ea typeface="+mj-ea"/>
                <a:cs typeface="Times New Roman" panose="02020603050405020304" pitchFamily="18" charset="0"/>
              </a:rPr>
              <a:t>BC</a:t>
            </a:r>
            <a:r>
              <a:rPr lang="zh-CN" altLang="en-US" sz="2000" dirty="0">
                <a:latin typeface="Times New Roman" panose="02020603050405020304" pitchFamily="18" charset="0"/>
                <a:ea typeface="+mj-ea"/>
                <a:cs typeface="Times New Roman" panose="02020603050405020304" pitchFamily="18" charset="0"/>
              </a:rPr>
              <a:t>表得到的结果如下：</a:t>
            </a:r>
            <a:endParaRPr lang="zh-CN" altLang="en-US" sz="2000" dirty="0">
              <a:latin typeface="Times New Roman" panose="02020603050405020304" pitchFamily="18" charset="0"/>
              <a:ea typeface="+mj-ea"/>
              <a:cs typeface="Times New Roman" panose="02020603050405020304" pitchFamily="18" charset="0"/>
            </a:endParaRPr>
          </a:p>
          <a:p>
            <a:pPr>
              <a:lnSpc>
                <a:spcPct val="110000"/>
              </a:lnSpc>
            </a:pPr>
            <a:r>
              <a:rPr lang="zh-CN" altLang="en-US" sz="2000" dirty="0">
                <a:latin typeface="Times New Roman" panose="02020603050405020304" pitchFamily="18" charset="0"/>
                <a:ea typeface="+mj-ea"/>
                <a:cs typeface="Times New Roman" panose="02020603050405020304" pitchFamily="18" charset="0"/>
              </a:rPr>
              <a:t>                        </a:t>
            </a:r>
            <a:r>
              <a:rPr lang="en-US" altLang="zh-CN" sz="2000" dirty="0">
                <a:latin typeface="Times New Roman" panose="02020603050405020304" pitchFamily="18" charset="0"/>
                <a:ea typeface="+mj-ea"/>
                <a:cs typeface="Times New Roman" panose="02020603050405020304" pitchFamily="18" charset="0"/>
              </a:rPr>
              <a:t>AB</a:t>
            </a:r>
            <a:r>
              <a:rPr lang="zh-CN" altLang="en-US" sz="2000" dirty="0">
                <a:latin typeface="Times New Roman" panose="02020603050405020304" pitchFamily="18" charset="0"/>
                <a:ea typeface="+mj-ea"/>
                <a:cs typeface="Times New Roman" panose="02020603050405020304" pitchFamily="18" charset="0"/>
              </a:rPr>
              <a:t> </a:t>
            </a:r>
            <a:r>
              <a:rPr lang="en-US" altLang="zh-CN" sz="2000" dirty="0">
                <a:latin typeface="Times New Roman" panose="02020603050405020304" pitchFamily="18" charset="0"/>
                <a:ea typeface="+mj-ea"/>
                <a:cs typeface="Times New Roman" panose="02020603050405020304" pitchFamily="18" charset="0"/>
              </a:rPr>
              <a:t>JOIN  BC</a:t>
            </a:r>
            <a:r>
              <a:rPr lang="zh-CN" altLang="en-US" sz="2000" dirty="0">
                <a:latin typeface="Times New Roman" panose="02020603050405020304" pitchFamily="18" charset="0"/>
                <a:ea typeface="+mj-ea"/>
                <a:cs typeface="Times New Roman" panose="02020603050405020304" pitchFamily="18" charset="0"/>
              </a:rPr>
              <a:t>　</a:t>
            </a:r>
            <a:endParaRPr lang="zh-CN" altLang="en-US" sz="2000" dirty="0">
              <a:latin typeface="Times New Roman" panose="02020603050405020304" pitchFamily="18" charset="0"/>
              <a:ea typeface="+mj-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j-ea"/>
                <a:cs typeface="Times New Roman" panose="02020603050405020304" pitchFamily="18" charset="0"/>
              </a:rPr>
              <a:t>连接后的表显然不是原</a:t>
            </a:r>
            <a:r>
              <a:rPr lang="en-US" altLang="zh-CN" sz="2000" dirty="0">
                <a:latin typeface="Times New Roman" panose="02020603050405020304" pitchFamily="18" charset="0"/>
                <a:ea typeface="+mj-ea"/>
                <a:cs typeface="Times New Roman" panose="02020603050405020304" pitchFamily="18" charset="0"/>
              </a:rPr>
              <a:t>ABC</a:t>
            </a:r>
            <a:r>
              <a:rPr lang="zh-CN" altLang="en-US" sz="2000" dirty="0">
                <a:latin typeface="Times New Roman" panose="02020603050405020304" pitchFamily="18" charset="0"/>
                <a:ea typeface="+mj-ea"/>
                <a:cs typeface="Times New Roman" panose="02020603050405020304" pitchFamily="18" charset="0"/>
              </a:rPr>
              <a:t>表的内容，称这种分解后表的连接丢失或多余元组的分解为有损分解，或称为有损连接分解。</a:t>
            </a:r>
            <a:endParaRPr lang="en-US" altLang="zh-CN" sz="2000" dirty="0">
              <a:latin typeface="Times New Roman" panose="02020603050405020304" pitchFamily="18" charset="0"/>
              <a:ea typeface="+mj-ea"/>
              <a:cs typeface="Times New Roman" panose="02020603050405020304" pitchFamily="18" charset="0"/>
            </a:endParaRPr>
          </a:p>
          <a:p>
            <a:pPr eaLnBrk="1" hangingPunct="1">
              <a:lnSpc>
                <a:spcPct val="110000"/>
              </a:lnSpc>
            </a:pPr>
            <a:endParaRPr lang="zh-CN" altLang="en-US" sz="2000" dirty="0">
              <a:latin typeface="Times New Roman" panose="02020603050405020304" pitchFamily="18" charset="0"/>
              <a:ea typeface="+mj-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j-ea"/>
                <a:cs typeface="Times New Roman" panose="02020603050405020304" pitchFamily="18" charset="0"/>
              </a:rPr>
              <a:t>关系模式分解必须遵守两个准则：</a:t>
            </a:r>
            <a:endParaRPr lang="zh-CN" altLang="en-US" sz="2000" dirty="0">
              <a:latin typeface="Times New Roman" panose="02020603050405020304" pitchFamily="18" charset="0"/>
              <a:ea typeface="+mj-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j-ea"/>
                <a:cs typeface="Times New Roman" panose="02020603050405020304" pitchFamily="18" charset="0"/>
              </a:rPr>
              <a:t>（</a:t>
            </a:r>
            <a:r>
              <a:rPr lang="en-US" altLang="zh-CN" sz="2000" dirty="0">
                <a:latin typeface="Times New Roman" panose="02020603050405020304" pitchFamily="18" charset="0"/>
                <a:ea typeface="+mj-ea"/>
                <a:cs typeface="Times New Roman" panose="02020603050405020304" pitchFamily="18" charset="0"/>
              </a:rPr>
              <a:t>1</a:t>
            </a:r>
            <a:r>
              <a:rPr lang="zh-CN" altLang="en-US" sz="2000" dirty="0">
                <a:latin typeface="Times New Roman" panose="02020603050405020304" pitchFamily="18" charset="0"/>
                <a:ea typeface="+mj-ea"/>
                <a:cs typeface="Times New Roman" panose="02020603050405020304" pitchFamily="18" charset="0"/>
              </a:rPr>
              <a:t>）无损连接性：信息不失真（不增减信息）</a:t>
            </a:r>
            <a:endParaRPr lang="zh-CN" altLang="en-US" sz="2000" dirty="0">
              <a:latin typeface="Times New Roman" panose="02020603050405020304" pitchFamily="18" charset="0"/>
              <a:ea typeface="+mj-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j-ea"/>
                <a:cs typeface="Times New Roman" panose="02020603050405020304" pitchFamily="18" charset="0"/>
              </a:rPr>
              <a:t>（</a:t>
            </a:r>
            <a:r>
              <a:rPr lang="en-US" altLang="zh-CN" sz="2000" dirty="0">
                <a:latin typeface="Times New Roman" panose="02020603050405020304" pitchFamily="18" charset="0"/>
                <a:ea typeface="+mj-ea"/>
                <a:cs typeface="Times New Roman" panose="02020603050405020304" pitchFamily="18" charset="0"/>
              </a:rPr>
              <a:t>2</a:t>
            </a:r>
            <a:r>
              <a:rPr lang="zh-CN" altLang="en-US" sz="2000" dirty="0">
                <a:latin typeface="Times New Roman" panose="02020603050405020304" pitchFamily="18" charset="0"/>
                <a:ea typeface="+mj-ea"/>
                <a:cs typeface="Times New Roman" panose="02020603050405020304" pitchFamily="18" charset="0"/>
              </a:rPr>
              <a:t>）函数依赖保持性：不破坏属性间存在的依赖关系。 </a:t>
            </a:r>
            <a:endParaRPr lang="zh-CN" altLang="en-US" sz="2000" dirty="0">
              <a:latin typeface="Times New Roman" panose="02020603050405020304" pitchFamily="18" charset="0"/>
              <a:ea typeface="+mj-ea"/>
              <a:cs typeface="Times New Roman" panose="02020603050405020304" pitchFamily="18" charset="0"/>
            </a:endParaRPr>
          </a:p>
        </p:txBody>
      </p:sp>
      <p:graphicFrame>
        <p:nvGraphicFramePr>
          <p:cNvPr id="70067" name="Group 435"/>
          <p:cNvGraphicFramePr>
            <a:graphicFrameLocks noGrp="1"/>
          </p:cNvGraphicFramePr>
          <p:nvPr/>
        </p:nvGraphicFramePr>
        <p:xfrm>
          <a:off x="6516760" y="3354388"/>
          <a:ext cx="1871664" cy="2774948"/>
        </p:xfrm>
        <a:graphic>
          <a:graphicData uri="http://schemas.openxmlformats.org/drawingml/2006/table">
            <a:tbl>
              <a:tblPr/>
              <a:tblGrid>
                <a:gridCol w="575398"/>
                <a:gridCol w="648133"/>
                <a:gridCol w="648133"/>
              </a:tblGrid>
              <a:tr h="396932">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6">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a4</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c4</a:t>
                      </a:r>
                      <a:endParaRPr kumimoji="0" lang="en-US" altLang="zh-CN"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L="91449" marR="91449"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928"/>
                                        </p:tgtEl>
                                        <p:attrNameLst>
                                          <p:attrName>style.visibility</p:attrName>
                                        </p:attrNameLst>
                                      </p:cBhvr>
                                      <p:to>
                                        <p:strVal val="visible"/>
                                      </p:to>
                                    </p:set>
                                    <p:animEffect transition="in" filter="wipe(down)">
                                      <p:cBhvr>
                                        <p:cTn id="7" dur="500"/>
                                        <p:tgtEl>
                                          <p:spTgt spid="699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41"/>
                                        </p:tgtEl>
                                        <p:attrNameLst>
                                          <p:attrName>style.visibility</p:attrName>
                                        </p:attrNameLst>
                                      </p:cBhvr>
                                      <p:to>
                                        <p:strVal val="visible"/>
                                      </p:to>
                                    </p:set>
                                    <p:animEffect transition="in" filter="wipe(down)">
                                      <p:cBhvr>
                                        <p:cTn id="12" dur="500"/>
                                        <p:tgtEl>
                                          <p:spTgt spid="34841"/>
                                        </p:tgtEl>
                                      </p:cBhvr>
                                    </p:animEffect>
                                  </p:childTnLst>
                                </p:cTn>
                              </p:par>
                              <p:par>
                                <p:cTn id="13" presetID="22" presetClass="entr" presetSubtype="4" fill="hold" nodeType="withEffect">
                                  <p:stCondLst>
                                    <p:cond delay="0"/>
                                  </p:stCondLst>
                                  <p:childTnLst>
                                    <p:set>
                                      <p:cBhvr>
                                        <p:cTn id="14" dur="1" fill="hold">
                                          <p:stCondLst>
                                            <p:cond delay="0"/>
                                          </p:stCondLst>
                                        </p:cTn>
                                        <p:tgtEl>
                                          <p:spTgt spid="69930"/>
                                        </p:tgtEl>
                                        <p:attrNameLst>
                                          <p:attrName>style.visibility</p:attrName>
                                        </p:attrNameLst>
                                      </p:cBhvr>
                                      <p:to>
                                        <p:strVal val="visible"/>
                                      </p:to>
                                    </p:set>
                                    <p:animEffect transition="in" filter="wipe(down)">
                                      <p:cBhvr>
                                        <p:cTn id="15" dur="500"/>
                                        <p:tgtEl>
                                          <p:spTgt spid="69930"/>
                                        </p:tgtEl>
                                      </p:cBhvr>
                                    </p:animEffect>
                                  </p:childTnLst>
                                </p:cTn>
                              </p:par>
                              <p:par>
                                <p:cTn id="16" presetID="22" presetClass="entr" presetSubtype="4" fill="hold" nodeType="withEffect">
                                  <p:stCondLst>
                                    <p:cond delay="0"/>
                                  </p:stCondLst>
                                  <p:childTnLst>
                                    <p:set>
                                      <p:cBhvr>
                                        <p:cTn id="17" dur="1" fill="hold">
                                          <p:stCondLst>
                                            <p:cond delay="0"/>
                                          </p:stCondLst>
                                        </p:cTn>
                                        <p:tgtEl>
                                          <p:spTgt spid="69931"/>
                                        </p:tgtEl>
                                        <p:attrNameLst>
                                          <p:attrName>style.visibility</p:attrName>
                                        </p:attrNameLst>
                                      </p:cBhvr>
                                      <p:to>
                                        <p:strVal val="visible"/>
                                      </p:to>
                                    </p:set>
                                    <p:animEffect transition="in" filter="wipe(down)">
                                      <p:cBhvr>
                                        <p:cTn id="18" dur="500"/>
                                        <p:tgtEl>
                                          <p:spTgt spid="699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0067"/>
                                        </p:tgtEl>
                                        <p:attrNameLst>
                                          <p:attrName>style.visibility</p:attrName>
                                        </p:attrNameLst>
                                      </p:cBhvr>
                                      <p:to>
                                        <p:strVal val="visible"/>
                                      </p:to>
                                    </p:set>
                                    <p:animEffect transition="in" filter="wipe(down)">
                                      <p:cBhvr>
                                        <p:cTn id="23" dur="500"/>
                                        <p:tgtEl>
                                          <p:spTgt spid="700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4888">
                                            <p:txEl>
                                              <p:pRg st="0" end="0"/>
                                            </p:txEl>
                                          </p:spTgt>
                                        </p:tgtEl>
                                        <p:attrNameLst>
                                          <p:attrName>style.visibility</p:attrName>
                                        </p:attrNameLst>
                                      </p:cBhvr>
                                      <p:to>
                                        <p:strVal val="visible"/>
                                      </p:to>
                                    </p:set>
                                    <p:animEffect transition="in" filter="wipe(down)">
                                      <p:cBhvr>
                                        <p:cTn id="28" dur="500"/>
                                        <p:tgtEl>
                                          <p:spTgt spid="34888">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4888">
                                            <p:txEl>
                                              <p:pRg st="1" end="1"/>
                                            </p:txEl>
                                          </p:spTgt>
                                        </p:tgtEl>
                                        <p:attrNameLst>
                                          <p:attrName>style.visibility</p:attrName>
                                        </p:attrNameLst>
                                      </p:cBhvr>
                                      <p:to>
                                        <p:strVal val="visible"/>
                                      </p:to>
                                    </p:set>
                                    <p:animEffect transition="in" filter="wipe(down)">
                                      <p:cBhvr>
                                        <p:cTn id="31" dur="500"/>
                                        <p:tgtEl>
                                          <p:spTgt spid="34888">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4888">
                                            <p:txEl>
                                              <p:pRg st="2" end="2"/>
                                            </p:txEl>
                                          </p:spTgt>
                                        </p:tgtEl>
                                        <p:attrNameLst>
                                          <p:attrName>style.visibility</p:attrName>
                                        </p:attrNameLst>
                                      </p:cBhvr>
                                      <p:to>
                                        <p:strVal val="visible"/>
                                      </p:to>
                                    </p:set>
                                    <p:animEffect transition="in" filter="wipe(down)">
                                      <p:cBhvr>
                                        <p:cTn id="34" dur="500"/>
                                        <p:tgtEl>
                                          <p:spTgt spid="3488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4888">
                                            <p:txEl>
                                              <p:pRg st="4" end="4"/>
                                            </p:txEl>
                                          </p:spTgt>
                                        </p:tgtEl>
                                        <p:attrNameLst>
                                          <p:attrName>style.visibility</p:attrName>
                                        </p:attrNameLst>
                                      </p:cBhvr>
                                      <p:to>
                                        <p:strVal val="visible"/>
                                      </p:to>
                                    </p:set>
                                    <p:animEffect transition="in" filter="barn(inVertical)">
                                      <p:cBhvr>
                                        <p:cTn id="39" dur="500"/>
                                        <p:tgtEl>
                                          <p:spTgt spid="34888">
                                            <p:txEl>
                                              <p:pRg st="4" end="4"/>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4888">
                                            <p:txEl>
                                              <p:pRg st="5" end="5"/>
                                            </p:txEl>
                                          </p:spTgt>
                                        </p:tgtEl>
                                        <p:attrNameLst>
                                          <p:attrName>style.visibility</p:attrName>
                                        </p:attrNameLst>
                                      </p:cBhvr>
                                      <p:to>
                                        <p:strVal val="visible"/>
                                      </p:to>
                                    </p:set>
                                    <p:animEffect transition="in" filter="barn(inVertical)">
                                      <p:cBhvr>
                                        <p:cTn id="42" dur="500"/>
                                        <p:tgtEl>
                                          <p:spTgt spid="34888">
                                            <p:txEl>
                                              <p:pRg st="5" end="5"/>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4888">
                                            <p:txEl>
                                              <p:pRg st="6" end="6"/>
                                            </p:txEl>
                                          </p:spTgt>
                                        </p:tgtEl>
                                        <p:attrNameLst>
                                          <p:attrName>style.visibility</p:attrName>
                                        </p:attrNameLst>
                                      </p:cBhvr>
                                      <p:to>
                                        <p:strVal val="visible"/>
                                      </p:to>
                                    </p:set>
                                    <p:animEffect transition="in" filter="barn(inVertical)">
                                      <p:cBhvr>
                                        <p:cTn id="45" dur="500"/>
                                        <p:tgtEl>
                                          <p:spTgt spid="348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a:xfrm>
            <a:off x="385481" y="188640"/>
            <a:ext cx="8148920" cy="999399"/>
          </a:xfrm>
        </p:spPr>
        <p:txBody>
          <a:bodyPr anchor="ctr"/>
          <a:lstStyle/>
          <a:p>
            <a:pPr eaLnBrk="1" hangingPunct="1"/>
            <a:r>
              <a:rPr lang="zh-CN" altLang="en-US" dirty="0"/>
              <a:t>分解的无损连接性</a:t>
            </a:r>
            <a:endParaRPr lang="zh-CN" altLang="en-US" b="1" dirty="0"/>
          </a:p>
        </p:txBody>
      </p:sp>
      <p:sp>
        <p:nvSpPr>
          <p:cNvPr id="35845" name="Rectangle 3"/>
          <p:cNvSpPr>
            <a:spLocks noGrp="1" noChangeArrowheads="1"/>
          </p:cNvSpPr>
          <p:nvPr>
            <p:ph type="body" idx="4294967295"/>
          </p:nvPr>
        </p:nvSpPr>
        <p:spPr>
          <a:xfrm>
            <a:off x="414051" y="1484784"/>
            <a:ext cx="8120350" cy="3886200"/>
          </a:xfrm>
        </p:spPr>
        <p:txBody>
          <a:bodyPr/>
          <a:lstStyle/>
          <a:p>
            <a:pPr marL="609600" indent="-609600" fontAlgn="auto">
              <a:lnSpc>
                <a:spcPct val="10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定义：</a:t>
            </a:r>
            <a:r>
              <a:rPr lang="zh-CN" altLang="en-US"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是关系模式</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的函数依赖集，</a:t>
            </a:r>
            <a:r>
              <a:rPr lang="en-US" altLang="zh-CN" sz="2400" dirty="0">
                <a:latin typeface="Times New Roman" panose="02020603050405020304" pitchFamily="18" charset="0"/>
                <a:cs typeface="Times New Roman" panose="02020603050405020304" pitchFamily="18" charset="0"/>
              </a:rPr>
              <a:t>ρ={</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的一个分解，</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的一个关系，定义</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609600" indent="-609600" algn="ctr" fontAlgn="auto">
              <a:spcBef>
                <a:spcPts val="0"/>
              </a:spcBef>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a:t>
            </a:r>
            <a:r>
              <a:rPr lang="en-US" altLang="zh-CN" sz="2400" baseline="-25000" dirty="0" err="1">
                <a:latin typeface="Times New Roman" panose="02020603050405020304" pitchFamily="18" charset="0"/>
                <a:cs typeface="Times New Roman" panose="02020603050405020304" pitchFamily="18" charset="0"/>
              </a:rPr>
              <a:t>ρ</a:t>
            </a:r>
            <a:r>
              <a:rPr lang="en-US" altLang="zh-CN" sz="2400" dirty="0">
                <a:latin typeface="Times New Roman" panose="02020603050405020304" pitchFamily="18" charset="0"/>
                <a:cs typeface="Times New Roman" panose="02020603050405020304" pitchFamily="18" charset="0"/>
              </a:rPr>
              <a:t>(r)=∏</a:t>
            </a:r>
            <a:r>
              <a:rPr lang="en-US" altLang="zh-CN" sz="2400" baseline="-25000" dirty="0">
                <a:latin typeface="Times New Roman" panose="02020603050405020304" pitchFamily="18" charset="0"/>
                <a:cs typeface="Times New Roman" panose="02020603050405020304" pitchFamily="18" charset="0"/>
              </a:rPr>
              <a:t>U1</a:t>
            </a:r>
            <a:r>
              <a:rPr lang="en-US" altLang="zh-CN" sz="2400" dirty="0">
                <a:latin typeface="Times New Roman" panose="02020603050405020304" pitchFamily="18" charset="0"/>
                <a:cs typeface="Times New Roman" panose="02020603050405020304" pitchFamily="18" charset="0"/>
              </a:rPr>
              <a:t>(r)</a:t>
            </a:r>
            <a:r>
              <a:rPr lang="en-US" altLang="zh-CN" sz="3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U2</a:t>
            </a:r>
            <a:r>
              <a:rPr lang="en-US" altLang="zh-CN" sz="2400" dirty="0">
                <a:latin typeface="Times New Roman" panose="02020603050405020304" pitchFamily="18" charset="0"/>
                <a:cs typeface="Times New Roman" panose="02020603050405020304" pitchFamily="18" charset="0"/>
              </a:rPr>
              <a:t>(r)</a:t>
            </a:r>
            <a:r>
              <a:rPr lang="en-US" altLang="zh-CN" sz="3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Uk</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marL="0" indent="0" fontAlgn="auto">
              <a:lnSpc>
                <a:spcPct val="100000"/>
              </a:lnSpc>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如果</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的满足</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的任一个关系</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均有：</a:t>
            </a:r>
            <a:r>
              <a:rPr lang="en-US" altLang="zh-CN" sz="2400" dirty="0">
                <a:latin typeface="Times New Roman" panose="02020603050405020304" pitchFamily="18" charset="0"/>
                <a:cs typeface="Times New Roman" panose="02020603050405020304" pitchFamily="18" charset="0"/>
              </a:rPr>
              <a:t>r=</a:t>
            </a:r>
            <a:r>
              <a:rPr lang="en-US" altLang="zh-CN" sz="2400" dirty="0" err="1">
                <a:latin typeface="Times New Roman" panose="02020603050405020304" pitchFamily="18" charset="0"/>
                <a:cs typeface="Times New Roman" panose="02020603050405020304" pitchFamily="18" charset="0"/>
              </a:rPr>
              <a:t>m</a:t>
            </a:r>
            <a:r>
              <a:rPr lang="en-US" altLang="zh-CN" sz="2400" baseline="-25000" dirty="0" err="1">
                <a:latin typeface="Times New Roman" panose="02020603050405020304" pitchFamily="18" charset="0"/>
                <a:cs typeface="Times New Roman" panose="02020603050405020304" pitchFamily="18" charset="0"/>
              </a:rPr>
              <a:t>ρ</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，则称分解</a:t>
            </a:r>
            <a:r>
              <a:rPr lang="en-US" altLang="zh-CN" sz="2400" dirty="0">
                <a:latin typeface="Times New Roman" panose="02020603050405020304" pitchFamily="18" charset="0"/>
                <a:cs typeface="Times New Roman" panose="02020603050405020304" pitchFamily="18" charset="0"/>
              </a:rPr>
              <a:t>ρ</a:t>
            </a:r>
            <a:r>
              <a:rPr lang="zh-CN" altLang="en-US" sz="2400" dirty="0">
                <a:latin typeface="Times New Roman" panose="02020603050405020304" pitchFamily="18" charset="0"/>
                <a:cs typeface="Times New Roman" panose="02020603050405020304" pitchFamily="18" charset="0"/>
              </a:rPr>
              <a:t>具有无损连接性。</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txBox="1">
            <a:spLocks noGrp="1"/>
          </p:cNvSpPr>
          <p:nvPr/>
        </p:nvSpPr>
        <p:spPr bwMode="auto">
          <a:xfrm>
            <a:off x="457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83CBEA6-2947-4239-97C1-D3AB5BBD8BD8}" type="datetime1">
              <a:rPr lang="en-US" altLang="zh-CN" sz="1000">
                <a:latin typeface="Arial" panose="020B0604020202020204" pitchFamily="34" charset="0"/>
              </a:rPr>
            </a:fld>
            <a:endParaRPr lang="en-US" altLang="zh-CN" sz="1000">
              <a:latin typeface="Arial" panose="020B0604020202020204" pitchFamily="34" charset="0"/>
            </a:endParaRPr>
          </a:p>
        </p:txBody>
      </p:sp>
      <p:sp>
        <p:nvSpPr>
          <p:cNvPr id="36867" name="灯片编号占位符 5"/>
          <p:cNvSpPr txBox="1">
            <a:spLocks noGrp="1"/>
          </p:cNvSpPr>
          <p:nvPr/>
        </p:nvSpPr>
        <p:spPr bwMode="auto">
          <a:xfrm>
            <a:off x="6553200" y="6453188"/>
            <a:ext cx="2133600"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67E08C5-4598-4A0A-B574-7BCC6DC92E8D}" type="slidenum">
              <a:rPr lang="en-US" altLang="zh-CN" sz="1000">
                <a:latin typeface="Arial" panose="020B0604020202020204" pitchFamily="34" charset="0"/>
              </a:rPr>
            </a:fld>
            <a:endParaRPr lang="en-US" altLang="zh-CN" sz="1000">
              <a:latin typeface="Arial" panose="020B0604020202020204" pitchFamily="34" charset="0"/>
            </a:endParaRPr>
          </a:p>
        </p:txBody>
      </p:sp>
      <p:sp>
        <p:nvSpPr>
          <p:cNvPr id="36868" name="Rectangle 2"/>
          <p:cNvSpPr>
            <a:spLocks noGrp="1" noChangeArrowheads="1"/>
          </p:cNvSpPr>
          <p:nvPr>
            <p:ph type="title" idx="4294967295"/>
          </p:nvPr>
        </p:nvSpPr>
        <p:spPr>
          <a:xfrm>
            <a:off x="385481" y="188640"/>
            <a:ext cx="8148920" cy="999399"/>
          </a:xfrm>
        </p:spPr>
        <p:txBody>
          <a:bodyPr anchor="ctr"/>
          <a:lstStyle/>
          <a:p>
            <a:pPr algn="l" eaLnBrk="1" hangingPunct="1">
              <a:buClrTx/>
              <a:buSzTx/>
              <a:buFontTx/>
            </a:pPr>
            <a:r>
              <a:rPr lang="zh-CN" altLang="en-US" sz="3600" dirty="0"/>
              <a:t>不具有无损连接性示例</a:t>
            </a:r>
            <a:endParaRPr lang="zh-CN" altLang="en-US" sz="3600" dirty="0"/>
          </a:p>
        </p:txBody>
      </p:sp>
      <p:sp>
        <p:nvSpPr>
          <p:cNvPr id="36869" name="Rectangle 3"/>
          <p:cNvSpPr>
            <a:spLocks noGrp="1" noChangeArrowheads="1"/>
          </p:cNvSpPr>
          <p:nvPr>
            <p:ph type="body" idx="4294967295"/>
          </p:nvPr>
        </p:nvSpPr>
        <p:spPr>
          <a:xfrm>
            <a:off x="457200" y="1125538"/>
            <a:ext cx="8229600" cy="4955948"/>
          </a:xfrm>
        </p:spPr>
        <p:txBody>
          <a:bodyPr>
            <a:normAutofit fontScale="92500" lnSpcReduction="10000"/>
          </a:bodyPr>
          <a:lstStyle/>
          <a:p>
            <a:pPr eaLnBrk="1" hangingPunct="1">
              <a:lnSpc>
                <a:spcPct val="120000"/>
              </a:lnSpc>
              <a:spcBef>
                <a:spcPts val="600"/>
              </a:spcBef>
              <a:buFont typeface="Wingdings" panose="05000000000000000000" pitchFamily="2" charset="2"/>
              <a:buNone/>
            </a:pPr>
            <a:r>
              <a:rPr lang="zh-CN" altLang="en-US" sz="2600" b="1" dirty="0">
                <a:latin typeface="Times New Roman" panose="02020603050405020304" pitchFamily="18" charset="0"/>
                <a:cs typeface="Times New Roman" panose="02020603050405020304" pitchFamily="18" charset="0"/>
              </a:rPr>
              <a:t>例</a:t>
            </a:r>
            <a:r>
              <a:rPr lang="en-US" altLang="zh-CN" sz="2600" b="1"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设有关系模式</a:t>
            </a:r>
            <a:r>
              <a:rPr lang="en-US" altLang="zh-CN" sz="2600" dirty="0">
                <a:latin typeface="Times New Roman" panose="02020603050405020304" pitchFamily="18" charset="0"/>
                <a:cs typeface="Times New Roman" panose="02020603050405020304" pitchFamily="18" charset="0"/>
              </a:rPr>
              <a:t>R(A,B,C)</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ρ={R1</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R2}</a:t>
            </a:r>
            <a:r>
              <a:rPr lang="zh-CN" altLang="en-US" sz="2600" dirty="0">
                <a:latin typeface="Times New Roman" panose="02020603050405020304" pitchFamily="18" charset="0"/>
                <a:cs typeface="Times New Roman" panose="02020603050405020304" pitchFamily="18" charset="0"/>
              </a:rPr>
              <a:t>为它的一个分解，其中</a:t>
            </a:r>
            <a:r>
              <a:rPr lang="en-US" altLang="zh-CN" sz="2600" dirty="0">
                <a:latin typeface="Times New Roman" panose="02020603050405020304" pitchFamily="18" charset="0"/>
                <a:cs typeface="Times New Roman" panose="02020603050405020304" pitchFamily="18" charset="0"/>
              </a:rPr>
              <a:t>R1=AB</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R2=BC</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为</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的一个关系，</a:t>
            </a:r>
            <a:r>
              <a:rPr lang="en-US" altLang="zh-CN" sz="2600" dirty="0">
                <a:latin typeface="Times New Roman" panose="02020603050405020304" pitchFamily="18" charset="0"/>
                <a:cs typeface="Times New Roman" panose="02020603050405020304" pitchFamily="18" charset="0"/>
              </a:rPr>
              <a:t>r1=∏</a:t>
            </a:r>
            <a:r>
              <a:rPr lang="en-US" altLang="zh-CN" sz="2600" baseline="-25000" dirty="0">
                <a:latin typeface="Times New Roman" panose="02020603050405020304" pitchFamily="18" charset="0"/>
                <a:cs typeface="Times New Roman" panose="02020603050405020304" pitchFamily="18" charset="0"/>
              </a:rPr>
              <a:t>R1</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r2=∏</a:t>
            </a:r>
            <a:r>
              <a:rPr lang="en-US" altLang="zh-CN" sz="2600" baseline="-25000" dirty="0">
                <a:latin typeface="Times New Roman" panose="02020603050405020304" pitchFamily="18" charset="0"/>
                <a:cs typeface="Times New Roman" panose="02020603050405020304" pitchFamily="18" charset="0"/>
              </a:rPr>
              <a:t>R2</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，求</a:t>
            </a:r>
            <a:r>
              <a:rPr lang="en-US" altLang="zh-CN" sz="2600" dirty="0">
                <a:latin typeface="Times New Roman" panose="02020603050405020304" pitchFamily="18" charset="0"/>
                <a:cs typeface="Times New Roman" panose="02020603050405020304" pitchFamily="18" charset="0"/>
              </a:rPr>
              <a:t>r1</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r2</a:t>
            </a:r>
            <a:r>
              <a:rPr lang="zh-CN" altLang="en-US"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m</a:t>
            </a:r>
            <a:r>
              <a:rPr lang="en-US" altLang="zh-CN" sz="2600" baseline="-25000" dirty="0" err="1">
                <a:latin typeface="Times New Roman" panose="02020603050405020304" pitchFamily="18" charset="0"/>
                <a:cs typeface="Times New Roman" panose="02020603050405020304" pitchFamily="18" charset="0"/>
              </a:rPr>
              <a:t>ρ</a:t>
            </a:r>
            <a:r>
              <a:rPr lang="en-US" altLang="zh-CN" sz="2600" dirty="0">
                <a:latin typeface="Times New Roman" panose="02020603050405020304" pitchFamily="18" charset="0"/>
                <a:cs typeface="Times New Roman" panose="02020603050405020304" pitchFamily="18" charset="0"/>
              </a:rPr>
              <a:t>(r)</a:t>
            </a:r>
            <a:r>
              <a:rPr lang="zh-CN" altLang="en-US" sz="2600" dirty="0">
                <a:latin typeface="Times New Roman" panose="02020603050405020304" pitchFamily="18" charset="0"/>
                <a:cs typeface="Times New Roman" panose="02020603050405020304" pitchFamily="18" charset="0"/>
              </a:rPr>
              <a:t>，由此可得到什么结论？</a:t>
            </a:r>
            <a:endParaRPr lang="zh-CN" altLang="en-US" sz="2600" dirty="0">
              <a:latin typeface="Times New Roman" panose="02020603050405020304" pitchFamily="18" charset="0"/>
              <a:cs typeface="Times New Roman" panose="02020603050405020304" pitchFamily="18" charset="0"/>
            </a:endParaRPr>
          </a:p>
          <a:p>
            <a:pPr marL="0" indent="0" eaLnBrk="1" hangingPunct="1">
              <a:buNone/>
            </a:pPr>
            <a:r>
              <a:rPr lang="zh-CN" altLang="en-US" sz="2600" dirty="0">
                <a:latin typeface="Times New Roman" panose="02020603050405020304" pitchFamily="18" charset="0"/>
                <a:cs typeface="Times New Roman" panose="02020603050405020304" pitchFamily="18" charset="0"/>
              </a:rPr>
              <a:t>解：    </a:t>
            </a:r>
            <a:r>
              <a:rPr lang="zh-CN" altLang="en-US" sz="2600" b="1" dirty="0">
                <a:latin typeface="Times New Roman" panose="02020603050405020304" pitchFamily="18" charset="0"/>
                <a:cs typeface="Times New Roman" panose="02020603050405020304" pitchFamily="18" charset="0"/>
              </a:rPr>
              <a:t>关系</a:t>
            </a:r>
            <a:r>
              <a:rPr lang="en-US" altLang="zh-CN" sz="2600" b="1" dirty="0">
                <a:latin typeface="Times New Roman" panose="02020603050405020304" pitchFamily="18" charset="0"/>
                <a:cs typeface="Times New Roman" panose="02020603050405020304" pitchFamily="18" charset="0"/>
              </a:rPr>
              <a:t>r             </a:t>
            </a:r>
            <a:r>
              <a:rPr lang="zh-CN" altLang="en-US" sz="2600" b="1" dirty="0">
                <a:latin typeface="Times New Roman" panose="02020603050405020304" pitchFamily="18" charset="0"/>
                <a:cs typeface="Times New Roman" panose="02020603050405020304" pitchFamily="18" charset="0"/>
              </a:rPr>
              <a:t>关系</a:t>
            </a:r>
            <a:r>
              <a:rPr lang="en-US" altLang="zh-CN" sz="2600" b="1" dirty="0">
                <a:latin typeface="Times New Roman" panose="02020603050405020304" pitchFamily="18" charset="0"/>
                <a:cs typeface="Times New Roman" panose="02020603050405020304" pitchFamily="18" charset="0"/>
              </a:rPr>
              <a:t>r1         </a:t>
            </a:r>
            <a:r>
              <a:rPr lang="zh-CN" altLang="en-US" sz="2600" b="1" dirty="0">
                <a:latin typeface="Times New Roman" panose="02020603050405020304" pitchFamily="18" charset="0"/>
                <a:cs typeface="Times New Roman" panose="02020603050405020304" pitchFamily="18" charset="0"/>
              </a:rPr>
              <a:t>关系</a:t>
            </a:r>
            <a:r>
              <a:rPr lang="en-US" altLang="zh-CN" sz="2600" b="1" dirty="0">
                <a:latin typeface="Times New Roman" panose="02020603050405020304" pitchFamily="18" charset="0"/>
                <a:cs typeface="Times New Roman" panose="02020603050405020304" pitchFamily="18" charset="0"/>
              </a:rPr>
              <a:t>r2               </a:t>
            </a:r>
            <a:r>
              <a:rPr lang="en-US" altLang="zh-CN" sz="2600" b="1" dirty="0" err="1">
                <a:latin typeface="Times New Roman" panose="02020603050405020304" pitchFamily="18" charset="0"/>
                <a:cs typeface="Times New Roman" panose="02020603050405020304" pitchFamily="18" charset="0"/>
              </a:rPr>
              <a:t>m</a:t>
            </a:r>
            <a:r>
              <a:rPr lang="en-US" altLang="zh-CN" sz="2600" b="1" baseline="-25000" dirty="0" err="1">
                <a:latin typeface="Times New Roman" panose="02020603050405020304" pitchFamily="18" charset="0"/>
                <a:cs typeface="Times New Roman" panose="02020603050405020304" pitchFamily="18" charset="0"/>
              </a:rPr>
              <a:t>ρ</a:t>
            </a:r>
            <a:r>
              <a:rPr lang="en-US" altLang="zh-CN" sz="2600" b="1" dirty="0">
                <a:latin typeface="Times New Roman" panose="02020603050405020304" pitchFamily="18" charset="0"/>
                <a:cs typeface="Times New Roman" panose="02020603050405020304" pitchFamily="18" charset="0"/>
              </a:rPr>
              <a:t>(r)</a:t>
            </a:r>
            <a:endParaRPr lang="en-US" altLang="zh-CN" sz="2600" b="1" dirty="0">
              <a:latin typeface="Times New Roman" panose="02020603050405020304" pitchFamily="18" charset="0"/>
              <a:cs typeface="Times New Roman" panose="02020603050405020304" pitchFamily="18" charset="0"/>
            </a:endParaRP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endParaRPr lang="en-US" altLang="zh-CN" sz="2400" b="1" dirty="0">
              <a:latin typeface="Times New Roman" panose="02020603050405020304" pitchFamily="18" charset="0"/>
              <a:cs typeface="Times New Roman" panose="02020603050405020304" pitchFamily="18" charset="0"/>
            </a:endParaRPr>
          </a:p>
          <a:p>
            <a:pPr marL="0" indent="0" eaLnBrk="1" hangingPunct="1">
              <a:buNone/>
            </a:pPr>
            <a:endParaRPr lang="en-US" altLang="zh-CN" sz="2400" b="1" dirty="0">
              <a:latin typeface="Times New Roman" panose="02020603050405020304" pitchFamily="18" charset="0"/>
              <a:cs typeface="Times New Roman" panose="02020603050405020304" pitchFamily="18" charset="0"/>
            </a:endParaRPr>
          </a:p>
          <a:p>
            <a:pPr marL="0" indent="0" eaLnBrk="1" hangingPunct="1">
              <a:buNone/>
            </a:pP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cs typeface="Times New Roman" panose="02020603050405020304" pitchFamily="18" charset="0"/>
              </a:rPr>
              <a:t>结论：因为</a:t>
            </a:r>
            <a:r>
              <a:rPr lang="en-US" altLang="zh-CN" sz="2600" b="1" dirty="0" err="1">
                <a:latin typeface="Times New Roman" panose="02020603050405020304" pitchFamily="18" charset="0"/>
                <a:cs typeface="Times New Roman" panose="02020603050405020304" pitchFamily="18" charset="0"/>
              </a:rPr>
              <a:t>r≠m</a:t>
            </a:r>
            <a:r>
              <a:rPr lang="en-US" altLang="zh-CN" sz="2600" b="1" baseline="-25000" dirty="0" err="1">
                <a:latin typeface="Times New Roman" panose="02020603050405020304" pitchFamily="18" charset="0"/>
                <a:cs typeface="Times New Roman" panose="02020603050405020304" pitchFamily="18" charset="0"/>
              </a:rPr>
              <a:t>ρ</a:t>
            </a:r>
            <a:r>
              <a:rPr lang="en-US" altLang="zh-CN" sz="2600" b="1" dirty="0">
                <a:latin typeface="Times New Roman" panose="02020603050405020304" pitchFamily="18" charset="0"/>
                <a:cs typeface="Times New Roman" panose="02020603050405020304" pitchFamily="18" charset="0"/>
              </a:rPr>
              <a:t>(r)</a:t>
            </a:r>
            <a:r>
              <a:rPr lang="zh-CN" altLang="en-US" sz="2600" b="1" dirty="0">
                <a:latin typeface="Times New Roman" panose="02020603050405020304" pitchFamily="18" charset="0"/>
                <a:cs typeface="Times New Roman" panose="02020603050405020304" pitchFamily="18" charset="0"/>
              </a:rPr>
              <a:t>，所以：此分解不具有无损连接性。 </a:t>
            </a:r>
            <a:endParaRPr lang="zh-CN" altLang="en-US" sz="2600" b="1" dirty="0">
              <a:latin typeface="Times New Roman" panose="02020603050405020304" pitchFamily="18" charset="0"/>
              <a:cs typeface="Times New Roman" panose="02020603050405020304" pitchFamily="18" charset="0"/>
            </a:endParaRPr>
          </a:p>
        </p:txBody>
      </p:sp>
      <p:sp>
        <p:nvSpPr>
          <p:cNvPr id="36870" name="Rectangle 331"/>
          <p:cNvSpPr>
            <a:spLocks noChangeArrowheads="1"/>
          </p:cNvSpPr>
          <p:nvPr/>
        </p:nvSpPr>
        <p:spPr bwMode="auto">
          <a:xfrm>
            <a:off x="0" y="159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graphicFrame>
        <p:nvGraphicFramePr>
          <p:cNvPr id="75335" name="Group 583"/>
          <p:cNvGraphicFramePr>
            <a:graphicFrameLocks noGrp="1"/>
          </p:cNvGraphicFramePr>
          <p:nvPr>
            <p:custDataLst>
              <p:tags r:id="rId1"/>
            </p:custDataLst>
          </p:nvPr>
        </p:nvGraphicFramePr>
        <p:xfrm>
          <a:off x="1116013" y="2924944"/>
          <a:ext cx="1474788" cy="2232024"/>
        </p:xfrm>
        <a:graphic>
          <a:graphicData uri="http://schemas.openxmlformats.org/drawingml/2006/table">
            <a:tbl>
              <a:tblPr/>
              <a:tblGrid>
                <a:gridCol w="491596"/>
                <a:gridCol w="491596"/>
                <a:gridCol w="491596"/>
              </a:tblGrid>
              <a:tr h="55816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006">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006">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8006">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893" name="Rectangle 408"/>
          <p:cNvSpPr>
            <a:spLocks noChangeArrowheads="1"/>
          </p:cNvSpPr>
          <p:nvPr/>
        </p:nvSpPr>
        <p:spPr bwMode="auto">
          <a:xfrm>
            <a:off x="0" y="257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graphicFrame>
        <p:nvGraphicFramePr>
          <p:cNvPr id="75336" name="Group 584"/>
          <p:cNvGraphicFramePr>
            <a:graphicFrameLocks noGrp="1"/>
          </p:cNvGraphicFramePr>
          <p:nvPr/>
        </p:nvGraphicFramePr>
        <p:xfrm>
          <a:off x="2987675" y="2924944"/>
          <a:ext cx="1152526" cy="1655763"/>
        </p:xfrm>
        <a:graphic>
          <a:graphicData uri="http://schemas.openxmlformats.org/drawingml/2006/table">
            <a:tbl>
              <a:tblPr/>
              <a:tblGrid>
                <a:gridCol w="576263"/>
                <a:gridCol w="576263"/>
              </a:tblGrid>
              <a:tr h="551921">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1921">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1921">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72" marR="91472"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08" name="Rectangle 447"/>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graphicFrame>
        <p:nvGraphicFramePr>
          <p:cNvPr id="35929" name="Group 89"/>
          <p:cNvGraphicFramePr>
            <a:graphicFrameLocks noGrp="1"/>
          </p:cNvGraphicFramePr>
          <p:nvPr/>
        </p:nvGraphicFramePr>
        <p:xfrm>
          <a:off x="4716463" y="2924944"/>
          <a:ext cx="1079500" cy="1587500"/>
        </p:xfrm>
        <a:graphic>
          <a:graphicData uri="http://schemas.openxmlformats.org/drawingml/2006/table">
            <a:tbl>
              <a:tblPr/>
              <a:tblGrid>
                <a:gridCol w="539750"/>
                <a:gridCol w="539750"/>
              </a:tblGrid>
              <a:tr h="374650">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23" name="Rectangle 486"/>
          <p:cNvSpPr>
            <a:spLocks noChangeArrowheads="1"/>
          </p:cNvSpPr>
          <p:nvPr/>
        </p:nvSpPr>
        <p:spPr bwMode="auto">
          <a:xfrm>
            <a:off x="0" y="4040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graphicFrame>
        <p:nvGraphicFramePr>
          <p:cNvPr id="75338" name="Group 586"/>
          <p:cNvGraphicFramePr>
            <a:graphicFrameLocks noGrp="1"/>
          </p:cNvGraphicFramePr>
          <p:nvPr/>
        </p:nvGraphicFramePr>
        <p:xfrm>
          <a:off x="6443663" y="2924944"/>
          <a:ext cx="1800225" cy="2286000"/>
        </p:xfrm>
        <a:graphic>
          <a:graphicData uri="http://schemas.openxmlformats.org/drawingml/2006/table">
            <a:tbl>
              <a:tblPr/>
              <a:tblGrid>
                <a:gridCol w="576442"/>
                <a:gridCol w="575898"/>
                <a:gridCol w="647885"/>
              </a:tblGrid>
              <a:tr h="24447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a2</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Tx/>
                        <a:buNone/>
                      </a:pPr>
                      <a:r>
                        <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2400" b="1"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14" marR="914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50" name="Rectangle 582"/>
          <p:cNvSpPr>
            <a:spLocks noChangeArrowheads="1"/>
          </p:cNvSpPr>
          <p:nvPr/>
        </p:nvSpPr>
        <p:spPr bwMode="auto">
          <a:xfrm>
            <a:off x="0" y="5262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wipe(down)">
                                      <p:cBhvr>
                                        <p:cTn id="7" dur="500"/>
                                        <p:tgtEl>
                                          <p:spTgt spid="36869">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5335"/>
                                        </p:tgtEl>
                                        <p:attrNameLst>
                                          <p:attrName>style.visibility</p:attrName>
                                        </p:attrNameLst>
                                      </p:cBhvr>
                                      <p:to>
                                        <p:strVal val="visible"/>
                                      </p:to>
                                    </p:set>
                                    <p:animEffect transition="in" filter="wipe(down)">
                                      <p:cBhvr>
                                        <p:cTn id="10" dur="500"/>
                                        <p:tgtEl>
                                          <p:spTgt spid="75335"/>
                                        </p:tgtEl>
                                      </p:cBhvr>
                                    </p:animEffect>
                                  </p:childTnLst>
                                </p:cTn>
                              </p:par>
                              <p:par>
                                <p:cTn id="11" presetID="22" presetClass="entr" presetSubtype="4" fill="hold" nodeType="withEffect">
                                  <p:stCondLst>
                                    <p:cond delay="0"/>
                                  </p:stCondLst>
                                  <p:childTnLst>
                                    <p:set>
                                      <p:cBhvr>
                                        <p:cTn id="12" dur="1" fill="hold">
                                          <p:stCondLst>
                                            <p:cond delay="0"/>
                                          </p:stCondLst>
                                        </p:cTn>
                                        <p:tgtEl>
                                          <p:spTgt spid="75336"/>
                                        </p:tgtEl>
                                        <p:attrNameLst>
                                          <p:attrName>style.visibility</p:attrName>
                                        </p:attrNameLst>
                                      </p:cBhvr>
                                      <p:to>
                                        <p:strVal val="visible"/>
                                      </p:to>
                                    </p:set>
                                    <p:animEffect transition="in" filter="wipe(down)">
                                      <p:cBhvr>
                                        <p:cTn id="13" dur="500"/>
                                        <p:tgtEl>
                                          <p:spTgt spid="75336"/>
                                        </p:tgtEl>
                                      </p:cBhvr>
                                    </p:animEffect>
                                  </p:childTnLst>
                                </p:cTn>
                              </p:par>
                              <p:par>
                                <p:cTn id="14" presetID="22" presetClass="entr" presetSubtype="4" fill="hold" nodeType="withEffect">
                                  <p:stCondLst>
                                    <p:cond delay="0"/>
                                  </p:stCondLst>
                                  <p:childTnLst>
                                    <p:set>
                                      <p:cBhvr>
                                        <p:cTn id="15" dur="1" fill="hold">
                                          <p:stCondLst>
                                            <p:cond delay="0"/>
                                          </p:stCondLst>
                                        </p:cTn>
                                        <p:tgtEl>
                                          <p:spTgt spid="35929"/>
                                        </p:tgtEl>
                                        <p:attrNameLst>
                                          <p:attrName>style.visibility</p:attrName>
                                        </p:attrNameLst>
                                      </p:cBhvr>
                                      <p:to>
                                        <p:strVal val="visible"/>
                                      </p:to>
                                    </p:set>
                                    <p:animEffect transition="in" filter="wipe(down)">
                                      <p:cBhvr>
                                        <p:cTn id="16" dur="500"/>
                                        <p:tgtEl>
                                          <p:spTgt spid="35929"/>
                                        </p:tgtEl>
                                      </p:cBhvr>
                                    </p:animEffect>
                                  </p:childTnLst>
                                </p:cTn>
                              </p:par>
                              <p:par>
                                <p:cTn id="17" presetID="22" presetClass="entr" presetSubtype="4" fill="hold" nodeType="withEffect">
                                  <p:stCondLst>
                                    <p:cond delay="0"/>
                                  </p:stCondLst>
                                  <p:childTnLst>
                                    <p:set>
                                      <p:cBhvr>
                                        <p:cTn id="18" dur="1" fill="hold">
                                          <p:stCondLst>
                                            <p:cond delay="0"/>
                                          </p:stCondLst>
                                        </p:cTn>
                                        <p:tgtEl>
                                          <p:spTgt spid="75338"/>
                                        </p:tgtEl>
                                        <p:attrNameLst>
                                          <p:attrName>style.visibility</p:attrName>
                                        </p:attrNameLst>
                                      </p:cBhvr>
                                      <p:to>
                                        <p:strVal val="visible"/>
                                      </p:to>
                                    </p:set>
                                    <p:animEffect transition="in" filter="wipe(down)">
                                      <p:cBhvr>
                                        <p:cTn id="19" dur="500"/>
                                        <p:tgtEl>
                                          <p:spTgt spid="753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6869">
                                            <p:txEl>
                                              <p:pRg st="8" end="8"/>
                                            </p:txEl>
                                          </p:spTgt>
                                        </p:tgtEl>
                                        <p:attrNameLst>
                                          <p:attrName>style.visibility</p:attrName>
                                        </p:attrNameLst>
                                      </p:cBhvr>
                                      <p:to>
                                        <p:strVal val="visible"/>
                                      </p:to>
                                    </p:set>
                                    <p:animEffect transition="in" filter="wipe(down)">
                                      <p:cBhvr>
                                        <p:cTn id="24" dur="500"/>
                                        <p:tgtEl>
                                          <p:spTgt spid="368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a:buFont typeface="Wingdings" panose="05000000000000000000" charset="0"/>
              <a:buChar char="Ø"/>
            </a:pPr>
            <a:r>
              <a:rPr lang="zh-CN" altLang="en-US"/>
              <a:t>判别分解无损连接性的算法：</a:t>
            </a:r>
            <a:endParaRPr lang="zh-CN" altLang="en-US"/>
          </a:p>
          <a:p>
            <a:pPr marL="457200" indent="-457200">
              <a:buFont typeface="+mj-lt"/>
              <a:buAutoNum type="arabicPeriod"/>
            </a:pPr>
            <a:r>
              <a:rPr lang="zh-CN" altLang="en-US">
                <a:latin typeface="Times New Roman" panose="02020603050405020304" pitchFamily="18" charset="0"/>
                <a:cs typeface="Times New Roman" panose="02020603050405020304" pitchFamily="18" charset="0"/>
              </a:rPr>
              <a:t>构造初始表：构造</a:t>
            </a:r>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行</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列的初始表（</a:t>
            </a:r>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个子模式，</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个属性），每列对应于</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的一个属性，每行表示分解后的一个模式组成。如果属性</a:t>
            </a:r>
            <a:r>
              <a:rPr lang="en-US" altLang="zh-CN">
                <a:latin typeface="Times New Roman" panose="02020603050405020304" pitchFamily="18" charset="0"/>
                <a:cs typeface="Times New Roman" panose="02020603050405020304" pitchFamily="18" charset="0"/>
              </a:rPr>
              <a:t>Aj</a:t>
            </a:r>
            <a:r>
              <a:rPr lang="zh-CN" altLang="en-US">
                <a:latin typeface="Times New Roman" panose="02020603050405020304" pitchFamily="18" charset="0"/>
                <a:cs typeface="Times New Roman" panose="02020603050405020304" pitchFamily="18" charset="0"/>
              </a:rPr>
              <a:t>属于关系模式</a:t>
            </a:r>
            <a:r>
              <a:rPr lang="en-US" altLang="zh-CN">
                <a:latin typeface="Times New Roman" panose="02020603050405020304" pitchFamily="18" charset="0"/>
                <a:cs typeface="Times New Roman" panose="02020603050405020304" pitchFamily="18" charset="0"/>
              </a:rPr>
              <a:t>Ri</a:t>
            </a:r>
            <a:r>
              <a:rPr lang="zh-CN" altLang="en-US">
                <a:latin typeface="Times New Roman" panose="02020603050405020304" pitchFamily="18" charset="0"/>
                <a:cs typeface="Times New Roman" panose="02020603050405020304" pitchFamily="18" charset="0"/>
              </a:rPr>
              <a:t>，则在表的第</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行第</a:t>
            </a:r>
            <a:r>
              <a:rPr lang="en-US" altLang="zh-CN">
                <a:latin typeface="Times New Roman" panose="02020603050405020304" pitchFamily="18" charset="0"/>
                <a:cs typeface="Times New Roman" panose="02020603050405020304" pitchFamily="18" charset="0"/>
              </a:rPr>
              <a:t>j</a:t>
            </a:r>
            <a:r>
              <a:rPr lang="zh-CN" altLang="en-US">
                <a:latin typeface="Times New Roman" panose="02020603050405020304" pitchFamily="18" charset="0"/>
                <a:cs typeface="Times New Roman" panose="02020603050405020304" pitchFamily="18" charset="0"/>
              </a:rPr>
              <a:t>列 置符号</a:t>
            </a:r>
            <a:r>
              <a:rPr lang="en-US" altLang="zh-CN">
                <a:latin typeface="Times New Roman" panose="02020603050405020304" pitchFamily="18" charset="0"/>
                <a:cs typeface="Times New Roman" panose="02020603050405020304" pitchFamily="18" charset="0"/>
              </a:rPr>
              <a:t>aj</a:t>
            </a:r>
            <a:r>
              <a:rPr lang="zh-CN" altLang="en-US">
                <a:latin typeface="Times New Roman" panose="02020603050405020304" pitchFamily="18" charset="0"/>
                <a:cs typeface="Times New Roman" panose="02020603050405020304" pitchFamily="18" charset="0"/>
              </a:rPr>
              <a:t>，否则置符号</a:t>
            </a:r>
            <a:r>
              <a:rPr lang="en-US" altLang="zh-CN">
                <a:latin typeface="Times New Roman" panose="02020603050405020304" pitchFamily="18" charset="0"/>
                <a:cs typeface="Times New Roman" panose="02020603050405020304" pitchFamily="18" charset="0"/>
              </a:rPr>
              <a:t>bij</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a:latin typeface="Times New Roman" panose="02020603050405020304" pitchFamily="18" charset="0"/>
                <a:cs typeface="Times New Roman" panose="02020603050405020304" pitchFamily="18" charset="0"/>
              </a:rPr>
              <a:t>根据</a:t>
            </a:r>
            <a:r>
              <a:rPr lang="en-US" altLang="zh-CN">
                <a:latin typeface="Times New Roman" panose="02020603050405020304" pitchFamily="18" charset="0"/>
                <a:cs typeface="Times New Roman" panose="02020603050405020304" pitchFamily="18" charset="0"/>
              </a:rPr>
              <a:t>F</a:t>
            </a:r>
            <a:r>
              <a:rPr lang="zh-CN" altLang="en-US">
                <a:latin typeface="Times New Roman" panose="02020603050405020304" pitchFamily="18" charset="0"/>
                <a:cs typeface="Times New Roman" panose="02020603050405020304" pitchFamily="18" charset="0"/>
              </a:rPr>
              <a:t>中函数依赖修改表内容。对</a:t>
            </a:r>
            <a:r>
              <a:rPr lang="en-US" altLang="zh-CN">
                <a:latin typeface="Times New Roman" panose="02020603050405020304" pitchFamily="18" charset="0"/>
                <a:cs typeface="Times New Roman" panose="02020603050405020304" pitchFamily="18" charset="0"/>
              </a:rPr>
              <a:t>F</a:t>
            </a:r>
            <a:r>
              <a:rPr lang="zh-CN" altLang="en-US">
                <a:latin typeface="Times New Roman" panose="02020603050405020304" pitchFamily="18" charset="0"/>
                <a:cs typeface="Times New Roman" panose="02020603050405020304" pitchFamily="18" charset="0"/>
              </a:rPr>
              <a:t>中的每个</a:t>
            </a:r>
            <a:r>
              <a:rPr lang="en-US" altLang="zh-CN" dirty="0" err="1">
                <a:latin typeface="Times New Roman" panose="02020603050405020304" pitchFamily="18" charset="0"/>
                <a:cs typeface="Times New Roman" panose="02020603050405020304" pitchFamily="18" charset="0"/>
                <a:sym typeface="+mn-ea"/>
              </a:rPr>
              <a:t>X→Y</a:t>
            </a:r>
            <a:r>
              <a:rPr lang="zh-CN" altLang="en-US" dirty="0" err="1">
                <a:latin typeface="Times New Roman" panose="02020603050405020304" pitchFamily="18" charset="0"/>
                <a:cs typeface="Times New Roman" panose="02020603050405020304" pitchFamily="18" charset="0"/>
                <a:sym typeface="+mn-ea"/>
              </a:rPr>
              <a:t>，在属性组</a:t>
            </a:r>
            <a:r>
              <a:rPr lang="en-US" altLang="zh-CN" dirty="0" err="1">
                <a:latin typeface="Times New Roman" panose="02020603050405020304" pitchFamily="18" charset="0"/>
                <a:cs typeface="Times New Roman" panose="02020603050405020304" pitchFamily="18" charset="0"/>
                <a:sym typeface="+mn-ea"/>
              </a:rPr>
              <a:t>X</a:t>
            </a:r>
            <a:r>
              <a:rPr lang="zh-CN" altLang="en-US" dirty="0" err="1">
                <a:latin typeface="Times New Roman" panose="02020603050405020304" pitchFamily="18" charset="0"/>
                <a:cs typeface="Times New Roman" panose="02020603050405020304" pitchFamily="18" charset="0"/>
                <a:sym typeface="+mn-ea"/>
              </a:rPr>
              <a:t>所在列找相同符号的行，然后修改这些行，使在</a:t>
            </a:r>
            <a:r>
              <a:rPr lang="en-US" altLang="zh-CN" dirty="0" err="1">
                <a:latin typeface="Times New Roman" panose="02020603050405020304" pitchFamily="18" charset="0"/>
                <a:cs typeface="Times New Roman" panose="02020603050405020304" pitchFamily="18" charset="0"/>
                <a:sym typeface="+mn-ea"/>
              </a:rPr>
              <a:t>Y</a:t>
            </a:r>
            <a:r>
              <a:rPr lang="zh-CN" altLang="en-US" dirty="0" err="1">
                <a:latin typeface="Times New Roman" panose="02020603050405020304" pitchFamily="18" charset="0"/>
                <a:cs typeface="Times New Roman" panose="02020603050405020304" pitchFamily="18" charset="0"/>
                <a:sym typeface="+mn-ea"/>
              </a:rPr>
              <a:t>列上的元素相同。</a:t>
            </a:r>
            <a:endParaRPr lang="zh-CN" altLang="en-US" dirty="0" err="1">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zh-CN" altLang="en-US" dirty="0" err="1">
                <a:latin typeface="Times New Roman" panose="02020603050405020304" pitchFamily="18" charset="0"/>
                <a:cs typeface="Times New Roman" panose="02020603050405020304" pitchFamily="18" charset="0"/>
                <a:sym typeface="+mn-ea"/>
              </a:rPr>
              <a:t>如果最终表中有一列变为</a:t>
            </a:r>
            <a:r>
              <a:rPr lang="en-US" altLang="zh-CN" dirty="0" err="1">
                <a:latin typeface="Times New Roman" panose="02020603050405020304" pitchFamily="18" charset="0"/>
                <a:cs typeface="Times New Roman" panose="02020603050405020304" pitchFamily="18" charset="0"/>
                <a:sym typeface="+mn-ea"/>
              </a:rPr>
              <a:t>a1,a2,...,an</a:t>
            </a:r>
            <a:r>
              <a:rPr lang="zh-CN" altLang="en-US" dirty="0" err="1">
                <a:latin typeface="Times New Roman" panose="02020603050405020304" pitchFamily="18" charset="0"/>
                <a:cs typeface="Times New Roman" panose="02020603050405020304" pitchFamily="18" charset="0"/>
                <a:sym typeface="+mn-ea"/>
              </a:rPr>
              <a:t>，则是无损连接。</a:t>
            </a:r>
            <a:endParaRPr lang="zh-CN"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zh-CN" altLang="en-US">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p>
            <a:r>
              <a:rPr lang="zh-CN" altLang="en-US"/>
              <a:t>分解是否无损连接的判别</a:t>
            </a:r>
            <a:endParaRPr lang="zh-CN" altLang="en-US"/>
          </a:p>
        </p:txBody>
      </p:sp>
    </p:spTree>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67360" y="583565"/>
            <a:ext cx="8067040" cy="4894580"/>
          </a:xfrm>
        </p:spPr>
        <p:txBody>
          <a:bodyPr/>
          <a:p>
            <a:pPr>
              <a:buFont typeface="Wingdings" panose="05000000000000000000" charset="0"/>
              <a:buChar char="Ø"/>
            </a:pPr>
            <a:r>
              <a:rPr lang="zh-CN" altLang="en-US">
                <a:latin typeface="Times New Roman" panose="02020603050405020304" pitchFamily="18" charset="0"/>
                <a:cs typeface="Times New Roman" panose="02020603050405020304" pitchFamily="18" charset="0"/>
              </a:rPr>
              <a:t>例</a:t>
            </a:r>
            <a:r>
              <a:rPr lang="en-US" altLang="zh-CN">
                <a:latin typeface="Times New Roman" panose="02020603050405020304" pitchFamily="18" charset="0"/>
                <a:cs typeface="Times New Roman" panose="02020603050405020304" pitchFamily="18" charset="0"/>
              </a:rPr>
              <a:t>4-16  </a:t>
            </a:r>
            <a:r>
              <a:rPr lang="zh-CN" altLang="en-US">
                <a:latin typeface="Times New Roman" panose="02020603050405020304" pitchFamily="18" charset="0"/>
                <a:cs typeface="Times New Roman" panose="02020603050405020304" pitchFamily="18" charset="0"/>
              </a:rPr>
              <a:t>关系模式</a:t>
            </a:r>
            <a:r>
              <a:rPr lang="en-US" altLang="zh-CN">
                <a:latin typeface="Times New Roman" panose="02020603050405020304" pitchFamily="18" charset="0"/>
                <a:cs typeface="Times New Roman" panose="02020603050405020304" pitchFamily="18" charset="0"/>
              </a:rPr>
              <a:t>R(S,A,I,P), F={S</a:t>
            </a:r>
            <a:r>
              <a:rPr lang="en-US" altLang="zh-CN" dirty="0" err="1">
                <a:latin typeface="Times New Roman" panose="02020603050405020304" pitchFamily="18" charset="0"/>
                <a:cs typeface="Times New Roman" panose="02020603050405020304" pitchFamily="18" charset="0"/>
                <a:sym typeface="+mn-ea"/>
              </a:rPr>
              <a:t>→A,SI→P</a:t>
            </a:r>
            <a:r>
              <a:rPr lang="en-US" altLang="zh-CN">
                <a:latin typeface="Times New Roman" panose="02020603050405020304" pitchFamily="18" charset="0"/>
                <a:cs typeface="Times New Roman" panose="02020603050405020304" pitchFamily="18" charset="0"/>
              </a:rPr>
              <a:t>}, ρ={R1(SA),R2(SIP)}, </a:t>
            </a:r>
            <a:r>
              <a:rPr lang="zh-CN" altLang="en-US">
                <a:latin typeface="Times New Roman" panose="02020603050405020304" pitchFamily="18" charset="0"/>
                <a:cs typeface="Times New Roman" panose="02020603050405020304" pitchFamily="18" charset="0"/>
              </a:rPr>
              <a:t>检验分解是否为无损连接。</a:t>
            </a:r>
            <a:endParaRPr lang="zh-CN" alt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zh-CN" altLang="en-US">
              <a:latin typeface="Times New Roman" panose="02020603050405020304" pitchFamily="18" charset="0"/>
              <a:cs typeface="Times New Roman" panose="02020603050405020304" pitchFamily="18" charset="0"/>
            </a:endParaRPr>
          </a:p>
        </p:txBody>
      </p:sp>
      <p:graphicFrame>
        <p:nvGraphicFramePr>
          <p:cNvPr id="5" name="表格 4"/>
          <p:cNvGraphicFramePr/>
          <p:nvPr>
            <p:custDataLst>
              <p:tags r:id="rId1"/>
            </p:custDataLst>
          </p:nvPr>
        </p:nvGraphicFramePr>
        <p:xfrm>
          <a:off x="847090" y="1619885"/>
          <a:ext cx="3295650" cy="1143000"/>
        </p:xfrm>
        <a:graphic>
          <a:graphicData uri="http://schemas.openxmlformats.org/drawingml/2006/table">
            <a:tbl>
              <a:tblPr firstRow="1" bandRow="1">
                <a:tableStyleId>{5C22544A-7EE6-4342-B048-85BDC9FD1C3A}</a:tableStyleId>
              </a:tblPr>
              <a:tblGrid>
                <a:gridCol w="935355"/>
                <a:gridCol w="549275"/>
                <a:gridCol w="575310"/>
                <a:gridCol w="652145"/>
                <a:gridCol w="583565"/>
              </a:tblGrid>
              <a:tr h="38100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S</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I</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P</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a:solidFill>
                            <a:srgbClr val="404040"/>
                          </a:solidFill>
                        </a:rPr>
                        <a:t>R1(SA)</a:t>
                      </a:r>
                      <a:endParaRPr lang="en-US" altLang="zh-CN">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a1</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a2</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b13</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b14</a:t>
                      </a:r>
                      <a:endParaRPr lang="en-US" altLang="zh-CN">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a:solidFill>
                            <a:srgbClr val="404040"/>
                          </a:solidFill>
                        </a:rPr>
                        <a:t>R2(SIP)</a:t>
                      </a:r>
                      <a:endParaRPr lang="en-US" altLang="zh-CN">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algn="ctr">
                        <a:buNone/>
                      </a:pPr>
                      <a:r>
                        <a:rPr lang="en-US" altLang="zh-CN">
                          <a:solidFill>
                            <a:srgbClr val="404040"/>
                          </a:solidFill>
                        </a:rPr>
                        <a:t>a1</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algn="ctr">
                        <a:buNone/>
                      </a:pPr>
                      <a:r>
                        <a:rPr lang="en-US" altLang="zh-CN">
                          <a:solidFill>
                            <a:srgbClr val="404040"/>
                          </a:solidFill>
                        </a:rPr>
                        <a:t>b22</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algn="ctr">
                        <a:buNone/>
                      </a:pPr>
                      <a:r>
                        <a:rPr lang="en-US" altLang="zh-CN">
                          <a:solidFill>
                            <a:srgbClr val="404040"/>
                          </a:solidFill>
                        </a:rPr>
                        <a:t>a3</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FF"/>
                    </a:solidFill>
                  </a:tcPr>
                </a:tc>
                <a:tc>
                  <a:txBody>
                    <a:bodyPr/>
                    <a:p>
                      <a:pPr algn="ctr">
                        <a:buNone/>
                      </a:pPr>
                      <a:r>
                        <a:rPr lang="en-US" altLang="zh-CN">
                          <a:solidFill>
                            <a:srgbClr val="404040"/>
                          </a:solidFill>
                        </a:rPr>
                        <a:t>a4</a:t>
                      </a:r>
                      <a:endParaRPr lang="en-US" altLang="zh-CN">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FFFFF"/>
                    </a:solidFill>
                  </a:tcPr>
                </a:tc>
              </a:tr>
            </a:tbl>
          </a:graphicData>
        </a:graphic>
      </p:graphicFrame>
      <p:graphicFrame>
        <p:nvGraphicFramePr>
          <p:cNvPr id="13" name="表格 12"/>
          <p:cNvGraphicFramePr/>
          <p:nvPr>
            <p:custDataLst>
              <p:tags r:id="rId2"/>
            </p:custDataLst>
          </p:nvPr>
        </p:nvGraphicFramePr>
        <p:xfrm>
          <a:off x="4669790" y="1619885"/>
          <a:ext cx="3295650" cy="1143000"/>
        </p:xfrm>
        <a:graphic>
          <a:graphicData uri="http://schemas.openxmlformats.org/drawingml/2006/table">
            <a:tbl>
              <a:tblPr firstRow="1" bandRow="1">
                <a:tableStyleId>{5C22544A-7EE6-4342-B048-85BDC9FD1C3A}</a:tableStyleId>
              </a:tblPr>
              <a:tblGrid>
                <a:gridCol w="935355"/>
                <a:gridCol w="549275"/>
                <a:gridCol w="575310"/>
                <a:gridCol w="652145"/>
                <a:gridCol w="583565"/>
              </a:tblGrid>
              <a:tr h="38100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S</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I</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P</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a:solidFill>
                            <a:srgbClr val="404040"/>
                          </a:solidFill>
                        </a:rPr>
                        <a:t>R1(SA)</a:t>
                      </a:r>
                      <a:endParaRPr lang="en-US" altLang="zh-CN">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a1</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a2</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b13</a:t>
                      </a:r>
                      <a:endParaRPr lang="en-US" altLang="zh-CN">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a:solidFill>
                            <a:srgbClr val="404040"/>
                          </a:solidFill>
                        </a:rPr>
                        <a:t>b14</a:t>
                      </a:r>
                      <a:endParaRPr lang="en-US" altLang="zh-CN">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a:solidFill>
                            <a:srgbClr val="404040"/>
                          </a:solidFill>
                        </a:rPr>
                        <a:t>R2(SIP)</a:t>
                      </a:r>
                      <a:endParaRPr lang="en-US" altLang="zh-CN">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FFF00"/>
                    </a:solidFill>
                  </a:tcPr>
                </a:tc>
                <a:tc>
                  <a:txBody>
                    <a:bodyPr/>
                    <a:p>
                      <a:pPr algn="ctr">
                        <a:buNone/>
                      </a:pPr>
                      <a:r>
                        <a:rPr lang="en-US" altLang="zh-CN">
                          <a:solidFill>
                            <a:srgbClr val="404040"/>
                          </a:solidFill>
                        </a:rPr>
                        <a:t>a1</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00"/>
                    </a:solidFill>
                  </a:tcPr>
                </a:tc>
                <a:tc>
                  <a:txBody>
                    <a:bodyPr/>
                    <a:p>
                      <a:pPr algn="ctr">
                        <a:buNone/>
                      </a:pPr>
                      <a:r>
                        <a:rPr lang="en-US" altLang="zh-CN">
                          <a:solidFill>
                            <a:srgbClr val="404040"/>
                          </a:solidFill>
                        </a:rPr>
                        <a:t>a2</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00"/>
                    </a:solidFill>
                  </a:tcPr>
                </a:tc>
                <a:tc>
                  <a:txBody>
                    <a:bodyPr/>
                    <a:p>
                      <a:pPr algn="ctr">
                        <a:buNone/>
                      </a:pPr>
                      <a:r>
                        <a:rPr lang="en-US" altLang="zh-CN">
                          <a:solidFill>
                            <a:srgbClr val="404040"/>
                          </a:solidFill>
                        </a:rPr>
                        <a:t>a3</a:t>
                      </a:r>
                      <a:endParaRPr lang="en-US" altLang="zh-CN">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FFF00"/>
                    </a:solidFill>
                  </a:tcPr>
                </a:tc>
                <a:tc>
                  <a:txBody>
                    <a:bodyPr/>
                    <a:p>
                      <a:pPr algn="ctr">
                        <a:buNone/>
                      </a:pPr>
                      <a:r>
                        <a:rPr lang="en-US" altLang="zh-CN">
                          <a:solidFill>
                            <a:srgbClr val="404040"/>
                          </a:solidFill>
                        </a:rPr>
                        <a:t>a4</a:t>
                      </a:r>
                      <a:endParaRPr lang="en-US" altLang="zh-CN">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FFF00"/>
                    </a:solidFill>
                  </a:tcP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67360" y="583565"/>
            <a:ext cx="8067040" cy="4894580"/>
          </a:xfrm>
        </p:spPr>
        <p:txBody>
          <a:bodyPr/>
          <a:p>
            <a:pPr>
              <a:buFont typeface="Wingdings" panose="05000000000000000000" charset="0"/>
              <a:buChar char="Ø"/>
            </a:pPr>
            <a:r>
              <a:rPr lang="zh-CN" altLang="en-US">
                <a:latin typeface="Times New Roman" panose="02020603050405020304" pitchFamily="18" charset="0"/>
                <a:cs typeface="Times New Roman" panose="02020603050405020304" pitchFamily="18" charset="0"/>
              </a:rPr>
              <a:t>例</a:t>
            </a:r>
            <a:r>
              <a:rPr lang="en-US" altLang="zh-CN">
                <a:latin typeface="Times New Roman" panose="02020603050405020304" pitchFamily="18" charset="0"/>
                <a:cs typeface="Times New Roman" panose="02020603050405020304" pitchFamily="18" charset="0"/>
              </a:rPr>
              <a:t>4-17  </a:t>
            </a:r>
            <a:r>
              <a:rPr lang="zh-CN" altLang="en-US">
                <a:latin typeface="Times New Roman" panose="02020603050405020304" pitchFamily="18" charset="0"/>
                <a:cs typeface="Times New Roman" panose="02020603050405020304" pitchFamily="18" charset="0"/>
              </a:rPr>
              <a:t>关系模式</a:t>
            </a:r>
            <a:r>
              <a:rPr lang="en-US" altLang="zh-CN">
                <a:latin typeface="Times New Roman" panose="02020603050405020304" pitchFamily="18" charset="0"/>
                <a:cs typeface="Times New Roman" panose="02020603050405020304" pitchFamily="18" charset="0"/>
              </a:rPr>
              <a:t>R(A,B,C,D,E), F={</a:t>
            </a:r>
            <a:r>
              <a:rPr lang="en-US" altLang="zh-CN">
                <a:latin typeface="Times New Roman" panose="02020603050405020304" pitchFamily="18" charset="0"/>
                <a:cs typeface="Times New Roman" panose="02020603050405020304" pitchFamily="18" charset="0"/>
                <a:sym typeface="+mn-ea"/>
              </a:rPr>
              <a:t>A</a:t>
            </a:r>
            <a:r>
              <a:rPr lang="en-US" altLang="zh-CN" dirty="0" err="1">
                <a:latin typeface="Times New Roman" panose="02020603050405020304" pitchFamily="18" charset="0"/>
                <a:cs typeface="Times New Roman" panose="02020603050405020304" pitchFamily="18" charset="0"/>
                <a:sym typeface="+mn-ea"/>
              </a:rPr>
              <a:t>→C</a:t>
            </a:r>
            <a:r>
              <a:rPr lang="en-US" altLang="zh-CN" dirty="0" err="1">
                <a:latin typeface="Times New Roman" panose="02020603050405020304" pitchFamily="18" charset="0"/>
                <a:cs typeface="Times New Roman" panose="02020603050405020304" pitchFamily="18" charset="0"/>
                <a:sym typeface="+mn-ea"/>
              </a:rPr>
              <a:t>,B</a:t>
            </a:r>
            <a:r>
              <a:rPr lang="en-US" altLang="zh-CN" dirty="0" err="1">
                <a:latin typeface="Times New Roman" panose="02020603050405020304" pitchFamily="18" charset="0"/>
                <a:cs typeface="Times New Roman" panose="02020603050405020304" pitchFamily="18" charset="0"/>
                <a:sym typeface="+mn-ea"/>
              </a:rPr>
              <a:t>→C,C→D, DE→C,CE</a:t>
            </a:r>
            <a:r>
              <a:rPr lang="en-US" altLang="zh-CN" dirty="0" err="1">
                <a:latin typeface="Times New Roman" panose="02020603050405020304" pitchFamily="18" charset="0"/>
                <a:cs typeface="Times New Roman" panose="02020603050405020304" pitchFamily="18" charset="0"/>
                <a:sym typeface="+mn-ea"/>
              </a:rPr>
              <a:t>→A</a:t>
            </a:r>
            <a:r>
              <a:rPr lang="en-US" altLang="zh-CN">
                <a:latin typeface="Times New Roman" panose="02020603050405020304" pitchFamily="18" charset="0"/>
                <a:cs typeface="Times New Roman" panose="02020603050405020304" pitchFamily="18" charset="0"/>
              </a:rPr>
              <a:t>}, ρ={R1(AD),R2(AB)</a:t>
            </a:r>
            <a:r>
              <a:rPr lang="en-US" altLang="zh-CN">
                <a:latin typeface="Times New Roman" panose="02020603050405020304" pitchFamily="18" charset="0"/>
                <a:cs typeface="Times New Roman" panose="02020603050405020304" pitchFamily="18" charset="0"/>
                <a:sym typeface="+mn-ea"/>
              </a:rPr>
              <a:t>,R3(BE),R4(CDE), R5(AE)}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检验分解是否为无损连接。</a:t>
            </a:r>
            <a:endParaRPr lang="zh-CN" alt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zh-CN" altLang="en-US">
              <a:latin typeface="Times New Roman" panose="02020603050405020304" pitchFamily="18" charset="0"/>
              <a:cs typeface="Times New Roman" panose="02020603050405020304" pitchFamily="18" charset="0"/>
            </a:endParaRPr>
          </a:p>
        </p:txBody>
      </p:sp>
      <p:graphicFrame>
        <p:nvGraphicFramePr>
          <p:cNvPr id="5" name="表格 4"/>
          <p:cNvGraphicFramePr/>
          <p:nvPr>
            <p:custDataLst>
              <p:tags r:id="rId1"/>
            </p:custDataLst>
          </p:nvPr>
        </p:nvGraphicFramePr>
        <p:xfrm>
          <a:off x="703580" y="1906905"/>
          <a:ext cx="3527425" cy="2286000"/>
        </p:xfrm>
        <a:graphic>
          <a:graphicData uri="http://schemas.openxmlformats.org/drawingml/2006/table">
            <a:tbl>
              <a:tblPr firstRow="1" bandRow="1">
                <a:tableStyleId>{5C22544A-7EE6-4342-B048-85BDC9FD1C3A}</a:tableStyleId>
              </a:tblPr>
              <a:tblGrid>
                <a:gridCol w="954405"/>
                <a:gridCol w="520700"/>
                <a:gridCol w="508000"/>
                <a:gridCol w="509905"/>
                <a:gridCol w="513080"/>
                <a:gridCol w="521335"/>
              </a:tblGrid>
              <a:tr h="38100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graphicFrame>
        <p:nvGraphicFramePr>
          <p:cNvPr id="3" name="表格 2"/>
          <p:cNvGraphicFramePr/>
          <p:nvPr>
            <p:custDataLst>
              <p:tags r:id="rId2"/>
            </p:custDataLst>
          </p:nvPr>
        </p:nvGraphicFramePr>
        <p:xfrm>
          <a:off x="4984115" y="1906905"/>
          <a:ext cx="3476625" cy="228600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8100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u="sng">
                          <a:solidFill>
                            <a:srgbClr val="FF0000"/>
                          </a:solidFill>
                          <a:sym typeface="+mn-ea"/>
                        </a:rPr>
                        <a:t>b13</a:t>
                      </a:r>
                      <a:endParaRPr lang="en-US" altLang="zh-CN" sz="1600" u="sng">
                        <a:solidFill>
                          <a:srgbClr val="FF0000"/>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u="sng">
                          <a:solidFill>
                            <a:srgbClr val="FF0000"/>
                          </a:solidFill>
                          <a:sym typeface="+mn-ea"/>
                        </a:rPr>
                        <a:t>b13</a:t>
                      </a:r>
                      <a:endParaRPr lang="en-US" altLang="zh-CN" sz="1600" u="sng">
                        <a:solidFill>
                          <a:srgbClr val="FF0000"/>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4" name="文本框 3"/>
          <p:cNvSpPr txBox="1"/>
          <p:nvPr/>
        </p:nvSpPr>
        <p:spPr>
          <a:xfrm>
            <a:off x="4255135" y="2948305"/>
            <a:ext cx="728980" cy="368300"/>
          </a:xfrm>
          <a:prstGeom prst="rect">
            <a:avLst/>
          </a:prstGeom>
          <a:noFill/>
        </p:spPr>
        <p:txBody>
          <a:bodyPr wrap="none" rtlCol="0" anchor="t">
            <a:spAutoFit/>
          </a:bodyPr>
          <a:p>
            <a:r>
              <a:rPr lang="en-US" altLang="zh-CN">
                <a:latin typeface="Times New Roman" panose="02020603050405020304" pitchFamily="18" charset="0"/>
                <a:cs typeface="Times New Roman" panose="02020603050405020304" pitchFamily="18" charset="0"/>
                <a:sym typeface="+mn-ea"/>
              </a:rPr>
              <a:t>A</a:t>
            </a:r>
            <a:r>
              <a:rPr lang="en-US" altLang="zh-CN" dirty="0" err="1">
                <a:latin typeface="Times New Roman" panose="02020603050405020304" pitchFamily="18" charset="0"/>
                <a:cs typeface="Times New Roman" panose="02020603050405020304" pitchFamily="18" charset="0"/>
                <a:sym typeface="+mn-ea"/>
              </a:rPr>
              <a:t>→C</a:t>
            </a:r>
            <a:endParaRPr lang="zh-CN" altLang="en-US"/>
          </a:p>
        </p:txBody>
      </p:sp>
      <p:graphicFrame>
        <p:nvGraphicFramePr>
          <p:cNvPr id="6" name="表格 5"/>
          <p:cNvGraphicFramePr/>
          <p:nvPr>
            <p:custDataLst>
              <p:tags r:id="rId3"/>
            </p:custDataLst>
          </p:nvPr>
        </p:nvGraphicFramePr>
        <p:xfrm>
          <a:off x="1183640" y="4337050"/>
          <a:ext cx="3476625" cy="228600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8100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u="sng">
                          <a:solidFill>
                            <a:srgbClr val="FF0000"/>
                          </a:solidFill>
                          <a:sym typeface="+mn-ea"/>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7" name="文本框 6"/>
          <p:cNvSpPr txBox="1"/>
          <p:nvPr/>
        </p:nvSpPr>
        <p:spPr>
          <a:xfrm>
            <a:off x="382905" y="5378450"/>
            <a:ext cx="716280" cy="368300"/>
          </a:xfrm>
          <a:prstGeom prst="rect">
            <a:avLst/>
          </a:prstGeom>
          <a:solidFill>
            <a:schemeClr val="bg1"/>
          </a:solidFill>
        </p:spPr>
        <p:txBody>
          <a:bodyPr wrap="none" rtlCol="0" anchor="t">
            <a:spAutoFit/>
          </a:bodyPr>
          <a:p>
            <a:r>
              <a:rPr lang="en-US" altLang="zh-CN">
                <a:latin typeface="Times New Roman" panose="02020603050405020304" pitchFamily="18" charset="0"/>
                <a:cs typeface="Times New Roman" panose="02020603050405020304" pitchFamily="18" charset="0"/>
                <a:sym typeface="+mn-ea"/>
              </a:rPr>
              <a:t>B</a:t>
            </a:r>
            <a:r>
              <a:rPr lang="en-US" altLang="zh-CN" dirty="0" err="1">
                <a:latin typeface="Times New Roman" panose="02020603050405020304" pitchFamily="18" charset="0"/>
                <a:cs typeface="Times New Roman" panose="02020603050405020304" pitchFamily="18" charset="0"/>
                <a:sym typeface="+mn-ea"/>
              </a:rPr>
              <a:t>→C</a:t>
            </a:r>
            <a:endParaRPr lang="zh-CN" altLang="en-US"/>
          </a:p>
        </p:txBody>
      </p:sp>
      <p:graphicFrame>
        <p:nvGraphicFramePr>
          <p:cNvPr id="10" name="表格 9"/>
          <p:cNvGraphicFramePr/>
          <p:nvPr>
            <p:custDataLst>
              <p:tags r:id="rId4"/>
            </p:custDataLst>
          </p:nvPr>
        </p:nvGraphicFramePr>
        <p:xfrm>
          <a:off x="5246370" y="4337050"/>
          <a:ext cx="3476625" cy="227711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7211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u="sng">
                          <a:solidFill>
                            <a:srgbClr val="FF0000"/>
                          </a:solidFill>
                          <a:sym typeface="+mn-ea"/>
                        </a:rPr>
                        <a:t>a4</a:t>
                      </a:r>
                      <a:endParaRPr lang="en-US" altLang="zh-CN" sz="1600" u="sng">
                        <a:solidFill>
                          <a:srgbClr val="FF0000"/>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u="sng">
                          <a:solidFill>
                            <a:srgbClr val="FF0000"/>
                          </a:solidFill>
                          <a:sym typeface="+mn-ea"/>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rPr>
                        <a:t>a3</a:t>
                      </a:r>
                      <a:endParaRPr lang="en-US" altLang="zh-CN" sz="1600">
                        <a:solidFill>
                          <a:schemeClr val="tx1"/>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u="sng">
                          <a:solidFill>
                            <a:srgbClr val="FF0000"/>
                          </a:solidFill>
                          <a:sym typeface="+mn-ea"/>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11" name="文本框 10"/>
          <p:cNvSpPr txBox="1"/>
          <p:nvPr/>
        </p:nvSpPr>
        <p:spPr>
          <a:xfrm>
            <a:off x="4445635" y="5369560"/>
            <a:ext cx="728980" cy="368300"/>
          </a:xfrm>
          <a:prstGeom prst="rect">
            <a:avLst/>
          </a:prstGeom>
          <a:solidFill>
            <a:schemeClr val="bg1"/>
          </a:solidFill>
        </p:spPr>
        <p:txBody>
          <a:bodyPr wrap="none" rtlCol="0" anchor="t">
            <a:spAutoFit/>
          </a:bodyPr>
          <a:p>
            <a:r>
              <a:rPr lang="en-US" altLang="zh-CN" dirty="0" err="1">
                <a:latin typeface="Times New Roman" panose="02020603050405020304" pitchFamily="18" charset="0"/>
                <a:cs typeface="Times New Roman" panose="02020603050405020304" pitchFamily="18" charset="0"/>
                <a:sym typeface="+mn-ea"/>
              </a:rPr>
              <a:t>C→D</a:t>
            </a:r>
            <a:endParaRPr lang="zh-CN" altLang="en-US"/>
          </a:p>
        </p:txBody>
      </p:sp>
      <p:graphicFrame>
        <p:nvGraphicFramePr>
          <p:cNvPr id="12" name="表格 11"/>
          <p:cNvGraphicFramePr/>
          <p:nvPr>
            <p:custDataLst>
              <p:tags r:id="rId5"/>
            </p:custDataLst>
          </p:nvPr>
        </p:nvGraphicFramePr>
        <p:xfrm>
          <a:off x="1436370" y="1915795"/>
          <a:ext cx="3476625" cy="227711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7211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b31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u="sng">
                          <a:solidFill>
                            <a:srgbClr val="FF0000"/>
                          </a:solidFill>
                          <a:sym typeface="+mn-ea"/>
                        </a:rPr>
                        <a:t>a3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rPr>
                        <a:t>a4</a:t>
                      </a:r>
                      <a:endParaRPr lang="en-US" altLang="zh-CN" sz="1600">
                        <a:solidFill>
                          <a:schemeClr val="tx1"/>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u="sng">
                          <a:solidFill>
                            <a:srgbClr val="FF0000"/>
                          </a:solidFill>
                          <a:sym typeface="+mn-ea"/>
                        </a:rPr>
                        <a:t>a3</a:t>
                      </a:r>
                      <a:endParaRPr lang="en-US" altLang="zh-CN" sz="1600" u="sng">
                        <a:solidFill>
                          <a:srgbClr val="FF0000"/>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14" name="文本框 13"/>
          <p:cNvSpPr txBox="1"/>
          <p:nvPr/>
        </p:nvSpPr>
        <p:spPr>
          <a:xfrm>
            <a:off x="567690" y="2939415"/>
            <a:ext cx="868680" cy="368300"/>
          </a:xfrm>
          <a:prstGeom prst="rect">
            <a:avLst/>
          </a:prstGeom>
          <a:solidFill>
            <a:schemeClr val="bg1"/>
          </a:solidFill>
        </p:spPr>
        <p:txBody>
          <a:bodyPr wrap="none" rtlCol="0" anchor="t">
            <a:spAutoFit/>
          </a:bodyPr>
          <a:p>
            <a:r>
              <a:rPr lang="en-US" altLang="zh-CN" dirty="0" err="1">
                <a:latin typeface="Times New Roman" panose="02020603050405020304" pitchFamily="18" charset="0"/>
                <a:cs typeface="Times New Roman" panose="02020603050405020304" pitchFamily="18" charset="0"/>
                <a:sym typeface="+mn-ea"/>
              </a:rPr>
              <a:t>DE→C </a:t>
            </a:r>
            <a:endParaRPr lang="zh-CN" altLang="en-US"/>
          </a:p>
        </p:txBody>
      </p:sp>
      <p:graphicFrame>
        <p:nvGraphicFramePr>
          <p:cNvPr id="15" name="表格 14"/>
          <p:cNvGraphicFramePr/>
          <p:nvPr>
            <p:custDataLst>
              <p:tags r:id="rId6"/>
            </p:custDataLst>
          </p:nvPr>
        </p:nvGraphicFramePr>
        <p:xfrm>
          <a:off x="5320665" y="1906905"/>
          <a:ext cx="3476625" cy="227711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7211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u="sng">
                          <a:solidFill>
                            <a:srgbClr val="FF0000"/>
                          </a:solidFill>
                          <a:sym typeface="+mn-ea"/>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chemeClr val="tx1"/>
                          </a:solidFill>
                          <a:sym typeface="+mn-ea"/>
                        </a:rPr>
                        <a:t>a3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2F2F2"/>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u="sng">
                          <a:solidFill>
                            <a:srgbClr val="FF0000"/>
                          </a:solidFill>
                          <a:sym typeface="+mn-ea"/>
                        </a:rPr>
                        <a:t>a1</a:t>
                      </a:r>
                      <a:endParaRPr lang="en-US" altLang="zh-CN" sz="1600" u="sng">
                        <a:solidFill>
                          <a:srgbClr val="FF0000"/>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rPr>
                        <a:t>a4</a:t>
                      </a:r>
                      <a:endParaRPr lang="en-US" altLang="zh-CN" sz="1600">
                        <a:solidFill>
                          <a:schemeClr val="tx1"/>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a3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16" name="文本框 15"/>
          <p:cNvSpPr txBox="1"/>
          <p:nvPr/>
        </p:nvSpPr>
        <p:spPr>
          <a:xfrm>
            <a:off x="4578350" y="2938780"/>
            <a:ext cx="855980" cy="368300"/>
          </a:xfrm>
          <a:prstGeom prst="rect">
            <a:avLst/>
          </a:prstGeom>
          <a:solidFill>
            <a:schemeClr val="bg1"/>
          </a:solidFill>
        </p:spPr>
        <p:txBody>
          <a:bodyPr wrap="none" rtlCol="0" anchor="t">
            <a:spAutoFit/>
          </a:bodyPr>
          <a:p>
            <a:r>
              <a:rPr lang="en-US" altLang="zh-CN" dirty="0" err="1">
                <a:latin typeface="Times New Roman" panose="02020603050405020304" pitchFamily="18" charset="0"/>
                <a:cs typeface="Times New Roman" panose="02020603050405020304" pitchFamily="18" charset="0"/>
                <a:sym typeface="+mn-ea"/>
              </a:rPr>
              <a:t>CE→A </a:t>
            </a:r>
            <a:endParaRPr lang="zh-CN" altLang="en-US"/>
          </a:p>
        </p:txBody>
      </p:sp>
      <p:graphicFrame>
        <p:nvGraphicFramePr>
          <p:cNvPr id="17" name="表格 16"/>
          <p:cNvGraphicFramePr/>
          <p:nvPr>
            <p:custDataLst>
              <p:tags r:id="rId7"/>
            </p:custDataLst>
          </p:nvPr>
        </p:nvGraphicFramePr>
        <p:xfrm>
          <a:off x="3071495" y="2644140"/>
          <a:ext cx="3476625" cy="2277110"/>
        </p:xfrm>
        <a:graphic>
          <a:graphicData uri="http://schemas.openxmlformats.org/drawingml/2006/table">
            <a:tbl>
              <a:tblPr firstRow="1" bandRow="1">
                <a:tableStyleId>{5C22544A-7EE6-4342-B048-85BDC9FD1C3A}</a:tableStyleId>
              </a:tblPr>
              <a:tblGrid>
                <a:gridCol w="903605"/>
                <a:gridCol w="520700"/>
                <a:gridCol w="508000"/>
                <a:gridCol w="509905"/>
                <a:gridCol w="513080"/>
                <a:gridCol w="521335"/>
              </a:tblGrid>
              <a:tr h="372110">
                <a:tc>
                  <a:txBody>
                    <a:bodyPr/>
                    <a:p>
                      <a:pPr algn="ctr">
                        <a:buNone/>
                      </a:pPr>
                      <a:endParaRPr lang="en-US" altLang="zh-CN">
                        <a:solidFill>
                          <a:srgbClr val="FFFFFF"/>
                        </a:solidFill>
                      </a:endParaRPr>
                    </a:p>
                  </a:txBody>
                  <a:tcPr>
                    <a:lnL w="19050" cap="rnd">
                      <a:solidFill>
                        <a:srgbClr val="848587"/>
                      </a:solidFill>
                      <a:prstDash val="solid"/>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A</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B</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C</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D</a:t>
                      </a:r>
                      <a:endParaRPr lang="en-US" altLang="zh-CN">
                        <a:solidFill>
                          <a:srgbClr val="FFFFFF"/>
                        </a:solidFill>
                      </a:endParaRPr>
                    </a:p>
                  </a:txBody>
                  <a:tcPr>
                    <a:lnL w="3175">
                      <a:solidFill>
                        <a:srgbClr val="FFFFFF"/>
                      </a:solidFill>
                      <a:prstDash val="dot"/>
                    </a:lnL>
                    <a:lnR w="3175">
                      <a:solidFill>
                        <a:srgbClr val="FFFFFF"/>
                      </a:solidFill>
                      <a:prstDash val="dot"/>
                    </a:lnR>
                    <a:lnT w="19050" cap="rnd">
                      <a:solidFill>
                        <a:srgbClr val="848587"/>
                      </a:solidFill>
                      <a:prstDash val="solid"/>
                    </a:lnT>
                    <a:lnB w="19050">
                      <a:solidFill>
                        <a:srgbClr val="848587"/>
                      </a:solidFill>
                      <a:prstDash val="solid"/>
                    </a:lnB>
                    <a:solidFill>
                      <a:srgbClr val="848587"/>
                    </a:solidFill>
                  </a:tcPr>
                </a:tc>
                <a:tc>
                  <a:txBody>
                    <a:bodyPr/>
                    <a:p>
                      <a:pPr algn="ctr">
                        <a:buNone/>
                      </a:pPr>
                      <a:r>
                        <a:rPr lang="en-US" altLang="zh-CN">
                          <a:solidFill>
                            <a:srgbClr val="FFFFFF"/>
                          </a:solidFill>
                        </a:rPr>
                        <a:t>E</a:t>
                      </a:r>
                      <a:endParaRPr lang="en-US" altLang="zh-CN">
                        <a:solidFill>
                          <a:srgbClr val="FFFFFF"/>
                        </a:solidFill>
                      </a:endParaRPr>
                    </a:p>
                  </a:txBody>
                  <a:tcPr>
                    <a:lnL w="3175">
                      <a:solidFill>
                        <a:srgbClr val="FFFFFF"/>
                      </a:solidFill>
                      <a:prstDash val="dot"/>
                    </a:lnL>
                    <a:lnR w="19050" cap="rnd">
                      <a:solidFill>
                        <a:srgbClr val="848587"/>
                      </a:solidFill>
                      <a:prstDash val="solid"/>
                    </a:lnR>
                    <a:lnT w="19050" cap="rnd">
                      <a:solidFill>
                        <a:srgbClr val="848587"/>
                      </a:solidFill>
                      <a:prstDash val="solid"/>
                    </a:lnT>
                    <a:lnB w="19050">
                      <a:solidFill>
                        <a:srgbClr val="848587"/>
                      </a:solidFill>
                      <a:prstDash val="solid"/>
                    </a:lnB>
                    <a:solidFill>
                      <a:srgbClr val="848587"/>
                    </a:solidFill>
                  </a:tcPr>
                </a:tc>
              </a:tr>
              <a:tr h="381000">
                <a:tc>
                  <a:txBody>
                    <a:bodyPr/>
                    <a:p>
                      <a:pPr algn="ctr">
                        <a:buNone/>
                      </a:pPr>
                      <a:r>
                        <a:rPr lang="en-US" altLang="zh-CN" sz="1600">
                          <a:solidFill>
                            <a:srgbClr val="404040"/>
                          </a:solidFill>
                        </a:rPr>
                        <a:t>R1(AD)</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b12</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b13</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a4</a:t>
                      </a:r>
                      <a:endParaRPr lang="en-US" altLang="zh-CN" sz="1600">
                        <a:solidFill>
                          <a:srgbClr val="404040"/>
                        </a:solidFill>
                      </a:endParaRPr>
                    </a:p>
                  </a:txBody>
                  <a:tcPr>
                    <a:lnL w="3175">
                      <a:solidFill>
                        <a:srgbClr val="848587"/>
                      </a:solidFill>
                      <a:prstDash val="dot"/>
                    </a:lnL>
                    <a:lnR w="3175">
                      <a:solidFill>
                        <a:srgbClr val="848587"/>
                      </a:solidFill>
                      <a:prstDash val="dot"/>
                    </a:lnR>
                    <a:lnT w="19050">
                      <a:solidFill>
                        <a:srgbClr val="848587"/>
                      </a:solidFill>
                      <a:prstDash val="solid"/>
                    </a:lnT>
                    <a:lnB w="3175">
                      <a:solidFill>
                        <a:srgbClr val="848587"/>
                      </a:solidFill>
                      <a:prstDash val="dot"/>
                    </a:lnB>
                    <a:solidFill>
                      <a:srgbClr val="F2F2F2"/>
                    </a:solidFill>
                  </a:tcPr>
                </a:tc>
                <a:tc>
                  <a:txBody>
                    <a:bodyPr/>
                    <a:p>
                      <a:pPr algn="ctr">
                        <a:buNone/>
                      </a:pPr>
                      <a:r>
                        <a:rPr lang="en-US" altLang="zh-CN" sz="1600">
                          <a:solidFill>
                            <a:srgbClr val="404040"/>
                          </a:solidFill>
                        </a:rPr>
                        <a:t>b15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19050">
                      <a:solidFill>
                        <a:srgbClr val="848587"/>
                      </a:solidFill>
                      <a:prstDash val="solid"/>
                    </a:lnT>
                    <a:lnB w="3175">
                      <a:solidFill>
                        <a:srgbClr val="848587"/>
                      </a:solidFill>
                      <a:prstDash val="dot"/>
                    </a:lnB>
                    <a:solidFill>
                      <a:srgbClr val="F2F2F2"/>
                    </a:solidFill>
                  </a:tcPr>
                </a:tc>
              </a:tr>
              <a:tr h="381000">
                <a:tc>
                  <a:txBody>
                    <a:bodyPr/>
                    <a:p>
                      <a:pPr algn="ctr">
                        <a:buNone/>
                      </a:pPr>
                      <a:r>
                        <a:rPr lang="en-US" altLang="zh-CN" sz="1600">
                          <a:solidFill>
                            <a:srgbClr val="404040"/>
                          </a:solidFill>
                        </a:rPr>
                        <a:t>R2(</a:t>
                      </a:r>
                      <a:r>
                        <a:rPr lang="en-US" altLang="zh-CN" sz="1600">
                          <a:solidFill>
                            <a:srgbClr val="404040"/>
                          </a:solidFill>
                          <a:latin typeface="Times New Roman" panose="02020603050405020304" pitchFamily="18" charset="0"/>
                          <a:cs typeface="Times New Roman" panose="02020603050405020304" pitchFamily="18" charset="0"/>
                          <a:sym typeface="+mn-ea"/>
                        </a:rPr>
                        <a:t>AB</a:t>
                      </a:r>
                      <a:r>
                        <a:rPr lang="en-US" altLang="zh-CN" sz="1600">
                          <a:solidFill>
                            <a:srgbClr val="404040"/>
                          </a:solidFill>
                        </a:rPr>
                        <a:t>)</a:t>
                      </a:r>
                      <a:endParaRPr lang="en-US" altLang="zh-CN" sz="1600">
                        <a:solidFill>
                          <a:srgbClr val="404040"/>
                        </a:solidFill>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b13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b25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R3(BE)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00"/>
                    </a:solidFill>
                  </a:tcPr>
                </a:tc>
                <a:tc>
                  <a:txBody>
                    <a:bodyPr/>
                    <a:p>
                      <a:pPr algn="ctr">
                        <a:buNone/>
                      </a:pPr>
                      <a:r>
                        <a:rPr lang="en-US" altLang="zh-CN" sz="1600">
                          <a:solidFill>
                            <a:schemeClr val="tx1"/>
                          </a:solidFill>
                          <a:sym typeface="+mn-ea"/>
                        </a:rPr>
                        <a:t>a1</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00"/>
                    </a:solidFill>
                  </a:tcPr>
                </a:tc>
                <a:tc>
                  <a:txBody>
                    <a:bodyPr/>
                    <a:p>
                      <a:pPr algn="ctr">
                        <a:buNone/>
                      </a:pPr>
                      <a:r>
                        <a:rPr lang="en-US" altLang="zh-CN" sz="1600">
                          <a:solidFill>
                            <a:srgbClr val="404040"/>
                          </a:solidFill>
                        </a:rPr>
                        <a:t>a2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00"/>
                    </a:solidFill>
                  </a:tcPr>
                </a:tc>
                <a:tc>
                  <a:txBody>
                    <a:bodyPr/>
                    <a:p>
                      <a:pPr algn="ctr">
                        <a:buNone/>
                      </a:pPr>
                      <a:r>
                        <a:rPr lang="en-US" altLang="zh-CN" sz="1600">
                          <a:solidFill>
                            <a:schemeClr val="tx1"/>
                          </a:solidFill>
                          <a:sym typeface="+mn-ea"/>
                        </a:rPr>
                        <a:t>a3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00"/>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00"/>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00"/>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R4(CDE)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sym typeface="+mn-ea"/>
                        </a:rPr>
                        <a:t>a1</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b42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a3</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chemeClr val="tx1"/>
                          </a:solidFill>
                        </a:rPr>
                        <a:t>a4</a:t>
                      </a:r>
                      <a:endParaRPr lang="en-US" altLang="zh-CN" sz="1600">
                        <a:solidFill>
                          <a:schemeClr val="tx1"/>
                        </a:solidFill>
                      </a:endParaRPr>
                    </a:p>
                  </a:txBody>
                  <a:tcPr>
                    <a:lnL w="3175">
                      <a:solidFill>
                        <a:srgbClr val="848587"/>
                      </a:solidFill>
                      <a:prstDash val="dot"/>
                    </a:lnL>
                    <a:lnR w="3175">
                      <a:solidFill>
                        <a:srgbClr val="848587"/>
                      </a:solidFill>
                      <a:prstDash val="dot"/>
                    </a:lnR>
                    <a:lnT w="3175">
                      <a:solidFill>
                        <a:srgbClr val="848587"/>
                      </a:solidFill>
                      <a:prstDash val="dot"/>
                    </a:lnT>
                    <a:lnB w="3175">
                      <a:solidFill>
                        <a:srgbClr val="848587"/>
                      </a:solidFill>
                      <a:prstDash val="dot"/>
                    </a:lnB>
                    <a:solidFill>
                      <a:srgbClr val="FFFFFF"/>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3175">
                      <a:solidFill>
                        <a:srgbClr val="848587"/>
                      </a:solidFill>
                      <a:prstDash val="dot"/>
                    </a:lnB>
                    <a:solidFill>
                      <a:srgbClr val="FFFFFF"/>
                    </a:solidFill>
                  </a:tcPr>
                </a:tc>
              </a:tr>
              <a:tr h="381000">
                <a:tc>
                  <a:txBody>
                    <a:bodyPr/>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R5(AE)</a:t>
                      </a:r>
                      <a:endParaRPr lang="en-US" altLang="zh-CN" sz="1600">
                        <a:solidFill>
                          <a:srgbClr val="404040"/>
                        </a:solidFill>
                        <a:latin typeface="Times New Roman" panose="02020603050405020304" pitchFamily="18" charset="0"/>
                        <a:cs typeface="Times New Roman" panose="02020603050405020304" pitchFamily="18" charset="0"/>
                        <a:sym typeface="+mn-ea"/>
                      </a:endParaRPr>
                    </a:p>
                  </a:txBody>
                  <a:tcPr>
                    <a:lnL w="19050" cap="rnd">
                      <a:solidFill>
                        <a:srgbClr val="848587"/>
                      </a:solidFill>
                      <a:prstDash val="solid"/>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a1</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b52</a:t>
                      </a:r>
                      <a:endParaRPr lang="en-US" altLang="zh-CN" sz="1600">
                        <a:solidFill>
                          <a:srgbClr val="404040"/>
                        </a:solidFill>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a3</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chemeClr val="tx1"/>
                          </a:solidFill>
                          <a:sym typeface="+mn-ea"/>
                        </a:rPr>
                        <a:t>a4</a:t>
                      </a:r>
                      <a:endParaRPr lang="en-US" altLang="zh-CN" sz="1600">
                        <a:solidFill>
                          <a:schemeClr val="tx1"/>
                        </a:solidFill>
                        <a:sym typeface="+mn-ea"/>
                      </a:endParaRPr>
                    </a:p>
                  </a:txBody>
                  <a:tcPr>
                    <a:lnL w="3175">
                      <a:solidFill>
                        <a:srgbClr val="848587"/>
                      </a:solidFill>
                      <a:prstDash val="dot"/>
                    </a:lnL>
                    <a:lnR w="3175">
                      <a:solidFill>
                        <a:srgbClr val="848587"/>
                      </a:solidFill>
                      <a:prstDash val="dot"/>
                    </a:lnR>
                    <a:lnT w="3175">
                      <a:solidFill>
                        <a:srgbClr val="848587"/>
                      </a:solidFill>
                      <a:prstDash val="dot"/>
                    </a:lnT>
                    <a:lnB w="19050" cap="rnd">
                      <a:solidFill>
                        <a:srgbClr val="848587"/>
                      </a:solidFill>
                      <a:prstDash val="solid"/>
                    </a:lnB>
                    <a:solidFill>
                      <a:srgbClr val="F2F2F2"/>
                    </a:solidFill>
                  </a:tcPr>
                </a:tc>
                <a:tc>
                  <a:txBody>
                    <a:bodyPr/>
                    <a:p>
                      <a:pPr algn="ctr">
                        <a:buNone/>
                      </a:pPr>
                      <a:r>
                        <a:rPr lang="en-US" altLang="zh-CN" sz="1600">
                          <a:solidFill>
                            <a:srgbClr val="404040"/>
                          </a:solidFill>
                        </a:rPr>
                        <a:t>a5</a:t>
                      </a:r>
                      <a:endParaRPr lang="en-US" altLang="zh-CN" sz="1600">
                        <a:solidFill>
                          <a:srgbClr val="404040"/>
                        </a:solidFill>
                      </a:endParaRPr>
                    </a:p>
                  </a:txBody>
                  <a:tcPr>
                    <a:lnL w="3175">
                      <a:solidFill>
                        <a:srgbClr val="848587"/>
                      </a:solidFill>
                      <a:prstDash val="dot"/>
                    </a:lnL>
                    <a:lnR w="19050" cap="rnd">
                      <a:solidFill>
                        <a:srgbClr val="848587"/>
                      </a:solidFill>
                      <a:prstDash val="solid"/>
                    </a:lnR>
                    <a:lnT w="3175">
                      <a:solidFill>
                        <a:srgbClr val="848587"/>
                      </a:solidFill>
                      <a:prstDash val="dot"/>
                    </a:lnT>
                    <a:lnB w="19050" cap="rnd">
                      <a:solidFill>
                        <a:srgbClr val="848587"/>
                      </a:solidFill>
                      <a:prstDash val="solid"/>
                    </a:lnB>
                    <a:solidFill>
                      <a:srgbClr val="F2F2F2"/>
                    </a:solidFill>
                  </a:tcPr>
                </a:tc>
              </a:tr>
            </a:tbl>
          </a:graphicData>
        </a:graphic>
      </p:graphicFrame>
      <p:sp>
        <p:nvSpPr>
          <p:cNvPr id="19" name="圆角矩形 18"/>
          <p:cNvSpPr/>
          <p:nvPr/>
        </p:nvSpPr>
        <p:spPr>
          <a:xfrm>
            <a:off x="1599565" y="4725035"/>
            <a:ext cx="6169660" cy="72009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mj-ea"/>
                <a:ea typeface="+mj-ea"/>
              </a:rPr>
              <a:t>该分解是无损连接。</a:t>
            </a:r>
            <a:endParaRPr lang="zh-CN" altLang="en-US" sz="2400">
              <a:solidFill>
                <a:schemeClr val="tx1"/>
              </a:solidFill>
              <a:latin typeface="+mj-ea"/>
              <a:ea typeface="+mj-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par>
                                <p:cTn id="45" presetID="2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animBg="1"/>
      <p:bldP spid="7" grpId="1" animBg="1"/>
      <p:bldP spid="11" grpId="0" animBg="1"/>
      <p:bldP spid="11" grpId="1" animBg="1"/>
      <p:bldP spid="14" grpId="0" animBg="1"/>
      <p:bldP spid="14" grpId="1" animBg="1"/>
      <p:bldP spid="16" grpId="0" bldLvl="0" animBg="1"/>
      <p:bldP spid="16" grpId="1" animBg="1"/>
      <p:bldP spid="19" grpId="0" bldLvl="0" animBg="1"/>
      <p:bldP spid="19"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a:xfrm>
            <a:off x="385481" y="188640"/>
            <a:ext cx="8148920" cy="999399"/>
          </a:xfrm>
        </p:spPr>
        <p:txBody>
          <a:bodyPr anchor="ctr"/>
          <a:lstStyle/>
          <a:p>
            <a:pPr eaLnBrk="1" hangingPunct="1"/>
            <a:r>
              <a:rPr lang="zh-CN" altLang="en-US" dirty="0"/>
              <a:t>函数依赖保持性</a:t>
            </a:r>
            <a:endParaRPr lang="zh-CN" altLang="en-US" b="1" dirty="0"/>
          </a:p>
        </p:txBody>
      </p:sp>
      <p:sp>
        <p:nvSpPr>
          <p:cNvPr id="35845" name="Rectangle 3"/>
          <p:cNvSpPr>
            <a:spLocks noGrp="1" noChangeArrowheads="1"/>
          </p:cNvSpPr>
          <p:nvPr>
            <p:ph type="body" idx="4294967295"/>
          </p:nvPr>
        </p:nvSpPr>
        <p:spPr>
          <a:xfrm>
            <a:off x="414020" y="1484630"/>
            <a:ext cx="7922895" cy="3886200"/>
          </a:xfrm>
        </p:spPr>
        <p:txBody>
          <a:bodyPr/>
          <a:lstStyle/>
          <a:p>
            <a:pPr marL="609600" indent="-609600" fontAlgn="auto">
              <a:lnSpc>
                <a:spcPct val="10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定义</a:t>
            </a:r>
            <a:r>
              <a:rPr lang="en-US" altLang="zh-CN" sz="2400" b="1" dirty="0">
                <a:latin typeface="Times New Roman" panose="02020603050405020304" pitchFamily="18" charset="0"/>
                <a:cs typeface="Times New Roman" panose="02020603050405020304" pitchFamily="18" charset="0"/>
              </a:rPr>
              <a:t>4-21</a:t>
            </a:r>
            <a:r>
              <a:rPr lang="zh-CN" altLang="en-US" sz="2400" b="1"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是关系模式</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的函数依赖集</a:t>
            </a:r>
            <a:r>
              <a:rPr lang="en-US" altLang="zh-CN" sz="2400" dirty="0">
                <a:latin typeface="Times New Roman" panose="02020603050405020304" pitchFamily="18" charset="0"/>
                <a:cs typeface="Times New Roman" panose="02020603050405020304" pitchFamily="18" charset="0"/>
              </a:rPr>
              <a:t>, ρ={</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R</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U</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err="1">
                <a:latin typeface="Times New Roman" panose="02020603050405020304" pitchFamily="18" charset="0"/>
                <a:cs typeface="Times New Roman" panose="02020603050405020304" pitchFamily="18" charset="0"/>
              </a:rPr>
              <a:t>,F</a:t>
            </a:r>
            <a:r>
              <a:rPr lang="en-US" altLang="zh-CN" sz="2400" baseline="-25000" dirty="0" err="1">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的一个分解，如果</a:t>
            </a:r>
            <a:r>
              <a:rPr lang="en-US" altLang="zh-CN" sz="2400" dirty="0">
                <a:latin typeface="Times New Roman" panose="02020603050405020304" pitchFamily="18" charset="0"/>
                <a:cs typeface="Times New Roman" panose="02020603050405020304" pitchFamily="18" charset="0"/>
              </a:rPr>
              <a:t>Fi=</a:t>
            </a:r>
            <a:r>
              <a:rPr lang="en-US" altLang="zh-CN" dirty="0">
                <a:latin typeface="Times New Roman" panose="02020603050405020304" pitchFamily="18" charset="0"/>
                <a:cs typeface="Times New Roman" panose="02020603050405020304" pitchFamily="18" charset="0"/>
                <a:sym typeface="+mn-ea"/>
              </a:rPr>
              <a:t>∏</a:t>
            </a:r>
            <a:r>
              <a:rPr lang="en-US" altLang="zh-CN" baseline="-25000" dirty="0">
                <a:latin typeface="Times New Roman" panose="02020603050405020304" pitchFamily="18" charset="0"/>
                <a:cs typeface="Times New Roman" panose="02020603050405020304" pitchFamily="18" charset="0"/>
                <a:sym typeface="+mn-ea"/>
              </a:rPr>
              <a:t>Ri</a:t>
            </a:r>
            <a:r>
              <a:rPr lang="en-US" altLang="zh-CN" dirty="0">
                <a:latin typeface="Times New Roman" panose="02020603050405020304" pitchFamily="18" charset="0"/>
                <a:cs typeface="Times New Roman" panose="02020603050405020304" pitchFamily="18" charset="0"/>
                <a:sym typeface="+mn-ea"/>
              </a:rPr>
              <a:t>(F), i=1,2,...,k</a:t>
            </a:r>
            <a:r>
              <a:rPr lang="zh-CN" altLang="en-US" dirty="0">
                <a:latin typeface="Times New Roman" panose="02020603050405020304" pitchFamily="18" charset="0"/>
                <a:cs typeface="Times New Roman" panose="02020603050405020304" pitchFamily="18" charset="0"/>
                <a:sym typeface="+mn-ea"/>
              </a:rPr>
              <a:t>的并集</a:t>
            </a:r>
            <a:r>
              <a:rPr lang="en-US" altLang="zh-CN" dirty="0">
                <a:latin typeface="Times New Roman" panose="02020603050405020304" pitchFamily="18" charset="0"/>
                <a:cs typeface="Times New Roman" panose="02020603050405020304" pitchFamily="18" charset="0"/>
                <a:sym typeface="+mn-ea"/>
              </a:rPr>
              <a:t>(F1∪...</a:t>
            </a:r>
            <a:r>
              <a:rPr lang="en-US" altLang="zh-CN" dirty="0">
                <a:latin typeface="Times New Roman" panose="02020603050405020304" pitchFamily="18" charset="0"/>
                <a:cs typeface="Times New Roman" panose="02020603050405020304" pitchFamily="18" charset="0"/>
                <a:sym typeface="+mn-ea"/>
              </a:rPr>
              <a:t>∪Fk</a:t>
            </a:r>
            <a:r>
              <a:rPr lang="en-US" altLang="zh-CN" dirty="0">
                <a:latin typeface="Times New Roman" panose="02020603050405020304" pitchFamily="18" charset="0"/>
                <a:cs typeface="Times New Roman" panose="02020603050405020304" pitchFamily="18" charset="0"/>
                <a:sym typeface="+mn-ea"/>
              </a:rPr>
              <a:t>)</a:t>
            </a:r>
            <a:r>
              <a:rPr lang="en-US" altLang="zh-CN" baseline="30000"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≡F</a:t>
            </a:r>
            <a:r>
              <a:rPr lang="en-US" altLang="zh-CN" baseline="30000"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则称分解具有函数依赖保持性。</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85445" y="1339850"/>
            <a:ext cx="8038465" cy="4541520"/>
          </a:xfrm>
        </p:spPr>
        <p:txBody>
          <a:bodyPr>
            <a:normAutofit fontScale="90000" lnSpcReduction="10000"/>
          </a:bodyPr>
          <a:p>
            <a:pPr indent="0" fontAlgn="auto">
              <a:lnSpc>
                <a:spcPct val="100000"/>
              </a:lnSpc>
              <a:buFont typeface="Wingdings" panose="05000000000000000000" charset="0"/>
              <a:buChar char="Ø"/>
            </a:pPr>
            <a:r>
              <a:rPr lang="zh-CN">
                <a:latin typeface="Times New Roman" panose="02020603050405020304" pitchFamily="18" charset="0"/>
                <a:cs typeface="Times New Roman" panose="02020603050405020304" pitchFamily="18" charset="0"/>
              </a:rPr>
              <a:t>水平分解：把关系元组分成若干个子集合，每个子集合定义一个关系。</a:t>
            </a:r>
            <a:endParaRPr lang="zh-CN">
              <a:latin typeface="Times New Roman" panose="02020603050405020304" pitchFamily="18" charset="0"/>
              <a:cs typeface="Times New Roman" panose="02020603050405020304" pitchFamily="18" charset="0"/>
            </a:endParaRPr>
          </a:p>
          <a:p>
            <a:pPr marL="1085850" lvl="1" indent="-342900" fontAlgn="auto">
              <a:lnSpc>
                <a:spcPct val="100000"/>
              </a:lnSpc>
              <a:buFont typeface="Wingdings" panose="05000000000000000000" charset="0"/>
              <a:buChar char="ü"/>
            </a:pPr>
            <a:r>
              <a:rPr lang="zh-CN">
                <a:latin typeface="Times New Roman" panose="02020603050405020304" pitchFamily="18" charset="0"/>
                <a:cs typeface="Times New Roman" panose="02020603050405020304" pitchFamily="18" charset="0"/>
              </a:rPr>
              <a:t>规则：</a:t>
            </a:r>
            <a:r>
              <a:rPr lang="en-US" altLang="zh-CN">
                <a:latin typeface="Times New Roman" panose="02020603050405020304" pitchFamily="18" charset="0"/>
                <a:cs typeface="Times New Roman" panose="02020603050405020304" pitchFamily="18" charset="0"/>
              </a:rPr>
              <a:t>80%</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20%</a:t>
            </a:r>
            <a:r>
              <a:rPr lang="zh-CN" altLang="en-US">
                <a:latin typeface="Times New Roman" panose="02020603050405020304" pitchFamily="18" charset="0"/>
                <a:cs typeface="Times New Roman" panose="02020603050405020304" pitchFamily="18" charset="0"/>
              </a:rPr>
              <a:t>原则。</a:t>
            </a:r>
            <a:endParaRPr lang="zh-CN" altLang="en-US">
              <a:latin typeface="Times New Roman" panose="02020603050405020304" pitchFamily="18" charset="0"/>
              <a:cs typeface="Times New Roman" panose="02020603050405020304" pitchFamily="18" charset="0"/>
            </a:endParaRPr>
          </a:p>
          <a:p>
            <a:pPr marL="1085850" lvl="1" indent="-342900" fontAlgn="auto">
              <a:lnSpc>
                <a:spcPct val="100000"/>
              </a:lnSpc>
              <a:buFont typeface="Wingdings" panose="05000000000000000000" charset="0"/>
              <a:buChar char="ü"/>
            </a:pPr>
            <a:r>
              <a:rPr lang="zh-CN" altLang="en-US">
                <a:latin typeface="Times New Roman" panose="02020603050405020304" pitchFamily="18" charset="0"/>
                <a:cs typeface="Times New Roman" panose="02020603050405020304" pitchFamily="18" charset="0"/>
              </a:rPr>
              <a:t>关系</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上具有</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个事务，且多数事务存取的数据不相交，则</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可分解称多个子关系，使每个事务存取的数据形成一个关系。</a:t>
            </a:r>
            <a:endParaRPr lang="zh-CN">
              <a:latin typeface="Times New Roman" panose="02020603050405020304" pitchFamily="18" charset="0"/>
              <a:cs typeface="Times New Roman" panose="02020603050405020304" pitchFamily="18" charset="0"/>
            </a:endParaRPr>
          </a:p>
          <a:p>
            <a:pPr marL="685800" fontAlgn="auto">
              <a:lnSpc>
                <a:spcPct val="100000"/>
              </a:lnSpc>
              <a:buFont typeface="Wingdings" panose="05000000000000000000" charset="0"/>
              <a:buChar char="Ø"/>
            </a:pPr>
            <a:endParaRPr lang="zh-CN">
              <a:latin typeface="Times New Roman" panose="02020603050405020304" pitchFamily="18" charset="0"/>
              <a:cs typeface="Times New Roman" panose="02020603050405020304" pitchFamily="18" charset="0"/>
            </a:endParaRPr>
          </a:p>
          <a:p>
            <a:pPr indent="0" fontAlgn="auto">
              <a:lnSpc>
                <a:spcPct val="100000"/>
              </a:lnSpc>
              <a:buFont typeface="Wingdings" panose="05000000000000000000" charset="0"/>
              <a:buChar char="Ø"/>
            </a:pPr>
            <a:r>
              <a:rPr lang="zh-CN">
                <a:latin typeface="Times New Roman" panose="02020603050405020304" pitchFamily="18" charset="0"/>
                <a:cs typeface="Times New Roman" panose="02020603050405020304" pitchFamily="18" charset="0"/>
              </a:rPr>
              <a:t>垂直分解：对属性分解形成多个关系</a:t>
            </a:r>
            <a:endParaRPr lang="zh-CN">
              <a:latin typeface="Times New Roman" panose="02020603050405020304" pitchFamily="18" charset="0"/>
              <a:cs typeface="Times New Roman" panose="02020603050405020304" pitchFamily="18" charset="0"/>
            </a:endParaRPr>
          </a:p>
          <a:p>
            <a:pPr marL="1085850" lvl="1" indent="-342900" fontAlgn="auto">
              <a:lnSpc>
                <a:spcPct val="100000"/>
              </a:lnSpc>
              <a:buFont typeface="Wingdings" panose="05000000000000000000" charset="0"/>
              <a:buChar char="ü"/>
            </a:pPr>
            <a:r>
              <a:rPr lang="zh-CN">
                <a:latin typeface="Times New Roman" panose="02020603050405020304" pitchFamily="18" charset="0"/>
                <a:cs typeface="Times New Roman" panose="02020603050405020304" pitchFamily="18" charset="0"/>
              </a:rPr>
              <a:t>基本原则：经常在一起使用的属性从</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中分解形成一个独立的关系。</a:t>
            </a:r>
            <a:endParaRPr lang="zh-CN" altLang="en-US">
              <a:latin typeface="Times New Roman" panose="02020603050405020304" pitchFamily="18" charset="0"/>
              <a:cs typeface="Times New Roman" panose="02020603050405020304" pitchFamily="18" charset="0"/>
            </a:endParaRPr>
          </a:p>
          <a:p>
            <a:pPr marL="1085850" lvl="1" indent="-342900" fontAlgn="auto">
              <a:lnSpc>
                <a:spcPct val="100000"/>
              </a:lnSpc>
              <a:buFont typeface="Wingdings" panose="05000000000000000000" charset="0"/>
              <a:buChar char="ü"/>
            </a:pPr>
            <a:r>
              <a:rPr lang="zh-CN" altLang="en-US">
                <a:latin typeface="Times New Roman" panose="02020603050405020304" pitchFamily="18" charset="0"/>
                <a:cs typeface="Times New Roman" panose="02020603050405020304" pitchFamily="18" charset="0"/>
              </a:rPr>
              <a:t>满足无损连接性和函数依赖保持性</a:t>
            </a:r>
            <a:endParaRPr lang="zh-CN" altLang="en-US">
              <a:latin typeface="Times New Roman" panose="02020603050405020304" pitchFamily="18" charset="0"/>
              <a:cs typeface="Times New Roman" panose="02020603050405020304" pitchFamily="18" charset="0"/>
            </a:endParaRPr>
          </a:p>
          <a:p>
            <a:pPr marL="1085850" lvl="1" indent="-342900" fontAlgn="auto">
              <a:lnSpc>
                <a:spcPct val="100000"/>
              </a:lnSpc>
              <a:buFont typeface="Wingdings" panose="05000000000000000000" charset="0"/>
              <a:buChar char="ü"/>
            </a:pPr>
            <a:r>
              <a:rPr lang="zh-CN" altLang="en-US">
                <a:latin typeface="Times New Roman" panose="02020603050405020304" pitchFamily="18" charset="0"/>
                <a:cs typeface="Times New Roman" panose="02020603050405020304" pitchFamily="18" charset="0"/>
              </a:rPr>
              <a:t>提高事务的效率，但是增加连接操作，从而降低系统效率，需折中考虑。</a:t>
            </a:r>
            <a:endParaRPr lang="zh-CN" altLang="en-US">
              <a:latin typeface="Times New Roman" panose="02020603050405020304" pitchFamily="18" charset="0"/>
              <a:cs typeface="Times New Roman" panose="02020603050405020304" pitchFamily="18" charset="0"/>
            </a:endParaRPr>
          </a:p>
        </p:txBody>
      </p:sp>
      <p:sp>
        <p:nvSpPr>
          <p:cNvPr id="36868" name="Rectangle 2"/>
          <p:cNvSpPr>
            <a:spLocks noGrp="1" noChangeArrowheads="1"/>
          </p:cNvSpPr>
          <p:nvPr>
            <p:ph type="title" idx="4294967295"/>
          </p:nvPr>
        </p:nvSpPr>
        <p:spPr>
          <a:xfrm>
            <a:off x="385481" y="188640"/>
            <a:ext cx="8148920" cy="999399"/>
          </a:xfrm>
        </p:spPr>
        <p:txBody>
          <a:bodyPr anchor="ctr"/>
          <a:p>
            <a:pPr eaLnBrk="1" hangingPunct="1"/>
            <a:r>
              <a:rPr lang="en-US" altLang="zh-CN" sz="4400" b="1"/>
              <a:t>4.5 </a:t>
            </a:r>
            <a:r>
              <a:rPr lang="zh-CN" altLang="en-US" sz="4400" b="1"/>
              <a:t>关系模式的优化</a:t>
            </a:r>
            <a:endParaRPr lang="zh-CN" altLang="en-US" sz="4400" b="1"/>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2"/>
          <p:cNvSpPr>
            <a:spLocks noGrp="1"/>
          </p:cNvSpPr>
          <p:nvPr>
            <p:ph type="title"/>
          </p:nvPr>
        </p:nvSpPr>
        <p:spPr>
          <a:xfrm>
            <a:off x="470953" y="548680"/>
            <a:ext cx="8063447" cy="932682"/>
          </a:xfrm>
        </p:spPr>
        <p:txBody>
          <a:bodyPr>
            <a:normAutofit/>
          </a:bodyPr>
          <a:lstStyle/>
          <a:p>
            <a:r>
              <a:rPr lang="en-US" altLang="zh-CN" sz="4000" dirty="0">
                <a:solidFill>
                  <a:schemeClr val="tx1"/>
                </a:solidFill>
              </a:rPr>
              <a:t>4.1  </a:t>
            </a:r>
            <a:r>
              <a:rPr lang="zh-CN" altLang="en-US" sz="4000" dirty="0">
                <a:solidFill>
                  <a:schemeClr val="tx1"/>
                </a:solidFill>
              </a:rPr>
              <a:t>问题的提出</a:t>
            </a:r>
            <a:endParaRPr lang="zh-CN" altLang="en-US" sz="3200" dirty="0"/>
          </a:p>
        </p:txBody>
      </p:sp>
      <p:sp>
        <p:nvSpPr>
          <p:cNvPr id="10242" name="内容占位符 1"/>
          <p:cNvSpPr>
            <a:spLocks noGrp="1"/>
          </p:cNvSpPr>
          <p:nvPr>
            <p:ph idx="1"/>
          </p:nvPr>
        </p:nvSpPr>
        <p:spPr>
          <a:xfrm>
            <a:off x="467545" y="1412776"/>
            <a:ext cx="8066856" cy="5184576"/>
          </a:xfrm>
        </p:spPr>
        <p:txBody>
          <a:bodyPr>
            <a:noAutofit/>
          </a:bodyPr>
          <a:lstStyle/>
          <a:p>
            <a:pPr>
              <a:spcBef>
                <a:spcPts val="600"/>
              </a:spcBef>
              <a:buNone/>
            </a:pPr>
            <a:r>
              <a:rPr lang="en-US" altLang="zh-CN" sz="2000" dirty="0">
                <a:solidFill>
                  <a:srgbClr val="0000CC"/>
                </a:solidFill>
              </a:rPr>
              <a:t>1</a:t>
            </a:r>
            <a:r>
              <a:rPr lang="zh-CN" altLang="en-US" sz="2000" dirty="0">
                <a:solidFill>
                  <a:srgbClr val="0000CC"/>
                </a:solidFill>
              </a:rPr>
              <a:t>．</a:t>
            </a:r>
            <a:r>
              <a:rPr lang="zh-CN" altLang="en-US" sz="2000" dirty="0"/>
              <a:t>针对一个问题，应该如何构造一个适合它的关系模型（应该构造几个关系模式，每个关系模式由哪些属性组成）？</a:t>
            </a:r>
            <a:endParaRPr lang="zh-CN" altLang="en-US" sz="2000" dirty="0"/>
          </a:p>
          <a:p>
            <a:pPr>
              <a:spcBef>
                <a:spcPts val="600"/>
              </a:spcBef>
              <a:buNone/>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D-L-C ={</a:t>
            </a:r>
            <a:r>
              <a:rPr lang="en-US" altLang="zh-CN" sz="2000" u="sng" dirty="0" err="1">
                <a:latin typeface="Times New Roman" panose="02020603050405020304" pitchFamily="18" charset="0"/>
                <a:cs typeface="Times New Roman" panose="02020603050405020304" pitchFamily="18" charset="0"/>
              </a:rPr>
              <a:t>Sno</a:t>
            </a:r>
            <a:r>
              <a:rPr lang="en-US" altLang="zh-CN" sz="2000" u="sng"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Sdept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Sloc</a:t>
            </a:r>
            <a:r>
              <a:rPr lang="en-US" altLang="zh-CN" sz="2000" dirty="0">
                <a:latin typeface="Times New Roman" panose="02020603050405020304" pitchFamily="18" charset="0"/>
                <a:cs typeface="Times New Roman" panose="02020603050405020304" pitchFamily="18" charset="0"/>
              </a:rPr>
              <a:t>, </a:t>
            </a:r>
            <a:r>
              <a:rPr lang="en-US" altLang="zh-CN" sz="2000" u="sng" dirty="0" err="1">
                <a:latin typeface="Times New Roman" panose="02020603050405020304" pitchFamily="18" charset="0"/>
                <a:cs typeface="Times New Roman" panose="02020603050405020304" pitchFamily="18" charset="0"/>
              </a:rPr>
              <a:t>Cno</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Cname</a:t>
            </a:r>
            <a:r>
              <a:rPr lang="en-US" altLang="zh-CN" sz="2000" dirty="0">
                <a:latin typeface="Times New Roman" panose="02020603050405020304" pitchFamily="18" charset="0"/>
                <a:cs typeface="Times New Roman" panose="02020603050405020304" pitchFamily="18" charset="0"/>
              </a:rPr>
              <a:t>, Grade}    </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nvGraphicFramePr>
        <p:xfrm>
          <a:off x="758112" y="2564904"/>
          <a:ext cx="7627775" cy="2200275"/>
        </p:xfrm>
        <a:graphic>
          <a:graphicData uri="http://schemas.openxmlformats.org/drawingml/2006/table">
            <a:tbl>
              <a:tblPr>
                <a:tableStyleId>{5C22544A-7EE6-4342-B048-85BDC9FD1C3A}</a:tableStyleId>
              </a:tblPr>
              <a:tblGrid>
                <a:gridCol w="677997"/>
                <a:gridCol w="864096"/>
                <a:gridCol w="1224136"/>
                <a:gridCol w="1584176"/>
                <a:gridCol w="648072"/>
                <a:gridCol w="1837210"/>
                <a:gridCol w="792088"/>
              </a:tblGrid>
              <a:tr h="0">
                <a:tc>
                  <a:txBody>
                    <a:bodyPr/>
                    <a:lstStyle/>
                    <a:p>
                      <a:pPr algn="ctr" fontAlgn="ctr"/>
                      <a:r>
                        <a:rPr lang="en-US" sz="2000" u="none" strike="noStrike" dirty="0" err="1">
                          <a:effectLst/>
                        </a:rPr>
                        <a:t>Sno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err="1">
                          <a:effectLst/>
                        </a:rPr>
                        <a:t>Sdept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Sloc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Cno</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a:effectLst/>
                        </a:rPr>
                        <a:t>Grade</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张三</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计算机系</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78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张三</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89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90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王二</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软件工程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王二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dirty="0">
                          <a:effectLst/>
                        </a:rPr>
                        <a:t>79</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p:sp>
        <p:nvSpPr>
          <p:cNvPr id="7" name="内容占位符 1"/>
          <p:cNvSpPr txBox="1"/>
          <p:nvPr/>
        </p:nvSpPr>
        <p:spPr>
          <a:xfrm>
            <a:off x="467545" y="4941168"/>
            <a:ext cx="8066856" cy="1800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2400" kern="1200">
                <a:solidFill>
                  <a:schemeClr val="tx1">
                    <a:lumMod val="75000"/>
                    <a:lumOff val="25000"/>
                  </a:schemeClr>
                </a:solidFill>
                <a:latin typeface="+mj-ea"/>
                <a:ea typeface="+mj-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2200" kern="1200">
                <a:solidFill>
                  <a:schemeClr val="tx1">
                    <a:lumMod val="75000"/>
                    <a:lumOff val="25000"/>
                  </a:schemeClr>
                </a:solidFill>
                <a:latin typeface="+mj-ea"/>
                <a:ea typeface="+mj-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a:spcBef>
                <a:spcPts val="600"/>
              </a:spcBef>
              <a:buFont typeface="Wingdings 3" panose="05040102010807070707" charset="2"/>
              <a:buNone/>
            </a:pPr>
            <a:r>
              <a:rPr lang="en-US" altLang="zh-CN" sz="2000" b="1"/>
              <a:t>(3)</a:t>
            </a:r>
            <a:r>
              <a:rPr lang="zh-CN" altLang="en-US" sz="2000" b="1"/>
              <a:t>更新异常：</a:t>
            </a:r>
            <a:r>
              <a:rPr lang="zh-CN" altLang="en-US" sz="2000"/>
              <a:t>如果更改表所对应的某个实体实例或者关系实例的单个属性时，需要将多行的相关信息全部更新，那么就说该表存在更新异常。 </a:t>
            </a:r>
            <a:endParaRPr lang="zh-CN" altLang="en-US" sz="2000"/>
          </a:p>
          <a:p>
            <a:pPr>
              <a:spcBef>
                <a:spcPts val="600"/>
              </a:spcBef>
              <a:buFont typeface="Wingdings 3" panose="05040102010807070707" charset="2"/>
              <a:buNone/>
            </a:pPr>
            <a:r>
              <a:rPr lang="en-US" altLang="zh-CN" sz="2000" b="1"/>
              <a:t>(4)</a:t>
            </a:r>
            <a:r>
              <a:rPr lang="zh-CN" altLang="en-US" sz="2000" b="1"/>
              <a:t>冗余太大：</a:t>
            </a:r>
            <a:r>
              <a:rPr lang="zh-CN" altLang="en-US" sz="2000"/>
              <a:t> </a:t>
            </a:r>
            <a:r>
              <a:rPr lang="en-US" altLang="zh-CN" sz="2000">
                <a:latin typeface="Times New Roman" panose="02020603050405020304" pitchFamily="18" charset="0"/>
              </a:rPr>
              <a:t>Sdept</a:t>
            </a:r>
            <a:r>
              <a:rPr lang="en-US" altLang="zh-CN" sz="2000"/>
              <a:t> </a:t>
            </a:r>
            <a:r>
              <a:rPr lang="zh-CN" altLang="en-US" sz="2000"/>
              <a:t>和</a:t>
            </a:r>
            <a:r>
              <a:rPr lang="en-US" altLang="zh-CN" sz="2000">
                <a:latin typeface="Times New Roman" panose="02020603050405020304" pitchFamily="18" charset="0"/>
              </a:rPr>
              <a:t>Sloc</a:t>
            </a:r>
            <a:r>
              <a:rPr lang="zh-CN" altLang="en-US" sz="2000"/>
              <a:t>出现的次数与</a:t>
            </a:r>
            <a:r>
              <a:rPr lang="zh-CN" altLang="en-US" sz="2000">
                <a:latin typeface="Times New Roman" panose="02020603050405020304" pitchFamily="18" charset="0"/>
              </a:rPr>
              <a:t> </a:t>
            </a:r>
            <a:r>
              <a:rPr lang="en-US" altLang="zh-CN" sz="2000">
                <a:latin typeface="Times New Roman" panose="02020603050405020304" pitchFamily="18" charset="0"/>
              </a:rPr>
              <a:t>Grade</a:t>
            </a:r>
            <a:r>
              <a:rPr lang="zh-CN" altLang="en-US" sz="2000"/>
              <a:t>一样多。浪费存储空间；数据库完整性维护代价大。</a:t>
            </a:r>
            <a:endParaRPr lang="zh-CN" altLang="en-US" sz="2000"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84438" y="2852738"/>
            <a:ext cx="4824412" cy="1223962"/>
          </a:xfrm>
        </p:spPr>
        <p:txBody>
          <a:bodyPr>
            <a:normAutofit fontScale="90000"/>
          </a:bodyPr>
          <a:lstStyle/>
          <a:p>
            <a:pPr>
              <a:defRPr/>
            </a:pPr>
            <a:r>
              <a:rPr lang="zh-CN" altLang="en-US" sz="6600"/>
              <a:t>本章结束！</a:t>
            </a:r>
            <a:br>
              <a:rPr lang="zh-CN" altLang="en-US" sz="6600"/>
            </a:br>
            <a:endParaRPr lang="zh-CN" altLang="en-US" sz="6600"/>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57200" y="277813"/>
            <a:ext cx="8229600" cy="703262"/>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分解方案</a:t>
            </a:r>
            <a:endParaRPr lang="zh-CN" altLang="en-US" dirty="0"/>
          </a:p>
        </p:txBody>
      </p:sp>
      <p:sp>
        <p:nvSpPr>
          <p:cNvPr id="8" name="Rectangle 3"/>
          <p:cNvSpPr>
            <a:spLocks noGrp="1" noChangeArrowheads="1"/>
          </p:cNvSpPr>
          <p:nvPr>
            <p:ph idx="1"/>
          </p:nvPr>
        </p:nvSpPr>
        <p:spPr>
          <a:xfrm>
            <a:off x="457200" y="1052514"/>
            <a:ext cx="8229600" cy="5805486"/>
          </a:xfrm>
        </p:spPr>
        <p:txBody>
          <a:bodyPr>
            <a:normAutofit/>
          </a:bodyPr>
          <a:lstStyle/>
          <a:p>
            <a:pPr>
              <a:lnSpc>
                <a:spcPct val="110000"/>
              </a:lnSpc>
              <a:spcBef>
                <a:spcPts val="600"/>
              </a:spcBef>
            </a:pPr>
            <a:r>
              <a:rPr lang="en-US" altLang="zh-CN" dirty="0">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rPr>
              <a:t>Sno</a:t>
            </a:r>
            <a:r>
              <a:rPr lang="en-US" altLang="zh-CN" dirty="0" err="1">
                <a:latin typeface="Times New Roman" panose="02020603050405020304" pitchFamily="18" charset="0"/>
                <a:cs typeface="Times New Roman" panose="02020603050405020304" pitchFamily="18" charset="0"/>
                <a:sym typeface="Wingdings" panose="05000000000000000000" pitchFamily="2" charset="2"/>
              </a:rPr>
              <a:t>Sname,SnoSdept,SdeptSloc,CnoCname</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dirty="0" err="1">
                <a:latin typeface="Times New Roman" panose="02020603050405020304" pitchFamily="18" charset="0"/>
                <a:cs typeface="Times New Roman" panose="02020603050405020304" pitchFamily="18" charset="0"/>
                <a:sym typeface="Wingdings" panose="05000000000000000000" pitchFamily="2" charset="2"/>
              </a:rPr>
              <a:t>Sno,Cno</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)Grade</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10000"/>
              </a:lnSpc>
            </a:pPr>
            <a:r>
              <a:rPr lang="zh-CN" altLang="en-US" dirty="0">
                <a:solidFill>
                  <a:srgbClr val="FF0000"/>
                </a:solidFill>
              </a:rPr>
              <a:t>原因</a:t>
            </a:r>
            <a:r>
              <a:rPr lang="zh-CN" altLang="en-US" dirty="0"/>
              <a:t>：由存在于模式中的</a:t>
            </a:r>
            <a:r>
              <a:rPr lang="zh-CN" altLang="en-US" dirty="0">
                <a:solidFill>
                  <a:srgbClr val="FF00FF"/>
                </a:solidFill>
              </a:rPr>
              <a:t>某些数据依赖</a:t>
            </a:r>
            <a:r>
              <a:rPr lang="zh-CN" altLang="en-US" dirty="0"/>
              <a:t>引起</a:t>
            </a:r>
            <a:endParaRPr lang="zh-CN" altLang="en-US" dirty="0"/>
          </a:p>
          <a:p>
            <a:pPr>
              <a:lnSpc>
                <a:spcPct val="110000"/>
              </a:lnSpc>
            </a:pPr>
            <a:r>
              <a:rPr lang="zh-CN" altLang="en-US" dirty="0">
                <a:solidFill>
                  <a:srgbClr val="FF0000"/>
                </a:solidFill>
              </a:rPr>
              <a:t>解决方法</a:t>
            </a:r>
            <a:r>
              <a:rPr lang="zh-CN" altLang="en-US" dirty="0"/>
              <a:t>：通过</a:t>
            </a:r>
            <a:r>
              <a:rPr lang="zh-CN" altLang="en-US" dirty="0">
                <a:solidFill>
                  <a:srgbClr val="FF00FF"/>
                </a:solidFill>
              </a:rPr>
              <a:t>分解</a:t>
            </a:r>
            <a:r>
              <a:rPr lang="zh-CN" altLang="en-US" dirty="0"/>
              <a:t>关系模式来消除其中不合适的数据依赖</a:t>
            </a:r>
            <a:endParaRPr lang="zh-CN" altLang="en-US" dirty="0"/>
          </a:p>
          <a:p>
            <a:pPr>
              <a:lnSpc>
                <a:spcPct val="110000"/>
              </a:lnSpc>
              <a:spcBef>
                <a:spcPts val="600"/>
              </a:spcBef>
            </a:pPr>
            <a:r>
              <a:rPr lang="zh-CN" altLang="en-US" dirty="0">
                <a:latin typeface="Times New Roman" panose="02020603050405020304" pitchFamily="18" charset="0"/>
              </a:rPr>
              <a:t>将</a:t>
            </a:r>
            <a:r>
              <a:rPr lang="en-US" altLang="zh-CN" dirty="0">
                <a:latin typeface="Times New Roman" panose="02020603050405020304" pitchFamily="18" charset="0"/>
              </a:rPr>
              <a:t>D-L-C</a:t>
            </a:r>
            <a:r>
              <a:rPr lang="zh-CN" altLang="en-US" dirty="0">
                <a:latin typeface="Times New Roman" panose="02020603050405020304" pitchFamily="18" charset="0"/>
              </a:rPr>
              <a:t>分解成四个关系模式：</a:t>
            </a:r>
            <a:endParaRPr lang="zh-CN" altLang="en-US" dirty="0">
              <a:latin typeface="Times New Roman" panose="02020603050405020304" pitchFamily="18" charset="0"/>
            </a:endParaRPr>
          </a:p>
          <a:p>
            <a:pPr>
              <a:lnSpc>
                <a:spcPct val="110000"/>
              </a:lnSpc>
              <a:spcBef>
                <a:spcPts val="600"/>
              </a:spcBef>
            </a:pPr>
            <a:r>
              <a:rPr lang="zh-CN" altLang="en-US" dirty="0">
                <a:latin typeface="Times New Roman" panose="02020603050405020304" pitchFamily="18" charset="0"/>
              </a:rPr>
              <a:t>        </a:t>
            </a:r>
            <a:r>
              <a:rPr lang="en-US" altLang="zh-CN" dirty="0">
                <a:latin typeface="Times New Roman" panose="02020603050405020304" pitchFamily="18" charset="0"/>
              </a:rPr>
              <a:t>S({</a:t>
            </a:r>
            <a:r>
              <a:rPr lang="en-US" altLang="zh-CN" dirty="0" err="1">
                <a:latin typeface="Times New Roman" panose="02020603050405020304" pitchFamily="18" charset="0"/>
              </a:rPr>
              <a:t>Sno</a:t>
            </a:r>
            <a:r>
              <a:rPr lang="en-US" altLang="zh-CN" dirty="0">
                <a:latin typeface="Times New Roman" panose="02020603050405020304" pitchFamily="18" charset="0"/>
              </a:rPr>
              <a:t>, </a:t>
            </a:r>
            <a:r>
              <a:rPr lang="en-US" altLang="zh-CN" dirty="0" err="1">
                <a:latin typeface="Times New Roman" panose="02020603050405020304" pitchFamily="18" charset="0"/>
              </a:rPr>
              <a:t>Sname</a:t>
            </a:r>
            <a:r>
              <a:rPr lang="en-US" altLang="zh-CN" dirty="0">
                <a:latin typeface="Times New Roman" panose="02020603050405020304" pitchFamily="18" charset="0"/>
              </a:rPr>
              <a:t>, </a:t>
            </a:r>
            <a:r>
              <a:rPr lang="en-US" altLang="zh-CN" dirty="0" err="1">
                <a:latin typeface="Times New Roman" panose="02020603050405020304" pitchFamily="18" charset="0"/>
              </a:rPr>
              <a:t>Sdept</a:t>
            </a:r>
            <a:r>
              <a:rPr lang="en-US" altLang="zh-CN" dirty="0">
                <a:latin typeface="Times New Roman" panose="02020603050405020304" pitchFamily="18" charset="0"/>
              </a:rPr>
              <a:t>}, {</a:t>
            </a:r>
            <a:r>
              <a:rPr lang="en-US" altLang="zh-CN" dirty="0" err="1">
                <a:latin typeface="Times New Roman" panose="02020603050405020304" pitchFamily="18" charset="0"/>
              </a:rPr>
              <a:t>Sno→Sname</a:t>
            </a:r>
            <a:r>
              <a:rPr lang="en-US" altLang="zh-CN" dirty="0">
                <a:latin typeface="Times New Roman" panose="02020603050405020304" pitchFamily="18" charset="0"/>
              </a:rPr>
              <a:t>, </a:t>
            </a:r>
            <a:r>
              <a:rPr lang="en-US" altLang="zh-CN" dirty="0" err="1">
                <a:latin typeface="Times New Roman" panose="02020603050405020304" pitchFamily="18" charset="0"/>
              </a:rPr>
              <a:t>Sno→Sdept</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10000"/>
              </a:lnSpc>
              <a:spcBef>
                <a:spcPts val="600"/>
              </a:spcBef>
            </a:pPr>
            <a:r>
              <a:rPr lang="zh-CN" altLang="en-US" dirty="0">
                <a:latin typeface="Times New Roman" panose="02020603050405020304" pitchFamily="18" charset="0"/>
              </a:rPr>
              <a:t>        </a:t>
            </a:r>
            <a:r>
              <a:rPr lang="en-US" altLang="zh-CN" dirty="0">
                <a:latin typeface="Times New Roman" panose="02020603050405020304" pitchFamily="18" charset="0"/>
              </a:rPr>
              <a:t>SG({</a:t>
            </a:r>
            <a:r>
              <a:rPr lang="en-US" altLang="zh-CN" dirty="0" err="1">
                <a:latin typeface="Times New Roman" panose="02020603050405020304" pitchFamily="18" charset="0"/>
              </a:rPr>
              <a:t>Sno</a:t>
            </a:r>
            <a:r>
              <a:rPr lang="en-US" altLang="zh-CN" dirty="0">
                <a:latin typeface="Times New Roman" panose="02020603050405020304" pitchFamily="18" charset="0"/>
              </a:rPr>
              <a:t>, </a:t>
            </a:r>
            <a:r>
              <a:rPr lang="en-US" altLang="zh-CN" dirty="0" err="1">
                <a:latin typeface="Times New Roman" panose="02020603050405020304" pitchFamily="18" charset="0"/>
              </a:rPr>
              <a:t>Cno</a:t>
            </a:r>
            <a:r>
              <a:rPr lang="en-US" altLang="zh-CN" dirty="0">
                <a:latin typeface="Times New Roman" panose="02020603050405020304" pitchFamily="18" charset="0"/>
              </a:rPr>
              <a:t>, Grade }, {(</a:t>
            </a:r>
            <a:r>
              <a:rPr lang="en-US" altLang="zh-CN" dirty="0" err="1">
                <a:latin typeface="Times New Roman" panose="02020603050405020304" pitchFamily="18" charset="0"/>
              </a:rPr>
              <a:t>Sno</a:t>
            </a:r>
            <a:r>
              <a:rPr lang="en-US" altLang="zh-CN" dirty="0">
                <a:latin typeface="Times New Roman" panose="02020603050405020304" pitchFamily="18" charset="0"/>
              </a:rPr>
              <a:t>, </a:t>
            </a:r>
            <a:r>
              <a:rPr lang="en-US" altLang="zh-CN" dirty="0" err="1">
                <a:latin typeface="Times New Roman" panose="02020603050405020304" pitchFamily="18" charset="0"/>
              </a:rPr>
              <a:t>Cno</a:t>
            </a:r>
            <a:r>
              <a:rPr lang="en-US" altLang="zh-CN" dirty="0">
                <a:latin typeface="Times New Roman" panose="02020603050405020304" pitchFamily="18" charset="0"/>
              </a:rPr>
              <a:t>)→ Grade})</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a:lnSpc>
                <a:spcPct val="110000"/>
              </a:lnSpc>
              <a:spcBef>
                <a:spcPts val="600"/>
              </a:spcBef>
            </a:pPr>
            <a:r>
              <a:rPr lang="en-US" altLang="zh-CN" dirty="0">
                <a:latin typeface="Times New Roman" panose="02020603050405020304" pitchFamily="18" charset="0"/>
              </a:rPr>
              <a:t>        C({</a:t>
            </a:r>
            <a:r>
              <a:rPr lang="en-US" altLang="zh-CN" dirty="0" err="1">
                <a:latin typeface="Times New Roman" panose="02020603050405020304" pitchFamily="18" charset="0"/>
              </a:rPr>
              <a:t>Cno,Cname</a:t>
            </a:r>
            <a:r>
              <a:rPr lang="en-US" altLang="zh-CN" dirty="0">
                <a:latin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sym typeface="Wingdings" panose="05000000000000000000" pitchFamily="2" charset="2"/>
              </a:rPr>
              <a:t>Cno</a:t>
            </a:r>
            <a:r>
              <a:rPr lang="en-US" altLang="zh-CN" dirty="0" err="1">
                <a:latin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sym typeface="Wingdings" panose="05000000000000000000" pitchFamily="2" charset="2"/>
              </a:rPr>
              <a:t>Cname</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a:lnSpc>
                <a:spcPct val="110000"/>
              </a:lnSpc>
              <a:spcBef>
                <a:spcPts val="600"/>
              </a:spcBef>
            </a:pPr>
            <a:r>
              <a:rPr lang="zh-CN" altLang="en-US" dirty="0">
                <a:latin typeface="Times New Roman" panose="02020603050405020304" pitchFamily="18" charset="0"/>
              </a:rPr>
              <a:t>        </a:t>
            </a:r>
            <a:r>
              <a:rPr lang="en-US" altLang="zh-CN" dirty="0">
                <a:latin typeface="Times New Roman" panose="02020603050405020304" pitchFamily="18" charset="0"/>
              </a:rPr>
              <a:t>Dept({</a:t>
            </a:r>
            <a:r>
              <a:rPr lang="en-US" altLang="zh-CN" dirty="0" err="1">
                <a:latin typeface="Times New Roman" panose="02020603050405020304" pitchFamily="18" charset="0"/>
              </a:rPr>
              <a:t>Dno</a:t>
            </a:r>
            <a:r>
              <a:rPr lang="en-US" altLang="zh-CN" dirty="0">
                <a:latin typeface="Times New Roman" panose="02020603050405020304" pitchFamily="18" charset="0"/>
              </a:rPr>
              <a:t>, </a:t>
            </a:r>
            <a:r>
              <a:rPr lang="en-US" altLang="zh-CN" dirty="0" err="1">
                <a:latin typeface="Times New Roman" panose="02020603050405020304" pitchFamily="18" charset="0"/>
              </a:rPr>
              <a:t>Sdept</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err="1">
                <a:latin typeface="Times New Roman" panose="02020603050405020304" pitchFamily="18" charset="0"/>
              </a:rPr>
              <a:t>Sloc</a:t>
            </a:r>
            <a:r>
              <a:rPr lang="en-US" altLang="zh-CN" dirty="0">
                <a:latin typeface="Times New Roman" panose="02020603050405020304" pitchFamily="18" charset="0"/>
              </a:rPr>
              <a:t>}, {</a:t>
            </a:r>
            <a:r>
              <a:rPr lang="en-US" altLang="zh-CN" dirty="0" err="1">
                <a:latin typeface="Times New Roman" panose="02020603050405020304" pitchFamily="18" charset="0"/>
              </a:rPr>
              <a:t>Dno→Sdept</a:t>
            </a:r>
            <a:r>
              <a:rPr lang="en-US" altLang="zh-CN" dirty="0">
                <a:latin typeface="Times New Roman" panose="02020603050405020304" pitchFamily="18" charset="0"/>
              </a:rPr>
              <a:t>, </a:t>
            </a:r>
            <a:r>
              <a:rPr lang="en-US" altLang="zh-CN" dirty="0" err="1">
                <a:latin typeface="Times New Roman" panose="02020603050405020304" pitchFamily="18" charset="0"/>
              </a:rPr>
              <a:t>Sdept→Sloc</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10000"/>
              </a:lnSpc>
              <a:spcBef>
                <a:spcPts val="600"/>
              </a:spcBef>
            </a:pPr>
            <a:r>
              <a:rPr lang="zh-CN" altLang="en-US" dirty="0">
                <a:latin typeface="Times New Roman" panose="02020603050405020304" pitchFamily="18" charset="0"/>
              </a:rPr>
              <a:t>        这四个模式都不会发生插入异常、删除异常、更新异常，数据的余冗也得到了控制。</a:t>
            </a:r>
            <a:endParaRPr lang="zh-CN" altLang="en-US" dirty="0">
              <a:latin typeface="Times New Roman" panose="02020603050405020304" pitchFamily="18" charset="0"/>
            </a:endParaRPr>
          </a:p>
        </p:txBody>
      </p:sp>
      <p:sp>
        <p:nvSpPr>
          <p:cNvPr id="2" name="圆角矩形 1"/>
          <p:cNvSpPr/>
          <p:nvPr/>
        </p:nvSpPr>
        <p:spPr>
          <a:xfrm>
            <a:off x="457200" y="3284984"/>
            <a:ext cx="793122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Times New Roman" panose="02020603050405020304" pitchFamily="18" charset="0"/>
              </a:rPr>
              <a:t>问题：如何描述关系模型的“好”与“不好”呢？</a:t>
            </a:r>
            <a:endParaRPr lang="zh-CN" altLang="en-US" sz="2800" dirty="0">
              <a:latin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down)">
                                      <p:cBhvr>
                                        <p:cTn id="7" dur="500"/>
                                        <p:tgtEl>
                                          <p:spTgt spid="8">
                                            <p:txEl>
                                              <p:pRg st="3" end="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wipe(down)">
                                      <p:cBhvr>
                                        <p:cTn id="10" dur="500"/>
                                        <p:tgtEl>
                                          <p:spTgt spid="8">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wipe(down)">
                                      <p:cBhvr>
                                        <p:cTn id="13" dur="500"/>
                                        <p:tgtEl>
                                          <p:spTgt spid="8">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wipe(down)">
                                      <p:cBhvr>
                                        <p:cTn id="18" dur="500"/>
                                        <p:tgtEl>
                                          <p:spTgt spid="8">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wipe(down)">
                                      <p:cBhvr>
                                        <p:cTn id="23" dur="500"/>
                                        <p:tgtEl>
                                          <p:spTgt spid="8">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wipe(down)">
                                      <p:cBhvr>
                                        <p:cTn id="28" dur="500"/>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heckerboard(across)">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457200" y="277813"/>
            <a:ext cx="8229600" cy="703262"/>
          </a:xfrm>
          <a:prstGeom prst="rect">
            <a:avLst/>
          </a:prstGeom>
        </p:spPr>
        <p:txBody>
          <a:bodyPr anchor="ct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4.2  </a:t>
            </a:r>
            <a:r>
              <a:rPr lang="zh-CN" altLang="en-US"/>
              <a:t>关系模式的函数依赖</a:t>
            </a:r>
            <a:endParaRPr lang="zh-CN" altLang="en-US" dirty="0"/>
          </a:p>
        </p:txBody>
      </p:sp>
      <p:sp>
        <p:nvSpPr>
          <p:cNvPr id="14" name="Rectangle 3"/>
          <p:cNvSpPr>
            <a:spLocks noGrp="1" noChangeArrowheads="1"/>
          </p:cNvSpPr>
          <p:nvPr>
            <p:ph idx="1"/>
          </p:nvPr>
        </p:nvSpPr>
        <p:spPr>
          <a:xfrm>
            <a:off x="457200" y="1052513"/>
            <a:ext cx="8229600" cy="5184775"/>
          </a:xfrm>
        </p:spPr>
        <p:txBody>
          <a:bodyPr>
            <a:normAutofit/>
          </a:bodyPr>
          <a:lstStyle/>
          <a:p>
            <a:pPr eaLnBrk="1" hangingPunct="1">
              <a:spcBef>
                <a:spcPts val="600"/>
              </a:spcBef>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4.2.1  </a:t>
            </a:r>
            <a:r>
              <a:rPr lang="zh-CN" altLang="en-US" sz="2800" dirty="0">
                <a:latin typeface="Times New Roman" panose="02020603050405020304" pitchFamily="18" charset="0"/>
                <a:cs typeface="Times New Roman" panose="02020603050405020304" pitchFamily="18" charset="0"/>
              </a:rPr>
              <a:t>函数依赖</a:t>
            </a:r>
            <a:endParaRPr lang="zh-CN" altLang="en-US" sz="28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sz="2000" b="1" dirty="0">
                <a:latin typeface="Times New Roman" panose="02020603050405020304" pitchFamily="18" charset="0"/>
                <a:cs typeface="Times New Roman" panose="02020603050405020304" pitchFamily="18" charset="0"/>
              </a:rPr>
              <a:t>函数依赖（</a:t>
            </a:r>
            <a:r>
              <a:rPr lang="en-US" altLang="zh-CN" sz="2000" b="1" dirty="0">
                <a:latin typeface="Times New Roman" panose="02020603050405020304" pitchFamily="18" charset="0"/>
                <a:cs typeface="Times New Roman" panose="02020603050405020304" pitchFamily="18" charset="0"/>
              </a:rPr>
              <a:t>FD</a:t>
            </a:r>
            <a:r>
              <a:rPr lang="zh-CN" altLang="en-US" sz="2000" b="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设</a:t>
            </a:r>
            <a:r>
              <a:rPr lang="en-US" altLang="zh-CN" sz="2000" dirty="0">
                <a:latin typeface="Times New Roman" panose="02020603050405020304" pitchFamily="18" charset="0"/>
                <a:cs typeface="Times New Roman" panose="02020603050405020304" pitchFamily="18" charset="0"/>
              </a:rPr>
              <a:t>R(U)</a:t>
            </a:r>
            <a:r>
              <a:rPr lang="zh-CN" altLang="en-US" sz="2000" dirty="0">
                <a:latin typeface="Times New Roman" panose="02020603050405020304" pitchFamily="18" charset="0"/>
                <a:cs typeface="Times New Roman" panose="02020603050405020304" pitchFamily="18" charset="0"/>
              </a:rPr>
              <a:t>是属性集</a:t>
            </a:r>
            <a:r>
              <a:rPr lang="en-US" altLang="zh-CN" sz="2000" dirty="0">
                <a:latin typeface="Times New Roman" panose="02020603050405020304" pitchFamily="18" charset="0"/>
                <a:cs typeface="Times New Roman" panose="02020603050405020304" pitchFamily="18" charset="0"/>
              </a:rPr>
              <a:t>U</a:t>
            </a:r>
            <a:r>
              <a:rPr lang="zh-CN" altLang="en-US" sz="2000" dirty="0">
                <a:latin typeface="Times New Roman" panose="02020603050405020304" pitchFamily="18" charset="0"/>
                <a:cs typeface="Times New Roman" panose="02020603050405020304" pitchFamily="18" charset="0"/>
              </a:rPr>
              <a:t>上的关系模式，</a:t>
            </a:r>
            <a:r>
              <a:rPr lang="en-US" altLang="zh-CN" sz="2000" dirty="0">
                <a:latin typeface="Times New Roman" panose="02020603050405020304" pitchFamily="18" charset="0"/>
                <a:cs typeface="Times New Roman" panose="02020603050405020304" pitchFamily="18" charset="0"/>
              </a:rPr>
              <a:t>X,Y⊆U</a:t>
            </a:r>
            <a:r>
              <a:rPr lang="zh-CN" altLang="en-US" sz="2000" dirty="0">
                <a:latin typeface="Times New Roman" panose="02020603050405020304" pitchFamily="18" charset="0"/>
                <a:cs typeface="Times New Roman" panose="02020603050405020304" pitchFamily="18" charset="0"/>
              </a:rPr>
              <a:t>。若对于</a:t>
            </a:r>
            <a:r>
              <a:rPr lang="en-US" altLang="zh-CN" sz="2000" dirty="0">
                <a:latin typeface="Times New Roman" panose="02020603050405020304" pitchFamily="18" charset="0"/>
                <a:cs typeface="Times New Roman" panose="02020603050405020304" pitchFamily="18" charset="0"/>
              </a:rPr>
              <a:t>R(U)</a:t>
            </a:r>
            <a:r>
              <a:rPr lang="zh-CN" altLang="en-US" sz="2000" dirty="0">
                <a:latin typeface="Times New Roman" panose="02020603050405020304" pitchFamily="18" charset="0"/>
                <a:cs typeface="Times New Roman" panose="02020603050405020304" pitchFamily="18" charset="0"/>
              </a:rPr>
              <a:t>的任意一个可能的关系</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中的任意两个元组</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[X]=t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[Y]=t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，我们称</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函数确定</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函数依赖</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，记作</a:t>
            </a:r>
            <a:r>
              <a:rPr lang="en-US" altLang="zh-CN" sz="2000" dirty="0">
                <a:latin typeface="Times New Roman" panose="02020603050405020304" pitchFamily="18" charset="0"/>
                <a:cs typeface="Times New Roman" panose="02020603050405020304" pitchFamily="18" charset="0"/>
              </a:rPr>
              <a:t>X→Y</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eaLnBrk="1" hangingPunct="1">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rPr>
              <a:t> → </a:t>
            </a:r>
            <a:r>
              <a:rPr lang="en-US" altLang="zh-CN" sz="2000" dirty="0" err="1">
                <a:latin typeface="Times New Roman" panose="02020603050405020304" pitchFamily="18" charset="0"/>
              </a:rPr>
              <a:t>Sname</a:t>
            </a:r>
            <a:endParaRPr lang="en-US" altLang="zh-CN" sz="2000" dirty="0">
              <a:latin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t1[</a:t>
            </a:r>
            <a:r>
              <a:rPr lang="en-US" altLang="zh-CN" sz="2000"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]=t2[</a:t>
            </a:r>
            <a:r>
              <a:rPr lang="en-US" altLang="zh-CN" sz="2000" dirty="0" err="1">
                <a:latin typeface="Times New Roman" panose="02020603050405020304" pitchFamily="18" charset="0"/>
                <a:cs typeface="Times New Roman" panose="02020603050405020304" pitchFamily="18" charset="0"/>
              </a:rPr>
              <a:t>Sno</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t1[</a:t>
            </a:r>
            <a:r>
              <a:rPr lang="en-US" altLang="zh-CN" sz="2000" dirty="0" err="1">
                <a:latin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]=t2[</a:t>
            </a:r>
            <a:r>
              <a:rPr lang="en-US" altLang="zh-CN" sz="2000" dirty="0" err="1">
                <a:latin typeface="Times New Roman" panose="02020603050405020304" pitchFamily="18" charset="0"/>
              </a:rPr>
              <a:t>Sname</a:t>
            </a:r>
            <a:r>
              <a:rPr lang="en-US"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35" name="表格 34"/>
          <p:cNvGraphicFramePr>
            <a:graphicFrameLocks noGrp="1"/>
          </p:cNvGraphicFramePr>
          <p:nvPr/>
        </p:nvGraphicFramePr>
        <p:xfrm>
          <a:off x="832657" y="2884909"/>
          <a:ext cx="7627775" cy="2200275"/>
        </p:xfrm>
        <a:graphic>
          <a:graphicData uri="http://schemas.openxmlformats.org/drawingml/2006/table">
            <a:tbl>
              <a:tblPr>
                <a:tableStyleId>{5C22544A-7EE6-4342-B048-85BDC9FD1C3A}</a:tableStyleId>
              </a:tblPr>
              <a:tblGrid>
                <a:gridCol w="677997"/>
                <a:gridCol w="864096"/>
                <a:gridCol w="1224136"/>
                <a:gridCol w="1584176"/>
                <a:gridCol w="648072"/>
                <a:gridCol w="1837210"/>
                <a:gridCol w="792088"/>
              </a:tblGrid>
              <a:tr h="0">
                <a:tc>
                  <a:txBody>
                    <a:bodyPr/>
                    <a:lstStyle/>
                    <a:p>
                      <a:pPr algn="ctr" fontAlgn="ctr"/>
                      <a:r>
                        <a:rPr lang="en-US" sz="2000" u="none" strike="noStrike" dirty="0" err="1">
                          <a:effectLst/>
                        </a:rPr>
                        <a:t>Sno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err="1">
                          <a:effectLst/>
                        </a:rPr>
                        <a:t>Sdept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Sloc</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Cno</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Cname</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dirty="0">
                          <a:effectLst/>
                        </a:rPr>
                        <a:t>Grade</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张三</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计算机系</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78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张三</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89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S002</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李四</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计算机系</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90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王二</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软件工程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C01</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数据库</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a:effectLst/>
                        </a:rPr>
                        <a:t>60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180975">
                <a:tc>
                  <a:txBody>
                    <a:bodyPr/>
                    <a:lstStyle/>
                    <a:p>
                      <a:pPr algn="ctr" fontAlgn="ctr"/>
                      <a:r>
                        <a:rPr lang="en-US" sz="2000" u="none" strike="noStrike">
                          <a:effectLst/>
                        </a:rPr>
                        <a:t>S003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dirty="0">
                          <a:effectLst/>
                        </a:rPr>
                        <a:t>王二</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000" u="none" strike="noStrike">
                          <a:effectLst/>
                        </a:rPr>
                        <a:t>软件工程</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ctr" defTabSz="457200" rtl="0" eaLnBrk="1" fontAlgn="ctr" latinLnBrk="0" hangingPunct="1">
                        <a:lnSpc>
                          <a:spcPct val="100000"/>
                        </a:lnSpc>
                        <a:spcBef>
                          <a:spcPts val="0"/>
                        </a:spcBef>
                        <a:spcAft>
                          <a:spcPts val="0"/>
                        </a:spcAft>
                        <a:buClrTx/>
                        <a:buSzTx/>
                        <a:buFontTx/>
                        <a:buNone/>
                        <a:defRPr/>
                      </a:pPr>
                      <a:r>
                        <a:rPr lang="zh-CN" altLang="en-US" sz="2000" b="0" i="0" u="none" strike="noStrike" dirty="0">
                          <a:solidFill>
                            <a:srgbClr val="000000"/>
                          </a:solidFill>
                          <a:effectLst/>
                          <a:latin typeface="等线" panose="02010600030101010101" pitchFamily="2" charset="-122"/>
                          <a:ea typeface="等线" panose="02010600030101010101" pitchFamily="2" charset="-122"/>
                        </a:rPr>
                        <a:t>中和楼北栋</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C03</a:t>
                      </a:r>
                      <a:endParaRPr 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2000" u="none" strike="noStrike">
                          <a:effectLst/>
                        </a:rPr>
                        <a:t>JAVA</a:t>
                      </a:r>
                      <a:r>
                        <a:rPr lang="zh-CN" altLang="en-US" sz="2000" u="none" strike="noStrike">
                          <a:effectLst/>
                        </a:rPr>
                        <a:t>程序设计</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000" u="none" strike="noStrike" dirty="0">
                          <a:effectLst/>
                        </a:rPr>
                        <a:t>79</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8" end="8"/>
                                            </p:txEl>
                                          </p:spTgt>
                                        </p:tgtEl>
                                        <p:attrNameLst>
                                          <p:attrName>style.visibility</p:attrName>
                                        </p:attrNameLst>
                                      </p:cBhvr>
                                      <p:to>
                                        <p:strVal val="visible"/>
                                      </p:to>
                                    </p:set>
                                    <p:animEffect transition="in" filter="wipe(down)">
                                      <p:cBhvr>
                                        <p:cTn id="22" dur="500"/>
                                        <p:tgtEl>
                                          <p:spTgt spid="1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animEffect transition="in" filter="wipe(down)">
                                      <p:cBhvr>
                                        <p:cTn id="27"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457200" y="277813"/>
            <a:ext cx="8229600" cy="703262"/>
          </a:xfrm>
          <a:prstGeom prst="rect">
            <a:avLst/>
          </a:prstGeom>
        </p:spPr>
        <p:txBody>
          <a:bodyPr anchor="ct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4.2  </a:t>
            </a:r>
            <a:r>
              <a:rPr lang="zh-CN" altLang="en-US"/>
              <a:t>关系模式的函数依赖</a:t>
            </a:r>
            <a:endParaRPr lang="zh-CN" altLang="en-US" dirty="0"/>
          </a:p>
        </p:txBody>
      </p:sp>
      <p:sp>
        <p:nvSpPr>
          <p:cNvPr id="14" name="Rectangle 3"/>
          <p:cNvSpPr>
            <a:spLocks noGrp="1" noChangeArrowheads="1"/>
          </p:cNvSpPr>
          <p:nvPr>
            <p:ph idx="1"/>
          </p:nvPr>
        </p:nvSpPr>
        <p:spPr>
          <a:xfrm>
            <a:off x="457200" y="1052513"/>
            <a:ext cx="8229600" cy="5184775"/>
          </a:xfrm>
        </p:spPr>
        <p:txBody>
          <a:bodyPr>
            <a:normAutofit/>
          </a:bodyPr>
          <a:lstStyle/>
          <a:p>
            <a:pPr eaLnBrk="1" hangingPunct="1">
              <a:spcBef>
                <a:spcPts val="600"/>
              </a:spcBef>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4.2.1  </a:t>
            </a:r>
            <a:r>
              <a:rPr lang="zh-CN" altLang="en-US" sz="2800" dirty="0">
                <a:latin typeface="Times New Roman" panose="02020603050405020304" pitchFamily="18" charset="0"/>
                <a:cs typeface="Times New Roman" panose="02020603050405020304" pitchFamily="18" charset="0"/>
              </a:rPr>
              <a:t>函数依赖</a:t>
            </a:r>
            <a:endParaRPr lang="zh-CN" altLang="en-US" sz="28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sz="2000" dirty="0">
                <a:latin typeface="Times New Roman" panose="02020603050405020304" pitchFamily="18" charset="0"/>
                <a:cs typeface="Times New Roman" panose="02020603050405020304" pitchFamily="18" charset="0"/>
              </a:rPr>
              <a:t>通俗定义：若对于</a:t>
            </a:r>
            <a:r>
              <a:rPr lang="en-US" altLang="zh-CN" sz="2000" dirty="0">
                <a:latin typeface="Times New Roman" panose="02020603050405020304" pitchFamily="18" charset="0"/>
                <a:cs typeface="Times New Roman" panose="02020603050405020304" pitchFamily="18" charset="0"/>
              </a:rPr>
              <a:t>R(U)</a:t>
            </a:r>
            <a:r>
              <a:rPr lang="zh-CN" altLang="en-US" sz="2000" dirty="0">
                <a:latin typeface="Times New Roman" panose="02020603050405020304" pitchFamily="18" charset="0"/>
                <a:cs typeface="Times New Roman" panose="02020603050405020304" pitchFamily="18" charset="0"/>
              </a:rPr>
              <a:t>的任意一个可能的关系</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中不可能存在两个元组的</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上的属性值相等，而在</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上的属性值不等。</a:t>
            </a:r>
            <a:endParaRPr lang="zh-CN" altLang="en-US" sz="2000" dirty="0">
              <a:latin typeface="Times New Roman" panose="02020603050405020304" pitchFamily="18" charset="0"/>
              <a:cs typeface="Times New Roman" panose="02020603050405020304" pitchFamily="18" charset="0"/>
            </a:endParaRPr>
          </a:p>
          <a:p>
            <a:pPr eaLnBrk="1" hangingPunct="1">
              <a:spcBef>
                <a:spcPts val="600"/>
              </a:spcBef>
            </a:pPr>
            <a:r>
              <a:rPr lang="zh-CN" altLang="en-US" sz="2000" dirty="0">
                <a:latin typeface="Times New Roman" panose="02020603050405020304" pitchFamily="18" charset="0"/>
                <a:cs typeface="Times New Roman" panose="02020603050405020304" pitchFamily="18" charset="0"/>
              </a:rPr>
              <a:t>注意：函数依赖不是指关系模式</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的某个或某些关系满足的条件，而是指</a:t>
            </a:r>
            <a:r>
              <a:rPr lang="en-US" altLang="zh-CN" sz="2000" dirty="0">
                <a:latin typeface="Times New Roman" panose="02020603050405020304" pitchFamily="18" charset="0"/>
                <a:cs typeface="Times New Roman" panose="02020603050405020304" pitchFamily="18" charset="0"/>
              </a:rPr>
              <a:t>R</a:t>
            </a:r>
            <a:r>
              <a:rPr lang="zh-CN" altLang="en-US" sz="2000" dirty="0">
                <a:latin typeface="Times New Roman" panose="02020603050405020304" pitchFamily="18" charset="0"/>
                <a:cs typeface="Times New Roman" panose="02020603050405020304" pitchFamily="18" charset="0"/>
              </a:rPr>
              <a:t>的一切关系均要满足的约束条件。</a:t>
            </a:r>
            <a:endParaRPr lang="zh-CN" altLang="en-US" sz="2000" dirty="0">
              <a:latin typeface="Times New Roman" panose="02020603050405020304" pitchFamily="18" charset="0"/>
              <a:cs typeface="Times New Roman" panose="02020603050405020304" pitchFamily="18" charset="0"/>
            </a:endParaRPr>
          </a:p>
        </p:txBody>
      </p:sp>
      <p:grpSp>
        <p:nvGrpSpPr>
          <p:cNvPr id="15" name="组合 1"/>
          <p:cNvGrpSpPr/>
          <p:nvPr/>
        </p:nvGrpSpPr>
        <p:grpSpPr bwMode="auto">
          <a:xfrm>
            <a:off x="1404152" y="3717032"/>
            <a:ext cx="6192184" cy="2291137"/>
            <a:chOff x="1331913" y="3381846"/>
            <a:chExt cx="7677219" cy="2974911"/>
          </a:xfrm>
        </p:grpSpPr>
        <p:grpSp>
          <p:nvGrpSpPr>
            <p:cNvPr id="16" name="Group 5"/>
            <p:cNvGrpSpPr>
              <a:grpSpLocks noChangeAspect="1"/>
            </p:cNvGrpSpPr>
            <p:nvPr/>
          </p:nvGrpSpPr>
          <p:grpSpPr bwMode="auto">
            <a:xfrm>
              <a:off x="1331913" y="3381846"/>
              <a:ext cx="7677219" cy="2974911"/>
              <a:chOff x="2790" y="305"/>
              <a:chExt cx="8344" cy="2981"/>
            </a:xfrm>
          </p:grpSpPr>
          <p:sp>
            <p:nvSpPr>
              <p:cNvPr id="22" name="AutoShape 6"/>
              <p:cNvSpPr>
                <a:spLocks noChangeAspect="1" noChangeArrowheads="1"/>
              </p:cNvSpPr>
              <p:nvPr/>
            </p:nvSpPr>
            <p:spPr bwMode="auto">
              <a:xfrm>
                <a:off x="2790" y="305"/>
                <a:ext cx="7200" cy="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sz="4400" b="1">
                  <a:latin typeface="Arial" panose="020B0604020202020204" pitchFamily="34" charset="0"/>
                </a:endParaRPr>
              </a:p>
            </p:txBody>
          </p:sp>
          <p:sp>
            <p:nvSpPr>
              <p:cNvPr id="23" name="Line 7"/>
              <p:cNvSpPr>
                <a:spLocks noChangeShapeType="1"/>
              </p:cNvSpPr>
              <p:nvPr/>
            </p:nvSpPr>
            <p:spPr bwMode="auto">
              <a:xfrm>
                <a:off x="3573" y="712"/>
                <a:ext cx="0" cy="1903"/>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8"/>
              <p:cNvSpPr>
                <a:spLocks noChangeShapeType="1"/>
              </p:cNvSpPr>
              <p:nvPr/>
            </p:nvSpPr>
            <p:spPr bwMode="auto">
              <a:xfrm>
                <a:off x="3260" y="2343"/>
                <a:ext cx="2347"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9"/>
              <p:cNvSpPr>
                <a:spLocks noChangeShapeType="1"/>
              </p:cNvSpPr>
              <p:nvPr/>
            </p:nvSpPr>
            <p:spPr bwMode="auto">
              <a:xfrm>
                <a:off x="7673" y="712"/>
                <a:ext cx="1" cy="1905"/>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a:off x="7361" y="2344"/>
                <a:ext cx="2347"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Freeform 11"/>
              <p:cNvSpPr/>
              <p:nvPr/>
            </p:nvSpPr>
            <p:spPr bwMode="auto">
              <a:xfrm>
                <a:off x="3573" y="1528"/>
                <a:ext cx="1721" cy="407"/>
              </a:xfrm>
              <a:custGeom>
                <a:avLst/>
                <a:gdLst>
                  <a:gd name="T0" fmla="*/ 0 w 1980"/>
                  <a:gd name="T1" fmla="*/ 203 h 468"/>
                  <a:gd name="T2" fmla="*/ 155 w 1980"/>
                  <a:gd name="T3" fmla="*/ 68 h 468"/>
                  <a:gd name="T4" fmla="*/ 465 w 1980"/>
                  <a:gd name="T5" fmla="*/ 135 h 468"/>
                  <a:gd name="T6" fmla="*/ 854 w 1980"/>
                  <a:gd name="T7" fmla="*/ 0 h 4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80" h="468">
                    <a:moveTo>
                      <a:pt x="0" y="468"/>
                    </a:moveTo>
                    <a:cubicBezTo>
                      <a:pt x="90" y="325"/>
                      <a:pt x="180" y="182"/>
                      <a:pt x="360" y="156"/>
                    </a:cubicBezTo>
                    <a:cubicBezTo>
                      <a:pt x="540" y="130"/>
                      <a:pt x="810" y="338"/>
                      <a:pt x="1080" y="312"/>
                    </a:cubicBezTo>
                    <a:cubicBezTo>
                      <a:pt x="1350" y="286"/>
                      <a:pt x="1665" y="143"/>
                      <a:pt x="198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12"/>
              <p:cNvSpPr/>
              <p:nvPr/>
            </p:nvSpPr>
            <p:spPr bwMode="auto">
              <a:xfrm>
                <a:off x="7673" y="1256"/>
                <a:ext cx="1722" cy="951"/>
              </a:xfrm>
              <a:custGeom>
                <a:avLst/>
                <a:gdLst>
                  <a:gd name="T0" fmla="*/ 0 w 1980"/>
                  <a:gd name="T1" fmla="*/ 476 h 1092"/>
                  <a:gd name="T2" fmla="*/ 310 w 1980"/>
                  <a:gd name="T3" fmla="*/ 408 h 1092"/>
                  <a:gd name="T4" fmla="*/ 545 w 1980"/>
                  <a:gd name="T5" fmla="*/ 273 h 1092"/>
                  <a:gd name="T6" fmla="*/ 235 w 1980"/>
                  <a:gd name="T7" fmla="*/ 204 h 1092"/>
                  <a:gd name="T8" fmla="*/ 235 w 1980"/>
                  <a:gd name="T9" fmla="*/ 68 h 1092"/>
                  <a:gd name="T10" fmla="*/ 857 w 1980"/>
                  <a:gd name="T11" fmla="*/ 0 h 10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0" h="1092">
                    <a:moveTo>
                      <a:pt x="0" y="1092"/>
                    </a:moveTo>
                    <a:cubicBezTo>
                      <a:pt x="255" y="1053"/>
                      <a:pt x="510" y="1014"/>
                      <a:pt x="720" y="936"/>
                    </a:cubicBezTo>
                    <a:cubicBezTo>
                      <a:pt x="930" y="858"/>
                      <a:pt x="1290" y="702"/>
                      <a:pt x="1260" y="624"/>
                    </a:cubicBezTo>
                    <a:cubicBezTo>
                      <a:pt x="1230" y="546"/>
                      <a:pt x="660" y="546"/>
                      <a:pt x="540" y="468"/>
                    </a:cubicBezTo>
                    <a:cubicBezTo>
                      <a:pt x="420" y="390"/>
                      <a:pt x="300" y="234"/>
                      <a:pt x="540" y="156"/>
                    </a:cubicBezTo>
                    <a:cubicBezTo>
                      <a:pt x="780" y="78"/>
                      <a:pt x="1740" y="26"/>
                      <a:pt x="1980" y="0"/>
                    </a:cubicBez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Text Box 13"/>
              <p:cNvSpPr txBox="1">
                <a:spLocks noChangeArrowheads="1"/>
              </p:cNvSpPr>
              <p:nvPr/>
            </p:nvSpPr>
            <p:spPr bwMode="auto">
              <a:xfrm>
                <a:off x="3573" y="441"/>
                <a:ext cx="31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3600" b="1">
                  <a:latin typeface="Arial" panose="020B0604020202020204" pitchFamily="34" charset="0"/>
                </a:endParaRPr>
              </a:p>
            </p:txBody>
          </p:sp>
          <p:sp>
            <p:nvSpPr>
              <p:cNvPr id="30" name="Text Box 14"/>
              <p:cNvSpPr txBox="1">
                <a:spLocks noChangeArrowheads="1"/>
              </p:cNvSpPr>
              <p:nvPr/>
            </p:nvSpPr>
            <p:spPr bwMode="auto">
              <a:xfrm>
                <a:off x="7673" y="441"/>
                <a:ext cx="31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B</a:t>
                </a:r>
                <a:endParaRPr lang="en-US" altLang="zh-CN" sz="3600" b="1">
                  <a:latin typeface="Arial" panose="020B0604020202020204" pitchFamily="34" charset="0"/>
                </a:endParaRPr>
              </a:p>
            </p:txBody>
          </p:sp>
          <p:sp>
            <p:nvSpPr>
              <p:cNvPr id="31" name="Text Box 15"/>
              <p:cNvSpPr txBox="1">
                <a:spLocks noChangeArrowheads="1"/>
              </p:cNvSpPr>
              <p:nvPr/>
            </p:nvSpPr>
            <p:spPr bwMode="auto">
              <a:xfrm>
                <a:off x="5607" y="2207"/>
                <a:ext cx="31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3600" b="1">
                  <a:latin typeface="Arial" panose="020B0604020202020204" pitchFamily="34" charset="0"/>
                </a:endParaRPr>
              </a:p>
            </p:txBody>
          </p:sp>
          <p:sp>
            <p:nvSpPr>
              <p:cNvPr id="32" name="Text Box 16"/>
              <p:cNvSpPr txBox="1">
                <a:spLocks noChangeArrowheads="1"/>
              </p:cNvSpPr>
              <p:nvPr/>
            </p:nvSpPr>
            <p:spPr bwMode="auto">
              <a:xfrm>
                <a:off x="9708" y="2207"/>
                <a:ext cx="31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A</a:t>
                </a:r>
                <a:endParaRPr lang="en-US" altLang="zh-CN" sz="3600" b="1">
                  <a:latin typeface="Arial" panose="020B0604020202020204" pitchFamily="34" charset="0"/>
                </a:endParaRPr>
              </a:p>
            </p:txBody>
          </p:sp>
          <p:sp>
            <p:nvSpPr>
              <p:cNvPr id="33" name="Text Box 17"/>
              <p:cNvSpPr txBox="1">
                <a:spLocks noChangeArrowheads="1"/>
              </p:cNvSpPr>
              <p:nvPr/>
            </p:nvSpPr>
            <p:spPr bwMode="auto">
              <a:xfrm>
                <a:off x="2947" y="2615"/>
                <a:ext cx="3286" cy="6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rPr>
                  <a:t>A</a:t>
                </a:r>
                <a:r>
                  <a:rPr lang="zh-CN" altLang="en-US" sz="1600" b="1" dirty="0">
                    <a:latin typeface="Times New Roman" panose="02020603050405020304" pitchFamily="18" charset="0"/>
                  </a:rPr>
                  <a:t>函数决定</a:t>
                </a:r>
                <a:r>
                  <a:rPr lang="en-US" altLang="zh-CN" sz="1600" b="1" dirty="0">
                    <a:latin typeface="Times New Roman" panose="02020603050405020304" pitchFamily="18" charset="0"/>
                  </a:rPr>
                  <a:t>B</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A</a:t>
                </a:r>
                <a:r>
                  <a:rPr lang="zh-CN" altLang="en-US" sz="1600" b="1" dirty="0">
                    <a:latin typeface="Times New Roman" panose="02020603050405020304" pitchFamily="18" charset="0"/>
                  </a:rPr>
                  <a:t>的每一个值对应</a:t>
                </a:r>
                <a:r>
                  <a:rPr lang="en-US" altLang="zh-CN" sz="1600" b="1" dirty="0">
                    <a:latin typeface="Times New Roman" panose="02020603050405020304" pitchFamily="18" charset="0"/>
                  </a:rPr>
                  <a:t>B</a:t>
                </a:r>
                <a:r>
                  <a:rPr lang="zh-CN" altLang="en-US" sz="1600" b="1" dirty="0">
                    <a:latin typeface="Times New Roman" panose="02020603050405020304" pitchFamily="18" charset="0"/>
                  </a:rPr>
                  <a:t>的唯一值　</a:t>
                </a:r>
                <a:endParaRPr lang="zh-CN" altLang="en-US" sz="3200" b="1" dirty="0">
                  <a:latin typeface="Arial" panose="020B0604020202020204" pitchFamily="34" charset="0"/>
                </a:endParaRPr>
              </a:p>
            </p:txBody>
          </p:sp>
          <p:sp>
            <p:nvSpPr>
              <p:cNvPr id="34" name="Text Box 18"/>
              <p:cNvSpPr txBox="1">
                <a:spLocks noChangeArrowheads="1"/>
              </p:cNvSpPr>
              <p:nvPr/>
            </p:nvSpPr>
            <p:spPr bwMode="auto">
              <a:xfrm>
                <a:off x="7534" y="2615"/>
                <a:ext cx="3600" cy="6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rPr>
                  <a:t>A</a:t>
                </a:r>
                <a:r>
                  <a:rPr lang="zh-CN" altLang="en-US" sz="1600" b="1" dirty="0">
                    <a:latin typeface="Times New Roman" panose="02020603050405020304" pitchFamily="18" charset="0"/>
                  </a:rPr>
                  <a:t>函数不决定</a:t>
                </a:r>
                <a:r>
                  <a:rPr lang="en-US" altLang="zh-CN" sz="1600" b="1" dirty="0">
                    <a:latin typeface="Times New Roman" panose="02020603050405020304" pitchFamily="18" charset="0"/>
                  </a:rPr>
                  <a:t>B</a:t>
                </a:r>
                <a:r>
                  <a:rPr lang="zh-CN" altLang="en-US" sz="1600" b="1" dirty="0">
                    <a:latin typeface="Times New Roman" panose="02020603050405020304" pitchFamily="18" charset="0"/>
                  </a:rPr>
                  <a:t>，</a:t>
                </a:r>
                <a:r>
                  <a:rPr lang="en-US" altLang="zh-CN" sz="1600" b="1" dirty="0">
                    <a:latin typeface="Times New Roman" panose="02020603050405020304" pitchFamily="18" charset="0"/>
                  </a:rPr>
                  <a:t>A</a:t>
                </a:r>
                <a:r>
                  <a:rPr lang="zh-CN" altLang="en-US" sz="1600" b="1" dirty="0">
                    <a:latin typeface="Times New Roman" panose="02020603050405020304" pitchFamily="18" charset="0"/>
                  </a:rPr>
                  <a:t>的某些值可能对应</a:t>
                </a:r>
                <a:r>
                  <a:rPr lang="en-US" altLang="zh-CN" sz="1600" b="1" dirty="0">
                    <a:latin typeface="Times New Roman" panose="02020603050405020304" pitchFamily="18" charset="0"/>
                  </a:rPr>
                  <a:t>B</a:t>
                </a:r>
                <a:r>
                  <a:rPr lang="zh-CN" altLang="en-US" sz="1600" b="1" dirty="0">
                    <a:latin typeface="Times New Roman" panose="02020603050405020304" pitchFamily="18" charset="0"/>
                  </a:rPr>
                  <a:t>的多个值</a:t>
                </a:r>
                <a:endParaRPr lang="zh-CN" altLang="en-US" sz="3200" b="1" dirty="0">
                  <a:latin typeface="Arial" panose="020B0604020202020204" pitchFamily="34" charset="0"/>
                </a:endParaRPr>
              </a:p>
            </p:txBody>
          </p:sp>
        </p:grpSp>
        <p:sp>
          <p:nvSpPr>
            <p:cNvPr id="17" name="Line 19"/>
            <p:cNvSpPr>
              <a:spLocks noChangeShapeType="1"/>
            </p:cNvSpPr>
            <p:nvPr/>
          </p:nvSpPr>
          <p:spPr bwMode="auto">
            <a:xfrm>
              <a:off x="2411413" y="4221163"/>
              <a:ext cx="0" cy="11525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0"/>
            <p:cNvSpPr>
              <a:spLocks noChangeShapeType="1"/>
            </p:cNvSpPr>
            <p:nvPr/>
          </p:nvSpPr>
          <p:spPr bwMode="auto">
            <a:xfrm>
              <a:off x="6469703" y="4240213"/>
              <a:ext cx="0" cy="11525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21"/>
            <p:cNvSpPr txBox="1">
              <a:spLocks noChangeArrowheads="1"/>
            </p:cNvSpPr>
            <p:nvPr/>
          </p:nvSpPr>
          <p:spPr bwMode="auto">
            <a:xfrm>
              <a:off x="2247900" y="5299568"/>
              <a:ext cx="387948" cy="47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Arial" panose="020B0604020202020204" pitchFamily="34" charset="0"/>
                </a:rPr>
                <a:t>a</a:t>
              </a:r>
              <a:endParaRPr lang="en-US" altLang="zh-CN">
                <a:latin typeface="Arial" panose="020B0604020202020204" pitchFamily="34" charset="0"/>
              </a:endParaRPr>
            </a:p>
          </p:txBody>
        </p:sp>
        <p:sp>
          <p:nvSpPr>
            <p:cNvPr id="20" name="Text Box 22"/>
            <p:cNvSpPr txBox="1">
              <a:spLocks noChangeArrowheads="1"/>
            </p:cNvSpPr>
            <p:nvPr/>
          </p:nvSpPr>
          <p:spPr bwMode="auto">
            <a:xfrm>
              <a:off x="6253803" y="5280519"/>
              <a:ext cx="387948" cy="479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a:latin typeface="Arial" panose="020B0604020202020204" pitchFamily="34" charset="0"/>
                </a:rPr>
                <a:t>a</a:t>
              </a:r>
              <a:endParaRPr lang="en-US" altLang="zh-CN">
                <a:latin typeface="Arial" panose="020B0604020202020204" pitchFamily="34" charset="0"/>
              </a:endParaRPr>
            </a:p>
          </p:txBody>
        </p:sp>
        <p:sp>
          <p:nvSpPr>
            <p:cNvPr id="21" name="Line 23"/>
            <p:cNvSpPr>
              <a:spLocks noChangeShapeType="1"/>
            </p:cNvSpPr>
            <p:nvPr/>
          </p:nvSpPr>
          <p:spPr bwMode="auto">
            <a:xfrm>
              <a:off x="2033588" y="4797425"/>
              <a:ext cx="1943100" cy="0"/>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矩形: 圆角 6"/>
          <p:cNvSpPr/>
          <p:nvPr/>
        </p:nvSpPr>
        <p:spPr>
          <a:xfrm>
            <a:off x="687659" y="2947237"/>
            <a:ext cx="756084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b="1" dirty="0">
                <a:latin typeface="Times New Roman" panose="02020603050405020304" pitchFamily="18" charset="0"/>
                <a:cs typeface="Times New Roman" panose="02020603050405020304" pitchFamily="18" charset="0"/>
              </a:rPr>
              <a:t>选修关系：</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SG(</a:t>
            </a:r>
            <a:r>
              <a:rPr lang="en-US" altLang="zh-CN" sz="2200" dirty="0" err="1">
                <a:latin typeface="Times New Roman" panose="02020603050405020304" pitchFamily="18" charset="0"/>
                <a:cs typeface="Times New Roman" panose="02020603050405020304" pitchFamily="18" charset="0"/>
              </a:rPr>
              <a:t>Sno,Cno,Grade</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中有 </a:t>
            </a:r>
            <a:r>
              <a:rPr lang="en-US" altLang="zh-CN"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Sno,Cno</a:t>
            </a:r>
            <a:r>
              <a:rPr lang="en-US" altLang="zh-CN" sz="2200" dirty="0">
                <a:latin typeface="Times New Roman" panose="02020603050405020304" pitchFamily="18" charset="0"/>
                <a:cs typeface="Times New Roman" panose="02020603050405020304" pitchFamily="18" charset="0"/>
              </a:rPr>
              <a:t>) → Grade</a:t>
            </a:r>
            <a:endParaRPr lang="en-US" altLang="zh-CN" sz="2200" dirty="0">
              <a:latin typeface="Times New Roman" panose="02020603050405020304" pitchFamily="18" charset="0"/>
              <a:cs typeface="Times New Roman" panose="02020603050405020304" pitchFamily="18" charset="0"/>
            </a:endParaRPr>
          </a:p>
          <a:p>
            <a:pPr algn="ctr"/>
            <a:r>
              <a:rPr lang="zh-CN" altLang="en-US" sz="2200" dirty="0">
                <a:latin typeface="Times New Roman" panose="02020603050405020304" pitchFamily="18" charset="0"/>
                <a:cs typeface="Times New Roman" panose="02020603050405020304" pitchFamily="18" charset="0"/>
              </a:rPr>
              <a:t>那么</a:t>
            </a:r>
            <a:r>
              <a:rPr lang="en-US" altLang="zh-CN" sz="2200" dirty="0" err="1">
                <a:latin typeface="Times New Roman" panose="02020603050405020304" pitchFamily="18" charset="0"/>
                <a:cs typeface="Times New Roman" panose="02020603050405020304" pitchFamily="18" charset="0"/>
              </a:rPr>
              <a:t>Sname</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Sloc</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7" grpId="0" animBg="1"/>
    </p:bldLst>
  </p:timing>
</p:sld>
</file>

<file path=ppt/tags/tag1.xml><?xml version="1.0" encoding="utf-8"?>
<p:tagLst xmlns:p="http://schemas.openxmlformats.org/presentationml/2006/main">
  <p:tag name="KSO_WM_UNIT_TABLE_BEAUTIFY" val="smartTable{a6af6e8c-9951-467b-a40d-68386826b970}"/>
</p:tagLst>
</file>

<file path=ppt/tags/tag10.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11.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2.xml><?xml version="1.0" encoding="utf-8"?>
<p:tagLst xmlns:p="http://schemas.openxmlformats.org/presentationml/2006/main">
  <p:tag name="KSO_WM_UNIT_TABLE_BEAUTIFY" val="smartTable{477c5e96-60ea-4288-8f1d-04afb3202275}"/>
</p:tagLst>
</file>

<file path=ppt/tags/tag3.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4.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5.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6.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7.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8.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ags/tag9.xml><?xml version="1.0" encoding="utf-8"?>
<p:tagLst xmlns:p="http://schemas.openxmlformats.org/presentationml/2006/main">
  <p:tag name="KSO_WM_UNIT_TABLE_BEAUTIFY" val="smartTable{e5c1650d-a38f-4f33-8942-18c4c74fcc77}"/>
  <p:tag name="TABLE_EMPHASIZE_COLOR" val="8684935"/>
  <p:tag name="TABLE_SKINIDX" val="0"/>
  <p:tag name="TABLE_COLORIDX" val="l"/>
  <p:tag name="TABLE_COLOR_RGB" val="0x000000*0xFFFFFF*0x44546A*0xE6E5E5*0x848587*0x738499*0x817CA0*0x9B819F*0xA7878C*0xAB968B"/>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entury Gothic-Palatino Lino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13833</Words>
  <Application>WPS 演示</Application>
  <PresentationFormat>全屏显示(4:3)</PresentationFormat>
  <Paragraphs>1878</Paragraphs>
  <Slides>60</Slides>
  <Notes>22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60</vt:i4>
      </vt:variant>
    </vt:vector>
  </HeadingPairs>
  <TitlesOfParts>
    <vt:vector size="80" baseType="lpstr">
      <vt:lpstr>Arial</vt:lpstr>
      <vt:lpstr>宋体</vt:lpstr>
      <vt:lpstr>Wingdings</vt:lpstr>
      <vt:lpstr>Wingdings 3</vt:lpstr>
      <vt:lpstr>幼圆</vt:lpstr>
      <vt:lpstr>Arial</vt:lpstr>
      <vt:lpstr>Wingdings</vt:lpstr>
      <vt:lpstr>Times New Roman</vt:lpstr>
      <vt:lpstr>Verdana</vt:lpstr>
      <vt:lpstr>等线</vt:lpstr>
      <vt:lpstr>Palatino Linotype</vt:lpstr>
      <vt:lpstr>Century Gothic</vt:lpstr>
      <vt:lpstr>微软雅黑</vt:lpstr>
      <vt:lpstr>Arial Unicode MS</vt:lpstr>
      <vt:lpstr>Calibri</vt:lpstr>
      <vt:lpstr>MS Gothic</vt:lpstr>
      <vt:lpstr>Symbol</vt:lpstr>
      <vt:lpstr>Batang</vt:lpstr>
      <vt:lpstr>Constantia</vt:lpstr>
      <vt:lpstr>丝状</vt:lpstr>
      <vt:lpstr>第4章 关系数据库设计理论</vt:lpstr>
      <vt:lpstr>第四章  关系数据库</vt:lpstr>
      <vt:lpstr>PowerPoint 演示文稿</vt:lpstr>
      <vt:lpstr>4.1  问题的提出</vt:lpstr>
      <vt:lpstr>4.1  问题的提出</vt:lpstr>
      <vt:lpstr>4.1  问题的提出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4.2.3 函数依赖的公理体系</vt:lpstr>
      <vt:lpstr>4.2.3 函数依赖的公理体系</vt:lpstr>
      <vt:lpstr>阿姆斯特朗公理体系</vt:lpstr>
      <vt:lpstr>PowerPoint 演示文稿</vt:lpstr>
      <vt:lpstr>阿姆斯特朗公理体系</vt:lpstr>
      <vt:lpstr>阿姆斯特朗公理体系</vt:lpstr>
      <vt:lpstr>2.闭包、覆盖和最小覆盖</vt:lpstr>
      <vt:lpstr>2.闭包、覆盖和最小覆盖</vt:lpstr>
      <vt:lpstr>2.闭包、覆盖和最小覆盖</vt:lpstr>
      <vt:lpstr>2.闭包、覆盖和最小覆盖</vt:lpstr>
      <vt:lpstr>2.闭包、覆盖和最小覆盖</vt:lpstr>
      <vt:lpstr>2.闭包、覆盖和最小覆盖</vt:lpstr>
      <vt:lpstr>2.闭包、覆盖和最小覆盖</vt:lpstr>
      <vt:lpstr>2.闭包、覆盖和最小覆盖</vt:lpstr>
      <vt:lpstr>2.闭包、覆盖和最小覆盖</vt:lpstr>
      <vt:lpstr>4.3  关系模式的规范化</vt:lpstr>
      <vt:lpstr>PowerPoint 演示文稿</vt:lpstr>
      <vt:lpstr>4.3.2  2NF</vt:lpstr>
      <vt:lpstr>4.3.2  2NF分解</vt:lpstr>
      <vt:lpstr>4.3.2  2NF分解</vt:lpstr>
      <vt:lpstr>4.3.2  2NF分解</vt:lpstr>
      <vt:lpstr>S-L(Sno,Sdept,Sloc) 存在问题</vt:lpstr>
      <vt:lpstr>4.3.3  3NF</vt:lpstr>
      <vt:lpstr>4.3.3  3NF分解</vt:lpstr>
      <vt:lpstr>4.3.4  BCNF</vt:lpstr>
      <vt:lpstr>4.3.4  BCNF</vt:lpstr>
      <vt:lpstr>4.3.4  BCNF举例</vt:lpstr>
      <vt:lpstr>4.3.4  BCNF举例</vt:lpstr>
      <vt:lpstr>4.3.4  BCNF举例</vt:lpstr>
      <vt:lpstr>小结：</vt:lpstr>
      <vt:lpstr>PowerPoint 演示文稿</vt:lpstr>
      <vt:lpstr>复习思考题：</vt:lpstr>
      <vt:lpstr>解：</vt:lpstr>
      <vt:lpstr>4.4  关系模式的分解特性</vt:lpstr>
      <vt:lpstr>4.4  关系模式的分解特性</vt:lpstr>
      <vt:lpstr>关系模式的有损分解的例子</vt:lpstr>
      <vt:lpstr>分解的无损连接性</vt:lpstr>
      <vt:lpstr>不具有无损连接性示例</vt:lpstr>
      <vt:lpstr>分解是否无损连接的判别</vt:lpstr>
      <vt:lpstr>PowerPoint 演示文稿</vt:lpstr>
      <vt:lpstr>PowerPoint 演示文稿</vt:lpstr>
      <vt:lpstr>函数依赖保持性</vt:lpstr>
      <vt:lpstr>4.5 关系模式的优化</vt:lpstr>
      <vt:lpstr>本章结束！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关系数据库</dc:title>
  <dc:creator>王六平</dc:creator>
  <cp:lastModifiedBy>妹陀</cp:lastModifiedBy>
  <cp:revision>107</cp:revision>
  <dcterms:created xsi:type="dcterms:W3CDTF">2019-02-22T15:39:00Z</dcterms:created>
  <dcterms:modified xsi:type="dcterms:W3CDTF">2020-09-28T01:29:29Z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