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50" r:id="rId3"/>
    <p:sldId id="354" r:id="rId4"/>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448" r:id="rId21"/>
    <p:sldId id="446" r:id="rId22"/>
    <p:sldId id="447" r:id="rId23"/>
    <p:sldId id="371" r:id="rId24"/>
    <p:sldId id="441" r:id="rId25"/>
    <p:sldId id="434" r:id="rId26"/>
    <p:sldId id="435" r:id="rId27"/>
    <p:sldId id="442" r:id="rId28"/>
    <p:sldId id="372" r:id="rId29"/>
    <p:sldId id="443" r:id="rId30"/>
    <p:sldId id="376" r:id="rId31"/>
    <p:sldId id="444" r:id="rId32"/>
    <p:sldId id="449" r:id="rId33"/>
    <p:sldId id="450" r:id="rId34"/>
    <p:sldId id="377" r:id="rId35"/>
    <p:sldId id="445" r:id="rId36"/>
    <p:sldId id="463" r:id="rId37"/>
    <p:sldId id="331" r:id="rId38"/>
    <p:sldId id="378" r:id="rId39"/>
    <p:sldId id="451" r:id="rId40"/>
    <p:sldId id="452" r:id="rId41"/>
    <p:sldId id="453" r:id="rId42"/>
    <p:sldId id="332" r:id="rId43"/>
    <p:sldId id="333" r:id="rId44"/>
    <p:sldId id="334" r:id="rId45"/>
    <p:sldId id="335" r:id="rId46"/>
    <p:sldId id="381" r:id="rId47"/>
    <p:sldId id="382" r:id="rId48"/>
    <p:sldId id="454" r:id="rId49"/>
    <p:sldId id="457" r:id="rId50"/>
    <p:sldId id="458" r:id="rId51"/>
    <p:sldId id="459" r:id="rId52"/>
    <p:sldId id="336" r:id="rId53"/>
    <p:sldId id="337" r:id="rId54"/>
    <p:sldId id="338" r:id="rId55"/>
    <p:sldId id="461" r:id="rId56"/>
    <p:sldId id="462" r:id="rId57"/>
    <p:sldId id="383" r:id="rId58"/>
    <p:sldId id="455" r:id="rId59"/>
    <p:sldId id="456" r:id="rId60"/>
    <p:sldId id="339" r:id="rId61"/>
    <p:sldId id="385" r:id="rId62"/>
    <p:sldId id="387" r:id="rId63"/>
    <p:sldId id="501" r:id="rId64"/>
    <p:sldId id="430" r:id="rId65"/>
    <p:sldId id="426" r:id="rId66"/>
    <p:sldId id="429" r:id="rId67"/>
    <p:sldId id="388" r:id="rId68"/>
    <p:sldId id="436" r:id="rId69"/>
    <p:sldId id="437" r:id="rId70"/>
    <p:sldId id="439" r:id="rId71"/>
    <p:sldId id="440" r:id="rId72"/>
    <p:sldId id="348"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50" autoAdjust="0"/>
    <p:restoredTop sz="88192" autoAdjust="0"/>
  </p:normalViewPr>
  <p:slideViewPr>
    <p:cSldViewPr>
      <p:cViewPr>
        <p:scale>
          <a:sx n="66" d="100"/>
          <a:sy n="66" d="100"/>
        </p:scale>
        <p:origin x="750" y="48"/>
      </p:cViewPr>
      <p:guideLst>
        <p:guide orient="horz" pos="2204"/>
        <p:guide pos="28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77946ED1-27AD-49B3-9D2C-716051E6B55A}"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15C98FCF-6B0A-4FED-946E-2AA6667F1B5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结构特性设计：</a:t>
            </a:r>
            <a:r>
              <a:rPr lang="zh-CN" altLang="en-US" dirty="0"/>
              <a:t>设计一个合理的数据模型，反映真实事务间的联系，汇总各用户的视图，减少冗余，实现数据共享</a:t>
            </a:r>
            <a:endParaRPr lang="en-US" altLang="zh-CN" dirty="0"/>
          </a:p>
          <a:p>
            <a:r>
              <a:rPr lang="zh-CN" altLang="en-US" sz="1200" dirty="0"/>
              <a:t>行为特性设计：</a:t>
            </a:r>
            <a:r>
              <a:rPr lang="en-US" altLang="zh-CN" sz="1200" dirty="0"/>
              <a:t>SQL</a:t>
            </a:r>
            <a:r>
              <a:rPr lang="zh-CN" altLang="en-US" sz="1200" dirty="0"/>
              <a:t>程序设计，如函数，存储过程，触发器等的设计。</a:t>
            </a:r>
            <a:endParaRPr lang="zh-CN" altLang="en-US" dirty="0"/>
          </a:p>
        </p:txBody>
      </p:sp>
      <p:sp>
        <p:nvSpPr>
          <p:cNvPr id="4" name="灯片编号占位符 3"/>
          <p:cNvSpPr>
            <a:spLocks noGrp="1"/>
          </p:cNvSpPr>
          <p:nvPr>
            <p:ph type="sldNum" sz="quarter" idx="5"/>
          </p:nvPr>
        </p:nvSpPr>
        <p:spPr/>
        <p:txBody>
          <a:bodyPr/>
          <a:lstStyle/>
          <a:p>
            <a:fld id="{15C98FCF-6B0A-4FED-946E-2AA6667F1B5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98FCF-6B0A-4FED-946E-2AA6667F1B5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98FCF-6B0A-4FED-946E-2AA6667F1B5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98FCF-6B0A-4FED-946E-2AA6667F1B5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物理结构设计：</a:t>
            </a:r>
            <a:endParaRPr lang="zh-CN" altLang="en-US" dirty="0"/>
          </a:p>
        </p:txBody>
      </p:sp>
      <p:sp>
        <p:nvSpPr>
          <p:cNvPr id="4" name="灯片编号占位符 3"/>
          <p:cNvSpPr>
            <a:spLocks noGrp="1"/>
          </p:cNvSpPr>
          <p:nvPr>
            <p:ph type="sldNum" sz="quarter" idx="5"/>
          </p:nvPr>
        </p:nvSpPr>
        <p:spPr/>
        <p:txBody>
          <a:bodyPr/>
          <a:lstStyle/>
          <a:p>
            <a:fld id="{15C98FCF-6B0A-4FED-946E-2AA6667F1B5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98FCF-6B0A-4FED-946E-2AA6667F1B5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98FCF-6B0A-4FED-946E-2AA6667F1B5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98FCF-6B0A-4FED-946E-2AA6667F1B5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98FCF-6B0A-4FED-946E-2AA6667F1B5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ea typeface="宋体" panose="02010600030101010101" pitchFamily="2" charset="-122"/>
            </a:endParaRPr>
          </a:p>
        </p:txBody>
      </p:sp>
      <p:sp>
        <p:nvSpPr>
          <p:cNvPr id="1105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fld id="{3044F54D-2D74-4ABD-ACBC-2B51FBC297D3}" type="slidenum">
              <a:rPr lang="zh-CN" altLang="en-US" sz="120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ea typeface="宋体" panose="02010600030101010101" pitchFamily="2" charset="-122"/>
            </a:endParaRPr>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fld id="{503642DE-BF15-4718-85CE-1965F4F90214}"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457200" y="277813"/>
            <a:ext cx="82296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4000">
              <a:solidFill>
                <a:schemeClr val="tx2"/>
              </a:solidFill>
              <a:latin typeface="Garamond" panose="02020404030301010803" pitchFamily="18" charset="0"/>
              <a:ea typeface="黑体" panose="02010609060101010101" pitchFamily="2" charset="-122"/>
            </a:endParaRPr>
          </a:p>
        </p:txBody>
      </p:sp>
      <p:sp>
        <p:nvSpPr>
          <p:cNvPr id="3" name="Rectangle 3"/>
          <p:cNvSpPr>
            <a:spLocks noGrp="1" noChangeArrowheads="1"/>
          </p:cNvSpPr>
          <p:nvPr/>
        </p:nvSpPr>
        <p:spPr bwMode="auto">
          <a:xfrm>
            <a:off x="457200" y="1125538"/>
            <a:ext cx="822960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ct val="20000"/>
              </a:spcBef>
              <a:buClr>
                <a:schemeClr val="bg2"/>
              </a:buClr>
              <a:buSzPct val="75000"/>
              <a:buFont typeface="Wingdings" panose="05000000000000000000" pitchFamily="2" charset="2"/>
              <a:buChar char="p"/>
            </a:pPr>
            <a:endParaRPr lang="zh-CN" altLang="en-US" sz="2800"/>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7F36E06F-4A59-41D5-9919-7E36EA099987}" type="slidenum">
              <a:rPr lang="en-US" altLang="zh-CN"/>
            </a:fld>
            <a:endParaRPr lang="en-US" altLang="zh-C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97EABF19-711D-41E0-9D1D-3DFB226CDA40}" type="slidenum">
              <a:rPr lang="en-US" altLang="zh-CN"/>
            </a:fld>
            <a:endParaRPr lang="en-US" altLang="zh-CN"/>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直角三角形 2"/>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 name="组合 15"/>
          <p:cNvGrpSpPr/>
          <p:nvPr/>
        </p:nvGrpSpPr>
        <p:grpSpPr bwMode="auto">
          <a:xfrm>
            <a:off x="-3175" y="4953000"/>
            <a:ext cx="9147175" cy="1911350"/>
            <a:chOff x="-3765" y="4832896"/>
            <a:chExt cx="9147765" cy="2032192"/>
          </a:xfrm>
        </p:grpSpPr>
        <p:sp>
          <p:nvSpPr>
            <p:cNvPr id="5" name="任意多边形 4"/>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任意多边形 18"/>
            <p:cNvSpPr/>
            <p:nvPr/>
          </p:nvSpPr>
          <p:spPr bwMode="auto">
            <a:xfrm>
              <a:off x="35443" y="5135526"/>
              <a:ext cx="9108557"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任意多边形 6"/>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直接连接符 7"/>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9" name="日期占位符 29"/>
          <p:cNvSpPr>
            <a:spLocks noGrp="1"/>
          </p:cNvSpPr>
          <p:nvPr>
            <p:ph type="dt" sz="half" idx="10"/>
          </p:nvPr>
        </p:nvSpPr>
        <p:spPr/>
        <p:txBody>
          <a:bodyPr/>
          <a:lstStyle>
            <a:lvl1pPr>
              <a:defRPr>
                <a:solidFill>
                  <a:srgbClr val="FFFFFF"/>
                </a:solidFill>
              </a:defRPr>
            </a:lvl1pPr>
          </a:lstStyle>
          <a:p>
            <a:pPr>
              <a:defRPr/>
            </a:pPr>
            <a:fld id="{4B0D0024-8E29-4C9F-9954-5123A96794D3}" type="datetimeFigureOut">
              <a:rPr lang="zh-CN" altLang="en-US"/>
            </a:fld>
            <a:endParaRPr lang="zh-CN" altLang="en-US"/>
          </a:p>
        </p:txBody>
      </p:sp>
      <p:sp>
        <p:nvSpPr>
          <p:cNvPr id="10"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zh-CN" altLang="en-US"/>
          </a:p>
        </p:txBody>
      </p:sp>
      <p:sp>
        <p:nvSpPr>
          <p:cNvPr id="11" name="灯片编号占位符 26"/>
          <p:cNvSpPr>
            <a:spLocks noGrp="1"/>
          </p:cNvSpPr>
          <p:nvPr>
            <p:ph type="sldNum" sz="quarter" idx="12"/>
          </p:nvPr>
        </p:nvSpPr>
        <p:spPr/>
        <p:txBody>
          <a:bodyPr/>
          <a:lstStyle>
            <a:lvl1pPr>
              <a:defRPr>
                <a:solidFill>
                  <a:srgbClr val="FFFFFF"/>
                </a:solidFill>
              </a:defRPr>
            </a:lvl1pPr>
          </a:lstStyle>
          <a:p>
            <a:fld id="{294D6564-AF67-4B7E-BB39-38492A937E51}" type="slidenum">
              <a:rPr lang="zh-CN" altLang="en-US"/>
            </a:fld>
            <a:endParaRPr lang="zh-CN" altLang="en-US"/>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Sp="0">
  <p:cSld name="2_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34"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6963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fld id="{9AD465D2-0E47-4508-81BD-61137AEC7FFB}" type="datetime3">
              <a:rPr lang="en-US" altLang="zh-CN"/>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fld id="{31B17888-B9C4-4704-9FB1-64CE3EB9B0A3}" type="slidenum">
              <a:rPr lang="en-US" altLang="zh-CN"/>
            </a:fld>
            <a:endParaRPr lang="en-US" altLang="zh-CN"/>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D80926F1-3ED3-47D1-AAE0-23335A3CF4A6}" type="slidenum">
              <a:rPr lang="en-US" altLang="zh-CN"/>
            </a:fld>
            <a:endParaRPr lang="en-US" altLang="zh-C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239713" y="981075"/>
            <a:ext cx="8885237" cy="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052736"/>
            <a:ext cx="8229600" cy="5184576"/>
          </a:xfrm>
        </p:spPr>
        <p:txBody>
          <a:bodyPr/>
          <a:lstStyle>
            <a:lvl1pPr>
              <a:defRPr sz="2000"/>
            </a:lvl1pPr>
            <a:lvl2pPr>
              <a:defRPr sz="1800"/>
            </a:lvl2pPr>
            <a:lvl3pPr>
              <a:defRPr sz="1600"/>
            </a:lvl3pPr>
            <a:lvl4pPr>
              <a:defRPr sz="1400"/>
            </a:lvl4pPr>
            <a:lvl5pPr>
              <a:defRPr sz="14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EBBE9A75-381A-4FCB-813E-AC1D0339E8DD}" type="slidenum">
              <a:rPr lang="en-US" altLang="zh-CN"/>
            </a:fld>
            <a:endParaRPr lang="en-US" altLang="zh-CN"/>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48" y="1484784"/>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DF728C8E-D46C-4707-9AAC-B8154D48E7ED}" type="slidenum">
              <a:rPr lang="en-US" altLang="zh-CN"/>
            </a:fld>
            <a:endParaRPr lang="en-US" altLang="zh-CN"/>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00D23CF0-0094-4059-BBE8-06AD3ABF0023}" type="slidenum">
              <a:rPr lang="en-US" altLang="zh-CN"/>
            </a:fld>
            <a:endParaRPr lang="en-US" altLang="zh-C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AEB73A97-7F83-40C4-AEB3-9D70C096D5A0}" type="slidenum">
              <a:rPr lang="en-US" altLang="zh-CN"/>
            </a:fld>
            <a:endParaRPr lang="en-US" altLang="zh-C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C51F28CD-58FF-4431-B97F-D723AFAA6B6D}" type="slidenum">
              <a:rPr lang="en-US" altLang="zh-CN"/>
            </a:fld>
            <a:endParaRPr lang="en-US" altLang="zh-C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3A5D98E3-560F-4EE2-83EF-45C5AD231A79}" type="slidenum">
              <a:rPr lang="en-US" altLang="zh-CN"/>
            </a:fld>
            <a:endParaRPr lang="en-US" altLang="zh-C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0C07EE41-6AAF-4A0B-82E0-06CA18F2956A}" type="slidenum">
              <a:rPr lang="en-US" altLang="zh-CN"/>
            </a:fld>
            <a:endParaRPr lang="en-US" altLang="zh-C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887F0B6E-68EC-44D4-9CA9-764FCB7AC90D}" type="slidenum">
              <a:rPr lang="en-US" altLang="zh-CN"/>
            </a:fld>
            <a:endParaRPr lang="en-US" altLang="zh-C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125538"/>
            <a:ext cx="8229600"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0836"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a typeface="宋体" panose="02010600030101010101" pitchFamily="2" charset="-122"/>
              </a:defRPr>
            </a:lvl1pPr>
          </a:lstStyle>
          <a:p>
            <a:pPr>
              <a:defRPr/>
            </a:pPr>
            <a:endParaRPr lang="en-US" altLang="zh-CN"/>
          </a:p>
        </p:txBody>
      </p:sp>
      <p:sp>
        <p:nvSpPr>
          <p:cNvPr id="12083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00">
                <a:ea typeface="宋体" panose="02010600030101010101" pitchFamily="2" charset="-122"/>
              </a:defRPr>
            </a:lvl1pPr>
          </a:lstStyle>
          <a:p>
            <a:pPr>
              <a:defRPr/>
            </a:pPr>
            <a:endParaRPr lang="en-US" altLang="zh-CN"/>
          </a:p>
        </p:txBody>
      </p:sp>
      <p:sp>
        <p:nvSpPr>
          <p:cNvPr id="120838"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lvl1pPr>
          </a:lstStyle>
          <a:p>
            <a:fld id="{472ED971-DCB0-4DEF-9CEA-B5C86D5D7A04}" type="slidenum">
              <a:rPr lang="en-US" altLang="zh-CN"/>
            </a:fld>
            <a:endParaRPr lang="en-US" altLang="zh-CN"/>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sp>
        <p:nvSpPr>
          <p:cNvPr id="1032"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randomBar dir="vert"/>
  </p:transition>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2pPr>
      <a:lvl3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3pPr>
      <a:lvl4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4pPr>
      <a:lvl5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5pPr>
      <a:lvl6pPr marL="4572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6pPr>
      <a:lvl7pPr marL="9144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7pPr>
      <a:lvl8pPr marL="13716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8pPr>
      <a:lvl9pPr marL="18288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4.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7.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oleObject" Target="../embeddings/oleObject11.bin"/><Relationship Id="rId4" Type="http://schemas.openxmlformats.org/officeDocument/2006/relationships/image" Target="../media/image16.emf"/><Relationship Id="rId3" Type="http://schemas.openxmlformats.org/officeDocument/2006/relationships/oleObject" Target="../embeddings/oleObject10.bin"/><Relationship Id="rId2" Type="http://schemas.openxmlformats.org/officeDocument/2006/relationships/image" Target="../media/image15.emf"/><Relationship Id="rId1" Type="http://schemas.openxmlformats.org/officeDocument/2006/relationships/oleObject" Target="../embeddings/oleObject9.bin"/></Relationships>
</file>

<file path=ppt/slides/_rels/slide51.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oleObject" Target="../embeddings/oleObject14.bin"/><Relationship Id="rId4" Type="http://schemas.openxmlformats.org/officeDocument/2006/relationships/image" Target="../media/image19.emf"/><Relationship Id="rId3" Type="http://schemas.openxmlformats.org/officeDocument/2006/relationships/oleObject" Target="../embeddings/oleObject13.bin"/><Relationship Id="rId2" Type="http://schemas.openxmlformats.org/officeDocument/2006/relationships/image" Target="../media/image18.emf"/><Relationship Id="rId1" Type="http://schemas.openxmlformats.org/officeDocument/2006/relationships/oleObject" Target="../embeddings/oleObject12.bin"/></Relationships>
</file>

<file path=ppt/slides/_rels/slide52.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oleObject" Target="../embeddings/oleObject17.bin"/><Relationship Id="rId4" Type="http://schemas.openxmlformats.org/officeDocument/2006/relationships/image" Target="../media/image21.emf"/><Relationship Id="rId3" Type="http://schemas.openxmlformats.org/officeDocument/2006/relationships/oleObject" Target="../embeddings/oleObject16.bin"/><Relationship Id="rId2" Type="http://schemas.openxmlformats.org/officeDocument/2006/relationships/image" Target="../media/image17.emf"/><Relationship Id="rId1"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oleObject" Target="../embeddings/oleObject18.bin"/></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19.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ctrTitle" idx="4294967295"/>
          </p:nvPr>
        </p:nvSpPr>
        <p:spPr>
          <a:xfrm>
            <a:off x="611188" y="2205038"/>
            <a:ext cx="7772400" cy="1470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sz="4800" dirty="0"/>
              <a:t>第五章 数据库设计与实施</a:t>
            </a:r>
            <a:endParaRPr lang="zh-CN" altLang="en-US" sz="4800" dirty="0"/>
          </a:p>
        </p:txBody>
      </p:sp>
      <p:sp>
        <p:nvSpPr>
          <p:cNvPr id="6147" name="副标题 2"/>
          <p:cNvSpPr>
            <a:spLocks noGrp="1"/>
          </p:cNvSpPr>
          <p:nvPr>
            <p:ph type="subTitle" idx="1"/>
          </p:nvPr>
        </p:nvSpPr>
        <p:spPr>
          <a:xfrm>
            <a:off x="1371600" y="3886200"/>
            <a:ext cx="6400800" cy="1752600"/>
          </a:xfrm>
        </p:spPr>
        <p:txBody>
          <a:bodyPr/>
          <a:lstStyle/>
          <a:p>
            <a:pPr marR="0" eaLnBrk="1" hangingPunct="1"/>
            <a:r>
              <a:rPr lang="zh-CN" altLang="en-US" sz="3200" dirty="0"/>
              <a:t>主讲：梅晶</a:t>
            </a:r>
            <a:endParaRPr lang="en-US" altLang="zh-CN" sz="3200" dirty="0"/>
          </a:p>
          <a:p>
            <a:pPr marR="0" eaLnBrk="1" hangingPunct="1"/>
            <a:r>
              <a:rPr lang="zh-CN" altLang="en-US" sz="3200" dirty="0"/>
              <a:t>信息科学与工程学院</a:t>
            </a:r>
            <a:endParaRPr lang="zh-CN" altLang="en-US" sz="32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ctrTitle"/>
          </p:nvPr>
        </p:nvSpPr>
        <p:spPr>
          <a:xfrm>
            <a:off x="685800" y="1219200"/>
            <a:ext cx="7772400" cy="1143000"/>
          </a:xfrm>
        </p:spPr>
        <p:txBody>
          <a:bodyPr/>
          <a:lstStyle/>
          <a:p>
            <a:pPr algn="ctr" eaLnBrk="1" hangingPunct="1"/>
            <a:r>
              <a:rPr lang="en-US" altLang="zh-CN" sz="5400" b="1"/>
              <a:t>5.3 </a:t>
            </a:r>
            <a:r>
              <a:rPr lang="zh-CN" altLang="en-US" sz="5400" b="1"/>
              <a:t>需求分析</a:t>
            </a:r>
            <a:endParaRPr lang="zh-CN" altLang="en-US" sz="5400" b="1"/>
          </a:p>
        </p:txBody>
      </p:sp>
      <p:grpSp>
        <p:nvGrpSpPr>
          <p:cNvPr id="15363" name="组合 4"/>
          <p:cNvGrpSpPr/>
          <p:nvPr/>
        </p:nvGrpSpPr>
        <p:grpSpPr bwMode="auto">
          <a:xfrm>
            <a:off x="457200" y="2636838"/>
            <a:ext cx="8229600" cy="3113087"/>
            <a:chOff x="457200" y="2438400"/>
            <a:chExt cx="8229600" cy="3113088"/>
          </a:xfrm>
        </p:grpSpPr>
        <p:sp>
          <p:nvSpPr>
            <p:cNvPr id="15364" name="Text Box 8"/>
            <p:cNvSpPr txBox="1">
              <a:spLocks noChangeArrowheads="1"/>
            </p:cNvSpPr>
            <p:nvPr/>
          </p:nvSpPr>
          <p:spPr bwMode="auto">
            <a:xfrm>
              <a:off x="1173163" y="3352800"/>
              <a:ext cx="1243012" cy="827088"/>
            </a:xfrm>
            <a:prstGeom prst="rect">
              <a:avLst/>
            </a:prstGeom>
            <a:solidFill>
              <a:srgbClr val="FFFF00"/>
            </a:solidFill>
            <a:ln w="38100">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需求</a:t>
              </a:r>
              <a:endParaRPr lang="zh-CN" altLang="en-US" sz="2400">
                <a:latin typeface="Times New Roman" panose="02020603050405020304" pitchFamily="18" charset="0"/>
              </a:endParaRPr>
            </a:p>
            <a:p>
              <a:pPr algn="ctr" eaLnBrk="1" hangingPunct="1"/>
              <a:r>
                <a:rPr lang="zh-CN" altLang="en-US" sz="2400">
                  <a:latin typeface="Times New Roman" panose="02020603050405020304" pitchFamily="18" charset="0"/>
                </a:rPr>
                <a:t>分析</a:t>
              </a:r>
              <a:endParaRPr lang="zh-CN" altLang="en-US" sz="4000">
                <a:latin typeface="Arial" panose="020B0604020202020204" pitchFamily="34" charset="0"/>
              </a:endParaRPr>
            </a:p>
          </p:txBody>
        </p:sp>
        <p:sp>
          <p:nvSpPr>
            <p:cNvPr id="15365" name="Text Box 9"/>
            <p:cNvSpPr txBox="1">
              <a:spLocks noChangeArrowheads="1"/>
            </p:cNvSpPr>
            <p:nvPr/>
          </p:nvSpPr>
          <p:spPr bwMode="auto">
            <a:xfrm>
              <a:off x="2770188" y="3352800"/>
              <a:ext cx="1598612"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概念结构设计</a:t>
              </a:r>
              <a:endParaRPr lang="zh-CN" altLang="en-US" sz="4000">
                <a:latin typeface="Arial" panose="020B0604020202020204" pitchFamily="34" charset="0"/>
              </a:endParaRPr>
            </a:p>
          </p:txBody>
        </p:sp>
        <p:sp>
          <p:nvSpPr>
            <p:cNvPr id="15366" name="Text Box 10"/>
            <p:cNvSpPr txBox="1">
              <a:spLocks noChangeArrowheads="1"/>
            </p:cNvSpPr>
            <p:nvPr/>
          </p:nvSpPr>
          <p:spPr bwMode="auto">
            <a:xfrm>
              <a:off x="4724400" y="3352800"/>
              <a:ext cx="1598613"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逻辑结构设计</a:t>
              </a:r>
              <a:endParaRPr lang="zh-CN" altLang="en-US" sz="4000">
                <a:latin typeface="Arial" panose="020B0604020202020204" pitchFamily="34" charset="0"/>
              </a:endParaRPr>
            </a:p>
          </p:txBody>
        </p:sp>
        <p:sp>
          <p:nvSpPr>
            <p:cNvPr id="15367" name="Text Box 11"/>
            <p:cNvSpPr txBox="1">
              <a:spLocks noChangeArrowheads="1"/>
            </p:cNvSpPr>
            <p:nvPr/>
          </p:nvSpPr>
          <p:spPr bwMode="auto">
            <a:xfrm>
              <a:off x="6705600" y="3352800"/>
              <a:ext cx="1603375"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物理结构设计</a:t>
              </a:r>
              <a:endParaRPr lang="zh-CN" altLang="en-US" sz="4000">
                <a:latin typeface="Arial" panose="020B0604020202020204" pitchFamily="34" charset="0"/>
              </a:endParaRPr>
            </a:p>
          </p:txBody>
        </p:sp>
        <p:sp>
          <p:nvSpPr>
            <p:cNvPr id="15368" name="Text Box 12"/>
            <p:cNvSpPr txBox="1">
              <a:spLocks noChangeArrowheads="1"/>
            </p:cNvSpPr>
            <p:nvPr/>
          </p:nvSpPr>
          <p:spPr bwMode="auto">
            <a:xfrm>
              <a:off x="6172200" y="4724400"/>
              <a:ext cx="2130425"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数据库</a:t>
              </a:r>
              <a:endParaRPr lang="zh-CN" altLang="en-US" sz="2400">
                <a:latin typeface="Times New Roman" panose="02020603050405020304" pitchFamily="18" charset="0"/>
              </a:endParaRPr>
            </a:p>
            <a:p>
              <a:pPr algn="ctr" eaLnBrk="1" hangingPunct="1"/>
              <a:r>
                <a:rPr lang="zh-CN" altLang="en-US" sz="2400">
                  <a:latin typeface="Times New Roman" panose="02020603050405020304" pitchFamily="18" charset="0"/>
                </a:rPr>
                <a:t>实施与维护</a:t>
              </a:r>
              <a:endParaRPr lang="zh-CN" altLang="en-US" sz="4000">
                <a:latin typeface="Arial" panose="020B0604020202020204" pitchFamily="34" charset="0"/>
              </a:endParaRPr>
            </a:p>
          </p:txBody>
        </p:sp>
        <p:sp>
          <p:nvSpPr>
            <p:cNvPr id="15369" name="Text Box 20"/>
            <p:cNvSpPr txBox="1">
              <a:spLocks noChangeArrowheads="1"/>
            </p:cNvSpPr>
            <p:nvPr/>
          </p:nvSpPr>
          <p:spPr bwMode="auto">
            <a:xfrm>
              <a:off x="762000" y="2438400"/>
              <a:ext cx="2057400" cy="457200"/>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数据库规划</a:t>
              </a:r>
              <a:endParaRPr lang="zh-CN" altLang="en-US" sz="4000">
                <a:latin typeface="Arial" panose="020B0604020202020204" pitchFamily="34" charset="0"/>
              </a:endParaRPr>
            </a:p>
          </p:txBody>
        </p:sp>
        <p:cxnSp>
          <p:nvCxnSpPr>
            <p:cNvPr id="15370" name="AutoShape 22"/>
            <p:cNvCxnSpPr>
              <a:cxnSpLocks noChangeShapeType="1"/>
              <a:stCxn id="15369" idx="3"/>
              <a:endCxn id="15364" idx="1"/>
            </p:cNvCxnSpPr>
            <p:nvPr/>
          </p:nvCxnSpPr>
          <p:spPr bwMode="auto">
            <a:xfrm flipH="1">
              <a:off x="1173163" y="2667000"/>
              <a:ext cx="1646237" cy="1100138"/>
            </a:xfrm>
            <a:prstGeom prst="bentConnector5">
              <a:avLst>
                <a:gd name="adj1" fmla="val -13884"/>
                <a:gd name="adj2" fmla="val 41560"/>
                <a:gd name="adj3" fmla="val 113884"/>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5371" name="AutoShape 23"/>
            <p:cNvCxnSpPr>
              <a:cxnSpLocks noChangeShapeType="1"/>
              <a:stCxn id="15366" idx="3"/>
              <a:endCxn id="15367" idx="1"/>
            </p:cNvCxnSpPr>
            <p:nvPr/>
          </p:nvCxnSpPr>
          <p:spPr bwMode="auto">
            <a:xfrm>
              <a:off x="6323013" y="3767138"/>
              <a:ext cx="382587"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5372" name="AutoShape 24"/>
            <p:cNvCxnSpPr>
              <a:cxnSpLocks noChangeShapeType="1"/>
              <a:stCxn id="15367" idx="3"/>
              <a:endCxn id="15368" idx="1"/>
            </p:cNvCxnSpPr>
            <p:nvPr/>
          </p:nvCxnSpPr>
          <p:spPr bwMode="auto">
            <a:xfrm flipH="1">
              <a:off x="6172200" y="3767138"/>
              <a:ext cx="2136775" cy="1371600"/>
            </a:xfrm>
            <a:prstGeom prst="bentConnector5">
              <a:avLst>
                <a:gd name="adj1" fmla="val -10699"/>
                <a:gd name="adj2" fmla="val 49884"/>
                <a:gd name="adj3" fmla="val 11069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5373" name="AutoShape 25"/>
            <p:cNvCxnSpPr>
              <a:cxnSpLocks noChangeShapeType="1"/>
              <a:stCxn id="15365" idx="3"/>
              <a:endCxn id="15366" idx="1"/>
            </p:cNvCxnSpPr>
            <p:nvPr/>
          </p:nvCxnSpPr>
          <p:spPr bwMode="auto">
            <a:xfrm>
              <a:off x="4368800" y="3767138"/>
              <a:ext cx="35560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5374" name="AutoShape 26"/>
            <p:cNvCxnSpPr>
              <a:cxnSpLocks noChangeShapeType="1"/>
              <a:stCxn id="15364" idx="3"/>
              <a:endCxn id="15365" idx="1"/>
            </p:cNvCxnSpPr>
            <p:nvPr/>
          </p:nvCxnSpPr>
          <p:spPr bwMode="auto">
            <a:xfrm>
              <a:off x="2416175" y="3767138"/>
              <a:ext cx="354013"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5375" name="Line 28"/>
            <p:cNvSpPr>
              <a:spLocks noChangeShapeType="1"/>
            </p:cNvSpPr>
            <p:nvPr/>
          </p:nvSpPr>
          <p:spPr bwMode="auto">
            <a:xfrm>
              <a:off x="457200" y="3048000"/>
              <a:ext cx="8153400" cy="0"/>
            </a:xfrm>
            <a:prstGeom prst="line">
              <a:avLst/>
            </a:prstGeom>
            <a:noFill/>
            <a:ln w="38100">
              <a:solidFill>
                <a:schemeClr val="folHlink"/>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5376" name="Line 29"/>
            <p:cNvSpPr>
              <a:spLocks noChangeShapeType="1"/>
            </p:cNvSpPr>
            <p:nvPr/>
          </p:nvSpPr>
          <p:spPr bwMode="auto">
            <a:xfrm>
              <a:off x="533400" y="4572000"/>
              <a:ext cx="8153400" cy="0"/>
            </a:xfrm>
            <a:prstGeom prst="line">
              <a:avLst/>
            </a:prstGeom>
            <a:noFill/>
            <a:ln w="38100">
              <a:solidFill>
                <a:schemeClr val="folHlink"/>
              </a:solidFill>
              <a:prstDash val="dashDot"/>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b="1"/>
              <a:t>5.3.1 </a:t>
            </a:r>
            <a:r>
              <a:rPr lang="zh-CN" altLang="en-US" b="1"/>
              <a:t>需求分析的任务</a:t>
            </a:r>
            <a:endParaRPr lang="zh-CN" altLang="en-US" b="1"/>
          </a:p>
        </p:txBody>
      </p:sp>
      <p:sp>
        <p:nvSpPr>
          <p:cNvPr id="16387" name="Rectangle 3"/>
          <p:cNvSpPr>
            <a:spLocks noGrp="1" noChangeArrowheads="1"/>
          </p:cNvSpPr>
          <p:nvPr>
            <p:ph type="body" idx="1"/>
          </p:nvPr>
        </p:nvSpPr>
        <p:spPr>
          <a:xfrm>
            <a:off x="457200" y="1052513"/>
            <a:ext cx="8229600" cy="5184775"/>
          </a:xfrm>
        </p:spPr>
        <p:txBody>
          <a:bodyPr/>
          <a:lstStyle/>
          <a:p>
            <a:pPr eaLnBrk="1" hangingPunct="1"/>
            <a:r>
              <a:rPr lang="zh-CN" altLang="en-US" sz="2800"/>
              <a:t>需求分析的任务是通过详细调查现实世界要处理的对象（部门、企业）充分了解原系统（手工系统或老计算机系统）工作概况，明确各用户的各种需求，在此基础上确定新的功能。</a:t>
            </a:r>
            <a:endParaRPr lang="en-US" altLang="zh-CN" sz="2800"/>
          </a:p>
          <a:p>
            <a:pPr eaLnBrk="1" hangingPunct="1"/>
            <a:r>
              <a:rPr lang="zh-CN" altLang="en-US" sz="2800"/>
              <a:t>新系统的设计不仅要考虑现时的需求还要为今后的扩充和改变留有余地，要有一定的前瞻性。</a:t>
            </a:r>
            <a:endParaRPr lang="zh-CN" altLang="en-US" sz="2800"/>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b="1"/>
              <a:t>5.3.2 </a:t>
            </a:r>
            <a:r>
              <a:rPr lang="zh-CN" altLang="en-US" b="1"/>
              <a:t>需求分析的方法</a:t>
            </a:r>
            <a:endParaRPr lang="zh-CN" altLang="en-US" b="1"/>
          </a:p>
        </p:txBody>
      </p:sp>
      <p:sp>
        <p:nvSpPr>
          <p:cNvPr id="17411" name="Rectangle 3"/>
          <p:cNvSpPr>
            <a:spLocks noGrp="1" noChangeArrowheads="1"/>
          </p:cNvSpPr>
          <p:nvPr>
            <p:ph type="body" idx="1"/>
          </p:nvPr>
        </p:nvSpPr>
        <p:spPr>
          <a:xfrm>
            <a:off x="457200" y="1052513"/>
            <a:ext cx="8229600" cy="5184775"/>
          </a:xfrm>
        </p:spPr>
        <p:txBody>
          <a:bodyPr/>
          <a:lstStyle/>
          <a:p>
            <a:pPr marL="0" indent="0" eaLnBrk="1" hangingPunct="1">
              <a:lnSpc>
                <a:spcPct val="90000"/>
              </a:lnSpc>
              <a:buFont typeface="Wingdings" panose="05000000000000000000" pitchFamily="2" charset="2"/>
              <a:buNone/>
            </a:pPr>
            <a:r>
              <a:rPr lang="zh-CN" altLang="en-US" sz="2800" b="1"/>
              <a:t>四步：</a:t>
            </a:r>
            <a:endParaRPr lang="zh-CN" altLang="en-US" sz="2800" b="1"/>
          </a:p>
          <a:p>
            <a:pPr marL="0" indent="0" eaLnBrk="1" hangingPunct="1">
              <a:lnSpc>
                <a:spcPct val="90000"/>
              </a:lnSpc>
              <a:buFont typeface="Wingdings" panose="05000000000000000000" pitchFamily="2" charset="2"/>
              <a:buNone/>
            </a:pPr>
            <a:r>
              <a:rPr lang="en-US" altLang="zh-CN" sz="2800"/>
              <a:t>1</a:t>
            </a:r>
            <a:r>
              <a:rPr lang="zh-CN" altLang="en-US" sz="2800"/>
              <a:t>．调查组织机构情况。</a:t>
            </a:r>
            <a:endParaRPr lang="zh-CN" altLang="en-US" sz="2800"/>
          </a:p>
          <a:p>
            <a:pPr marL="0" indent="0" eaLnBrk="1" hangingPunct="1">
              <a:lnSpc>
                <a:spcPct val="90000"/>
              </a:lnSpc>
              <a:buFont typeface="Wingdings" panose="05000000000000000000" pitchFamily="2" charset="2"/>
              <a:buNone/>
            </a:pPr>
            <a:r>
              <a:rPr lang="en-US" altLang="zh-CN" sz="2800"/>
              <a:t>2</a:t>
            </a:r>
            <a:r>
              <a:rPr lang="zh-CN" altLang="en-US" sz="2800"/>
              <a:t>．调查各部门的业务活动情况。</a:t>
            </a:r>
            <a:endParaRPr lang="zh-CN" altLang="en-US" sz="2800"/>
          </a:p>
          <a:p>
            <a:pPr marL="0" indent="0" eaLnBrk="1" hangingPunct="1">
              <a:lnSpc>
                <a:spcPct val="90000"/>
              </a:lnSpc>
              <a:buFont typeface="Wingdings" panose="05000000000000000000" pitchFamily="2" charset="2"/>
              <a:buNone/>
            </a:pPr>
            <a:r>
              <a:rPr lang="en-US" altLang="zh-CN" sz="2800"/>
              <a:t>3</a:t>
            </a:r>
            <a:r>
              <a:rPr lang="zh-CN" altLang="en-US" sz="2800"/>
              <a:t>．协助用户明确对新系统的各种要求。</a:t>
            </a:r>
            <a:endParaRPr lang="zh-CN" altLang="en-US" sz="2800"/>
          </a:p>
          <a:p>
            <a:pPr marL="0" indent="0" eaLnBrk="1" hangingPunct="1">
              <a:lnSpc>
                <a:spcPct val="90000"/>
              </a:lnSpc>
              <a:buFont typeface="Wingdings" panose="05000000000000000000" pitchFamily="2" charset="2"/>
              <a:buNone/>
            </a:pPr>
            <a:r>
              <a:rPr lang="en-US" altLang="zh-CN" sz="2800"/>
              <a:t>4</a:t>
            </a:r>
            <a:r>
              <a:rPr lang="zh-CN" altLang="en-US" sz="2800"/>
              <a:t>．对调查结果进行初步分析，确定系统的边界。</a:t>
            </a:r>
            <a:endParaRPr lang="zh-CN" altLang="en-US" sz="2800"/>
          </a:p>
          <a:p>
            <a:pPr marL="0" indent="0" eaLnBrk="1" hangingPunct="1">
              <a:lnSpc>
                <a:spcPct val="90000"/>
              </a:lnSpc>
              <a:buFont typeface="Wingdings" panose="05000000000000000000" pitchFamily="2" charset="2"/>
              <a:buNone/>
            </a:pPr>
            <a:r>
              <a:rPr lang="zh-CN" altLang="en-US" sz="2800" b="1"/>
              <a:t>调查方法：</a:t>
            </a:r>
            <a:endParaRPr lang="zh-CN" altLang="en-US" sz="2800" b="1"/>
          </a:p>
          <a:p>
            <a:pPr marL="0" indent="0" eaLnBrk="1" hangingPunct="1">
              <a:lnSpc>
                <a:spcPct val="90000"/>
              </a:lnSpc>
              <a:buFont typeface="Wingdings" panose="05000000000000000000" pitchFamily="2" charset="2"/>
              <a:buNone/>
            </a:pPr>
            <a:r>
              <a:rPr lang="en-US" altLang="zh-CN" sz="2800"/>
              <a:t>(1)</a:t>
            </a:r>
            <a:r>
              <a:rPr lang="zh-CN" altLang="en-US" sz="2800"/>
              <a:t>跟班作业。</a:t>
            </a:r>
            <a:endParaRPr lang="zh-CN" altLang="en-US" sz="2800"/>
          </a:p>
          <a:p>
            <a:pPr marL="0" indent="0" eaLnBrk="1" hangingPunct="1">
              <a:lnSpc>
                <a:spcPct val="90000"/>
              </a:lnSpc>
              <a:buFont typeface="Wingdings" panose="05000000000000000000" pitchFamily="2" charset="2"/>
              <a:buNone/>
            </a:pPr>
            <a:r>
              <a:rPr lang="en-US" altLang="zh-CN" sz="2800"/>
              <a:t>(2)</a:t>
            </a:r>
            <a:r>
              <a:rPr lang="zh-CN" altLang="en-US" sz="2800"/>
              <a:t>开调查会。</a:t>
            </a:r>
            <a:endParaRPr lang="zh-CN" altLang="en-US" sz="2800"/>
          </a:p>
          <a:p>
            <a:pPr marL="0" indent="0" eaLnBrk="1" hangingPunct="1">
              <a:lnSpc>
                <a:spcPct val="90000"/>
              </a:lnSpc>
              <a:buFont typeface="Wingdings" panose="05000000000000000000" pitchFamily="2" charset="2"/>
              <a:buNone/>
            </a:pPr>
            <a:r>
              <a:rPr lang="en-US" altLang="zh-CN" sz="2800"/>
              <a:t>(3)</a:t>
            </a:r>
            <a:r>
              <a:rPr lang="zh-CN" altLang="en-US" sz="2800"/>
              <a:t>查阅档案资料。</a:t>
            </a:r>
            <a:endParaRPr lang="zh-CN" altLang="en-US" sz="2800"/>
          </a:p>
          <a:p>
            <a:pPr marL="0" indent="0" eaLnBrk="1" hangingPunct="1">
              <a:lnSpc>
                <a:spcPct val="90000"/>
              </a:lnSpc>
              <a:buFont typeface="Wingdings" panose="05000000000000000000" pitchFamily="2" charset="2"/>
              <a:buNone/>
            </a:pPr>
            <a:r>
              <a:rPr lang="en-US" altLang="zh-CN" sz="2800"/>
              <a:t>(4)</a:t>
            </a:r>
            <a:r>
              <a:rPr lang="zh-CN" altLang="en-US" sz="2800"/>
              <a:t>询问。</a:t>
            </a:r>
            <a:endParaRPr lang="zh-CN" altLang="en-US" sz="2800"/>
          </a:p>
          <a:p>
            <a:pPr marL="0" indent="0" eaLnBrk="1" hangingPunct="1">
              <a:lnSpc>
                <a:spcPct val="90000"/>
              </a:lnSpc>
              <a:buFont typeface="Wingdings" panose="05000000000000000000" pitchFamily="2" charset="2"/>
              <a:buNone/>
            </a:pPr>
            <a:r>
              <a:rPr lang="en-US" altLang="zh-CN" sz="2800"/>
              <a:t>(5)</a:t>
            </a:r>
            <a:r>
              <a:rPr lang="zh-CN" altLang="en-US" sz="2800"/>
              <a:t>设计调查用表请用户填写。</a:t>
            </a:r>
            <a:endParaRPr lang="zh-CN" altLang="en-US" sz="2800"/>
          </a:p>
        </p:txBody>
      </p:sp>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b="1"/>
              <a:t>5.3.3 </a:t>
            </a:r>
            <a:r>
              <a:rPr lang="zh-CN" altLang="en-US" b="1"/>
              <a:t>需求分析的步骤</a:t>
            </a:r>
            <a:endParaRPr lang="zh-CN" altLang="en-US" b="1"/>
          </a:p>
        </p:txBody>
      </p:sp>
      <p:sp>
        <p:nvSpPr>
          <p:cNvPr id="18435" name="Rectangle 3"/>
          <p:cNvSpPr>
            <a:spLocks noGrp="1" noChangeArrowheads="1"/>
          </p:cNvSpPr>
          <p:nvPr>
            <p:ph type="body" idx="1"/>
          </p:nvPr>
        </p:nvSpPr>
        <p:spPr>
          <a:xfrm>
            <a:off x="471488" y="1125538"/>
            <a:ext cx="8229600" cy="1371600"/>
          </a:xfrm>
        </p:spPr>
        <p:txBody>
          <a:bodyPr/>
          <a:lstStyle/>
          <a:p>
            <a:pPr eaLnBrk="1" hangingPunct="1">
              <a:lnSpc>
                <a:spcPct val="90000"/>
              </a:lnSpc>
              <a:defRPr/>
            </a:pPr>
            <a:r>
              <a:rPr lang="zh-CN" altLang="en-US" sz="2400" dirty="0"/>
              <a:t>分析四步：分析用户的活动、确定新系统功能包括的范围、分析用户活动所涉及的数据、分析系统数据。</a:t>
            </a:r>
            <a:endParaRPr lang="zh-CN" altLang="en-US" sz="2400" b="1" dirty="0"/>
          </a:p>
          <a:p>
            <a:pPr marL="0" indent="0" eaLnBrk="1" hangingPunct="1">
              <a:lnSpc>
                <a:spcPct val="90000"/>
              </a:lnSpc>
              <a:buFont typeface="Wingdings" panose="05000000000000000000" pitchFamily="2" charset="2"/>
              <a:buNone/>
              <a:defRPr/>
            </a:pPr>
            <a:r>
              <a:rPr lang="en-US" altLang="zh-CN" sz="2400" b="1" dirty="0"/>
              <a:t>1</a:t>
            </a:r>
            <a:r>
              <a:rPr lang="zh-CN" altLang="en-US" sz="2400" b="1" dirty="0"/>
              <a:t>．分析用户的活动</a:t>
            </a:r>
            <a:endParaRPr lang="zh-CN" altLang="en-US" sz="2400" b="1" dirty="0"/>
          </a:p>
        </p:txBody>
      </p:sp>
      <p:grpSp>
        <p:nvGrpSpPr>
          <p:cNvPr id="18436" name="Group 4"/>
          <p:cNvGrpSpPr/>
          <p:nvPr/>
        </p:nvGrpSpPr>
        <p:grpSpPr bwMode="auto">
          <a:xfrm>
            <a:off x="228600" y="2469627"/>
            <a:ext cx="8915400" cy="3343355"/>
            <a:chOff x="1981" y="7138"/>
            <a:chExt cx="8444" cy="2406"/>
          </a:xfrm>
        </p:grpSpPr>
        <p:sp>
          <p:nvSpPr>
            <p:cNvPr id="18438" name="Rectangle 5"/>
            <p:cNvSpPr>
              <a:spLocks noChangeArrowheads="1"/>
            </p:cNvSpPr>
            <p:nvPr/>
          </p:nvSpPr>
          <p:spPr bwMode="auto">
            <a:xfrm>
              <a:off x="3844" y="9124"/>
              <a:ext cx="4463" cy="420"/>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dirty="0">
                  <a:latin typeface="Times New Roman" panose="02020603050405020304" pitchFamily="18" charset="0"/>
                </a:rPr>
                <a:t>图书发行企业部分业务用户活动图</a:t>
              </a:r>
              <a:endParaRPr lang="zh-CN" altLang="en-US" sz="2000" b="1" dirty="0"/>
            </a:p>
          </p:txBody>
        </p:sp>
        <p:grpSp>
          <p:nvGrpSpPr>
            <p:cNvPr id="18439" name="Group 6"/>
            <p:cNvGrpSpPr/>
            <p:nvPr/>
          </p:nvGrpSpPr>
          <p:grpSpPr bwMode="auto">
            <a:xfrm>
              <a:off x="1981" y="7138"/>
              <a:ext cx="8444" cy="1986"/>
              <a:chOff x="1981" y="7138"/>
              <a:chExt cx="8444" cy="1986"/>
            </a:xfrm>
          </p:grpSpPr>
          <p:sp>
            <p:nvSpPr>
              <p:cNvPr id="18440" name="Rectangle 7"/>
              <p:cNvSpPr>
                <a:spLocks noChangeArrowheads="1"/>
              </p:cNvSpPr>
              <p:nvPr/>
            </p:nvSpPr>
            <p:spPr bwMode="auto">
              <a:xfrm>
                <a:off x="3209" y="7138"/>
                <a:ext cx="5670" cy="1986"/>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18441" name="Group 8"/>
              <p:cNvGrpSpPr/>
              <p:nvPr/>
            </p:nvGrpSpPr>
            <p:grpSpPr bwMode="auto">
              <a:xfrm>
                <a:off x="1981" y="7230"/>
                <a:ext cx="8082" cy="540"/>
                <a:chOff x="1981" y="7917"/>
                <a:chExt cx="8082" cy="540"/>
              </a:xfrm>
            </p:grpSpPr>
            <p:sp>
              <p:nvSpPr>
                <p:cNvPr id="18456" name="Rectangle 9"/>
                <p:cNvSpPr>
                  <a:spLocks noChangeArrowheads="1"/>
                </p:cNvSpPr>
                <p:nvPr/>
              </p:nvSpPr>
              <p:spPr bwMode="auto">
                <a:xfrm>
                  <a:off x="3343" y="7968"/>
                  <a:ext cx="1320" cy="426"/>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接受申请</a:t>
                  </a:r>
                  <a:endParaRPr lang="zh-CN" altLang="en-US" sz="3200" b="1"/>
                </a:p>
              </p:txBody>
            </p:sp>
            <p:sp>
              <p:nvSpPr>
                <p:cNvPr id="18457" name="Rectangle 10"/>
                <p:cNvSpPr>
                  <a:spLocks noChangeArrowheads="1"/>
                </p:cNvSpPr>
                <p:nvPr/>
              </p:nvSpPr>
              <p:spPr bwMode="auto">
                <a:xfrm>
                  <a:off x="4813" y="7968"/>
                  <a:ext cx="1530" cy="423"/>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查图书信息</a:t>
                  </a:r>
                  <a:endParaRPr lang="zh-CN" altLang="en-US" sz="3200" b="1"/>
                </a:p>
              </p:txBody>
            </p:sp>
            <p:sp>
              <p:nvSpPr>
                <p:cNvPr id="18458" name="Rectangle 11"/>
                <p:cNvSpPr>
                  <a:spLocks noChangeArrowheads="1"/>
                </p:cNvSpPr>
                <p:nvPr/>
              </p:nvSpPr>
              <p:spPr bwMode="auto">
                <a:xfrm>
                  <a:off x="6808" y="7968"/>
                  <a:ext cx="1590" cy="474"/>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打印图书目录</a:t>
                  </a:r>
                  <a:endParaRPr lang="zh-CN" altLang="en-US" sz="3200" b="1"/>
                </a:p>
              </p:txBody>
            </p:sp>
            <p:sp>
              <p:nvSpPr>
                <p:cNvPr id="18459" name="Rectangle 12"/>
                <p:cNvSpPr>
                  <a:spLocks noChangeArrowheads="1"/>
                </p:cNvSpPr>
                <p:nvPr/>
              </p:nvSpPr>
              <p:spPr bwMode="auto">
                <a:xfrm>
                  <a:off x="1981" y="7965"/>
                  <a:ext cx="1155" cy="420"/>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查询图书</a:t>
                  </a:r>
                  <a:endParaRPr lang="zh-CN" altLang="en-US" sz="3200" b="1"/>
                </a:p>
              </p:txBody>
            </p:sp>
            <p:sp>
              <p:nvSpPr>
                <p:cNvPr id="18460" name="Rectangle 13"/>
                <p:cNvSpPr>
                  <a:spLocks noChangeArrowheads="1"/>
                </p:cNvSpPr>
                <p:nvPr/>
              </p:nvSpPr>
              <p:spPr bwMode="auto">
                <a:xfrm>
                  <a:off x="9013" y="7917"/>
                  <a:ext cx="1050" cy="540"/>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公布</a:t>
                  </a:r>
                  <a:endParaRPr lang="zh-CN" altLang="en-US" sz="3200" b="1"/>
                </a:p>
              </p:txBody>
            </p:sp>
            <p:sp>
              <p:nvSpPr>
                <p:cNvPr id="18461" name="Line 14"/>
                <p:cNvSpPr>
                  <a:spLocks noChangeShapeType="1"/>
                </p:cNvSpPr>
                <p:nvPr/>
              </p:nvSpPr>
              <p:spPr bwMode="auto">
                <a:xfrm>
                  <a:off x="3028" y="8232"/>
                  <a:ext cx="31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2" name="Line 15"/>
                <p:cNvSpPr>
                  <a:spLocks noChangeShapeType="1"/>
                </p:cNvSpPr>
                <p:nvPr/>
              </p:nvSpPr>
              <p:spPr bwMode="auto">
                <a:xfrm>
                  <a:off x="4708" y="8217"/>
                  <a:ext cx="10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Line 16"/>
                <p:cNvSpPr>
                  <a:spLocks noChangeShapeType="1"/>
                </p:cNvSpPr>
                <p:nvPr/>
              </p:nvSpPr>
              <p:spPr bwMode="auto">
                <a:xfrm>
                  <a:off x="6388" y="8202"/>
                  <a:ext cx="4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4" name="Line 17"/>
                <p:cNvSpPr>
                  <a:spLocks noChangeShapeType="1"/>
                </p:cNvSpPr>
                <p:nvPr/>
              </p:nvSpPr>
              <p:spPr bwMode="auto">
                <a:xfrm>
                  <a:off x="8383" y="8157"/>
                  <a:ext cx="63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442" name="Rectangle 18"/>
              <p:cNvSpPr>
                <a:spLocks noChangeArrowheads="1"/>
              </p:cNvSpPr>
              <p:nvPr/>
            </p:nvSpPr>
            <p:spPr bwMode="auto">
              <a:xfrm>
                <a:off x="3343" y="8139"/>
                <a:ext cx="1155" cy="423"/>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接受处理</a:t>
                </a:r>
                <a:endParaRPr lang="zh-CN" altLang="en-US" sz="3200" b="1"/>
              </a:p>
            </p:txBody>
          </p:sp>
          <p:sp>
            <p:nvSpPr>
              <p:cNvPr id="18443" name="Rectangle 19"/>
              <p:cNvSpPr>
                <a:spLocks noChangeArrowheads="1"/>
              </p:cNvSpPr>
              <p:nvPr/>
            </p:nvSpPr>
            <p:spPr bwMode="auto">
              <a:xfrm>
                <a:off x="4708" y="8494"/>
                <a:ext cx="1500" cy="405"/>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dirty="0">
                    <a:latin typeface="Times New Roman" panose="02020603050405020304" pitchFamily="18" charset="0"/>
                  </a:rPr>
                  <a:t>查书店信息请</a:t>
                </a:r>
                <a:endParaRPr lang="zh-CN" altLang="en-US" sz="3200" b="1" dirty="0"/>
              </a:p>
            </p:txBody>
          </p:sp>
          <p:sp>
            <p:nvSpPr>
              <p:cNvPr id="18444" name="Rectangle 20"/>
              <p:cNvSpPr>
                <a:spLocks noChangeArrowheads="1"/>
              </p:cNvSpPr>
              <p:nvPr/>
            </p:nvSpPr>
            <p:spPr bwMode="auto">
              <a:xfrm>
                <a:off x="4708" y="7984"/>
                <a:ext cx="1500" cy="423"/>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dirty="0">
                    <a:latin typeface="Times New Roman" panose="02020603050405020304" pitchFamily="18" charset="0"/>
                  </a:rPr>
                  <a:t>查图书信息</a:t>
                </a:r>
                <a:endParaRPr lang="zh-CN" altLang="en-US" sz="3200" b="1" dirty="0"/>
              </a:p>
            </p:txBody>
          </p:sp>
          <p:sp>
            <p:nvSpPr>
              <p:cNvPr id="18445" name="Rectangle 21"/>
              <p:cNvSpPr>
                <a:spLocks noChangeArrowheads="1"/>
              </p:cNvSpPr>
              <p:nvPr/>
            </p:nvSpPr>
            <p:spPr bwMode="auto">
              <a:xfrm>
                <a:off x="6399" y="8139"/>
                <a:ext cx="1155" cy="477"/>
              </a:xfrm>
              <a:prstGeom prst="rect">
                <a:avLst/>
              </a:prstGeom>
              <a:solidFill>
                <a:srgbClr val="FFFFFF"/>
              </a:solidFill>
              <a:ln w="9525">
                <a:solidFill>
                  <a:srgbClr val="000000"/>
                </a:solidFill>
                <a:miter lim="800000"/>
              </a:ln>
            </p:spPr>
            <p:txBody>
              <a:bodyPr lIns="90000" anchor="ctr" anchorCtr="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ts val="1800"/>
                  </a:lnSpc>
                </a:pPr>
                <a:r>
                  <a:rPr lang="zh-CN" altLang="en-US" b="1" dirty="0">
                    <a:latin typeface="Times New Roman" panose="02020603050405020304" pitchFamily="18" charset="0"/>
                  </a:rPr>
                  <a:t>生成订单</a:t>
                </a:r>
                <a:endParaRPr lang="en-US" altLang="zh-CN" b="1" dirty="0">
                  <a:latin typeface="Times New Roman" panose="02020603050405020304" pitchFamily="18" charset="0"/>
                </a:endParaRPr>
              </a:p>
              <a:p>
                <a:pPr algn="just" eaLnBrk="1" hangingPunct="1">
                  <a:lnSpc>
                    <a:spcPts val="1800"/>
                  </a:lnSpc>
                </a:pPr>
                <a:r>
                  <a:rPr lang="zh-CN" altLang="en-US" b="1" dirty="0">
                    <a:latin typeface="Times New Roman" panose="02020603050405020304" pitchFamily="18" charset="0"/>
                  </a:rPr>
                  <a:t>计算货款</a:t>
                </a:r>
                <a:endParaRPr lang="zh-CN" altLang="en-US" sz="3200" b="1" dirty="0"/>
              </a:p>
            </p:txBody>
          </p:sp>
          <p:sp>
            <p:nvSpPr>
              <p:cNvPr id="18446" name="Rectangle 22"/>
              <p:cNvSpPr>
                <a:spLocks noChangeArrowheads="1"/>
              </p:cNvSpPr>
              <p:nvPr/>
            </p:nvSpPr>
            <p:spPr bwMode="auto">
              <a:xfrm>
                <a:off x="1981" y="8134"/>
                <a:ext cx="1155" cy="465"/>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书店订书</a:t>
                </a:r>
                <a:endParaRPr lang="zh-CN" altLang="en-US" sz="3200" b="1"/>
              </a:p>
            </p:txBody>
          </p:sp>
          <p:sp>
            <p:nvSpPr>
              <p:cNvPr id="18447" name="Rectangle 23"/>
              <p:cNvSpPr>
                <a:spLocks noChangeArrowheads="1"/>
              </p:cNvSpPr>
              <p:nvPr/>
            </p:nvSpPr>
            <p:spPr bwMode="auto">
              <a:xfrm>
                <a:off x="9013" y="8139"/>
                <a:ext cx="1412" cy="450"/>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dirty="0">
                    <a:latin typeface="Times New Roman" panose="02020603050405020304" pitchFamily="18" charset="0"/>
                  </a:rPr>
                  <a:t>交有关部门</a:t>
                </a:r>
                <a:endParaRPr lang="zh-CN" altLang="en-US" sz="3200" b="1" dirty="0"/>
              </a:p>
            </p:txBody>
          </p:sp>
          <p:sp>
            <p:nvSpPr>
              <p:cNvPr id="18448" name="Line 24"/>
              <p:cNvSpPr>
                <a:spLocks noChangeShapeType="1"/>
              </p:cNvSpPr>
              <p:nvPr/>
            </p:nvSpPr>
            <p:spPr bwMode="auto">
              <a:xfrm>
                <a:off x="3028" y="8371"/>
                <a:ext cx="31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9" name="Line 25"/>
              <p:cNvSpPr>
                <a:spLocks noChangeShapeType="1"/>
              </p:cNvSpPr>
              <p:nvPr/>
            </p:nvSpPr>
            <p:spPr bwMode="auto">
              <a:xfrm>
                <a:off x="8803" y="8415"/>
                <a:ext cx="31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0" name="AutoShape 26"/>
              <p:cNvSpPr/>
              <p:nvPr/>
            </p:nvSpPr>
            <p:spPr bwMode="auto">
              <a:xfrm>
                <a:off x="4603" y="7984"/>
                <a:ext cx="39" cy="855"/>
              </a:xfrm>
              <a:prstGeom prst="leftBracket">
                <a:avLst>
                  <a:gd name="adj" fmla="val 182692"/>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8451" name="AutoShape 27"/>
              <p:cNvSpPr/>
              <p:nvPr/>
            </p:nvSpPr>
            <p:spPr bwMode="auto">
              <a:xfrm>
                <a:off x="6279" y="7984"/>
                <a:ext cx="38" cy="861"/>
              </a:xfrm>
              <a:prstGeom prst="rightBracket">
                <a:avLst>
                  <a:gd name="adj" fmla="val 188816"/>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8452" name="Line 28"/>
              <p:cNvSpPr>
                <a:spLocks noChangeShapeType="1"/>
              </p:cNvSpPr>
              <p:nvPr/>
            </p:nvSpPr>
            <p:spPr bwMode="auto">
              <a:xfrm>
                <a:off x="4497" y="8371"/>
                <a:ext cx="9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3" name="Line 29"/>
              <p:cNvSpPr>
                <a:spLocks noChangeShapeType="1"/>
              </p:cNvSpPr>
              <p:nvPr/>
            </p:nvSpPr>
            <p:spPr bwMode="auto">
              <a:xfrm>
                <a:off x="6297" y="8398"/>
                <a:ext cx="9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4" name="Rectangle 30"/>
              <p:cNvSpPr>
                <a:spLocks noChangeArrowheads="1"/>
              </p:cNvSpPr>
              <p:nvPr/>
            </p:nvSpPr>
            <p:spPr bwMode="auto">
              <a:xfrm>
                <a:off x="7669" y="8142"/>
                <a:ext cx="1152" cy="453"/>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打印订单</a:t>
                </a:r>
                <a:endParaRPr lang="zh-CN" altLang="en-US" sz="3200" b="1"/>
              </a:p>
            </p:txBody>
          </p:sp>
          <p:sp>
            <p:nvSpPr>
              <p:cNvPr id="18455" name="Line 31"/>
              <p:cNvSpPr>
                <a:spLocks noChangeShapeType="1"/>
              </p:cNvSpPr>
              <p:nvPr/>
            </p:nvSpPr>
            <p:spPr bwMode="auto">
              <a:xfrm>
                <a:off x="7595" y="8398"/>
                <a:ext cx="9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8437" name="矩形 1"/>
          <p:cNvSpPr>
            <a:spLocks noChangeArrowheads="1"/>
          </p:cNvSpPr>
          <p:nvPr/>
        </p:nvSpPr>
        <p:spPr bwMode="auto">
          <a:xfrm>
            <a:off x="693738" y="5661025"/>
            <a:ext cx="72628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a:t>2</a:t>
            </a:r>
            <a:r>
              <a:rPr lang="zh-CN" altLang="en-US" sz="2400" b="1"/>
              <a:t>．确定系统的边界</a:t>
            </a:r>
            <a:endParaRPr lang="zh-CN" altLang="en-US" sz="2400"/>
          </a:p>
          <a:p>
            <a:pPr eaLnBrk="1" hangingPunct="1"/>
            <a:r>
              <a:rPr lang="zh-CN" altLang="en-US" sz="2400"/>
              <a:t>在上述用户活动图中确定计算机与人工分工的界线</a:t>
            </a:r>
            <a:endParaRPr lang="zh-CN" altLang="en-US" sz="2400" b="1"/>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学生选课活动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 y="157163"/>
            <a:ext cx="3390900" cy="670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7" descr="学生成绩查询活动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88913"/>
            <a:ext cx="6134100" cy="628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5"/>
          <p:cNvSpPr txBox="1">
            <a:spLocks noChangeArrowheads="1"/>
          </p:cNvSpPr>
          <p:nvPr/>
        </p:nvSpPr>
        <p:spPr bwMode="auto">
          <a:xfrm>
            <a:off x="1219200" y="6488113"/>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latin typeface="Arial" panose="020B0604020202020204" pitchFamily="34" charset="0"/>
              </a:rPr>
              <a:t>学生选课活动图</a:t>
            </a:r>
            <a:endParaRPr lang="zh-CN" altLang="en-US">
              <a:latin typeface="Arial" panose="020B0604020202020204" pitchFamily="34" charset="0"/>
            </a:endParaRPr>
          </a:p>
        </p:txBody>
      </p:sp>
      <p:sp>
        <p:nvSpPr>
          <p:cNvPr id="19461" name="TextBox 6"/>
          <p:cNvSpPr txBox="1">
            <a:spLocks noChangeArrowheads="1"/>
          </p:cNvSpPr>
          <p:nvPr/>
        </p:nvSpPr>
        <p:spPr bwMode="auto">
          <a:xfrm>
            <a:off x="5105400" y="6488113"/>
            <a:ext cx="2262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latin typeface="Arial" panose="020B0604020202020204" pitchFamily="34" charset="0"/>
              </a:rPr>
              <a:t>学生查询成绩活动图</a:t>
            </a:r>
            <a:endParaRPr lang="zh-CN" altLang="en-US">
              <a:latin typeface="Arial" panose="020B0604020202020204" pitchFamily="34" charset="0"/>
            </a:endParaRPr>
          </a:p>
        </p:txBody>
      </p:sp>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
          <p:cNvSpPr>
            <a:spLocks noGrp="1" noChangeArrowheads="1"/>
          </p:cNvSpPr>
          <p:nvPr>
            <p:ph type="title"/>
          </p:nvPr>
        </p:nvSpPr>
        <p:spPr/>
        <p:txBody>
          <a:bodyPr/>
          <a:lstStyle/>
          <a:p>
            <a:pPr eaLnBrk="1" hangingPunct="1"/>
            <a:r>
              <a:rPr lang="en-US" altLang="zh-CN" sz="3600" b="1" dirty="0"/>
              <a:t>5.3.3 </a:t>
            </a:r>
            <a:r>
              <a:rPr lang="zh-CN" altLang="en-US" sz="3600" b="1" dirty="0"/>
              <a:t>需求分析的步骤</a:t>
            </a:r>
            <a:r>
              <a:rPr lang="zh-CN" altLang="en-US" sz="2000" b="1" dirty="0"/>
              <a:t>（续</a:t>
            </a:r>
            <a:r>
              <a:rPr lang="en-US" altLang="zh-CN" sz="2000" b="1" dirty="0"/>
              <a:t>1</a:t>
            </a:r>
            <a:r>
              <a:rPr lang="zh-CN" altLang="en-US" sz="2000" b="1" dirty="0"/>
              <a:t>）</a:t>
            </a:r>
            <a:endParaRPr lang="zh-CN" altLang="en-US" sz="2000" b="1" dirty="0"/>
          </a:p>
        </p:txBody>
      </p:sp>
      <p:sp>
        <p:nvSpPr>
          <p:cNvPr id="2" name="Rectangle 3"/>
          <p:cNvSpPr>
            <a:spLocks noGrp="1" noChangeArrowheads="1"/>
          </p:cNvSpPr>
          <p:nvPr>
            <p:ph idx="1"/>
          </p:nvPr>
        </p:nvSpPr>
        <p:spPr>
          <a:xfrm>
            <a:off x="457200" y="1052513"/>
            <a:ext cx="8229600" cy="5184775"/>
          </a:xfrm>
        </p:spPr>
        <p:txBody>
          <a:bodyPr/>
          <a:lstStyle/>
          <a:p>
            <a:pPr marL="0" indent="0" eaLnBrk="1" hangingPunct="1">
              <a:lnSpc>
                <a:spcPct val="80000"/>
              </a:lnSpc>
              <a:buFont typeface="Wingdings" panose="05000000000000000000" pitchFamily="2" charset="2"/>
              <a:buNone/>
              <a:defRPr/>
            </a:pPr>
            <a:r>
              <a:rPr lang="en-US" altLang="zh-CN" sz="2400" b="1" dirty="0"/>
              <a:t>3</a:t>
            </a:r>
            <a:r>
              <a:rPr lang="zh-CN" altLang="en-US" sz="2400" b="1" dirty="0"/>
              <a:t>．分析用户活动所涉及的数据</a:t>
            </a:r>
            <a:endParaRPr lang="zh-CN" altLang="en-US" sz="2400" dirty="0"/>
          </a:p>
          <a:p>
            <a:pPr eaLnBrk="1" hangingPunct="1">
              <a:lnSpc>
                <a:spcPct val="80000"/>
              </a:lnSpc>
              <a:defRPr/>
            </a:pPr>
            <a:r>
              <a:rPr lang="zh-CN" altLang="en-US" sz="2400" dirty="0"/>
              <a:t>在处理功能逐步分解的同时，他们所用的数据也逐级分解形成若干层次的数据流图。</a:t>
            </a:r>
            <a:endParaRPr lang="zh-CN" altLang="en-US" sz="2400" dirty="0"/>
          </a:p>
          <a:p>
            <a:pPr lvl="1" eaLnBrk="1" hangingPunct="1">
              <a:lnSpc>
                <a:spcPct val="80000"/>
              </a:lnSpc>
              <a:buFont typeface="Wingdings" panose="05000000000000000000" pitchFamily="2" charset="2"/>
              <a:buNone/>
              <a:defRPr/>
            </a:pPr>
            <a:r>
              <a:rPr lang="zh-CN" altLang="en-US" sz="2000" dirty="0"/>
              <a:t>数据流图（</a:t>
            </a:r>
            <a:r>
              <a:rPr lang="en-US" altLang="zh-CN" sz="2000" dirty="0" err="1"/>
              <a:t>DFD</a:t>
            </a:r>
            <a:r>
              <a:rPr lang="zh-CN" altLang="en-US" sz="2000" dirty="0"/>
              <a:t>，</a:t>
            </a:r>
            <a:r>
              <a:rPr lang="en-US" altLang="zh-CN" sz="2000" dirty="0"/>
              <a:t>Data Flow Diagram</a:t>
            </a:r>
            <a:r>
              <a:rPr lang="zh-CN" altLang="en-US" sz="2000" dirty="0"/>
              <a:t>）：从数据流的角度描述一个组织业务活动的图，从数据和数据加工两方面来表达数据处理系统工作过程，是用户和设计人员都能容易理解的一种表达系统功能的描述方式。</a:t>
            </a:r>
            <a:endParaRPr lang="zh-CN" altLang="en-US" sz="2000" dirty="0"/>
          </a:p>
          <a:p>
            <a:pPr lvl="1" eaLnBrk="1" hangingPunct="1">
              <a:lnSpc>
                <a:spcPct val="80000"/>
              </a:lnSpc>
              <a:defRPr/>
            </a:pPr>
            <a:r>
              <a:rPr lang="zh-CN" altLang="en-US" sz="2000" dirty="0"/>
              <a:t>用上面带有名字的箭头表示数据流，</a:t>
            </a:r>
            <a:endParaRPr lang="zh-CN" altLang="en-US" sz="2000" dirty="0"/>
          </a:p>
          <a:p>
            <a:pPr lvl="1" eaLnBrk="1" hangingPunct="1">
              <a:lnSpc>
                <a:spcPct val="80000"/>
              </a:lnSpc>
              <a:defRPr/>
            </a:pPr>
            <a:r>
              <a:rPr lang="zh-CN" altLang="en-US" sz="2000" dirty="0"/>
              <a:t>用标有名字的圆圈表示数据的加工处理，</a:t>
            </a:r>
            <a:endParaRPr lang="zh-CN" altLang="en-US" sz="2000" dirty="0"/>
          </a:p>
          <a:p>
            <a:pPr lvl="1" eaLnBrk="1" hangingPunct="1">
              <a:lnSpc>
                <a:spcPct val="80000"/>
              </a:lnSpc>
              <a:defRPr/>
            </a:pPr>
            <a:r>
              <a:rPr lang="zh-CN" altLang="en-US" sz="2000" dirty="0"/>
              <a:t>用直线表示文件（离开文件的箭头表示文件读、指向文件的箭头表示文件写），</a:t>
            </a:r>
            <a:endParaRPr lang="zh-CN" altLang="en-US" sz="2000" dirty="0"/>
          </a:p>
          <a:p>
            <a:pPr lvl="1" eaLnBrk="1" hangingPunct="1">
              <a:lnSpc>
                <a:spcPct val="80000"/>
              </a:lnSpc>
              <a:defRPr/>
            </a:pPr>
            <a:r>
              <a:rPr lang="zh-CN" altLang="en-US" sz="2000" dirty="0"/>
              <a:t>用方框表示数据的源头和终点。 </a:t>
            </a:r>
            <a:endParaRPr lang="zh-CN" altLang="en-US" sz="2000" dirty="0"/>
          </a:p>
        </p:txBody>
      </p:sp>
      <p:sp>
        <p:nvSpPr>
          <p:cNvPr id="20484" name="Text Box 7"/>
          <p:cNvSpPr txBox="1">
            <a:spLocks noChangeArrowheads="1"/>
          </p:cNvSpPr>
          <p:nvPr/>
        </p:nvSpPr>
        <p:spPr bwMode="auto">
          <a:xfrm>
            <a:off x="1143000" y="4813300"/>
            <a:ext cx="1223963" cy="493713"/>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a:latin typeface="Times New Roman" panose="02020603050405020304" pitchFamily="18" charset="0"/>
              </a:rPr>
              <a:t>S1</a:t>
            </a:r>
            <a:endParaRPr lang="en-US" altLang="zh-CN" sz="4000">
              <a:latin typeface="Arial" panose="020B0604020202020204" pitchFamily="34" charset="0"/>
            </a:endParaRPr>
          </a:p>
        </p:txBody>
      </p:sp>
      <p:sp>
        <p:nvSpPr>
          <p:cNvPr id="20485" name="Oval 8"/>
          <p:cNvSpPr>
            <a:spLocks noChangeArrowheads="1"/>
          </p:cNvSpPr>
          <p:nvPr/>
        </p:nvSpPr>
        <p:spPr bwMode="auto">
          <a:xfrm>
            <a:off x="3592513" y="4813300"/>
            <a:ext cx="979487" cy="657225"/>
          </a:xfrm>
          <a:prstGeom prst="ellipse">
            <a:avLst/>
          </a:prstGeom>
          <a:solidFill>
            <a:srgbClr val="FFFFFF"/>
          </a:solidFill>
          <a:ln w="9525">
            <a:solidFill>
              <a:srgbClr val="000000"/>
            </a:solidFill>
            <a:rou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a:latin typeface="Times New Roman" panose="02020603050405020304" pitchFamily="18" charset="0"/>
              </a:rPr>
              <a:t>P1</a:t>
            </a:r>
            <a:endParaRPr lang="en-US" altLang="zh-CN" sz="4000"/>
          </a:p>
        </p:txBody>
      </p:sp>
      <p:sp>
        <p:nvSpPr>
          <p:cNvPr id="20486" name="Oval 9"/>
          <p:cNvSpPr>
            <a:spLocks noChangeArrowheads="1"/>
          </p:cNvSpPr>
          <p:nvPr/>
        </p:nvSpPr>
        <p:spPr bwMode="auto">
          <a:xfrm>
            <a:off x="5551488" y="4813300"/>
            <a:ext cx="979487" cy="657225"/>
          </a:xfrm>
          <a:prstGeom prst="ellipse">
            <a:avLst/>
          </a:prstGeom>
          <a:solidFill>
            <a:srgbClr val="FFFFFF"/>
          </a:solidFill>
          <a:ln w="9525">
            <a:solidFill>
              <a:srgbClr val="000000"/>
            </a:solidFill>
            <a:rou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a:latin typeface="Times New Roman" panose="02020603050405020304" pitchFamily="18" charset="0"/>
              </a:rPr>
              <a:t>P2</a:t>
            </a:r>
            <a:endParaRPr lang="en-US" altLang="zh-CN" sz="4000"/>
          </a:p>
        </p:txBody>
      </p:sp>
      <p:sp>
        <p:nvSpPr>
          <p:cNvPr id="20487" name="Line 10"/>
          <p:cNvSpPr>
            <a:spLocks noChangeShapeType="1"/>
          </p:cNvSpPr>
          <p:nvPr/>
        </p:nvSpPr>
        <p:spPr bwMode="auto">
          <a:xfrm>
            <a:off x="3101975" y="5965825"/>
            <a:ext cx="12255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88" name="Line 11"/>
          <p:cNvSpPr>
            <a:spLocks noChangeShapeType="1"/>
          </p:cNvSpPr>
          <p:nvPr/>
        </p:nvSpPr>
        <p:spPr bwMode="auto">
          <a:xfrm flipV="1">
            <a:off x="3348038" y="5470525"/>
            <a:ext cx="733425" cy="4953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9" name="Line 12"/>
          <p:cNvSpPr>
            <a:spLocks noChangeShapeType="1"/>
          </p:cNvSpPr>
          <p:nvPr/>
        </p:nvSpPr>
        <p:spPr bwMode="auto">
          <a:xfrm>
            <a:off x="2366963" y="5141913"/>
            <a:ext cx="122555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0" name="Line 13"/>
          <p:cNvSpPr>
            <a:spLocks noChangeShapeType="1"/>
          </p:cNvSpPr>
          <p:nvPr/>
        </p:nvSpPr>
        <p:spPr bwMode="auto">
          <a:xfrm>
            <a:off x="4572000" y="5141913"/>
            <a:ext cx="97948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1" name="Line 14"/>
          <p:cNvSpPr>
            <a:spLocks noChangeShapeType="1"/>
          </p:cNvSpPr>
          <p:nvPr/>
        </p:nvSpPr>
        <p:spPr bwMode="auto">
          <a:xfrm>
            <a:off x="6530975" y="5141913"/>
            <a:ext cx="147002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2" name="Text Box 15"/>
          <p:cNvSpPr txBox="1">
            <a:spLocks noChangeArrowheads="1"/>
          </p:cNvSpPr>
          <p:nvPr/>
        </p:nvSpPr>
        <p:spPr bwMode="auto">
          <a:xfrm>
            <a:off x="2613025" y="4648200"/>
            <a:ext cx="735013" cy="446088"/>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a:latin typeface="Times New Roman" panose="02020603050405020304" pitchFamily="18" charset="0"/>
              </a:rPr>
              <a:t>X</a:t>
            </a:r>
            <a:endParaRPr lang="en-US" altLang="zh-CN" sz="4000">
              <a:latin typeface="Arial" panose="020B0604020202020204" pitchFamily="34" charset="0"/>
            </a:endParaRPr>
          </a:p>
        </p:txBody>
      </p:sp>
      <p:sp>
        <p:nvSpPr>
          <p:cNvPr id="20493" name="Text Box 16"/>
          <p:cNvSpPr txBox="1">
            <a:spLocks noChangeArrowheads="1"/>
          </p:cNvSpPr>
          <p:nvPr/>
        </p:nvSpPr>
        <p:spPr bwMode="auto">
          <a:xfrm>
            <a:off x="4572000" y="4648200"/>
            <a:ext cx="735013" cy="461963"/>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a:latin typeface="Times New Roman" panose="02020603050405020304" pitchFamily="18" charset="0"/>
              </a:rPr>
              <a:t>Y</a:t>
            </a:r>
            <a:endParaRPr lang="en-US" altLang="zh-CN" sz="4000">
              <a:latin typeface="Arial" panose="020B0604020202020204" pitchFamily="34" charset="0"/>
            </a:endParaRPr>
          </a:p>
        </p:txBody>
      </p:sp>
      <p:sp>
        <p:nvSpPr>
          <p:cNvPr id="20494" name="Text Box 17"/>
          <p:cNvSpPr txBox="1">
            <a:spLocks noChangeArrowheads="1"/>
          </p:cNvSpPr>
          <p:nvPr/>
        </p:nvSpPr>
        <p:spPr bwMode="auto">
          <a:xfrm>
            <a:off x="6777038" y="4648200"/>
            <a:ext cx="733425" cy="414338"/>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a:latin typeface="Times New Roman" panose="02020603050405020304" pitchFamily="18" charset="0"/>
              </a:rPr>
              <a:t>Z</a:t>
            </a:r>
            <a:endParaRPr lang="en-US" altLang="zh-CN" sz="4000">
              <a:latin typeface="Arial" panose="020B0604020202020204" pitchFamily="34" charset="0"/>
            </a:endParaRPr>
          </a:p>
        </p:txBody>
      </p:sp>
      <p:sp>
        <p:nvSpPr>
          <p:cNvPr id="20495" name="Text Box 18"/>
          <p:cNvSpPr txBox="1">
            <a:spLocks noChangeArrowheads="1"/>
          </p:cNvSpPr>
          <p:nvPr/>
        </p:nvSpPr>
        <p:spPr bwMode="auto">
          <a:xfrm>
            <a:off x="3276600" y="5867400"/>
            <a:ext cx="7381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a:latin typeface="Times New Roman" panose="02020603050405020304" pitchFamily="18" charset="0"/>
              </a:rPr>
              <a:t>F1</a:t>
            </a:r>
            <a:endParaRPr lang="en-US" altLang="zh-CN" sz="4000">
              <a:latin typeface="Arial" panose="020B0604020202020204" pitchFamily="34" charset="0"/>
            </a:endParaRPr>
          </a:p>
        </p:txBody>
      </p:sp>
      <p:sp>
        <p:nvSpPr>
          <p:cNvPr id="20496" name="Rectangle 19"/>
          <p:cNvSpPr>
            <a:spLocks noChangeArrowheads="1"/>
          </p:cNvSpPr>
          <p:nvPr/>
        </p:nvSpPr>
        <p:spPr bwMode="auto">
          <a:xfrm>
            <a:off x="2727325" y="6246813"/>
            <a:ext cx="3937000" cy="458787"/>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图</a:t>
            </a:r>
            <a:r>
              <a:rPr lang="en-US" altLang="zh-CN" sz="2400">
                <a:latin typeface="Times New Roman" panose="02020603050405020304" pitchFamily="18" charset="0"/>
              </a:rPr>
              <a:t>9-5 </a:t>
            </a:r>
            <a:r>
              <a:rPr lang="zh-CN" altLang="en-US" sz="2400">
                <a:latin typeface="Times New Roman" panose="02020603050405020304" pitchFamily="18" charset="0"/>
              </a:rPr>
              <a:t>一个简单的数据流图</a:t>
            </a:r>
            <a:endParaRPr lang="zh-CN" altLang="en-US" sz="4000"/>
          </a:p>
        </p:txBody>
      </p:sp>
      <p:sp>
        <p:nvSpPr>
          <p:cNvPr id="20497" name="Line 21"/>
          <p:cNvSpPr>
            <a:spLocks noChangeShapeType="1"/>
          </p:cNvSpPr>
          <p:nvPr/>
        </p:nvSpPr>
        <p:spPr bwMode="auto">
          <a:xfrm>
            <a:off x="5383213" y="5921375"/>
            <a:ext cx="12255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8" name="Line 22"/>
          <p:cNvSpPr>
            <a:spLocks noChangeShapeType="1"/>
          </p:cNvSpPr>
          <p:nvPr/>
        </p:nvSpPr>
        <p:spPr bwMode="auto">
          <a:xfrm>
            <a:off x="5943600" y="5451475"/>
            <a:ext cx="381000" cy="4572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9" name="Text Box 23"/>
          <p:cNvSpPr txBox="1">
            <a:spLocks noChangeArrowheads="1"/>
          </p:cNvSpPr>
          <p:nvPr/>
        </p:nvSpPr>
        <p:spPr bwMode="auto">
          <a:xfrm>
            <a:off x="5791200" y="5867400"/>
            <a:ext cx="7381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a:latin typeface="Times New Roman" panose="02020603050405020304" pitchFamily="18" charset="0"/>
              </a:rPr>
              <a:t>F2</a:t>
            </a:r>
            <a:endParaRPr lang="en-US" altLang="zh-CN" sz="4000">
              <a:latin typeface="Arial" panose="020B0604020202020204" pitchFamily="34" charset="0"/>
            </a:endParaRPr>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4"/>
          <p:cNvGrpSpPr/>
          <p:nvPr/>
        </p:nvGrpSpPr>
        <p:grpSpPr bwMode="auto">
          <a:xfrm>
            <a:off x="304800" y="954088"/>
            <a:ext cx="8610600" cy="2259012"/>
            <a:chOff x="2003" y="9735"/>
            <a:chExt cx="8145" cy="1729"/>
          </a:xfrm>
        </p:grpSpPr>
        <p:sp>
          <p:nvSpPr>
            <p:cNvPr id="21529" name="Oval 5"/>
            <p:cNvSpPr>
              <a:spLocks noChangeArrowheads="1"/>
            </p:cNvSpPr>
            <p:nvPr/>
          </p:nvSpPr>
          <p:spPr bwMode="auto">
            <a:xfrm>
              <a:off x="4899" y="9783"/>
              <a:ext cx="1086" cy="945"/>
            </a:xfrm>
            <a:prstGeom prst="ellipse">
              <a:avLst/>
            </a:prstGeom>
            <a:solidFill>
              <a:srgbClr val="FFFFFF"/>
            </a:solidFill>
            <a:ln w="9525">
              <a:solidFill>
                <a:srgbClr val="000000"/>
              </a:solidFill>
              <a:rou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查询</a:t>
              </a:r>
              <a:endParaRPr lang="zh-CN" altLang="en-US" sz="2000" b="1">
                <a:latin typeface="Times New Roman" panose="02020603050405020304" pitchFamily="18" charset="0"/>
              </a:endParaRPr>
            </a:p>
            <a:p>
              <a:pPr algn="ctr" eaLnBrk="1" hangingPunct="1"/>
              <a:r>
                <a:rPr lang="zh-CN" altLang="en-US" sz="2000" b="1">
                  <a:latin typeface="Times New Roman" panose="02020603050405020304" pitchFamily="18" charset="0"/>
                </a:rPr>
                <a:t>处理</a:t>
              </a:r>
              <a:endParaRPr lang="zh-CN" altLang="en-US" sz="3600" b="1"/>
            </a:p>
          </p:txBody>
        </p:sp>
        <p:sp>
          <p:nvSpPr>
            <p:cNvPr id="21530" name="Line 6"/>
            <p:cNvSpPr>
              <a:spLocks noChangeShapeType="1"/>
            </p:cNvSpPr>
            <p:nvPr/>
          </p:nvSpPr>
          <p:spPr bwMode="auto">
            <a:xfrm>
              <a:off x="5985" y="10275"/>
              <a:ext cx="1629"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31" name="Line 7"/>
            <p:cNvSpPr>
              <a:spLocks noChangeShapeType="1"/>
            </p:cNvSpPr>
            <p:nvPr/>
          </p:nvSpPr>
          <p:spPr bwMode="auto">
            <a:xfrm>
              <a:off x="3391" y="10320"/>
              <a:ext cx="150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32" name="Rectangle 8"/>
            <p:cNvSpPr>
              <a:spLocks noChangeArrowheads="1"/>
            </p:cNvSpPr>
            <p:nvPr/>
          </p:nvSpPr>
          <p:spPr bwMode="auto">
            <a:xfrm>
              <a:off x="3209" y="9768"/>
              <a:ext cx="1600" cy="480"/>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图书查询请求</a:t>
              </a:r>
              <a:endParaRPr lang="zh-CN" altLang="en-US" b="1"/>
            </a:p>
          </p:txBody>
        </p:sp>
        <p:sp>
          <p:nvSpPr>
            <p:cNvPr id="21533" name="Oval 9"/>
            <p:cNvSpPr>
              <a:spLocks noChangeArrowheads="1"/>
            </p:cNvSpPr>
            <p:nvPr/>
          </p:nvSpPr>
          <p:spPr bwMode="auto">
            <a:xfrm>
              <a:off x="7614" y="9885"/>
              <a:ext cx="1086" cy="945"/>
            </a:xfrm>
            <a:prstGeom prst="ellipse">
              <a:avLst/>
            </a:prstGeom>
            <a:solidFill>
              <a:srgbClr val="FFFFFF"/>
            </a:solidFill>
            <a:ln w="9525">
              <a:solidFill>
                <a:srgbClr val="000000"/>
              </a:solidFill>
              <a:rou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endParaRPr lang="en-US" altLang="zh-CN" sz="2000" b="1">
                <a:latin typeface="Times New Roman" panose="02020603050405020304" pitchFamily="18" charset="0"/>
              </a:endParaRPr>
            </a:p>
            <a:p>
              <a:pPr algn="just" eaLnBrk="1" hangingPunct="1"/>
              <a:r>
                <a:rPr lang="zh-CN" altLang="en-US" sz="2000" b="1">
                  <a:latin typeface="Times New Roman" panose="02020603050405020304" pitchFamily="18" charset="0"/>
                </a:rPr>
                <a:t>打 印</a:t>
              </a:r>
              <a:endParaRPr lang="zh-CN" altLang="en-US" sz="3600" b="1"/>
            </a:p>
          </p:txBody>
        </p:sp>
        <p:sp>
          <p:nvSpPr>
            <p:cNvPr id="21534" name="Rectangle 10"/>
            <p:cNvSpPr>
              <a:spLocks noChangeArrowheads="1"/>
            </p:cNvSpPr>
            <p:nvPr/>
          </p:nvSpPr>
          <p:spPr bwMode="auto">
            <a:xfrm>
              <a:off x="6169" y="9735"/>
              <a:ext cx="1445" cy="480"/>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dirty="0">
                  <a:latin typeface="Times New Roman" panose="02020603050405020304" pitchFamily="18" charset="0"/>
                </a:rPr>
                <a:t>图书数据</a:t>
              </a:r>
              <a:endParaRPr lang="zh-CN" altLang="en-US" sz="3600" b="1" dirty="0"/>
            </a:p>
          </p:txBody>
        </p:sp>
        <p:sp>
          <p:nvSpPr>
            <p:cNvPr id="21535" name="Line 11"/>
            <p:cNvSpPr>
              <a:spLocks noChangeShapeType="1"/>
            </p:cNvSpPr>
            <p:nvPr/>
          </p:nvSpPr>
          <p:spPr bwMode="auto">
            <a:xfrm>
              <a:off x="8700" y="10290"/>
              <a:ext cx="144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36" name="Rectangle 12"/>
            <p:cNvSpPr>
              <a:spLocks noChangeArrowheads="1"/>
            </p:cNvSpPr>
            <p:nvPr/>
          </p:nvSpPr>
          <p:spPr bwMode="auto">
            <a:xfrm>
              <a:off x="8700" y="9741"/>
              <a:ext cx="1445" cy="480"/>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l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90000"/>
                </a:lnSpc>
              </a:pPr>
              <a:r>
                <a:rPr lang="zh-CN" altLang="en-US" sz="2000" b="1" dirty="0">
                  <a:latin typeface="Times New Roman" panose="02020603050405020304" pitchFamily="18" charset="0"/>
                </a:rPr>
                <a:t>图书数据</a:t>
              </a:r>
              <a:br>
                <a:rPr lang="zh-CN" altLang="en-US" sz="2000" b="1" dirty="0">
                  <a:latin typeface="Times New Roman" panose="02020603050405020304" pitchFamily="18" charset="0"/>
                </a:rPr>
              </a:br>
              <a:r>
                <a:rPr lang="en-US" altLang="zh-CN" sz="2000" b="1" dirty="0">
                  <a:latin typeface="Times New Roman" panose="02020603050405020304" pitchFamily="18" charset="0"/>
                </a:rPr>
                <a:t>(</a:t>
              </a:r>
              <a:r>
                <a:rPr lang="zh-CN" altLang="en-US" sz="2000" b="1" dirty="0">
                  <a:latin typeface="Times New Roman" panose="02020603050405020304" pitchFamily="18" charset="0"/>
                </a:rPr>
                <a:t>另外的形式</a:t>
              </a:r>
              <a:r>
                <a:rPr lang="en-US" altLang="zh-CN" sz="2000" b="1" dirty="0">
                  <a:latin typeface="Times New Roman" panose="02020603050405020304" pitchFamily="18" charset="0"/>
                </a:rPr>
                <a:t>)</a:t>
              </a:r>
              <a:endParaRPr lang="en-US" altLang="zh-CN" sz="3600" b="1" dirty="0"/>
            </a:p>
          </p:txBody>
        </p:sp>
        <p:sp>
          <p:nvSpPr>
            <p:cNvPr id="21537" name="Rectangle 13"/>
            <p:cNvSpPr>
              <a:spLocks noChangeArrowheads="1"/>
            </p:cNvSpPr>
            <p:nvPr/>
          </p:nvSpPr>
          <p:spPr bwMode="auto">
            <a:xfrm>
              <a:off x="2003" y="10059"/>
              <a:ext cx="1274" cy="450"/>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图书查询：</a:t>
              </a:r>
              <a:endParaRPr lang="zh-CN" altLang="en-US" b="1"/>
            </a:p>
          </p:txBody>
        </p:sp>
        <p:sp>
          <p:nvSpPr>
            <p:cNvPr id="21538" name="Rectangle 14"/>
            <p:cNvSpPr>
              <a:spLocks noChangeArrowheads="1"/>
            </p:cNvSpPr>
            <p:nvPr/>
          </p:nvSpPr>
          <p:spPr bwMode="auto">
            <a:xfrm>
              <a:off x="4485" y="11231"/>
              <a:ext cx="2880" cy="233"/>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a:t>
              </a:r>
              <a:r>
                <a:rPr lang="en-US" altLang="zh-CN" sz="2000" b="1">
                  <a:latin typeface="Times New Roman" panose="02020603050405020304" pitchFamily="18" charset="0"/>
                </a:rPr>
                <a:t>A</a:t>
              </a:r>
              <a:r>
                <a:rPr lang="zh-CN" altLang="en-US" sz="2000" b="1">
                  <a:latin typeface="Times New Roman" panose="02020603050405020304" pitchFamily="18" charset="0"/>
                </a:rPr>
                <a:t>）查询图书数据流图</a:t>
              </a:r>
              <a:endParaRPr lang="zh-CN" altLang="en-US" sz="3600" b="1"/>
            </a:p>
          </p:txBody>
        </p:sp>
        <p:grpSp>
          <p:nvGrpSpPr>
            <p:cNvPr id="21539" name="Group 15"/>
            <p:cNvGrpSpPr/>
            <p:nvPr/>
          </p:nvGrpSpPr>
          <p:grpSpPr bwMode="auto">
            <a:xfrm>
              <a:off x="3907" y="10701"/>
              <a:ext cx="2878" cy="633"/>
              <a:chOff x="3907" y="10701"/>
              <a:chExt cx="2878" cy="633"/>
            </a:xfrm>
          </p:grpSpPr>
          <p:sp>
            <p:nvSpPr>
              <p:cNvPr id="21540" name="Line 16"/>
              <p:cNvSpPr>
                <a:spLocks noChangeShapeType="1"/>
              </p:cNvSpPr>
              <p:nvPr/>
            </p:nvSpPr>
            <p:spPr bwMode="auto">
              <a:xfrm>
                <a:off x="3928" y="11231"/>
                <a:ext cx="76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1" name="Rectangle 17"/>
              <p:cNvSpPr>
                <a:spLocks noChangeArrowheads="1"/>
              </p:cNvSpPr>
              <p:nvPr/>
            </p:nvSpPr>
            <p:spPr bwMode="auto">
              <a:xfrm>
                <a:off x="3907" y="10905"/>
                <a:ext cx="735" cy="405"/>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图书</a:t>
                </a:r>
                <a:endParaRPr lang="zh-CN" altLang="en-US" sz="3600" b="1"/>
              </a:p>
            </p:txBody>
          </p:sp>
          <p:sp>
            <p:nvSpPr>
              <p:cNvPr id="21542" name="Line 18"/>
              <p:cNvSpPr>
                <a:spLocks noChangeShapeType="1"/>
              </p:cNvSpPr>
              <p:nvPr/>
            </p:nvSpPr>
            <p:spPr bwMode="auto">
              <a:xfrm>
                <a:off x="5018" y="11231"/>
                <a:ext cx="50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3" name="Line 19"/>
              <p:cNvSpPr>
                <a:spLocks noChangeShapeType="1"/>
              </p:cNvSpPr>
              <p:nvPr/>
            </p:nvSpPr>
            <p:spPr bwMode="auto">
              <a:xfrm>
                <a:off x="5801" y="11231"/>
                <a:ext cx="88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4" name="Rectangle 20"/>
              <p:cNvSpPr>
                <a:spLocks noChangeArrowheads="1"/>
              </p:cNvSpPr>
              <p:nvPr/>
            </p:nvSpPr>
            <p:spPr bwMode="auto">
              <a:xfrm>
                <a:off x="4873" y="10932"/>
                <a:ext cx="73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作者</a:t>
                </a:r>
                <a:endParaRPr lang="zh-CN" altLang="en-US" sz="3600" b="1"/>
              </a:p>
            </p:txBody>
          </p:sp>
          <p:sp>
            <p:nvSpPr>
              <p:cNvPr id="21545" name="Rectangle 21"/>
              <p:cNvSpPr>
                <a:spLocks noChangeArrowheads="1"/>
              </p:cNvSpPr>
              <p:nvPr/>
            </p:nvSpPr>
            <p:spPr bwMode="auto">
              <a:xfrm>
                <a:off x="5761" y="10914"/>
                <a:ext cx="102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出版社</a:t>
                </a:r>
                <a:endParaRPr lang="zh-CN" altLang="en-US" sz="3600" b="1"/>
              </a:p>
            </p:txBody>
          </p:sp>
          <p:sp>
            <p:nvSpPr>
              <p:cNvPr id="21546" name="Line 22"/>
              <p:cNvSpPr>
                <a:spLocks noChangeShapeType="1"/>
              </p:cNvSpPr>
              <p:nvPr/>
            </p:nvSpPr>
            <p:spPr bwMode="auto">
              <a:xfrm flipV="1">
                <a:off x="4605" y="10737"/>
                <a:ext cx="602" cy="24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7" name="Line 23"/>
              <p:cNvSpPr>
                <a:spLocks noChangeShapeType="1"/>
              </p:cNvSpPr>
              <p:nvPr/>
            </p:nvSpPr>
            <p:spPr bwMode="auto">
              <a:xfrm flipV="1">
                <a:off x="5341" y="10701"/>
                <a:ext cx="16" cy="31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8" name="Line 24"/>
              <p:cNvSpPr>
                <a:spLocks noChangeShapeType="1"/>
              </p:cNvSpPr>
              <p:nvPr/>
            </p:nvSpPr>
            <p:spPr bwMode="auto">
              <a:xfrm flipH="1" flipV="1">
                <a:off x="5575" y="10749"/>
                <a:ext cx="452" cy="21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1507" name="Rectangle 26"/>
          <p:cNvSpPr>
            <a:spLocks noChangeArrowheads="1"/>
          </p:cNvSpPr>
          <p:nvPr/>
        </p:nvSpPr>
        <p:spPr bwMode="auto">
          <a:xfrm>
            <a:off x="3078163" y="5441950"/>
            <a:ext cx="4222750" cy="285750"/>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）书店订购图书处理数据流图</a:t>
            </a:r>
            <a:endParaRPr lang="zh-CN" altLang="en-US" sz="2000" b="1"/>
          </a:p>
        </p:txBody>
      </p:sp>
      <p:sp>
        <p:nvSpPr>
          <p:cNvPr id="21508" name="Line 27"/>
          <p:cNvSpPr>
            <a:spLocks noChangeShapeType="1"/>
          </p:cNvSpPr>
          <p:nvPr/>
        </p:nvSpPr>
        <p:spPr bwMode="auto">
          <a:xfrm flipV="1">
            <a:off x="2773363" y="4143375"/>
            <a:ext cx="178911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09" name="Rectangle 28"/>
          <p:cNvSpPr>
            <a:spLocks noChangeArrowheads="1"/>
          </p:cNvSpPr>
          <p:nvPr/>
        </p:nvSpPr>
        <p:spPr bwMode="auto">
          <a:xfrm>
            <a:off x="2905125" y="3671814"/>
            <a:ext cx="1546225" cy="403300"/>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dirty="0">
                <a:latin typeface="Times New Roman" panose="02020603050405020304" pitchFamily="18" charset="0"/>
              </a:rPr>
              <a:t>订购请求</a:t>
            </a:r>
            <a:endParaRPr lang="zh-CN" altLang="en-US" sz="3600" b="1" dirty="0"/>
          </a:p>
        </p:txBody>
      </p:sp>
      <p:sp>
        <p:nvSpPr>
          <p:cNvPr id="21510" name="Rectangle 29"/>
          <p:cNvSpPr>
            <a:spLocks noChangeArrowheads="1"/>
          </p:cNvSpPr>
          <p:nvPr/>
        </p:nvSpPr>
        <p:spPr bwMode="auto">
          <a:xfrm>
            <a:off x="304800" y="3871913"/>
            <a:ext cx="2247900" cy="517525"/>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书店订购图书：</a:t>
            </a:r>
            <a:endParaRPr lang="zh-CN" altLang="en-US" sz="3600" b="1"/>
          </a:p>
        </p:txBody>
      </p:sp>
      <p:sp>
        <p:nvSpPr>
          <p:cNvPr id="21511" name="Oval 30"/>
          <p:cNvSpPr>
            <a:spLocks noChangeArrowheads="1"/>
          </p:cNvSpPr>
          <p:nvPr/>
        </p:nvSpPr>
        <p:spPr bwMode="auto">
          <a:xfrm>
            <a:off x="4549775" y="3505200"/>
            <a:ext cx="1379538" cy="1087438"/>
          </a:xfrm>
          <a:prstGeom prst="ellipse">
            <a:avLst/>
          </a:prstGeom>
          <a:solidFill>
            <a:srgbClr val="FFFFFF"/>
          </a:solidFill>
          <a:ln w="9525">
            <a:solidFill>
              <a:srgbClr val="000000"/>
            </a:solidFill>
            <a:rou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生成</a:t>
            </a:r>
            <a:endParaRPr lang="zh-CN" altLang="en-US" sz="2000" b="1">
              <a:latin typeface="Times New Roman" panose="02020603050405020304" pitchFamily="18" charset="0"/>
            </a:endParaRPr>
          </a:p>
          <a:p>
            <a:pPr algn="ctr" eaLnBrk="1" hangingPunct="1"/>
            <a:r>
              <a:rPr lang="zh-CN" altLang="en-US" sz="2000" b="1">
                <a:latin typeface="Times New Roman" panose="02020603050405020304" pitchFamily="18" charset="0"/>
              </a:rPr>
              <a:t>订单</a:t>
            </a:r>
            <a:endParaRPr lang="zh-CN" altLang="en-US" sz="3600" b="1"/>
          </a:p>
        </p:txBody>
      </p:sp>
      <p:sp>
        <p:nvSpPr>
          <p:cNvPr id="21512" name="Line 31"/>
          <p:cNvSpPr>
            <a:spLocks noChangeShapeType="1"/>
          </p:cNvSpPr>
          <p:nvPr/>
        </p:nvSpPr>
        <p:spPr bwMode="auto">
          <a:xfrm>
            <a:off x="6021388" y="4168775"/>
            <a:ext cx="117951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3" name="Line 32"/>
          <p:cNvSpPr>
            <a:spLocks noChangeShapeType="1"/>
          </p:cNvSpPr>
          <p:nvPr/>
        </p:nvSpPr>
        <p:spPr bwMode="auto">
          <a:xfrm flipV="1">
            <a:off x="7085013" y="5300663"/>
            <a:ext cx="12223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14" name="Rectangle 33"/>
          <p:cNvSpPr>
            <a:spLocks noChangeArrowheads="1"/>
          </p:cNvSpPr>
          <p:nvPr/>
        </p:nvSpPr>
        <p:spPr bwMode="auto">
          <a:xfrm>
            <a:off x="7243763" y="4862513"/>
            <a:ext cx="9525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书店</a:t>
            </a:r>
            <a:endParaRPr lang="zh-CN" altLang="en-US" sz="3600" b="1"/>
          </a:p>
        </p:txBody>
      </p:sp>
      <p:sp>
        <p:nvSpPr>
          <p:cNvPr id="21515" name="Rectangle 34"/>
          <p:cNvSpPr>
            <a:spLocks noChangeArrowheads="1"/>
          </p:cNvSpPr>
          <p:nvPr/>
        </p:nvSpPr>
        <p:spPr bwMode="auto">
          <a:xfrm>
            <a:off x="6324600" y="3657600"/>
            <a:ext cx="1066800" cy="546100"/>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订单</a:t>
            </a:r>
            <a:endParaRPr lang="zh-CN" altLang="en-US" sz="3600" b="1"/>
          </a:p>
        </p:txBody>
      </p:sp>
      <p:sp>
        <p:nvSpPr>
          <p:cNvPr id="21516" name="Rectangle 35"/>
          <p:cNvSpPr>
            <a:spLocks noChangeArrowheads="1"/>
          </p:cNvSpPr>
          <p:nvPr/>
        </p:nvSpPr>
        <p:spPr bwMode="auto">
          <a:xfrm>
            <a:off x="1677988" y="6034088"/>
            <a:ext cx="7023100" cy="549275"/>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图</a:t>
            </a:r>
            <a:r>
              <a:rPr lang="en-US" altLang="zh-CN" sz="2000" b="1">
                <a:latin typeface="Times New Roman" panose="02020603050405020304" pitchFamily="18" charset="0"/>
              </a:rPr>
              <a:t>5-</a:t>
            </a:r>
            <a:r>
              <a:rPr lang="zh-CN" altLang="en-US" sz="2000" b="1">
                <a:latin typeface="Times New Roman" panose="02020603050405020304" pitchFamily="18" charset="0"/>
              </a:rPr>
              <a:t>６图书管理系统内部用户活动图对应的各数据流图</a:t>
            </a:r>
            <a:endParaRPr lang="zh-CN" altLang="en-US" sz="3600" b="1"/>
          </a:p>
        </p:txBody>
      </p:sp>
      <p:grpSp>
        <p:nvGrpSpPr>
          <p:cNvPr id="21517" name="Group 36"/>
          <p:cNvGrpSpPr/>
          <p:nvPr/>
        </p:nvGrpSpPr>
        <p:grpSpPr bwMode="auto">
          <a:xfrm>
            <a:off x="3275013" y="4606925"/>
            <a:ext cx="3638550" cy="766763"/>
            <a:chOff x="3906" y="10701"/>
            <a:chExt cx="2879" cy="666"/>
          </a:xfrm>
        </p:grpSpPr>
        <p:sp>
          <p:nvSpPr>
            <p:cNvPr id="21520" name="Line 37"/>
            <p:cNvSpPr>
              <a:spLocks noChangeShapeType="1"/>
            </p:cNvSpPr>
            <p:nvPr/>
          </p:nvSpPr>
          <p:spPr bwMode="auto">
            <a:xfrm>
              <a:off x="3906" y="11304"/>
              <a:ext cx="76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1" name="Rectangle 38"/>
            <p:cNvSpPr>
              <a:spLocks noChangeArrowheads="1"/>
            </p:cNvSpPr>
            <p:nvPr/>
          </p:nvSpPr>
          <p:spPr bwMode="auto">
            <a:xfrm>
              <a:off x="3907" y="10962"/>
              <a:ext cx="735" cy="405"/>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图书</a:t>
              </a:r>
              <a:endParaRPr lang="zh-CN" altLang="en-US" sz="3600" b="1"/>
            </a:p>
          </p:txBody>
        </p:sp>
        <p:sp>
          <p:nvSpPr>
            <p:cNvPr id="21522" name="Line 39"/>
            <p:cNvSpPr>
              <a:spLocks noChangeShapeType="1"/>
            </p:cNvSpPr>
            <p:nvPr/>
          </p:nvSpPr>
          <p:spPr bwMode="auto">
            <a:xfrm>
              <a:off x="5112" y="11304"/>
              <a:ext cx="50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3" name="Line 40"/>
            <p:cNvSpPr>
              <a:spLocks noChangeShapeType="1"/>
            </p:cNvSpPr>
            <p:nvPr/>
          </p:nvSpPr>
          <p:spPr bwMode="auto">
            <a:xfrm flipV="1">
              <a:off x="5801" y="11304"/>
              <a:ext cx="74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4" name="Rectangle 41"/>
            <p:cNvSpPr>
              <a:spLocks noChangeArrowheads="1"/>
            </p:cNvSpPr>
            <p:nvPr/>
          </p:nvSpPr>
          <p:spPr bwMode="auto">
            <a:xfrm>
              <a:off x="5040" y="10932"/>
              <a:ext cx="56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作者</a:t>
              </a:r>
              <a:endParaRPr lang="zh-CN" altLang="en-US" sz="3600" b="1"/>
            </a:p>
          </p:txBody>
        </p:sp>
        <p:sp>
          <p:nvSpPr>
            <p:cNvPr id="21525" name="Rectangle 42"/>
            <p:cNvSpPr>
              <a:spLocks noChangeArrowheads="1"/>
            </p:cNvSpPr>
            <p:nvPr/>
          </p:nvSpPr>
          <p:spPr bwMode="auto">
            <a:xfrm>
              <a:off x="5761" y="10914"/>
              <a:ext cx="1024"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出版社</a:t>
              </a:r>
              <a:endParaRPr lang="zh-CN" altLang="en-US" sz="3600" b="1"/>
            </a:p>
          </p:txBody>
        </p:sp>
        <p:sp>
          <p:nvSpPr>
            <p:cNvPr id="21526" name="Line 43"/>
            <p:cNvSpPr>
              <a:spLocks noChangeShapeType="1"/>
            </p:cNvSpPr>
            <p:nvPr/>
          </p:nvSpPr>
          <p:spPr bwMode="auto">
            <a:xfrm flipV="1">
              <a:off x="4605" y="10737"/>
              <a:ext cx="602" cy="24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7" name="Line 44"/>
            <p:cNvSpPr>
              <a:spLocks noChangeShapeType="1"/>
            </p:cNvSpPr>
            <p:nvPr/>
          </p:nvSpPr>
          <p:spPr bwMode="auto">
            <a:xfrm flipV="1">
              <a:off x="5341" y="10701"/>
              <a:ext cx="16" cy="31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8" name="Line 45"/>
            <p:cNvSpPr>
              <a:spLocks noChangeShapeType="1"/>
            </p:cNvSpPr>
            <p:nvPr/>
          </p:nvSpPr>
          <p:spPr bwMode="auto">
            <a:xfrm flipH="1" flipV="1">
              <a:off x="5575" y="10749"/>
              <a:ext cx="452" cy="21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518" name="Line 46"/>
          <p:cNvSpPr>
            <a:spLocks noChangeShapeType="1"/>
          </p:cNvSpPr>
          <p:nvPr/>
        </p:nvSpPr>
        <p:spPr bwMode="auto">
          <a:xfrm flipH="1" flipV="1">
            <a:off x="5502275" y="4551363"/>
            <a:ext cx="1946275" cy="4048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9" name="Rectangle 47"/>
          <p:cNvSpPr>
            <a:spLocks noGrp="1" noChangeArrowheads="1"/>
          </p:cNvSpPr>
          <p:nvPr>
            <p:ph type="title"/>
          </p:nvPr>
        </p:nvSpPr>
        <p:spPr>
          <a:noFill/>
        </p:spPr>
        <p:txBody>
          <a:bodyPr/>
          <a:lstStyle/>
          <a:p>
            <a:pPr eaLnBrk="1" hangingPunct="1"/>
            <a:r>
              <a:rPr lang="en-US" altLang="zh-CN" sz="3600" b="1"/>
              <a:t>5.3.3 </a:t>
            </a:r>
            <a:r>
              <a:rPr lang="zh-CN" altLang="en-US" sz="3600" b="1"/>
              <a:t>需求分析的步骤</a:t>
            </a:r>
            <a:r>
              <a:rPr lang="zh-CN" altLang="en-US" sz="2000" b="1"/>
              <a:t>（续</a:t>
            </a:r>
            <a:r>
              <a:rPr lang="en-US" altLang="zh-CN" sz="2000" b="1"/>
              <a:t>2</a:t>
            </a:r>
            <a:r>
              <a:rPr lang="zh-CN" altLang="en-US" sz="2000" b="1"/>
              <a:t>）</a:t>
            </a:r>
            <a:endParaRPr lang="zh-CN" altLang="en-US" sz="2000" b="1"/>
          </a:p>
        </p:txBody>
      </p:sp>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2531" name="Object 1"/>
          <p:cNvGraphicFramePr>
            <a:graphicFrameLocks noChangeAspect="1"/>
          </p:cNvGraphicFramePr>
          <p:nvPr/>
        </p:nvGraphicFramePr>
        <p:xfrm>
          <a:off x="609600" y="0"/>
          <a:ext cx="7315200" cy="6804025"/>
        </p:xfrm>
        <a:graphic>
          <a:graphicData uri="http://schemas.openxmlformats.org/presentationml/2006/ole">
            <mc:AlternateContent xmlns:mc="http://schemas.openxmlformats.org/markup-compatibility/2006">
              <mc:Choice xmlns:v="urn:schemas-microsoft-com:vml" Requires="v">
                <p:oleObj spid="_x0000_s22558" name="" r:id="rId1" imgW="5581650" imgH="5637530" progId="Visio.Drawing.11">
                  <p:embed/>
                </p:oleObj>
              </mc:Choice>
              <mc:Fallback>
                <p:oleObj name="" r:id="rId1" imgW="5581650" imgH="563753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7315200" cy="680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2" name="TextBox 6"/>
          <p:cNvSpPr txBox="1">
            <a:spLocks noChangeArrowheads="1"/>
          </p:cNvSpPr>
          <p:nvPr/>
        </p:nvSpPr>
        <p:spPr bwMode="auto">
          <a:xfrm>
            <a:off x="6400800" y="61722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000" b="1">
                <a:latin typeface="Arial" panose="020B0604020202020204" pitchFamily="34" charset="0"/>
              </a:rPr>
              <a:t>教务管理数据流图</a:t>
            </a:r>
            <a:endParaRPr lang="zh-CN" altLang="en-US" sz="2000" b="1">
              <a:latin typeface="Arial" panose="020B0604020202020204" pitchFamily="34" charset="0"/>
            </a:endParaRPr>
          </a:p>
        </p:txBody>
      </p:sp>
    </p:spTree>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bwMode="auto">
          <a:xfrm>
            <a:off x="1042988" y="2780928"/>
            <a:ext cx="6913562" cy="2232025"/>
            <a:chOff x="2738" y="9842"/>
            <a:chExt cx="4822" cy="1560"/>
          </a:xfrm>
        </p:grpSpPr>
        <p:sp>
          <p:nvSpPr>
            <p:cNvPr id="6" name="Text Box 5"/>
            <p:cNvSpPr txBox="1">
              <a:spLocks noChangeArrowheads="1"/>
            </p:cNvSpPr>
            <p:nvPr/>
          </p:nvSpPr>
          <p:spPr bwMode="auto">
            <a:xfrm>
              <a:off x="4538" y="10934"/>
              <a:ext cx="16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800">
                  <a:solidFill>
                    <a:srgbClr val="FF0000"/>
                  </a:solidFill>
                  <a:latin typeface="Times New Roman" panose="02020603050405020304" pitchFamily="18" charset="0"/>
                  <a:ea typeface="宋体" panose="02010600030101010101" pitchFamily="2" charset="-122"/>
                </a:rPr>
                <a:t>数据存储</a:t>
              </a:r>
              <a:endParaRPr lang="zh-CN" altLang="en-US" sz="6000">
                <a:solidFill>
                  <a:srgbClr val="FF0000"/>
                </a:solidFill>
              </a:endParaRPr>
            </a:p>
          </p:txBody>
        </p:sp>
        <p:sp>
          <p:nvSpPr>
            <p:cNvPr id="7" name="Text Box 6"/>
            <p:cNvSpPr txBox="1">
              <a:spLocks noChangeArrowheads="1"/>
            </p:cNvSpPr>
            <p:nvPr/>
          </p:nvSpPr>
          <p:spPr bwMode="auto">
            <a:xfrm>
              <a:off x="2738" y="9998"/>
              <a:ext cx="1080" cy="468"/>
            </a:xfrm>
            <a:prstGeom prst="rect">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800">
                  <a:solidFill>
                    <a:srgbClr val="FF0000"/>
                  </a:solidFill>
                  <a:latin typeface="Times New Roman" panose="02020603050405020304" pitchFamily="18" charset="0"/>
                  <a:ea typeface="宋体" panose="02010600030101010101" pitchFamily="2" charset="-122"/>
                </a:rPr>
                <a:t>数据源</a:t>
              </a:r>
              <a:endParaRPr lang="zh-CN" altLang="en-US" sz="6000">
                <a:solidFill>
                  <a:srgbClr val="FF0000"/>
                </a:solidFill>
              </a:endParaRPr>
            </a:p>
          </p:txBody>
        </p:sp>
        <p:sp>
          <p:nvSpPr>
            <p:cNvPr id="8" name="Text Box 7"/>
            <p:cNvSpPr txBox="1">
              <a:spLocks noChangeArrowheads="1"/>
            </p:cNvSpPr>
            <p:nvPr/>
          </p:nvSpPr>
          <p:spPr bwMode="auto">
            <a:xfrm>
              <a:off x="6338" y="9998"/>
              <a:ext cx="1222" cy="468"/>
            </a:xfrm>
            <a:prstGeom prst="rect">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800">
                  <a:solidFill>
                    <a:srgbClr val="FF0000"/>
                  </a:solidFill>
                  <a:latin typeface="Times New Roman" panose="02020603050405020304" pitchFamily="18" charset="0"/>
                  <a:ea typeface="宋体" panose="02010600030101010101" pitchFamily="2" charset="-122"/>
                </a:rPr>
                <a:t>数据输出</a:t>
              </a:r>
              <a:endParaRPr lang="zh-CN" altLang="en-US" sz="6000">
                <a:solidFill>
                  <a:srgbClr val="FF0000"/>
                </a:solidFill>
              </a:endParaRPr>
            </a:p>
          </p:txBody>
        </p:sp>
        <p:sp>
          <p:nvSpPr>
            <p:cNvPr id="9" name="Oval 8"/>
            <p:cNvSpPr>
              <a:spLocks noChangeArrowheads="1"/>
            </p:cNvSpPr>
            <p:nvPr/>
          </p:nvSpPr>
          <p:spPr bwMode="auto">
            <a:xfrm>
              <a:off x="4538" y="9842"/>
              <a:ext cx="1260" cy="624"/>
            </a:xfrm>
            <a:prstGeom prst="ellipse">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800">
                  <a:solidFill>
                    <a:srgbClr val="FF0000"/>
                  </a:solidFill>
                  <a:latin typeface="Times New Roman" panose="02020603050405020304" pitchFamily="18" charset="0"/>
                  <a:ea typeface="宋体" panose="02010600030101010101" pitchFamily="2" charset="-122"/>
                </a:rPr>
                <a:t>处理</a:t>
              </a:r>
              <a:endParaRPr lang="zh-CN" altLang="en-US" sz="6000">
                <a:solidFill>
                  <a:srgbClr val="FF0000"/>
                </a:solidFill>
              </a:endParaRPr>
            </a:p>
          </p:txBody>
        </p:sp>
        <p:sp>
          <p:nvSpPr>
            <p:cNvPr id="10" name="Line 9"/>
            <p:cNvSpPr>
              <a:spLocks noChangeShapeType="1"/>
            </p:cNvSpPr>
            <p:nvPr/>
          </p:nvSpPr>
          <p:spPr bwMode="auto">
            <a:xfrm>
              <a:off x="3818" y="10154"/>
              <a:ext cx="72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a:off x="5798" y="10154"/>
              <a:ext cx="54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5258" y="10466"/>
              <a:ext cx="0" cy="468"/>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a:off x="4538" y="10934"/>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a:off x="4538" y="11402"/>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 name="Text Box 14"/>
          <p:cNvSpPr txBox="1">
            <a:spLocks noChangeArrowheads="1"/>
          </p:cNvSpPr>
          <p:nvPr/>
        </p:nvSpPr>
        <p:spPr bwMode="auto">
          <a:xfrm>
            <a:off x="538931" y="404664"/>
            <a:ext cx="81375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eaLnBrk="1" latinLnBrk="1" hangingPunct="1">
              <a:spcBef>
                <a:spcPct val="50000"/>
              </a:spcBef>
            </a:pPr>
            <a:r>
              <a:rPr lang="zh-CN" altLang="en-US" sz="3200" b="1" dirty="0">
                <a:ea typeface="宋体" panose="02010600030101010101" pitchFamily="2" charset="-122"/>
              </a:rPr>
              <a:t>在需求分析中，通过自顶向下、逐步分解的方法分析系统。任何一个系统都可以抽象为数据流图的形式。</a:t>
            </a:r>
            <a:r>
              <a:rPr lang="zh-CN" altLang="en-US" sz="3200" b="1" dirty="0"/>
              <a:t> </a:t>
            </a:r>
            <a:endParaRPr lang="zh-CN" altLang="en-US" sz="3200" b="1" dirty="0"/>
          </a:p>
        </p:txBody>
      </p:sp>
    </p:spTree>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6512" y="66466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5" name="Group 24"/>
          <p:cNvGrpSpPr/>
          <p:nvPr/>
        </p:nvGrpSpPr>
        <p:grpSpPr bwMode="auto">
          <a:xfrm>
            <a:off x="1331640" y="1556792"/>
            <a:ext cx="6576120" cy="3387650"/>
            <a:chOff x="1248" y="1392"/>
            <a:chExt cx="3984" cy="1940"/>
          </a:xfrm>
        </p:grpSpPr>
        <p:sp>
          <p:nvSpPr>
            <p:cNvPr id="6" name="Oval 4"/>
            <p:cNvSpPr>
              <a:spLocks noChangeArrowheads="1"/>
            </p:cNvSpPr>
            <p:nvPr/>
          </p:nvSpPr>
          <p:spPr bwMode="auto">
            <a:xfrm>
              <a:off x="2688" y="2016"/>
              <a:ext cx="672" cy="624"/>
            </a:xfrm>
            <a:prstGeom prst="ellipse">
              <a:avLst/>
            </a:prstGeom>
            <a:noFill/>
            <a:ln w="9525">
              <a:solidFill>
                <a:srgbClr val="009900"/>
              </a:solidFill>
              <a:round/>
            </a:ln>
            <a:effectLst/>
          </p:spPr>
          <p:txBody>
            <a:bodyPr wrap="none" anchor="ctr"/>
            <a:lstStyle/>
            <a:p>
              <a:pPr>
                <a:defRPr/>
              </a:pPr>
              <a:r>
                <a:rPr lang="zh-CN" altLang="en-US" sz="1600" b="1">
                  <a:solidFill>
                    <a:srgbClr val="FF7C80"/>
                  </a:solidFill>
                  <a:effectLst>
                    <a:outerShdw blurRad="38100" dist="38100" dir="2700000" algn="tl">
                      <a:srgbClr val="000000"/>
                    </a:outerShdw>
                  </a:effectLst>
                  <a:latin typeface="Times New Roman" panose="02020603050405020304" pitchFamily="18" charset="0"/>
                  <a:ea typeface="幼圆" panose="02010509060101010101" pitchFamily="49" charset="-122"/>
                </a:rPr>
                <a:t>审查并</a:t>
              </a:r>
              <a:endParaRPr lang="zh-CN" altLang="en-US" sz="1600" b="1">
                <a:solidFill>
                  <a:srgbClr val="FF7C80"/>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600" b="1">
                  <a:solidFill>
                    <a:srgbClr val="FF7C80"/>
                  </a:solidFill>
                  <a:effectLst>
                    <a:outerShdw blurRad="38100" dist="38100" dir="2700000" algn="tl">
                      <a:srgbClr val="000000"/>
                    </a:outerShdw>
                  </a:effectLst>
                  <a:latin typeface="Times New Roman" panose="02020603050405020304" pitchFamily="18" charset="0"/>
                  <a:ea typeface="幼圆" panose="02010509060101010101" pitchFamily="49" charset="-122"/>
                </a:rPr>
                <a:t>开发票</a:t>
              </a:r>
              <a:endParaRPr lang="zh-CN" altLang="en-US" sz="1600" b="1">
                <a:solidFill>
                  <a:srgbClr val="FF7C80"/>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sp>
          <p:nvSpPr>
            <p:cNvPr id="7" name="AutoShape 5"/>
            <p:cNvSpPr>
              <a:spLocks noChangeArrowheads="1"/>
            </p:cNvSpPr>
            <p:nvPr/>
          </p:nvSpPr>
          <p:spPr bwMode="auto">
            <a:xfrm>
              <a:off x="1872" y="2112"/>
              <a:ext cx="336" cy="480"/>
            </a:xfrm>
            <a:prstGeom prst="roundRect">
              <a:avLst>
                <a:gd name="adj" fmla="val 27463"/>
              </a:avLst>
            </a:prstGeom>
            <a:noFill/>
            <a:ln w="9525">
              <a:solidFill>
                <a:srgbClr val="009900"/>
              </a:solidFill>
              <a:round/>
            </a:ln>
            <a:effectLst/>
          </p:spPr>
          <p:txBody>
            <a:bodyPr wrap="none" anchor="ctr"/>
            <a:lstStyle/>
            <a:p>
              <a:pPr>
                <a:defRPr/>
              </a:pPr>
              <a:endParaRPr lang="zh-CN" altLang="en-US" sz="1800" b="1">
                <a:solidFill>
                  <a:srgbClr val="E254A9"/>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a:p>
              <a:pPr>
                <a:defRPr/>
              </a:pPr>
              <a:r>
                <a:rPr lang="zh-CN" altLang="en-US" sz="1800" b="1">
                  <a:solidFill>
                    <a:srgbClr val="E254A9"/>
                  </a:solidFill>
                  <a:effectLst>
                    <a:outerShdw blurRad="38100" dist="38100" dir="2700000" algn="tl">
                      <a:srgbClr val="000000"/>
                    </a:outerShdw>
                  </a:effectLst>
                  <a:latin typeface="Times New Roman" panose="02020603050405020304" pitchFamily="18" charset="0"/>
                  <a:ea typeface="黑体" panose="02010609060101010101" pitchFamily="2" charset="-122"/>
                </a:rPr>
                <a:t>学</a:t>
              </a:r>
              <a:endParaRPr lang="zh-CN" altLang="en-US" sz="1800" b="1">
                <a:solidFill>
                  <a:srgbClr val="E254A9"/>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a:p>
              <a:pPr>
                <a:defRPr/>
              </a:pPr>
              <a:r>
                <a:rPr lang="zh-CN" altLang="en-US" sz="1800" b="1">
                  <a:solidFill>
                    <a:srgbClr val="E254A9"/>
                  </a:solidFill>
                  <a:effectLst>
                    <a:outerShdw blurRad="38100" dist="38100" dir="2700000" algn="tl">
                      <a:srgbClr val="000000"/>
                    </a:outerShdw>
                  </a:effectLst>
                  <a:latin typeface="Times New Roman" panose="02020603050405020304" pitchFamily="18" charset="0"/>
                  <a:ea typeface="黑体" panose="02010609060101010101" pitchFamily="2" charset="-122"/>
                </a:rPr>
                <a:t>生</a:t>
              </a:r>
              <a:endParaRPr lang="zh-CN" altLang="en-US" sz="1800" b="1">
                <a:solidFill>
                  <a:srgbClr val="E254A9"/>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a:p>
              <a:pPr>
                <a:defRPr/>
              </a:pPr>
              <a:endParaRPr lang="zh-CN" altLang="en-US" sz="1800" b="1">
                <a:solidFill>
                  <a:srgbClr val="E254A9"/>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p:txBody>
        </p:sp>
        <p:sp>
          <p:nvSpPr>
            <p:cNvPr id="8" name="Line 6"/>
            <p:cNvSpPr>
              <a:spLocks noChangeShapeType="1"/>
            </p:cNvSpPr>
            <p:nvPr/>
          </p:nvSpPr>
          <p:spPr bwMode="auto">
            <a:xfrm>
              <a:off x="2208" y="2352"/>
              <a:ext cx="480" cy="0"/>
            </a:xfrm>
            <a:prstGeom prst="line">
              <a:avLst/>
            </a:prstGeom>
            <a:noFill/>
            <a:ln w="19050">
              <a:solidFill>
                <a:srgbClr val="00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Text Box 7"/>
            <p:cNvSpPr txBox="1">
              <a:spLocks noChangeArrowheads="1"/>
            </p:cNvSpPr>
            <p:nvPr/>
          </p:nvSpPr>
          <p:spPr bwMode="auto">
            <a:xfrm>
              <a:off x="3312" y="2112"/>
              <a:ext cx="432" cy="212"/>
            </a:xfrm>
            <a:prstGeom prst="rect">
              <a:avLst/>
            </a:prstGeom>
            <a:noFill/>
            <a:ln w="9525">
              <a:noFill/>
              <a:miter lim="800000"/>
            </a:ln>
            <a:effectLst/>
          </p:spPr>
          <p:txBody>
            <a:bodyPr>
              <a:spAutoFit/>
            </a:bodyPr>
            <a:lstStyle/>
            <a:p>
              <a:pPr>
                <a:defRPr/>
              </a:pPr>
              <a:r>
                <a:rPr lang="zh-CN" altLang="en-US" sz="1600" b="1">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rPr>
                <a:t>发票</a:t>
              </a:r>
              <a:endParaRPr lang="zh-CN" altLang="en-US" sz="1600" b="1">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sp>
          <p:nvSpPr>
            <p:cNvPr id="10" name="Line 8"/>
            <p:cNvSpPr>
              <a:spLocks noChangeShapeType="1"/>
            </p:cNvSpPr>
            <p:nvPr/>
          </p:nvSpPr>
          <p:spPr bwMode="auto">
            <a:xfrm>
              <a:off x="3360" y="2352"/>
              <a:ext cx="384" cy="0"/>
            </a:xfrm>
            <a:prstGeom prst="line">
              <a:avLst/>
            </a:prstGeom>
            <a:noFill/>
            <a:ln w="19050">
              <a:solidFill>
                <a:srgbClr val="00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9"/>
            <p:cNvSpPr txBox="1">
              <a:spLocks noChangeArrowheads="1"/>
            </p:cNvSpPr>
            <p:nvPr/>
          </p:nvSpPr>
          <p:spPr bwMode="auto">
            <a:xfrm rot="-49973">
              <a:off x="2208" y="2112"/>
              <a:ext cx="532" cy="212"/>
            </a:xfrm>
            <a:prstGeom prst="rect">
              <a:avLst/>
            </a:prstGeom>
            <a:noFill/>
            <a:ln w="9525">
              <a:noFill/>
              <a:miter lim="800000"/>
            </a:ln>
            <a:effectLst/>
          </p:spPr>
          <p:txBody>
            <a:bodyPr wrap="none">
              <a:spAutoFit/>
            </a:bodyPr>
            <a:lstStyle/>
            <a:p>
              <a:pPr>
                <a:defRPr/>
              </a:pPr>
              <a:r>
                <a:rPr lang="zh-CN" altLang="en-US" sz="1600" b="1">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rPr>
                <a:t>购书单 </a:t>
              </a:r>
              <a:endParaRPr lang="zh-CN" altLang="en-US" sz="1600" b="1">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sp>
          <p:nvSpPr>
            <p:cNvPr id="12" name="Text Box 10"/>
            <p:cNvSpPr txBox="1">
              <a:spLocks noChangeArrowheads="1"/>
            </p:cNvSpPr>
            <p:nvPr/>
          </p:nvSpPr>
          <p:spPr bwMode="auto">
            <a:xfrm>
              <a:off x="1859" y="3120"/>
              <a:ext cx="1200" cy="212"/>
            </a:xfrm>
            <a:prstGeom prst="rect">
              <a:avLst/>
            </a:prstGeom>
            <a:noFill/>
            <a:ln w="9525">
              <a:noFill/>
              <a:miter lim="800000"/>
            </a:ln>
            <a:effectLst/>
          </p:spPr>
          <p:txBody>
            <a:bodyPr>
              <a:spAutoFit/>
            </a:bodyPr>
            <a:lstStyle/>
            <a:p>
              <a:pPr>
                <a:defRPr/>
              </a:pPr>
              <a:r>
                <a:rPr lang="zh-CN" altLang="en-US" sz="1600" b="1" dirty="0">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rPr>
                <a:t>各班学生用书表</a:t>
              </a:r>
              <a:endParaRPr lang="zh-CN" altLang="en-US" sz="1600" b="1" dirty="0">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sp>
          <p:nvSpPr>
            <p:cNvPr id="13" name="Line 11"/>
            <p:cNvSpPr>
              <a:spLocks noChangeShapeType="1"/>
            </p:cNvSpPr>
            <p:nvPr/>
          </p:nvSpPr>
          <p:spPr bwMode="auto">
            <a:xfrm flipV="1">
              <a:off x="2448" y="2592"/>
              <a:ext cx="384" cy="528"/>
            </a:xfrm>
            <a:prstGeom prst="line">
              <a:avLst/>
            </a:prstGeom>
            <a:noFill/>
            <a:ln w="19050">
              <a:solidFill>
                <a:srgbClr val="00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a:off x="1968" y="3120"/>
              <a:ext cx="768" cy="0"/>
            </a:xfrm>
            <a:prstGeom prst="line">
              <a:avLst/>
            </a:prstGeom>
            <a:noFill/>
            <a:ln w="38100" cmpd="dbl">
              <a:solidFill>
                <a:srgbClr val="00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Text Box 13"/>
            <p:cNvSpPr txBox="1">
              <a:spLocks noChangeArrowheads="1"/>
            </p:cNvSpPr>
            <p:nvPr/>
          </p:nvSpPr>
          <p:spPr bwMode="auto">
            <a:xfrm>
              <a:off x="3102" y="3120"/>
              <a:ext cx="1200" cy="212"/>
            </a:xfrm>
            <a:prstGeom prst="rect">
              <a:avLst/>
            </a:prstGeom>
            <a:noFill/>
            <a:ln w="9525">
              <a:noFill/>
              <a:miter lim="800000"/>
            </a:ln>
            <a:effectLst/>
          </p:spPr>
          <p:txBody>
            <a:bodyPr>
              <a:spAutoFit/>
            </a:bodyPr>
            <a:lstStyle/>
            <a:p>
              <a:pPr>
                <a:defRPr/>
              </a:pPr>
              <a:r>
                <a:rPr lang="zh-CN" altLang="en-US" sz="1600" b="1" dirty="0">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rPr>
                <a:t>教材存量表</a:t>
              </a:r>
              <a:endParaRPr lang="zh-CN" altLang="en-US" sz="1600" b="1" dirty="0">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sp>
          <p:nvSpPr>
            <p:cNvPr id="16" name="Line 14"/>
            <p:cNvSpPr>
              <a:spLocks noChangeShapeType="1"/>
            </p:cNvSpPr>
            <p:nvPr/>
          </p:nvSpPr>
          <p:spPr bwMode="auto">
            <a:xfrm flipH="1" flipV="1">
              <a:off x="3168" y="2592"/>
              <a:ext cx="432" cy="528"/>
            </a:xfrm>
            <a:prstGeom prst="line">
              <a:avLst/>
            </a:prstGeom>
            <a:noFill/>
            <a:ln w="19050">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5"/>
            <p:cNvSpPr>
              <a:spLocks noChangeShapeType="1"/>
            </p:cNvSpPr>
            <p:nvPr/>
          </p:nvSpPr>
          <p:spPr bwMode="auto">
            <a:xfrm>
              <a:off x="3024" y="3120"/>
              <a:ext cx="768" cy="0"/>
            </a:xfrm>
            <a:prstGeom prst="line">
              <a:avLst/>
            </a:prstGeom>
            <a:noFill/>
            <a:ln w="38100" cmpd="dbl">
              <a:solidFill>
                <a:srgbClr val="00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16"/>
            <p:cNvSpPr>
              <a:spLocks noChangeShapeType="1"/>
            </p:cNvSpPr>
            <p:nvPr/>
          </p:nvSpPr>
          <p:spPr bwMode="auto">
            <a:xfrm flipV="1">
              <a:off x="3072" y="1680"/>
              <a:ext cx="192" cy="336"/>
            </a:xfrm>
            <a:prstGeom prst="line">
              <a:avLst/>
            </a:prstGeom>
            <a:noFill/>
            <a:ln w="19050">
              <a:solidFill>
                <a:srgbClr val="FF7C8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Text Box 17"/>
            <p:cNvSpPr txBox="1">
              <a:spLocks noChangeArrowheads="1"/>
            </p:cNvSpPr>
            <p:nvPr/>
          </p:nvSpPr>
          <p:spPr bwMode="auto">
            <a:xfrm>
              <a:off x="3312" y="1632"/>
              <a:ext cx="672" cy="212"/>
            </a:xfrm>
            <a:prstGeom prst="rect">
              <a:avLst/>
            </a:prstGeom>
            <a:noFill/>
            <a:ln w="9525">
              <a:noFill/>
              <a:miter lim="800000"/>
            </a:ln>
            <a:effectLst/>
          </p:spPr>
          <p:txBody>
            <a:bodyPr>
              <a:spAutoFit/>
            </a:bodyPr>
            <a:lstStyle/>
            <a:p>
              <a:pPr>
                <a:defRPr/>
              </a:pPr>
              <a:r>
                <a:rPr lang="zh-CN" altLang="en-US" sz="1600" b="1">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rPr>
                <a:t>无效书单</a:t>
              </a:r>
              <a:endParaRPr lang="zh-CN" altLang="en-US" sz="1600" b="1">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sp>
          <p:nvSpPr>
            <p:cNvPr id="20" name="Oval 18"/>
            <p:cNvSpPr>
              <a:spLocks noChangeArrowheads="1"/>
            </p:cNvSpPr>
            <p:nvPr/>
          </p:nvSpPr>
          <p:spPr bwMode="auto">
            <a:xfrm>
              <a:off x="3744" y="2016"/>
              <a:ext cx="672" cy="624"/>
            </a:xfrm>
            <a:prstGeom prst="ellipse">
              <a:avLst/>
            </a:prstGeom>
            <a:noFill/>
            <a:ln w="9525">
              <a:solidFill>
                <a:srgbClr val="009900"/>
              </a:solidFill>
              <a:round/>
            </a:ln>
            <a:effectLst/>
          </p:spPr>
          <p:txBody>
            <a:bodyPr wrap="none" anchor="ctr"/>
            <a:lstStyle/>
            <a:p>
              <a:pPr>
                <a:defRPr/>
              </a:pPr>
              <a:r>
                <a:rPr lang="zh-CN" altLang="en-US" sz="1600" b="1">
                  <a:solidFill>
                    <a:srgbClr val="FF7C80"/>
                  </a:solidFill>
                  <a:effectLst>
                    <a:outerShdw blurRad="38100" dist="38100" dir="2700000" algn="tl">
                      <a:srgbClr val="000000"/>
                    </a:outerShdw>
                  </a:effectLst>
                  <a:latin typeface="Times New Roman" panose="02020603050405020304" pitchFamily="18" charset="0"/>
                  <a:ea typeface="幼圆" panose="02010509060101010101" pitchFamily="49" charset="-122"/>
                </a:rPr>
                <a:t>开领</a:t>
              </a:r>
              <a:endParaRPr lang="zh-CN" altLang="en-US" sz="1600" b="1">
                <a:solidFill>
                  <a:srgbClr val="FF7C80"/>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600" b="1">
                  <a:solidFill>
                    <a:srgbClr val="FF7C80"/>
                  </a:solidFill>
                  <a:effectLst>
                    <a:outerShdw blurRad="38100" dist="38100" dir="2700000" algn="tl">
                      <a:srgbClr val="000000"/>
                    </a:outerShdw>
                  </a:effectLst>
                  <a:latin typeface="Times New Roman" panose="02020603050405020304" pitchFamily="18" charset="0"/>
                  <a:ea typeface="幼圆" panose="02010509060101010101" pitchFamily="49" charset="-122"/>
                </a:rPr>
                <a:t>书单</a:t>
              </a:r>
              <a:endParaRPr lang="zh-CN" altLang="en-US" sz="1600" b="1">
                <a:solidFill>
                  <a:srgbClr val="FF7C80"/>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sp>
          <p:nvSpPr>
            <p:cNvPr id="21" name="Line 19"/>
            <p:cNvSpPr>
              <a:spLocks noChangeShapeType="1"/>
            </p:cNvSpPr>
            <p:nvPr/>
          </p:nvSpPr>
          <p:spPr bwMode="auto">
            <a:xfrm>
              <a:off x="4416" y="2352"/>
              <a:ext cx="480" cy="0"/>
            </a:xfrm>
            <a:prstGeom prst="line">
              <a:avLst/>
            </a:prstGeom>
            <a:noFill/>
            <a:ln w="19050">
              <a:solidFill>
                <a:srgbClr val="00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20"/>
            <p:cNvSpPr txBox="1">
              <a:spLocks noChangeArrowheads="1"/>
            </p:cNvSpPr>
            <p:nvPr/>
          </p:nvSpPr>
          <p:spPr bwMode="auto">
            <a:xfrm>
              <a:off x="4368" y="2112"/>
              <a:ext cx="576" cy="212"/>
            </a:xfrm>
            <a:prstGeom prst="rect">
              <a:avLst/>
            </a:prstGeom>
            <a:noFill/>
            <a:ln w="9525">
              <a:noFill/>
              <a:miter lim="800000"/>
            </a:ln>
            <a:effectLst/>
          </p:spPr>
          <p:txBody>
            <a:bodyPr>
              <a:spAutoFit/>
            </a:bodyPr>
            <a:lstStyle/>
            <a:p>
              <a:pPr>
                <a:defRPr/>
              </a:pPr>
              <a:r>
                <a:rPr lang="zh-CN" altLang="en-US" sz="1600" b="1">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rPr>
                <a:t>领书单</a:t>
              </a:r>
              <a:endParaRPr lang="zh-CN" altLang="en-US" sz="1600" b="1">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sp>
          <p:nvSpPr>
            <p:cNvPr id="23" name="AutoShape 21"/>
            <p:cNvSpPr>
              <a:spLocks noChangeArrowheads="1"/>
            </p:cNvSpPr>
            <p:nvPr/>
          </p:nvSpPr>
          <p:spPr bwMode="auto">
            <a:xfrm>
              <a:off x="4896" y="2112"/>
              <a:ext cx="336" cy="480"/>
            </a:xfrm>
            <a:prstGeom prst="roundRect">
              <a:avLst>
                <a:gd name="adj" fmla="val 27463"/>
              </a:avLst>
            </a:prstGeom>
            <a:noFill/>
            <a:ln w="9525">
              <a:solidFill>
                <a:srgbClr val="009900"/>
              </a:solidFill>
              <a:round/>
            </a:ln>
            <a:effectLst/>
          </p:spPr>
          <p:txBody>
            <a:bodyPr wrap="none" anchor="ctr"/>
            <a:lstStyle/>
            <a:p>
              <a:pPr>
                <a:defRPr/>
              </a:pPr>
              <a:endParaRPr lang="zh-CN" altLang="en-US" sz="1800" b="1">
                <a:solidFill>
                  <a:srgbClr val="E254A9"/>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a:p>
              <a:pPr>
                <a:defRPr/>
              </a:pPr>
              <a:r>
                <a:rPr lang="zh-CN" altLang="en-US" sz="1800" b="1">
                  <a:solidFill>
                    <a:srgbClr val="E254A9"/>
                  </a:solidFill>
                  <a:effectLst>
                    <a:outerShdw blurRad="38100" dist="38100" dir="2700000" algn="tl">
                      <a:srgbClr val="000000"/>
                    </a:outerShdw>
                  </a:effectLst>
                  <a:latin typeface="Times New Roman" panose="02020603050405020304" pitchFamily="18" charset="0"/>
                  <a:ea typeface="黑体" panose="02010609060101010101" pitchFamily="2" charset="-122"/>
                </a:rPr>
                <a:t>学</a:t>
              </a:r>
              <a:endParaRPr lang="zh-CN" altLang="en-US" sz="1800" b="1">
                <a:solidFill>
                  <a:srgbClr val="E254A9"/>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a:p>
              <a:pPr>
                <a:defRPr/>
              </a:pPr>
              <a:r>
                <a:rPr lang="zh-CN" altLang="en-US" sz="1800" b="1">
                  <a:solidFill>
                    <a:srgbClr val="E254A9"/>
                  </a:solidFill>
                  <a:effectLst>
                    <a:outerShdw blurRad="38100" dist="38100" dir="2700000" algn="tl">
                      <a:srgbClr val="000000"/>
                    </a:outerShdw>
                  </a:effectLst>
                  <a:latin typeface="Times New Roman" panose="02020603050405020304" pitchFamily="18" charset="0"/>
                  <a:ea typeface="黑体" panose="02010609060101010101" pitchFamily="2" charset="-122"/>
                </a:rPr>
                <a:t>生</a:t>
              </a:r>
              <a:endParaRPr lang="zh-CN" altLang="en-US" sz="1800" b="1">
                <a:solidFill>
                  <a:srgbClr val="E254A9"/>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a:p>
              <a:pPr>
                <a:defRPr/>
              </a:pPr>
              <a:endParaRPr lang="zh-CN" altLang="en-US" sz="1800" b="1">
                <a:solidFill>
                  <a:srgbClr val="E254A9"/>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p:txBody>
        </p:sp>
        <p:sp>
          <p:nvSpPr>
            <p:cNvPr id="24" name="AutoShape 22"/>
            <p:cNvSpPr>
              <a:spLocks noChangeArrowheads="1"/>
            </p:cNvSpPr>
            <p:nvPr/>
          </p:nvSpPr>
          <p:spPr bwMode="auto">
            <a:xfrm>
              <a:off x="1248" y="2112"/>
              <a:ext cx="480" cy="432"/>
            </a:xfrm>
            <a:prstGeom prst="wedgeRectCallout">
              <a:avLst>
                <a:gd name="adj1" fmla="val 79792"/>
                <a:gd name="adj2" fmla="val -22917"/>
              </a:avLst>
            </a:prstGeom>
            <a:noFill/>
            <a:ln w="9525">
              <a:solidFill>
                <a:srgbClr val="26BED2"/>
              </a:solidFill>
              <a:miter lim="800000"/>
            </a:ln>
            <a:effectLst/>
          </p:spPr>
          <p:txBody>
            <a:bodyPr anchor="ctr"/>
            <a:lstStyle/>
            <a:p>
              <a:pPr>
                <a:defRPr/>
              </a:pPr>
              <a:r>
                <a:rPr lang="zh-CN" altLang="en-US" sz="1800" b="1">
                  <a:solidFill>
                    <a:srgbClr val="26BED2"/>
                  </a:solidFill>
                  <a:effectLst>
                    <a:outerShdw blurRad="38100" dist="38100" dir="2700000" algn="tl">
                      <a:srgbClr val="000000"/>
                    </a:outerShdw>
                  </a:effectLst>
                  <a:latin typeface="Times New Roman" panose="02020603050405020304" pitchFamily="18" charset="0"/>
                  <a:ea typeface="幼圆" panose="02010509060101010101" pitchFamily="49" charset="-122"/>
                </a:rPr>
                <a:t>外部</a:t>
              </a:r>
              <a:endParaRPr lang="zh-CN" altLang="en-US" sz="1800" b="1">
                <a:solidFill>
                  <a:srgbClr val="26BED2"/>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800" b="1">
                  <a:solidFill>
                    <a:srgbClr val="26BED2"/>
                  </a:solidFill>
                  <a:effectLst>
                    <a:outerShdw blurRad="38100" dist="38100" dir="2700000" algn="tl">
                      <a:srgbClr val="000000"/>
                    </a:outerShdw>
                  </a:effectLst>
                  <a:latin typeface="Times New Roman" panose="02020603050405020304" pitchFamily="18" charset="0"/>
                  <a:ea typeface="幼圆" panose="02010509060101010101" pitchFamily="49" charset="-122"/>
                </a:rPr>
                <a:t>实体</a:t>
              </a:r>
              <a:endParaRPr lang="zh-CN" altLang="en-US" sz="1800" b="1">
                <a:solidFill>
                  <a:srgbClr val="26BED2"/>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sp>
          <p:nvSpPr>
            <p:cNvPr id="25" name="AutoShape 23"/>
            <p:cNvSpPr>
              <a:spLocks noChangeArrowheads="1"/>
            </p:cNvSpPr>
            <p:nvPr/>
          </p:nvSpPr>
          <p:spPr bwMode="auto">
            <a:xfrm>
              <a:off x="2496" y="1392"/>
              <a:ext cx="576" cy="432"/>
            </a:xfrm>
            <a:prstGeom prst="wedgeRectCallout">
              <a:avLst>
                <a:gd name="adj1" fmla="val 28995"/>
                <a:gd name="adj2" fmla="val 97454"/>
              </a:avLst>
            </a:prstGeom>
            <a:noFill/>
            <a:ln w="9525">
              <a:solidFill>
                <a:srgbClr val="26BED2"/>
              </a:solidFill>
              <a:miter lim="800000"/>
            </a:ln>
            <a:effectLst/>
          </p:spPr>
          <p:txBody>
            <a:bodyPr anchor="ctr"/>
            <a:lstStyle/>
            <a:p>
              <a:pPr>
                <a:defRPr/>
              </a:pPr>
              <a:r>
                <a:rPr lang="zh-CN" altLang="en-US" sz="1600" b="1">
                  <a:solidFill>
                    <a:srgbClr val="26BED2"/>
                  </a:solidFill>
                  <a:effectLst>
                    <a:outerShdw blurRad="38100" dist="38100" dir="2700000" algn="tl">
                      <a:srgbClr val="000000"/>
                    </a:outerShdw>
                  </a:effectLst>
                  <a:latin typeface="Times New Roman" panose="02020603050405020304" pitchFamily="18" charset="0"/>
                  <a:ea typeface="幼圆" panose="02010509060101010101" pitchFamily="49" charset="-122"/>
                </a:rPr>
                <a:t>数据的</a:t>
              </a:r>
              <a:endParaRPr lang="zh-CN" altLang="en-US" sz="1600" b="1">
                <a:solidFill>
                  <a:srgbClr val="26BED2"/>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600" b="1">
                  <a:solidFill>
                    <a:srgbClr val="26BED2"/>
                  </a:solidFill>
                  <a:effectLst>
                    <a:outerShdw blurRad="38100" dist="38100" dir="2700000" algn="tl">
                      <a:srgbClr val="000000"/>
                    </a:outerShdw>
                  </a:effectLst>
                  <a:latin typeface="Times New Roman" panose="02020603050405020304" pitchFamily="18" charset="0"/>
                  <a:ea typeface="幼圆" panose="02010509060101010101" pitchFamily="49" charset="-122"/>
                </a:rPr>
                <a:t>加工</a:t>
              </a:r>
              <a:endParaRPr lang="zh-CN" altLang="en-US" sz="1600" b="1">
                <a:solidFill>
                  <a:srgbClr val="26BED2"/>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grpSp>
      <p:sp>
        <p:nvSpPr>
          <p:cNvPr id="26" name="AutoShape 2"/>
          <p:cNvSpPr>
            <a:spLocks noChangeArrowheads="1"/>
          </p:cNvSpPr>
          <p:nvPr/>
        </p:nvSpPr>
        <p:spPr bwMode="auto">
          <a:xfrm>
            <a:off x="2566654" y="5590387"/>
            <a:ext cx="4199209" cy="502909"/>
          </a:xfrm>
          <a:prstGeom prst="roundRect">
            <a:avLst>
              <a:gd name="adj" fmla="val 30903"/>
            </a:avLst>
          </a:prstGeom>
          <a:solidFill>
            <a:schemeClr val="bg1"/>
          </a:solidFill>
          <a:ln w="9525">
            <a:noFill/>
            <a:round/>
          </a:ln>
          <a:effectLst/>
        </p:spPr>
        <p:txBody>
          <a:bodyPr wrap="none" anchor="ctr"/>
          <a:lstStyle/>
          <a:p>
            <a:pPr>
              <a:defRPr/>
            </a:pPr>
            <a:r>
              <a:rPr lang="zh-CN" altLang="en-US" sz="1800" b="1" dirty="0">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rPr>
              <a:t>  ----学生购买教材的 </a:t>
            </a:r>
            <a:r>
              <a:rPr lang="zh-CN" altLang="en-US" sz="1800" b="1" dirty="0">
                <a:solidFill>
                  <a:schemeClr val="accent2"/>
                </a:solidFill>
                <a:effectLst>
                  <a:outerShdw blurRad="38100" dist="38100" dir="2700000" algn="tl">
                    <a:srgbClr val="000000"/>
                  </a:outerShdw>
                </a:effectLst>
                <a:latin typeface="幼圆" panose="02010509060101010101" pitchFamily="49" charset="-122"/>
                <a:ea typeface="幼圆" panose="02010509060101010101" pitchFamily="49" charset="-122"/>
              </a:rPr>
              <a:t> 逻辑模型</a:t>
            </a:r>
            <a:r>
              <a:rPr lang="zh-CN" altLang="en-US" sz="1800" b="1" dirty="0">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rPr>
              <a:t> </a:t>
            </a:r>
            <a:endParaRPr lang="zh-CN" altLang="en-US" sz="2400" b="1" dirty="0">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sp>
        <p:nvSpPr>
          <p:cNvPr id="27" name="Rectangle 20"/>
          <p:cNvSpPr>
            <a:spLocks noGrp="1" noChangeArrowheads="1"/>
          </p:cNvSpPr>
          <p:nvPr>
            <p:ph type="title"/>
          </p:nvPr>
        </p:nvSpPr>
        <p:spPr>
          <a:xfrm>
            <a:off x="457200" y="277813"/>
            <a:ext cx="8229600" cy="703262"/>
          </a:xfrm>
        </p:spPr>
        <p:txBody>
          <a:bodyPr/>
          <a:lstStyle/>
          <a:p>
            <a:pPr eaLnBrk="1" hangingPunct="1"/>
            <a:r>
              <a:rPr lang="zh-CN" altLang="en-US" b="1" dirty="0"/>
              <a:t>数据流图举例</a:t>
            </a:r>
            <a:endParaRPr lang="zh-CN" altLang="en-US" b="1"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b="1"/>
              <a:t>5.1 </a:t>
            </a:r>
            <a:r>
              <a:rPr lang="zh-CN" altLang="en-US" b="1"/>
              <a:t>数据库设计概述</a:t>
            </a:r>
            <a:endParaRPr lang="zh-CN" altLang="en-US" b="1"/>
          </a:p>
        </p:txBody>
      </p:sp>
      <p:sp>
        <p:nvSpPr>
          <p:cNvPr id="7171" name="Rectangle 3"/>
          <p:cNvSpPr>
            <a:spLocks noGrp="1" noChangeArrowheads="1"/>
          </p:cNvSpPr>
          <p:nvPr>
            <p:ph type="body" idx="1"/>
          </p:nvPr>
        </p:nvSpPr>
        <p:spPr>
          <a:xfrm>
            <a:off x="457200" y="1052513"/>
            <a:ext cx="8229600" cy="5184775"/>
          </a:xfrm>
        </p:spPr>
        <p:txBody>
          <a:bodyPr/>
          <a:lstStyle/>
          <a:p>
            <a:pPr eaLnBrk="1" hangingPunct="1"/>
            <a:r>
              <a:rPr lang="zh-CN" altLang="en-US" sz="2800" dirty="0"/>
              <a:t>数据库设计是指：在</a:t>
            </a:r>
            <a:r>
              <a:rPr lang="zh-CN" altLang="en-US" sz="2800" dirty="0">
                <a:solidFill>
                  <a:srgbClr val="FF0000"/>
                </a:solidFill>
              </a:rPr>
              <a:t>给定的应用环境</a:t>
            </a:r>
            <a:r>
              <a:rPr lang="zh-CN" altLang="en-US" sz="2800" dirty="0"/>
              <a:t>下，创建一个</a:t>
            </a:r>
            <a:r>
              <a:rPr lang="zh-CN" altLang="en-US" sz="2800" dirty="0">
                <a:solidFill>
                  <a:srgbClr val="FF0000"/>
                </a:solidFill>
              </a:rPr>
              <a:t>性能良好的能满足不同用户使用要求</a:t>
            </a:r>
            <a:r>
              <a:rPr lang="zh-CN" altLang="en-US" sz="2800" dirty="0"/>
              <a:t>的，又能被选定的</a:t>
            </a:r>
            <a:r>
              <a:rPr lang="en-US" altLang="zh-CN" sz="2800" dirty="0">
                <a:solidFill>
                  <a:srgbClr val="FF0000"/>
                </a:solidFill>
              </a:rPr>
              <a:t>DBMS</a:t>
            </a:r>
            <a:r>
              <a:rPr lang="zh-CN" altLang="en-US" sz="2800" dirty="0">
                <a:solidFill>
                  <a:srgbClr val="FF0000"/>
                </a:solidFill>
              </a:rPr>
              <a:t>所接受</a:t>
            </a:r>
            <a:r>
              <a:rPr lang="zh-CN" altLang="en-US" sz="2800" dirty="0"/>
              <a:t>的数据格式。数据库设计是建立数据库及其应用系统的技术，是信息系统开发和建设中的核心技术。 </a:t>
            </a:r>
            <a:endParaRPr lang="en-US" altLang="zh-CN" sz="2800" dirty="0"/>
          </a:p>
          <a:p>
            <a:pPr eaLnBrk="1" hangingPunct="1">
              <a:buFont typeface="Wingdings" panose="05000000000000000000" pitchFamily="2" charset="2"/>
              <a:buNone/>
            </a:pPr>
            <a:r>
              <a:rPr lang="zh-CN" altLang="en-US" sz="2800" b="1" dirty="0">
                <a:solidFill>
                  <a:srgbClr val="0000FF"/>
                </a:solidFill>
              </a:rPr>
              <a:t>数据库设计两个方面：</a:t>
            </a:r>
            <a:endParaRPr lang="zh-CN" altLang="en-US" sz="2800" b="1" dirty="0">
              <a:solidFill>
                <a:srgbClr val="0000FF"/>
              </a:solidFill>
            </a:endParaRPr>
          </a:p>
          <a:p>
            <a:pPr eaLnBrk="1" hangingPunct="1"/>
            <a:r>
              <a:rPr lang="zh-CN" altLang="en-US" sz="2800" dirty="0"/>
              <a:t>结构特性设计</a:t>
            </a:r>
            <a:r>
              <a:rPr lang="en-US" altLang="zh-CN" sz="2800" dirty="0"/>
              <a:t>——</a:t>
            </a:r>
            <a:r>
              <a:rPr lang="zh-CN" altLang="en-US" sz="2800" dirty="0"/>
              <a:t>数据库框架和数据库结构设计</a:t>
            </a:r>
            <a:endParaRPr lang="zh-CN" altLang="en-US" sz="2800" dirty="0"/>
          </a:p>
          <a:p>
            <a:pPr eaLnBrk="1" hangingPunct="1"/>
            <a:r>
              <a:rPr lang="zh-CN" altLang="en-US" sz="2800" dirty="0"/>
              <a:t>行为特性设计</a:t>
            </a:r>
            <a:r>
              <a:rPr lang="en-US" altLang="zh-CN" sz="2800" dirty="0"/>
              <a:t>——</a:t>
            </a:r>
            <a:r>
              <a:rPr lang="zh-CN" altLang="en-US" sz="2800" dirty="0"/>
              <a:t>应用程序设计，如查询、报表处理，一般由面向对象的程序给出用户操作界面。</a:t>
            </a:r>
            <a:endParaRPr lang="zh-CN" altLang="en-US" sz="2800" dirty="0"/>
          </a:p>
          <a:p>
            <a:pPr eaLnBrk="1" hangingPunct="1">
              <a:buFont typeface="Wingdings" panose="05000000000000000000" pitchFamily="2" charset="2"/>
              <a:buNone/>
            </a:pPr>
            <a:r>
              <a:rPr lang="zh-CN" altLang="en-US" sz="2800" dirty="0"/>
              <a:t>    </a:t>
            </a:r>
            <a:r>
              <a:rPr lang="en-US" altLang="zh-CN" sz="2800" dirty="0"/>
              <a:t>	 </a:t>
            </a:r>
            <a:r>
              <a:rPr lang="zh-CN" altLang="en-US" sz="2800" dirty="0"/>
              <a:t>数据库结构设计与行为设计要相互参照，它们组成统一的数据库工程。</a:t>
            </a:r>
            <a:endParaRPr lang="zh-CN" altLang="en-US" sz="28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barn(inVertical)">
                                      <p:cBhvr>
                                        <p:cTn id="7" dur="500"/>
                                        <p:tgtEl>
                                          <p:spTgt spid="717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171">
                                            <p:txEl>
                                              <p:pRg st="2" end="2"/>
                                            </p:txEl>
                                          </p:spTgt>
                                        </p:tgtEl>
                                        <p:attrNameLst>
                                          <p:attrName>style.visibility</p:attrName>
                                        </p:attrNameLst>
                                      </p:cBhvr>
                                      <p:to>
                                        <p:strVal val="visible"/>
                                      </p:to>
                                    </p:set>
                                    <p:animEffect transition="in" filter="barn(inVertical)">
                                      <p:cBhvr>
                                        <p:cTn id="10" dur="500"/>
                                        <p:tgtEl>
                                          <p:spTgt spid="717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animEffect transition="in" filter="barn(inVertical)">
                                      <p:cBhvr>
                                        <p:cTn id="13" dur="500"/>
                                        <p:tgtEl>
                                          <p:spTgt spid="717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171">
                                            <p:txEl>
                                              <p:pRg st="4" end="4"/>
                                            </p:txEl>
                                          </p:spTgt>
                                        </p:tgtEl>
                                        <p:attrNameLst>
                                          <p:attrName>style.visibility</p:attrName>
                                        </p:attrNameLst>
                                      </p:cBhvr>
                                      <p:to>
                                        <p:strVal val="visible"/>
                                      </p:to>
                                    </p:set>
                                    <p:animEffect transition="in" filter="barn(inVertical)">
                                      <p:cBhvr>
                                        <p:cTn id="16"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6512" y="80868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6" name="AutoShape 2"/>
          <p:cNvSpPr>
            <a:spLocks noChangeArrowheads="1"/>
          </p:cNvSpPr>
          <p:nvPr/>
        </p:nvSpPr>
        <p:spPr bwMode="auto">
          <a:xfrm>
            <a:off x="2566654" y="5734403"/>
            <a:ext cx="4199209" cy="502909"/>
          </a:xfrm>
          <a:prstGeom prst="roundRect">
            <a:avLst>
              <a:gd name="adj" fmla="val 30903"/>
            </a:avLst>
          </a:prstGeom>
          <a:solidFill>
            <a:schemeClr val="bg1"/>
          </a:solidFill>
          <a:ln w="9525">
            <a:noFill/>
            <a:round/>
          </a:ln>
          <a:effectLst/>
        </p:spPr>
        <p:txBody>
          <a:bodyPr wrap="none" anchor="ctr"/>
          <a:lstStyle/>
          <a:p>
            <a:pPr>
              <a:defRPr/>
            </a:pPr>
            <a:r>
              <a:rPr lang="zh-CN" altLang="en-US" sz="1800" b="1" dirty="0">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rPr>
              <a:t>  ----学生购买教材的 </a:t>
            </a:r>
            <a:r>
              <a:rPr lang="zh-CN" altLang="en-US" sz="1800" b="1" dirty="0">
                <a:solidFill>
                  <a:schemeClr val="accent2"/>
                </a:solidFill>
                <a:effectLst>
                  <a:outerShdw blurRad="38100" dist="38100" dir="2700000" algn="tl">
                    <a:srgbClr val="000000"/>
                  </a:outerShdw>
                </a:effectLst>
                <a:latin typeface="幼圆" panose="02010509060101010101" pitchFamily="49" charset="-122"/>
                <a:ea typeface="幼圆" panose="02010509060101010101" pitchFamily="49" charset="-122"/>
              </a:rPr>
              <a:t> 逻辑模型</a:t>
            </a:r>
            <a:r>
              <a:rPr lang="zh-CN" altLang="en-US" sz="1800" b="1" dirty="0">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rPr>
              <a:t> </a:t>
            </a:r>
            <a:endParaRPr lang="zh-CN" altLang="en-US" sz="2400" b="1" dirty="0">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sp>
        <p:nvSpPr>
          <p:cNvPr id="27" name="Rectangle 20"/>
          <p:cNvSpPr>
            <a:spLocks noGrp="1" noChangeArrowheads="1"/>
          </p:cNvSpPr>
          <p:nvPr>
            <p:ph type="title"/>
          </p:nvPr>
        </p:nvSpPr>
        <p:spPr>
          <a:xfrm>
            <a:off x="457200" y="277813"/>
            <a:ext cx="8229600" cy="703262"/>
          </a:xfrm>
        </p:spPr>
        <p:txBody>
          <a:bodyPr/>
          <a:lstStyle/>
          <a:p>
            <a:pPr eaLnBrk="1" hangingPunct="1"/>
            <a:r>
              <a:rPr lang="zh-CN" altLang="en-US" b="1" dirty="0"/>
              <a:t>数据流图举例</a:t>
            </a:r>
            <a:endParaRPr lang="zh-CN" altLang="en-US" b="1" dirty="0"/>
          </a:p>
        </p:txBody>
      </p:sp>
      <p:sp>
        <p:nvSpPr>
          <p:cNvPr id="28" name="Text Box 55"/>
          <p:cNvSpPr txBox="1">
            <a:spLocks noChangeArrowheads="1"/>
          </p:cNvSpPr>
          <p:nvPr/>
        </p:nvSpPr>
        <p:spPr bwMode="auto">
          <a:xfrm>
            <a:off x="971600" y="1581944"/>
            <a:ext cx="1758950" cy="336550"/>
          </a:xfrm>
          <a:prstGeom prst="rect">
            <a:avLst/>
          </a:prstGeom>
          <a:solidFill>
            <a:schemeClr val="bg1"/>
          </a:solidFill>
          <a:ln w="9525">
            <a:noFill/>
            <a:miter lim="800000"/>
          </a:ln>
          <a:effectLst/>
        </p:spPr>
        <p:txBody>
          <a:bodyPr wrap="none">
            <a:spAutoFit/>
          </a:bodyPr>
          <a:lstStyle/>
          <a:p>
            <a:pPr algn="l">
              <a:defRPr/>
            </a:pPr>
            <a:r>
              <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rPr>
              <a:t>  教材销售子系统 </a:t>
            </a:r>
            <a:endPar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grpSp>
        <p:nvGrpSpPr>
          <p:cNvPr id="29" name="Group 150"/>
          <p:cNvGrpSpPr/>
          <p:nvPr/>
        </p:nvGrpSpPr>
        <p:grpSpPr bwMode="auto">
          <a:xfrm>
            <a:off x="1809800" y="3791744"/>
            <a:ext cx="895350" cy="304800"/>
            <a:chOff x="1488" y="2976"/>
            <a:chExt cx="564" cy="192"/>
          </a:xfrm>
        </p:grpSpPr>
        <p:sp>
          <p:nvSpPr>
            <p:cNvPr id="30" name="Line 58"/>
            <p:cNvSpPr>
              <a:spLocks noChangeShapeType="1"/>
            </p:cNvSpPr>
            <p:nvPr/>
          </p:nvSpPr>
          <p:spPr bwMode="auto">
            <a:xfrm>
              <a:off x="1488" y="3168"/>
              <a:ext cx="480" cy="0"/>
            </a:xfrm>
            <a:prstGeom prst="line">
              <a:avLst/>
            </a:prstGeom>
            <a:noFill/>
            <a:ln w="3175">
              <a:solidFill>
                <a:srgbClr val="046C36"/>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Text Box 62"/>
            <p:cNvSpPr txBox="1">
              <a:spLocks noChangeArrowheads="1"/>
            </p:cNvSpPr>
            <p:nvPr/>
          </p:nvSpPr>
          <p:spPr bwMode="auto">
            <a:xfrm>
              <a:off x="1488" y="2976"/>
              <a:ext cx="564" cy="192"/>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rPr>
                <a:t>无效书单</a:t>
              </a:r>
              <a:endPar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endParaRPr>
            </a:p>
          </p:txBody>
        </p:sp>
      </p:grpSp>
      <p:grpSp>
        <p:nvGrpSpPr>
          <p:cNvPr id="32" name="Group 151"/>
          <p:cNvGrpSpPr/>
          <p:nvPr/>
        </p:nvGrpSpPr>
        <p:grpSpPr bwMode="auto">
          <a:xfrm>
            <a:off x="1809800" y="4325144"/>
            <a:ext cx="793750" cy="304800"/>
            <a:chOff x="1488" y="3312"/>
            <a:chExt cx="500" cy="192"/>
          </a:xfrm>
        </p:grpSpPr>
        <p:sp>
          <p:nvSpPr>
            <p:cNvPr id="33" name="Line 59"/>
            <p:cNvSpPr>
              <a:spLocks noChangeShapeType="1"/>
            </p:cNvSpPr>
            <p:nvPr/>
          </p:nvSpPr>
          <p:spPr bwMode="auto">
            <a:xfrm>
              <a:off x="1488" y="3312"/>
              <a:ext cx="480" cy="0"/>
            </a:xfrm>
            <a:prstGeom prst="line">
              <a:avLst/>
            </a:prstGeom>
            <a:noFill/>
            <a:ln w="3175">
              <a:solidFill>
                <a:srgbClr val="046C3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Text Box 63"/>
            <p:cNvSpPr txBox="1">
              <a:spLocks noChangeArrowheads="1"/>
            </p:cNvSpPr>
            <p:nvPr/>
          </p:nvSpPr>
          <p:spPr bwMode="auto">
            <a:xfrm>
              <a:off x="1536" y="3312"/>
              <a:ext cx="452" cy="192"/>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rPr>
                <a:t>购书单</a:t>
              </a:r>
              <a:endPar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endParaRPr>
            </a:p>
          </p:txBody>
        </p:sp>
      </p:grpSp>
      <p:sp>
        <p:nvSpPr>
          <p:cNvPr id="35" name="Oval 66"/>
          <p:cNvSpPr>
            <a:spLocks noChangeArrowheads="1"/>
          </p:cNvSpPr>
          <p:nvPr/>
        </p:nvSpPr>
        <p:spPr bwMode="auto">
          <a:xfrm>
            <a:off x="5619800" y="3791744"/>
            <a:ext cx="914400" cy="914400"/>
          </a:xfrm>
          <a:prstGeom prst="ellipse">
            <a:avLst/>
          </a:prstGeom>
          <a:solidFill>
            <a:schemeClr val="bg1"/>
          </a:solidFill>
          <a:ln w="3175">
            <a:solidFill>
              <a:srgbClr val="046C36"/>
            </a:solidFill>
            <a:round/>
          </a:ln>
          <a:effectLst/>
        </p:spPr>
        <p:txBody>
          <a:bodyPr wrap="none" anchor="ctr"/>
          <a:lstStyle/>
          <a:p>
            <a:pPr>
              <a:defRPr/>
            </a:pPr>
            <a:r>
              <a:rPr lang="zh-CN" altLang="en-US" sz="1600" b="1" dirty="0">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rPr>
              <a:t>1.3</a:t>
            </a:r>
            <a:endParaRPr lang="zh-CN" altLang="en-US" sz="1600" b="1" dirty="0">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400" b="1" dirty="0">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rPr>
              <a:t>登记并开</a:t>
            </a:r>
            <a:endParaRPr lang="zh-CN" altLang="en-US" sz="1400" b="1" dirty="0">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a:defRPr/>
            </a:pPr>
            <a:r>
              <a:rPr lang="zh-CN" altLang="en-US" sz="1400" b="1" dirty="0">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rPr>
              <a:t>领书单</a:t>
            </a:r>
            <a:endParaRPr lang="zh-CN" altLang="en-US" sz="1400" b="1" dirty="0">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sp>
        <p:nvSpPr>
          <p:cNvPr id="36" name="Oval 76"/>
          <p:cNvSpPr>
            <a:spLocks noChangeArrowheads="1"/>
          </p:cNvSpPr>
          <p:nvPr/>
        </p:nvSpPr>
        <p:spPr bwMode="auto">
          <a:xfrm>
            <a:off x="4248200" y="3791744"/>
            <a:ext cx="914400" cy="914400"/>
          </a:xfrm>
          <a:prstGeom prst="ellipse">
            <a:avLst/>
          </a:prstGeom>
          <a:solidFill>
            <a:schemeClr val="bg1"/>
          </a:solidFill>
          <a:ln w="3175">
            <a:solidFill>
              <a:srgbClr val="046C36"/>
            </a:solidFill>
            <a:round/>
          </a:ln>
          <a:effectLst/>
        </p:spPr>
        <p:txBody>
          <a:bodyPr wrap="none" anchor="ctr"/>
          <a:lstStyle/>
          <a:p>
            <a:pPr>
              <a:defRPr/>
            </a:pPr>
            <a:r>
              <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rPr>
              <a:t>1.2</a:t>
            </a:r>
            <a:endPar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rPr>
              <a:t>开发票</a:t>
            </a:r>
            <a:endPar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sp>
        <p:nvSpPr>
          <p:cNvPr id="37" name="Oval 77"/>
          <p:cNvSpPr>
            <a:spLocks noChangeArrowheads="1"/>
          </p:cNvSpPr>
          <p:nvPr/>
        </p:nvSpPr>
        <p:spPr bwMode="auto">
          <a:xfrm>
            <a:off x="2571800" y="3791744"/>
            <a:ext cx="914400" cy="914400"/>
          </a:xfrm>
          <a:prstGeom prst="ellipse">
            <a:avLst/>
          </a:prstGeom>
          <a:solidFill>
            <a:schemeClr val="bg1"/>
          </a:solidFill>
          <a:ln w="3175">
            <a:solidFill>
              <a:srgbClr val="046C36"/>
            </a:solidFill>
            <a:round/>
          </a:ln>
          <a:effectLst/>
        </p:spPr>
        <p:txBody>
          <a:bodyPr wrap="none" anchor="ctr"/>
          <a:lstStyle/>
          <a:p>
            <a:pPr>
              <a:defRPr/>
            </a:pPr>
            <a:r>
              <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rPr>
              <a:t>1.1</a:t>
            </a:r>
            <a:endPar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rPr>
              <a:t>审查</a:t>
            </a:r>
            <a:endPar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a:defRPr/>
            </a:pPr>
            <a:r>
              <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rPr>
              <a:t>有效性</a:t>
            </a:r>
            <a:endPar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sp>
        <p:nvSpPr>
          <p:cNvPr id="38" name="Oval 82"/>
          <p:cNvSpPr>
            <a:spLocks noChangeArrowheads="1"/>
          </p:cNvSpPr>
          <p:nvPr/>
        </p:nvSpPr>
        <p:spPr bwMode="auto">
          <a:xfrm>
            <a:off x="6381800" y="2191544"/>
            <a:ext cx="914400" cy="914400"/>
          </a:xfrm>
          <a:prstGeom prst="ellipse">
            <a:avLst/>
          </a:prstGeom>
          <a:solidFill>
            <a:schemeClr val="bg1"/>
          </a:solidFill>
          <a:ln w="3175">
            <a:solidFill>
              <a:srgbClr val="046C36"/>
            </a:solidFill>
            <a:round/>
          </a:ln>
          <a:effectLst/>
        </p:spPr>
        <p:txBody>
          <a:bodyPr wrap="none" anchor="ctr"/>
          <a:lstStyle/>
          <a:p>
            <a:pPr>
              <a:defRPr/>
            </a:pPr>
            <a:r>
              <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rPr>
              <a:t>1.4</a:t>
            </a:r>
            <a:endPar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rPr>
              <a:t>登记</a:t>
            </a:r>
            <a:endPar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a:defRPr/>
            </a:pPr>
            <a:r>
              <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rPr>
              <a:t>缺书</a:t>
            </a:r>
            <a:endPar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sp>
        <p:nvSpPr>
          <p:cNvPr id="39" name="Oval 83"/>
          <p:cNvSpPr>
            <a:spLocks noChangeArrowheads="1"/>
          </p:cNvSpPr>
          <p:nvPr/>
        </p:nvSpPr>
        <p:spPr bwMode="auto">
          <a:xfrm>
            <a:off x="4400600" y="1886744"/>
            <a:ext cx="914400" cy="914400"/>
          </a:xfrm>
          <a:prstGeom prst="ellipse">
            <a:avLst/>
          </a:prstGeom>
          <a:solidFill>
            <a:schemeClr val="bg1"/>
          </a:solidFill>
          <a:ln w="3175">
            <a:solidFill>
              <a:srgbClr val="046C36"/>
            </a:solidFill>
            <a:round/>
          </a:ln>
          <a:effectLst/>
        </p:spPr>
        <p:txBody>
          <a:bodyPr wrap="none" anchor="ctr"/>
          <a:lstStyle/>
          <a:p>
            <a:pPr>
              <a:defRPr/>
            </a:pPr>
            <a:r>
              <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rPr>
              <a:t>1.5</a:t>
            </a:r>
            <a:endPar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rPr>
              <a:t>补售</a:t>
            </a:r>
            <a:endPar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a:defRPr/>
            </a:pPr>
            <a:r>
              <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rPr>
              <a:t>教材</a:t>
            </a:r>
            <a:endParaRPr lang="zh-CN" altLang="en-US" sz="14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sp>
        <p:nvSpPr>
          <p:cNvPr id="40" name="Arc 86"/>
          <p:cNvSpPr/>
          <p:nvPr/>
        </p:nvSpPr>
        <p:spPr bwMode="auto">
          <a:xfrm flipV="1">
            <a:off x="5315000" y="2115344"/>
            <a:ext cx="609600" cy="381000"/>
          </a:xfrm>
          <a:custGeom>
            <a:avLst/>
            <a:gdLst>
              <a:gd name="T0" fmla="*/ 0 w 21600"/>
              <a:gd name="T1" fmla="*/ 0 h 21600"/>
              <a:gd name="T2" fmla="*/ 485542386 w 21600"/>
              <a:gd name="T3" fmla="*/ 118540664 h 21600"/>
              <a:gd name="T4" fmla="*/ 0 w 21600"/>
              <a:gd name="T5" fmla="*/ 11854066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D25F4C"/>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 name="Rectangle 87"/>
          <p:cNvSpPr>
            <a:spLocks noChangeArrowheads="1"/>
          </p:cNvSpPr>
          <p:nvPr/>
        </p:nvSpPr>
        <p:spPr bwMode="auto">
          <a:xfrm>
            <a:off x="2952800" y="1962944"/>
            <a:ext cx="533400" cy="762000"/>
          </a:xfrm>
          <a:prstGeom prst="rect">
            <a:avLst/>
          </a:prstGeom>
          <a:solidFill>
            <a:schemeClr val="bg1"/>
          </a:solidFill>
          <a:ln w="19050">
            <a:solidFill>
              <a:srgbClr val="046C36"/>
            </a:solidFill>
            <a:miter lim="800000"/>
          </a:ln>
          <a:effectLst/>
        </p:spPr>
        <p:txBody>
          <a:bodyPr wrap="none" anchor="ctr"/>
          <a:lstStyle/>
          <a:p>
            <a:pPr>
              <a:defRPr/>
            </a:pPr>
            <a:r>
              <a:rPr lang="zh-CN" altLang="en-US" sz="1600" b="1">
                <a:solidFill>
                  <a:srgbClr val="046C36"/>
                </a:solidFill>
                <a:effectLst>
                  <a:outerShdw blurRad="38100" dist="38100" dir="2700000" algn="tl">
                    <a:srgbClr val="000000"/>
                  </a:outerShdw>
                </a:effectLst>
                <a:latin typeface="Times New Roman" panose="02020603050405020304" pitchFamily="18" charset="0"/>
                <a:ea typeface="黑体" panose="02010609060101010101" pitchFamily="2" charset="-122"/>
              </a:rPr>
              <a:t>采</a:t>
            </a:r>
            <a:endParaRPr lang="zh-CN" altLang="en-US" sz="1600" b="1">
              <a:solidFill>
                <a:srgbClr val="046C36"/>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a:p>
            <a:pPr>
              <a:defRPr/>
            </a:pPr>
            <a:r>
              <a:rPr lang="zh-CN" altLang="en-US" sz="1600" b="1">
                <a:solidFill>
                  <a:srgbClr val="046C36"/>
                </a:solidFill>
                <a:effectLst>
                  <a:outerShdw blurRad="38100" dist="38100" dir="2700000" algn="tl">
                    <a:srgbClr val="000000"/>
                  </a:outerShdw>
                </a:effectLst>
                <a:latin typeface="Times New Roman" panose="02020603050405020304" pitchFamily="18" charset="0"/>
                <a:ea typeface="黑体" panose="02010609060101010101" pitchFamily="2" charset="-122"/>
              </a:rPr>
              <a:t>购</a:t>
            </a:r>
            <a:endParaRPr lang="zh-CN" altLang="en-US" sz="1600" b="1">
              <a:solidFill>
                <a:srgbClr val="046C36"/>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p:txBody>
      </p:sp>
      <p:sp>
        <p:nvSpPr>
          <p:cNvPr id="42" name="Rectangle 100"/>
          <p:cNvSpPr>
            <a:spLocks noChangeArrowheads="1"/>
          </p:cNvSpPr>
          <p:nvPr/>
        </p:nvSpPr>
        <p:spPr bwMode="auto">
          <a:xfrm>
            <a:off x="1276400" y="3791744"/>
            <a:ext cx="533400" cy="838200"/>
          </a:xfrm>
          <a:prstGeom prst="rect">
            <a:avLst/>
          </a:prstGeom>
          <a:solidFill>
            <a:schemeClr val="bg1"/>
          </a:solidFill>
          <a:ln w="3175">
            <a:solidFill>
              <a:srgbClr val="5030EE"/>
            </a:solidFill>
            <a:miter lim="800000"/>
          </a:ln>
          <a:effectLst/>
        </p:spPr>
        <p:txBody>
          <a:bodyPr wrap="none" anchor="ctr"/>
          <a:lstStyle/>
          <a:p>
            <a:pPr>
              <a:defRPr/>
            </a:pPr>
            <a:r>
              <a:rPr lang="zh-CN" altLang="en-US" sz="1800" b="1">
                <a:solidFill>
                  <a:srgbClr val="5030EE"/>
                </a:solidFill>
                <a:effectLst>
                  <a:outerShdw blurRad="38100" dist="38100" dir="2700000" algn="tl">
                    <a:srgbClr val="000000"/>
                  </a:outerShdw>
                </a:effectLst>
                <a:latin typeface="Times New Roman" panose="02020603050405020304" pitchFamily="18" charset="0"/>
                <a:ea typeface="黑体" panose="02010609060101010101" pitchFamily="2" charset="-122"/>
              </a:rPr>
              <a:t>学</a:t>
            </a:r>
            <a:endParaRPr lang="zh-CN" altLang="en-US" sz="1800" b="1">
              <a:solidFill>
                <a:srgbClr val="5030EE"/>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a:p>
            <a:pPr>
              <a:defRPr/>
            </a:pPr>
            <a:r>
              <a:rPr lang="zh-CN" altLang="en-US" sz="1800" b="1">
                <a:solidFill>
                  <a:srgbClr val="5030EE"/>
                </a:solidFill>
                <a:effectLst>
                  <a:outerShdw blurRad="38100" dist="38100" dir="2700000" algn="tl">
                    <a:srgbClr val="000000"/>
                  </a:outerShdw>
                </a:effectLst>
                <a:latin typeface="Times New Roman" panose="02020603050405020304" pitchFamily="18" charset="0"/>
                <a:ea typeface="黑体" panose="02010609060101010101" pitchFamily="2" charset="-122"/>
              </a:rPr>
              <a:t>生</a:t>
            </a:r>
            <a:endParaRPr lang="zh-CN" altLang="en-US" sz="1800" b="1">
              <a:solidFill>
                <a:srgbClr val="5030EE"/>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p:txBody>
      </p:sp>
      <p:sp>
        <p:nvSpPr>
          <p:cNvPr id="43" name="Rectangle 101"/>
          <p:cNvSpPr>
            <a:spLocks noChangeArrowheads="1"/>
          </p:cNvSpPr>
          <p:nvPr/>
        </p:nvSpPr>
        <p:spPr bwMode="auto">
          <a:xfrm>
            <a:off x="7296200" y="3791744"/>
            <a:ext cx="533400" cy="838200"/>
          </a:xfrm>
          <a:prstGeom prst="rect">
            <a:avLst/>
          </a:prstGeom>
          <a:solidFill>
            <a:schemeClr val="bg1"/>
          </a:solidFill>
          <a:ln w="3175">
            <a:solidFill>
              <a:srgbClr val="5030EE"/>
            </a:solidFill>
            <a:miter lim="800000"/>
          </a:ln>
          <a:effectLst/>
        </p:spPr>
        <p:txBody>
          <a:bodyPr wrap="none" anchor="ctr"/>
          <a:lstStyle/>
          <a:p>
            <a:pPr>
              <a:defRPr/>
            </a:pPr>
            <a:r>
              <a:rPr lang="zh-CN" altLang="en-US" sz="1800" b="1">
                <a:solidFill>
                  <a:srgbClr val="5030EE"/>
                </a:solidFill>
                <a:effectLst>
                  <a:outerShdw blurRad="38100" dist="38100" dir="2700000" algn="tl">
                    <a:srgbClr val="000000"/>
                  </a:outerShdw>
                </a:effectLst>
                <a:latin typeface="Times New Roman" panose="02020603050405020304" pitchFamily="18" charset="0"/>
                <a:ea typeface="黑体" panose="02010609060101010101" pitchFamily="2" charset="-122"/>
              </a:rPr>
              <a:t>学</a:t>
            </a:r>
            <a:endParaRPr lang="zh-CN" altLang="en-US" sz="1800" b="1">
              <a:solidFill>
                <a:srgbClr val="5030EE"/>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a:p>
            <a:pPr>
              <a:defRPr/>
            </a:pPr>
            <a:r>
              <a:rPr lang="zh-CN" altLang="en-US" sz="1800" b="1">
                <a:solidFill>
                  <a:srgbClr val="5030EE"/>
                </a:solidFill>
                <a:effectLst>
                  <a:outerShdw blurRad="38100" dist="38100" dir="2700000" algn="tl">
                    <a:srgbClr val="000000"/>
                  </a:outerShdw>
                </a:effectLst>
                <a:latin typeface="Times New Roman" panose="02020603050405020304" pitchFamily="18" charset="0"/>
                <a:ea typeface="黑体" panose="02010609060101010101" pitchFamily="2" charset="-122"/>
              </a:rPr>
              <a:t>生</a:t>
            </a:r>
            <a:endParaRPr lang="zh-CN" altLang="en-US" sz="1800" b="1">
              <a:solidFill>
                <a:srgbClr val="5030EE"/>
              </a:solidFill>
              <a:effectLst>
                <a:outerShdw blurRad="38100" dist="38100" dir="2700000" algn="tl">
                  <a:srgbClr val="000000"/>
                </a:outerShdw>
              </a:effectLst>
              <a:latin typeface="Times New Roman" panose="02020603050405020304" pitchFamily="18" charset="0"/>
              <a:ea typeface="黑体" panose="02010609060101010101" pitchFamily="2" charset="-122"/>
            </a:endParaRPr>
          </a:p>
        </p:txBody>
      </p:sp>
      <p:grpSp>
        <p:nvGrpSpPr>
          <p:cNvPr id="44" name="Group 155"/>
          <p:cNvGrpSpPr/>
          <p:nvPr/>
        </p:nvGrpSpPr>
        <p:grpSpPr bwMode="auto">
          <a:xfrm>
            <a:off x="3486200" y="2039144"/>
            <a:ext cx="971550" cy="304800"/>
            <a:chOff x="2544" y="1872"/>
            <a:chExt cx="612" cy="192"/>
          </a:xfrm>
        </p:grpSpPr>
        <p:sp>
          <p:nvSpPr>
            <p:cNvPr id="45" name="Line 103"/>
            <p:cNvSpPr>
              <a:spLocks noChangeShapeType="1"/>
            </p:cNvSpPr>
            <p:nvPr/>
          </p:nvSpPr>
          <p:spPr bwMode="auto">
            <a:xfrm>
              <a:off x="2544" y="2064"/>
              <a:ext cx="576" cy="0"/>
            </a:xfrm>
            <a:prstGeom prst="line">
              <a:avLst/>
            </a:prstGeom>
            <a:noFill/>
            <a:ln w="3175">
              <a:solidFill>
                <a:srgbClr val="046C3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Text Box 104"/>
            <p:cNvSpPr txBox="1">
              <a:spLocks noChangeArrowheads="1"/>
            </p:cNvSpPr>
            <p:nvPr/>
          </p:nvSpPr>
          <p:spPr bwMode="auto">
            <a:xfrm>
              <a:off x="2592" y="1872"/>
              <a:ext cx="564" cy="192"/>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幼圆" panose="02010509060101010101" pitchFamily="49" charset="-122"/>
                  <a:ea typeface="幼圆" panose="02010509060101010101" pitchFamily="49" charset="-122"/>
                </a:rPr>
                <a:t>进书通知</a:t>
              </a:r>
              <a:endParaRPr lang="zh-CN" altLang="en-US" sz="1400" b="1">
                <a:solidFill>
                  <a:srgbClr val="D25F4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grpSp>
        <p:nvGrpSpPr>
          <p:cNvPr id="47" name="Group 152"/>
          <p:cNvGrpSpPr/>
          <p:nvPr/>
        </p:nvGrpSpPr>
        <p:grpSpPr bwMode="auto">
          <a:xfrm>
            <a:off x="3410000" y="3944144"/>
            <a:ext cx="895350" cy="304800"/>
            <a:chOff x="2496" y="3072"/>
            <a:chExt cx="564" cy="192"/>
          </a:xfrm>
        </p:grpSpPr>
        <p:sp>
          <p:nvSpPr>
            <p:cNvPr id="48" name="Text Box 97"/>
            <p:cNvSpPr txBox="1">
              <a:spLocks noChangeArrowheads="1"/>
            </p:cNvSpPr>
            <p:nvPr/>
          </p:nvSpPr>
          <p:spPr bwMode="auto">
            <a:xfrm>
              <a:off x="2496" y="3072"/>
              <a:ext cx="564" cy="192"/>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rPr>
                <a:t>有效书单</a:t>
              </a:r>
              <a:endPar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endParaRPr>
            </a:p>
          </p:txBody>
        </p:sp>
        <p:sp>
          <p:nvSpPr>
            <p:cNvPr id="49" name="Line 109"/>
            <p:cNvSpPr>
              <a:spLocks noChangeShapeType="1"/>
            </p:cNvSpPr>
            <p:nvPr/>
          </p:nvSpPr>
          <p:spPr bwMode="auto">
            <a:xfrm>
              <a:off x="2544" y="3264"/>
              <a:ext cx="480" cy="0"/>
            </a:xfrm>
            <a:prstGeom prst="line">
              <a:avLst/>
            </a:prstGeom>
            <a:noFill/>
            <a:ln w="3175">
              <a:solidFill>
                <a:srgbClr val="046C3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 name="Group 153"/>
          <p:cNvGrpSpPr/>
          <p:nvPr/>
        </p:nvGrpSpPr>
        <p:grpSpPr bwMode="auto">
          <a:xfrm>
            <a:off x="5162600" y="3944144"/>
            <a:ext cx="539750" cy="304800"/>
            <a:chOff x="3600" y="3072"/>
            <a:chExt cx="340" cy="192"/>
          </a:xfrm>
        </p:grpSpPr>
        <p:sp>
          <p:nvSpPr>
            <p:cNvPr id="51" name="Text Box 116"/>
            <p:cNvSpPr txBox="1">
              <a:spLocks noChangeArrowheads="1"/>
            </p:cNvSpPr>
            <p:nvPr/>
          </p:nvSpPr>
          <p:spPr bwMode="auto">
            <a:xfrm>
              <a:off x="3600" y="3072"/>
              <a:ext cx="340" cy="192"/>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rPr>
                <a:t>发票</a:t>
              </a:r>
              <a:endPar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endParaRPr>
            </a:p>
          </p:txBody>
        </p:sp>
        <p:sp>
          <p:nvSpPr>
            <p:cNvPr id="52" name="Line 117"/>
            <p:cNvSpPr>
              <a:spLocks noChangeShapeType="1"/>
            </p:cNvSpPr>
            <p:nvPr/>
          </p:nvSpPr>
          <p:spPr bwMode="auto">
            <a:xfrm>
              <a:off x="3600" y="3264"/>
              <a:ext cx="288" cy="0"/>
            </a:xfrm>
            <a:prstGeom prst="line">
              <a:avLst/>
            </a:prstGeom>
            <a:noFill/>
            <a:ln w="3175">
              <a:solidFill>
                <a:srgbClr val="046C3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3" name="Group 154"/>
          <p:cNvGrpSpPr/>
          <p:nvPr/>
        </p:nvGrpSpPr>
        <p:grpSpPr bwMode="auto">
          <a:xfrm>
            <a:off x="6534200" y="3944144"/>
            <a:ext cx="762000" cy="304800"/>
            <a:chOff x="4464" y="3072"/>
            <a:chExt cx="480" cy="192"/>
          </a:xfrm>
        </p:grpSpPr>
        <p:sp>
          <p:nvSpPr>
            <p:cNvPr id="54" name="Text Box 118"/>
            <p:cNvSpPr txBox="1">
              <a:spLocks noChangeArrowheads="1"/>
            </p:cNvSpPr>
            <p:nvPr/>
          </p:nvSpPr>
          <p:spPr bwMode="auto">
            <a:xfrm>
              <a:off x="4464" y="3072"/>
              <a:ext cx="452" cy="192"/>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rPr>
                <a:t>领书单</a:t>
              </a:r>
              <a:endPar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endParaRPr>
            </a:p>
          </p:txBody>
        </p:sp>
        <p:sp>
          <p:nvSpPr>
            <p:cNvPr id="55" name="Line 119"/>
            <p:cNvSpPr>
              <a:spLocks noChangeShapeType="1"/>
            </p:cNvSpPr>
            <p:nvPr/>
          </p:nvSpPr>
          <p:spPr bwMode="auto">
            <a:xfrm>
              <a:off x="4464" y="3264"/>
              <a:ext cx="480" cy="0"/>
            </a:xfrm>
            <a:prstGeom prst="line">
              <a:avLst/>
            </a:prstGeom>
            <a:noFill/>
            <a:ln w="3175">
              <a:solidFill>
                <a:srgbClr val="046C3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6" name="Freeform 131"/>
          <p:cNvSpPr/>
          <p:nvPr/>
        </p:nvSpPr>
        <p:spPr bwMode="auto">
          <a:xfrm>
            <a:off x="4857800" y="4325144"/>
            <a:ext cx="723900" cy="762000"/>
          </a:xfrm>
          <a:custGeom>
            <a:avLst/>
            <a:gdLst>
              <a:gd name="T0" fmla="*/ 60483759 w 456"/>
              <a:gd name="T1" fmla="*/ 1344083395 h 432"/>
              <a:gd name="T2" fmla="*/ 181451251 w 456"/>
              <a:gd name="T3" fmla="*/ 746712384 h 432"/>
              <a:gd name="T4" fmla="*/ 1149191339 w 456"/>
              <a:gd name="T5" fmla="*/ 0 h 432"/>
              <a:gd name="T6" fmla="*/ 0 60000 65536"/>
              <a:gd name="T7" fmla="*/ 0 60000 65536"/>
              <a:gd name="T8" fmla="*/ 0 60000 65536"/>
              <a:gd name="T9" fmla="*/ 0 w 456"/>
              <a:gd name="T10" fmla="*/ 0 h 432"/>
              <a:gd name="T11" fmla="*/ 456 w 456"/>
              <a:gd name="T12" fmla="*/ 432 h 432"/>
            </a:gdLst>
            <a:ahLst/>
            <a:cxnLst>
              <a:cxn ang="T6">
                <a:pos x="T0" y="T1"/>
              </a:cxn>
              <a:cxn ang="T7">
                <a:pos x="T2" y="T3"/>
              </a:cxn>
              <a:cxn ang="T8">
                <a:pos x="T4" y="T5"/>
              </a:cxn>
            </a:cxnLst>
            <a:rect l="T9" t="T10" r="T11" b="T12"/>
            <a:pathLst>
              <a:path w="456" h="432">
                <a:moveTo>
                  <a:pt x="24" y="432"/>
                </a:moveTo>
                <a:cubicBezTo>
                  <a:pt x="12" y="372"/>
                  <a:pt x="0" y="312"/>
                  <a:pt x="72" y="240"/>
                </a:cubicBezTo>
                <a:cubicBezTo>
                  <a:pt x="144" y="168"/>
                  <a:pt x="300" y="84"/>
                  <a:pt x="456" y="0"/>
                </a:cubicBezTo>
              </a:path>
            </a:pathLst>
          </a:custGeom>
          <a:noFill/>
          <a:ln w="9525">
            <a:solidFill>
              <a:srgbClr val="E72F9D"/>
            </a:solidFill>
            <a:round/>
            <a:head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Text Box 134"/>
          <p:cNvSpPr txBox="1">
            <a:spLocks noChangeArrowheads="1"/>
          </p:cNvSpPr>
          <p:nvPr/>
        </p:nvSpPr>
        <p:spPr bwMode="auto">
          <a:xfrm>
            <a:off x="5391200" y="2953544"/>
            <a:ext cx="895350" cy="304800"/>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rPr>
              <a:t>暂缺书单</a:t>
            </a:r>
            <a:endPar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endParaRPr>
          </a:p>
        </p:txBody>
      </p:sp>
      <p:sp>
        <p:nvSpPr>
          <p:cNvPr id="58" name="Line 136"/>
          <p:cNvSpPr>
            <a:spLocks noChangeShapeType="1"/>
          </p:cNvSpPr>
          <p:nvPr/>
        </p:nvSpPr>
        <p:spPr bwMode="auto">
          <a:xfrm flipH="1">
            <a:off x="4705400" y="2801144"/>
            <a:ext cx="76200" cy="990600"/>
          </a:xfrm>
          <a:prstGeom prst="line">
            <a:avLst/>
          </a:prstGeom>
          <a:noFill/>
          <a:ln w="9525">
            <a:solidFill>
              <a:srgbClr val="E72F9D"/>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Freeform 142"/>
          <p:cNvSpPr/>
          <p:nvPr/>
        </p:nvSpPr>
        <p:spPr bwMode="auto">
          <a:xfrm>
            <a:off x="3333800" y="3334544"/>
            <a:ext cx="1003300" cy="609600"/>
          </a:xfrm>
          <a:custGeom>
            <a:avLst/>
            <a:gdLst>
              <a:gd name="T0" fmla="*/ 52407072 w 392"/>
              <a:gd name="T1" fmla="*/ 0 h 432"/>
              <a:gd name="T2" fmla="*/ 52407072 w 392"/>
              <a:gd name="T3" fmla="*/ 286737785 h 432"/>
              <a:gd name="T4" fmla="*/ 366841846 w 392"/>
              <a:gd name="T5" fmla="*/ 477896808 h 432"/>
              <a:gd name="T6" fmla="*/ 1310145908 w 392"/>
              <a:gd name="T7" fmla="*/ 669054332 h 432"/>
              <a:gd name="T8" fmla="*/ 2147483647 w 392"/>
              <a:gd name="T9" fmla="*/ 860213443 h 432"/>
              <a:gd name="T10" fmla="*/ 0 60000 65536"/>
              <a:gd name="T11" fmla="*/ 0 60000 65536"/>
              <a:gd name="T12" fmla="*/ 0 60000 65536"/>
              <a:gd name="T13" fmla="*/ 0 60000 65536"/>
              <a:gd name="T14" fmla="*/ 0 60000 65536"/>
              <a:gd name="T15" fmla="*/ 0 w 392"/>
              <a:gd name="T16" fmla="*/ 0 h 432"/>
              <a:gd name="T17" fmla="*/ 392 w 392"/>
              <a:gd name="T18" fmla="*/ 432 h 432"/>
            </a:gdLst>
            <a:ahLst/>
            <a:cxnLst>
              <a:cxn ang="T10">
                <a:pos x="T0" y="T1"/>
              </a:cxn>
              <a:cxn ang="T11">
                <a:pos x="T2" y="T3"/>
              </a:cxn>
              <a:cxn ang="T12">
                <a:pos x="T4" y="T5"/>
              </a:cxn>
              <a:cxn ang="T13">
                <a:pos x="T6" y="T7"/>
              </a:cxn>
              <a:cxn ang="T14">
                <a:pos x="T8" y="T9"/>
              </a:cxn>
            </a:cxnLst>
            <a:rect l="T15" t="T16" r="T17" b="T18"/>
            <a:pathLst>
              <a:path w="392" h="432">
                <a:moveTo>
                  <a:pt x="8" y="0"/>
                </a:moveTo>
                <a:cubicBezTo>
                  <a:pt x="4" y="52"/>
                  <a:pt x="0" y="104"/>
                  <a:pt x="8" y="144"/>
                </a:cubicBezTo>
                <a:cubicBezTo>
                  <a:pt x="16" y="184"/>
                  <a:pt x="24" y="208"/>
                  <a:pt x="56" y="240"/>
                </a:cubicBezTo>
                <a:cubicBezTo>
                  <a:pt x="88" y="272"/>
                  <a:pt x="144" y="304"/>
                  <a:pt x="200" y="336"/>
                </a:cubicBezTo>
                <a:cubicBezTo>
                  <a:pt x="256" y="368"/>
                  <a:pt x="324" y="400"/>
                  <a:pt x="392" y="432"/>
                </a:cubicBezTo>
              </a:path>
            </a:pathLst>
          </a:custGeom>
          <a:noFill/>
          <a:ln w="9525">
            <a:solidFill>
              <a:srgbClr val="E72F9D"/>
            </a:solidFill>
            <a:round/>
            <a:head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Freeform 143"/>
          <p:cNvSpPr/>
          <p:nvPr/>
        </p:nvSpPr>
        <p:spPr bwMode="auto">
          <a:xfrm>
            <a:off x="6140500" y="2115344"/>
            <a:ext cx="241300" cy="381000"/>
          </a:xfrm>
          <a:custGeom>
            <a:avLst/>
            <a:gdLst>
              <a:gd name="T0" fmla="*/ 11645139 w 200"/>
              <a:gd name="T1" fmla="*/ 0 h 240"/>
              <a:gd name="T2" fmla="*/ 11645139 w 200"/>
              <a:gd name="T3" fmla="*/ 241935038 h 240"/>
              <a:gd name="T4" fmla="*/ 81515979 w 200"/>
              <a:gd name="T5" fmla="*/ 483870075 h 240"/>
              <a:gd name="T6" fmla="*/ 291128437 w 200"/>
              <a:gd name="T7" fmla="*/ 604837545 h 240"/>
              <a:gd name="T8" fmla="*/ 0 60000 65536"/>
              <a:gd name="T9" fmla="*/ 0 60000 65536"/>
              <a:gd name="T10" fmla="*/ 0 60000 65536"/>
              <a:gd name="T11" fmla="*/ 0 60000 65536"/>
              <a:gd name="T12" fmla="*/ 0 w 200"/>
              <a:gd name="T13" fmla="*/ 0 h 240"/>
              <a:gd name="T14" fmla="*/ 200 w 200"/>
              <a:gd name="T15" fmla="*/ 240 h 240"/>
            </a:gdLst>
            <a:ahLst/>
            <a:cxnLst>
              <a:cxn ang="T8">
                <a:pos x="T0" y="T1"/>
              </a:cxn>
              <a:cxn ang="T9">
                <a:pos x="T2" y="T3"/>
              </a:cxn>
              <a:cxn ang="T10">
                <a:pos x="T4" y="T5"/>
              </a:cxn>
              <a:cxn ang="T11">
                <a:pos x="T6" y="T7"/>
              </a:cxn>
            </a:cxnLst>
            <a:rect l="T12" t="T13" r="T14" b="T15"/>
            <a:pathLst>
              <a:path w="200" h="240">
                <a:moveTo>
                  <a:pt x="8" y="0"/>
                </a:moveTo>
                <a:cubicBezTo>
                  <a:pt x="4" y="32"/>
                  <a:pt x="0" y="64"/>
                  <a:pt x="8" y="96"/>
                </a:cubicBezTo>
                <a:cubicBezTo>
                  <a:pt x="16" y="128"/>
                  <a:pt x="24" y="168"/>
                  <a:pt x="56" y="192"/>
                </a:cubicBezTo>
                <a:cubicBezTo>
                  <a:pt x="88" y="216"/>
                  <a:pt x="144" y="228"/>
                  <a:pt x="200" y="240"/>
                </a:cubicBezTo>
              </a:path>
            </a:pathLst>
          </a:custGeom>
          <a:noFill/>
          <a:ln w="9525">
            <a:solidFill>
              <a:srgbClr val="E72F9D"/>
            </a:solidFill>
            <a:round/>
            <a:head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Freeform 144"/>
          <p:cNvSpPr/>
          <p:nvPr/>
        </p:nvSpPr>
        <p:spPr bwMode="auto">
          <a:xfrm>
            <a:off x="4934000" y="2648744"/>
            <a:ext cx="1447800" cy="1219200"/>
          </a:xfrm>
          <a:custGeom>
            <a:avLst/>
            <a:gdLst>
              <a:gd name="T0" fmla="*/ 0 w 864"/>
              <a:gd name="T1" fmla="*/ 1935480178 h 768"/>
              <a:gd name="T2" fmla="*/ 134781146 w 864"/>
              <a:gd name="T3" fmla="*/ 1330642474 h 768"/>
              <a:gd name="T4" fmla="*/ 539126258 w 864"/>
              <a:gd name="T5" fmla="*/ 725804968 h 768"/>
              <a:gd name="T6" fmla="*/ 1347816378 w 864"/>
              <a:gd name="T7" fmla="*/ 241935022 h 768"/>
              <a:gd name="T8" fmla="*/ 2147483647 w 864"/>
              <a:gd name="T9" fmla="*/ 0 h 768"/>
              <a:gd name="T10" fmla="*/ 0 60000 65536"/>
              <a:gd name="T11" fmla="*/ 0 60000 65536"/>
              <a:gd name="T12" fmla="*/ 0 60000 65536"/>
              <a:gd name="T13" fmla="*/ 0 60000 65536"/>
              <a:gd name="T14" fmla="*/ 0 60000 65536"/>
              <a:gd name="T15" fmla="*/ 0 w 864"/>
              <a:gd name="T16" fmla="*/ 0 h 768"/>
              <a:gd name="T17" fmla="*/ 864 w 864"/>
              <a:gd name="T18" fmla="*/ 768 h 768"/>
            </a:gdLst>
            <a:ahLst/>
            <a:cxnLst>
              <a:cxn ang="T10">
                <a:pos x="T0" y="T1"/>
              </a:cxn>
              <a:cxn ang="T11">
                <a:pos x="T2" y="T3"/>
              </a:cxn>
              <a:cxn ang="T12">
                <a:pos x="T4" y="T5"/>
              </a:cxn>
              <a:cxn ang="T13">
                <a:pos x="T6" y="T7"/>
              </a:cxn>
              <a:cxn ang="T14">
                <a:pos x="T8" y="T9"/>
              </a:cxn>
            </a:cxnLst>
            <a:rect l="T15" t="T16" r="T17" b="T18"/>
            <a:pathLst>
              <a:path w="864" h="768">
                <a:moveTo>
                  <a:pt x="0" y="768"/>
                </a:moveTo>
                <a:cubicBezTo>
                  <a:pt x="8" y="688"/>
                  <a:pt x="16" y="608"/>
                  <a:pt x="48" y="528"/>
                </a:cubicBezTo>
                <a:cubicBezTo>
                  <a:pt x="80" y="448"/>
                  <a:pt x="120" y="360"/>
                  <a:pt x="192" y="288"/>
                </a:cubicBezTo>
                <a:cubicBezTo>
                  <a:pt x="264" y="216"/>
                  <a:pt x="368" y="144"/>
                  <a:pt x="480" y="96"/>
                </a:cubicBezTo>
                <a:cubicBezTo>
                  <a:pt x="592" y="48"/>
                  <a:pt x="728" y="24"/>
                  <a:pt x="864" y="0"/>
                </a:cubicBezTo>
              </a:path>
            </a:pathLst>
          </a:custGeom>
          <a:noFill/>
          <a:ln w="9525">
            <a:solidFill>
              <a:srgbClr val="E72F9D"/>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Freeform 148"/>
          <p:cNvSpPr/>
          <p:nvPr/>
        </p:nvSpPr>
        <p:spPr bwMode="auto">
          <a:xfrm>
            <a:off x="2495600" y="4629944"/>
            <a:ext cx="304800" cy="457200"/>
          </a:xfrm>
          <a:custGeom>
            <a:avLst/>
            <a:gdLst>
              <a:gd name="T0" fmla="*/ 118499175 w 112"/>
              <a:gd name="T1" fmla="*/ 725804891 h 288"/>
              <a:gd name="T2" fmla="*/ 118499175 w 112"/>
              <a:gd name="T3" fmla="*/ 362902445 h 288"/>
              <a:gd name="T4" fmla="*/ 829491543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40"/>
                  <a:pt x="0" y="192"/>
                  <a:pt x="16" y="144"/>
                </a:cubicBezTo>
                <a:cubicBezTo>
                  <a:pt x="32" y="96"/>
                  <a:pt x="96" y="24"/>
                  <a:pt x="112" y="0"/>
                </a:cubicBezTo>
              </a:path>
            </a:pathLst>
          </a:custGeom>
          <a:noFill/>
          <a:ln w="9525">
            <a:solidFill>
              <a:srgbClr val="E72F9D"/>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Text Box 156"/>
          <p:cNvSpPr txBox="1">
            <a:spLocks noChangeArrowheads="1"/>
          </p:cNvSpPr>
          <p:nvPr/>
        </p:nvSpPr>
        <p:spPr bwMode="auto">
          <a:xfrm>
            <a:off x="4172000" y="2877344"/>
            <a:ext cx="539750" cy="517525"/>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rPr>
              <a:t>补售</a:t>
            </a:r>
            <a:endPar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endParaRPr>
          </a:p>
          <a:p>
            <a:pPr algn="l">
              <a:defRPr/>
            </a:pPr>
            <a:r>
              <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rPr>
              <a:t>书单</a:t>
            </a:r>
            <a:endParaRPr lang="zh-CN" altLang="en-US" sz="1400" b="1">
              <a:solidFill>
                <a:srgbClr val="D25F4C"/>
              </a:solidFill>
              <a:effectLst>
                <a:outerShdw blurRad="38100" dist="38100" dir="2700000" algn="tl">
                  <a:srgbClr val="000000"/>
                </a:outerShdw>
              </a:effectLst>
              <a:latin typeface="Times New Roman" panose="02020603050405020304" pitchFamily="18" charset="0"/>
              <a:ea typeface="文鼎细圆" pitchFamily="49" charset="-122"/>
            </a:endParaRPr>
          </a:p>
        </p:txBody>
      </p:sp>
      <p:sp>
        <p:nvSpPr>
          <p:cNvPr id="64" name="Line 157"/>
          <p:cNvSpPr>
            <a:spLocks noChangeShapeType="1"/>
          </p:cNvSpPr>
          <p:nvPr/>
        </p:nvSpPr>
        <p:spPr bwMode="auto">
          <a:xfrm>
            <a:off x="1047800" y="5544344"/>
            <a:ext cx="7010400" cy="0"/>
          </a:xfrm>
          <a:prstGeom prst="line">
            <a:avLst/>
          </a:prstGeom>
          <a:noFill/>
          <a:ln w="9525">
            <a:solidFill>
              <a:srgbClr val="5030EE"/>
            </a:solidFill>
            <a:prstDash val="lgDashDot"/>
            <a:round/>
          </a:ln>
          <a:extLst>
            <a:ext uri="{909E8E84-426E-40DD-AFC4-6F175D3DCCD1}">
              <a14:hiddenFill xmlns:a14="http://schemas.microsoft.com/office/drawing/2010/main">
                <a:noFill/>
              </a14:hiddenFill>
            </a:ext>
          </a:extLst>
        </p:spPr>
        <p:txBody>
          <a:bodyPr/>
          <a:lstStyle/>
          <a:p>
            <a:endParaRPr lang="zh-CN" altLang="en-US"/>
          </a:p>
        </p:txBody>
      </p:sp>
      <p:grpSp>
        <p:nvGrpSpPr>
          <p:cNvPr id="66" name="Group 159"/>
          <p:cNvGrpSpPr/>
          <p:nvPr/>
        </p:nvGrpSpPr>
        <p:grpSpPr bwMode="auto">
          <a:xfrm>
            <a:off x="2419400" y="2953544"/>
            <a:ext cx="1676400" cy="381000"/>
            <a:chOff x="1440" y="2544"/>
            <a:chExt cx="1056" cy="240"/>
          </a:xfrm>
        </p:grpSpPr>
        <p:sp>
          <p:nvSpPr>
            <p:cNvPr id="67" name="Line 160"/>
            <p:cNvSpPr>
              <a:spLocks noChangeShapeType="1"/>
            </p:cNvSpPr>
            <p:nvPr/>
          </p:nvSpPr>
          <p:spPr bwMode="auto">
            <a:xfrm>
              <a:off x="1584" y="2592"/>
              <a:ext cx="864" cy="0"/>
            </a:xfrm>
            <a:prstGeom prst="line">
              <a:avLst/>
            </a:prstGeom>
            <a:noFill/>
            <a:ln w="9525">
              <a:solidFill>
                <a:srgbClr val="D25F4C"/>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 name="Line 161"/>
            <p:cNvSpPr>
              <a:spLocks noChangeShapeType="1"/>
            </p:cNvSpPr>
            <p:nvPr/>
          </p:nvSpPr>
          <p:spPr bwMode="auto">
            <a:xfrm>
              <a:off x="1584" y="2784"/>
              <a:ext cx="864" cy="0"/>
            </a:xfrm>
            <a:prstGeom prst="line">
              <a:avLst/>
            </a:prstGeom>
            <a:noFill/>
            <a:ln w="9525">
              <a:solidFill>
                <a:srgbClr val="D25F4C"/>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 name="Text Box 162"/>
            <p:cNvSpPr txBox="1">
              <a:spLocks noChangeArrowheads="1"/>
            </p:cNvSpPr>
            <p:nvPr/>
          </p:nvSpPr>
          <p:spPr bwMode="auto">
            <a:xfrm>
              <a:off x="1440" y="2544"/>
              <a:ext cx="1056" cy="231"/>
            </a:xfrm>
            <a:prstGeom prst="rect">
              <a:avLst/>
            </a:prstGeom>
            <a:noFill/>
            <a:ln w="9525">
              <a:noFill/>
              <a:miter lim="800000"/>
            </a:ln>
            <a:effectLst/>
          </p:spPr>
          <p:txBody>
            <a:bodyPr>
              <a:spAutoFit/>
            </a:bodyPr>
            <a:lstStyle/>
            <a:p>
              <a:pPr>
                <a:defRPr/>
              </a:pPr>
              <a:r>
                <a:rPr lang="zh-CN" altLang="en-US" sz="1400" b="1">
                  <a:solidFill>
                    <a:srgbClr val="046C36"/>
                  </a:solidFill>
                  <a:effectLst>
                    <a:outerShdw blurRad="38100" dist="38100" dir="2700000" algn="tl">
                      <a:srgbClr val="000000"/>
                    </a:outerShdw>
                  </a:effectLst>
                  <a:latin typeface="幼圆" panose="02010509060101010101" pitchFamily="49" charset="-122"/>
                  <a:ea typeface="幼圆" panose="02010509060101010101" pitchFamily="49" charset="-122"/>
                </a:rPr>
                <a:t>  教材存量表 </a:t>
              </a:r>
              <a:r>
                <a:rPr lang="en-US" altLang="zh-CN" sz="1800" b="1">
                  <a:solidFill>
                    <a:srgbClr val="FF3399"/>
                  </a:solidFill>
                  <a:effectLst>
                    <a:outerShdw blurRad="38100" dist="38100" dir="2700000" algn="tl">
                      <a:srgbClr val="000000"/>
                    </a:outerShdw>
                  </a:effectLst>
                  <a:latin typeface="幼圆" panose="02010509060101010101" pitchFamily="49" charset="-122"/>
                  <a:ea typeface="幼圆" panose="02010509060101010101" pitchFamily="49" charset="-122"/>
                </a:rPr>
                <a:t>F1</a:t>
              </a:r>
              <a:endParaRPr lang="en-US" altLang="zh-CN" sz="1800" b="1">
                <a:solidFill>
                  <a:srgbClr val="FF3399"/>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grpSp>
        <p:nvGrpSpPr>
          <p:cNvPr id="70" name="Group 163"/>
          <p:cNvGrpSpPr/>
          <p:nvPr/>
        </p:nvGrpSpPr>
        <p:grpSpPr bwMode="auto">
          <a:xfrm>
            <a:off x="5238800" y="1734344"/>
            <a:ext cx="1676400" cy="381000"/>
            <a:chOff x="1440" y="2544"/>
            <a:chExt cx="1056" cy="240"/>
          </a:xfrm>
        </p:grpSpPr>
        <p:sp>
          <p:nvSpPr>
            <p:cNvPr id="71" name="Line 164"/>
            <p:cNvSpPr>
              <a:spLocks noChangeShapeType="1"/>
            </p:cNvSpPr>
            <p:nvPr/>
          </p:nvSpPr>
          <p:spPr bwMode="auto">
            <a:xfrm>
              <a:off x="1584" y="2592"/>
              <a:ext cx="864" cy="0"/>
            </a:xfrm>
            <a:prstGeom prst="line">
              <a:avLst/>
            </a:prstGeom>
            <a:noFill/>
            <a:ln w="9525">
              <a:solidFill>
                <a:srgbClr val="D25F4C"/>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 name="Line 165"/>
            <p:cNvSpPr>
              <a:spLocks noChangeShapeType="1"/>
            </p:cNvSpPr>
            <p:nvPr/>
          </p:nvSpPr>
          <p:spPr bwMode="auto">
            <a:xfrm>
              <a:off x="1584" y="2784"/>
              <a:ext cx="864" cy="0"/>
            </a:xfrm>
            <a:prstGeom prst="line">
              <a:avLst/>
            </a:prstGeom>
            <a:noFill/>
            <a:ln w="9525">
              <a:solidFill>
                <a:srgbClr val="D25F4C"/>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 name="Text Box 166"/>
            <p:cNvSpPr txBox="1">
              <a:spLocks noChangeArrowheads="1"/>
            </p:cNvSpPr>
            <p:nvPr/>
          </p:nvSpPr>
          <p:spPr bwMode="auto">
            <a:xfrm>
              <a:off x="1440" y="2544"/>
              <a:ext cx="1056" cy="231"/>
            </a:xfrm>
            <a:prstGeom prst="rect">
              <a:avLst/>
            </a:prstGeom>
            <a:noFill/>
            <a:ln w="9525">
              <a:noFill/>
              <a:miter lim="800000"/>
            </a:ln>
            <a:effectLst/>
          </p:spPr>
          <p:txBody>
            <a:bodyPr>
              <a:spAutoFit/>
            </a:bodyPr>
            <a:lstStyle/>
            <a:p>
              <a:pPr>
                <a:defRPr/>
              </a:pPr>
              <a:r>
                <a:rPr lang="zh-CN" altLang="en-US" sz="1400" b="1">
                  <a:solidFill>
                    <a:srgbClr val="046C36"/>
                  </a:solidFill>
                  <a:effectLst>
                    <a:outerShdw blurRad="38100" dist="38100" dir="2700000" algn="tl">
                      <a:srgbClr val="000000"/>
                    </a:outerShdw>
                  </a:effectLst>
                  <a:latin typeface="幼圆" panose="02010509060101010101" pitchFamily="49" charset="-122"/>
                  <a:ea typeface="幼圆" panose="02010509060101010101" pitchFamily="49" charset="-122"/>
                </a:rPr>
                <a:t>  缺书登记表 </a:t>
              </a:r>
              <a:r>
                <a:rPr lang="en-US" altLang="zh-CN" sz="1800" b="1">
                  <a:solidFill>
                    <a:srgbClr val="FF3399"/>
                  </a:solidFill>
                  <a:effectLst>
                    <a:outerShdw blurRad="38100" dist="38100" dir="2700000" algn="tl">
                      <a:srgbClr val="000000"/>
                    </a:outerShdw>
                  </a:effectLst>
                  <a:latin typeface="幼圆" panose="02010509060101010101" pitchFamily="49" charset="-122"/>
                  <a:ea typeface="幼圆" panose="02010509060101010101" pitchFamily="49" charset="-122"/>
                </a:rPr>
                <a:t>F2</a:t>
              </a:r>
              <a:endParaRPr lang="en-US" altLang="zh-CN" sz="1800" b="1">
                <a:solidFill>
                  <a:srgbClr val="FF3399"/>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sp>
        <p:nvSpPr>
          <p:cNvPr id="74" name="Rectangle 167"/>
          <p:cNvSpPr>
            <a:spLocks noChangeArrowheads="1"/>
          </p:cNvSpPr>
          <p:nvPr/>
        </p:nvSpPr>
        <p:spPr bwMode="auto">
          <a:xfrm>
            <a:off x="1276400" y="2115344"/>
            <a:ext cx="609600" cy="1143000"/>
          </a:xfrm>
          <a:prstGeom prst="rect">
            <a:avLst/>
          </a:prstGeom>
          <a:solidFill>
            <a:schemeClr val="bg1"/>
          </a:solidFill>
          <a:ln w="3175">
            <a:solidFill>
              <a:srgbClr val="5030EE"/>
            </a:solidFill>
            <a:miter lim="800000"/>
          </a:ln>
        </p:spPr>
        <p:txBody>
          <a:bodyPr wrap="none" anchor="ctr"/>
          <a:lstStyle>
            <a:lvl1pPr>
              <a:defRPr sz="2800">
                <a:solidFill>
                  <a:schemeClr val="tx1"/>
                </a:solidFill>
                <a:latin typeface="Times New Roman" panose="02020603050405020304" pitchFamily="18" charset="0"/>
                <a:ea typeface="楷体_GB2312" pitchFamily="49" charset="-122"/>
              </a:defRPr>
            </a:lvl1pPr>
            <a:lvl2pPr marL="742950" indent="-285750">
              <a:defRPr sz="2800">
                <a:solidFill>
                  <a:schemeClr val="tx1"/>
                </a:solidFill>
                <a:latin typeface="Times New Roman" panose="02020603050405020304" pitchFamily="18" charset="0"/>
                <a:ea typeface="楷体_GB2312" pitchFamily="49" charset="-122"/>
              </a:defRPr>
            </a:lvl2pPr>
            <a:lvl3pPr marL="1143000" indent="-228600">
              <a:defRPr sz="2800">
                <a:solidFill>
                  <a:schemeClr val="tx1"/>
                </a:solidFill>
                <a:latin typeface="Times New Roman" panose="02020603050405020304" pitchFamily="18" charset="0"/>
                <a:ea typeface="楷体_GB2312" pitchFamily="49" charset="-122"/>
              </a:defRPr>
            </a:lvl3pPr>
            <a:lvl4pPr marL="1600200" indent="-228600">
              <a:defRPr sz="2800">
                <a:solidFill>
                  <a:schemeClr val="tx1"/>
                </a:solidFill>
                <a:latin typeface="Times New Roman" panose="02020603050405020304" pitchFamily="18" charset="0"/>
                <a:ea typeface="楷体_GB2312" pitchFamily="49" charset="-122"/>
              </a:defRPr>
            </a:lvl4pPr>
            <a:lvl5pPr marL="2057400" indent="-228600">
              <a:defRPr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9pPr>
          </a:lstStyle>
          <a:p>
            <a:pPr algn="l"/>
            <a:r>
              <a:rPr lang="zh-CN" altLang="en-US" sz="1600" b="1">
                <a:solidFill>
                  <a:srgbClr val="5030EE"/>
                </a:solidFill>
                <a:ea typeface="黑体" panose="02010609060101010101" pitchFamily="2" charset="-122"/>
              </a:rPr>
              <a:t>  </a:t>
            </a:r>
            <a:r>
              <a:rPr lang="en-US" altLang="zh-CN" sz="1600" b="1">
                <a:solidFill>
                  <a:srgbClr val="5030EE"/>
                </a:solidFill>
                <a:ea typeface="黑体" panose="02010609060101010101" pitchFamily="2" charset="-122"/>
              </a:rPr>
              <a:t>F1</a:t>
            </a:r>
            <a:endParaRPr lang="en-US" altLang="zh-CN" sz="1600" b="1">
              <a:solidFill>
                <a:srgbClr val="5030EE"/>
              </a:solidFill>
              <a:ea typeface="黑体" panose="02010609060101010101" pitchFamily="2" charset="-122"/>
            </a:endParaRPr>
          </a:p>
          <a:p>
            <a:pPr algn="l"/>
            <a:r>
              <a:rPr lang="zh-CN" altLang="en-US" sz="1600" b="1">
                <a:solidFill>
                  <a:srgbClr val="5030EE"/>
                </a:solidFill>
                <a:ea typeface="黑体" panose="02010609060101010101" pitchFamily="2" charset="-122"/>
              </a:rPr>
              <a:t>书号</a:t>
            </a:r>
            <a:endParaRPr lang="zh-CN" altLang="en-US" sz="1600" b="1">
              <a:solidFill>
                <a:srgbClr val="5030EE"/>
              </a:solidFill>
              <a:ea typeface="黑体" panose="02010609060101010101" pitchFamily="2" charset="-122"/>
            </a:endParaRPr>
          </a:p>
          <a:p>
            <a:pPr algn="l"/>
            <a:r>
              <a:rPr lang="zh-CN" altLang="en-US" sz="1600" b="1">
                <a:solidFill>
                  <a:srgbClr val="5030EE"/>
                </a:solidFill>
                <a:ea typeface="黑体" panose="02010609060101010101" pitchFamily="2" charset="-122"/>
              </a:rPr>
              <a:t>单价</a:t>
            </a:r>
            <a:endParaRPr lang="zh-CN" altLang="en-US" sz="1600" b="1">
              <a:solidFill>
                <a:srgbClr val="5030EE"/>
              </a:solidFill>
              <a:ea typeface="黑体" panose="02010609060101010101" pitchFamily="2" charset="-122"/>
            </a:endParaRPr>
          </a:p>
          <a:p>
            <a:pPr algn="l"/>
            <a:r>
              <a:rPr lang="zh-CN" altLang="en-US" sz="1600" b="1">
                <a:solidFill>
                  <a:srgbClr val="5030EE"/>
                </a:solidFill>
                <a:ea typeface="黑体" panose="02010609060101010101" pitchFamily="2" charset="-122"/>
              </a:rPr>
              <a:t>数量</a:t>
            </a:r>
            <a:endParaRPr lang="zh-CN" altLang="en-US" sz="1600" b="1">
              <a:solidFill>
                <a:srgbClr val="5030EE"/>
              </a:solidFill>
              <a:ea typeface="黑体" panose="02010609060101010101" pitchFamily="2" charset="-122"/>
            </a:endParaRPr>
          </a:p>
        </p:txBody>
      </p:sp>
      <p:grpSp>
        <p:nvGrpSpPr>
          <p:cNvPr id="75" name="Group 168"/>
          <p:cNvGrpSpPr/>
          <p:nvPr/>
        </p:nvGrpSpPr>
        <p:grpSpPr bwMode="auto">
          <a:xfrm>
            <a:off x="1657400" y="5010944"/>
            <a:ext cx="1676400" cy="381000"/>
            <a:chOff x="1440" y="2544"/>
            <a:chExt cx="1056" cy="240"/>
          </a:xfrm>
        </p:grpSpPr>
        <p:sp>
          <p:nvSpPr>
            <p:cNvPr id="76" name="Line 169"/>
            <p:cNvSpPr>
              <a:spLocks noChangeShapeType="1"/>
            </p:cNvSpPr>
            <p:nvPr/>
          </p:nvSpPr>
          <p:spPr bwMode="auto">
            <a:xfrm>
              <a:off x="1584" y="2592"/>
              <a:ext cx="864" cy="0"/>
            </a:xfrm>
            <a:prstGeom prst="line">
              <a:avLst/>
            </a:prstGeom>
            <a:noFill/>
            <a:ln w="9525">
              <a:solidFill>
                <a:srgbClr val="D25F4C"/>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 name="Line 170"/>
            <p:cNvSpPr>
              <a:spLocks noChangeShapeType="1"/>
            </p:cNvSpPr>
            <p:nvPr/>
          </p:nvSpPr>
          <p:spPr bwMode="auto">
            <a:xfrm>
              <a:off x="1584" y="2784"/>
              <a:ext cx="864" cy="0"/>
            </a:xfrm>
            <a:prstGeom prst="line">
              <a:avLst/>
            </a:prstGeom>
            <a:noFill/>
            <a:ln w="9525">
              <a:solidFill>
                <a:srgbClr val="D25F4C"/>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 name="Text Box 171"/>
            <p:cNvSpPr txBox="1">
              <a:spLocks noChangeArrowheads="1"/>
            </p:cNvSpPr>
            <p:nvPr/>
          </p:nvSpPr>
          <p:spPr bwMode="auto">
            <a:xfrm>
              <a:off x="1440" y="2544"/>
              <a:ext cx="1056" cy="231"/>
            </a:xfrm>
            <a:prstGeom prst="rect">
              <a:avLst/>
            </a:prstGeom>
            <a:noFill/>
            <a:ln w="9525">
              <a:noFill/>
              <a:miter lim="800000"/>
            </a:ln>
            <a:effectLst/>
          </p:spPr>
          <p:txBody>
            <a:bodyPr>
              <a:spAutoFit/>
            </a:bodyPr>
            <a:lstStyle/>
            <a:p>
              <a:pPr>
                <a:defRPr/>
              </a:pPr>
              <a:r>
                <a:rPr lang="zh-CN" altLang="en-US" sz="1400" b="1">
                  <a:solidFill>
                    <a:srgbClr val="046C36"/>
                  </a:solidFill>
                  <a:effectLst>
                    <a:outerShdw blurRad="38100" dist="38100" dir="2700000" algn="tl">
                      <a:srgbClr val="000000"/>
                    </a:outerShdw>
                  </a:effectLst>
                  <a:latin typeface="幼圆" panose="02010509060101010101" pitchFamily="49" charset="-122"/>
                  <a:ea typeface="幼圆" panose="02010509060101010101" pitchFamily="49" charset="-122"/>
                </a:rPr>
                <a:t>  各班用书表 </a:t>
              </a:r>
              <a:r>
                <a:rPr lang="en-US" altLang="zh-CN" sz="1800" b="1">
                  <a:solidFill>
                    <a:srgbClr val="FF3399"/>
                  </a:solidFill>
                  <a:effectLst>
                    <a:outerShdw blurRad="38100" dist="38100" dir="2700000" algn="tl">
                      <a:srgbClr val="000000"/>
                    </a:outerShdw>
                  </a:effectLst>
                  <a:latin typeface="幼圆" panose="02010509060101010101" pitchFamily="49" charset="-122"/>
                  <a:ea typeface="幼圆" panose="02010509060101010101" pitchFamily="49" charset="-122"/>
                </a:rPr>
                <a:t>F3</a:t>
              </a:r>
              <a:endParaRPr lang="en-US" altLang="zh-CN" sz="1800" b="1">
                <a:solidFill>
                  <a:srgbClr val="FF3399"/>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grpSp>
        <p:nvGrpSpPr>
          <p:cNvPr id="79" name="Group 172"/>
          <p:cNvGrpSpPr/>
          <p:nvPr/>
        </p:nvGrpSpPr>
        <p:grpSpPr bwMode="auto">
          <a:xfrm>
            <a:off x="3943400" y="5010944"/>
            <a:ext cx="1676400" cy="381000"/>
            <a:chOff x="1440" y="2544"/>
            <a:chExt cx="1056" cy="240"/>
          </a:xfrm>
        </p:grpSpPr>
        <p:sp>
          <p:nvSpPr>
            <p:cNvPr id="80" name="Line 173"/>
            <p:cNvSpPr>
              <a:spLocks noChangeShapeType="1"/>
            </p:cNvSpPr>
            <p:nvPr/>
          </p:nvSpPr>
          <p:spPr bwMode="auto">
            <a:xfrm>
              <a:off x="1584" y="2592"/>
              <a:ext cx="864" cy="0"/>
            </a:xfrm>
            <a:prstGeom prst="line">
              <a:avLst/>
            </a:prstGeom>
            <a:noFill/>
            <a:ln w="9525">
              <a:solidFill>
                <a:srgbClr val="D25F4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1" name="Line 174"/>
            <p:cNvSpPr>
              <a:spLocks noChangeShapeType="1"/>
            </p:cNvSpPr>
            <p:nvPr/>
          </p:nvSpPr>
          <p:spPr bwMode="auto">
            <a:xfrm>
              <a:off x="1584" y="2784"/>
              <a:ext cx="864" cy="0"/>
            </a:xfrm>
            <a:prstGeom prst="line">
              <a:avLst/>
            </a:prstGeom>
            <a:noFill/>
            <a:ln w="9525">
              <a:solidFill>
                <a:srgbClr val="D25F4C"/>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 name="Text Box 175"/>
            <p:cNvSpPr txBox="1">
              <a:spLocks noChangeArrowheads="1"/>
            </p:cNvSpPr>
            <p:nvPr/>
          </p:nvSpPr>
          <p:spPr bwMode="auto">
            <a:xfrm>
              <a:off x="1440" y="2544"/>
              <a:ext cx="1056" cy="231"/>
            </a:xfrm>
            <a:prstGeom prst="rect">
              <a:avLst/>
            </a:prstGeom>
            <a:noFill/>
            <a:ln w="9525">
              <a:noFill/>
              <a:miter lim="800000"/>
            </a:ln>
            <a:effectLst/>
          </p:spPr>
          <p:txBody>
            <a:bodyPr>
              <a:spAutoFit/>
            </a:bodyPr>
            <a:lstStyle/>
            <a:p>
              <a:pPr>
                <a:defRPr/>
              </a:pPr>
              <a:r>
                <a:rPr lang="zh-CN" altLang="en-US" sz="1400" b="1">
                  <a:solidFill>
                    <a:srgbClr val="046C36"/>
                  </a:solidFill>
                  <a:effectLst>
                    <a:outerShdw blurRad="38100" dist="38100" dir="2700000" algn="tl">
                      <a:srgbClr val="000000"/>
                    </a:outerShdw>
                  </a:effectLst>
                  <a:latin typeface="幼圆" panose="02010509060101010101" pitchFamily="49" charset="-122"/>
                  <a:ea typeface="幼圆" panose="02010509060101010101" pitchFamily="49" charset="-122"/>
                </a:rPr>
                <a:t>  售书登记表 </a:t>
              </a:r>
              <a:r>
                <a:rPr lang="en-US" altLang="zh-CN" sz="1800" b="1">
                  <a:solidFill>
                    <a:srgbClr val="FF3399"/>
                  </a:solidFill>
                  <a:effectLst>
                    <a:outerShdw blurRad="38100" dist="38100" dir="2700000" algn="tl">
                      <a:srgbClr val="000000"/>
                    </a:outerShdw>
                  </a:effectLst>
                  <a:latin typeface="幼圆" panose="02010509060101010101" pitchFamily="49" charset="-122"/>
                  <a:ea typeface="幼圆" panose="02010509060101010101" pitchFamily="49" charset="-122"/>
                </a:rPr>
                <a:t>F4</a:t>
              </a:r>
              <a:endParaRPr lang="en-US" altLang="zh-CN" sz="1800" b="1">
                <a:solidFill>
                  <a:srgbClr val="FF3399"/>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sp>
        <p:nvSpPr>
          <p:cNvPr id="83" name="AutoShape 177"/>
          <p:cNvSpPr>
            <a:spLocks noChangeArrowheads="1"/>
          </p:cNvSpPr>
          <p:nvPr/>
        </p:nvSpPr>
        <p:spPr bwMode="auto">
          <a:xfrm>
            <a:off x="2724200" y="1124744"/>
            <a:ext cx="762000" cy="685800"/>
          </a:xfrm>
          <a:prstGeom prst="wedgeRectCallout">
            <a:avLst>
              <a:gd name="adj1" fmla="val 16458"/>
              <a:gd name="adj2" fmla="val 86343"/>
            </a:avLst>
          </a:prstGeom>
          <a:solidFill>
            <a:schemeClr val="bg1"/>
          </a:solidFill>
          <a:ln w="9525">
            <a:solidFill>
              <a:srgbClr val="26BED2"/>
            </a:solidFill>
            <a:miter lim="800000"/>
          </a:ln>
          <a:effectLst/>
        </p:spPr>
        <p:txBody>
          <a:bodyPr anchor="ctr"/>
          <a:lstStyle/>
          <a:p>
            <a:pPr>
              <a:defRPr/>
            </a:pPr>
            <a:r>
              <a:rPr lang="zh-CN" altLang="en-US" sz="1600" b="1">
                <a:solidFill>
                  <a:srgbClr val="26BED2"/>
                </a:solidFill>
                <a:effectLst>
                  <a:outerShdw blurRad="38100" dist="38100" dir="2700000" algn="tl">
                    <a:srgbClr val="000000"/>
                  </a:outerShdw>
                </a:effectLst>
                <a:latin typeface="Times New Roman" panose="02020603050405020304" pitchFamily="18" charset="0"/>
                <a:ea typeface="幼圆" panose="02010509060101010101" pitchFamily="49" charset="-122"/>
              </a:rPr>
              <a:t>外部</a:t>
            </a:r>
            <a:endParaRPr lang="zh-CN" altLang="en-US" sz="1600" b="1">
              <a:solidFill>
                <a:srgbClr val="26BED2"/>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600" b="1">
                <a:solidFill>
                  <a:srgbClr val="26BED2"/>
                </a:solidFill>
                <a:effectLst>
                  <a:outerShdw blurRad="38100" dist="38100" dir="2700000" algn="tl">
                    <a:srgbClr val="000000"/>
                  </a:outerShdw>
                </a:effectLst>
                <a:latin typeface="Times New Roman" panose="02020603050405020304" pitchFamily="18" charset="0"/>
                <a:ea typeface="幼圆" panose="02010509060101010101" pitchFamily="49" charset="-122"/>
              </a:rPr>
              <a:t>项</a:t>
            </a:r>
            <a:endParaRPr lang="zh-CN" altLang="en-US" sz="1600" b="1">
              <a:solidFill>
                <a:srgbClr val="26BED2"/>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sp>
        <p:nvSpPr>
          <p:cNvPr id="2" name="Freeform 142"/>
          <p:cNvSpPr/>
          <p:nvPr/>
        </p:nvSpPr>
        <p:spPr bwMode="auto">
          <a:xfrm rot="11520000">
            <a:off x="3491865" y="3447415"/>
            <a:ext cx="1113790" cy="308610"/>
          </a:xfrm>
          <a:custGeom>
            <a:avLst/>
            <a:gdLst>
              <a:gd name="T0" fmla="*/ 52407072 w 392"/>
              <a:gd name="T1" fmla="*/ 0 h 432"/>
              <a:gd name="T2" fmla="*/ 52407072 w 392"/>
              <a:gd name="T3" fmla="*/ 286737785 h 432"/>
              <a:gd name="T4" fmla="*/ 366841846 w 392"/>
              <a:gd name="T5" fmla="*/ 477896808 h 432"/>
              <a:gd name="T6" fmla="*/ 1310145908 w 392"/>
              <a:gd name="T7" fmla="*/ 669054332 h 432"/>
              <a:gd name="T8" fmla="*/ 2147483647 w 392"/>
              <a:gd name="T9" fmla="*/ 860213443 h 432"/>
              <a:gd name="T10" fmla="*/ 0 60000 65536"/>
              <a:gd name="T11" fmla="*/ 0 60000 65536"/>
              <a:gd name="T12" fmla="*/ 0 60000 65536"/>
              <a:gd name="T13" fmla="*/ 0 60000 65536"/>
              <a:gd name="T14" fmla="*/ 0 60000 65536"/>
              <a:gd name="T15" fmla="*/ 0 w 392"/>
              <a:gd name="T16" fmla="*/ 0 h 432"/>
              <a:gd name="T17" fmla="*/ 392 w 392"/>
              <a:gd name="T18" fmla="*/ 432 h 432"/>
            </a:gdLst>
            <a:ahLst/>
            <a:cxnLst>
              <a:cxn ang="T10">
                <a:pos x="T0" y="T1"/>
              </a:cxn>
              <a:cxn ang="T11">
                <a:pos x="T2" y="T3"/>
              </a:cxn>
              <a:cxn ang="T12">
                <a:pos x="T4" y="T5"/>
              </a:cxn>
              <a:cxn ang="T13">
                <a:pos x="T6" y="T7"/>
              </a:cxn>
              <a:cxn ang="T14">
                <a:pos x="T8" y="T9"/>
              </a:cxn>
            </a:cxnLst>
            <a:rect l="T15" t="T16" r="T17" b="T18"/>
            <a:pathLst>
              <a:path w="392" h="432">
                <a:moveTo>
                  <a:pt x="8" y="0"/>
                </a:moveTo>
                <a:cubicBezTo>
                  <a:pt x="4" y="52"/>
                  <a:pt x="0" y="104"/>
                  <a:pt x="8" y="144"/>
                </a:cubicBezTo>
                <a:cubicBezTo>
                  <a:pt x="16" y="184"/>
                  <a:pt x="24" y="208"/>
                  <a:pt x="56" y="240"/>
                </a:cubicBezTo>
                <a:cubicBezTo>
                  <a:pt x="88" y="272"/>
                  <a:pt x="144" y="304"/>
                  <a:pt x="200" y="336"/>
                </a:cubicBezTo>
                <a:cubicBezTo>
                  <a:pt x="256" y="368"/>
                  <a:pt x="324" y="400"/>
                  <a:pt x="392" y="432"/>
                </a:cubicBezTo>
              </a:path>
            </a:pathLst>
          </a:custGeom>
          <a:noFill/>
          <a:ln w="9525">
            <a:solidFill>
              <a:srgbClr val="E72F9D"/>
            </a:solidFill>
            <a:round/>
            <a:headEnd type="triangle" w="med" len="med"/>
          </a:ln>
          <a:extLst>
            <a:ext uri="{909E8E84-426E-40DD-AFC4-6F175D3DCCD1}">
              <a14:hiddenFill xmlns:a14="http://schemas.microsoft.com/office/drawing/2010/main">
                <a:solidFill>
                  <a:srgbClr val="FFFFFF"/>
                </a:solidFill>
              </a14:hiddenFill>
            </a:ext>
          </a:extLst>
        </p:spPr>
        <p:txBody>
          <a:bodyPr/>
          <a:p>
            <a:endParaRPr lang="zh-CN" altLang="en-US"/>
          </a:p>
        </p:txBody>
      </p:sp>
      <p:cxnSp>
        <p:nvCxnSpPr>
          <p:cNvPr id="6" name="曲线连接符 5"/>
          <p:cNvCxnSpPr/>
          <p:nvPr/>
        </p:nvCxnSpPr>
        <p:spPr>
          <a:xfrm rot="16200000" flipH="1" flipV="1">
            <a:off x="4655185" y="639445"/>
            <a:ext cx="254635" cy="2587625"/>
          </a:xfrm>
          <a:prstGeom prst="curvedConnector4">
            <a:avLst>
              <a:gd name="adj1" fmla="val -93516"/>
              <a:gd name="adj2" fmla="val 66184"/>
            </a:avLst>
          </a:prstGeom>
          <a:ln>
            <a:solidFill>
              <a:schemeClr val="accent1"/>
            </a:solidFill>
            <a:tailEnd type="arrow"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vertic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linds(vertical)">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vertical)">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vertical)">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blinds(vertical)">
                                      <p:cBhvr>
                                        <p:cTn id="32" dur="500"/>
                                        <p:tgtEl>
                                          <p:spTgt spid="7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blinds(vertical)">
                                      <p:cBhvr>
                                        <p:cTn id="37" dur="5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linds(vertical)">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linds(vertical)">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linds(vertical)">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nodeType="click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blinds(vertical)">
                                      <p:cBhvr>
                                        <p:cTn id="57" dur="500"/>
                                        <p:tgtEl>
                                          <p:spTgt spid="6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down)">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nodeType="click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blinds(vertical)">
                                      <p:cBhvr>
                                        <p:cTn id="67" dur="500"/>
                                        <p:tgtEl>
                                          <p:spTgt spid="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5" fill="hold"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blinds(vertical)">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5"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blinds(vertical)">
                                      <p:cBhvr>
                                        <p:cTn id="77" dur="50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5"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blinds(vertical)">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5"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blinds(vertical)">
                                      <p:cBhvr>
                                        <p:cTn id="87" dur="500"/>
                                        <p:tgtEl>
                                          <p:spTgt spid="7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5" fill="hold" nodeType="clickEffect">
                                  <p:stCondLst>
                                    <p:cond delay="0"/>
                                  </p:stCondLst>
                                  <p:childTnLst>
                                    <p:set>
                                      <p:cBhvr>
                                        <p:cTn id="91" dur="1" fill="hold">
                                          <p:stCondLst>
                                            <p:cond delay="0"/>
                                          </p:stCondLst>
                                        </p:cTn>
                                        <p:tgtEl>
                                          <p:spTgt spid="53"/>
                                        </p:tgtEl>
                                        <p:attrNameLst>
                                          <p:attrName>style.visibility</p:attrName>
                                        </p:attrNameLst>
                                      </p:cBhvr>
                                      <p:to>
                                        <p:strVal val="visible"/>
                                      </p:to>
                                    </p:set>
                                    <p:animEffect transition="in" filter="blinds(vertical)">
                                      <p:cBhvr>
                                        <p:cTn id="92" dur="500"/>
                                        <p:tgtEl>
                                          <p:spTgt spid="5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5" fill="hold" grpId="0" nodeType="click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blinds(vertical)">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5" fill="hold" nodeType="click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blinds(vertical)">
                                      <p:cBhvr>
                                        <p:cTn id="102" dur="500"/>
                                        <p:tgtEl>
                                          <p:spTgt spid="6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5" fill="hold" grpId="0" nodeType="click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blinds(vertical)">
                                      <p:cBhvr>
                                        <p:cTn id="107" dur="500"/>
                                        <p:tgtEl>
                                          <p:spTgt spid="57"/>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5"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blinds(vertical)">
                                      <p:cBhvr>
                                        <p:cTn id="112" dur="5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5" fill="hold" nodeType="click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blinds(vertical)">
                                      <p:cBhvr>
                                        <p:cTn id="117" dur="500"/>
                                        <p:tgtEl>
                                          <p:spTgt spid="60"/>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5" fill="hold" nodeType="click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blinds(vertical)">
                                      <p:cBhvr>
                                        <p:cTn id="122" dur="500"/>
                                        <p:tgtEl>
                                          <p:spTgt spid="70"/>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5" fill="hold" grpId="0" nodeType="click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blinds(vertical)">
                                      <p:cBhvr>
                                        <p:cTn id="127" dur="500"/>
                                        <p:tgtEl>
                                          <p:spTgt spid="41"/>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6"/>
                                        </p:tgtEl>
                                        <p:attrNameLst>
                                          <p:attrName>style.visibility</p:attrName>
                                        </p:attrNameLst>
                                      </p:cBhvr>
                                      <p:to>
                                        <p:strVal val="visible"/>
                                      </p:to>
                                    </p:set>
                                    <p:animEffect transition="in" filter="wipe(down)">
                                      <p:cBhvr>
                                        <p:cTn id="132" dur="500"/>
                                        <p:tgtEl>
                                          <p:spTgt spid="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5" fill="hold" nodeType="clickEffect">
                                  <p:stCondLst>
                                    <p:cond delay="0"/>
                                  </p:stCondLst>
                                  <p:childTnLst>
                                    <p:set>
                                      <p:cBhvr>
                                        <p:cTn id="136" dur="1" fill="hold">
                                          <p:stCondLst>
                                            <p:cond delay="0"/>
                                          </p:stCondLst>
                                        </p:cTn>
                                        <p:tgtEl>
                                          <p:spTgt spid="44"/>
                                        </p:tgtEl>
                                        <p:attrNameLst>
                                          <p:attrName>style.visibility</p:attrName>
                                        </p:attrNameLst>
                                      </p:cBhvr>
                                      <p:to>
                                        <p:strVal val="visible"/>
                                      </p:to>
                                    </p:set>
                                    <p:animEffect transition="in" filter="blinds(vertical)">
                                      <p:cBhvr>
                                        <p:cTn id="137" dur="500"/>
                                        <p:tgtEl>
                                          <p:spTgt spid="44"/>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5" fill="hold" grpId="0" nodeType="clickEffect">
                                  <p:stCondLst>
                                    <p:cond delay="0"/>
                                  </p:stCondLst>
                                  <p:childTnLst>
                                    <p:set>
                                      <p:cBhvr>
                                        <p:cTn id="141" dur="1" fill="hold">
                                          <p:stCondLst>
                                            <p:cond delay="0"/>
                                          </p:stCondLst>
                                        </p:cTn>
                                        <p:tgtEl>
                                          <p:spTgt spid="39"/>
                                        </p:tgtEl>
                                        <p:attrNameLst>
                                          <p:attrName>style.visibility</p:attrName>
                                        </p:attrNameLst>
                                      </p:cBhvr>
                                      <p:to>
                                        <p:strVal val="visible"/>
                                      </p:to>
                                    </p:set>
                                    <p:animEffect transition="in" filter="blinds(vertical)">
                                      <p:cBhvr>
                                        <p:cTn id="142" dur="500"/>
                                        <p:tgtEl>
                                          <p:spTgt spid="39"/>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5" fill="hold" nodeType="click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blinds(vertical)">
                                      <p:cBhvr>
                                        <p:cTn id="147" dur="500"/>
                                        <p:tgtEl>
                                          <p:spTgt spid="4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5" fill="hold" nodeType="clickEffect">
                                  <p:stCondLst>
                                    <p:cond delay="0"/>
                                  </p:stCondLst>
                                  <p:childTnLst>
                                    <p:set>
                                      <p:cBhvr>
                                        <p:cTn id="151" dur="1" fill="hold">
                                          <p:stCondLst>
                                            <p:cond delay="0"/>
                                          </p:stCondLst>
                                        </p:cTn>
                                        <p:tgtEl>
                                          <p:spTgt spid="58"/>
                                        </p:tgtEl>
                                        <p:attrNameLst>
                                          <p:attrName>style.visibility</p:attrName>
                                        </p:attrNameLst>
                                      </p:cBhvr>
                                      <p:to>
                                        <p:strVal val="visible"/>
                                      </p:to>
                                    </p:set>
                                    <p:animEffect transition="in" filter="blinds(vertical)">
                                      <p:cBhvr>
                                        <p:cTn id="152" dur="500"/>
                                        <p:tgtEl>
                                          <p:spTgt spid="58"/>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5" fill="hold" grpId="0" nodeType="clickEffect">
                                  <p:stCondLst>
                                    <p:cond delay="0"/>
                                  </p:stCondLst>
                                  <p:childTnLst>
                                    <p:set>
                                      <p:cBhvr>
                                        <p:cTn id="156" dur="1" fill="hold">
                                          <p:stCondLst>
                                            <p:cond delay="0"/>
                                          </p:stCondLst>
                                        </p:cTn>
                                        <p:tgtEl>
                                          <p:spTgt spid="63"/>
                                        </p:tgtEl>
                                        <p:attrNameLst>
                                          <p:attrName>style.visibility</p:attrName>
                                        </p:attrNameLst>
                                      </p:cBhvr>
                                      <p:to>
                                        <p:strVal val="visible"/>
                                      </p:to>
                                    </p:set>
                                    <p:animEffect transition="in" filter="blinds(vertical)">
                                      <p:cBhvr>
                                        <p:cTn id="157" dur="500"/>
                                        <p:tgtEl>
                                          <p:spTgt spid="6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5" fill="hold" nodeType="clickEffect">
                                  <p:stCondLst>
                                    <p:cond delay="0"/>
                                  </p:stCondLst>
                                  <p:childTnLst>
                                    <p:set>
                                      <p:cBhvr>
                                        <p:cTn id="161" dur="1" fill="hold">
                                          <p:stCondLst>
                                            <p:cond delay="0"/>
                                          </p:stCondLst>
                                        </p:cTn>
                                        <p:tgtEl>
                                          <p:spTgt spid="64"/>
                                        </p:tgtEl>
                                        <p:attrNameLst>
                                          <p:attrName>style.visibility</p:attrName>
                                        </p:attrNameLst>
                                      </p:cBhvr>
                                      <p:to>
                                        <p:strVal val="visible"/>
                                      </p:to>
                                    </p:set>
                                    <p:animEffect transition="in" filter="blinds(vertical)">
                                      <p:cBhvr>
                                        <p:cTn id="162" dur="500"/>
                                        <p:tgtEl>
                                          <p:spTgt spid="64"/>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5" fill="hold" grpId="0" nodeType="clickEffect">
                                  <p:stCondLst>
                                    <p:cond delay="0"/>
                                  </p:stCondLst>
                                  <p:childTnLst>
                                    <p:set>
                                      <p:cBhvr>
                                        <p:cTn id="166" dur="1" fill="hold">
                                          <p:stCondLst>
                                            <p:cond delay="0"/>
                                          </p:stCondLst>
                                        </p:cTn>
                                        <p:tgtEl>
                                          <p:spTgt spid="74"/>
                                        </p:tgtEl>
                                        <p:attrNameLst>
                                          <p:attrName>style.visibility</p:attrName>
                                        </p:attrNameLst>
                                      </p:cBhvr>
                                      <p:to>
                                        <p:strVal val="visible"/>
                                      </p:to>
                                    </p:set>
                                    <p:animEffect transition="in" filter="blinds(vertical)">
                                      <p:cBhvr>
                                        <p:cTn id="167" dur="500"/>
                                        <p:tgtEl>
                                          <p:spTgt spid="74"/>
                                        </p:tgtEl>
                                      </p:cBhvr>
                                    </p:animEffect>
                                  </p:childTnLst>
                                </p:cTn>
                              </p:par>
                            </p:childTnLst>
                          </p:cTn>
                        </p:par>
                      </p:childTnLst>
                    </p:cTn>
                  </p:par>
                  <p:par>
                    <p:cTn id="168" fill="hold">
                      <p:stCondLst>
                        <p:cond delay="indefinite"/>
                      </p:stCondLst>
                      <p:childTnLst>
                        <p:par>
                          <p:cTn id="169" fill="hold">
                            <p:stCondLst>
                              <p:cond delay="0"/>
                            </p:stCondLst>
                            <p:childTnLst>
                              <p:par>
                                <p:cTn id="170" presetID="12" presetClass="entr" presetSubtype="8" fill="hold" grpId="0" nodeType="clickEffect">
                                  <p:stCondLst>
                                    <p:cond delay="0"/>
                                  </p:stCondLst>
                                  <p:childTnLst>
                                    <p:set>
                                      <p:cBhvr>
                                        <p:cTn id="171" dur="1" fill="hold">
                                          <p:stCondLst>
                                            <p:cond delay="0"/>
                                          </p:stCondLst>
                                        </p:cTn>
                                        <p:tgtEl>
                                          <p:spTgt spid="83"/>
                                        </p:tgtEl>
                                        <p:attrNameLst>
                                          <p:attrName>style.visibility</p:attrName>
                                        </p:attrNameLst>
                                      </p:cBhvr>
                                      <p:to>
                                        <p:strVal val="visible"/>
                                      </p:to>
                                    </p:set>
                                    <p:animEffect transition="in" filter="slide(fromLeft)">
                                      <p:cBhvr>
                                        <p:cTn id="17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28" grpId="0" animBg="1" autoUpdateAnimBg="0"/>
      <p:bldP spid="35" grpId="0" animBg="1" autoUpdateAnimBg="0"/>
      <p:bldP spid="36" grpId="0" animBg="1" autoUpdateAnimBg="0"/>
      <p:bldP spid="37" grpId="0" animBg="1" autoUpdateAnimBg="0"/>
      <p:bldP spid="38" grpId="0" animBg="1" autoUpdateAnimBg="0"/>
      <p:bldP spid="39" grpId="0" animBg="1" autoUpdateAnimBg="0"/>
      <p:bldP spid="41" grpId="0" animBg="1" autoUpdateAnimBg="0"/>
      <p:bldP spid="42" grpId="0" animBg="1" autoUpdateAnimBg="0"/>
      <p:bldP spid="43" grpId="0" animBg="1" autoUpdateAnimBg="0"/>
      <p:bldP spid="57" grpId="0" autoUpdateAnimBg="0"/>
      <p:bldP spid="63" grpId="0" autoUpdateAnimBg="0"/>
      <p:bldP spid="74" grpId="0" animBg="1" autoUpdateAnimBg="0"/>
      <p:bldP spid="83" grpId="0" animBg="1" autoUpdateAnimBg="0"/>
      <p:bldP spid="2" grpId="0" animBg="1"/>
      <p:bldP spid="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64"/>
          <p:cNvSpPr>
            <a:spLocks noGrp="1" noChangeArrowheads="1"/>
          </p:cNvSpPr>
          <p:nvPr>
            <p:ph type="title"/>
          </p:nvPr>
        </p:nvSpPr>
        <p:spPr>
          <a:noFill/>
        </p:spPr>
        <p:txBody>
          <a:bodyPr/>
          <a:lstStyle/>
          <a:p>
            <a:pPr eaLnBrk="1" hangingPunct="1"/>
            <a:r>
              <a:rPr lang="en-US" altLang="zh-CN" sz="3600" b="1"/>
              <a:t>5.3.3 </a:t>
            </a:r>
            <a:r>
              <a:rPr lang="zh-CN" altLang="en-US" sz="3600" b="1"/>
              <a:t>需求分析的步骤</a:t>
            </a:r>
            <a:r>
              <a:rPr lang="zh-CN" altLang="en-US" sz="2000" b="1"/>
              <a:t>（续</a:t>
            </a:r>
            <a:r>
              <a:rPr lang="en-US" altLang="zh-CN" sz="2000" b="1"/>
              <a:t>3</a:t>
            </a:r>
            <a:r>
              <a:rPr lang="zh-CN" altLang="en-US" sz="2000" b="1"/>
              <a:t>）</a:t>
            </a:r>
            <a:endParaRPr lang="zh-CN" altLang="en-US" sz="2000" b="1"/>
          </a:p>
        </p:txBody>
      </p:sp>
      <p:sp>
        <p:nvSpPr>
          <p:cNvPr id="23555" name="Rectangle 3"/>
          <p:cNvSpPr>
            <a:spLocks noGrp="1" noChangeArrowheads="1"/>
          </p:cNvSpPr>
          <p:nvPr>
            <p:ph idx="1"/>
          </p:nvPr>
        </p:nvSpPr>
        <p:spPr>
          <a:xfrm>
            <a:off x="457200" y="1340569"/>
            <a:ext cx="8229600" cy="5184775"/>
          </a:xfrm>
        </p:spPr>
        <p:txBody>
          <a:bodyPr/>
          <a:lstStyle/>
          <a:p>
            <a:pPr eaLnBrk="1" hangingPunct="1">
              <a:lnSpc>
                <a:spcPct val="80000"/>
              </a:lnSpc>
            </a:pPr>
            <a:r>
              <a:rPr lang="en-US" altLang="zh-CN" sz="2400" b="1" dirty="0"/>
              <a:t>4</a:t>
            </a:r>
            <a:r>
              <a:rPr lang="zh-CN" altLang="en-US" sz="2400" b="1" dirty="0"/>
              <a:t>．分析系统数据</a:t>
            </a:r>
            <a:endParaRPr lang="zh-CN" altLang="en-US" sz="2400" dirty="0"/>
          </a:p>
          <a:p>
            <a:pPr eaLnBrk="1" latinLnBrk="0" hangingPunct="1">
              <a:lnSpc>
                <a:spcPct val="100000"/>
              </a:lnSpc>
              <a:spcBef>
                <a:spcPts val="0"/>
              </a:spcBef>
            </a:pPr>
            <a:r>
              <a:rPr lang="zh-CN" altLang="en-US" sz="2400" dirty="0"/>
              <a:t>数据字典（</a:t>
            </a:r>
            <a:r>
              <a:rPr lang="en-US" altLang="zh-CN" sz="2400" dirty="0"/>
              <a:t>DD</a:t>
            </a:r>
            <a:r>
              <a:rPr lang="zh-CN" altLang="en-US" sz="2400" dirty="0"/>
              <a:t>，</a:t>
            </a:r>
            <a:r>
              <a:rPr lang="en-US" altLang="zh-CN" sz="2400" dirty="0"/>
              <a:t>Data Dictionary</a:t>
            </a:r>
            <a:r>
              <a:rPr lang="zh-CN" altLang="en-US" sz="2400" dirty="0"/>
              <a:t>）是进行详细的数据收集与分析所得到的主要成果，是对数据流图中出现的所有数据元素给出逻辑定义和描述，也是数据库设计者与用户交流的又一个有力工具，可以供系统设计者，软件开发者、系统维护者和用户参照使用。</a:t>
            </a:r>
            <a:endParaRPr lang="zh-CN" altLang="en-US" sz="2400" dirty="0"/>
          </a:p>
        </p:txBody>
      </p:sp>
    </p:spTree>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64"/>
          <p:cNvSpPr>
            <a:spLocks noGrp="1" noChangeArrowheads="1"/>
          </p:cNvSpPr>
          <p:nvPr>
            <p:ph type="title"/>
          </p:nvPr>
        </p:nvSpPr>
        <p:spPr>
          <a:noFill/>
        </p:spPr>
        <p:txBody>
          <a:bodyPr/>
          <a:lstStyle/>
          <a:p>
            <a:pPr eaLnBrk="1" hangingPunct="1"/>
            <a:r>
              <a:rPr lang="en-US" altLang="zh-CN" sz="3600" b="1"/>
              <a:t>5.3.3 </a:t>
            </a:r>
            <a:r>
              <a:rPr lang="zh-CN" altLang="en-US" sz="3600" b="1"/>
              <a:t>需求分析的步骤</a:t>
            </a:r>
            <a:r>
              <a:rPr lang="zh-CN" altLang="en-US" sz="2000" b="1"/>
              <a:t>（续</a:t>
            </a:r>
            <a:r>
              <a:rPr lang="en-US" altLang="zh-CN" sz="2000" b="1"/>
              <a:t>3</a:t>
            </a:r>
            <a:r>
              <a:rPr lang="zh-CN" altLang="en-US" sz="2000" b="1"/>
              <a:t>）</a:t>
            </a:r>
            <a:endParaRPr lang="zh-CN" altLang="en-US" sz="2000" b="1"/>
          </a:p>
        </p:txBody>
      </p:sp>
      <p:sp>
        <p:nvSpPr>
          <p:cNvPr id="23555" name="Rectangle 3"/>
          <p:cNvSpPr>
            <a:spLocks noGrp="1" noChangeArrowheads="1"/>
          </p:cNvSpPr>
          <p:nvPr>
            <p:ph idx="1"/>
          </p:nvPr>
        </p:nvSpPr>
        <p:spPr>
          <a:xfrm>
            <a:off x="457200" y="1052513"/>
            <a:ext cx="8229600" cy="5184775"/>
          </a:xfrm>
        </p:spPr>
        <p:txBody>
          <a:bodyPr/>
          <a:lstStyle/>
          <a:p>
            <a:pPr eaLnBrk="1" hangingPunct="1">
              <a:lnSpc>
                <a:spcPct val="80000"/>
              </a:lnSpc>
            </a:pPr>
            <a:r>
              <a:rPr lang="zh-CN" altLang="en-US" sz="2400" b="1" dirty="0"/>
              <a:t>数据字典的五个部分（五种类型内容）：</a:t>
            </a:r>
            <a:endParaRPr lang="zh-CN" altLang="en-US" sz="2400" b="1" dirty="0"/>
          </a:p>
          <a:p>
            <a:pPr eaLnBrk="1" hangingPunct="1">
              <a:lnSpc>
                <a:spcPct val="80000"/>
              </a:lnSpc>
              <a:buFont typeface="Wingdings" panose="05000000000000000000" pitchFamily="2" charset="2"/>
              <a:buNone/>
            </a:pPr>
            <a:r>
              <a:rPr lang="zh-CN" altLang="en-US" sz="2400" dirty="0"/>
              <a:t>⑴ 数据项</a:t>
            </a:r>
            <a:endParaRPr lang="zh-CN" altLang="en-US" sz="2400" dirty="0"/>
          </a:p>
          <a:p>
            <a:pPr eaLnBrk="1" latinLnBrk="0" hangingPunct="1">
              <a:lnSpc>
                <a:spcPct val="100000"/>
              </a:lnSpc>
              <a:spcBef>
                <a:spcPts val="0"/>
              </a:spcBef>
            </a:pPr>
            <a:r>
              <a:rPr lang="zh-CN" altLang="en-US" sz="2400" dirty="0"/>
              <a:t>数据项描述</a:t>
            </a:r>
            <a:r>
              <a:rPr lang="en-US" altLang="zh-CN" sz="2400" dirty="0"/>
              <a:t>={</a:t>
            </a:r>
            <a:r>
              <a:rPr lang="zh-CN" altLang="en-US" sz="2400" dirty="0"/>
              <a:t>数据项名，别名，数据项含义，数据类型，字节长度，取值范围，取值含义，与其它数据项的关系</a:t>
            </a:r>
            <a:r>
              <a:rPr lang="en-US" altLang="zh-CN" sz="2400" dirty="0"/>
              <a:t>}</a:t>
            </a:r>
            <a:endParaRPr lang="en-US" altLang="zh-CN" sz="2400" dirty="0"/>
          </a:p>
        </p:txBody>
      </p:sp>
      <p:graphicFrame>
        <p:nvGraphicFramePr>
          <p:cNvPr id="45" name="表格 44"/>
          <p:cNvGraphicFramePr>
            <a:graphicFrameLocks noGrp="1"/>
          </p:cNvGraphicFramePr>
          <p:nvPr/>
        </p:nvGraphicFramePr>
        <p:xfrm>
          <a:off x="467544" y="2636912"/>
          <a:ext cx="8365151" cy="3313008"/>
        </p:xfrm>
        <a:graphic>
          <a:graphicData uri="http://schemas.openxmlformats.org/drawingml/2006/table">
            <a:tbl>
              <a:tblPr/>
              <a:tblGrid>
                <a:gridCol w="1013460"/>
                <a:gridCol w="1060025"/>
                <a:gridCol w="1132523"/>
                <a:gridCol w="1115060"/>
                <a:gridCol w="1132523"/>
                <a:gridCol w="675323"/>
                <a:gridCol w="1172210"/>
                <a:gridCol w="1064027"/>
              </a:tblGrid>
              <a:tr h="348192">
                <a:tc gridSpan="8">
                  <a:txBody>
                    <a:bodyPr/>
                    <a:lstStyle/>
                    <a:p>
                      <a:pPr indent="226695" algn="ctr">
                        <a:spcAft>
                          <a:spcPts val="0"/>
                        </a:spcAft>
                      </a:pPr>
                      <a:r>
                        <a:rPr lang="zh-CN" altLang="en-US" sz="1800" kern="100" dirty="0">
                          <a:latin typeface="+mn-lt"/>
                          <a:ea typeface="宋体" panose="02010600030101010101" pitchFamily="2" charset="-122"/>
                          <a:cs typeface="Times New Roman" panose="02020603050405020304"/>
                        </a:rPr>
                        <a:t>学生</a:t>
                      </a:r>
                      <a:r>
                        <a:rPr lang="en-US" sz="1800" kern="100" dirty="0" err="1">
                          <a:latin typeface="+mn-lt"/>
                          <a:ea typeface="宋体" panose="02010600030101010101" pitchFamily="2" charset="-122"/>
                          <a:cs typeface="Times New Roman" panose="02020603050405020304"/>
                        </a:rPr>
                        <a:t>信息</a:t>
                      </a:r>
                      <a:endParaRPr lang="zh-CN" sz="1800" kern="100" dirty="0">
                        <a:latin typeface="+mn-lt"/>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192">
                <a:tc>
                  <a:txBody>
                    <a:bodyPr/>
                    <a:lstStyle/>
                    <a:p>
                      <a:pPr marL="0" indent="0" algn="ctr">
                        <a:spcAft>
                          <a:spcPts val="0"/>
                        </a:spcAft>
                      </a:pPr>
                      <a:r>
                        <a:rPr lang="en-US" sz="1800" kern="100" dirty="0" err="1">
                          <a:latin typeface="+mn-lt"/>
                          <a:ea typeface="宋体" panose="02010600030101010101" pitchFamily="2" charset="-122"/>
                          <a:cs typeface="Times New Roman" panose="02020603050405020304"/>
                        </a:rPr>
                        <a:t>字段名</a:t>
                      </a:r>
                      <a:endParaRPr lang="zh-CN" sz="1800" kern="100" dirty="0">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err="1">
                          <a:solidFill>
                            <a:schemeClr val="tx1"/>
                          </a:solidFill>
                          <a:latin typeface="+mn-lt"/>
                          <a:ea typeface="宋体" panose="02010600030101010101" pitchFamily="2" charset="-122"/>
                          <a:cs typeface="Times New Roman" panose="02020603050405020304"/>
                        </a:rPr>
                        <a:t>数据类型</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zh-CN" altLang="en-US" sz="1800" kern="100" dirty="0">
                          <a:solidFill>
                            <a:schemeClr val="tx1"/>
                          </a:solidFill>
                          <a:latin typeface="+mn-lt"/>
                          <a:ea typeface="宋体" panose="02010600030101010101" pitchFamily="2" charset="-122"/>
                          <a:cs typeface="Times New Roman" panose="02020603050405020304"/>
                        </a:rPr>
                        <a:t>字节</a:t>
                      </a:r>
                      <a:r>
                        <a:rPr lang="en-US" sz="1800" kern="100" dirty="0" err="1">
                          <a:solidFill>
                            <a:schemeClr val="tx1"/>
                          </a:solidFill>
                          <a:latin typeface="+mn-lt"/>
                          <a:ea typeface="宋体" panose="02010600030101010101" pitchFamily="2" charset="-122"/>
                          <a:cs typeface="Times New Roman" panose="02020603050405020304"/>
                        </a:rPr>
                        <a:t>长度</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err="1">
                          <a:solidFill>
                            <a:schemeClr val="tx1"/>
                          </a:solidFill>
                          <a:latin typeface="+mn-lt"/>
                          <a:ea typeface="宋体" panose="02010600030101010101" pitchFamily="2" charset="-122"/>
                          <a:cs typeface="Times New Roman" panose="02020603050405020304"/>
                        </a:rPr>
                        <a:t>空值</a:t>
                      </a:r>
                      <a:endParaRPr lang="zh-CN" sz="1800" kern="100" dirty="0" err="1">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800" dirty="0"/>
                        <a:t>描述</a:t>
                      </a:r>
                      <a:endParaRPr lang="zh-CN" altLang="en-US" sz="18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err="1">
                          <a:solidFill>
                            <a:schemeClr val="tx1"/>
                          </a:solidFill>
                          <a:latin typeface="+mn-lt"/>
                          <a:ea typeface="宋体" panose="02010600030101010101" pitchFamily="2" charset="-122"/>
                          <a:cs typeface="Times New Roman" panose="02020603050405020304"/>
                        </a:rPr>
                        <a:t>备注</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zh-CN" altLang="en-US" sz="1800" kern="100" dirty="0">
                          <a:solidFill>
                            <a:schemeClr val="tx1"/>
                          </a:solidFill>
                          <a:latin typeface="+mn-lt"/>
                          <a:ea typeface="宋体" panose="02010600030101010101" pitchFamily="2" charset="-122"/>
                          <a:cs typeface="Times New Roman" panose="02020603050405020304"/>
                        </a:rPr>
                        <a:t>取值范围</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zh-CN" altLang="en-US" sz="1800" kern="100" dirty="0">
                          <a:solidFill>
                            <a:schemeClr val="tx1"/>
                          </a:solidFill>
                          <a:latin typeface="+mn-lt"/>
                          <a:ea typeface="宋体" panose="02010600030101010101" pitchFamily="2" charset="-122"/>
                          <a:cs typeface="Times New Roman" panose="02020603050405020304"/>
                        </a:rPr>
                        <a:t>取值含义</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192">
                <a:tc>
                  <a:txBody>
                    <a:bodyPr/>
                    <a:lstStyle/>
                    <a:p>
                      <a:pPr marL="0" indent="0" algn="l">
                        <a:spcAft>
                          <a:spcPts val="0"/>
                        </a:spcAft>
                      </a:pPr>
                      <a:r>
                        <a:rPr lang="en-US" altLang="zh-CN" sz="1800" kern="100" dirty="0">
                          <a:latin typeface="+mn-lt"/>
                          <a:ea typeface="宋体" panose="02010600030101010101" pitchFamily="2" charset="-122"/>
                          <a:cs typeface="Times New Roman" panose="02020603050405020304"/>
                        </a:rPr>
                        <a:t>S</a:t>
                      </a:r>
                      <a:r>
                        <a:rPr lang="en-US" sz="1800" kern="100" dirty="0">
                          <a:latin typeface="+mn-lt"/>
                          <a:ea typeface="宋体" panose="02010600030101010101" pitchFamily="2" charset="-122"/>
                          <a:cs typeface="Times New Roman" panose="02020603050405020304"/>
                        </a:rPr>
                        <a:t>_ID</a:t>
                      </a:r>
                      <a:endParaRPr lang="zh-CN" sz="1800" kern="100" dirty="0">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zh-CN" altLang="en-US" sz="1800" kern="100" dirty="0">
                          <a:solidFill>
                            <a:schemeClr val="tx1"/>
                          </a:solidFill>
                          <a:latin typeface="+mn-lt"/>
                          <a:ea typeface="宋体" panose="02010600030101010101" pitchFamily="2" charset="-122"/>
                          <a:cs typeface="Times New Roman" panose="02020603050405020304"/>
                        </a:rPr>
                        <a:t>字符</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a:solidFill>
                            <a:schemeClr val="tx1"/>
                          </a:solidFill>
                          <a:latin typeface="+mn-lt"/>
                          <a:ea typeface="宋体" panose="02010600030101010101" pitchFamily="2" charset="-122"/>
                          <a:cs typeface="Times New Roman" panose="02020603050405020304"/>
                        </a:rPr>
                        <a:t>10</a:t>
                      </a: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tabLst>
                          <a:tab pos="539750" algn="ctr"/>
                        </a:tabLst>
                      </a:pPr>
                      <a:r>
                        <a:rPr lang="en-US" sz="1800" kern="100" dirty="0">
                          <a:solidFill>
                            <a:schemeClr val="tx1"/>
                          </a:solidFill>
                          <a:latin typeface="+mn-lt"/>
                          <a:ea typeface="宋体" panose="02010600030101010101" pitchFamily="2" charset="-122"/>
                          <a:cs typeface="Times New Roman" panose="02020603050405020304"/>
                        </a:rPr>
                        <a:t>Not null</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800" dirty="0"/>
                        <a:t>学生学号</a:t>
                      </a:r>
                      <a:endParaRPr lang="zh-CN" altLang="en-US" sz="18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err="1">
                          <a:solidFill>
                            <a:schemeClr val="tx1"/>
                          </a:solidFill>
                          <a:latin typeface="+mn-lt"/>
                          <a:ea typeface="宋体" panose="02010600030101010101" pitchFamily="2" charset="-122"/>
                          <a:cs typeface="Times New Roman" panose="02020603050405020304"/>
                        </a:rPr>
                        <a:t>主键</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zh-CN" altLang="en-US" sz="1800" kern="100" dirty="0">
                          <a:solidFill>
                            <a:schemeClr val="tx1"/>
                          </a:solidFill>
                          <a:latin typeface="+mn-lt"/>
                          <a:ea typeface="宋体" panose="02010600030101010101" pitchFamily="2" charset="-122"/>
                          <a:cs typeface="Times New Roman" panose="02020603050405020304"/>
                        </a:rPr>
                        <a:t>前四位是入学年份</a:t>
                      </a:r>
                      <a:r>
                        <a:rPr lang="en-US" altLang="zh-CN" sz="1800" kern="100" dirty="0">
                          <a:solidFill>
                            <a:schemeClr val="tx1"/>
                          </a:solidFill>
                          <a:latin typeface="+mn-lt"/>
                          <a:ea typeface="宋体" panose="02010600030101010101" pitchFamily="2" charset="-122"/>
                          <a:cs typeface="Times New Roman" panose="02020603050405020304"/>
                        </a:rPr>
                        <a:t>,…</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192">
                <a:tc>
                  <a:txBody>
                    <a:bodyPr/>
                    <a:lstStyle/>
                    <a:p>
                      <a:pPr marL="0" indent="0" algn="l">
                        <a:spcAft>
                          <a:spcPts val="0"/>
                        </a:spcAft>
                      </a:pPr>
                      <a:r>
                        <a:rPr lang="en-US" altLang="zh-CN" sz="1800" kern="100" dirty="0" err="1">
                          <a:latin typeface="+mn-lt"/>
                          <a:ea typeface="宋体" panose="02010600030101010101" pitchFamily="2" charset="-122"/>
                          <a:cs typeface="Times New Roman" panose="02020603050405020304"/>
                        </a:rPr>
                        <a:t>S</a:t>
                      </a:r>
                      <a:r>
                        <a:rPr lang="en-US" sz="1800" kern="100" dirty="0" err="1">
                          <a:latin typeface="+mn-lt"/>
                          <a:ea typeface="宋体" panose="02010600030101010101" pitchFamily="2" charset="-122"/>
                          <a:cs typeface="Times New Roman" panose="02020603050405020304"/>
                        </a:rPr>
                        <a:t>name</a:t>
                      </a:r>
                      <a:endParaRPr lang="zh-CN" sz="1800" kern="100" dirty="0">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zh-CN" altLang="en-US" sz="1800" kern="100" dirty="0">
                          <a:solidFill>
                            <a:schemeClr val="tx1"/>
                          </a:solidFill>
                          <a:latin typeface="+mn-lt"/>
                          <a:ea typeface="宋体" panose="02010600030101010101" pitchFamily="2" charset="-122"/>
                          <a:cs typeface="Times New Roman" panose="02020603050405020304"/>
                        </a:rPr>
                        <a:t>字符</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a:solidFill>
                            <a:schemeClr val="tx1"/>
                          </a:solidFill>
                          <a:latin typeface="+mn-lt"/>
                          <a:ea typeface="宋体" panose="02010600030101010101" pitchFamily="2" charset="-122"/>
                          <a:cs typeface="Times New Roman" panose="02020603050405020304"/>
                        </a:rPr>
                        <a:t>40</a:t>
                      </a:r>
                      <a:endParaRPr lang="zh-CN" sz="1800" kern="100" dirty="0" err="1">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a:solidFill>
                            <a:schemeClr val="tx1"/>
                          </a:solidFill>
                          <a:latin typeface="+mn-lt"/>
                          <a:ea typeface="宋体" panose="02010600030101010101" pitchFamily="2" charset="-122"/>
                          <a:cs typeface="Times New Roman" panose="02020603050405020304"/>
                        </a:rPr>
                        <a:t>Not null</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err="1">
                          <a:solidFill>
                            <a:schemeClr val="tx1"/>
                          </a:solidFill>
                          <a:latin typeface="+mn-lt"/>
                          <a:ea typeface="宋体" panose="02010600030101010101" pitchFamily="2" charset="-122"/>
                          <a:cs typeface="Times New Roman" panose="02020603050405020304"/>
                        </a:rPr>
                        <a:t>课程名</a:t>
                      </a: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192">
                <a:tc>
                  <a:txBody>
                    <a:bodyPr/>
                    <a:lstStyle/>
                    <a:p>
                      <a:pPr marL="0" indent="0" algn="l">
                        <a:spcAft>
                          <a:spcPts val="0"/>
                        </a:spcAft>
                      </a:pPr>
                      <a:r>
                        <a:rPr lang="en-US" altLang="zh-CN" sz="1800" kern="100" dirty="0">
                          <a:latin typeface="+mn-lt"/>
                          <a:ea typeface="宋体" panose="02010600030101010101" pitchFamily="2" charset="-122"/>
                          <a:cs typeface="Times New Roman" panose="02020603050405020304"/>
                        </a:rPr>
                        <a:t>Sage</a:t>
                      </a:r>
                      <a:endParaRPr lang="zh-CN" sz="1800" kern="100" dirty="0">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zh-CN" altLang="en-US" sz="1800" kern="100" dirty="0">
                          <a:solidFill>
                            <a:schemeClr val="tx1"/>
                          </a:solidFill>
                          <a:latin typeface="+mn-lt"/>
                          <a:ea typeface="宋体" panose="02010600030101010101" pitchFamily="2" charset="-122"/>
                          <a:cs typeface="Times New Roman" panose="02020603050405020304"/>
                        </a:rPr>
                        <a:t>数值</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altLang="zh-CN" sz="1800" kern="100" dirty="0">
                          <a:solidFill>
                            <a:schemeClr val="tx1"/>
                          </a:solidFill>
                          <a:latin typeface="+mn-lt"/>
                          <a:ea typeface="宋体" panose="02010600030101010101" pitchFamily="2" charset="-122"/>
                          <a:cs typeface="Times New Roman" panose="02020603050405020304"/>
                        </a:rPr>
                        <a:t>18</a:t>
                      </a:r>
                      <a:endParaRPr lang="zh-CN" sz="1800" kern="100" dirty="0" err="1">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err="1">
                          <a:solidFill>
                            <a:schemeClr val="tx1"/>
                          </a:solidFill>
                          <a:latin typeface="+mn-lt"/>
                          <a:ea typeface="宋体" panose="02010600030101010101" pitchFamily="2" charset="-122"/>
                          <a:cs typeface="Times New Roman" panose="02020603050405020304"/>
                        </a:rPr>
                        <a:t>Not null</a:t>
                      </a:r>
                      <a:endParaRPr lang="zh-CN" sz="1800" kern="100" dirty="0" err="1">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zh-CN" altLang="en-US" sz="1800" kern="100" dirty="0">
                          <a:solidFill>
                            <a:schemeClr val="tx1"/>
                          </a:solidFill>
                          <a:latin typeface="+mn-lt"/>
                          <a:ea typeface="宋体" panose="02010600030101010101" pitchFamily="2" charset="-122"/>
                          <a:cs typeface="Times New Roman" panose="02020603050405020304"/>
                        </a:rPr>
                        <a:t>年龄</a:t>
                      </a: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a:solidFill>
                            <a:schemeClr val="tx1"/>
                          </a:solidFill>
                          <a:latin typeface="+mn-lt"/>
                          <a:ea typeface="宋体" panose="02010600030101010101" pitchFamily="2" charset="-122"/>
                          <a:cs typeface="Times New Roman" panose="02020603050405020304"/>
                        </a:rPr>
                        <a:t>[0, 100]</a:t>
                      </a: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192">
                <a:tc>
                  <a:txBody>
                    <a:bodyPr/>
                    <a:lstStyle/>
                    <a:p>
                      <a:pPr marL="0" indent="0" algn="l">
                        <a:spcAft>
                          <a:spcPts val="0"/>
                        </a:spcAft>
                      </a:pPr>
                      <a:r>
                        <a:rPr lang="en-US" altLang="zh-CN" sz="1800" kern="100" dirty="0">
                          <a:solidFill>
                            <a:srgbClr val="000000"/>
                          </a:solidFill>
                          <a:latin typeface="+mn-lt"/>
                          <a:ea typeface="宋体" panose="02010600030101010101" pitchFamily="2" charset="-122"/>
                          <a:cs typeface="Times New Roman" panose="02020603050405020304"/>
                        </a:rPr>
                        <a:t>Sex</a:t>
                      </a:r>
                      <a:endParaRPr lang="zh-CN" sz="1800" kern="100" dirty="0">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zh-CN" altLang="en-US" sz="1800" kern="100" dirty="0">
                          <a:solidFill>
                            <a:schemeClr val="tx1"/>
                          </a:solidFill>
                          <a:latin typeface="+mn-lt"/>
                          <a:ea typeface="宋体" panose="02010600030101010101" pitchFamily="2" charset="-122"/>
                          <a:cs typeface="Times New Roman" panose="02020603050405020304"/>
                        </a:rPr>
                        <a:t>字符</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a:solidFill>
                            <a:schemeClr val="tx1"/>
                          </a:solidFill>
                          <a:latin typeface="+mn-lt"/>
                          <a:ea typeface="宋体" panose="02010600030101010101" pitchFamily="2" charset="-122"/>
                          <a:cs typeface="Times New Roman" panose="02020603050405020304"/>
                        </a:rPr>
                        <a:t>2</a:t>
                      </a: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err="1">
                          <a:solidFill>
                            <a:schemeClr val="tx1"/>
                          </a:solidFill>
                          <a:latin typeface="+mn-lt"/>
                          <a:ea typeface="宋体" panose="02010600030101010101" pitchFamily="2" charset="-122"/>
                          <a:cs typeface="Times New Roman" panose="02020603050405020304"/>
                        </a:rPr>
                        <a:t>Not null</a:t>
                      </a:r>
                      <a:endParaRPr lang="zh-CN" sz="1800" kern="100" dirty="0" err="1">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zh-CN" altLang="en-US" sz="1800" kern="100" dirty="0">
                          <a:solidFill>
                            <a:schemeClr val="tx1"/>
                          </a:solidFill>
                          <a:latin typeface="+mn-lt"/>
                          <a:ea typeface="宋体" panose="02010600030101010101" pitchFamily="2" charset="-122"/>
                          <a:cs typeface="Times New Roman" panose="02020603050405020304"/>
                        </a:rPr>
                        <a:t>学生性别</a:t>
                      </a: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solidFill>
                            <a:schemeClr val="tx1"/>
                          </a:solidFill>
                          <a:latin typeface="+mn-lt"/>
                          <a:ea typeface="+mn-ea"/>
                          <a:cs typeface="Times New Roman" panose="02020603050405020304"/>
                        </a:rPr>
                        <a:t>F,M</a:t>
                      </a:r>
                      <a:endParaRPr lang="en-US" altLang="zh-CN" sz="1800" kern="100" dirty="0">
                        <a:solidFill>
                          <a:schemeClr val="tx1"/>
                        </a:solidFill>
                        <a:latin typeface="+mn-lt"/>
                        <a:ea typeface="+mn-ea"/>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a:solidFill>
                            <a:schemeClr val="tx1"/>
                          </a:solidFill>
                          <a:latin typeface="+mn-lt"/>
                          <a:ea typeface="宋体" panose="02010600030101010101" pitchFamily="2" charset="-122"/>
                          <a:cs typeface="Times New Roman" panose="02020603050405020304"/>
                        </a:rPr>
                        <a:t>F</a:t>
                      </a:r>
                      <a:r>
                        <a:rPr lang="zh-CN" altLang="en-US" sz="1800" kern="100" dirty="0">
                          <a:solidFill>
                            <a:schemeClr val="tx1"/>
                          </a:solidFill>
                          <a:latin typeface="+mn-lt"/>
                          <a:ea typeface="宋体" panose="02010600030101010101" pitchFamily="2" charset="-122"/>
                          <a:cs typeface="Times New Roman" panose="02020603050405020304"/>
                        </a:rPr>
                        <a:t>为女，</a:t>
                      </a:r>
                      <a:r>
                        <a:rPr lang="en-US" altLang="zh-CN" sz="1800" kern="100" dirty="0">
                          <a:solidFill>
                            <a:schemeClr val="tx1"/>
                          </a:solidFill>
                          <a:latin typeface="+mn-lt"/>
                          <a:ea typeface="宋体" panose="02010600030101010101" pitchFamily="2" charset="-122"/>
                          <a:cs typeface="Times New Roman" panose="02020603050405020304"/>
                        </a:rPr>
                        <a:t>M</a:t>
                      </a:r>
                      <a:r>
                        <a:rPr lang="zh-CN" altLang="en-US" sz="1800" kern="100" dirty="0">
                          <a:solidFill>
                            <a:schemeClr val="tx1"/>
                          </a:solidFill>
                          <a:latin typeface="+mn-lt"/>
                          <a:ea typeface="宋体" panose="02010600030101010101" pitchFamily="2" charset="-122"/>
                          <a:cs typeface="Times New Roman" panose="02020603050405020304"/>
                        </a:rPr>
                        <a:t>为男</a:t>
                      </a: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192">
                <a:tc>
                  <a:txBody>
                    <a:bodyPr/>
                    <a:lstStyle/>
                    <a:p>
                      <a:pPr marL="0" indent="0" algn="l">
                        <a:spcAft>
                          <a:spcPts val="0"/>
                        </a:spcAft>
                      </a:pPr>
                      <a:r>
                        <a:rPr lang="en-US" altLang="zh-CN" sz="1800" kern="100" dirty="0" err="1">
                          <a:latin typeface="+mn-lt"/>
                          <a:ea typeface="宋体" panose="02010600030101010101" pitchFamily="2" charset="-122"/>
                          <a:cs typeface="Times New Roman" panose="02020603050405020304"/>
                        </a:rPr>
                        <a:t>Sdept</a:t>
                      </a:r>
                      <a:endParaRPr lang="zh-CN" sz="1800" kern="100" dirty="0">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zh-CN" altLang="en-US" sz="1800" kern="100" dirty="0">
                          <a:solidFill>
                            <a:schemeClr val="tx1"/>
                          </a:solidFill>
                          <a:latin typeface="+mn-lt"/>
                          <a:ea typeface="宋体" panose="02010600030101010101" pitchFamily="2" charset="-122"/>
                          <a:cs typeface="Times New Roman" panose="02020603050405020304"/>
                        </a:rPr>
                        <a:t>字符</a:t>
                      </a:r>
                      <a:endParaRPr lang="zh-CN"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800" kern="100" dirty="0">
                          <a:solidFill>
                            <a:schemeClr val="tx1"/>
                          </a:solidFill>
                          <a:latin typeface="+mn-lt"/>
                          <a:ea typeface="宋体" panose="02010600030101010101" pitchFamily="2" charset="-122"/>
                          <a:cs typeface="Times New Roman" panose="02020603050405020304"/>
                        </a:rPr>
                        <a:t>80</a:t>
                      </a: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solidFill>
                            <a:schemeClr val="tx1"/>
                          </a:solidFill>
                          <a:latin typeface="+mn-lt"/>
                          <a:ea typeface="+mn-ea"/>
                          <a:cs typeface="Times New Roman" panose="02020603050405020304"/>
                        </a:rPr>
                        <a:t>Not null</a:t>
                      </a:r>
                      <a:endParaRPr lang="zh-CN" altLang="zh-CN" sz="1800" kern="100" dirty="0">
                        <a:solidFill>
                          <a:schemeClr val="tx1"/>
                        </a:solidFill>
                        <a:latin typeface="+mn-lt"/>
                        <a:ea typeface="+mn-ea"/>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zh-CN" altLang="en-US" sz="1800" kern="100" dirty="0">
                          <a:solidFill>
                            <a:schemeClr val="tx1"/>
                          </a:solidFill>
                          <a:latin typeface="+mn-lt"/>
                          <a:ea typeface="宋体" panose="02010600030101010101" pitchFamily="2" charset="-122"/>
                          <a:cs typeface="Times New Roman" panose="02020603050405020304"/>
                        </a:rPr>
                        <a:t>学生专业</a:t>
                      </a: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zh-CN" altLang="en-US" sz="1800" kern="100" dirty="0">
                          <a:solidFill>
                            <a:schemeClr val="tx1"/>
                          </a:solidFill>
                          <a:latin typeface="+mn-lt"/>
                          <a:ea typeface="宋体" panose="02010600030101010101" pitchFamily="2" charset="-122"/>
                          <a:cs typeface="Times New Roman" panose="02020603050405020304"/>
                        </a:rPr>
                        <a:t>计算机系等等</a:t>
                      </a: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endParaRPr lang="en-US" sz="1800" kern="100" dirty="0">
                        <a:solidFill>
                          <a:schemeClr val="tx1"/>
                        </a:solidFill>
                        <a:latin typeface="+mn-lt"/>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zh-CN" altLang="en-US"/>
              <a:t>数据字典四部分</a:t>
            </a:r>
            <a:r>
              <a:rPr lang="zh-CN" altLang="en-US" sz="2000"/>
              <a:t>（续）</a:t>
            </a:r>
            <a:endParaRPr lang="zh-CN" altLang="en-US" sz="2000"/>
          </a:p>
        </p:txBody>
      </p:sp>
      <p:sp>
        <p:nvSpPr>
          <p:cNvPr id="24579" name="Rectangle 3"/>
          <p:cNvSpPr>
            <a:spLocks noGrp="1" noChangeArrowheads="1"/>
          </p:cNvSpPr>
          <p:nvPr>
            <p:ph idx="1"/>
          </p:nvPr>
        </p:nvSpPr>
        <p:spPr>
          <a:xfrm>
            <a:off x="457200" y="1052513"/>
            <a:ext cx="8229600" cy="5184775"/>
          </a:xfrm>
        </p:spPr>
        <p:txBody>
          <a:bodyPr/>
          <a:lstStyle/>
          <a:p>
            <a:pPr eaLnBrk="1" hangingPunct="1">
              <a:lnSpc>
                <a:spcPct val="90000"/>
              </a:lnSpc>
              <a:buNone/>
            </a:pPr>
            <a:r>
              <a:rPr lang="en-US" altLang="zh-CN" sz="2800" dirty="0"/>
              <a:t>⑵</a:t>
            </a:r>
            <a:r>
              <a:rPr lang="zh-CN" altLang="en-US" sz="2800" dirty="0"/>
              <a:t>数据结构</a:t>
            </a:r>
            <a:endParaRPr lang="en-US" altLang="zh-CN" sz="2800" dirty="0"/>
          </a:p>
          <a:p>
            <a:r>
              <a:rPr lang="zh-CN" altLang="zh-CN" sz="2800" dirty="0"/>
              <a:t>数据结构反映了数据之间的组合关系。一个数据结构可以由若干个数据项组成，也可以由若干个数据结构组成，或由若干个数据项和数据结构混合组成。对数据结构的描述通常包括以下内容：</a:t>
            </a:r>
            <a:endParaRPr lang="zh-CN" altLang="zh-CN" sz="2800" dirty="0"/>
          </a:p>
          <a:p>
            <a:r>
              <a:rPr lang="zh-CN" altLang="zh-CN" sz="2800" dirty="0"/>
              <a:t>数据结构描述</a:t>
            </a:r>
            <a:r>
              <a:rPr lang="en-US" altLang="zh-CN" sz="2800" dirty="0"/>
              <a:t>=</a:t>
            </a:r>
            <a:r>
              <a:rPr lang="zh-CN" altLang="zh-CN" sz="2800" dirty="0"/>
              <a:t>｛数据结构名，含义说明，组成：｛数据项或数据结构｝｝</a:t>
            </a:r>
            <a:endParaRPr lang="en-US" altLang="zh-CN" sz="2800" dirty="0"/>
          </a:p>
          <a:p>
            <a:r>
              <a:rPr lang="zh-CN" altLang="en-US" sz="2800" dirty="0">
                <a:sym typeface="+mn-ea"/>
              </a:rPr>
              <a:t>学生</a:t>
            </a:r>
            <a:r>
              <a:rPr lang="en-US" altLang="zh-CN" sz="2800" dirty="0">
                <a:sym typeface="+mn-ea"/>
              </a:rPr>
              <a:t>={</a:t>
            </a:r>
            <a:r>
              <a:rPr lang="zh-CN" altLang="en-US" sz="2800" dirty="0">
                <a:sym typeface="+mn-ea"/>
              </a:rPr>
              <a:t>学生</a:t>
            </a:r>
            <a:r>
              <a:rPr lang="zh-CN" altLang="en-US" sz="2800" dirty="0">
                <a:sym typeface="+mn-ea"/>
              </a:rPr>
              <a:t>信息，组成：</a:t>
            </a:r>
            <a:r>
              <a:rPr lang="en-US" altLang="zh-CN" sz="2800" dirty="0">
                <a:sym typeface="+mn-ea"/>
              </a:rPr>
              <a:t>{</a:t>
            </a:r>
            <a:r>
              <a:rPr lang="zh-CN" altLang="en-US" sz="2800" dirty="0">
                <a:sym typeface="+mn-ea"/>
              </a:rPr>
              <a:t>本科生，研究生</a:t>
            </a:r>
            <a:r>
              <a:rPr lang="en-US" altLang="zh-CN" sz="2800" dirty="0">
                <a:sym typeface="+mn-ea"/>
              </a:rPr>
              <a:t>}}</a:t>
            </a:r>
            <a:endParaRPr lang="zh-CN" altLang="en-US" sz="2800" dirty="0"/>
          </a:p>
          <a:p>
            <a:r>
              <a:rPr lang="zh-CN" altLang="en-US" sz="2800" dirty="0"/>
              <a:t>研究生</a:t>
            </a:r>
            <a:r>
              <a:rPr lang="en-US" altLang="zh-CN" sz="2800" dirty="0"/>
              <a:t>={</a:t>
            </a:r>
            <a:r>
              <a:rPr lang="zh-CN" altLang="en-US" sz="2800" dirty="0"/>
              <a:t>研究生信息，研究生的相关信息，组成：</a:t>
            </a:r>
            <a:r>
              <a:rPr lang="en-US" altLang="zh-CN" sz="2800" dirty="0"/>
              <a:t>{</a:t>
            </a:r>
            <a:r>
              <a:rPr lang="zh-CN" altLang="en-US" sz="2800" dirty="0"/>
              <a:t>学号，姓名，年龄，性别，系别，导师，实验室</a:t>
            </a:r>
            <a:r>
              <a:rPr lang="en-US" altLang="zh-CN" sz="2800" dirty="0"/>
              <a:t>}}</a:t>
            </a:r>
            <a:endParaRPr lang="en-US" altLang="zh-CN" sz="2800" dirty="0"/>
          </a:p>
          <a:p>
            <a:pPr marL="0" indent="0">
              <a:buNone/>
            </a:pPr>
            <a:endParaRPr lang="zh-CN" altLang="zh-CN" sz="28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wipe(down)">
                                      <p:cBhvr>
                                        <p:cTn id="7" dur="500"/>
                                        <p:tgtEl>
                                          <p:spTgt spid="245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579">
                                            <p:txEl>
                                              <p:pRg st="3" end="3"/>
                                            </p:txEl>
                                          </p:spTgt>
                                        </p:tgtEl>
                                        <p:attrNameLst>
                                          <p:attrName>style.visibility</p:attrName>
                                        </p:attrNameLst>
                                      </p:cBhvr>
                                      <p:to>
                                        <p:strVal val="visible"/>
                                      </p:to>
                                    </p:set>
                                    <p:animEffect transition="in" filter="wipe(down)">
                                      <p:cBhvr>
                                        <p:cTn id="12" dur="500"/>
                                        <p:tgtEl>
                                          <p:spTgt spid="2457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animEffect transition="in" filter="wipe(down)">
                                      <p:cBhvr>
                                        <p:cTn id="17"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zh-CN" altLang="en-US"/>
              <a:t>数据字典四部分</a:t>
            </a:r>
            <a:r>
              <a:rPr lang="zh-CN" altLang="en-US" sz="2000"/>
              <a:t>（续）</a:t>
            </a:r>
            <a:endParaRPr lang="zh-CN" altLang="en-US" sz="2000"/>
          </a:p>
        </p:txBody>
      </p:sp>
      <p:sp>
        <p:nvSpPr>
          <p:cNvPr id="24579" name="Rectangle 3"/>
          <p:cNvSpPr>
            <a:spLocks noGrp="1" noChangeArrowheads="1"/>
          </p:cNvSpPr>
          <p:nvPr>
            <p:ph idx="1"/>
          </p:nvPr>
        </p:nvSpPr>
        <p:spPr>
          <a:xfrm>
            <a:off x="457200" y="1052513"/>
            <a:ext cx="8229600" cy="1698989"/>
          </a:xfrm>
        </p:spPr>
        <p:txBody>
          <a:bodyPr/>
          <a:lstStyle/>
          <a:p>
            <a:pPr eaLnBrk="1" hangingPunct="1">
              <a:lnSpc>
                <a:spcPct val="90000"/>
              </a:lnSpc>
              <a:buNone/>
            </a:pPr>
            <a:r>
              <a:rPr lang="en-US" altLang="zh-CN" sz="2400" dirty="0"/>
              <a:t>⑶ </a:t>
            </a:r>
            <a:r>
              <a:rPr lang="zh-CN" altLang="en-US" sz="2400" dirty="0"/>
              <a:t>数据流</a:t>
            </a:r>
            <a:endParaRPr lang="en-US" altLang="zh-CN" sz="2400" dirty="0"/>
          </a:p>
          <a:p>
            <a:pPr eaLnBrk="1" hangingPunct="1">
              <a:lnSpc>
                <a:spcPct val="90000"/>
              </a:lnSpc>
              <a:buNone/>
            </a:pPr>
            <a:r>
              <a:rPr lang="zh-CN" altLang="zh-CN" sz="2400" dirty="0"/>
              <a:t>数据流是指数据结构在系统内传输的路径。</a:t>
            </a:r>
            <a:endParaRPr lang="zh-CN" altLang="en-US" sz="2400" dirty="0"/>
          </a:p>
        </p:txBody>
      </p:sp>
      <p:sp>
        <p:nvSpPr>
          <p:cNvPr id="32" name="Rectangle 7"/>
          <p:cNvSpPr>
            <a:spLocks noChangeArrowheads="1"/>
          </p:cNvSpPr>
          <p:nvPr/>
        </p:nvSpPr>
        <p:spPr bwMode="auto">
          <a:xfrm>
            <a:off x="611560" y="2120404"/>
            <a:ext cx="5257800" cy="1828800"/>
          </a:xfrm>
          <a:prstGeom prst="rect">
            <a:avLst/>
          </a:prstGeom>
          <a:solidFill>
            <a:schemeClr val="bg1"/>
          </a:solidFill>
          <a:ln w="38100" cmpd="dbl">
            <a:solidFill>
              <a:srgbClr val="9B56B4"/>
            </a:solidFill>
            <a:miter lim="800000"/>
          </a:ln>
          <a:effectLst/>
        </p:spPr>
        <p:txBody>
          <a:bodyPr wrap="none" anchor="ctr"/>
          <a:lstStyle/>
          <a:p>
            <a:pPr algn="l">
              <a:defRPr/>
            </a:pPr>
            <a:r>
              <a:rPr lang="zh-CN" altLang="en-US" sz="1800" b="1" dirty="0">
                <a:solidFill>
                  <a:srgbClr val="E57367"/>
                </a:solidFill>
                <a:effectLst>
                  <a:outerShdw blurRad="38100" dist="38100" dir="2700000" algn="tl">
                    <a:srgbClr val="000000"/>
                  </a:outerShdw>
                </a:effectLst>
                <a:latin typeface="幼圆" panose="02010509060101010101" pitchFamily="49" charset="-122"/>
                <a:ea typeface="幼圆" panose="02010509060101010101" pitchFamily="49" charset="-122"/>
              </a:rPr>
              <a:t>数据流名：</a:t>
            </a:r>
            <a:endParaRPr lang="zh-CN" altLang="en-US" sz="1800" b="1" dirty="0">
              <a:solidFill>
                <a:srgbClr val="E57367"/>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algn="l">
              <a:defRPr/>
            </a:pPr>
            <a:r>
              <a:rPr lang="zh-CN" altLang="en-US" sz="1800" b="1" dirty="0">
                <a:solidFill>
                  <a:srgbClr val="E57367"/>
                </a:solidFill>
                <a:effectLst>
                  <a:outerShdw blurRad="38100" dist="38100" dir="2700000" algn="tl">
                    <a:srgbClr val="000000"/>
                  </a:outerShdw>
                </a:effectLst>
                <a:latin typeface="幼圆" panose="02010509060101010101" pitchFamily="49" charset="-122"/>
                <a:ea typeface="幼圆" panose="02010509060101010101" pitchFamily="49" charset="-122"/>
              </a:rPr>
              <a:t>    说明：简要介绍作用即它产生的原因和结果。</a:t>
            </a:r>
            <a:endParaRPr lang="zh-CN" altLang="en-US" sz="1800" b="1" dirty="0">
              <a:solidFill>
                <a:srgbClr val="E57367"/>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algn="l">
              <a:defRPr/>
            </a:pPr>
            <a:r>
              <a:rPr lang="zh-CN" altLang="en-US" sz="1800" b="1" dirty="0">
                <a:solidFill>
                  <a:srgbClr val="E57367"/>
                </a:solidFill>
                <a:effectLst>
                  <a:outerShdw blurRad="38100" dist="38100" dir="2700000" algn="tl">
                    <a:srgbClr val="000000"/>
                  </a:outerShdw>
                </a:effectLst>
                <a:latin typeface="幼圆" panose="02010509060101010101" pitchFamily="49" charset="-122"/>
                <a:ea typeface="幼圆" panose="02010509060101010101" pitchFamily="49" charset="-122"/>
              </a:rPr>
              <a:t>    数据流来源：即该数据流来自何方。</a:t>
            </a:r>
            <a:endParaRPr lang="zh-CN" altLang="en-US" sz="1800" b="1" dirty="0">
              <a:solidFill>
                <a:srgbClr val="E57367"/>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algn="l">
              <a:defRPr/>
            </a:pPr>
            <a:r>
              <a:rPr lang="zh-CN" altLang="en-US" sz="1800" b="1" dirty="0">
                <a:solidFill>
                  <a:srgbClr val="E57367"/>
                </a:solidFill>
                <a:effectLst>
                  <a:outerShdw blurRad="38100" dist="38100" dir="2700000" algn="tl">
                    <a:srgbClr val="000000"/>
                  </a:outerShdw>
                </a:effectLst>
                <a:latin typeface="幼圆" panose="02010509060101010101" pitchFamily="49" charset="-122"/>
                <a:ea typeface="幼圆" panose="02010509060101010101" pitchFamily="49" charset="-122"/>
              </a:rPr>
              <a:t>    数据流去向：去向何处。</a:t>
            </a:r>
            <a:endParaRPr lang="zh-CN" altLang="en-US" sz="1800" b="1" dirty="0">
              <a:solidFill>
                <a:srgbClr val="E57367"/>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algn="l">
              <a:defRPr/>
            </a:pPr>
            <a:r>
              <a:rPr lang="zh-CN" altLang="en-US" sz="1800" b="1" dirty="0">
                <a:solidFill>
                  <a:srgbClr val="E57367"/>
                </a:solidFill>
                <a:effectLst>
                  <a:outerShdw blurRad="38100" dist="38100" dir="2700000" algn="tl">
                    <a:srgbClr val="000000"/>
                  </a:outerShdw>
                </a:effectLst>
                <a:latin typeface="幼圆" panose="02010509060101010101" pitchFamily="49" charset="-122"/>
                <a:ea typeface="幼圆" panose="02010509060101010101" pitchFamily="49" charset="-122"/>
              </a:rPr>
              <a:t>    数据流组成：数据结构。</a:t>
            </a:r>
            <a:endParaRPr lang="zh-CN" altLang="en-US" sz="1800" b="1" dirty="0">
              <a:solidFill>
                <a:srgbClr val="E57367"/>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algn="l">
              <a:defRPr/>
            </a:pPr>
            <a:r>
              <a:rPr lang="zh-CN" altLang="en-US" sz="1800" b="1" dirty="0">
                <a:solidFill>
                  <a:srgbClr val="E57367"/>
                </a:solidFill>
                <a:effectLst>
                  <a:outerShdw blurRad="38100" dist="38100" dir="2700000" algn="tl">
                    <a:srgbClr val="000000"/>
                  </a:outerShdw>
                </a:effectLst>
                <a:latin typeface="幼圆" panose="02010509060101010101" pitchFamily="49" charset="-122"/>
                <a:ea typeface="幼圆" panose="02010509060101010101" pitchFamily="49" charset="-122"/>
              </a:rPr>
              <a:t>    每个数据量流通量：数据量、流通量。</a:t>
            </a:r>
            <a:endParaRPr lang="zh-CN" altLang="en-US" sz="1800" b="1" dirty="0">
              <a:solidFill>
                <a:srgbClr val="E57367"/>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sp>
        <p:nvSpPr>
          <p:cNvPr id="33" name="Rectangle 9"/>
          <p:cNvSpPr>
            <a:spLocks noChangeArrowheads="1"/>
          </p:cNvSpPr>
          <p:nvPr/>
        </p:nvSpPr>
        <p:spPr bwMode="auto">
          <a:xfrm>
            <a:off x="3461048" y="4192488"/>
            <a:ext cx="4953000" cy="1828800"/>
          </a:xfrm>
          <a:prstGeom prst="rect">
            <a:avLst/>
          </a:prstGeom>
          <a:solidFill>
            <a:schemeClr val="bg1"/>
          </a:solidFill>
          <a:ln w="57150" cmpd="thickThin">
            <a:noFill/>
            <a:miter lim="800000"/>
          </a:ln>
          <a:effectLst/>
        </p:spPr>
        <p:txBody>
          <a:bodyPr wrap="none" anchor="ctr"/>
          <a:lstStyle/>
          <a:p>
            <a:pPr algn="l">
              <a:defRPr/>
            </a:pPr>
            <a:r>
              <a:rPr lang="zh-CN" altLang="en-US" sz="1600" b="1">
                <a:solidFill>
                  <a:srgbClr val="99CC00"/>
                </a:solidFill>
                <a:effectLst>
                  <a:outerShdw blurRad="38100" dist="38100" dir="2700000" algn="tl">
                    <a:srgbClr val="000000"/>
                  </a:outerShdw>
                </a:effectLst>
                <a:latin typeface="幼圆" panose="02010509060101010101" pitchFamily="49" charset="-122"/>
                <a:ea typeface="幼圆" panose="02010509060101010101" pitchFamily="49" charset="-122"/>
              </a:rPr>
              <a:t>数据流名：</a:t>
            </a:r>
            <a:r>
              <a:rPr lang="zh-CN" altLang="en-US" sz="1800" b="1">
                <a:solidFill>
                  <a:srgbClr val="D78415"/>
                </a:solidFill>
                <a:effectLst>
                  <a:outerShdw blurRad="38100" dist="38100" dir="2700000" algn="tl">
                    <a:srgbClr val="000000"/>
                  </a:outerShdw>
                </a:effectLst>
                <a:latin typeface="幼圆" panose="02010509060101010101" pitchFamily="49" charset="-122"/>
                <a:ea typeface="幼圆" panose="02010509060101010101" pitchFamily="49" charset="-122"/>
              </a:rPr>
              <a:t>发票</a:t>
            </a:r>
            <a:endParaRPr lang="zh-CN" altLang="en-US" sz="1800" b="1">
              <a:solidFill>
                <a:srgbClr val="D78415"/>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algn="l">
              <a:lnSpc>
                <a:spcPct val="115000"/>
              </a:lnSpc>
              <a:defRPr/>
            </a:pPr>
            <a:r>
              <a:rPr lang="zh-CN" altLang="en-US" sz="1600" b="1">
                <a:solidFill>
                  <a:srgbClr val="99CC00"/>
                </a:solidFill>
                <a:effectLst>
                  <a:outerShdw blurRad="38100" dist="38100" dir="2700000" algn="tl">
                    <a:srgbClr val="000000"/>
                  </a:outerShdw>
                </a:effectLst>
                <a:latin typeface="幼圆" panose="02010509060101010101" pitchFamily="49" charset="-122"/>
                <a:ea typeface="幼圆" panose="02010509060101010101" pitchFamily="49" charset="-122"/>
              </a:rPr>
              <a:t>    说明：用作学生已付书款的依据</a:t>
            </a:r>
            <a:endParaRPr lang="zh-CN" altLang="en-US" sz="1600" b="1">
              <a:solidFill>
                <a:srgbClr val="99CC00"/>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algn="l">
              <a:lnSpc>
                <a:spcPct val="115000"/>
              </a:lnSpc>
              <a:defRPr/>
            </a:pPr>
            <a:r>
              <a:rPr lang="zh-CN" altLang="en-US" sz="1600" b="1">
                <a:solidFill>
                  <a:srgbClr val="99CC00"/>
                </a:solidFill>
                <a:effectLst>
                  <a:outerShdw blurRad="38100" dist="38100" dir="2700000" algn="tl">
                    <a:srgbClr val="000000"/>
                  </a:outerShdw>
                </a:effectLst>
                <a:latin typeface="幼圆" panose="02010509060101010101" pitchFamily="49" charset="-122"/>
                <a:ea typeface="幼圆" panose="02010509060101010101" pitchFamily="49" charset="-122"/>
              </a:rPr>
              <a:t>    数据流来源：来自加工</a:t>
            </a:r>
            <a:r>
              <a:rPr lang="zh-CN" altLang="en-US" sz="1600" b="1">
                <a:solidFill>
                  <a:srgbClr val="99CC00"/>
                </a:solidFill>
                <a:effectLst>
                  <a:outerShdw blurRad="38100" dist="38100" dir="2700000" algn="tl">
                    <a:srgbClr val="000000"/>
                  </a:outerShdw>
                </a:effectLst>
                <a:latin typeface="Times New Roman" panose="02020603050405020304"/>
                <a:ea typeface="幼圆" panose="02010509060101010101" pitchFamily="49" charset="-122"/>
              </a:rPr>
              <a:t>“</a:t>
            </a:r>
            <a:r>
              <a:rPr lang="zh-CN" altLang="en-US" sz="1600" b="1">
                <a:solidFill>
                  <a:srgbClr val="99CC00"/>
                </a:solidFill>
                <a:effectLst>
                  <a:outerShdw blurRad="38100" dist="38100" dir="2700000" algn="tl">
                    <a:srgbClr val="000000"/>
                  </a:outerShdw>
                </a:effectLst>
                <a:latin typeface="幼圆" panose="02010509060101010101" pitchFamily="49" charset="-122"/>
                <a:ea typeface="幼圆" panose="02010509060101010101" pitchFamily="49" charset="-122"/>
              </a:rPr>
              <a:t>审查并开发票</a:t>
            </a:r>
            <a:r>
              <a:rPr lang="zh-CN" altLang="en-US" sz="1600" b="1">
                <a:solidFill>
                  <a:srgbClr val="99CC00"/>
                </a:solidFill>
                <a:effectLst>
                  <a:outerShdw blurRad="38100" dist="38100" dir="2700000" algn="tl">
                    <a:srgbClr val="000000"/>
                  </a:outerShdw>
                </a:effectLst>
                <a:latin typeface="Times New Roman" panose="02020603050405020304"/>
                <a:ea typeface="幼圆" panose="02010509060101010101" pitchFamily="49" charset="-122"/>
              </a:rPr>
              <a:t>”</a:t>
            </a:r>
            <a:endParaRPr lang="zh-CN" altLang="en-US" sz="1600" b="1">
              <a:solidFill>
                <a:srgbClr val="99CC00"/>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algn="l">
              <a:lnSpc>
                <a:spcPct val="115000"/>
              </a:lnSpc>
              <a:defRPr/>
            </a:pPr>
            <a:r>
              <a:rPr lang="zh-CN" altLang="en-US" sz="1600" b="1">
                <a:solidFill>
                  <a:srgbClr val="99CC00"/>
                </a:solidFill>
                <a:effectLst>
                  <a:outerShdw blurRad="38100" dist="38100" dir="2700000" algn="tl">
                    <a:srgbClr val="000000"/>
                  </a:outerShdw>
                </a:effectLst>
                <a:latin typeface="幼圆" panose="02010509060101010101" pitchFamily="49" charset="-122"/>
                <a:ea typeface="幼圆" panose="02010509060101010101" pitchFamily="49" charset="-122"/>
              </a:rPr>
              <a:t>    数据流去向：流向加工</a:t>
            </a:r>
            <a:r>
              <a:rPr lang="zh-CN" altLang="en-US" sz="1600" b="1">
                <a:solidFill>
                  <a:srgbClr val="99CC00"/>
                </a:solidFill>
                <a:effectLst>
                  <a:outerShdw blurRad="38100" dist="38100" dir="2700000" algn="tl">
                    <a:srgbClr val="000000"/>
                  </a:outerShdw>
                </a:effectLst>
                <a:latin typeface="Times New Roman" panose="02020603050405020304"/>
                <a:ea typeface="幼圆" panose="02010509060101010101" pitchFamily="49" charset="-122"/>
              </a:rPr>
              <a:t>“</a:t>
            </a:r>
            <a:r>
              <a:rPr lang="zh-CN" altLang="en-US" sz="1600" b="1">
                <a:solidFill>
                  <a:srgbClr val="99CC00"/>
                </a:solidFill>
                <a:effectLst>
                  <a:outerShdw blurRad="38100" dist="38100" dir="2700000" algn="tl">
                    <a:srgbClr val="000000"/>
                  </a:outerShdw>
                </a:effectLst>
                <a:latin typeface="幼圆" panose="02010509060101010101" pitchFamily="49" charset="-122"/>
                <a:ea typeface="幼圆" panose="02010509060101010101" pitchFamily="49" charset="-122"/>
              </a:rPr>
              <a:t>开领书单</a:t>
            </a:r>
            <a:r>
              <a:rPr lang="zh-CN" altLang="en-US" sz="1600" b="1">
                <a:solidFill>
                  <a:srgbClr val="99CC00"/>
                </a:solidFill>
                <a:effectLst>
                  <a:outerShdw blurRad="38100" dist="38100" dir="2700000" algn="tl">
                    <a:srgbClr val="000000"/>
                  </a:outerShdw>
                </a:effectLst>
                <a:latin typeface="Times New Roman" panose="02020603050405020304"/>
                <a:ea typeface="幼圆" panose="02010509060101010101" pitchFamily="49" charset="-122"/>
              </a:rPr>
              <a:t>”</a:t>
            </a:r>
            <a:r>
              <a:rPr lang="zh-CN" altLang="en-US" sz="1600" b="1">
                <a:solidFill>
                  <a:srgbClr val="99CC00"/>
                </a:solidFill>
                <a:effectLst>
                  <a:outerShdw blurRad="38100" dist="38100" dir="2700000" algn="tl">
                    <a:srgbClr val="000000"/>
                  </a:outerShdw>
                </a:effectLst>
                <a:latin typeface="幼圆" panose="02010509060101010101" pitchFamily="49" charset="-122"/>
                <a:ea typeface="幼圆" panose="02010509060101010101" pitchFamily="49" charset="-122"/>
              </a:rPr>
              <a:t>。</a:t>
            </a:r>
            <a:endParaRPr lang="zh-CN" altLang="en-US" sz="1600" b="1">
              <a:solidFill>
                <a:srgbClr val="99CC00"/>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algn="l">
              <a:lnSpc>
                <a:spcPct val="115000"/>
              </a:lnSpc>
              <a:defRPr/>
            </a:pPr>
            <a:r>
              <a:rPr lang="zh-CN" altLang="en-US" sz="1600" b="1">
                <a:solidFill>
                  <a:srgbClr val="99CC00"/>
                </a:solidFill>
                <a:effectLst>
                  <a:outerShdw blurRad="38100" dist="38100" dir="2700000" algn="tl">
                    <a:srgbClr val="000000"/>
                  </a:outerShdw>
                </a:effectLst>
                <a:latin typeface="幼圆" panose="02010509060101010101" pitchFamily="49" charset="-122"/>
                <a:ea typeface="幼圆" panose="02010509060101010101" pitchFamily="49" charset="-122"/>
              </a:rPr>
              <a:t>    数据流组成：学号+姓名+书号+单价总价+书费合计</a:t>
            </a:r>
            <a:endParaRPr lang="zh-CN" altLang="en-US" sz="1600" b="1">
              <a:solidFill>
                <a:srgbClr val="99CC00"/>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nvGrpSpPr>
          <p:cNvPr id="34" name="Group 15"/>
          <p:cNvGrpSpPr/>
          <p:nvPr/>
        </p:nvGrpSpPr>
        <p:grpSpPr bwMode="auto">
          <a:xfrm>
            <a:off x="755576" y="4725888"/>
            <a:ext cx="2286000" cy="838200"/>
            <a:chOff x="1008" y="3360"/>
            <a:chExt cx="1440" cy="528"/>
          </a:xfrm>
        </p:grpSpPr>
        <p:sp>
          <p:nvSpPr>
            <p:cNvPr id="35" name="Oval 10"/>
            <p:cNvSpPr>
              <a:spLocks noChangeArrowheads="1"/>
            </p:cNvSpPr>
            <p:nvPr/>
          </p:nvSpPr>
          <p:spPr bwMode="auto">
            <a:xfrm>
              <a:off x="1488" y="3360"/>
              <a:ext cx="576" cy="528"/>
            </a:xfrm>
            <a:prstGeom prst="ellipse">
              <a:avLst/>
            </a:prstGeom>
            <a:noFill/>
            <a:ln w="9525">
              <a:solidFill>
                <a:srgbClr val="009900"/>
              </a:solidFill>
              <a:round/>
            </a:ln>
            <a:effectLst/>
          </p:spPr>
          <p:txBody>
            <a:bodyPr wrap="none" anchor="ctr"/>
            <a:lstStyle/>
            <a:p>
              <a:pPr>
                <a:defRPr/>
              </a:pPr>
              <a:r>
                <a:rPr lang="zh-CN" altLang="en-US" sz="1600" b="1">
                  <a:solidFill>
                    <a:srgbClr val="FF7C80"/>
                  </a:solidFill>
                  <a:effectLst>
                    <a:outerShdw blurRad="38100" dist="38100" dir="2700000" algn="tl">
                      <a:srgbClr val="000000"/>
                    </a:outerShdw>
                  </a:effectLst>
                  <a:latin typeface="Times New Roman" panose="02020603050405020304" pitchFamily="18" charset="0"/>
                  <a:ea typeface="幼圆" panose="02010509060101010101" pitchFamily="49" charset="-122"/>
                </a:rPr>
                <a:t>审查并</a:t>
              </a:r>
              <a:endParaRPr lang="zh-CN" altLang="en-US" sz="1600" b="1">
                <a:solidFill>
                  <a:srgbClr val="FF7C80"/>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600" b="1">
                  <a:solidFill>
                    <a:srgbClr val="FF7C80"/>
                  </a:solidFill>
                  <a:effectLst>
                    <a:outerShdw blurRad="38100" dist="38100" dir="2700000" algn="tl">
                      <a:srgbClr val="000000"/>
                    </a:outerShdw>
                  </a:effectLst>
                  <a:latin typeface="Times New Roman" panose="02020603050405020304" pitchFamily="18" charset="0"/>
                  <a:ea typeface="幼圆" panose="02010509060101010101" pitchFamily="49" charset="-122"/>
                </a:rPr>
                <a:t>开发票</a:t>
              </a:r>
              <a:endParaRPr lang="zh-CN" altLang="en-US" sz="1600" b="1">
                <a:solidFill>
                  <a:srgbClr val="FF7C80"/>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sp>
          <p:nvSpPr>
            <p:cNvPr id="36" name="Line 11"/>
            <p:cNvSpPr>
              <a:spLocks noChangeShapeType="1"/>
            </p:cNvSpPr>
            <p:nvPr/>
          </p:nvSpPr>
          <p:spPr bwMode="auto">
            <a:xfrm>
              <a:off x="1008" y="3648"/>
              <a:ext cx="480" cy="0"/>
            </a:xfrm>
            <a:prstGeom prst="line">
              <a:avLst/>
            </a:prstGeom>
            <a:noFill/>
            <a:ln w="19050">
              <a:solidFill>
                <a:srgbClr val="00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Text Box 12"/>
            <p:cNvSpPr txBox="1">
              <a:spLocks noChangeArrowheads="1"/>
            </p:cNvSpPr>
            <p:nvPr/>
          </p:nvSpPr>
          <p:spPr bwMode="auto">
            <a:xfrm>
              <a:off x="2016" y="3408"/>
              <a:ext cx="432" cy="212"/>
            </a:xfrm>
            <a:prstGeom prst="rect">
              <a:avLst/>
            </a:prstGeom>
            <a:noFill/>
            <a:ln w="9525">
              <a:noFill/>
              <a:miter lim="800000"/>
            </a:ln>
            <a:effectLst/>
          </p:spPr>
          <p:txBody>
            <a:bodyPr>
              <a:spAutoFit/>
            </a:bodyPr>
            <a:lstStyle/>
            <a:p>
              <a:pPr>
                <a:defRPr/>
              </a:pPr>
              <a:r>
                <a:rPr lang="zh-CN" altLang="en-US" sz="1600" b="1">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rPr>
                <a:t>发票</a:t>
              </a:r>
              <a:endParaRPr lang="zh-CN" altLang="en-US" sz="1600" b="1">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sp>
          <p:nvSpPr>
            <p:cNvPr id="38" name="Line 13"/>
            <p:cNvSpPr>
              <a:spLocks noChangeShapeType="1"/>
            </p:cNvSpPr>
            <p:nvPr/>
          </p:nvSpPr>
          <p:spPr bwMode="auto">
            <a:xfrm>
              <a:off x="2064" y="3648"/>
              <a:ext cx="384" cy="0"/>
            </a:xfrm>
            <a:prstGeom prst="line">
              <a:avLst/>
            </a:prstGeom>
            <a:noFill/>
            <a:ln w="19050">
              <a:solidFill>
                <a:srgbClr val="00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Text Box 14"/>
            <p:cNvSpPr txBox="1">
              <a:spLocks noChangeArrowheads="1"/>
            </p:cNvSpPr>
            <p:nvPr/>
          </p:nvSpPr>
          <p:spPr bwMode="auto">
            <a:xfrm rot="-49973">
              <a:off x="1008" y="3408"/>
              <a:ext cx="532" cy="212"/>
            </a:xfrm>
            <a:prstGeom prst="rect">
              <a:avLst/>
            </a:prstGeom>
            <a:noFill/>
            <a:ln w="9525">
              <a:noFill/>
              <a:miter lim="800000"/>
            </a:ln>
            <a:effectLst/>
          </p:spPr>
          <p:txBody>
            <a:bodyPr wrap="none">
              <a:spAutoFit/>
            </a:bodyPr>
            <a:lstStyle/>
            <a:p>
              <a:pPr>
                <a:defRPr/>
              </a:pPr>
              <a:r>
                <a:rPr lang="zh-CN" altLang="en-US" sz="1600" b="1" dirty="0">
                  <a:solidFill>
                    <a:srgbClr val="8736E8"/>
                  </a:solidFill>
                  <a:effectLst>
                    <a:outerShdw blurRad="38100" dist="38100" dir="2700000" algn="tl">
                      <a:srgbClr val="000000"/>
                    </a:outerShdw>
                  </a:effectLst>
                  <a:latin typeface="Times New Roman" panose="02020603050405020304" pitchFamily="18" charset="0"/>
                  <a:ea typeface="幼圆" panose="02010509060101010101" pitchFamily="49" charset="-122"/>
                </a:rPr>
                <a:t>购书单</a:t>
              </a:r>
              <a:r>
                <a:rPr lang="zh-CN" altLang="en-US" sz="1600" b="1" dirty="0">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rPr>
                <a:t> </a:t>
              </a:r>
              <a:endParaRPr lang="zh-CN" altLang="en-US" sz="1600" b="1" dirty="0">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ppt_w/2"/>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ppt_w</p:attrName>
                                        </p:attrNameLst>
                                      </p:cBhvr>
                                      <p:tavLst>
                                        <p:tav tm="0">
                                          <p:val>
                                            <p:fltVal val="0"/>
                                          </p:val>
                                        </p:tav>
                                        <p:tav tm="100000">
                                          <p:val>
                                            <p:strVal val="#ppt_w"/>
                                          </p:val>
                                        </p:tav>
                                      </p:tavLst>
                                    </p:anim>
                                    <p:anim calcmode="lin" valueType="num">
                                      <p:cBhvr>
                                        <p:cTn id="10"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linds(vertical)">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ppt_x</p:attrName>
                                        </p:attrNameLst>
                                      </p:cBhvr>
                                      <p:tavLst>
                                        <p:tav tm="0">
                                          <p:val>
                                            <p:strVal val="#ppt_x-#ppt_w/2"/>
                                          </p:val>
                                        </p:tav>
                                        <p:tav tm="100000">
                                          <p:val>
                                            <p:strVal val="#ppt_x"/>
                                          </p:val>
                                        </p:tav>
                                      </p:tavLst>
                                    </p:anim>
                                    <p:anim calcmode="lin" valueType="num">
                                      <p:cBhvr>
                                        <p:cTn id="21" dur="500" fill="hold"/>
                                        <p:tgtEl>
                                          <p:spTgt spid="33"/>
                                        </p:tgtEl>
                                        <p:attrNameLst>
                                          <p:attrName>ppt_y</p:attrName>
                                        </p:attrNameLst>
                                      </p:cBhvr>
                                      <p:tavLst>
                                        <p:tav tm="0">
                                          <p:val>
                                            <p:strVal val="#ppt_y"/>
                                          </p:val>
                                        </p:tav>
                                        <p:tav tm="100000">
                                          <p:val>
                                            <p:strVal val="#ppt_y"/>
                                          </p:val>
                                        </p:tav>
                                      </p:tavLst>
                                    </p:anim>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autoUpdateAnimBg="0"/>
      <p:bldP spid="3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zh-CN" altLang="en-US"/>
              <a:t>数据字典四部分</a:t>
            </a:r>
            <a:r>
              <a:rPr lang="zh-CN" altLang="en-US" sz="2000"/>
              <a:t>（续）</a:t>
            </a:r>
            <a:endParaRPr lang="zh-CN" altLang="en-US" sz="2000"/>
          </a:p>
        </p:txBody>
      </p:sp>
      <p:sp>
        <p:nvSpPr>
          <p:cNvPr id="24579" name="Rectangle 3"/>
          <p:cNvSpPr>
            <a:spLocks noGrp="1" noChangeArrowheads="1"/>
          </p:cNvSpPr>
          <p:nvPr>
            <p:ph idx="1"/>
          </p:nvPr>
        </p:nvSpPr>
        <p:spPr>
          <a:xfrm>
            <a:off x="457200" y="1052513"/>
            <a:ext cx="8229600" cy="5184775"/>
          </a:xfrm>
        </p:spPr>
        <p:txBody>
          <a:bodyPr/>
          <a:lstStyle/>
          <a:p>
            <a:pPr eaLnBrk="1" hangingPunct="1">
              <a:lnSpc>
                <a:spcPct val="90000"/>
              </a:lnSpc>
              <a:buNone/>
            </a:pPr>
            <a:r>
              <a:rPr lang="en-US" altLang="zh-CN" sz="2400" dirty="0"/>
              <a:t>⑷ </a:t>
            </a:r>
            <a:r>
              <a:rPr lang="zh-CN" altLang="en-US" sz="2400" dirty="0"/>
              <a:t>数据文件</a:t>
            </a:r>
            <a:endParaRPr lang="en-US" altLang="zh-CN" sz="2400" dirty="0"/>
          </a:p>
          <a:p>
            <a:r>
              <a:rPr lang="zh-CN" altLang="zh-CN" sz="2400" dirty="0"/>
              <a:t>数据文件是指数据结构停留或保存的地方，也是数据流的来源和去向之一。</a:t>
            </a:r>
            <a:endParaRPr lang="zh-CN" altLang="zh-CN" sz="2400" dirty="0"/>
          </a:p>
          <a:p>
            <a:r>
              <a:rPr lang="zh-CN" altLang="zh-CN" sz="2400" dirty="0"/>
              <a:t>数据文件描述</a:t>
            </a:r>
            <a:r>
              <a:rPr lang="en-US" altLang="zh-CN" sz="2400" dirty="0"/>
              <a:t>={</a:t>
            </a:r>
            <a:r>
              <a:rPr lang="zh-CN" altLang="zh-CN" sz="2400" dirty="0"/>
              <a:t>数据文件名，说明，编号，输入的数据流，输出的数据流，组成：｛数据结构｝，数据量，数据存取频度，存取方式</a:t>
            </a:r>
            <a:r>
              <a:rPr lang="en-US" altLang="zh-CN" sz="2400" dirty="0"/>
              <a:t>}</a:t>
            </a:r>
            <a:endParaRPr lang="en-US" altLang="zh-CN" sz="2400" dirty="0"/>
          </a:p>
          <a:p>
            <a:r>
              <a:rPr lang="zh-CN" altLang="en-US" sz="2400" dirty="0"/>
              <a:t>如：图书</a:t>
            </a:r>
            <a:r>
              <a:rPr lang="en-US" altLang="zh-CN" sz="2400" dirty="0"/>
              <a:t>={</a:t>
            </a:r>
            <a:r>
              <a:rPr lang="zh-CN" altLang="en-US" sz="2400" dirty="0"/>
              <a:t>图书，</a:t>
            </a:r>
            <a:r>
              <a:rPr lang="en-US" altLang="zh-CN" sz="2400" dirty="0"/>
              <a:t>F</a:t>
            </a:r>
            <a:r>
              <a:rPr lang="en-US" altLang="zh-CN" sz="2400" dirty="0"/>
              <a:t>1</a:t>
            </a:r>
            <a:r>
              <a:rPr lang="zh-CN" altLang="en-US" sz="2400" dirty="0"/>
              <a:t>，组成：</a:t>
            </a:r>
            <a:r>
              <a:rPr lang="en-US" altLang="zh-CN" sz="2400" dirty="0"/>
              <a:t>{</a:t>
            </a:r>
            <a:r>
              <a:rPr lang="zh-CN" altLang="en-US" sz="2400" dirty="0"/>
              <a:t>图书编号、书名、评论、出版社标识、价格、出版日期、图书类别</a:t>
            </a:r>
            <a:r>
              <a:rPr lang="en-US" altLang="zh-CN" sz="2400" dirty="0"/>
              <a:t>}</a:t>
            </a:r>
            <a:r>
              <a:rPr lang="zh-CN" altLang="en-US" sz="2400" dirty="0"/>
              <a:t>，</a:t>
            </a:r>
            <a:r>
              <a:rPr lang="en-US" altLang="zh-CN" sz="2400" dirty="0"/>
              <a:t>100</a:t>
            </a:r>
            <a:r>
              <a:rPr lang="zh-CN" altLang="en-US" sz="2400" dirty="0"/>
              <a:t>条数据，存取频度：</a:t>
            </a:r>
            <a:r>
              <a:rPr lang="en-US" altLang="zh-CN" sz="2400" dirty="0"/>
              <a:t>M</a:t>
            </a:r>
            <a:r>
              <a:rPr lang="zh-CN" altLang="en-US" sz="2400" dirty="0"/>
              <a:t>次</a:t>
            </a:r>
            <a:r>
              <a:rPr lang="en-US" altLang="zh-CN" sz="2400" dirty="0"/>
              <a:t>/</a:t>
            </a:r>
            <a:r>
              <a:rPr lang="zh-CN" altLang="en-US" sz="2400" dirty="0"/>
              <a:t>每天，存取方式：随机存取</a:t>
            </a:r>
            <a:r>
              <a:rPr lang="en-US" altLang="zh-CN" sz="2400" dirty="0"/>
              <a:t>}</a:t>
            </a:r>
            <a:endParaRPr lang="en-US" altLang="zh-CN"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wipe(down)">
                                      <p:cBhvr>
                                        <p:cTn id="7" dur="500"/>
                                        <p:tgtEl>
                                          <p:spTgt spid="2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wipe(down)">
                                      <p:cBhvr>
                                        <p:cTn id="12" dur="500"/>
                                        <p:tgtEl>
                                          <p:spTgt spid="24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animEffect transition="in" filter="wipe(down)">
                                      <p:cBhvr>
                                        <p:cTn id="17"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zh-CN" altLang="en-US"/>
              <a:t>数据字典四部分</a:t>
            </a:r>
            <a:r>
              <a:rPr lang="zh-CN" altLang="en-US" sz="2000"/>
              <a:t>（续）</a:t>
            </a:r>
            <a:endParaRPr lang="zh-CN" altLang="en-US" sz="2000"/>
          </a:p>
        </p:txBody>
      </p:sp>
      <p:sp>
        <p:nvSpPr>
          <p:cNvPr id="24579" name="Rectangle 3"/>
          <p:cNvSpPr>
            <a:spLocks noGrp="1" noChangeArrowheads="1"/>
          </p:cNvSpPr>
          <p:nvPr>
            <p:ph idx="1"/>
          </p:nvPr>
        </p:nvSpPr>
        <p:spPr>
          <a:xfrm>
            <a:off x="457200" y="1052513"/>
            <a:ext cx="8229600" cy="4083071"/>
          </a:xfrm>
        </p:spPr>
        <p:txBody>
          <a:bodyPr/>
          <a:lstStyle/>
          <a:p>
            <a:pPr eaLnBrk="1" hangingPunct="1">
              <a:lnSpc>
                <a:spcPct val="90000"/>
              </a:lnSpc>
              <a:buFont typeface="Wingdings" panose="05000000000000000000" pitchFamily="2" charset="2"/>
              <a:buNone/>
            </a:pPr>
            <a:r>
              <a:rPr lang="en-US" altLang="zh-CN" sz="2400" dirty="0"/>
              <a:t>⑸ </a:t>
            </a:r>
            <a:r>
              <a:rPr lang="zh-CN" altLang="en-US" sz="2400" dirty="0"/>
              <a:t>数据加工处理</a:t>
            </a:r>
            <a:endParaRPr lang="zh-CN" altLang="en-US" sz="2400" dirty="0"/>
          </a:p>
          <a:p>
            <a:r>
              <a:rPr lang="zh-CN" altLang="zh-CN" sz="2400" dirty="0"/>
              <a:t>数据加工的具体处理逻辑一般用判定表或判定树来描述。数字字典中只要描述处理过程的说明性信息即可。</a:t>
            </a:r>
            <a:endParaRPr lang="zh-CN" altLang="zh-CN" sz="2400" dirty="0"/>
          </a:p>
          <a:p>
            <a:r>
              <a:rPr lang="zh-CN" altLang="zh-CN" sz="2400" dirty="0"/>
              <a:t>数据加工处理描述</a:t>
            </a:r>
            <a:r>
              <a:rPr lang="en-US" altLang="zh-CN" sz="2400" dirty="0"/>
              <a:t>={</a:t>
            </a:r>
            <a:r>
              <a:rPr lang="zh-CN" altLang="zh-CN" sz="2400" dirty="0"/>
              <a:t>加工处理过程名，说明，输入：｛数据流名｝，输出：｛数据流名｝，处</a:t>
            </a:r>
            <a:r>
              <a:rPr lang="zh-CN" altLang="en-US" sz="2400" dirty="0"/>
              <a:t>要求</a:t>
            </a:r>
            <a:r>
              <a:rPr lang="zh-CN" altLang="zh-CN" sz="2400" dirty="0"/>
              <a:t>理：｛简要说明｝</a:t>
            </a:r>
            <a:r>
              <a:rPr lang="en-US" altLang="zh-CN" sz="2400" dirty="0"/>
              <a:t>}</a:t>
            </a:r>
            <a:endParaRPr lang="zh-CN" altLang="zh-CN" sz="2400" dirty="0"/>
          </a:p>
          <a:p>
            <a:r>
              <a:rPr lang="zh-CN" altLang="zh-CN" sz="2400" dirty="0"/>
              <a:t>处理要求一般指单位时间内要处理的流量，响应时间，触发条件及出错处理等。</a:t>
            </a:r>
            <a:endParaRPr lang="zh-CN" altLang="zh-CN"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wipe(down)">
                                      <p:cBhvr>
                                        <p:cTn id="7" dur="500"/>
                                        <p:tgtEl>
                                          <p:spTgt spid="2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wipe(down)">
                                      <p:cBhvr>
                                        <p:cTn id="12" dur="500"/>
                                        <p:tgtEl>
                                          <p:spTgt spid="24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animEffect transition="in" filter="wipe(down)">
                                      <p:cBhvr>
                                        <p:cTn id="17"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zh-CN" altLang="en-US"/>
              <a:t>数据字典四部分</a:t>
            </a:r>
            <a:r>
              <a:rPr lang="zh-CN" altLang="en-US" sz="2000"/>
              <a:t>（续）</a:t>
            </a:r>
            <a:endParaRPr lang="zh-CN" altLang="en-US" sz="2000"/>
          </a:p>
        </p:txBody>
      </p:sp>
      <p:sp>
        <p:nvSpPr>
          <p:cNvPr id="24579" name="Rectangle 3"/>
          <p:cNvSpPr>
            <a:spLocks noGrp="1" noChangeArrowheads="1"/>
          </p:cNvSpPr>
          <p:nvPr>
            <p:ph idx="1"/>
          </p:nvPr>
        </p:nvSpPr>
        <p:spPr>
          <a:xfrm>
            <a:off x="457200" y="1052513"/>
            <a:ext cx="8229600" cy="4083071"/>
          </a:xfrm>
        </p:spPr>
        <p:txBody>
          <a:bodyPr/>
          <a:lstStyle/>
          <a:p>
            <a:pPr eaLnBrk="1" hangingPunct="1">
              <a:lnSpc>
                <a:spcPct val="90000"/>
              </a:lnSpc>
              <a:buFont typeface="Wingdings" panose="05000000000000000000" pitchFamily="2" charset="2"/>
              <a:buNone/>
            </a:pPr>
            <a:r>
              <a:rPr lang="en-US" altLang="zh-CN" sz="2400" dirty="0"/>
              <a:t>⑸ </a:t>
            </a:r>
            <a:r>
              <a:rPr lang="zh-CN" altLang="en-US" sz="2400" dirty="0"/>
              <a:t>数据加工处理</a:t>
            </a:r>
            <a:endParaRPr lang="zh-CN" altLang="en-US" sz="2400" dirty="0"/>
          </a:p>
          <a:p>
            <a:r>
              <a:rPr lang="zh-CN" altLang="en-US" sz="2400" dirty="0"/>
              <a:t>网上选课</a:t>
            </a:r>
            <a:r>
              <a:rPr lang="en-US" altLang="zh-CN" sz="2400" dirty="0"/>
              <a:t>={</a:t>
            </a:r>
            <a:r>
              <a:rPr lang="zh-CN" altLang="en-US" sz="2400" dirty="0"/>
              <a:t>网上选课</a:t>
            </a:r>
            <a:r>
              <a:rPr lang="zh-CN" altLang="zh-CN" sz="2400" dirty="0"/>
              <a:t>，输入：｛</a:t>
            </a:r>
            <a:r>
              <a:rPr lang="zh-CN" altLang="en-US" sz="2400" dirty="0"/>
              <a:t>账号信息</a:t>
            </a:r>
            <a:r>
              <a:rPr lang="zh-CN" altLang="zh-CN" sz="2400" dirty="0"/>
              <a:t>｝，输出：｛</a:t>
            </a:r>
            <a:r>
              <a:rPr lang="zh-CN" altLang="en-US" sz="2400" dirty="0"/>
              <a:t>选课信息</a:t>
            </a:r>
            <a:r>
              <a:rPr lang="zh-CN" altLang="zh-CN" sz="2400" dirty="0"/>
              <a:t>｝，处</a:t>
            </a:r>
            <a:r>
              <a:rPr lang="zh-CN" altLang="en-US" sz="2400" dirty="0"/>
              <a:t>要求</a:t>
            </a:r>
            <a:r>
              <a:rPr lang="zh-CN" altLang="zh-CN" sz="2400" dirty="0"/>
              <a:t>理：｛</a:t>
            </a:r>
            <a:r>
              <a:rPr lang="zh-CN" altLang="en-US" sz="2400" dirty="0"/>
              <a:t>对数据库并发访问控制，最大响应时间</a:t>
            </a:r>
            <a:r>
              <a:rPr lang="en-US" altLang="zh-CN" sz="2400" dirty="0"/>
              <a:t>5s</a:t>
            </a:r>
            <a:r>
              <a:rPr lang="zh-CN" altLang="en-US" sz="2400" dirty="0"/>
              <a:t>，服务器负载过高提醒</a:t>
            </a:r>
            <a:r>
              <a:rPr lang="zh-CN" altLang="zh-CN" sz="2400" dirty="0"/>
              <a:t>｝</a:t>
            </a:r>
            <a:r>
              <a:rPr lang="en-US" altLang="zh-CN" sz="2400" dirty="0"/>
              <a:t>}</a:t>
            </a:r>
            <a:endParaRPr lang="en-US" altLang="zh-CN" sz="2400" dirty="0"/>
          </a:p>
        </p:txBody>
      </p:sp>
      <p:grpSp>
        <p:nvGrpSpPr>
          <p:cNvPr id="2" name="组合 1"/>
          <p:cNvGrpSpPr/>
          <p:nvPr/>
        </p:nvGrpSpPr>
        <p:grpSpPr>
          <a:xfrm>
            <a:off x="2051720" y="3284984"/>
            <a:ext cx="5040560" cy="999704"/>
            <a:chOff x="2195736" y="5445224"/>
            <a:chExt cx="5040560" cy="999704"/>
          </a:xfrm>
        </p:grpSpPr>
        <p:sp>
          <p:nvSpPr>
            <p:cNvPr id="5" name="椭圆 4"/>
            <p:cNvSpPr/>
            <p:nvPr/>
          </p:nvSpPr>
          <p:spPr>
            <a:xfrm>
              <a:off x="3779912" y="5445224"/>
              <a:ext cx="1043136" cy="999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网上选课</a:t>
              </a:r>
              <a:endParaRPr lang="zh-CN" altLang="en-US" dirty="0"/>
            </a:p>
          </p:txBody>
        </p:sp>
        <p:cxnSp>
          <p:nvCxnSpPr>
            <p:cNvPr id="6" name="直接箭头连接符 5"/>
            <p:cNvCxnSpPr/>
            <p:nvPr/>
          </p:nvCxnSpPr>
          <p:spPr>
            <a:xfrm flipV="1">
              <a:off x="4860032" y="5940871"/>
              <a:ext cx="8767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95736" y="5940871"/>
              <a:ext cx="15471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55776" y="5589240"/>
              <a:ext cx="646331" cy="369332"/>
            </a:xfrm>
            <a:prstGeom prst="rect">
              <a:avLst/>
            </a:prstGeom>
            <a:noFill/>
          </p:spPr>
          <p:txBody>
            <a:bodyPr wrap="none" rtlCol="0">
              <a:spAutoFit/>
            </a:bodyPr>
            <a:lstStyle/>
            <a:p>
              <a:r>
                <a:rPr lang="zh-CN" altLang="en-US" dirty="0"/>
                <a:t>账号</a:t>
              </a:r>
              <a:endParaRPr lang="zh-CN" altLang="en-US" dirty="0"/>
            </a:p>
          </p:txBody>
        </p:sp>
        <p:cxnSp>
          <p:nvCxnSpPr>
            <p:cNvPr id="13" name="直接连接符 12"/>
            <p:cNvCxnSpPr/>
            <p:nvPr/>
          </p:nvCxnSpPr>
          <p:spPr>
            <a:xfrm>
              <a:off x="5868144" y="5661248"/>
              <a:ext cx="13681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868144" y="6093296"/>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868144" y="5733256"/>
              <a:ext cx="1338828" cy="369332"/>
            </a:xfrm>
            <a:prstGeom prst="rect">
              <a:avLst/>
            </a:prstGeom>
            <a:noFill/>
          </p:spPr>
          <p:txBody>
            <a:bodyPr wrap="none" rtlCol="0">
              <a:spAutoFit/>
            </a:bodyPr>
            <a:lstStyle/>
            <a:p>
              <a:r>
                <a:rPr lang="zh-CN" altLang="en-US" dirty="0"/>
                <a:t>选课信息表</a:t>
              </a:r>
              <a:endParaRPr lang="zh-CN" altLang="en-US" dirty="0"/>
            </a:p>
          </p:txBody>
        </p:sp>
      </p:grp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b="1"/>
              <a:t>5.4 </a:t>
            </a:r>
            <a:r>
              <a:rPr lang="zh-CN" altLang="en-US" b="1"/>
              <a:t>概念结构设计</a:t>
            </a:r>
            <a:endParaRPr lang="zh-CN" altLang="en-US" b="1"/>
          </a:p>
        </p:txBody>
      </p:sp>
      <p:grpSp>
        <p:nvGrpSpPr>
          <p:cNvPr id="28676" name="组合 5"/>
          <p:cNvGrpSpPr/>
          <p:nvPr/>
        </p:nvGrpSpPr>
        <p:grpSpPr bwMode="auto">
          <a:xfrm>
            <a:off x="533400" y="1612056"/>
            <a:ext cx="8229600" cy="3113088"/>
            <a:chOff x="457200" y="2438400"/>
            <a:chExt cx="8229600" cy="3113088"/>
          </a:xfrm>
        </p:grpSpPr>
        <p:sp>
          <p:nvSpPr>
            <p:cNvPr id="28677" name="Text Box 8"/>
            <p:cNvSpPr txBox="1">
              <a:spLocks noChangeArrowheads="1"/>
            </p:cNvSpPr>
            <p:nvPr/>
          </p:nvSpPr>
          <p:spPr bwMode="auto">
            <a:xfrm>
              <a:off x="1173163" y="3352800"/>
              <a:ext cx="1243012"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需求</a:t>
              </a:r>
              <a:endParaRPr lang="zh-CN" altLang="en-US" sz="2400">
                <a:latin typeface="Times New Roman" panose="02020603050405020304" pitchFamily="18" charset="0"/>
              </a:endParaRPr>
            </a:p>
            <a:p>
              <a:pPr algn="ctr" eaLnBrk="1" hangingPunct="1"/>
              <a:r>
                <a:rPr lang="zh-CN" altLang="en-US" sz="2400">
                  <a:latin typeface="Times New Roman" panose="02020603050405020304" pitchFamily="18" charset="0"/>
                </a:rPr>
                <a:t>分析</a:t>
              </a:r>
              <a:endParaRPr lang="zh-CN" altLang="en-US" sz="4000">
                <a:latin typeface="Arial" panose="020B0604020202020204" pitchFamily="34" charset="0"/>
              </a:endParaRPr>
            </a:p>
          </p:txBody>
        </p:sp>
        <p:sp>
          <p:nvSpPr>
            <p:cNvPr id="28678" name="Text Box 9"/>
            <p:cNvSpPr txBox="1">
              <a:spLocks noChangeArrowheads="1"/>
            </p:cNvSpPr>
            <p:nvPr/>
          </p:nvSpPr>
          <p:spPr bwMode="auto">
            <a:xfrm>
              <a:off x="2770188" y="3352800"/>
              <a:ext cx="1598612" cy="827088"/>
            </a:xfrm>
            <a:prstGeom prst="rect">
              <a:avLst/>
            </a:prstGeom>
            <a:solidFill>
              <a:srgbClr val="FFFF00"/>
            </a:solidFill>
            <a:ln w="38100">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概念结构设计</a:t>
              </a:r>
              <a:endParaRPr lang="zh-CN" altLang="en-US" sz="4000">
                <a:latin typeface="Arial" panose="020B0604020202020204" pitchFamily="34" charset="0"/>
              </a:endParaRPr>
            </a:p>
          </p:txBody>
        </p:sp>
        <p:sp>
          <p:nvSpPr>
            <p:cNvPr id="28679" name="Text Box 10"/>
            <p:cNvSpPr txBox="1">
              <a:spLocks noChangeArrowheads="1"/>
            </p:cNvSpPr>
            <p:nvPr/>
          </p:nvSpPr>
          <p:spPr bwMode="auto">
            <a:xfrm>
              <a:off x="4724400" y="3352800"/>
              <a:ext cx="1598613"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逻辑结构设计</a:t>
              </a:r>
              <a:endParaRPr lang="zh-CN" altLang="en-US" sz="4000">
                <a:latin typeface="Arial" panose="020B0604020202020204" pitchFamily="34" charset="0"/>
              </a:endParaRPr>
            </a:p>
          </p:txBody>
        </p:sp>
        <p:sp>
          <p:nvSpPr>
            <p:cNvPr id="28680" name="Text Box 11"/>
            <p:cNvSpPr txBox="1">
              <a:spLocks noChangeArrowheads="1"/>
            </p:cNvSpPr>
            <p:nvPr/>
          </p:nvSpPr>
          <p:spPr bwMode="auto">
            <a:xfrm>
              <a:off x="6705600" y="3352800"/>
              <a:ext cx="1603375"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物理结构设计</a:t>
              </a:r>
              <a:endParaRPr lang="zh-CN" altLang="en-US" sz="4000">
                <a:latin typeface="Arial" panose="020B0604020202020204" pitchFamily="34" charset="0"/>
              </a:endParaRPr>
            </a:p>
          </p:txBody>
        </p:sp>
        <p:sp>
          <p:nvSpPr>
            <p:cNvPr id="28681" name="Text Box 12"/>
            <p:cNvSpPr txBox="1">
              <a:spLocks noChangeArrowheads="1"/>
            </p:cNvSpPr>
            <p:nvPr/>
          </p:nvSpPr>
          <p:spPr bwMode="auto">
            <a:xfrm>
              <a:off x="6172200" y="4724400"/>
              <a:ext cx="2130425"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数据库</a:t>
              </a:r>
              <a:endParaRPr lang="zh-CN" altLang="en-US" sz="2400">
                <a:latin typeface="Times New Roman" panose="02020603050405020304" pitchFamily="18" charset="0"/>
              </a:endParaRPr>
            </a:p>
            <a:p>
              <a:pPr algn="ctr" eaLnBrk="1" hangingPunct="1"/>
              <a:r>
                <a:rPr lang="zh-CN" altLang="en-US" sz="2400">
                  <a:latin typeface="Times New Roman" panose="02020603050405020304" pitchFamily="18" charset="0"/>
                </a:rPr>
                <a:t>实施与维护</a:t>
              </a:r>
              <a:endParaRPr lang="zh-CN" altLang="en-US" sz="4000">
                <a:latin typeface="Arial" panose="020B0604020202020204" pitchFamily="34" charset="0"/>
              </a:endParaRPr>
            </a:p>
          </p:txBody>
        </p:sp>
        <p:sp>
          <p:nvSpPr>
            <p:cNvPr id="28682" name="Text Box 20"/>
            <p:cNvSpPr txBox="1">
              <a:spLocks noChangeArrowheads="1"/>
            </p:cNvSpPr>
            <p:nvPr/>
          </p:nvSpPr>
          <p:spPr bwMode="auto">
            <a:xfrm>
              <a:off x="762000" y="2438400"/>
              <a:ext cx="2057400" cy="457200"/>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数据库规划</a:t>
              </a:r>
              <a:endParaRPr lang="zh-CN" altLang="en-US" sz="4000">
                <a:latin typeface="Arial" panose="020B0604020202020204" pitchFamily="34" charset="0"/>
              </a:endParaRPr>
            </a:p>
          </p:txBody>
        </p:sp>
        <p:cxnSp>
          <p:nvCxnSpPr>
            <p:cNvPr id="28683" name="AutoShape 22"/>
            <p:cNvCxnSpPr>
              <a:cxnSpLocks noChangeShapeType="1"/>
              <a:stCxn id="28682" idx="3"/>
              <a:endCxn id="28677" idx="1"/>
            </p:cNvCxnSpPr>
            <p:nvPr/>
          </p:nvCxnSpPr>
          <p:spPr bwMode="auto">
            <a:xfrm flipH="1">
              <a:off x="1173163" y="2667000"/>
              <a:ext cx="1646237" cy="1100138"/>
            </a:xfrm>
            <a:prstGeom prst="bentConnector5">
              <a:avLst>
                <a:gd name="adj1" fmla="val -13884"/>
                <a:gd name="adj2" fmla="val 41560"/>
                <a:gd name="adj3" fmla="val 113884"/>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28684" name="AutoShape 23"/>
            <p:cNvCxnSpPr>
              <a:cxnSpLocks noChangeShapeType="1"/>
              <a:stCxn id="28679" idx="3"/>
              <a:endCxn id="28680" idx="1"/>
            </p:cNvCxnSpPr>
            <p:nvPr/>
          </p:nvCxnSpPr>
          <p:spPr bwMode="auto">
            <a:xfrm>
              <a:off x="6323013" y="3767138"/>
              <a:ext cx="382587"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8685" name="AutoShape 24"/>
            <p:cNvCxnSpPr>
              <a:cxnSpLocks noChangeShapeType="1"/>
              <a:stCxn id="28680" idx="3"/>
              <a:endCxn id="28681" idx="1"/>
            </p:cNvCxnSpPr>
            <p:nvPr/>
          </p:nvCxnSpPr>
          <p:spPr bwMode="auto">
            <a:xfrm flipH="1">
              <a:off x="6172200" y="3767138"/>
              <a:ext cx="2136775" cy="1371600"/>
            </a:xfrm>
            <a:prstGeom prst="bentConnector5">
              <a:avLst>
                <a:gd name="adj1" fmla="val -10699"/>
                <a:gd name="adj2" fmla="val 49884"/>
                <a:gd name="adj3" fmla="val 11069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28686" name="AutoShape 25"/>
            <p:cNvCxnSpPr>
              <a:cxnSpLocks noChangeShapeType="1"/>
              <a:stCxn id="28678" idx="3"/>
              <a:endCxn id="28679" idx="1"/>
            </p:cNvCxnSpPr>
            <p:nvPr/>
          </p:nvCxnSpPr>
          <p:spPr bwMode="auto">
            <a:xfrm>
              <a:off x="4368800" y="3767138"/>
              <a:ext cx="35560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8687" name="AutoShape 26"/>
            <p:cNvCxnSpPr>
              <a:cxnSpLocks noChangeShapeType="1"/>
              <a:stCxn id="28677" idx="3"/>
              <a:endCxn id="28678" idx="1"/>
            </p:cNvCxnSpPr>
            <p:nvPr/>
          </p:nvCxnSpPr>
          <p:spPr bwMode="auto">
            <a:xfrm>
              <a:off x="2416175" y="3767138"/>
              <a:ext cx="354013"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8688" name="Line 28"/>
            <p:cNvSpPr>
              <a:spLocks noChangeShapeType="1"/>
            </p:cNvSpPr>
            <p:nvPr/>
          </p:nvSpPr>
          <p:spPr bwMode="auto">
            <a:xfrm>
              <a:off x="457200" y="3048000"/>
              <a:ext cx="8153400" cy="0"/>
            </a:xfrm>
            <a:prstGeom prst="line">
              <a:avLst/>
            </a:prstGeom>
            <a:noFill/>
            <a:ln w="38100">
              <a:solidFill>
                <a:schemeClr val="folHlink"/>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28689" name="Line 29"/>
            <p:cNvSpPr>
              <a:spLocks noChangeShapeType="1"/>
            </p:cNvSpPr>
            <p:nvPr/>
          </p:nvSpPr>
          <p:spPr bwMode="auto">
            <a:xfrm>
              <a:off x="533400" y="4572000"/>
              <a:ext cx="8153400" cy="0"/>
            </a:xfrm>
            <a:prstGeom prst="line">
              <a:avLst/>
            </a:prstGeom>
            <a:noFill/>
            <a:ln w="38100">
              <a:solidFill>
                <a:schemeClr val="folHlink"/>
              </a:solidFill>
              <a:prstDash val="dashDot"/>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b="1"/>
              <a:t>5.4 </a:t>
            </a:r>
            <a:r>
              <a:rPr lang="zh-CN" altLang="en-US" b="1"/>
              <a:t>概念结构设计</a:t>
            </a:r>
            <a:endParaRPr lang="zh-CN" altLang="en-US" b="1"/>
          </a:p>
        </p:txBody>
      </p:sp>
      <p:sp>
        <p:nvSpPr>
          <p:cNvPr id="28675" name="Rectangle 3"/>
          <p:cNvSpPr>
            <a:spLocks noGrp="1" noChangeArrowheads="1"/>
          </p:cNvSpPr>
          <p:nvPr>
            <p:ph type="body" idx="1"/>
          </p:nvPr>
        </p:nvSpPr>
        <p:spPr>
          <a:xfrm>
            <a:off x="465138" y="1125538"/>
            <a:ext cx="8229600" cy="2303462"/>
          </a:xfrm>
        </p:spPr>
        <p:txBody>
          <a:bodyPr/>
          <a:lstStyle/>
          <a:p>
            <a:pPr eaLnBrk="1" hangingPunct="1"/>
            <a:r>
              <a:rPr lang="zh-CN" altLang="en-US" sz="2800" dirty="0"/>
              <a:t>将用户需求抽象为信息结构即概念模型的过程。工具：实体</a:t>
            </a:r>
            <a:r>
              <a:rPr lang="en-US" altLang="zh-CN" sz="2800" dirty="0"/>
              <a:t>-</a:t>
            </a:r>
            <a:r>
              <a:rPr lang="zh-CN" altLang="en-US" sz="2800" dirty="0"/>
              <a:t>联系模型</a:t>
            </a:r>
            <a:endParaRPr lang="en-US" altLang="zh-CN" sz="280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400">
                <a:solidFill>
                  <a:schemeClr val="tx1"/>
                </a:solidFill>
              </a:rPr>
              <a:t>图</a:t>
            </a:r>
            <a:r>
              <a:rPr lang="en-US" altLang="zh-CN" sz="3400">
                <a:solidFill>
                  <a:schemeClr val="tx1"/>
                </a:solidFill>
              </a:rPr>
              <a:t>5-1 </a:t>
            </a:r>
            <a:r>
              <a:rPr lang="zh-CN" altLang="en-US" sz="3400">
                <a:solidFill>
                  <a:schemeClr val="tx1"/>
                </a:solidFill>
              </a:rPr>
              <a:t>数据库设计过程</a:t>
            </a:r>
            <a:endParaRPr lang="zh-CN" altLang="en-US" sz="3400">
              <a:solidFill>
                <a:schemeClr val="tx1"/>
              </a:solidFill>
            </a:endParaRPr>
          </a:p>
        </p:txBody>
      </p:sp>
      <p:grpSp>
        <p:nvGrpSpPr>
          <p:cNvPr id="8195" name="Group 4"/>
          <p:cNvGrpSpPr/>
          <p:nvPr/>
        </p:nvGrpSpPr>
        <p:grpSpPr bwMode="auto">
          <a:xfrm>
            <a:off x="1219200" y="1004888"/>
            <a:ext cx="6553200" cy="6096000"/>
            <a:chOff x="3561" y="1455"/>
            <a:chExt cx="5926" cy="9564"/>
          </a:xfrm>
        </p:grpSpPr>
        <p:grpSp>
          <p:nvGrpSpPr>
            <p:cNvPr id="8199" name="Group 5"/>
            <p:cNvGrpSpPr/>
            <p:nvPr/>
          </p:nvGrpSpPr>
          <p:grpSpPr bwMode="auto">
            <a:xfrm>
              <a:off x="3561" y="1455"/>
              <a:ext cx="5926" cy="9564"/>
              <a:chOff x="2907" y="6744"/>
              <a:chExt cx="5926" cy="9564"/>
            </a:xfrm>
          </p:grpSpPr>
          <p:sp>
            <p:nvSpPr>
              <p:cNvPr id="8201" name="Line 6"/>
              <p:cNvSpPr>
                <a:spLocks noChangeShapeType="1"/>
              </p:cNvSpPr>
              <p:nvPr/>
            </p:nvSpPr>
            <p:spPr bwMode="auto">
              <a:xfrm>
                <a:off x="5457" y="10206"/>
                <a:ext cx="144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7"/>
              <p:cNvGrpSpPr/>
              <p:nvPr/>
            </p:nvGrpSpPr>
            <p:grpSpPr bwMode="auto">
              <a:xfrm>
                <a:off x="2907" y="6744"/>
                <a:ext cx="5926" cy="9564"/>
                <a:chOff x="2907" y="6744"/>
                <a:chExt cx="5926" cy="9564"/>
              </a:xfrm>
            </p:grpSpPr>
            <p:sp>
              <p:nvSpPr>
                <p:cNvPr id="8203" name="Line 8"/>
                <p:cNvSpPr>
                  <a:spLocks noChangeShapeType="1"/>
                </p:cNvSpPr>
                <p:nvPr/>
              </p:nvSpPr>
              <p:spPr bwMode="auto">
                <a:xfrm>
                  <a:off x="5037" y="8148"/>
                  <a:ext cx="16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4" name="Line 9"/>
                <p:cNvSpPr>
                  <a:spLocks noChangeShapeType="1"/>
                </p:cNvSpPr>
                <p:nvPr/>
              </p:nvSpPr>
              <p:spPr bwMode="auto">
                <a:xfrm>
                  <a:off x="4497" y="9711"/>
                  <a:ext cx="0" cy="3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205" name="Group 10"/>
                <p:cNvGrpSpPr/>
                <p:nvPr/>
              </p:nvGrpSpPr>
              <p:grpSpPr bwMode="auto">
                <a:xfrm>
                  <a:off x="2907" y="6744"/>
                  <a:ext cx="5926" cy="9564"/>
                  <a:chOff x="2907" y="6744"/>
                  <a:chExt cx="5926" cy="9564"/>
                </a:xfrm>
              </p:grpSpPr>
              <p:sp>
                <p:nvSpPr>
                  <p:cNvPr id="8206" name="Line 11"/>
                  <p:cNvSpPr>
                    <a:spLocks noChangeShapeType="1"/>
                  </p:cNvSpPr>
                  <p:nvPr/>
                </p:nvSpPr>
                <p:spPr bwMode="auto">
                  <a:xfrm flipH="1">
                    <a:off x="2909" y="6921"/>
                    <a:ext cx="16" cy="84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8207" name="Group 12"/>
                  <p:cNvGrpSpPr/>
                  <p:nvPr/>
                </p:nvGrpSpPr>
                <p:grpSpPr bwMode="auto">
                  <a:xfrm>
                    <a:off x="2907" y="6744"/>
                    <a:ext cx="5926" cy="9564"/>
                    <a:chOff x="2910" y="6744"/>
                    <a:chExt cx="5926" cy="9564"/>
                  </a:xfrm>
                </p:grpSpPr>
                <p:sp>
                  <p:nvSpPr>
                    <p:cNvPr id="8208" name="Line 13"/>
                    <p:cNvSpPr>
                      <a:spLocks noChangeShapeType="1"/>
                    </p:cNvSpPr>
                    <p:nvPr/>
                  </p:nvSpPr>
                  <p:spPr bwMode="auto">
                    <a:xfrm>
                      <a:off x="4484" y="13026"/>
                      <a:ext cx="0" cy="33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209" name="Group 14"/>
                    <p:cNvGrpSpPr/>
                    <p:nvPr/>
                  </p:nvGrpSpPr>
                  <p:grpSpPr bwMode="auto">
                    <a:xfrm>
                      <a:off x="2910" y="6744"/>
                      <a:ext cx="5926" cy="9009"/>
                      <a:chOff x="2910" y="5808"/>
                      <a:chExt cx="5926" cy="9009"/>
                    </a:xfrm>
                  </p:grpSpPr>
                  <p:sp>
                    <p:nvSpPr>
                      <p:cNvPr id="8211" name="Text Box 15"/>
                      <p:cNvSpPr txBox="1">
                        <a:spLocks noChangeArrowheads="1"/>
                      </p:cNvSpPr>
                      <p:nvPr/>
                    </p:nvSpPr>
                    <p:spPr bwMode="auto">
                      <a:xfrm>
                        <a:off x="5596" y="5808"/>
                        <a:ext cx="108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企业</a:t>
                        </a:r>
                        <a:endParaRPr lang="zh-CN" altLang="en-US" sz="2800" b="1">
                          <a:latin typeface="Arial" panose="020B0604020202020204" pitchFamily="34" charset="0"/>
                        </a:endParaRPr>
                      </a:p>
                    </p:txBody>
                  </p:sp>
                  <p:sp>
                    <p:nvSpPr>
                      <p:cNvPr id="8212" name="Text Box 16"/>
                      <p:cNvSpPr txBox="1">
                        <a:spLocks noChangeArrowheads="1"/>
                      </p:cNvSpPr>
                      <p:nvPr/>
                    </p:nvSpPr>
                    <p:spPr bwMode="auto">
                      <a:xfrm>
                        <a:off x="3748" y="11601"/>
                        <a:ext cx="159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物理设计</a:t>
                        </a:r>
                        <a:endParaRPr lang="zh-CN" altLang="en-US" sz="2800" b="1">
                          <a:latin typeface="Arial" panose="020B0604020202020204" pitchFamily="34" charset="0"/>
                        </a:endParaRPr>
                      </a:p>
                    </p:txBody>
                  </p:sp>
                  <p:sp>
                    <p:nvSpPr>
                      <p:cNvPr id="8213" name="Text Box 17"/>
                      <p:cNvSpPr txBox="1">
                        <a:spLocks noChangeArrowheads="1"/>
                      </p:cNvSpPr>
                      <p:nvPr/>
                    </p:nvSpPr>
                    <p:spPr bwMode="auto">
                      <a:xfrm>
                        <a:off x="3780" y="6900"/>
                        <a:ext cx="126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数据分析</a:t>
                        </a:r>
                        <a:endParaRPr lang="zh-CN" altLang="en-US" sz="2800" b="1">
                          <a:latin typeface="Arial" panose="020B0604020202020204" pitchFamily="34" charset="0"/>
                        </a:endParaRPr>
                      </a:p>
                    </p:txBody>
                  </p:sp>
                  <p:sp>
                    <p:nvSpPr>
                      <p:cNvPr id="8214" name="Text Box 18"/>
                      <p:cNvSpPr txBox="1">
                        <a:spLocks noChangeArrowheads="1"/>
                      </p:cNvSpPr>
                      <p:nvPr/>
                    </p:nvSpPr>
                    <p:spPr bwMode="auto">
                      <a:xfrm>
                        <a:off x="6720" y="9798"/>
                        <a:ext cx="162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程序设计说明</a:t>
                        </a:r>
                        <a:endParaRPr lang="zh-CN" altLang="en-US" sz="2800" b="1">
                          <a:latin typeface="Arial" panose="020B0604020202020204" pitchFamily="34" charset="0"/>
                        </a:endParaRPr>
                      </a:p>
                    </p:txBody>
                  </p:sp>
                  <p:sp>
                    <p:nvSpPr>
                      <p:cNvPr id="8215" name="Text Box 19"/>
                      <p:cNvSpPr txBox="1">
                        <a:spLocks noChangeArrowheads="1"/>
                      </p:cNvSpPr>
                      <p:nvPr/>
                    </p:nvSpPr>
                    <p:spPr bwMode="auto">
                      <a:xfrm>
                        <a:off x="6900" y="9018"/>
                        <a:ext cx="126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事务设计</a:t>
                        </a:r>
                        <a:endParaRPr lang="zh-CN" altLang="en-US" sz="2800" b="1">
                          <a:latin typeface="Arial" panose="020B0604020202020204" pitchFamily="34" charset="0"/>
                        </a:endParaRPr>
                      </a:p>
                    </p:txBody>
                  </p:sp>
                  <p:sp>
                    <p:nvSpPr>
                      <p:cNvPr id="8216" name="Text Box 20"/>
                      <p:cNvSpPr txBox="1">
                        <a:spLocks noChangeArrowheads="1"/>
                      </p:cNvSpPr>
                      <p:nvPr/>
                    </p:nvSpPr>
                    <p:spPr bwMode="auto">
                      <a:xfrm>
                        <a:off x="6720" y="10734"/>
                        <a:ext cx="180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应用程序设计</a:t>
                        </a:r>
                        <a:endParaRPr lang="zh-CN" altLang="en-US" sz="2800" b="1">
                          <a:latin typeface="Arial" panose="020B0604020202020204" pitchFamily="34" charset="0"/>
                        </a:endParaRPr>
                      </a:p>
                    </p:txBody>
                  </p:sp>
                  <p:sp>
                    <p:nvSpPr>
                      <p:cNvPr id="8217" name="Text Box 21"/>
                      <p:cNvSpPr txBox="1">
                        <a:spLocks noChangeArrowheads="1"/>
                      </p:cNvSpPr>
                      <p:nvPr/>
                    </p:nvSpPr>
                    <p:spPr bwMode="auto">
                      <a:xfrm>
                        <a:off x="3736" y="10779"/>
                        <a:ext cx="162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子模式设计</a:t>
                        </a:r>
                        <a:endParaRPr lang="zh-CN" altLang="en-US" sz="2800" b="1">
                          <a:latin typeface="Arial" panose="020B0604020202020204" pitchFamily="34" charset="0"/>
                        </a:endParaRPr>
                      </a:p>
                    </p:txBody>
                  </p:sp>
                  <p:sp>
                    <p:nvSpPr>
                      <p:cNvPr id="8218" name="Text Box 22"/>
                      <p:cNvSpPr txBox="1">
                        <a:spLocks noChangeArrowheads="1"/>
                      </p:cNvSpPr>
                      <p:nvPr/>
                    </p:nvSpPr>
                    <p:spPr bwMode="auto">
                      <a:xfrm>
                        <a:off x="3826" y="9078"/>
                        <a:ext cx="162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逻辑模型设计</a:t>
                        </a:r>
                        <a:endParaRPr lang="zh-CN" altLang="en-US" sz="1600" b="1">
                          <a:latin typeface="Times New Roman" panose="02020603050405020304" pitchFamily="18" charset="0"/>
                        </a:endParaRPr>
                      </a:p>
                      <a:p>
                        <a:pPr eaLnBrk="1" hangingPunct="1"/>
                        <a:endParaRPr lang="en-US" altLang="zh-CN" sz="2800" b="1">
                          <a:latin typeface="Arial" panose="020B0604020202020204" pitchFamily="34" charset="0"/>
                        </a:endParaRPr>
                      </a:p>
                    </p:txBody>
                  </p:sp>
                  <p:sp>
                    <p:nvSpPr>
                      <p:cNvPr id="8219" name="Text Box 23"/>
                      <p:cNvSpPr txBox="1">
                        <a:spLocks noChangeArrowheads="1"/>
                      </p:cNvSpPr>
                      <p:nvPr/>
                    </p:nvSpPr>
                    <p:spPr bwMode="auto">
                      <a:xfrm>
                        <a:off x="3720" y="12408"/>
                        <a:ext cx="180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加载测试数据</a:t>
                        </a:r>
                        <a:endParaRPr lang="zh-CN" altLang="en-US" sz="2800" b="1">
                          <a:latin typeface="Arial" panose="020B0604020202020204" pitchFamily="34" charset="0"/>
                        </a:endParaRPr>
                      </a:p>
                    </p:txBody>
                  </p:sp>
                  <p:sp>
                    <p:nvSpPr>
                      <p:cNvPr id="8220" name="Text Box 24"/>
                      <p:cNvSpPr txBox="1">
                        <a:spLocks noChangeArrowheads="1"/>
                      </p:cNvSpPr>
                      <p:nvPr/>
                    </p:nvSpPr>
                    <p:spPr bwMode="auto">
                      <a:xfrm>
                        <a:off x="6690" y="12357"/>
                        <a:ext cx="180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程序调试</a:t>
                        </a:r>
                        <a:endParaRPr lang="zh-CN" altLang="en-US" sz="2800" b="1">
                          <a:latin typeface="Arial" panose="020B0604020202020204" pitchFamily="34" charset="0"/>
                        </a:endParaRPr>
                      </a:p>
                    </p:txBody>
                  </p:sp>
                  <p:sp>
                    <p:nvSpPr>
                      <p:cNvPr id="8221" name="Text Box 25"/>
                      <p:cNvSpPr txBox="1">
                        <a:spLocks noChangeArrowheads="1"/>
                      </p:cNvSpPr>
                      <p:nvPr/>
                    </p:nvSpPr>
                    <p:spPr bwMode="auto">
                      <a:xfrm>
                        <a:off x="5280" y="13227"/>
                        <a:ext cx="162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考核性能</a:t>
                        </a:r>
                        <a:endParaRPr lang="zh-CN" altLang="en-US" sz="2800" b="1">
                          <a:latin typeface="Arial" panose="020B0604020202020204" pitchFamily="34" charset="0"/>
                        </a:endParaRPr>
                      </a:p>
                    </p:txBody>
                  </p:sp>
                  <p:sp>
                    <p:nvSpPr>
                      <p:cNvPr id="8222" name="Text Box 26"/>
                      <p:cNvSpPr txBox="1">
                        <a:spLocks noChangeArrowheads="1"/>
                      </p:cNvSpPr>
                      <p:nvPr/>
                    </p:nvSpPr>
                    <p:spPr bwMode="auto">
                      <a:xfrm>
                        <a:off x="6750" y="6900"/>
                        <a:ext cx="141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功能分析</a:t>
                        </a:r>
                        <a:endParaRPr lang="zh-CN" altLang="en-US" sz="2800" b="1">
                          <a:latin typeface="Arial" panose="020B0604020202020204" pitchFamily="34" charset="0"/>
                        </a:endParaRPr>
                      </a:p>
                    </p:txBody>
                  </p:sp>
                  <p:sp>
                    <p:nvSpPr>
                      <p:cNvPr id="8223" name="Text Box 27"/>
                      <p:cNvSpPr txBox="1">
                        <a:spLocks noChangeArrowheads="1"/>
                      </p:cNvSpPr>
                      <p:nvPr/>
                    </p:nvSpPr>
                    <p:spPr bwMode="auto">
                      <a:xfrm>
                        <a:off x="6362" y="8022"/>
                        <a:ext cx="928" cy="612"/>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功能模型</a:t>
                        </a:r>
                        <a:endParaRPr lang="zh-CN" altLang="en-US" sz="1600" b="1">
                          <a:latin typeface="Times New Roman" panose="02020603050405020304" pitchFamily="18" charset="0"/>
                        </a:endParaRPr>
                      </a:p>
                    </p:txBody>
                  </p:sp>
                  <p:sp>
                    <p:nvSpPr>
                      <p:cNvPr id="8224" name="Text Box 28"/>
                      <p:cNvSpPr txBox="1">
                        <a:spLocks noChangeArrowheads="1"/>
                      </p:cNvSpPr>
                      <p:nvPr/>
                    </p:nvSpPr>
                    <p:spPr bwMode="auto">
                      <a:xfrm>
                        <a:off x="7696" y="8022"/>
                        <a:ext cx="870" cy="582"/>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1400" b="1">
                            <a:latin typeface="Times New Roman" panose="02020603050405020304" pitchFamily="18" charset="0"/>
                          </a:rPr>
                          <a:t>功能说明</a:t>
                        </a:r>
                        <a:endParaRPr lang="zh-CN" altLang="en-US" sz="1400" b="1">
                          <a:latin typeface="Times New Roman" panose="02020603050405020304" pitchFamily="18" charset="0"/>
                        </a:endParaRPr>
                      </a:p>
                    </p:txBody>
                  </p:sp>
                  <p:sp>
                    <p:nvSpPr>
                      <p:cNvPr id="8225" name="Text Box 29"/>
                      <p:cNvSpPr txBox="1">
                        <a:spLocks noChangeArrowheads="1"/>
                      </p:cNvSpPr>
                      <p:nvPr/>
                    </p:nvSpPr>
                    <p:spPr bwMode="auto">
                      <a:xfrm>
                        <a:off x="7036" y="14217"/>
                        <a:ext cx="180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投入运行维护</a:t>
                        </a:r>
                        <a:endParaRPr lang="zh-CN" altLang="en-US" sz="2800" b="1">
                          <a:latin typeface="Arial" panose="020B0604020202020204" pitchFamily="34" charset="0"/>
                        </a:endParaRPr>
                      </a:p>
                    </p:txBody>
                  </p:sp>
                  <p:sp>
                    <p:nvSpPr>
                      <p:cNvPr id="8226" name="Text Box 30"/>
                      <p:cNvSpPr txBox="1">
                        <a:spLocks noChangeArrowheads="1"/>
                      </p:cNvSpPr>
                      <p:nvPr/>
                    </p:nvSpPr>
                    <p:spPr bwMode="auto">
                      <a:xfrm>
                        <a:off x="3780" y="8304"/>
                        <a:ext cx="1620" cy="46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概念模型设计</a:t>
                        </a:r>
                        <a:endParaRPr lang="zh-CN" altLang="en-US" sz="1600" b="1">
                          <a:latin typeface="Times New Roman" panose="02020603050405020304" pitchFamily="18" charset="0"/>
                        </a:endParaRPr>
                      </a:p>
                      <a:p>
                        <a:pPr eaLnBrk="1" hangingPunct="1"/>
                        <a:endParaRPr lang="en-US" altLang="zh-CN" sz="2800" b="1">
                          <a:latin typeface="Arial" panose="020B0604020202020204" pitchFamily="34" charset="0"/>
                        </a:endParaRPr>
                      </a:p>
                    </p:txBody>
                  </p:sp>
                  <p:sp>
                    <p:nvSpPr>
                      <p:cNvPr id="8227" name="Line 31"/>
                      <p:cNvSpPr>
                        <a:spLocks noChangeShapeType="1"/>
                      </p:cNvSpPr>
                      <p:nvPr/>
                    </p:nvSpPr>
                    <p:spPr bwMode="auto">
                      <a:xfrm flipH="1">
                        <a:off x="5040" y="7212"/>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8" name="Line 32"/>
                      <p:cNvSpPr>
                        <a:spLocks noChangeShapeType="1"/>
                      </p:cNvSpPr>
                      <p:nvPr/>
                    </p:nvSpPr>
                    <p:spPr bwMode="auto">
                      <a:xfrm flipH="1">
                        <a:off x="6840" y="7368"/>
                        <a:ext cx="54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9" name="Line 33"/>
                      <p:cNvSpPr>
                        <a:spLocks noChangeShapeType="1"/>
                      </p:cNvSpPr>
                      <p:nvPr/>
                    </p:nvSpPr>
                    <p:spPr bwMode="auto">
                      <a:xfrm>
                        <a:off x="4500" y="7368"/>
                        <a:ext cx="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30" name="Line 34"/>
                      <p:cNvSpPr>
                        <a:spLocks noChangeShapeType="1"/>
                      </p:cNvSpPr>
                      <p:nvPr/>
                    </p:nvSpPr>
                    <p:spPr bwMode="auto">
                      <a:xfrm>
                        <a:off x="7440" y="9486"/>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31" name="Line 35"/>
                      <p:cNvSpPr>
                        <a:spLocks noChangeShapeType="1"/>
                      </p:cNvSpPr>
                      <p:nvPr/>
                    </p:nvSpPr>
                    <p:spPr bwMode="auto">
                      <a:xfrm>
                        <a:off x="7440" y="10266"/>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32" name="AutoShape 36"/>
                      <p:cNvSpPr>
                        <a:spLocks noChangeArrowheads="1"/>
                      </p:cNvSpPr>
                      <p:nvPr/>
                    </p:nvSpPr>
                    <p:spPr bwMode="auto">
                      <a:xfrm>
                        <a:off x="5416" y="14037"/>
                        <a:ext cx="1260" cy="780"/>
                      </a:xfrm>
                      <a:prstGeom prst="diamond">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满意</a:t>
                        </a:r>
                        <a:endParaRPr lang="zh-CN" altLang="en-US" sz="2800" b="1"/>
                      </a:p>
                    </p:txBody>
                  </p:sp>
                  <p:sp>
                    <p:nvSpPr>
                      <p:cNvPr id="8233" name="Line 37"/>
                      <p:cNvSpPr>
                        <a:spLocks noChangeShapeType="1"/>
                      </p:cNvSpPr>
                      <p:nvPr/>
                    </p:nvSpPr>
                    <p:spPr bwMode="auto">
                      <a:xfrm>
                        <a:off x="6014" y="13707"/>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34" name="Line 38"/>
                      <p:cNvSpPr>
                        <a:spLocks noChangeShapeType="1"/>
                      </p:cNvSpPr>
                      <p:nvPr/>
                    </p:nvSpPr>
                    <p:spPr bwMode="auto">
                      <a:xfrm flipH="1">
                        <a:off x="7484" y="8625"/>
                        <a:ext cx="390" cy="39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35" name="Line 39"/>
                      <p:cNvSpPr>
                        <a:spLocks noChangeShapeType="1"/>
                      </p:cNvSpPr>
                      <p:nvPr/>
                    </p:nvSpPr>
                    <p:spPr bwMode="auto">
                      <a:xfrm>
                        <a:off x="7050" y="8655"/>
                        <a:ext cx="450" cy="36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36" name="Line 40"/>
                      <p:cNvSpPr>
                        <a:spLocks noChangeShapeType="1"/>
                      </p:cNvSpPr>
                      <p:nvPr/>
                    </p:nvSpPr>
                    <p:spPr bwMode="auto">
                      <a:xfrm>
                        <a:off x="7532" y="7371"/>
                        <a:ext cx="540" cy="70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37" name="Line 41"/>
                      <p:cNvSpPr>
                        <a:spLocks noChangeShapeType="1"/>
                      </p:cNvSpPr>
                      <p:nvPr/>
                    </p:nvSpPr>
                    <p:spPr bwMode="auto">
                      <a:xfrm>
                        <a:off x="4934" y="12885"/>
                        <a:ext cx="690" cy="34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38" name="Line 42"/>
                      <p:cNvSpPr>
                        <a:spLocks noChangeShapeType="1"/>
                      </p:cNvSpPr>
                      <p:nvPr/>
                    </p:nvSpPr>
                    <p:spPr bwMode="auto">
                      <a:xfrm flipH="1">
                        <a:off x="6374" y="12825"/>
                        <a:ext cx="706" cy="42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39" name="Line 43"/>
                      <p:cNvSpPr>
                        <a:spLocks noChangeShapeType="1"/>
                      </p:cNvSpPr>
                      <p:nvPr/>
                    </p:nvSpPr>
                    <p:spPr bwMode="auto">
                      <a:xfrm>
                        <a:off x="2910" y="14427"/>
                        <a:ext cx="2490" cy="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40" name="Line 44"/>
                      <p:cNvSpPr>
                        <a:spLocks noChangeShapeType="1"/>
                      </p:cNvSpPr>
                      <p:nvPr/>
                    </p:nvSpPr>
                    <p:spPr bwMode="auto">
                      <a:xfrm>
                        <a:off x="6660" y="14430"/>
                        <a:ext cx="39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41" name="Line 45"/>
                      <p:cNvSpPr>
                        <a:spLocks noChangeShapeType="1"/>
                      </p:cNvSpPr>
                      <p:nvPr/>
                    </p:nvSpPr>
                    <p:spPr bwMode="auto">
                      <a:xfrm flipH="1">
                        <a:off x="7440" y="11220"/>
                        <a:ext cx="0" cy="11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42" name="Line 46"/>
                      <p:cNvSpPr>
                        <a:spLocks noChangeShapeType="1"/>
                      </p:cNvSpPr>
                      <p:nvPr/>
                    </p:nvSpPr>
                    <p:spPr bwMode="auto">
                      <a:xfrm flipH="1">
                        <a:off x="4500" y="9570"/>
                        <a:ext cx="0" cy="123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43" name="Line 47"/>
                      <p:cNvSpPr>
                        <a:spLocks noChangeShapeType="1"/>
                      </p:cNvSpPr>
                      <p:nvPr/>
                    </p:nvSpPr>
                    <p:spPr bwMode="auto">
                      <a:xfrm flipH="1">
                        <a:off x="4514" y="6285"/>
                        <a:ext cx="1440" cy="58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44" name="Line 48"/>
                      <p:cNvSpPr>
                        <a:spLocks noChangeShapeType="1"/>
                      </p:cNvSpPr>
                      <p:nvPr/>
                    </p:nvSpPr>
                    <p:spPr bwMode="auto">
                      <a:xfrm>
                        <a:off x="6194" y="6270"/>
                        <a:ext cx="1200" cy="63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45" name="Line 49"/>
                      <p:cNvSpPr>
                        <a:spLocks noChangeShapeType="1"/>
                      </p:cNvSpPr>
                      <p:nvPr/>
                    </p:nvSpPr>
                    <p:spPr bwMode="auto">
                      <a:xfrm>
                        <a:off x="5370" y="10995"/>
                        <a:ext cx="1364"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46" name="Line 50"/>
                      <p:cNvSpPr>
                        <a:spLocks noChangeShapeType="1"/>
                      </p:cNvSpPr>
                      <p:nvPr/>
                    </p:nvSpPr>
                    <p:spPr bwMode="auto">
                      <a:xfrm>
                        <a:off x="2910" y="11835"/>
                        <a:ext cx="8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47" name="Line 51"/>
                      <p:cNvSpPr>
                        <a:spLocks noChangeShapeType="1"/>
                      </p:cNvSpPr>
                      <p:nvPr/>
                    </p:nvSpPr>
                    <p:spPr bwMode="auto">
                      <a:xfrm>
                        <a:off x="2924" y="9285"/>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48" name="Line 52"/>
                      <p:cNvSpPr>
                        <a:spLocks noChangeShapeType="1"/>
                      </p:cNvSpPr>
                      <p:nvPr/>
                    </p:nvSpPr>
                    <p:spPr bwMode="auto">
                      <a:xfrm>
                        <a:off x="2924" y="8490"/>
                        <a:ext cx="85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49" name="Line 53"/>
                      <p:cNvSpPr>
                        <a:spLocks noChangeShapeType="1"/>
                      </p:cNvSpPr>
                      <p:nvPr/>
                    </p:nvSpPr>
                    <p:spPr bwMode="auto">
                      <a:xfrm>
                        <a:off x="2924" y="5970"/>
                        <a:ext cx="265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50" name="Rectangle 54"/>
                      <p:cNvSpPr>
                        <a:spLocks noChangeArrowheads="1"/>
                      </p:cNvSpPr>
                      <p:nvPr/>
                    </p:nvSpPr>
                    <p:spPr bwMode="auto">
                      <a:xfrm>
                        <a:off x="4953" y="13920"/>
                        <a:ext cx="450" cy="420"/>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b="1"/>
                          <a:t>N</a:t>
                        </a:r>
                        <a:endParaRPr lang="en-US" altLang="zh-CN" b="1"/>
                      </a:p>
                    </p:txBody>
                  </p:sp>
                  <p:sp>
                    <p:nvSpPr>
                      <p:cNvPr id="8251" name="Rectangle 55"/>
                      <p:cNvSpPr>
                        <a:spLocks noChangeArrowheads="1"/>
                      </p:cNvSpPr>
                      <p:nvPr/>
                    </p:nvSpPr>
                    <p:spPr bwMode="auto">
                      <a:xfrm>
                        <a:off x="6529" y="13857"/>
                        <a:ext cx="450" cy="420"/>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b="1"/>
                          <a:t>Y</a:t>
                        </a:r>
                        <a:endParaRPr lang="en-US" altLang="zh-CN" b="1"/>
                      </a:p>
                    </p:txBody>
                  </p:sp>
                </p:grpSp>
                <p:sp>
                  <p:nvSpPr>
                    <p:cNvPr id="8210" name="Rectangle 56"/>
                    <p:cNvSpPr>
                      <a:spLocks noChangeArrowheads="1"/>
                    </p:cNvSpPr>
                    <p:nvPr/>
                  </p:nvSpPr>
                  <p:spPr bwMode="auto">
                    <a:xfrm>
                      <a:off x="5240" y="15873"/>
                      <a:ext cx="2814" cy="435"/>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endParaRPr lang="zh-CN" altLang="zh-CN" sz="2800" b="1"/>
                    </a:p>
                  </p:txBody>
                </p:sp>
              </p:grpSp>
            </p:grpSp>
          </p:grpSp>
        </p:grpSp>
        <p:sp>
          <p:nvSpPr>
            <p:cNvPr id="8200" name="Line 57"/>
            <p:cNvSpPr>
              <a:spLocks noChangeShapeType="1"/>
            </p:cNvSpPr>
            <p:nvPr/>
          </p:nvSpPr>
          <p:spPr bwMode="auto">
            <a:xfrm>
              <a:off x="5151" y="6933"/>
              <a:ext cx="0" cy="34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196" name="Text Box 58"/>
          <p:cNvSpPr txBox="1">
            <a:spLocks noChangeArrowheads="1"/>
          </p:cNvSpPr>
          <p:nvPr/>
        </p:nvSpPr>
        <p:spPr bwMode="auto">
          <a:xfrm>
            <a:off x="4191000" y="159067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1600" b="1">
                <a:solidFill>
                  <a:srgbClr val="000099"/>
                </a:solidFill>
                <a:latin typeface="Arial" panose="020B0604020202020204" pitchFamily="34" charset="0"/>
              </a:rPr>
              <a:t>参照</a:t>
            </a:r>
            <a:endParaRPr lang="zh-CN" altLang="en-US" sz="1600" b="1">
              <a:solidFill>
                <a:srgbClr val="000099"/>
              </a:solidFill>
              <a:latin typeface="Arial" panose="020B0604020202020204" pitchFamily="34" charset="0"/>
            </a:endParaRPr>
          </a:p>
        </p:txBody>
      </p:sp>
      <p:sp>
        <p:nvSpPr>
          <p:cNvPr id="8197" name="Text Box 59"/>
          <p:cNvSpPr txBox="1">
            <a:spLocks noChangeArrowheads="1"/>
          </p:cNvSpPr>
          <p:nvPr/>
        </p:nvSpPr>
        <p:spPr bwMode="auto">
          <a:xfrm>
            <a:off x="4495800" y="288607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1600" b="1">
                <a:solidFill>
                  <a:srgbClr val="000099"/>
                </a:solidFill>
                <a:latin typeface="Arial" panose="020B0604020202020204" pitchFamily="34" charset="0"/>
              </a:rPr>
              <a:t>参照</a:t>
            </a:r>
            <a:endParaRPr lang="zh-CN" altLang="en-US" sz="1600" b="1">
              <a:solidFill>
                <a:srgbClr val="000099"/>
              </a:solidFill>
              <a:latin typeface="Arial" panose="020B0604020202020204" pitchFamily="34" charset="0"/>
            </a:endParaRPr>
          </a:p>
        </p:txBody>
      </p:sp>
      <p:sp>
        <p:nvSpPr>
          <p:cNvPr id="8198" name="Text Box 60"/>
          <p:cNvSpPr txBox="1">
            <a:spLocks noChangeArrowheads="1"/>
          </p:cNvSpPr>
          <p:nvPr/>
        </p:nvSpPr>
        <p:spPr bwMode="auto">
          <a:xfrm>
            <a:off x="4419600" y="402907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1600" b="1">
                <a:solidFill>
                  <a:srgbClr val="000099"/>
                </a:solidFill>
                <a:latin typeface="Arial" panose="020B0604020202020204" pitchFamily="34" charset="0"/>
              </a:rPr>
              <a:t>参照</a:t>
            </a:r>
            <a:endParaRPr lang="zh-CN" altLang="en-US" sz="1600" b="1">
              <a:solidFill>
                <a:srgbClr val="000099"/>
              </a:solidFill>
              <a:latin typeface="Arial" panose="020B0604020202020204" pitchFamily="34" charset="0"/>
            </a:endParaRPr>
          </a:p>
        </p:txBody>
      </p:sp>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6"/>
          <p:cNvGraphicFramePr>
            <a:graphicFrameLocks noChangeAspect="1"/>
          </p:cNvGraphicFramePr>
          <p:nvPr/>
        </p:nvGraphicFramePr>
        <p:xfrm>
          <a:off x="755576" y="908720"/>
          <a:ext cx="7532875" cy="5382543"/>
        </p:xfrm>
        <a:graphic>
          <a:graphicData uri="http://schemas.openxmlformats.org/presentationml/2006/ole">
            <mc:AlternateContent xmlns:mc="http://schemas.openxmlformats.org/markup-compatibility/2006">
              <mc:Choice xmlns:v="urn:schemas-microsoft-com:vml" Requires="v">
                <p:oleObj spid="_x0000_s23558" name="Visio" r:id="rId1" imgW="5170805" imgH="3710305" progId="Visio.Drawing.11">
                  <p:embed/>
                </p:oleObj>
              </mc:Choice>
              <mc:Fallback>
                <p:oleObj name="Visio" r:id="rId1" imgW="5170805" imgH="3710305" progId="Visio.Drawing.11">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08720"/>
                        <a:ext cx="7532875" cy="5382543"/>
                      </a:xfrm>
                      <a:prstGeom prst="rect">
                        <a:avLst/>
                      </a:prstGeom>
                      <a:noFill/>
                      <a:ln>
                        <a:noFill/>
                      </a:ln>
                    </p:spPr>
                  </p:pic>
                </p:oleObj>
              </mc:Fallback>
            </mc:AlternateContent>
          </a:graphicData>
        </a:graphic>
      </p:graphicFrame>
    </p:spTree>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8600" y="0"/>
            <a:ext cx="8610600" cy="990600"/>
          </a:xfrm>
        </p:spPr>
        <p:txBody>
          <a:bodyPr/>
          <a:lstStyle/>
          <a:p>
            <a:r>
              <a:rPr lang="zh-CN" altLang="en-US" dirty="0"/>
              <a:t>自底向上概念结构设计</a:t>
            </a:r>
            <a:endParaRPr lang="zh-CN" altLang="en-US" dirty="0"/>
          </a:p>
        </p:txBody>
      </p:sp>
      <p:graphicFrame>
        <p:nvGraphicFramePr>
          <p:cNvPr id="5" name="对象 6"/>
          <p:cNvGraphicFramePr>
            <a:graphicFrameLocks noChangeAspect="1"/>
          </p:cNvGraphicFramePr>
          <p:nvPr/>
        </p:nvGraphicFramePr>
        <p:xfrm>
          <a:off x="832877" y="1196752"/>
          <a:ext cx="7347512" cy="4875436"/>
        </p:xfrm>
        <a:graphic>
          <a:graphicData uri="http://schemas.openxmlformats.org/presentationml/2006/ole">
            <mc:AlternateContent xmlns:mc="http://schemas.openxmlformats.org/markup-compatibility/2006">
              <mc:Choice xmlns:v="urn:schemas-microsoft-com:vml" Requires="v">
                <p:oleObj spid="_x0000_s24582" name="Visio" r:id="rId1" imgW="4256405" imgH="2837815" progId="Visio.Drawing.11">
                  <p:embed/>
                </p:oleObj>
              </mc:Choice>
              <mc:Fallback>
                <p:oleObj name="Visio" r:id="rId1" imgW="4256405" imgH="2837815" progId="Visio.Drawing.11">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877" y="1196752"/>
                        <a:ext cx="7347512" cy="4875436"/>
                      </a:xfrm>
                      <a:prstGeom prst="rect">
                        <a:avLst/>
                      </a:prstGeom>
                      <a:noFill/>
                      <a:ln>
                        <a:noFill/>
                      </a:ln>
                    </p:spPr>
                  </p:pic>
                </p:oleObj>
              </mc:Fallback>
            </mc:AlternateContent>
          </a:graphicData>
        </a:graphic>
      </p:graphicFrame>
    </p:spTree>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1196752"/>
            <a:ext cx="8435975" cy="1080467"/>
          </a:xfrm>
        </p:spPr>
        <p:txBody>
          <a:bodyPr/>
          <a:lstStyle/>
          <a:p>
            <a:pPr eaLnBrk="1" hangingPunct="1">
              <a:buFont typeface="Wingdings" panose="05000000000000000000" pitchFamily="2" charset="2"/>
              <a:buNone/>
            </a:pPr>
            <a:r>
              <a:rPr lang="en-US" altLang="zh-CN" sz="2800" dirty="0"/>
              <a:t>1.</a:t>
            </a:r>
            <a:r>
              <a:rPr lang="zh-CN" altLang="en-US" sz="2800" dirty="0"/>
              <a:t>分解：分解成若干个子系统，一个局部应用中的实体数不能超过</a:t>
            </a:r>
            <a:r>
              <a:rPr lang="en-US" altLang="zh-CN" sz="2800" dirty="0"/>
              <a:t>9</a:t>
            </a:r>
            <a:r>
              <a:rPr lang="zh-CN" altLang="en-US" sz="2800" dirty="0"/>
              <a:t>个。</a:t>
            </a:r>
            <a:endParaRPr lang="zh-CN" altLang="en-US" sz="2800" dirty="0"/>
          </a:p>
        </p:txBody>
      </p:sp>
      <p:sp>
        <p:nvSpPr>
          <p:cNvPr id="25" name="Rectangle 51"/>
          <p:cNvSpPr>
            <a:spLocks noChangeArrowheads="1"/>
          </p:cNvSpPr>
          <p:nvPr/>
        </p:nvSpPr>
        <p:spPr bwMode="auto">
          <a:xfrm>
            <a:off x="1115616" y="2581672"/>
            <a:ext cx="73152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楷体_GB2312" pitchFamily="49" charset="-122"/>
              </a:defRPr>
            </a:lvl1pPr>
            <a:lvl2pPr marL="742950" indent="-285750">
              <a:defRPr sz="2800">
                <a:solidFill>
                  <a:schemeClr val="tx1"/>
                </a:solidFill>
                <a:latin typeface="Times New Roman" panose="02020603050405020304" pitchFamily="18" charset="0"/>
                <a:ea typeface="楷体_GB2312" pitchFamily="49" charset="-122"/>
              </a:defRPr>
            </a:lvl2pPr>
            <a:lvl3pPr marL="1143000" indent="-228600">
              <a:defRPr sz="2800">
                <a:solidFill>
                  <a:schemeClr val="tx1"/>
                </a:solidFill>
                <a:latin typeface="Times New Roman" panose="02020603050405020304" pitchFamily="18" charset="0"/>
                <a:ea typeface="楷体_GB2312" pitchFamily="49" charset="-122"/>
              </a:defRPr>
            </a:lvl3pPr>
            <a:lvl4pPr marL="1600200" indent="-228600">
              <a:defRPr sz="2800">
                <a:solidFill>
                  <a:schemeClr val="tx1"/>
                </a:solidFill>
                <a:latin typeface="Times New Roman" panose="02020603050405020304" pitchFamily="18" charset="0"/>
                <a:ea typeface="楷体_GB2312" pitchFamily="49" charset="-122"/>
              </a:defRPr>
            </a:lvl4pPr>
            <a:lvl5pPr marL="2057400" indent="-228600">
              <a:defRPr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9pPr>
          </a:lstStyle>
          <a:p>
            <a:endParaRPr lang="zh-CN" altLang="en-US"/>
          </a:p>
        </p:txBody>
      </p:sp>
      <p:sp>
        <p:nvSpPr>
          <p:cNvPr id="26" name="Rectangle 12"/>
          <p:cNvSpPr>
            <a:spLocks noChangeArrowheads="1"/>
          </p:cNvSpPr>
          <p:nvPr/>
        </p:nvSpPr>
        <p:spPr bwMode="auto">
          <a:xfrm>
            <a:off x="2792016" y="2886472"/>
            <a:ext cx="533400" cy="838200"/>
          </a:xfrm>
          <a:prstGeom prst="rect">
            <a:avLst/>
          </a:prstGeom>
          <a:solidFill>
            <a:schemeClr val="bg1"/>
          </a:solidFill>
          <a:ln w="3175">
            <a:solidFill>
              <a:srgbClr val="5030EE"/>
            </a:solidFill>
            <a:miter lim="800000"/>
          </a:ln>
          <a:effectLst/>
        </p:spPr>
        <p:txBody>
          <a:bodyPr wrap="none" anchor="ctr"/>
          <a:lstStyle/>
          <a:p>
            <a:pPr>
              <a:defRPr/>
            </a:pPr>
            <a:r>
              <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rPr>
              <a:t>学</a:t>
            </a:r>
            <a:endPar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rPr>
              <a:t>生</a:t>
            </a:r>
            <a:endPar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sp>
        <p:nvSpPr>
          <p:cNvPr id="27" name="Oval 13"/>
          <p:cNvSpPr>
            <a:spLocks noChangeArrowheads="1"/>
          </p:cNvSpPr>
          <p:nvPr/>
        </p:nvSpPr>
        <p:spPr bwMode="auto">
          <a:xfrm>
            <a:off x="4087416" y="2810272"/>
            <a:ext cx="990600" cy="990600"/>
          </a:xfrm>
          <a:prstGeom prst="ellipse">
            <a:avLst/>
          </a:prstGeom>
          <a:solidFill>
            <a:schemeClr val="bg1"/>
          </a:solidFill>
          <a:ln w="3175">
            <a:solidFill>
              <a:srgbClr val="5030EE"/>
            </a:solidFill>
            <a:round/>
          </a:ln>
          <a:effectLst/>
        </p:spPr>
        <p:txBody>
          <a:bodyPr wrap="none" anchor="ctr"/>
          <a:lstStyle/>
          <a:p>
            <a:pPr>
              <a:defRPr/>
            </a:pPr>
            <a:r>
              <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rPr>
              <a:t>教材</a:t>
            </a:r>
            <a:endPar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600" b="1">
                <a:solidFill>
                  <a:srgbClr val="E72F9D"/>
                </a:solidFill>
                <a:effectLst>
                  <a:outerShdw blurRad="38100" dist="38100" dir="2700000" algn="tl">
                    <a:srgbClr val="000000"/>
                  </a:outerShdw>
                </a:effectLst>
                <a:latin typeface="Times New Roman" panose="02020603050405020304" pitchFamily="18" charset="0"/>
                <a:ea typeface="幼圆" panose="02010509060101010101" pitchFamily="49" charset="-122"/>
              </a:rPr>
              <a:t>购</a:t>
            </a:r>
            <a:r>
              <a:rPr lang="zh-CN" altLang="en-US" sz="1600" b="1">
                <a:solidFill>
                  <a:srgbClr val="4BC537"/>
                </a:solidFill>
                <a:effectLst>
                  <a:outerShdw blurRad="38100" dist="38100" dir="2700000" algn="tl">
                    <a:srgbClr val="000000"/>
                  </a:outerShdw>
                </a:effectLst>
                <a:latin typeface="Times New Roman" panose="02020603050405020304" pitchFamily="18" charset="0"/>
                <a:ea typeface="幼圆" panose="02010509060101010101" pitchFamily="49" charset="-122"/>
              </a:rPr>
              <a:t>销</a:t>
            </a:r>
            <a:endParaRPr lang="zh-CN" altLang="en-US" sz="1600" b="1">
              <a:solidFill>
                <a:srgbClr val="4BC537"/>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rPr>
              <a:t>系统</a:t>
            </a:r>
            <a:endParaRPr lang="zh-CN" altLang="en-US" sz="1600" b="1">
              <a:solidFill>
                <a:srgbClr val="5C22EC"/>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grpSp>
        <p:nvGrpSpPr>
          <p:cNvPr id="28" name="Group 54"/>
          <p:cNvGrpSpPr/>
          <p:nvPr/>
        </p:nvGrpSpPr>
        <p:grpSpPr bwMode="auto">
          <a:xfrm>
            <a:off x="3325416" y="2886472"/>
            <a:ext cx="762000" cy="304800"/>
            <a:chOff x="2304" y="672"/>
            <a:chExt cx="480" cy="192"/>
          </a:xfrm>
        </p:grpSpPr>
        <p:sp>
          <p:nvSpPr>
            <p:cNvPr id="29" name="Line 15"/>
            <p:cNvSpPr>
              <a:spLocks noChangeShapeType="1"/>
            </p:cNvSpPr>
            <p:nvPr/>
          </p:nvSpPr>
          <p:spPr bwMode="auto">
            <a:xfrm>
              <a:off x="2304" y="864"/>
              <a:ext cx="480" cy="0"/>
            </a:xfrm>
            <a:prstGeom prst="line">
              <a:avLst/>
            </a:prstGeom>
            <a:noFill/>
            <a:ln w="3175">
              <a:solidFill>
                <a:srgbClr val="046C3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Text Box 19"/>
            <p:cNvSpPr txBox="1">
              <a:spLocks noChangeArrowheads="1"/>
            </p:cNvSpPr>
            <p:nvPr/>
          </p:nvSpPr>
          <p:spPr bwMode="auto">
            <a:xfrm>
              <a:off x="2304" y="672"/>
              <a:ext cx="452" cy="192"/>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Times New Roman" panose="02020603050405020304" pitchFamily="18" charset="0"/>
                  <a:ea typeface="幼圆" panose="02010509060101010101" pitchFamily="49" charset="-122"/>
                </a:rPr>
                <a:t>购书单</a:t>
              </a:r>
              <a:endParaRPr lang="zh-CN" altLang="en-US" sz="1400" b="1">
                <a:solidFill>
                  <a:srgbClr val="D25F4C"/>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grpSp>
      <p:grpSp>
        <p:nvGrpSpPr>
          <p:cNvPr id="31" name="Group 57"/>
          <p:cNvGrpSpPr/>
          <p:nvPr/>
        </p:nvGrpSpPr>
        <p:grpSpPr bwMode="auto">
          <a:xfrm>
            <a:off x="3325416" y="3419872"/>
            <a:ext cx="762000" cy="304800"/>
            <a:chOff x="2304" y="1008"/>
            <a:chExt cx="480" cy="192"/>
          </a:xfrm>
        </p:grpSpPr>
        <p:sp>
          <p:nvSpPr>
            <p:cNvPr id="32" name="Line 16"/>
            <p:cNvSpPr>
              <a:spLocks noChangeShapeType="1"/>
            </p:cNvSpPr>
            <p:nvPr/>
          </p:nvSpPr>
          <p:spPr bwMode="auto">
            <a:xfrm>
              <a:off x="2304" y="1008"/>
              <a:ext cx="480" cy="0"/>
            </a:xfrm>
            <a:prstGeom prst="line">
              <a:avLst/>
            </a:prstGeom>
            <a:noFill/>
            <a:ln w="3175">
              <a:solidFill>
                <a:srgbClr val="046C36"/>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20"/>
            <p:cNvSpPr txBox="1">
              <a:spLocks noChangeArrowheads="1"/>
            </p:cNvSpPr>
            <p:nvPr/>
          </p:nvSpPr>
          <p:spPr bwMode="auto">
            <a:xfrm>
              <a:off x="2304" y="1008"/>
              <a:ext cx="452" cy="192"/>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Times New Roman" panose="02020603050405020304" pitchFamily="18" charset="0"/>
                  <a:ea typeface="幼圆" panose="02010509060101010101" pitchFamily="49" charset="-122"/>
                </a:rPr>
                <a:t>领书单</a:t>
              </a:r>
              <a:endParaRPr lang="zh-CN" altLang="en-US" sz="1400" b="1">
                <a:solidFill>
                  <a:srgbClr val="D25F4C"/>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grpSp>
      <p:grpSp>
        <p:nvGrpSpPr>
          <p:cNvPr id="34" name="Group 55"/>
          <p:cNvGrpSpPr/>
          <p:nvPr/>
        </p:nvGrpSpPr>
        <p:grpSpPr bwMode="auto">
          <a:xfrm>
            <a:off x="5078016" y="2886472"/>
            <a:ext cx="844550" cy="304800"/>
            <a:chOff x="3408" y="672"/>
            <a:chExt cx="532" cy="192"/>
          </a:xfrm>
        </p:grpSpPr>
        <p:sp>
          <p:nvSpPr>
            <p:cNvPr id="35" name="Line 17"/>
            <p:cNvSpPr>
              <a:spLocks noChangeShapeType="1"/>
            </p:cNvSpPr>
            <p:nvPr/>
          </p:nvSpPr>
          <p:spPr bwMode="auto">
            <a:xfrm>
              <a:off x="3408" y="864"/>
              <a:ext cx="528" cy="0"/>
            </a:xfrm>
            <a:prstGeom prst="line">
              <a:avLst/>
            </a:prstGeom>
            <a:noFill/>
            <a:ln w="3175">
              <a:solidFill>
                <a:srgbClr val="046C3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Text Box 21"/>
            <p:cNvSpPr txBox="1">
              <a:spLocks noChangeArrowheads="1"/>
            </p:cNvSpPr>
            <p:nvPr/>
          </p:nvSpPr>
          <p:spPr bwMode="auto">
            <a:xfrm>
              <a:off x="3408" y="672"/>
              <a:ext cx="532" cy="192"/>
            </a:xfrm>
            <a:prstGeom prst="rect">
              <a:avLst/>
            </a:prstGeom>
            <a:noFill/>
            <a:ln w="9525">
              <a:noFill/>
              <a:miter lim="800000"/>
            </a:ln>
            <a:effectLst/>
          </p:spPr>
          <p:txBody>
            <a:bodyPr>
              <a:spAutoFit/>
            </a:bodyPr>
            <a:lstStyle/>
            <a:p>
              <a:pPr>
                <a:defRPr/>
              </a:pPr>
              <a:r>
                <a:rPr lang="zh-CN" altLang="en-US" sz="1400" b="1">
                  <a:solidFill>
                    <a:srgbClr val="D25F4C"/>
                  </a:solidFill>
                  <a:effectLst>
                    <a:outerShdw blurRad="38100" dist="38100" dir="2700000" algn="tl">
                      <a:srgbClr val="000000"/>
                    </a:outerShdw>
                  </a:effectLst>
                  <a:latin typeface="Times New Roman" panose="02020603050405020304" pitchFamily="18" charset="0"/>
                  <a:ea typeface="幼圆" panose="02010509060101010101" pitchFamily="49" charset="-122"/>
                </a:rPr>
                <a:t>缺书单</a:t>
              </a:r>
              <a:endParaRPr lang="zh-CN" altLang="en-US" sz="1400" b="1">
                <a:solidFill>
                  <a:srgbClr val="D25F4C"/>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grpSp>
      <p:grpSp>
        <p:nvGrpSpPr>
          <p:cNvPr id="37" name="Group 56"/>
          <p:cNvGrpSpPr/>
          <p:nvPr/>
        </p:nvGrpSpPr>
        <p:grpSpPr bwMode="auto">
          <a:xfrm>
            <a:off x="5001816" y="3419872"/>
            <a:ext cx="914400" cy="304800"/>
            <a:chOff x="3360" y="1008"/>
            <a:chExt cx="576" cy="192"/>
          </a:xfrm>
        </p:grpSpPr>
        <p:sp>
          <p:nvSpPr>
            <p:cNvPr id="38" name="Line 18"/>
            <p:cNvSpPr>
              <a:spLocks noChangeShapeType="1"/>
            </p:cNvSpPr>
            <p:nvPr/>
          </p:nvSpPr>
          <p:spPr bwMode="auto">
            <a:xfrm>
              <a:off x="3408" y="1008"/>
              <a:ext cx="528" cy="0"/>
            </a:xfrm>
            <a:prstGeom prst="line">
              <a:avLst/>
            </a:prstGeom>
            <a:noFill/>
            <a:ln w="3175">
              <a:solidFill>
                <a:srgbClr val="046C36"/>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Text Box 22"/>
            <p:cNvSpPr txBox="1">
              <a:spLocks noChangeArrowheads="1"/>
            </p:cNvSpPr>
            <p:nvPr/>
          </p:nvSpPr>
          <p:spPr bwMode="auto">
            <a:xfrm>
              <a:off x="3360" y="1008"/>
              <a:ext cx="576" cy="192"/>
            </a:xfrm>
            <a:prstGeom prst="rect">
              <a:avLst/>
            </a:prstGeom>
            <a:noFill/>
            <a:ln w="9525">
              <a:noFill/>
              <a:miter lim="800000"/>
            </a:ln>
            <a:effectLst/>
          </p:spPr>
          <p:txBody>
            <a:bodyPr>
              <a:spAutoFit/>
            </a:bodyPr>
            <a:lstStyle/>
            <a:p>
              <a:pPr>
                <a:defRPr/>
              </a:pPr>
              <a:r>
                <a:rPr lang="zh-CN" altLang="en-US" sz="1400" b="1">
                  <a:solidFill>
                    <a:srgbClr val="D25F4C"/>
                  </a:solidFill>
                  <a:effectLst>
                    <a:outerShdw blurRad="38100" dist="38100" dir="2700000" algn="tl">
                      <a:srgbClr val="000000"/>
                    </a:outerShdw>
                  </a:effectLst>
                  <a:latin typeface="Times New Roman" panose="02020603050405020304" pitchFamily="18" charset="0"/>
                  <a:ea typeface="幼圆" panose="02010509060101010101" pitchFamily="49" charset="-122"/>
                </a:rPr>
                <a:t>进书通知</a:t>
              </a:r>
              <a:endParaRPr lang="zh-CN" altLang="en-US" sz="1400" b="1">
                <a:solidFill>
                  <a:srgbClr val="D25F4C"/>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grpSp>
      <p:grpSp>
        <p:nvGrpSpPr>
          <p:cNvPr id="40" name="Group 59"/>
          <p:cNvGrpSpPr/>
          <p:nvPr/>
        </p:nvGrpSpPr>
        <p:grpSpPr bwMode="auto">
          <a:xfrm>
            <a:off x="4163616" y="5071864"/>
            <a:ext cx="990600" cy="304800"/>
            <a:chOff x="2832" y="2592"/>
            <a:chExt cx="624" cy="192"/>
          </a:xfrm>
        </p:grpSpPr>
        <p:sp>
          <p:nvSpPr>
            <p:cNvPr id="41" name="Line 35"/>
            <p:cNvSpPr>
              <a:spLocks noChangeShapeType="1"/>
            </p:cNvSpPr>
            <p:nvPr/>
          </p:nvSpPr>
          <p:spPr bwMode="auto">
            <a:xfrm>
              <a:off x="2832" y="2784"/>
              <a:ext cx="624" cy="0"/>
            </a:xfrm>
            <a:prstGeom prst="line">
              <a:avLst/>
            </a:prstGeom>
            <a:noFill/>
            <a:ln w="3175">
              <a:solidFill>
                <a:srgbClr val="046C36"/>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Text Box 37"/>
            <p:cNvSpPr txBox="1">
              <a:spLocks noChangeArrowheads="1"/>
            </p:cNvSpPr>
            <p:nvPr/>
          </p:nvSpPr>
          <p:spPr bwMode="auto">
            <a:xfrm>
              <a:off x="2880" y="2592"/>
              <a:ext cx="564" cy="192"/>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幼圆" panose="02010509060101010101" pitchFamily="49" charset="-122"/>
                  <a:ea typeface="幼圆" panose="02010509060101010101" pitchFamily="49" charset="-122"/>
                </a:rPr>
                <a:t>进书通知</a:t>
              </a:r>
              <a:endParaRPr lang="zh-CN" altLang="en-US" sz="1400" b="1">
                <a:solidFill>
                  <a:srgbClr val="D25F4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sp>
        <p:nvSpPr>
          <p:cNvPr id="43" name="Arc 41"/>
          <p:cNvSpPr/>
          <p:nvPr/>
        </p:nvSpPr>
        <p:spPr bwMode="auto">
          <a:xfrm>
            <a:off x="4011216" y="5681464"/>
            <a:ext cx="457200" cy="609600"/>
          </a:xfrm>
          <a:custGeom>
            <a:avLst/>
            <a:gdLst>
              <a:gd name="T0" fmla="*/ 0 w 21600"/>
              <a:gd name="T1" fmla="*/ 0 h 21600"/>
              <a:gd name="T2" fmla="*/ 204838141 w 21600"/>
              <a:gd name="T3" fmla="*/ 485542386 h 21600"/>
              <a:gd name="T4" fmla="*/ 0 w 21600"/>
              <a:gd name="T5" fmla="*/ 4855423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chemeClr val="accent2"/>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 name="Arc 42"/>
          <p:cNvSpPr/>
          <p:nvPr/>
        </p:nvSpPr>
        <p:spPr bwMode="auto">
          <a:xfrm flipH="1">
            <a:off x="4773216" y="5529064"/>
            <a:ext cx="381000" cy="762000"/>
          </a:xfrm>
          <a:custGeom>
            <a:avLst/>
            <a:gdLst>
              <a:gd name="T0" fmla="*/ 0 w 21600"/>
              <a:gd name="T1" fmla="*/ 0 h 21600"/>
              <a:gd name="T2" fmla="*/ 118540664 w 21600"/>
              <a:gd name="T3" fmla="*/ 948325308 h 21600"/>
              <a:gd name="T4" fmla="*/ 0 w 21600"/>
              <a:gd name="T5" fmla="*/ 94832530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chemeClr val="accent2"/>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 name="Arc 46"/>
          <p:cNvSpPr/>
          <p:nvPr/>
        </p:nvSpPr>
        <p:spPr bwMode="auto">
          <a:xfrm flipV="1">
            <a:off x="3782616" y="4386064"/>
            <a:ext cx="457200" cy="609600"/>
          </a:xfrm>
          <a:custGeom>
            <a:avLst/>
            <a:gdLst>
              <a:gd name="T0" fmla="*/ 105700495 w 21600"/>
              <a:gd name="T1" fmla="*/ 0 h 18502"/>
              <a:gd name="T2" fmla="*/ 204838141 w 21600"/>
              <a:gd name="T3" fmla="*/ 661755017 h 18502"/>
              <a:gd name="T4" fmla="*/ 0 w 21600"/>
              <a:gd name="T5" fmla="*/ 661755017 h 18502"/>
              <a:gd name="T6" fmla="*/ 0 60000 65536"/>
              <a:gd name="T7" fmla="*/ 0 60000 65536"/>
              <a:gd name="T8" fmla="*/ 0 60000 65536"/>
              <a:gd name="T9" fmla="*/ 0 w 21600"/>
              <a:gd name="T10" fmla="*/ 0 h 18502"/>
              <a:gd name="T11" fmla="*/ 21600 w 21600"/>
              <a:gd name="T12" fmla="*/ 18502 h 18502"/>
            </a:gdLst>
            <a:ahLst/>
            <a:cxnLst>
              <a:cxn ang="T6">
                <a:pos x="T0" y="T1"/>
              </a:cxn>
              <a:cxn ang="T7">
                <a:pos x="T2" y="T3"/>
              </a:cxn>
              <a:cxn ang="T8">
                <a:pos x="T4" y="T5"/>
              </a:cxn>
            </a:cxnLst>
            <a:rect l="T9" t="T10" r="T11" b="T12"/>
            <a:pathLst>
              <a:path w="21600" h="18502" fill="none" extrusionOk="0">
                <a:moveTo>
                  <a:pt x="11146" y="-1"/>
                </a:moveTo>
                <a:cubicBezTo>
                  <a:pt x="17633" y="3908"/>
                  <a:pt x="21600" y="10928"/>
                  <a:pt x="21600" y="18502"/>
                </a:cubicBezTo>
              </a:path>
              <a:path w="21600" h="18502" stroke="0" extrusionOk="0">
                <a:moveTo>
                  <a:pt x="11146" y="-1"/>
                </a:moveTo>
                <a:cubicBezTo>
                  <a:pt x="17633" y="3908"/>
                  <a:pt x="21600" y="10928"/>
                  <a:pt x="21600" y="18502"/>
                </a:cubicBezTo>
                <a:lnTo>
                  <a:pt x="0" y="18502"/>
                </a:lnTo>
                <a:close/>
              </a:path>
            </a:pathLst>
          </a:custGeom>
          <a:noFill/>
          <a:ln w="12700">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 name="Arc 47"/>
          <p:cNvSpPr/>
          <p:nvPr/>
        </p:nvSpPr>
        <p:spPr bwMode="auto">
          <a:xfrm flipH="1" flipV="1">
            <a:off x="4849416" y="4081264"/>
            <a:ext cx="684213" cy="914400"/>
          </a:xfrm>
          <a:custGeom>
            <a:avLst/>
            <a:gdLst>
              <a:gd name="T0" fmla="*/ 253561715 w 20455"/>
              <a:gd name="T1" fmla="*/ 0 h 20510"/>
              <a:gd name="T2" fmla="*/ 765552136 w 20455"/>
              <a:gd name="T3" fmla="*/ 1202606652 h 20510"/>
              <a:gd name="T4" fmla="*/ 0 w 20455"/>
              <a:gd name="T5" fmla="*/ 1817510859 h 20510"/>
              <a:gd name="T6" fmla="*/ 0 60000 65536"/>
              <a:gd name="T7" fmla="*/ 0 60000 65536"/>
              <a:gd name="T8" fmla="*/ 0 60000 65536"/>
              <a:gd name="T9" fmla="*/ 0 w 20455"/>
              <a:gd name="T10" fmla="*/ 0 h 20510"/>
              <a:gd name="T11" fmla="*/ 20455 w 20455"/>
              <a:gd name="T12" fmla="*/ 20510 h 20510"/>
            </a:gdLst>
            <a:ahLst/>
            <a:cxnLst>
              <a:cxn ang="T6">
                <a:pos x="T0" y="T1"/>
              </a:cxn>
              <a:cxn ang="T7">
                <a:pos x="T2" y="T3"/>
              </a:cxn>
              <a:cxn ang="T8">
                <a:pos x="T4" y="T5"/>
              </a:cxn>
            </a:cxnLst>
            <a:rect l="T9" t="T10" r="T11" b="T12"/>
            <a:pathLst>
              <a:path w="20455" h="20510" fill="none" extrusionOk="0">
                <a:moveTo>
                  <a:pt x="6774" y="0"/>
                </a:moveTo>
                <a:cubicBezTo>
                  <a:pt x="13211" y="2126"/>
                  <a:pt x="18277" y="7151"/>
                  <a:pt x="20455" y="13570"/>
                </a:cubicBezTo>
              </a:path>
              <a:path w="20455" h="20510" stroke="0" extrusionOk="0">
                <a:moveTo>
                  <a:pt x="6774" y="0"/>
                </a:moveTo>
                <a:cubicBezTo>
                  <a:pt x="13211" y="2126"/>
                  <a:pt x="18277" y="7151"/>
                  <a:pt x="20455" y="13570"/>
                </a:cubicBezTo>
                <a:lnTo>
                  <a:pt x="0" y="20510"/>
                </a:lnTo>
                <a:close/>
              </a:path>
            </a:pathLst>
          </a:custGeom>
          <a:noFill/>
          <a:ln w="3175">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 name="Rectangle 50"/>
          <p:cNvSpPr>
            <a:spLocks noChangeArrowheads="1"/>
          </p:cNvSpPr>
          <p:nvPr/>
        </p:nvSpPr>
        <p:spPr bwMode="auto">
          <a:xfrm>
            <a:off x="5916216" y="2886472"/>
            <a:ext cx="685800" cy="838200"/>
          </a:xfrm>
          <a:prstGeom prst="rect">
            <a:avLst/>
          </a:prstGeom>
          <a:solidFill>
            <a:schemeClr val="bg1"/>
          </a:solidFill>
          <a:ln w="3175">
            <a:solidFill>
              <a:srgbClr val="5030EE"/>
            </a:solidFill>
            <a:miter lim="800000"/>
          </a:ln>
          <a:effectLst/>
        </p:spPr>
        <p:txBody>
          <a:bodyPr wrap="none" anchor="ctr"/>
          <a:lstStyle/>
          <a:p>
            <a:pPr>
              <a:defRPr/>
            </a:pPr>
            <a:r>
              <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rPr>
              <a:t>保</a:t>
            </a:r>
            <a:endPar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rPr>
              <a:t>管员</a:t>
            </a:r>
            <a:endPar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grpSp>
        <p:nvGrpSpPr>
          <p:cNvPr id="48" name="Group 71"/>
          <p:cNvGrpSpPr/>
          <p:nvPr/>
        </p:nvGrpSpPr>
        <p:grpSpPr bwMode="auto">
          <a:xfrm>
            <a:off x="1953816" y="4843264"/>
            <a:ext cx="2209800" cy="990600"/>
            <a:chOff x="1440" y="2448"/>
            <a:chExt cx="1392" cy="624"/>
          </a:xfrm>
        </p:grpSpPr>
        <p:sp>
          <p:nvSpPr>
            <p:cNvPr id="49" name="Oval 24"/>
            <p:cNvSpPr>
              <a:spLocks noChangeArrowheads="1"/>
            </p:cNvSpPr>
            <p:nvPr/>
          </p:nvSpPr>
          <p:spPr bwMode="auto">
            <a:xfrm>
              <a:off x="2208" y="2448"/>
              <a:ext cx="624" cy="624"/>
            </a:xfrm>
            <a:prstGeom prst="ellipse">
              <a:avLst/>
            </a:prstGeom>
            <a:solidFill>
              <a:schemeClr val="bg1"/>
            </a:solidFill>
            <a:ln w="6350">
              <a:solidFill>
                <a:srgbClr val="046C36"/>
              </a:solidFill>
              <a:round/>
            </a:ln>
            <a:effectLst/>
          </p:spPr>
          <p:txBody>
            <a:bodyPr wrap="none" anchor="ctr"/>
            <a:lstStyle>
              <a:lvl1pPr>
                <a:defRPr sz="2800">
                  <a:solidFill>
                    <a:schemeClr val="tx1"/>
                  </a:solidFill>
                  <a:latin typeface="Times New Roman" panose="02020603050405020304" pitchFamily="18" charset="0"/>
                  <a:ea typeface="楷体_GB2312" pitchFamily="49" charset="-122"/>
                </a:defRPr>
              </a:lvl1pPr>
              <a:lvl2pPr marL="742950" indent="-285750">
                <a:defRPr sz="2800">
                  <a:solidFill>
                    <a:schemeClr val="tx1"/>
                  </a:solidFill>
                  <a:latin typeface="Times New Roman" panose="02020603050405020304" pitchFamily="18" charset="0"/>
                  <a:ea typeface="楷体_GB2312" pitchFamily="49" charset="-122"/>
                </a:defRPr>
              </a:lvl2pPr>
              <a:lvl3pPr marL="1143000" indent="-228600">
                <a:defRPr sz="2800">
                  <a:solidFill>
                    <a:schemeClr val="tx1"/>
                  </a:solidFill>
                  <a:latin typeface="Times New Roman" panose="02020603050405020304" pitchFamily="18" charset="0"/>
                  <a:ea typeface="楷体_GB2312" pitchFamily="49" charset="-122"/>
                </a:defRPr>
              </a:lvl3pPr>
              <a:lvl4pPr marL="1600200" indent="-228600">
                <a:defRPr sz="2800">
                  <a:solidFill>
                    <a:schemeClr val="tx1"/>
                  </a:solidFill>
                  <a:latin typeface="Times New Roman" panose="02020603050405020304" pitchFamily="18" charset="0"/>
                  <a:ea typeface="楷体_GB2312" pitchFamily="49" charset="-122"/>
                </a:defRPr>
              </a:lvl4pPr>
              <a:lvl5pPr marL="2057400" indent="-228600">
                <a:defRPr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9pPr>
            </a:lstStyle>
            <a:p>
              <a:r>
                <a:rPr lang="zh-CN" altLang="en-US" sz="1800" b="1">
                  <a:solidFill>
                    <a:srgbClr val="5C22EC"/>
                  </a:solidFill>
                  <a:effectLst>
                    <a:outerShdw blurRad="38100" dist="38100" dir="2700000" algn="tl">
                      <a:srgbClr val="000000"/>
                    </a:outerShdw>
                  </a:effectLst>
                  <a:ea typeface="幼圆" panose="02010509060101010101" pitchFamily="49" charset="-122"/>
                </a:rPr>
                <a:t>1</a:t>
              </a:r>
              <a:endParaRPr lang="zh-CN" altLang="en-US" sz="1800" b="1">
                <a:solidFill>
                  <a:srgbClr val="5C22EC"/>
                </a:solidFill>
                <a:effectLst>
                  <a:outerShdw blurRad="38100" dist="38100" dir="2700000" algn="tl">
                    <a:srgbClr val="000000"/>
                  </a:outerShdw>
                </a:effectLst>
                <a:ea typeface="幼圆" panose="02010509060101010101" pitchFamily="49" charset="-122"/>
              </a:endParaRPr>
            </a:p>
            <a:p>
              <a:r>
                <a:rPr lang="zh-CN" altLang="en-US" sz="1800" b="1">
                  <a:solidFill>
                    <a:srgbClr val="E72F9D"/>
                  </a:solidFill>
                  <a:effectLst>
                    <a:outerShdw blurRad="38100" dist="38100" dir="2700000" algn="tl">
                      <a:srgbClr val="000000"/>
                    </a:outerShdw>
                  </a:effectLst>
                  <a:latin typeface="幼圆" panose="02010509060101010101" pitchFamily="49" charset="-122"/>
                  <a:ea typeface="幼圆" panose="02010509060101010101" pitchFamily="49" charset="-122"/>
                </a:rPr>
                <a:t>销售</a:t>
              </a:r>
              <a:endParaRPr lang="zh-CN" altLang="en-US" sz="1800" b="1">
                <a:solidFill>
                  <a:srgbClr val="5C22E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nvGrpSpPr>
            <p:cNvPr id="50" name="Group 58"/>
            <p:cNvGrpSpPr/>
            <p:nvPr/>
          </p:nvGrpSpPr>
          <p:grpSpPr bwMode="auto">
            <a:xfrm>
              <a:off x="1776" y="2496"/>
              <a:ext cx="452" cy="192"/>
              <a:chOff x="1776" y="2496"/>
              <a:chExt cx="452" cy="192"/>
            </a:xfrm>
          </p:grpSpPr>
          <p:sp>
            <p:nvSpPr>
              <p:cNvPr id="55" name="Line 26"/>
              <p:cNvSpPr>
                <a:spLocks noChangeShapeType="1"/>
              </p:cNvSpPr>
              <p:nvPr/>
            </p:nvSpPr>
            <p:spPr bwMode="auto">
              <a:xfrm>
                <a:off x="1776" y="2688"/>
                <a:ext cx="432" cy="0"/>
              </a:xfrm>
              <a:prstGeom prst="line">
                <a:avLst/>
              </a:prstGeom>
              <a:noFill/>
              <a:ln w="3175">
                <a:solidFill>
                  <a:srgbClr val="046C3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Text Box 30"/>
              <p:cNvSpPr txBox="1">
                <a:spLocks noChangeArrowheads="1"/>
              </p:cNvSpPr>
              <p:nvPr/>
            </p:nvSpPr>
            <p:spPr bwMode="auto">
              <a:xfrm>
                <a:off x="1776" y="2496"/>
                <a:ext cx="452" cy="192"/>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幼圆" panose="02010509060101010101" pitchFamily="49" charset="-122"/>
                    <a:ea typeface="幼圆" panose="02010509060101010101" pitchFamily="49" charset="-122"/>
                  </a:rPr>
                  <a:t>购书单</a:t>
                </a:r>
                <a:endParaRPr lang="zh-CN" altLang="en-US" sz="1400" b="1">
                  <a:solidFill>
                    <a:srgbClr val="D25F4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grpSp>
          <p:nvGrpSpPr>
            <p:cNvPr id="51" name="Group 62"/>
            <p:cNvGrpSpPr/>
            <p:nvPr/>
          </p:nvGrpSpPr>
          <p:grpSpPr bwMode="auto">
            <a:xfrm>
              <a:off x="1776" y="2832"/>
              <a:ext cx="452" cy="192"/>
              <a:chOff x="1776" y="2832"/>
              <a:chExt cx="452" cy="192"/>
            </a:xfrm>
          </p:grpSpPr>
          <p:sp>
            <p:nvSpPr>
              <p:cNvPr id="53" name="Line 27"/>
              <p:cNvSpPr>
                <a:spLocks noChangeShapeType="1"/>
              </p:cNvSpPr>
              <p:nvPr/>
            </p:nvSpPr>
            <p:spPr bwMode="auto">
              <a:xfrm>
                <a:off x="1776" y="2832"/>
                <a:ext cx="432" cy="0"/>
              </a:xfrm>
              <a:prstGeom prst="line">
                <a:avLst/>
              </a:prstGeom>
              <a:noFill/>
              <a:ln w="3175">
                <a:solidFill>
                  <a:srgbClr val="046C36"/>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Text Box 31"/>
              <p:cNvSpPr txBox="1">
                <a:spLocks noChangeArrowheads="1"/>
              </p:cNvSpPr>
              <p:nvPr/>
            </p:nvSpPr>
            <p:spPr bwMode="auto">
              <a:xfrm>
                <a:off x="1776" y="2832"/>
                <a:ext cx="452" cy="192"/>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幼圆" panose="02010509060101010101" pitchFamily="49" charset="-122"/>
                    <a:ea typeface="幼圆" panose="02010509060101010101" pitchFamily="49" charset="-122"/>
                  </a:rPr>
                  <a:t>领书单</a:t>
                </a:r>
                <a:endParaRPr lang="zh-CN" altLang="en-US" sz="1400" b="1">
                  <a:solidFill>
                    <a:srgbClr val="D25F4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sp>
          <p:nvSpPr>
            <p:cNvPr id="52" name="Rectangle 52"/>
            <p:cNvSpPr>
              <a:spLocks noChangeArrowheads="1"/>
            </p:cNvSpPr>
            <p:nvPr/>
          </p:nvSpPr>
          <p:spPr bwMode="auto">
            <a:xfrm>
              <a:off x="1440" y="2496"/>
              <a:ext cx="336" cy="528"/>
            </a:xfrm>
            <a:prstGeom prst="rect">
              <a:avLst/>
            </a:prstGeom>
            <a:solidFill>
              <a:schemeClr val="bg1"/>
            </a:solidFill>
            <a:ln w="3175">
              <a:solidFill>
                <a:srgbClr val="5030EE"/>
              </a:solidFill>
              <a:miter lim="800000"/>
            </a:ln>
            <a:effectLst/>
          </p:spPr>
          <p:txBody>
            <a:bodyPr wrap="none" anchor="ctr"/>
            <a:lstStyle/>
            <a:p>
              <a:pPr>
                <a:defRPr/>
              </a:pPr>
              <a:r>
                <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rPr>
                <a:t>学</a:t>
              </a:r>
              <a:endPar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rPr>
                <a:t>生</a:t>
              </a:r>
              <a:endPar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grpSp>
      <p:grpSp>
        <p:nvGrpSpPr>
          <p:cNvPr id="57" name="Group 72"/>
          <p:cNvGrpSpPr/>
          <p:nvPr/>
        </p:nvGrpSpPr>
        <p:grpSpPr bwMode="auto">
          <a:xfrm>
            <a:off x="5154216" y="4843264"/>
            <a:ext cx="2438400" cy="990600"/>
            <a:chOff x="3456" y="2448"/>
            <a:chExt cx="1536" cy="624"/>
          </a:xfrm>
        </p:grpSpPr>
        <p:grpSp>
          <p:nvGrpSpPr>
            <p:cNvPr id="58" name="Group 60"/>
            <p:cNvGrpSpPr/>
            <p:nvPr/>
          </p:nvGrpSpPr>
          <p:grpSpPr bwMode="auto">
            <a:xfrm>
              <a:off x="4080" y="2496"/>
              <a:ext cx="480" cy="192"/>
              <a:chOff x="4080" y="2496"/>
              <a:chExt cx="480" cy="192"/>
            </a:xfrm>
          </p:grpSpPr>
          <p:sp>
            <p:nvSpPr>
              <p:cNvPr id="64" name="Line 28"/>
              <p:cNvSpPr>
                <a:spLocks noChangeShapeType="1"/>
              </p:cNvSpPr>
              <p:nvPr/>
            </p:nvSpPr>
            <p:spPr bwMode="auto">
              <a:xfrm>
                <a:off x="4080" y="2688"/>
                <a:ext cx="480" cy="0"/>
              </a:xfrm>
              <a:prstGeom prst="line">
                <a:avLst/>
              </a:prstGeom>
              <a:noFill/>
              <a:ln w="3175">
                <a:solidFill>
                  <a:srgbClr val="046C3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 name="Text Box 32"/>
              <p:cNvSpPr txBox="1">
                <a:spLocks noChangeArrowheads="1"/>
              </p:cNvSpPr>
              <p:nvPr/>
            </p:nvSpPr>
            <p:spPr bwMode="auto">
              <a:xfrm>
                <a:off x="4080" y="2496"/>
                <a:ext cx="452" cy="192"/>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幼圆" panose="02010509060101010101" pitchFamily="49" charset="-122"/>
                    <a:ea typeface="幼圆" panose="02010509060101010101" pitchFamily="49" charset="-122"/>
                  </a:rPr>
                  <a:t>缺书单</a:t>
                </a:r>
                <a:endParaRPr lang="zh-CN" altLang="en-US" sz="1400" b="1">
                  <a:solidFill>
                    <a:srgbClr val="D25F4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grpSp>
          <p:nvGrpSpPr>
            <p:cNvPr id="59" name="Group 61"/>
            <p:cNvGrpSpPr/>
            <p:nvPr/>
          </p:nvGrpSpPr>
          <p:grpSpPr bwMode="auto">
            <a:xfrm>
              <a:off x="4032" y="2832"/>
              <a:ext cx="564" cy="192"/>
              <a:chOff x="4032" y="2832"/>
              <a:chExt cx="564" cy="192"/>
            </a:xfrm>
          </p:grpSpPr>
          <p:sp>
            <p:nvSpPr>
              <p:cNvPr id="62" name="Line 29"/>
              <p:cNvSpPr>
                <a:spLocks noChangeShapeType="1"/>
              </p:cNvSpPr>
              <p:nvPr/>
            </p:nvSpPr>
            <p:spPr bwMode="auto">
              <a:xfrm>
                <a:off x="4080" y="2832"/>
                <a:ext cx="480" cy="0"/>
              </a:xfrm>
              <a:prstGeom prst="line">
                <a:avLst/>
              </a:prstGeom>
              <a:noFill/>
              <a:ln w="3175">
                <a:solidFill>
                  <a:srgbClr val="046C36"/>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 name="Text Box 33"/>
              <p:cNvSpPr txBox="1">
                <a:spLocks noChangeArrowheads="1"/>
              </p:cNvSpPr>
              <p:nvPr/>
            </p:nvSpPr>
            <p:spPr bwMode="auto">
              <a:xfrm>
                <a:off x="4032" y="2832"/>
                <a:ext cx="564" cy="192"/>
              </a:xfrm>
              <a:prstGeom prst="rect">
                <a:avLst/>
              </a:prstGeom>
              <a:noFill/>
              <a:ln w="9525">
                <a:noFill/>
                <a:miter lim="800000"/>
              </a:ln>
              <a:effectLst/>
            </p:spPr>
            <p:txBody>
              <a:bodyPr wrap="none">
                <a:spAutoFit/>
              </a:bodyPr>
              <a:lstStyle/>
              <a:p>
                <a:pPr algn="l">
                  <a:defRPr/>
                </a:pPr>
                <a:r>
                  <a:rPr lang="zh-CN" altLang="en-US" sz="1400" b="1">
                    <a:solidFill>
                      <a:srgbClr val="D25F4C"/>
                    </a:solidFill>
                    <a:effectLst>
                      <a:outerShdw blurRad="38100" dist="38100" dir="2700000" algn="tl">
                        <a:srgbClr val="000000"/>
                      </a:outerShdw>
                    </a:effectLst>
                    <a:latin typeface="幼圆" panose="02010509060101010101" pitchFamily="49" charset="-122"/>
                    <a:ea typeface="幼圆" panose="02010509060101010101" pitchFamily="49" charset="-122"/>
                  </a:rPr>
                  <a:t>进书通知</a:t>
                </a:r>
                <a:endParaRPr lang="zh-CN" altLang="en-US" sz="1400" b="1">
                  <a:solidFill>
                    <a:srgbClr val="D25F4C"/>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sp>
          <p:nvSpPr>
            <p:cNvPr id="60" name="Oval 34"/>
            <p:cNvSpPr>
              <a:spLocks noChangeArrowheads="1"/>
            </p:cNvSpPr>
            <p:nvPr/>
          </p:nvSpPr>
          <p:spPr bwMode="auto">
            <a:xfrm>
              <a:off x="3456" y="2448"/>
              <a:ext cx="624" cy="624"/>
            </a:xfrm>
            <a:prstGeom prst="ellipse">
              <a:avLst/>
            </a:prstGeom>
            <a:solidFill>
              <a:schemeClr val="bg1"/>
            </a:solidFill>
            <a:ln w="6350">
              <a:solidFill>
                <a:srgbClr val="046C36"/>
              </a:solidFill>
              <a:round/>
            </a:ln>
            <a:effectLst/>
          </p:spPr>
          <p:txBody>
            <a:bodyPr wrap="none" anchor="ctr"/>
            <a:lstStyle>
              <a:lvl1pPr>
                <a:defRPr sz="2800">
                  <a:solidFill>
                    <a:schemeClr val="tx1"/>
                  </a:solidFill>
                  <a:latin typeface="Times New Roman" panose="02020603050405020304" pitchFamily="18" charset="0"/>
                  <a:ea typeface="楷体_GB2312" pitchFamily="49" charset="-122"/>
                </a:defRPr>
              </a:lvl1pPr>
              <a:lvl2pPr marL="742950" indent="-285750">
                <a:defRPr sz="2800">
                  <a:solidFill>
                    <a:schemeClr val="tx1"/>
                  </a:solidFill>
                  <a:latin typeface="Times New Roman" panose="02020603050405020304" pitchFamily="18" charset="0"/>
                  <a:ea typeface="楷体_GB2312" pitchFamily="49" charset="-122"/>
                </a:defRPr>
              </a:lvl2pPr>
              <a:lvl3pPr marL="1143000" indent="-228600">
                <a:defRPr sz="2800">
                  <a:solidFill>
                    <a:schemeClr val="tx1"/>
                  </a:solidFill>
                  <a:latin typeface="Times New Roman" panose="02020603050405020304" pitchFamily="18" charset="0"/>
                  <a:ea typeface="楷体_GB2312" pitchFamily="49" charset="-122"/>
                </a:defRPr>
              </a:lvl3pPr>
              <a:lvl4pPr marL="1600200" indent="-228600">
                <a:defRPr sz="2800">
                  <a:solidFill>
                    <a:schemeClr val="tx1"/>
                  </a:solidFill>
                  <a:latin typeface="Times New Roman" panose="02020603050405020304" pitchFamily="18" charset="0"/>
                  <a:ea typeface="楷体_GB2312" pitchFamily="49" charset="-122"/>
                </a:defRPr>
              </a:lvl4pPr>
              <a:lvl5pPr marL="2057400" indent="-228600">
                <a:defRPr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9pPr>
            </a:lstStyle>
            <a:p>
              <a:r>
                <a:rPr lang="zh-CN" altLang="en-US" sz="1800" b="1">
                  <a:solidFill>
                    <a:srgbClr val="5C22EC"/>
                  </a:solidFill>
                  <a:effectLst>
                    <a:outerShdw blurRad="38100" dist="38100" dir="2700000" algn="tl">
                      <a:srgbClr val="000000"/>
                    </a:outerShdw>
                  </a:effectLst>
                  <a:ea typeface="幼圆" panose="02010509060101010101" pitchFamily="49" charset="-122"/>
                </a:rPr>
                <a:t>2</a:t>
              </a:r>
              <a:endParaRPr lang="zh-CN" altLang="en-US" sz="1800" b="1">
                <a:solidFill>
                  <a:srgbClr val="5C22EC"/>
                </a:solidFill>
                <a:effectLst>
                  <a:outerShdw blurRad="38100" dist="38100" dir="2700000" algn="tl">
                    <a:srgbClr val="000000"/>
                  </a:outerShdw>
                </a:effectLst>
                <a:ea typeface="幼圆" panose="02010509060101010101" pitchFamily="49" charset="-122"/>
              </a:endParaRPr>
            </a:p>
            <a:p>
              <a:r>
                <a:rPr lang="zh-CN" altLang="en-US" sz="1800" b="1">
                  <a:solidFill>
                    <a:srgbClr val="4BC537"/>
                  </a:solidFill>
                  <a:effectLst>
                    <a:outerShdw blurRad="38100" dist="38100" dir="2700000" algn="tl">
                      <a:srgbClr val="000000"/>
                    </a:outerShdw>
                  </a:effectLst>
                  <a:latin typeface="幼圆" panose="02010509060101010101" pitchFamily="49" charset="-122"/>
                  <a:ea typeface="幼圆" panose="02010509060101010101" pitchFamily="49" charset="-122"/>
                </a:rPr>
                <a:t>采购</a:t>
              </a:r>
              <a:endParaRPr lang="zh-CN" altLang="en-US" sz="1800" b="1">
                <a:solidFill>
                  <a:srgbClr val="4BC537"/>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sp>
          <p:nvSpPr>
            <p:cNvPr id="61" name="Rectangle 53"/>
            <p:cNvSpPr>
              <a:spLocks noChangeArrowheads="1"/>
            </p:cNvSpPr>
            <p:nvPr/>
          </p:nvSpPr>
          <p:spPr bwMode="auto">
            <a:xfrm>
              <a:off x="4560" y="2496"/>
              <a:ext cx="432" cy="528"/>
            </a:xfrm>
            <a:prstGeom prst="rect">
              <a:avLst/>
            </a:prstGeom>
            <a:solidFill>
              <a:schemeClr val="bg1"/>
            </a:solidFill>
            <a:ln w="3175">
              <a:solidFill>
                <a:srgbClr val="5030EE"/>
              </a:solidFill>
              <a:miter lim="800000"/>
            </a:ln>
            <a:effectLst/>
          </p:spPr>
          <p:txBody>
            <a:bodyPr wrap="none" anchor="ctr"/>
            <a:lstStyle/>
            <a:p>
              <a:pPr>
                <a:defRPr/>
              </a:pPr>
              <a:r>
                <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rPr>
                <a:t>保</a:t>
              </a:r>
              <a:endPar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a:p>
              <a:pPr>
                <a:defRPr/>
              </a:pPr>
              <a:r>
                <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rPr>
                <a:t>管员</a:t>
              </a:r>
              <a:endParaRPr lang="zh-CN" altLang="en-US" sz="1800" b="1">
                <a:solidFill>
                  <a:srgbClr val="5030EE"/>
                </a:solidFill>
                <a:effectLst>
                  <a:outerShdw blurRad="38100" dist="38100" dir="2700000" algn="tl">
                    <a:srgbClr val="000000"/>
                  </a:outerShdw>
                </a:effectLst>
                <a:latin typeface="Times New Roman" panose="02020603050405020304" pitchFamily="18" charset="0"/>
                <a:ea typeface="幼圆" panose="02010509060101010101" pitchFamily="49" charset="-122"/>
              </a:endParaRPr>
            </a:p>
          </p:txBody>
        </p:sp>
      </p:grpSp>
      <p:grpSp>
        <p:nvGrpSpPr>
          <p:cNvPr id="66" name="Group 65"/>
          <p:cNvGrpSpPr/>
          <p:nvPr/>
        </p:nvGrpSpPr>
        <p:grpSpPr bwMode="auto">
          <a:xfrm>
            <a:off x="1572816" y="3429000"/>
            <a:ext cx="6553200" cy="533400"/>
            <a:chOff x="1200" y="1392"/>
            <a:chExt cx="4128" cy="336"/>
          </a:xfrm>
        </p:grpSpPr>
        <p:sp>
          <p:nvSpPr>
            <p:cNvPr id="67" name="Line 66"/>
            <p:cNvSpPr>
              <a:spLocks noChangeShapeType="1"/>
            </p:cNvSpPr>
            <p:nvPr/>
          </p:nvSpPr>
          <p:spPr bwMode="auto">
            <a:xfrm>
              <a:off x="1200" y="1728"/>
              <a:ext cx="4128" cy="0"/>
            </a:xfrm>
            <a:prstGeom prst="line">
              <a:avLst/>
            </a:prstGeom>
            <a:noFill/>
            <a:ln w="9525">
              <a:solidFill>
                <a:srgbClr val="5030EE"/>
              </a:solidFill>
              <a:prstDash val="lgDashDot"/>
              <a:round/>
            </a:ln>
            <a:extLst>
              <a:ext uri="{909E8E84-426E-40DD-AFC4-6F175D3DCCD1}">
                <a14:hiddenFill xmlns:a14="http://schemas.microsoft.com/office/drawing/2010/main">
                  <a:noFill/>
                </a14:hiddenFill>
              </a:ext>
            </a:extLst>
          </p:spPr>
          <p:txBody>
            <a:bodyPr/>
            <a:lstStyle/>
            <a:p>
              <a:endParaRPr lang="zh-CN" altLang="en-US"/>
            </a:p>
          </p:txBody>
        </p:sp>
        <p:sp>
          <p:nvSpPr>
            <p:cNvPr id="68" name="Rectangle 67"/>
            <p:cNvSpPr>
              <a:spLocks noChangeArrowheads="1"/>
            </p:cNvSpPr>
            <p:nvPr/>
          </p:nvSpPr>
          <p:spPr bwMode="auto">
            <a:xfrm>
              <a:off x="4560" y="1392"/>
              <a:ext cx="480" cy="288"/>
            </a:xfrm>
            <a:prstGeom prst="rect">
              <a:avLst/>
            </a:prstGeom>
            <a:noFill/>
            <a:ln w="9525">
              <a:noFill/>
              <a:miter lim="800000"/>
            </a:ln>
            <a:effectLst/>
          </p:spPr>
          <p:txBody>
            <a:bodyPr wrap="none" anchor="ctr"/>
            <a:lstStyle/>
            <a:p>
              <a:pPr>
                <a:defRPr/>
              </a:pPr>
              <a:r>
                <a:rPr lang="zh-CN" altLang="en-US" sz="1800" b="1">
                  <a:solidFill>
                    <a:srgbClr val="FF7C80"/>
                  </a:solidFill>
                  <a:effectLst>
                    <a:outerShdw blurRad="38100" dist="38100" dir="2700000" algn="tl">
                      <a:srgbClr val="000000"/>
                    </a:outerShdw>
                  </a:effectLst>
                  <a:latin typeface="幼圆" panose="02010509060101010101" pitchFamily="49" charset="-122"/>
                  <a:ea typeface="幼圆" panose="02010509060101010101" pitchFamily="49" charset="-122"/>
                </a:rPr>
                <a:t>第 </a:t>
              </a:r>
              <a:r>
                <a:rPr lang="en-US" altLang="zh-CN" sz="1800" b="1">
                  <a:solidFill>
                    <a:srgbClr val="FF7C80"/>
                  </a:solidFill>
                  <a:effectLst>
                    <a:outerShdw blurRad="38100" dist="38100" dir="2700000" algn="tl">
                      <a:srgbClr val="000000"/>
                    </a:outerShdw>
                  </a:effectLst>
                  <a:latin typeface="Arial" panose="020B0604020202020204" pitchFamily="34" charset="0"/>
                  <a:ea typeface="幼圆" panose="02010509060101010101" pitchFamily="49" charset="-122"/>
                </a:rPr>
                <a:t>1</a:t>
              </a:r>
              <a:r>
                <a:rPr lang="en-US" altLang="zh-CN" sz="1800" b="1">
                  <a:solidFill>
                    <a:srgbClr val="FF7C80"/>
                  </a:solidFill>
                  <a:effectLst>
                    <a:outerShdw blurRad="38100" dist="38100" dir="2700000" algn="tl">
                      <a:srgbClr val="000000"/>
                    </a:outerShdw>
                  </a:effectLst>
                  <a:latin typeface="幼圆" panose="02010509060101010101" pitchFamily="49" charset="-122"/>
                  <a:ea typeface="幼圆" panose="02010509060101010101" pitchFamily="49" charset="-122"/>
                </a:rPr>
                <a:t> </a:t>
              </a:r>
              <a:r>
                <a:rPr lang="zh-CN" altLang="en-US" sz="1800" b="1">
                  <a:solidFill>
                    <a:srgbClr val="FF7C80"/>
                  </a:solidFill>
                  <a:effectLst>
                    <a:outerShdw blurRad="38100" dist="38100" dir="2700000" algn="tl">
                      <a:srgbClr val="000000"/>
                    </a:outerShdw>
                  </a:effectLst>
                  <a:latin typeface="幼圆" panose="02010509060101010101" pitchFamily="49" charset="-122"/>
                  <a:ea typeface="幼圆" panose="02010509060101010101" pitchFamily="49" charset="-122"/>
                </a:rPr>
                <a:t>层</a:t>
              </a:r>
              <a:endParaRPr lang="zh-CN" altLang="en-US" sz="1800" b="1">
                <a:solidFill>
                  <a:srgbClr val="FF7C80"/>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grpSp>
        <p:nvGrpSpPr>
          <p:cNvPr id="69" name="Group 73"/>
          <p:cNvGrpSpPr/>
          <p:nvPr/>
        </p:nvGrpSpPr>
        <p:grpSpPr bwMode="auto">
          <a:xfrm>
            <a:off x="3630216" y="4005064"/>
            <a:ext cx="1676400" cy="381000"/>
            <a:chOff x="1440" y="2544"/>
            <a:chExt cx="1056" cy="240"/>
          </a:xfrm>
        </p:grpSpPr>
        <p:sp>
          <p:nvSpPr>
            <p:cNvPr id="70" name="Line 74"/>
            <p:cNvSpPr>
              <a:spLocks noChangeShapeType="1"/>
            </p:cNvSpPr>
            <p:nvPr/>
          </p:nvSpPr>
          <p:spPr bwMode="auto">
            <a:xfrm>
              <a:off x="1584" y="2592"/>
              <a:ext cx="864" cy="0"/>
            </a:xfrm>
            <a:prstGeom prst="line">
              <a:avLst/>
            </a:prstGeom>
            <a:noFill/>
            <a:ln w="9525">
              <a:solidFill>
                <a:srgbClr val="D25F4C"/>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 name="Line 75"/>
            <p:cNvSpPr>
              <a:spLocks noChangeShapeType="1"/>
            </p:cNvSpPr>
            <p:nvPr/>
          </p:nvSpPr>
          <p:spPr bwMode="auto">
            <a:xfrm>
              <a:off x="1584" y="2784"/>
              <a:ext cx="864" cy="0"/>
            </a:xfrm>
            <a:prstGeom prst="line">
              <a:avLst/>
            </a:prstGeom>
            <a:noFill/>
            <a:ln w="9525">
              <a:solidFill>
                <a:srgbClr val="D25F4C"/>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 name="Text Box 76"/>
            <p:cNvSpPr txBox="1">
              <a:spLocks noChangeArrowheads="1"/>
            </p:cNvSpPr>
            <p:nvPr/>
          </p:nvSpPr>
          <p:spPr bwMode="auto">
            <a:xfrm>
              <a:off x="1440" y="2544"/>
              <a:ext cx="1056" cy="231"/>
            </a:xfrm>
            <a:prstGeom prst="rect">
              <a:avLst/>
            </a:prstGeom>
            <a:noFill/>
            <a:ln w="9525">
              <a:noFill/>
              <a:miter lim="800000"/>
            </a:ln>
            <a:effectLst/>
          </p:spPr>
          <p:txBody>
            <a:bodyPr>
              <a:spAutoFit/>
            </a:bodyPr>
            <a:lstStyle/>
            <a:p>
              <a:pPr>
                <a:defRPr/>
              </a:pPr>
              <a:r>
                <a:rPr lang="zh-CN" altLang="en-US" sz="1400" b="1">
                  <a:solidFill>
                    <a:srgbClr val="046C36"/>
                  </a:solidFill>
                  <a:effectLst>
                    <a:outerShdw blurRad="38100" dist="38100" dir="2700000" algn="tl">
                      <a:srgbClr val="000000"/>
                    </a:outerShdw>
                  </a:effectLst>
                  <a:latin typeface="幼圆" panose="02010509060101010101" pitchFamily="49" charset="-122"/>
                  <a:ea typeface="幼圆" panose="02010509060101010101" pitchFamily="49" charset="-122"/>
                </a:rPr>
                <a:t>  教材存量表 </a:t>
              </a:r>
              <a:r>
                <a:rPr lang="en-US" altLang="zh-CN" sz="1800" b="1">
                  <a:solidFill>
                    <a:srgbClr val="FF3399"/>
                  </a:solidFill>
                  <a:effectLst>
                    <a:outerShdw blurRad="38100" dist="38100" dir="2700000" algn="tl">
                      <a:srgbClr val="000000"/>
                    </a:outerShdw>
                  </a:effectLst>
                  <a:latin typeface="幼圆" panose="02010509060101010101" pitchFamily="49" charset="-122"/>
                  <a:ea typeface="幼圆" panose="02010509060101010101" pitchFamily="49" charset="-122"/>
                </a:rPr>
                <a:t>F1</a:t>
              </a:r>
              <a:endParaRPr lang="en-US" altLang="zh-CN" sz="1800" b="1">
                <a:solidFill>
                  <a:srgbClr val="FF3399"/>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grpSp>
        <p:nvGrpSpPr>
          <p:cNvPr id="73" name="Group 77"/>
          <p:cNvGrpSpPr/>
          <p:nvPr/>
        </p:nvGrpSpPr>
        <p:grpSpPr bwMode="auto">
          <a:xfrm>
            <a:off x="3782616" y="6214864"/>
            <a:ext cx="1676400" cy="381000"/>
            <a:chOff x="1440" y="2544"/>
            <a:chExt cx="1056" cy="240"/>
          </a:xfrm>
        </p:grpSpPr>
        <p:sp>
          <p:nvSpPr>
            <p:cNvPr id="74" name="Line 78"/>
            <p:cNvSpPr>
              <a:spLocks noChangeShapeType="1"/>
            </p:cNvSpPr>
            <p:nvPr/>
          </p:nvSpPr>
          <p:spPr bwMode="auto">
            <a:xfrm>
              <a:off x="1584" y="2592"/>
              <a:ext cx="864" cy="0"/>
            </a:xfrm>
            <a:prstGeom prst="line">
              <a:avLst/>
            </a:prstGeom>
            <a:noFill/>
            <a:ln w="9525">
              <a:solidFill>
                <a:srgbClr val="D25F4C"/>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 name="Line 79"/>
            <p:cNvSpPr>
              <a:spLocks noChangeShapeType="1"/>
            </p:cNvSpPr>
            <p:nvPr/>
          </p:nvSpPr>
          <p:spPr bwMode="auto">
            <a:xfrm>
              <a:off x="1584" y="2784"/>
              <a:ext cx="864" cy="0"/>
            </a:xfrm>
            <a:prstGeom prst="line">
              <a:avLst/>
            </a:prstGeom>
            <a:noFill/>
            <a:ln w="9525">
              <a:solidFill>
                <a:srgbClr val="D25F4C"/>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 name="Text Box 80"/>
            <p:cNvSpPr txBox="1">
              <a:spLocks noChangeArrowheads="1"/>
            </p:cNvSpPr>
            <p:nvPr/>
          </p:nvSpPr>
          <p:spPr bwMode="auto">
            <a:xfrm>
              <a:off x="1440" y="2544"/>
              <a:ext cx="1056" cy="231"/>
            </a:xfrm>
            <a:prstGeom prst="rect">
              <a:avLst/>
            </a:prstGeom>
            <a:noFill/>
            <a:ln w="9525">
              <a:noFill/>
              <a:miter lim="800000"/>
            </a:ln>
            <a:effectLst/>
          </p:spPr>
          <p:txBody>
            <a:bodyPr>
              <a:spAutoFit/>
            </a:bodyPr>
            <a:lstStyle/>
            <a:p>
              <a:pPr>
                <a:defRPr/>
              </a:pPr>
              <a:r>
                <a:rPr lang="zh-CN" altLang="en-US" sz="1400" b="1">
                  <a:solidFill>
                    <a:srgbClr val="046C36"/>
                  </a:solidFill>
                  <a:effectLst>
                    <a:outerShdw blurRad="38100" dist="38100" dir="2700000" algn="tl">
                      <a:srgbClr val="000000"/>
                    </a:outerShdw>
                  </a:effectLst>
                  <a:latin typeface="幼圆" panose="02010509060101010101" pitchFamily="49" charset="-122"/>
                  <a:ea typeface="幼圆" panose="02010509060101010101" pitchFamily="49" charset="-122"/>
                </a:rPr>
                <a:t>  缺书登记表 </a:t>
              </a:r>
              <a:r>
                <a:rPr lang="en-US" altLang="zh-CN" sz="1800" b="1">
                  <a:solidFill>
                    <a:srgbClr val="FF3399"/>
                  </a:solidFill>
                  <a:effectLst>
                    <a:outerShdw blurRad="38100" dist="38100" dir="2700000" algn="tl">
                      <a:srgbClr val="000000"/>
                    </a:outerShdw>
                  </a:effectLst>
                  <a:latin typeface="幼圆" panose="02010509060101010101" pitchFamily="49" charset="-122"/>
                  <a:ea typeface="幼圆" panose="02010509060101010101" pitchFamily="49" charset="-122"/>
                </a:rPr>
                <a:t>F2</a:t>
              </a:r>
              <a:endParaRPr lang="en-US" altLang="zh-CN" sz="1800" b="1">
                <a:solidFill>
                  <a:srgbClr val="FF3399"/>
                </a:solidFill>
                <a:effectLst>
                  <a:outerShdw blurRad="38100" dist="38100" dir="2700000" algn="tl">
                    <a:srgbClr val="000000"/>
                  </a:outerShdw>
                </a:effectLst>
                <a:latin typeface="幼圆" panose="02010509060101010101" pitchFamily="49" charset="-122"/>
                <a:ea typeface="幼圆" panose="02010509060101010101" pitchFamily="49" charset="-122"/>
              </a:endParaRPr>
            </a:p>
          </p:txBody>
        </p:sp>
      </p:grpSp>
      <p:sp>
        <p:nvSpPr>
          <p:cNvPr id="77" name="AutoShape 81"/>
          <p:cNvSpPr>
            <a:spLocks noChangeArrowheads="1"/>
          </p:cNvSpPr>
          <p:nvPr/>
        </p:nvSpPr>
        <p:spPr bwMode="auto">
          <a:xfrm>
            <a:off x="1572816" y="2276872"/>
            <a:ext cx="1447800" cy="457200"/>
          </a:xfrm>
          <a:prstGeom prst="wedgeRectCallout">
            <a:avLst>
              <a:gd name="adj1" fmla="val 37611"/>
              <a:gd name="adj2" fmla="val 111806"/>
            </a:avLst>
          </a:prstGeom>
          <a:noFill/>
          <a:ln w="9525">
            <a:solidFill>
              <a:srgbClr val="42C6E0"/>
            </a:solidFill>
            <a:miter lim="800000"/>
          </a:ln>
          <a:extLst>
            <a:ext uri="{909E8E84-426E-40DD-AFC4-6F175D3DCCD1}">
              <a14:hiddenFill xmlns:a14="http://schemas.microsoft.com/office/drawing/2010/main">
                <a:solidFill>
                  <a:srgbClr val="FFFFFF"/>
                </a:solidFill>
              </a14:hiddenFill>
            </a:ext>
          </a:extLst>
        </p:spPr>
        <p:txBody>
          <a:bodyPr anchor="ctr"/>
          <a:lstStyle>
            <a:lvl1pPr>
              <a:defRPr sz="2800">
                <a:solidFill>
                  <a:schemeClr val="tx1"/>
                </a:solidFill>
                <a:latin typeface="Times New Roman" panose="02020603050405020304" pitchFamily="18" charset="0"/>
                <a:ea typeface="楷体_GB2312" pitchFamily="49" charset="-122"/>
              </a:defRPr>
            </a:lvl1pPr>
            <a:lvl2pPr marL="742950" indent="-285750">
              <a:defRPr sz="2800">
                <a:solidFill>
                  <a:schemeClr val="tx1"/>
                </a:solidFill>
                <a:latin typeface="Times New Roman" panose="02020603050405020304" pitchFamily="18" charset="0"/>
                <a:ea typeface="楷体_GB2312" pitchFamily="49" charset="-122"/>
              </a:defRPr>
            </a:lvl2pPr>
            <a:lvl3pPr marL="1143000" indent="-228600">
              <a:defRPr sz="2800">
                <a:solidFill>
                  <a:schemeClr val="tx1"/>
                </a:solidFill>
                <a:latin typeface="Times New Roman" panose="02020603050405020304" pitchFamily="18" charset="0"/>
                <a:ea typeface="楷体_GB2312" pitchFamily="49" charset="-122"/>
              </a:defRPr>
            </a:lvl3pPr>
            <a:lvl4pPr marL="1600200" indent="-228600">
              <a:defRPr sz="2800">
                <a:solidFill>
                  <a:schemeClr val="tx1"/>
                </a:solidFill>
                <a:latin typeface="Times New Roman" panose="02020603050405020304" pitchFamily="18" charset="0"/>
                <a:ea typeface="楷体_GB2312" pitchFamily="49" charset="-122"/>
              </a:defRPr>
            </a:lvl4pPr>
            <a:lvl5pPr marL="2057400" indent="-228600">
              <a:defRPr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9pPr>
          </a:lstStyle>
          <a:p>
            <a:r>
              <a:rPr lang="zh-CN" altLang="en-US" sz="1800">
                <a:solidFill>
                  <a:srgbClr val="42C6E0"/>
                </a:solidFill>
                <a:ea typeface="黑体" panose="02010609060101010101" pitchFamily="2" charset="-122"/>
              </a:rPr>
              <a:t>外部实体</a:t>
            </a:r>
            <a:endParaRPr lang="zh-CN" altLang="en-US" sz="1800">
              <a:solidFill>
                <a:srgbClr val="42C6E0"/>
              </a:solidFill>
              <a:ea typeface="黑体" panose="02010609060101010101" pitchFamily="2" charset="-122"/>
            </a:endParaRPr>
          </a:p>
        </p:txBody>
      </p:sp>
      <p:sp>
        <p:nvSpPr>
          <p:cNvPr id="78" name="AutoShape 82"/>
          <p:cNvSpPr>
            <a:spLocks noChangeArrowheads="1"/>
          </p:cNvSpPr>
          <p:nvPr/>
        </p:nvSpPr>
        <p:spPr bwMode="auto">
          <a:xfrm>
            <a:off x="6830616" y="2276872"/>
            <a:ext cx="1447800" cy="457200"/>
          </a:xfrm>
          <a:prstGeom prst="wedgeRectCallout">
            <a:avLst>
              <a:gd name="adj1" fmla="val -71162"/>
              <a:gd name="adj2" fmla="val 125694"/>
            </a:avLst>
          </a:prstGeom>
          <a:noFill/>
          <a:ln w="9525">
            <a:solidFill>
              <a:srgbClr val="42C6E0"/>
            </a:solidFill>
            <a:miter lim="800000"/>
          </a:ln>
          <a:extLst>
            <a:ext uri="{909E8E84-426E-40DD-AFC4-6F175D3DCCD1}">
              <a14:hiddenFill xmlns:a14="http://schemas.microsoft.com/office/drawing/2010/main">
                <a:solidFill>
                  <a:srgbClr val="FFFFFF"/>
                </a:solidFill>
              </a14:hiddenFill>
            </a:ext>
          </a:extLst>
        </p:spPr>
        <p:txBody>
          <a:bodyPr anchor="ctr"/>
          <a:lstStyle>
            <a:lvl1pPr>
              <a:defRPr sz="2800">
                <a:solidFill>
                  <a:schemeClr val="tx1"/>
                </a:solidFill>
                <a:latin typeface="Times New Roman" panose="02020603050405020304" pitchFamily="18" charset="0"/>
                <a:ea typeface="楷体_GB2312" pitchFamily="49" charset="-122"/>
              </a:defRPr>
            </a:lvl1pPr>
            <a:lvl2pPr marL="742950" indent="-285750">
              <a:defRPr sz="2800">
                <a:solidFill>
                  <a:schemeClr val="tx1"/>
                </a:solidFill>
                <a:latin typeface="Times New Roman" panose="02020603050405020304" pitchFamily="18" charset="0"/>
                <a:ea typeface="楷体_GB2312" pitchFamily="49" charset="-122"/>
              </a:defRPr>
            </a:lvl2pPr>
            <a:lvl3pPr marL="1143000" indent="-228600">
              <a:defRPr sz="2800">
                <a:solidFill>
                  <a:schemeClr val="tx1"/>
                </a:solidFill>
                <a:latin typeface="Times New Roman" panose="02020603050405020304" pitchFamily="18" charset="0"/>
                <a:ea typeface="楷体_GB2312" pitchFamily="49" charset="-122"/>
              </a:defRPr>
            </a:lvl3pPr>
            <a:lvl4pPr marL="1600200" indent="-228600">
              <a:defRPr sz="2800">
                <a:solidFill>
                  <a:schemeClr val="tx1"/>
                </a:solidFill>
                <a:latin typeface="Times New Roman" panose="02020603050405020304" pitchFamily="18" charset="0"/>
                <a:ea typeface="楷体_GB2312" pitchFamily="49" charset="-122"/>
              </a:defRPr>
            </a:lvl4pPr>
            <a:lvl5pPr marL="2057400" indent="-228600">
              <a:defRPr sz="28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楷体_GB2312" pitchFamily="49" charset="-122"/>
              </a:defRPr>
            </a:lvl9pPr>
          </a:lstStyle>
          <a:p>
            <a:r>
              <a:rPr lang="zh-CN" altLang="en-US" sz="1800">
                <a:solidFill>
                  <a:srgbClr val="42C6E0"/>
                </a:solidFill>
                <a:ea typeface="黑体" panose="02010609060101010101" pitchFamily="2" charset="-122"/>
              </a:rPr>
              <a:t>外部实体</a:t>
            </a:r>
            <a:endParaRPr lang="zh-CN" altLang="en-US" sz="1800">
              <a:solidFill>
                <a:srgbClr val="42C6E0"/>
              </a:solidFill>
              <a:ea typeface="黑体" panose="02010609060101010101" pitchFamily="2" charset="-122"/>
            </a:endParaRPr>
          </a:p>
        </p:txBody>
      </p:sp>
      <p:sp>
        <p:nvSpPr>
          <p:cNvPr id="82" name="Rectangle 2"/>
          <p:cNvSpPr>
            <a:spLocks noGrp="1" noChangeArrowheads="1"/>
          </p:cNvSpPr>
          <p:nvPr>
            <p:ph type="title"/>
          </p:nvPr>
        </p:nvSpPr>
        <p:spPr>
          <a:xfrm>
            <a:off x="457200" y="277813"/>
            <a:ext cx="8229600" cy="703262"/>
          </a:xfrm>
        </p:spPr>
        <p:txBody>
          <a:bodyPr/>
          <a:lstStyle/>
          <a:p>
            <a:pPr eaLnBrk="1" hangingPunct="1"/>
            <a:r>
              <a:rPr lang="zh-CN" altLang="en-US" dirty="0"/>
              <a:t>自底向上概念结构设计</a:t>
            </a:r>
            <a:endParaRPr lang="zh-CN" altLang="en-US" b="1"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vertic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vertic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vertic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slide(fromBottom)">
                                      <p:cBhvr>
                                        <p:cTn id="22" dur="5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blinds(vertical)">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slide(fromBottom)">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vertical)">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blinds(vertical)">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linds(vertical)">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blinds(vertical)">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blinds(vertical)">
                                      <p:cBhvr>
                                        <p:cTn id="57" dur="5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5" fill="hold"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blinds(vertical)">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nodeType="click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blinds(vertical)">
                                      <p:cBhvr>
                                        <p:cTn id="67" dur="500"/>
                                        <p:tgtEl>
                                          <p:spTgt spid="69"/>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nodeType="click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randombar(horizontal)">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5" fill="hold" nodeType="click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blinds(vertical)">
                                      <p:cBhvr>
                                        <p:cTn id="77" dur="500"/>
                                        <p:tgtEl>
                                          <p:spTgt spid="73"/>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nodeType="click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randombar(horizontal)">
                                      <p:cBhvr>
                                        <p:cTn id="82" dur="500"/>
                                        <p:tgtEl>
                                          <p:spTgt spid="43"/>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nodeType="click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randombar(horizontal)">
                                      <p:cBhvr>
                                        <p:cTn id="87" dur="500"/>
                                        <p:tgtEl>
                                          <p:spTgt spid="44"/>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nodeType="click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randombar(horizontal)">
                                      <p:cBhvr>
                                        <p:cTn id="92" dur="500"/>
                                        <p:tgtEl>
                                          <p:spTgt spid="46"/>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nodeType="click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randombar(horizontal)">
                                      <p:cBhvr>
                                        <p:cTn id="9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27" grpId="0" animBg="1" autoUpdateAnimBg="0"/>
      <p:bldP spid="47" grpId="0" animBg="1" autoUpdateAnimBg="0"/>
      <p:bldP spid="77" grpId="0" animBg="1" autoUpdateAnimBg="0"/>
      <p:bldP spid="78"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b="1" dirty="0"/>
              <a:t>5.4.1 </a:t>
            </a:r>
            <a:r>
              <a:rPr lang="zh-CN" altLang="en-US" b="1" dirty="0"/>
              <a:t>设计各局部应用的</a:t>
            </a:r>
            <a:r>
              <a:rPr lang="en-US" altLang="zh-CN" b="1" dirty="0"/>
              <a:t>E-R</a:t>
            </a:r>
            <a:r>
              <a:rPr lang="zh-CN" altLang="en-US" b="1" dirty="0"/>
              <a:t>模型</a:t>
            </a:r>
            <a:endParaRPr lang="zh-CN" altLang="en-US" b="1" dirty="0"/>
          </a:p>
        </p:txBody>
      </p:sp>
      <p:sp>
        <p:nvSpPr>
          <p:cNvPr id="29699" name="Rectangle 3"/>
          <p:cNvSpPr>
            <a:spLocks noGrp="1" noChangeArrowheads="1"/>
          </p:cNvSpPr>
          <p:nvPr>
            <p:ph type="body" idx="1"/>
          </p:nvPr>
        </p:nvSpPr>
        <p:spPr>
          <a:xfrm>
            <a:off x="457200" y="1268413"/>
            <a:ext cx="8435975" cy="2305050"/>
          </a:xfrm>
        </p:spPr>
        <p:txBody>
          <a:bodyPr/>
          <a:lstStyle/>
          <a:p>
            <a:pPr marL="0" eaLnBrk="1" hangingPunct="1">
              <a:spcBef>
                <a:spcPts val="0"/>
              </a:spcBef>
              <a:buFont typeface="Wingdings" panose="05000000000000000000" pitchFamily="2" charset="2"/>
              <a:buNone/>
            </a:pPr>
            <a:r>
              <a:rPr lang="zh-CN" altLang="en-US" sz="2800" dirty="0"/>
              <a:t>      </a:t>
            </a:r>
            <a:r>
              <a:rPr lang="zh-CN" altLang="en-US" sz="2800" dirty="0">
                <a:solidFill>
                  <a:srgbClr val="FF0000"/>
                </a:solidFill>
              </a:rPr>
              <a:t>绘图：</a:t>
            </a:r>
            <a:r>
              <a:rPr lang="zh-CN" altLang="en-US" sz="2800" dirty="0"/>
              <a:t>通过各局部应用所涉及到的收集在数据字典中的数据，并参照数据流图来标定局部应用中的实体、实体的属性、实体的码、实体间的联系以及它们联系的类型来完成局部</a:t>
            </a:r>
            <a:r>
              <a:rPr lang="en-US" altLang="zh-CN" sz="2800" dirty="0"/>
              <a:t>E-R</a:t>
            </a:r>
            <a:r>
              <a:rPr lang="zh-CN" altLang="en-US" sz="2800" dirty="0"/>
              <a:t>模型的设计。</a:t>
            </a:r>
            <a:endParaRPr lang="zh-CN" altLang="en-US" sz="2800" dirty="0"/>
          </a:p>
        </p:txBody>
      </p:sp>
      <p:sp>
        <p:nvSpPr>
          <p:cNvPr id="29700" name="Rectangle 5"/>
          <p:cNvSpPr>
            <a:spLocks noChangeArrowheads="1"/>
          </p:cNvSpPr>
          <p:nvPr/>
        </p:nvSpPr>
        <p:spPr bwMode="auto">
          <a:xfrm>
            <a:off x="3117850" y="5425951"/>
            <a:ext cx="4222750" cy="285750"/>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）书店订购图书处理数据流图</a:t>
            </a:r>
            <a:endParaRPr lang="zh-CN" altLang="en-US" sz="2000" b="1"/>
          </a:p>
        </p:txBody>
      </p:sp>
      <p:sp>
        <p:nvSpPr>
          <p:cNvPr id="29701" name="Line 6"/>
          <p:cNvSpPr>
            <a:spLocks noChangeShapeType="1"/>
          </p:cNvSpPr>
          <p:nvPr/>
        </p:nvSpPr>
        <p:spPr bwMode="auto">
          <a:xfrm flipV="1">
            <a:off x="2773363" y="3851151"/>
            <a:ext cx="178911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2" name="Rectangle 7"/>
          <p:cNvSpPr>
            <a:spLocks noChangeArrowheads="1"/>
          </p:cNvSpPr>
          <p:nvPr/>
        </p:nvSpPr>
        <p:spPr bwMode="auto">
          <a:xfrm>
            <a:off x="2905125" y="3365376"/>
            <a:ext cx="1546225" cy="411163"/>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订购请求</a:t>
            </a:r>
            <a:endParaRPr lang="zh-CN" altLang="en-US" sz="3600" b="1"/>
          </a:p>
        </p:txBody>
      </p:sp>
      <p:sp>
        <p:nvSpPr>
          <p:cNvPr id="29703" name="Rectangle 8"/>
          <p:cNvSpPr>
            <a:spLocks noChangeArrowheads="1"/>
          </p:cNvSpPr>
          <p:nvPr/>
        </p:nvSpPr>
        <p:spPr bwMode="auto">
          <a:xfrm>
            <a:off x="685800" y="3579689"/>
            <a:ext cx="1866900" cy="517525"/>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书店订购图书：</a:t>
            </a:r>
            <a:endParaRPr lang="zh-CN" altLang="en-US" sz="3600" b="1"/>
          </a:p>
        </p:txBody>
      </p:sp>
      <p:sp>
        <p:nvSpPr>
          <p:cNvPr id="29704" name="Oval 9"/>
          <p:cNvSpPr>
            <a:spLocks noChangeArrowheads="1"/>
          </p:cNvSpPr>
          <p:nvPr/>
        </p:nvSpPr>
        <p:spPr bwMode="auto">
          <a:xfrm>
            <a:off x="4549775" y="3212976"/>
            <a:ext cx="1379538" cy="1087438"/>
          </a:xfrm>
          <a:prstGeom prst="ellipse">
            <a:avLst/>
          </a:prstGeom>
          <a:solidFill>
            <a:srgbClr val="FFFFFF"/>
          </a:solidFill>
          <a:ln w="9525">
            <a:solidFill>
              <a:srgbClr val="000000"/>
            </a:solidFill>
            <a:rou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生成</a:t>
            </a:r>
            <a:endParaRPr lang="zh-CN" altLang="en-US" sz="2000" b="1">
              <a:latin typeface="Times New Roman" panose="02020603050405020304" pitchFamily="18" charset="0"/>
            </a:endParaRPr>
          </a:p>
          <a:p>
            <a:pPr algn="ctr" eaLnBrk="1" hangingPunct="1"/>
            <a:r>
              <a:rPr lang="zh-CN" altLang="en-US" sz="2000" b="1">
                <a:latin typeface="Times New Roman" panose="02020603050405020304" pitchFamily="18" charset="0"/>
              </a:rPr>
              <a:t>订单</a:t>
            </a:r>
            <a:endParaRPr lang="zh-CN" altLang="en-US" sz="3600" b="1"/>
          </a:p>
        </p:txBody>
      </p:sp>
      <p:sp>
        <p:nvSpPr>
          <p:cNvPr id="29705" name="Line 10"/>
          <p:cNvSpPr>
            <a:spLocks noChangeShapeType="1"/>
          </p:cNvSpPr>
          <p:nvPr/>
        </p:nvSpPr>
        <p:spPr bwMode="auto">
          <a:xfrm>
            <a:off x="6021388" y="3876551"/>
            <a:ext cx="117951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6" name="Line 11"/>
          <p:cNvSpPr>
            <a:spLocks noChangeShapeType="1"/>
          </p:cNvSpPr>
          <p:nvPr/>
        </p:nvSpPr>
        <p:spPr bwMode="auto">
          <a:xfrm>
            <a:off x="7308850" y="5008439"/>
            <a:ext cx="71278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7" name="Rectangle 12"/>
          <p:cNvSpPr>
            <a:spLocks noChangeArrowheads="1"/>
          </p:cNvSpPr>
          <p:nvPr/>
        </p:nvSpPr>
        <p:spPr bwMode="auto">
          <a:xfrm>
            <a:off x="7243763" y="4646489"/>
            <a:ext cx="9525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书店</a:t>
            </a:r>
            <a:endParaRPr lang="zh-CN" altLang="en-US" sz="3600" b="1"/>
          </a:p>
        </p:txBody>
      </p:sp>
      <p:sp>
        <p:nvSpPr>
          <p:cNvPr id="29708" name="Rectangle 13"/>
          <p:cNvSpPr>
            <a:spLocks noChangeArrowheads="1"/>
          </p:cNvSpPr>
          <p:nvPr/>
        </p:nvSpPr>
        <p:spPr bwMode="auto">
          <a:xfrm>
            <a:off x="7200900" y="3554289"/>
            <a:ext cx="1066800" cy="546100"/>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订单</a:t>
            </a:r>
            <a:endParaRPr lang="zh-CN" altLang="en-US" sz="3600" b="1"/>
          </a:p>
        </p:txBody>
      </p:sp>
      <p:sp>
        <p:nvSpPr>
          <p:cNvPr id="29709" name="Rectangle 14"/>
          <p:cNvSpPr>
            <a:spLocks noChangeArrowheads="1"/>
          </p:cNvSpPr>
          <p:nvPr/>
        </p:nvSpPr>
        <p:spPr bwMode="auto">
          <a:xfrm>
            <a:off x="900113" y="5741864"/>
            <a:ext cx="7700962" cy="549275"/>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400" b="1">
                <a:latin typeface="Times New Roman" panose="02020603050405020304" pitchFamily="18" charset="0"/>
              </a:rPr>
              <a:t>图</a:t>
            </a:r>
            <a:r>
              <a:rPr lang="en-US" altLang="zh-CN" sz="2400" b="1">
                <a:latin typeface="Times New Roman" panose="02020603050405020304" pitchFamily="18" charset="0"/>
              </a:rPr>
              <a:t>5-</a:t>
            </a:r>
            <a:r>
              <a:rPr lang="zh-CN" altLang="en-US" sz="2400" b="1">
                <a:latin typeface="Times New Roman" panose="02020603050405020304" pitchFamily="18" charset="0"/>
              </a:rPr>
              <a:t>６图书管理系统内部用户活动图对应的各数据流图</a:t>
            </a:r>
            <a:endParaRPr lang="zh-CN" altLang="en-US" sz="4000" b="1"/>
          </a:p>
        </p:txBody>
      </p:sp>
      <p:grpSp>
        <p:nvGrpSpPr>
          <p:cNvPr id="29710" name="Group 15"/>
          <p:cNvGrpSpPr/>
          <p:nvPr/>
        </p:nvGrpSpPr>
        <p:grpSpPr bwMode="auto">
          <a:xfrm>
            <a:off x="3348038" y="4314701"/>
            <a:ext cx="3565525" cy="838200"/>
            <a:chOff x="3963" y="10701"/>
            <a:chExt cx="2822" cy="728"/>
          </a:xfrm>
        </p:grpSpPr>
        <p:sp>
          <p:nvSpPr>
            <p:cNvPr id="29712" name="Line 16"/>
            <p:cNvSpPr>
              <a:spLocks noChangeShapeType="1"/>
            </p:cNvSpPr>
            <p:nvPr/>
          </p:nvSpPr>
          <p:spPr bwMode="auto">
            <a:xfrm>
              <a:off x="3963" y="11352"/>
              <a:ext cx="76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3" name="Rectangle 17"/>
            <p:cNvSpPr>
              <a:spLocks noChangeArrowheads="1"/>
            </p:cNvSpPr>
            <p:nvPr/>
          </p:nvSpPr>
          <p:spPr bwMode="auto">
            <a:xfrm>
              <a:off x="4026" y="10991"/>
              <a:ext cx="73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图书</a:t>
              </a:r>
              <a:endParaRPr lang="zh-CN" altLang="en-US" sz="3600" b="1"/>
            </a:p>
          </p:txBody>
        </p:sp>
        <p:sp>
          <p:nvSpPr>
            <p:cNvPr id="29714" name="Line 18"/>
            <p:cNvSpPr>
              <a:spLocks noChangeShapeType="1"/>
            </p:cNvSpPr>
            <p:nvPr/>
          </p:nvSpPr>
          <p:spPr bwMode="auto">
            <a:xfrm>
              <a:off x="5139" y="11337"/>
              <a:ext cx="50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5" name="Line 19"/>
            <p:cNvSpPr>
              <a:spLocks noChangeShapeType="1"/>
            </p:cNvSpPr>
            <p:nvPr/>
          </p:nvSpPr>
          <p:spPr bwMode="auto">
            <a:xfrm>
              <a:off x="6011" y="11352"/>
              <a:ext cx="46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6" name="Rectangle 20"/>
            <p:cNvSpPr>
              <a:spLocks noChangeArrowheads="1"/>
            </p:cNvSpPr>
            <p:nvPr/>
          </p:nvSpPr>
          <p:spPr bwMode="auto">
            <a:xfrm>
              <a:off x="4937" y="11027"/>
              <a:ext cx="73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   </a:t>
              </a:r>
              <a:r>
                <a:rPr lang="zh-CN" altLang="en-US" sz="2000" b="1">
                  <a:latin typeface="Times New Roman" panose="02020603050405020304" pitchFamily="18" charset="0"/>
                </a:rPr>
                <a:t>作者</a:t>
              </a:r>
              <a:endParaRPr lang="zh-CN" altLang="en-US" sz="3600" b="1"/>
            </a:p>
          </p:txBody>
        </p:sp>
        <p:sp>
          <p:nvSpPr>
            <p:cNvPr id="29717" name="Rectangle 21"/>
            <p:cNvSpPr>
              <a:spLocks noChangeArrowheads="1"/>
            </p:cNvSpPr>
            <p:nvPr/>
          </p:nvSpPr>
          <p:spPr bwMode="auto">
            <a:xfrm>
              <a:off x="5761" y="10983"/>
              <a:ext cx="102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出版社</a:t>
              </a:r>
              <a:endParaRPr lang="zh-CN" altLang="en-US" sz="3600" b="1"/>
            </a:p>
          </p:txBody>
        </p:sp>
        <p:sp>
          <p:nvSpPr>
            <p:cNvPr id="29718" name="Line 22"/>
            <p:cNvSpPr>
              <a:spLocks noChangeShapeType="1"/>
            </p:cNvSpPr>
            <p:nvPr/>
          </p:nvSpPr>
          <p:spPr bwMode="auto">
            <a:xfrm flipV="1">
              <a:off x="4605" y="10737"/>
              <a:ext cx="602" cy="24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9" name="Line 23"/>
            <p:cNvSpPr>
              <a:spLocks noChangeShapeType="1"/>
            </p:cNvSpPr>
            <p:nvPr/>
          </p:nvSpPr>
          <p:spPr bwMode="auto">
            <a:xfrm flipV="1">
              <a:off x="5341" y="10701"/>
              <a:ext cx="16" cy="31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0" name="Line 24"/>
            <p:cNvSpPr>
              <a:spLocks noChangeShapeType="1"/>
            </p:cNvSpPr>
            <p:nvPr/>
          </p:nvSpPr>
          <p:spPr bwMode="auto">
            <a:xfrm flipH="1" flipV="1">
              <a:off x="5575" y="10749"/>
              <a:ext cx="452" cy="21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9711" name="Line 25"/>
          <p:cNvSpPr>
            <a:spLocks noChangeShapeType="1"/>
          </p:cNvSpPr>
          <p:nvPr/>
        </p:nvSpPr>
        <p:spPr bwMode="auto">
          <a:xfrm flipH="1" flipV="1">
            <a:off x="5502275" y="4259139"/>
            <a:ext cx="1946275" cy="4048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b="1" dirty="0"/>
              <a:t>5.4.1 </a:t>
            </a:r>
            <a:r>
              <a:rPr lang="zh-CN" altLang="en-US" b="1" dirty="0"/>
              <a:t>设计各局部应用的</a:t>
            </a:r>
            <a:r>
              <a:rPr lang="en-US" altLang="zh-CN" b="1" dirty="0"/>
              <a:t>E-R</a:t>
            </a:r>
            <a:r>
              <a:rPr lang="zh-CN" altLang="en-US" b="1" dirty="0"/>
              <a:t>模型</a:t>
            </a:r>
            <a:endParaRPr lang="zh-CN" altLang="en-US" b="1" dirty="0"/>
          </a:p>
        </p:txBody>
      </p:sp>
      <p:sp>
        <p:nvSpPr>
          <p:cNvPr id="5" name="流程图: 决策 4"/>
          <p:cNvSpPr/>
          <p:nvPr/>
        </p:nvSpPr>
        <p:spPr>
          <a:xfrm>
            <a:off x="3707904" y="1861642"/>
            <a:ext cx="1512168" cy="7032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编著</a:t>
            </a:r>
            <a:endParaRPr lang="zh-CN" altLang="en-US" dirty="0"/>
          </a:p>
        </p:txBody>
      </p:sp>
      <p:sp>
        <p:nvSpPr>
          <p:cNvPr id="6" name="流程图: 过程 5"/>
          <p:cNvSpPr/>
          <p:nvPr/>
        </p:nvSpPr>
        <p:spPr>
          <a:xfrm>
            <a:off x="1763688" y="1861642"/>
            <a:ext cx="1296144" cy="703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图书</a:t>
            </a:r>
            <a:endParaRPr lang="zh-CN" altLang="en-US" dirty="0"/>
          </a:p>
        </p:txBody>
      </p:sp>
      <p:sp>
        <p:nvSpPr>
          <p:cNvPr id="31" name="流程图: 过程 30"/>
          <p:cNvSpPr/>
          <p:nvPr/>
        </p:nvSpPr>
        <p:spPr>
          <a:xfrm>
            <a:off x="5868144" y="1861642"/>
            <a:ext cx="1296144" cy="703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作者</a:t>
            </a:r>
            <a:endParaRPr lang="zh-CN" altLang="en-US" dirty="0"/>
          </a:p>
        </p:txBody>
      </p:sp>
      <p:cxnSp>
        <p:nvCxnSpPr>
          <p:cNvPr id="8" name="直接连接符 7"/>
          <p:cNvCxnSpPr>
            <a:stCxn id="6" idx="3"/>
            <a:endCxn id="5" idx="1"/>
          </p:cNvCxnSpPr>
          <p:nvPr/>
        </p:nvCxnSpPr>
        <p:spPr>
          <a:xfrm>
            <a:off x="3059832" y="2213273"/>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3"/>
            <a:endCxn id="31" idx="1"/>
          </p:cNvCxnSpPr>
          <p:nvPr/>
        </p:nvCxnSpPr>
        <p:spPr>
          <a:xfrm>
            <a:off x="5220072" y="2213273"/>
            <a:ext cx="648072"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流程图: 决策 35"/>
          <p:cNvSpPr/>
          <p:nvPr/>
        </p:nvSpPr>
        <p:spPr>
          <a:xfrm>
            <a:off x="3707904" y="3318620"/>
            <a:ext cx="1512168" cy="7032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出版</a:t>
            </a:r>
            <a:endParaRPr lang="zh-CN" altLang="en-US" dirty="0"/>
          </a:p>
        </p:txBody>
      </p:sp>
      <p:sp>
        <p:nvSpPr>
          <p:cNvPr id="37" name="流程图: 过程 36"/>
          <p:cNvSpPr/>
          <p:nvPr/>
        </p:nvSpPr>
        <p:spPr>
          <a:xfrm>
            <a:off x="1763688" y="3318620"/>
            <a:ext cx="1296144" cy="703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图书</a:t>
            </a:r>
            <a:endParaRPr lang="zh-CN" altLang="en-US" dirty="0"/>
          </a:p>
        </p:txBody>
      </p:sp>
      <p:sp>
        <p:nvSpPr>
          <p:cNvPr id="38" name="流程图: 过程 37"/>
          <p:cNvSpPr/>
          <p:nvPr/>
        </p:nvSpPr>
        <p:spPr>
          <a:xfrm>
            <a:off x="5868144" y="3318620"/>
            <a:ext cx="1296144" cy="703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出版社</a:t>
            </a:r>
            <a:endParaRPr lang="zh-CN" altLang="en-US" dirty="0"/>
          </a:p>
        </p:txBody>
      </p:sp>
      <p:cxnSp>
        <p:nvCxnSpPr>
          <p:cNvPr id="39" name="直接连接符 38"/>
          <p:cNvCxnSpPr>
            <a:stCxn id="37" idx="3"/>
            <a:endCxn id="36" idx="1"/>
          </p:cNvCxnSpPr>
          <p:nvPr/>
        </p:nvCxnSpPr>
        <p:spPr>
          <a:xfrm>
            <a:off x="3059832" y="3670251"/>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3"/>
            <a:endCxn id="38" idx="1"/>
          </p:cNvCxnSpPr>
          <p:nvPr/>
        </p:nvCxnSpPr>
        <p:spPr>
          <a:xfrm>
            <a:off x="5220072" y="3670251"/>
            <a:ext cx="648072"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3707904" y="4741962"/>
            <a:ext cx="1512168" cy="7032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订购</a:t>
            </a:r>
            <a:endParaRPr lang="zh-CN" altLang="en-US" dirty="0"/>
          </a:p>
        </p:txBody>
      </p:sp>
      <p:sp>
        <p:nvSpPr>
          <p:cNvPr id="42" name="流程图: 过程 41"/>
          <p:cNvSpPr/>
          <p:nvPr/>
        </p:nvSpPr>
        <p:spPr>
          <a:xfrm>
            <a:off x="1763688" y="4741962"/>
            <a:ext cx="1296144" cy="703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图书</a:t>
            </a:r>
            <a:endParaRPr lang="zh-CN" altLang="en-US" dirty="0"/>
          </a:p>
        </p:txBody>
      </p:sp>
      <p:sp>
        <p:nvSpPr>
          <p:cNvPr id="43" name="流程图: 过程 42"/>
          <p:cNvSpPr/>
          <p:nvPr/>
        </p:nvSpPr>
        <p:spPr>
          <a:xfrm>
            <a:off x="5868144" y="4741962"/>
            <a:ext cx="1296144" cy="703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书店</a:t>
            </a:r>
            <a:endParaRPr lang="zh-CN" altLang="en-US" dirty="0"/>
          </a:p>
        </p:txBody>
      </p:sp>
      <p:cxnSp>
        <p:nvCxnSpPr>
          <p:cNvPr id="44" name="直接连接符 43"/>
          <p:cNvCxnSpPr>
            <a:stCxn id="42" idx="3"/>
            <a:endCxn id="41" idx="1"/>
          </p:cNvCxnSpPr>
          <p:nvPr/>
        </p:nvCxnSpPr>
        <p:spPr>
          <a:xfrm>
            <a:off x="3059832" y="5093593"/>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1" idx="3"/>
            <a:endCxn id="43" idx="1"/>
          </p:cNvCxnSpPr>
          <p:nvPr/>
        </p:nvCxnSpPr>
        <p:spPr>
          <a:xfrm>
            <a:off x="5220072" y="5093593"/>
            <a:ext cx="6480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293782" y="1861642"/>
            <a:ext cx="2435282" cy="369332"/>
          </a:xfrm>
          <a:prstGeom prst="rect">
            <a:avLst/>
          </a:prstGeom>
          <a:noFill/>
        </p:spPr>
        <p:txBody>
          <a:bodyPr wrap="none" rtlCol="0">
            <a:spAutoFit/>
          </a:bodyPr>
          <a:lstStyle/>
          <a:p>
            <a:r>
              <a:rPr lang="en-US" altLang="zh-CN" dirty="0"/>
              <a:t>n                       m</a:t>
            </a:r>
            <a:endParaRPr lang="zh-CN" altLang="en-US" dirty="0"/>
          </a:p>
        </p:txBody>
      </p:sp>
      <p:sp>
        <p:nvSpPr>
          <p:cNvPr id="52" name="文本框 51"/>
          <p:cNvSpPr txBox="1"/>
          <p:nvPr/>
        </p:nvSpPr>
        <p:spPr>
          <a:xfrm>
            <a:off x="3275856" y="3292510"/>
            <a:ext cx="2358338" cy="369332"/>
          </a:xfrm>
          <a:prstGeom prst="rect">
            <a:avLst/>
          </a:prstGeom>
          <a:noFill/>
        </p:spPr>
        <p:txBody>
          <a:bodyPr wrap="none" rtlCol="0">
            <a:spAutoFit/>
          </a:bodyPr>
          <a:lstStyle/>
          <a:p>
            <a:r>
              <a:rPr lang="en-US" altLang="zh-CN" dirty="0"/>
              <a:t>n                       1</a:t>
            </a:r>
            <a:endParaRPr lang="zh-CN" altLang="en-US" dirty="0"/>
          </a:p>
        </p:txBody>
      </p:sp>
      <p:sp>
        <p:nvSpPr>
          <p:cNvPr id="53" name="文本框 52"/>
          <p:cNvSpPr txBox="1"/>
          <p:nvPr/>
        </p:nvSpPr>
        <p:spPr>
          <a:xfrm>
            <a:off x="3275856" y="4732670"/>
            <a:ext cx="2435282" cy="369332"/>
          </a:xfrm>
          <a:prstGeom prst="rect">
            <a:avLst/>
          </a:prstGeom>
          <a:noFill/>
        </p:spPr>
        <p:txBody>
          <a:bodyPr wrap="none" rtlCol="0">
            <a:spAutoFit/>
          </a:bodyPr>
          <a:lstStyle/>
          <a:p>
            <a:r>
              <a:rPr lang="en-US" altLang="zh-CN" dirty="0"/>
              <a:t>n                       m</a:t>
            </a:r>
            <a:endParaRPr lang="zh-CN" altLang="en-US" dirty="0"/>
          </a:p>
        </p:txBody>
      </p:sp>
    </p:spTree>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zh-CN" altLang="en-US"/>
              <a:t>“系”作为实体还是属性</a:t>
            </a:r>
            <a:endParaRPr lang="zh-CN" altLang="en-US"/>
          </a:p>
        </p:txBody>
      </p:sp>
      <p:sp>
        <p:nvSpPr>
          <p:cNvPr id="3077" name="Rectangle 2"/>
          <p:cNvSpPr>
            <a:spLocks noChangeArrowheads="1"/>
          </p:cNvSpPr>
          <p:nvPr/>
        </p:nvSpPr>
        <p:spPr bwMode="auto">
          <a:xfrm>
            <a:off x="574675" y="1627188"/>
            <a:ext cx="13820775"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3074" name="对象 6"/>
          <p:cNvGraphicFramePr>
            <a:graphicFrameLocks noChangeAspect="1"/>
          </p:cNvGraphicFramePr>
          <p:nvPr/>
        </p:nvGraphicFramePr>
        <p:xfrm>
          <a:off x="574675" y="1331913"/>
          <a:ext cx="7959725" cy="4618037"/>
        </p:xfrm>
        <a:graphic>
          <a:graphicData uri="http://schemas.openxmlformats.org/presentationml/2006/ole">
            <mc:AlternateContent xmlns:mc="http://schemas.openxmlformats.org/markup-compatibility/2006">
              <mc:Choice xmlns:v="urn:schemas-microsoft-com:vml" Requires="v">
                <p:oleObj spid="_x0000_s25606" name="Visio" r:id="rId1" imgW="4677410" imgH="2711450" progId="Visio.Drawing.11">
                  <p:embed/>
                </p:oleObj>
              </mc:Choice>
              <mc:Fallback>
                <p:oleObj name="Visio" r:id="rId1" imgW="4677410" imgH="2711450" progId="Visio.Drawing.11">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1331913"/>
                        <a:ext cx="7959725" cy="461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z="3600" b="1"/>
              <a:t>5.4.1 </a:t>
            </a:r>
            <a:r>
              <a:rPr lang="zh-CN" altLang="en-US" sz="3600" b="1"/>
              <a:t>设计各局部应用的</a:t>
            </a:r>
            <a:r>
              <a:rPr lang="en-US" altLang="zh-CN" sz="3600" b="1"/>
              <a:t>E-R</a:t>
            </a:r>
            <a:r>
              <a:rPr lang="zh-CN" altLang="en-US" sz="3600" b="1"/>
              <a:t>模型</a:t>
            </a:r>
            <a:r>
              <a:rPr lang="zh-CN" altLang="en-US" sz="2400" b="1"/>
              <a:t>（续</a:t>
            </a:r>
            <a:r>
              <a:rPr lang="en-US" altLang="zh-CN" sz="2400" b="1"/>
              <a:t>1</a:t>
            </a:r>
            <a:r>
              <a:rPr lang="zh-CN" altLang="en-US" sz="2400" b="1"/>
              <a:t>）</a:t>
            </a:r>
            <a:endParaRPr lang="zh-CN" altLang="en-US" sz="2400" b="1"/>
          </a:p>
        </p:txBody>
      </p:sp>
      <p:sp>
        <p:nvSpPr>
          <p:cNvPr id="6" name="内容占位符 2"/>
          <p:cNvSpPr>
            <a:spLocks noGrp="1"/>
          </p:cNvSpPr>
          <p:nvPr>
            <p:ph idx="1"/>
          </p:nvPr>
        </p:nvSpPr>
        <p:spPr>
          <a:xfrm>
            <a:off x="426085" y="1219200"/>
            <a:ext cx="8387715" cy="5105400"/>
          </a:xfrm>
        </p:spPr>
        <p:txBody>
          <a:bodyPr/>
          <a:lstStyle/>
          <a:p>
            <a:pPr>
              <a:spcBef>
                <a:spcPts val="0"/>
              </a:spcBef>
              <a:buFont typeface="Wingdings" panose="05000000000000000000" pitchFamily="2" charset="2"/>
              <a:buNone/>
              <a:defRPr/>
            </a:pPr>
            <a:r>
              <a:rPr lang="zh-CN" altLang="en-US" sz="2400" dirty="0"/>
              <a:t>实体与属性的划分原则</a:t>
            </a:r>
            <a:endParaRPr lang="en-US" altLang="en-US" sz="2400" dirty="0"/>
          </a:p>
          <a:p>
            <a:pPr lvl="1">
              <a:spcBef>
                <a:spcPts val="0"/>
              </a:spcBef>
              <a:defRPr/>
            </a:pPr>
            <a:r>
              <a:rPr lang="zh-CN" altLang="zh-CN" sz="2400" dirty="0">
                <a:cs typeface="+mn-cs"/>
              </a:rPr>
              <a:t>为了简化</a:t>
            </a:r>
            <a:r>
              <a:rPr lang="en-US" altLang="zh-CN" sz="2400" dirty="0">
                <a:cs typeface="+mn-cs"/>
              </a:rPr>
              <a:t>E-R</a:t>
            </a:r>
            <a:r>
              <a:rPr lang="zh-CN" altLang="zh-CN" sz="2400" dirty="0">
                <a:cs typeface="+mn-cs"/>
              </a:rPr>
              <a:t>图的处置，现实世界的事物能作为属性对待的，尽量作为属性对待</a:t>
            </a:r>
            <a:r>
              <a:rPr lang="zh-CN" altLang="en-US" sz="2400" dirty="0">
                <a:cs typeface="+mn-cs"/>
              </a:rPr>
              <a:t>。</a:t>
            </a:r>
            <a:endParaRPr lang="en-US" altLang="zh-CN" sz="2400" dirty="0">
              <a:cs typeface="+mn-cs"/>
            </a:endParaRPr>
          </a:p>
          <a:p>
            <a:pPr lvl="1">
              <a:spcBef>
                <a:spcPts val="0"/>
              </a:spcBef>
              <a:defRPr/>
            </a:pPr>
            <a:r>
              <a:rPr lang="zh-CN" altLang="en-US" sz="2400" dirty="0">
                <a:cs typeface="+mn-cs"/>
              </a:rPr>
              <a:t>两条准则：</a:t>
            </a:r>
            <a:endParaRPr lang="en-US" altLang="zh-CN" sz="2400" dirty="0">
              <a:cs typeface="+mn-cs"/>
            </a:endParaRPr>
          </a:p>
          <a:p>
            <a:pPr marL="914400" lvl="1" indent="-457200">
              <a:spcBef>
                <a:spcPts val="0"/>
              </a:spcBef>
              <a:buFont typeface="+mj-lt"/>
              <a:buAutoNum type="arabicPeriod"/>
              <a:defRPr/>
            </a:pPr>
            <a:r>
              <a:rPr lang="zh-CN" altLang="en-US" sz="2400" dirty="0">
                <a:cs typeface="+mn-cs"/>
              </a:rPr>
              <a:t>作为属性，不能再具有需要描述的性质。属性必须是不可分的数据项，不能包含其他属性。</a:t>
            </a:r>
            <a:endParaRPr lang="zh-CN" altLang="en-US" sz="2400" dirty="0">
              <a:cs typeface="+mn-cs"/>
            </a:endParaRPr>
          </a:p>
          <a:p>
            <a:pPr marL="914400" lvl="1" indent="-457200">
              <a:spcBef>
                <a:spcPts val="0"/>
              </a:spcBef>
              <a:buFont typeface="+mj-lt"/>
              <a:buAutoNum type="arabicPeriod"/>
              <a:defRPr/>
            </a:pPr>
            <a:r>
              <a:rPr lang="zh-CN" altLang="en-US" sz="2400" dirty="0">
                <a:cs typeface="+mn-cs"/>
              </a:rPr>
              <a:t>属性不能与其他实体具有联系，即</a:t>
            </a:r>
            <a:r>
              <a:rPr lang="en-US" altLang="zh-CN" sz="2400" dirty="0">
                <a:cs typeface="+mn-cs"/>
              </a:rPr>
              <a:t>E-R</a:t>
            </a:r>
            <a:r>
              <a:rPr lang="zh-CN" altLang="en-US" sz="2400" dirty="0">
                <a:cs typeface="+mn-cs"/>
              </a:rPr>
              <a:t>图中所表示的联系是实体之间的联系。</a:t>
            </a:r>
            <a:endParaRPr lang="zh-CN" altLang="en-US" sz="2400" dirty="0">
              <a:cs typeface="+mn-cs"/>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wipe(down)">
                                      <p:cBhvr>
                                        <p:cTn id="10" dur="500"/>
                                        <p:tgtEl>
                                          <p:spTgt spid="6">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wipe(down)">
                                      <p:cBhvr>
                                        <p:cTn id="1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idx="4294967295"/>
          </p:nvPr>
        </p:nvSpPr>
        <p:spPr/>
        <p:txBody>
          <a:bodyPr/>
          <a:lstStyle/>
          <a:p>
            <a:r>
              <a:rPr lang="zh-CN" altLang="zh-CN" sz="3600" dirty="0"/>
              <a:t>局部</a:t>
            </a:r>
            <a:r>
              <a:rPr lang="en-US" altLang="zh-CN" sz="3600" dirty="0"/>
              <a:t>E-R</a:t>
            </a:r>
            <a:r>
              <a:rPr lang="zh-CN" altLang="zh-CN" sz="3600" dirty="0"/>
              <a:t>图设计</a:t>
            </a:r>
            <a:endParaRPr lang="zh-CN" altLang="en-US" sz="3600" dirty="0"/>
          </a:p>
        </p:txBody>
      </p:sp>
      <p:sp>
        <p:nvSpPr>
          <p:cNvPr id="52227" name="内容占位符 2"/>
          <p:cNvSpPr>
            <a:spLocks noGrp="1"/>
          </p:cNvSpPr>
          <p:nvPr>
            <p:ph idx="4294967295"/>
          </p:nvPr>
        </p:nvSpPr>
        <p:spPr>
          <a:xfrm>
            <a:off x="323850" y="1068705"/>
            <a:ext cx="8569325" cy="2181860"/>
          </a:xfrm>
        </p:spPr>
        <p:txBody>
          <a:bodyPr/>
          <a:lstStyle/>
          <a:p>
            <a:pPr>
              <a:buNone/>
            </a:pPr>
            <a:r>
              <a:rPr lang="zh-CN" altLang="en-US" sz="2400" dirty="0"/>
              <a:t>例</a:t>
            </a:r>
            <a:r>
              <a:rPr lang="en-US" altLang="zh-CN" sz="2400" dirty="0"/>
              <a:t>1 </a:t>
            </a:r>
            <a:r>
              <a:rPr lang="zh-CN" altLang="en-US" sz="2400" dirty="0"/>
              <a:t>职工是一个实体，职工号、姓名、年龄是职工的属性</a:t>
            </a:r>
            <a:endParaRPr lang="en-US" altLang="zh-CN" sz="2400" dirty="0"/>
          </a:p>
          <a:p>
            <a:pPr lvl="1"/>
            <a:r>
              <a:rPr lang="zh-CN" altLang="en-US" dirty="0"/>
              <a:t>职称如果没有与工资、福利挂钩，根据准则（</a:t>
            </a:r>
            <a:r>
              <a:rPr lang="en-US" altLang="zh-CN" dirty="0"/>
              <a:t>1</a:t>
            </a:r>
            <a:r>
              <a:rPr lang="zh-CN" altLang="en-US" dirty="0"/>
              <a:t>）可以作为职工实体的属性</a:t>
            </a:r>
            <a:endParaRPr lang="en-US" altLang="zh-CN" dirty="0"/>
          </a:p>
          <a:p>
            <a:pPr lvl="1"/>
            <a:r>
              <a:rPr lang="zh-CN" altLang="en-US" dirty="0"/>
              <a:t>如果不同的职称有不同的工资、住房标准和不同的附加福利，则职称作为一个实体更恰当</a:t>
            </a:r>
            <a:endParaRPr lang="zh-CN" altLang="en-US" dirty="0"/>
          </a:p>
        </p:txBody>
      </p:sp>
      <p:pic>
        <p:nvPicPr>
          <p:cNvPr id="52228" name="Picture 5" descr="C:\Users\wamdm\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5736" y="3249761"/>
            <a:ext cx="4752975"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idx="4294967295"/>
          </p:nvPr>
        </p:nvSpPr>
        <p:spPr/>
        <p:txBody>
          <a:bodyPr/>
          <a:lstStyle/>
          <a:p>
            <a:r>
              <a:rPr lang="zh-CN" altLang="zh-CN" sz="3600"/>
              <a:t>局部</a:t>
            </a:r>
            <a:r>
              <a:rPr lang="en-US" altLang="zh-CN" sz="3600"/>
              <a:t>E-R</a:t>
            </a:r>
            <a:r>
              <a:rPr lang="zh-CN" altLang="zh-CN" sz="3600"/>
              <a:t>图设计</a:t>
            </a:r>
            <a:endParaRPr lang="zh-CN" altLang="en-US" sz="3600"/>
          </a:p>
        </p:txBody>
      </p:sp>
      <p:sp>
        <p:nvSpPr>
          <p:cNvPr id="53251" name="内容占位符 2"/>
          <p:cNvSpPr>
            <a:spLocks noGrp="1"/>
          </p:cNvSpPr>
          <p:nvPr>
            <p:ph idx="4294967295"/>
          </p:nvPr>
        </p:nvSpPr>
        <p:spPr>
          <a:xfrm>
            <a:off x="457200" y="1098550"/>
            <a:ext cx="8229600" cy="5095875"/>
          </a:xfrm>
        </p:spPr>
        <p:txBody>
          <a:bodyPr/>
          <a:lstStyle/>
          <a:p>
            <a:pPr>
              <a:buFont typeface="Wingdings" panose="05000000000000000000" pitchFamily="2" charset="2"/>
              <a:buNone/>
            </a:pPr>
            <a:r>
              <a:rPr lang="zh-CN" altLang="en-US" sz="2400" dirty="0"/>
              <a:t>例</a:t>
            </a:r>
            <a:r>
              <a:rPr lang="en-US" altLang="zh-CN" sz="2400" dirty="0"/>
              <a:t>2 </a:t>
            </a:r>
            <a:r>
              <a:rPr lang="zh-CN" altLang="en-US" sz="2400" dirty="0"/>
              <a:t>在医院中，一个病人只能住在一个病房，病房号可以作为病人实体的一个属性；</a:t>
            </a:r>
            <a:endParaRPr lang="en-US" altLang="zh-CN" sz="2400" dirty="0"/>
          </a:p>
          <a:p>
            <a:pPr>
              <a:buFont typeface="Wingdings" panose="05000000000000000000" pitchFamily="2" charset="2"/>
              <a:buNone/>
            </a:pPr>
            <a:r>
              <a:rPr lang="zh-CN" altLang="en-US" sz="2400" dirty="0"/>
              <a:t>    如果病房还要与医生实体发生联系，即一个医生负责几个病房的病人的医疗工作，则根据准则（</a:t>
            </a:r>
            <a:r>
              <a:rPr lang="en-US" altLang="zh-CN" sz="2400" dirty="0"/>
              <a:t>2</a:t>
            </a:r>
            <a:r>
              <a:rPr lang="zh-CN" altLang="en-US" sz="2400" dirty="0"/>
              <a:t>）</a:t>
            </a:r>
            <a:r>
              <a:rPr lang="en-US" altLang="zh-CN" sz="2400" dirty="0"/>
              <a:t> </a:t>
            </a:r>
            <a:r>
              <a:rPr lang="zh-CN" altLang="en-US" sz="2400" dirty="0"/>
              <a:t>病房应作为一个实体。</a:t>
            </a:r>
            <a:endParaRPr lang="zh-CN" altLang="en-US" sz="2400" dirty="0"/>
          </a:p>
        </p:txBody>
      </p:sp>
      <p:pic>
        <p:nvPicPr>
          <p:cNvPr id="53252" name="图片 3" descr="7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8865" y="3213060"/>
            <a:ext cx="7272338"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idx="4294967295"/>
          </p:nvPr>
        </p:nvSpPr>
        <p:spPr/>
        <p:txBody>
          <a:bodyPr/>
          <a:lstStyle/>
          <a:p>
            <a:r>
              <a:rPr lang="zh-CN" altLang="zh-CN" sz="3600"/>
              <a:t>局部</a:t>
            </a:r>
            <a:r>
              <a:rPr lang="en-US" altLang="zh-CN" sz="3600"/>
              <a:t>E-R</a:t>
            </a:r>
            <a:r>
              <a:rPr lang="zh-CN" altLang="zh-CN" sz="3600"/>
              <a:t>图设计</a:t>
            </a:r>
            <a:endParaRPr lang="zh-CN" altLang="en-US" sz="3600"/>
          </a:p>
        </p:txBody>
      </p:sp>
      <p:sp>
        <p:nvSpPr>
          <p:cNvPr id="54275" name="内容占位符 2"/>
          <p:cNvSpPr>
            <a:spLocks noGrp="1"/>
          </p:cNvSpPr>
          <p:nvPr>
            <p:ph idx="4294967295"/>
          </p:nvPr>
        </p:nvSpPr>
        <p:spPr>
          <a:xfrm>
            <a:off x="457200" y="1098550"/>
            <a:ext cx="8229600" cy="5095875"/>
          </a:xfrm>
        </p:spPr>
        <p:txBody>
          <a:bodyPr/>
          <a:lstStyle/>
          <a:p>
            <a:pPr>
              <a:buFont typeface="Wingdings" panose="05000000000000000000" pitchFamily="2" charset="2"/>
              <a:buNone/>
            </a:pPr>
            <a:r>
              <a:rPr lang="en-US" altLang="zh-CN" sz="2400" dirty="0"/>
              <a:t>[</a:t>
            </a:r>
            <a:r>
              <a:rPr lang="zh-CN" altLang="en-US" sz="2400" dirty="0"/>
              <a:t>例</a:t>
            </a:r>
            <a:r>
              <a:rPr lang="en-US" altLang="zh-CN" sz="2400" dirty="0"/>
              <a:t>3] </a:t>
            </a:r>
            <a:r>
              <a:rPr lang="zh-CN" altLang="zh-CN" sz="2400" dirty="0"/>
              <a:t>如果一种货物只存放在一个仓库，那么就可以把存放货物的仓库的仓库号作为描述货物存放地点的属性</a:t>
            </a:r>
            <a:r>
              <a:rPr lang="zh-CN" altLang="en-US" sz="2400" dirty="0"/>
              <a:t>。</a:t>
            </a:r>
            <a:endParaRPr lang="en-US" altLang="zh-CN" sz="2400" dirty="0"/>
          </a:p>
          <a:p>
            <a:pPr>
              <a:buFont typeface="Wingdings" panose="05000000000000000000" pitchFamily="2" charset="2"/>
              <a:buNone/>
            </a:pPr>
            <a:r>
              <a:rPr lang="zh-CN" altLang="en-US" sz="2400" dirty="0"/>
              <a:t>     </a:t>
            </a:r>
            <a:r>
              <a:rPr lang="zh-CN" altLang="zh-CN" sz="2400" dirty="0"/>
              <a:t>如果一种货物可以存放在多个仓库中，或者仓库本身又用面积作为属性，或者仓库与职工发生管理上的联系，那么就应把仓库作为一个实体</a:t>
            </a:r>
            <a:r>
              <a:rPr lang="zh-CN" altLang="en-US" sz="2400" dirty="0"/>
              <a:t>。</a:t>
            </a:r>
            <a:endParaRPr lang="zh-CN" altLang="zh-CN" sz="2400" dirty="0"/>
          </a:p>
        </p:txBody>
      </p:sp>
      <p:pic>
        <p:nvPicPr>
          <p:cNvPr id="54276" name="图片 3" descr="7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3284686"/>
            <a:ext cx="72009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b="1"/>
              <a:t>5.1.2 </a:t>
            </a:r>
            <a:r>
              <a:rPr lang="zh-CN" altLang="en-US" b="1"/>
              <a:t>数据库设计方法</a:t>
            </a:r>
            <a:endParaRPr lang="zh-CN" altLang="en-US" b="1"/>
          </a:p>
        </p:txBody>
      </p:sp>
      <p:sp>
        <p:nvSpPr>
          <p:cNvPr id="9219" name="Rectangle 3"/>
          <p:cNvSpPr>
            <a:spLocks noGrp="1" noChangeArrowheads="1"/>
          </p:cNvSpPr>
          <p:nvPr>
            <p:ph type="body" idx="1"/>
          </p:nvPr>
        </p:nvSpPr>
        <p:spPr>
          <a:xfrm>
            <a:off x="457200" y="1052513"/>
            <a:ext cx="8229600" cy="5184775"/>
          </a:xfrm>
        </p:spPr>
        <p:txBody>
          <a:bodyPr/>
          <a:lstStyle/>
          <a:p>
            <a:pPr eaLnBrk="1" hangingPunct="1"/>
            <a:r>
              <a:rPr lang="zh-CN" altLang="en-US" sz="2800" dirty="0"/>
              <a:t>数据库设计原则：满足用户需求多样性；减少系统开发的成本及后期维护代价；延长系统的使用周期</a:t>
            </a:r>
            <a:endParaRPr lang="en-US" altLang="zh-CN" sz="2800" dirty="0"/>
          </a:p>
          <a:p>
            <a:pPr eaLnBrk="1" hangingPunct="1"/>
            <a:r>
              <a:rPr lang="zh-CN" altLang="en-US" sz="2800" dirty="0"/>
              <a:t>不同阶段具体的实现技术与实现方法：</a:t>
            </a:r>
            <a:endParaRPr lang="en-US" altLang="zh-CN" sz="2800" dirty="0"/>
          </a:p>
          <a:p>
            <a:pPr lvl="1" eaLnBrk="1" hangingPunct="1"/>
            <a:r>
              <a:rPr lang="zh-CN" altLang="en-US" sz="2600" dirty="0"/>
              <a:t>基于</a:t>
            </a:r>
            <a:r>
              <a:rPr lang="en-US" altLang="zh-CN" sz="2600" dirty="0"/>
              <a:t>E-R</a:t>
            </a:r>
            <a:r>
              <a:rPr lang="zh-CN" altLang="en-US" sz="2600" dirty="0"/>
              <a:t>模型的数据库设计方法（针对概念结构设计阶段）</a:t>
            </a:r>
            <a:endParaRPr lang="en-US" altLang="zh-CN" sz="2600" dirty="0"/>
          </a:p>
          <a:p>
            <a:pPr lvl="1" eaLnBrk="1" hangingPunct="1"/>
            <a:r>
              <a:rPr lang="zh-CN" altLang="en-US" sz="2600" dirty="0"/>
              <a:t>基于</a:t>
            </a:r>
            <a:r>
              <a:rPr lang="en-US" altLang="zh-CN" sz="2600" dirty="0" err="1"/>
              <a:t>3NF</a:t>
            </a:r>
            <a:r>
              <a:rPr lang="zh-CN" altLang="en-US" sz="2600" dirty="0"/>
              <a:t>的设计方法</a:t>
            </a:r>
            <a:endParaRPr lang="en-US" altLang="zh-CN" sz="2600" dirty="0"/>
          </a:p>
          <a:p>
            <a:pPr lvl="1" eaLnBrk="1" hangingPunct="1"/>
            <a:r>
              <a:rPr lang="zh-CN" altLang="en-US" sz="2600" dirty="0"/>
              <a:t>基于抽象语法规范的设计方法</a:t>
            </a:r>
            <a:endParaRPr lang="zh-CN" altLang="en-US" sz="2600" dirty="0"/>
          </a:p>
          <a:p>
            <a:pPr eaLnBrk="1" hangingPunct="1"/>
            <a:r>
              <a:rPr lang="zh-CN" altLang="en-US" sz="2800" dirty="0"/>
              <a:t>规范设计法分为两种：手工设计和计算机辅助设计（如</a:t>
            </a:r>
            <a:r>
              <a:rPr lang="en-US" altLang="zh-CN" sz="2800" dirty="0"/>
              <a:t>Oracle Designer, Power Designer</a:t>
            </a:r>
            <a:r>
              <a:rPr lang="zh-CN" altLang="en-US" sz="2800" dirty="0"/>
              <a:t>，帮助或者辅助设计人员完成数据库设计中的任务）。</a:t>
            </a:r>
            <a:endParaRPr lang="zh-CN" altLang="en-US" sz="2800" dirty="0"/>
          </a:p>
        </p:txBody>
      </p:sp>
    </p:spTree>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zh-CN" altLang="en-US"/>
              <a:t>局部</a:t>
            </a:r>
            <a:r>
              <a:rPr lang="en-US" altLang="zh-CN"/>
              <a:t>E-R</a:t>
            </a:r>
            <a:r>
              <a:rPr lang="zh-CN" altLang="en-US"/>
              <a:t>图设计示例</a:t>
            </a:r>
            <a:endParaRPr lang="zh-CN" altLang="en-US"/>
          </a:p>
        </p:txBody>
      </p:sp>
      <p:sp>
        <p:nvSpPr>
          <p:cNvPr id="4100" name="内容占位符 2"/>
          <p:cNvSpPr>
            <a:spLocks noGrp="1"/>
          </p:cNvSpPr>
          <p:nvPr>
            <p:ph idx="1"/>
          </p:nvPr>
        </p:nvSpPr>
        <p:spPr>
          <a:xfrm>
            <a:off x="428625" y="1336675"/>
            <a:ext cx="8358188" cy="2806700"/>
          </a:xfrm>
        </p:spPr>
        <p:txBody>
          <a:bodyPr/>
          <a:lstStyle/>
          <a:p>
            <a:r>
              <a:rPr lang="zh-CN" altLang="en-US" sz="2600"/>
              <a:t>设简单的教务管理系统有如下语义描述：</a:t>
            </a:r>
            <a:endParaRPr lang="zh-CN" altLang="en-US" sz="2600"/>
          </a:p>
          <a:p>
            <a:r>
              <a:rPr lang="zh-CN" altLang="en-US" sz="2600"/>
              <a:t>（</a:t>
            </a:r>
            <a:r>
              <a:rPr lang="en-US" altLang="zh-CN" sz="2600"/>
              <a:t>1</a:t>
            </a:r>
            <a:r>
              <a:rPr lang="zh-CN" altLang="en-US" sz="2600"/>
              <a:t>）一名学生可同时选多门课程，一门课程也可同时被多名学生选修。对学生选课需要记录考试成绩信息，每个学生每门课程只能有一次考试。对每名学生需要记录学号、姓名、性别信息，对课程需要记录课程号、课程名、课程性质信息。</a:t>
            </a:r>
            <a:endParaRPr lang="zh-CN" altLang="en-US" sz="2600"/>
          </a:p>
        </p:txBody>
      </p:sp>
      <p:sp>
        <p:nvSpPr>
          <p:cNvPr id="41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217089" name="Object 1"/>
          <p:cNvGraphicFramePr>
            <a:graphicFrameLocks noChangeAspect="1"/>
          </p:cNvGraphicFramePr>
          <p:nvPr/>
        </p:nvGraphicFramePr>
        <p:xfrm>
          <a:off x="642938" y="4286250"/>
          <a:ext cx="7929562" cy="1643063"/>
        </p:xfrm>
        <a:graphic>
          <a:graphicData uri="http://schemas.openxmlformats.org/presentationml/2006/ole">
            <mc:AlternateContent xmlns:mc="http://schemas.openxmlformats.org/markup-compatibility/2006">
              <mc:Choice xmlns:v="urn:schemas-microsoft-com:vml" Requires="v">
                <p:oleObj spid="_x0000_s26631" name="Visio" r:id="rId1" imgW="4813935" imgH="998220" progId="Visio.Drawing.11">
                  <p:embed/>
                </p:oleObj>
              </mc:Choice>
              <mc:Fallback>
                <p:oleObj name="Visio" r:id="rId1" imgW="4813935" imgH="99822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4286250"/>
                        <a:ext cx="7929562"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7089"/>
                                        </p:tgtEl>
                                        <p:attrNameLst>
                                          <p:attrName>style.visibility</p:attrName>
                                        </p:attrNameLst>
                                      </p:cBhvr>
                                      <p:to>
                                        <p:strVal val="visible"/>
                                      </p:to>
                                    </p:set>
                                    <p:animEffect transition="in" filter="blinds(horizontal)">
                                      <p:cBhvr>
                                        <p:cTn id="7" dur="500"/>
                                        <p:tgtEl>
                                          <p:spTgt spid="217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r>
              <a:rPr lang="zh-CN" altLang="en-US"/>
              <a:t>局部</a:t>
            </a:r>
            <a:r>
              <a:rPr lang="en-US" altLang="zh-CN"/>
              <a:t>E-R</a:t>
            </a:r>
            <a:r>
              <a:rPr lang="zh-CN" altLang="en-US"/>
              <a:t>图设计示例（续）</a:t>
            </a:r>
            <a:endParaRPr lang="zh-CN" altLang="en-US"/>
          </a:p>
        </p:txBody>
      </p:sp>
      <p:sp>
        <p:nvSpPr>
          <p:cNvPr id="5124" name="内容占位符 2"/>
          <p:cNvSpPr>
            <a:spLocks noGrp="1"/>
          </p:cNvSpPr>
          <p:nvPr>
            <p:ph idx="1"/>
          </p:nvPr>
        </p:nvSpPr>
        <p:spPr>
          <a:xfrm>
            <a:off x="285750" y="1285875"/>
            <a:ext cx="8429625" cy="2443163"/>
          </a:xfrm>
        </p:spPr>
        <p:txBody>
          <a:bodyPr/>
          <a:lstStyle/>
          <a:p>
            <a:r>
              <a:rPr lang="zh-CN" altLang="en-US" sz="2800"/>
              <a:t>（</a:t>
            </a:r>
            <a:r>
              <a:rPr lang="en-US" altLang="zh-CN" sz="2800"/>
              <a:t>2</a:t>
            </a:r>
            <a:r>
              <a:rPr lang="zh-CN" altLang="en-US" sz="2800"/>
              <a:t>）一门课程可由多名教师讲授，一名教师可讲授多门课程。对每个教师讲授的每门课程需要记录授课时数信息。对每名教师需要记录教师号、教师名、性别、职称信息；对每门课程需要记录课程号、课程名、开课学期信息。</a:t>
            </a:r>
            <a:endParaRPr lang="zh-CN" altLang="en-US" sz="2800"/>
          </a:p>
        </p:txBody>
      </p:sp>
      <p:sp>
        <p:nvSpPr>
          <p:cNvPr id="512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251905" name="Object 1"/>
          <p:cNvGraphicFramePr>
            <a:graphicFrameLocks noChangeAspect="1"/>
          </p:cNvGraphicFramePr>
          <p:nvPr/>
        </p:nvGraphicFramePr>
        <p:xfrm>
          <a:off x="571500" y="3857625"/>
          <a:ext cx="7962900" cy="1928813"/>
        </p:xfrm>
        <a:graphic>
          <a:graphicData uri="http://schemas.openxmlformats.org/presentationml/2006/ole">
            <mc:AlternateContent xmlns:mc="http://schemas.openxmlformats.org/markup-compatibility/2006">
              <mc:Choice xmlns:v="urn:schemas-microsoft-com:vml" Requires="v">
                <p:oleObj spid="_x0000_s27655" name="Visio" r:id="rId1" imgW="4845050" imgH="1177290" progId="Visio.Drawing.11">
                  <p:embed/>
                </p:oleObj>
              </mc:Choice>
              <mc:Fallback>
                <p:oleObj name="Visio" r:id="rId1" imgW="4845050" imgH="117729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857625"/>
                        <a:ext cx="79629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1905"/>
                                        </p:tgtEl>
                                        <p:attrNameLst>
                                          <p:attrName>style.visibility</p:attrName>
                                        </p:attrNameLst>
                                      </p:cBhvr>
                                      <p:to>
                                        <p:strVal val="visible"/>
                                      </p:to>
                                    </p:set>
                                    <p:animEffect transition="in" filter="blinds(horizontal)">
                                      <p:cBhvr>
                                        <p:cTn id="7" dur="500"/>
                                        <p:tgtEl>
                                          <p:spTgt spid="251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p:txBody>
          <a:bodyPr/>
          <a:lstStyle/>
          <a:p>
            <a:r>
              <a:rPr lang="zh-CN" altLang="en-US"/>
              <a:t>设计局部</a:t>
            </a:r>
            <a:r>
              <a:rPr lang="en-US" altLang="zh-CN"/>
              <a:t>E-R</a:t>
            </a:r>
            <a:r>
              <a:rPr lang="zh-CN" altLang="en-US"/>
              <a:t>图示例（续）</a:t>
            </a:r>
            <a:endParaRPr lang="zh-CN" altLang="en-US"/>
          </a:p>
        </p:txBody>
      </p:sp>
      <p:sp>
        <p:nvSpPr>
          <p:cNvPr id="6148" name="内容占位符 2"/>
          <p:cNvSpPr>
            <a:spLocks noGrp="1"/>
          </p:cNvSpPr>
          <p:nvPr>
            <p:ph idx="1"/>
          </p:nvPr>
        </p:nvSpPr>
        <p:spPr>
          <a:xfrm>
            <a:off x="428625" y="1414463"/>
            <a:ext cx="8286750" cy="1657350"/>
          </a:xfrm>
        </p:spPr>
        <p:txBody>
          <a:bodyPr/>
          <a:lstStyle/>
          <a:p>
            <a:r>
              <a:rPr lang="zh-CN" altLang="en-US" sz="3200"/>
              <a:t>（</a:t>
            </a:r>
            <a:r>
              <a:rPr lang="en-US" altLang="zh-CN" sz="3200"/>
              <a:t>3</a:t>
            </a:r>
            <a:r>
              <a:rPr lang="zh-CN" altLang="en-US" sz="3200"/>
              <a:t>）一名学生只属于一个系，一个系可有多名学生。对系需要记录系名、系学生人数和办公地点信息。</a:t>
            </a:r>
            <a:endParaRPr lang="zh-CN" altLang="en-US" sz="3200"/>
          </a:p>
        </p:txBody>
      </p:sp>
      <p:sp>
        <p:nvSpPr>
          <p:cNvPr id="615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5" name="Object 2"/>
          <p:cNvGraphicFramePr>
            <a:graphicFrameLocks noChangeAspect="1"/>
          </p:cNvGraphicFramePr>
          <p:nvPr/>
        </p:nvGraphicFramePr>
        <p:xfrm>
          <a:off x="642938" y="3357563"/>
          <a:ext cx="7904162" cy="1785937"/>
        </p:xfrm>
        <a:graphic>
          <a:graphicData uri="http://schemas.openxmlformats.org/presentationml/2006/ole">
            <mc:AlternateContent xmlns:mc="http://schemas.openxmlformats.org/markup-compatibility/2006">
              <mc:Choice xmlns:v="urn:schemas-microsoft-com:vml" Requires="v">
                <p:oleObj spid="_x0000_s28679" name="Visio" r:id="rId1" imgW="4561205" imgH="1040765" progId="Visio.Drawing.11">
                  <p:embed/>
                </p:oleObj>
              </mc:Choice>
              <mc:Fallback>
                <p:oleObj name="Visio" r:id="rId1" imgW="4561205" imgH="104076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3357563"/>
                        <a:ext cx="7904162"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r>
              <a:rPr lang="zh-CN" altLang="en-US"/>
              <a:t>设计局部</a:t>
            </a:r>
            <a:r>
              <a:rPr lang="en-US" altLang="zh-CN"/>
              <a:t>E-R</a:t>
            </a:r>
            <a:r>
              <a:rPr lang="zh-CN" altLang="en-US"/>
              <a:t>图示例（续）</a:t>
            </a:r>
            <a:endParaRPr lang="zh-CN" altLang="en-US"/>
          </a:p>
        </p:txBody>
      </p:sp>
      <p:sp>
        <p:nvSpPr>
          <p:cNvPr id="7172" name="内容占位符 2"/>
          <p:cNvSpPr>
            <a:spLocks noGrp="1"/>
          </p:cNvSpPr>
          <p:nvPr>
            <p:ph idx="1"/>
          </p:nvPr>
        </p:nvSpPr>
        <p:spPr>
          <a:xfrm>
            <a:off x="566738" y="1357313"/>
            <a:ext cx="8001000" cy="1657350"/>
          </a:xfrm>
        </p:spPr>
        <p:txBody>
          <a:bodyPr/>
          <a:lstStyle/>
          <a:p>
            <a:r>
              <a:rPr lang="zh-CN" altLang="en-US" sz="3200"/>
              <a:t>一名教师只属于一个部门，一个部门可有多名教师。对部门需要记录部门名、教师人数和办公电话信息。</a:t>
            </a:r>
            <a:endParaRPr lang="zh-CN" altLang="en-US" sz="3200"/>
          </a:p>
        </p:txBody>
      </p:sp>
      <p:sp>
        <p:nvSpPr>
          <p:cNvPr id="717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5" name="Object 2"/>
          <p:cNvGraphicFramePr>
            <a:graphicFrameLocks noChangeAspect="1"/>
          </p:cNvGraphicFramePr>
          <p:nvPr/>
        </p:nvGraphicFramePr>
        <p:xfrm>
          <a:off x="500063" y="3440113"/>
          <a:ext cx="8215312" cy="1774825"/>
        </p:xfrm>
        <a:graphic>
          <a:graphicData uri="http://schemas.openxmlformats.org/presentationml/2006/ole">
            <mc:AlternateContent xmlns:mc="http://schemas.openxmlformats.org/markup-compatibility/2006">
              <mc:Choice xmlns:v="urn:schemas-microsoft-com:vml" Requires="v">
                <p:oleObj spid="_x0000_s29703" name="Visio" r:id="rId1" imgW="4771390" imgH="1040765" progId="Visio.Drawing.11">
                  <p:embed/>
                </p:oleObj>
              </mc:Choice>
              <mc:Fallback>
                <p:oleObj name="Visio" r:id="rId1" imgW="4771390" imgH="104076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3440113"/>
                        <a:ext cx="8215312"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b="1"/>
              <a:t>5.4.2 </a:t>
            </a:r>
            <a:r>
              <a:rPr lang="zh-CN" altLang="en-US" b="1"/>
              <a:t>全局</a:t>
            </a:r>
            <a:r>
              <a:rPr lang="en-US" altLang="zh-CN" b="1"/>
              <a:t>E-R</a:t>
            </a:r>
            <a:r>
              <a:rPr lang="zh-CN" altLang="en-US" b="1"/>
              <a:t>模型的设计</a:t>
            </a:r>
            <a:endParaRPr lang="zh-CN" altLang="en-US" b="1"/>
          </a:p>
        </p:txBody>
      </p:sp>
      <p:sp>
        <p:nvSpPr>
          <p:cNvPr id="33795" name="Rectangle 3"/>
          <p:cNvSpPr>
            <a:spLocks noGrp="1" noChangeArrowheads="1"/>
          </p:cNvSpPr>
          <p:nvPr>
            <p:ph idx="1"/>
          </p:nvPr>
        </p:nvSpPr>
        <p:spPr>
          <a:xfrm>
            <a:off x="457200" y="1052513"/>
            <a:ext cx="8229600" cy="5184775"/>
          </a:xfrm>
        </p:spPr>
        <p:txBody>
          <a:bodyPr/>
          <a:lstStyle/>
          <a:p>
            <a:pPr eaLnBrk="1" hangingPunct="1">
              <a:buFont typeface="Wingdings" panose="05000000000000000000" pitchFamily="2" charset="2"/>
              <a:buNone/>
            </a:pPr>
            <a:r>
              <a:rPr lang="zh-CN" altLang="en-US" sz="3200" dirty="0"/>
              <a:t>要求：</a:t>
            </a:r>
            <a:endParaRPr lang="zh-CN" altLang="en-US" sz="3200" dirty="0"/>
          </a:p>
          <a:p>
            <a:pPr eaLnBrk="1" hangingPunct="1">
              <a:buFont typeface="Wingdings" panose="05000000000000000000" pitchFamily="2" charset="2"/>
              <a:buNone/>
            </a:pPr>
            <a:r>
              <a:rPr lang="zh-CN" altLang="en-US" sz="2800" dirty="0"/>
              <a:t>①完整性和正确性：即整体</a:t>
            </a:r>
            <a:r>
              <a:rPr lang="en-US" altLang="zh-CN" sz="2800" dirty="0"/>
              <a:t>E-R</a:t>
            </a:r>
            <a:r>
              <a:rPr lang="zh-CN" altLang="en-US" sz="2800" dirty="0"/>
              <a:t>图应包含局部</a:t>
            </a:r>
            <a:r>
              <a:rPr lang="en-US" altLang="zh-CN" sz="2800" dirty="0"/>
              <a:t>E-R</a:t>
            </a:r>
            <a:r>
              <a:rPr lang="zh-CN" altLang="en-US" sz="2800" dirty="0"/>
              <a:t>图所表达的所有语义，完整地表达与所有局部</a:t>
            </a:r>
            <a:r>
              <a:rPr lang="en-US" altLang="zh-CN" sz="2800" dirty="0"/>
              <a:t>E-R</a:t>
            </a:r>
            <a:r>
              <a:rPr lang="zh-CN" altLang="en-US" sz="2800" dirty="0"/>
              <a:t>图中应用相关的数据。</a:t>
            </a:r>
            <a:endParaRPr lang="zh-CN" altLang="en-US" sz="2800" dirty="0"/>
          </a:p>
          <a:p>
            <a:pPr eaLnBrk="1" hangingPunct="1">
              <a:buFont typeface="Wingdings" panose="05000000000000000000" pitchFamily="2" charset="2"/>
              <a:buNone/>
            </a:pPr>
            <a:r>
              <a:rPr lang="zh-CN" altLang="en-US" sz="2800" dirty="0"/>
              <a:t>②最小化：系统中的对象原则上只出现一次。</a:t>
            </a:r>
            <a:endParaRPr lang="zh-CN" altLang="en-US" sz="2800" dirty="0"/>
          </a:p>
          <a:p>
            <a:pPr eaLnBrk="1" hangingPunct="1">
              <a:buFont typeface="Wingdings" panose="05000000000000000000" pitchFamily="2" charset="2"/>
              <a:buNone/>
            </a:pPr>
            <a:r>
              <a:rPr lang="zh-CN" altLang="en-US" sz="2800" dirty="0"/>
              <a:t>③易理解性：设计人员与用户能够容易理解集成后的全局</a:t>
            </a:r>
            <a:r>
              <a:rPr lang="en-US" altLang="zh-CN" sz="2800" dirty="0"/>
              <a:t>E-R</a:t>
            </a:r>
            <a:r>
              <a:rPr lang="zh-CN" altLang="en-US" sz="2800" dirty="0"/>
              <a:t>图。</a:t>
            </a:r>
            <a:endParaRPr lang="zh-CN" altLang="en-US" sz="2800" dirty="0"/>
          </a:p>
        </p:txBody>
      </p:sp>
    </p:spTree>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b="1"/>
              <a:t>1.</a:t>
            </a:r>
            <a:r>
              <a:rPr lang="zh-CN" altLang="en-US" b="1"/>
              <a:t>依次取出局部的</a:t>
            </a:r>
            <a:r>
              <a:rPr lang="en-US" altLang="zh-CN" b="1"/>
              <a:t>E-R</a:t>
            </a:r>
            <a:r>
              <a:rPr lang="zh-CN" altLang="en-US" b="1"/>
              <a:t>图进行集成</a:t>
            </a:r>
            <a:endParaRPr lang="zh-CN" altLang="en-US" b="1"/>
          </a:p>
        </p:txBody>
      </p:sp>
      <p:sp>
        <p:nvSpPr>
          <p:cNvPr id="34819" name="Rectangle 3"/>
          <p:cNvSpPr>
            <a:spLocks noGrp="1" noChangeArrowheads="1"/>
          </p:cNvSpPr>
          <p:nvPr>
            <p:ph idx="1"/>
          </p:nvPr>
        </p:nvSpPr>
        <p:spPr>
          <a:xfrm>
            <a:off x="457200" y="1052513"/>
            <a:ext cx="8229600" cy="5184775"/>
          </a:xfrm>
        </p:spPr>
        <p:txBody>
          <a:bodyPr/>
          <a:lstStyle/>
          <a:p>
            <a:pPr marL="609600" indent="-609600" eaLnBrk="1" hangingPunct="1">
              <a:lnSpc>
                <a:spcPct val="90000"/>
              </a:lnSpc>
            </a:pPr>
            <a:r>
              <a:rPr lang="zh-CN" altLang="en-US" sz="2800" dirty="0"/>
              <a:t>消除各</a:t>
            </a:r>
            <a:r>
              <a:rPr lang="en-US" altLang="zh-CN" sz="2800" dirty="0"/>
              <a:t>E-R</a:t>
            </a:r>
            <a:r>
              <a:rPr lang="zh-CN" altLang="en-US" sz="2800" dirty="0"/>
              <a:t>图中的冲突和不一致是工作的重点和关键所在。</a:t>
            </a:r>
            <a:br>
              <a:rPr lang="zh-CN" altLang="en-US" sz="2800" dirty="0"/>
            </a:br>
            <a:endParaRPr lang="zh-CN" altLang="en-US" sz="2800" dirty="0"/>
          </a:p>
          <a:p>
            <a:pPr marL="609600" indent="-609600" eaLnBrk="1" hangingPunct="1">
              <a:lnSpc>
                <a:spcPct val="90000"/>
              </a:lnSpc>
            </a:pPr>
            <a:r>
              <a:rPr lang="zh-CN" altLang="en-US" sz="2800" dirty="0"/>
              <a:t>冲突主要有三类：</a:t>
            </a:r>
            <a:endParaRPr lang="zh-CN" altLang="en-US" sz="2800" dirty="0"/>
          </a:p>
          <a:p>
            <a:pPr marL="971550" lvl="1" indent="-514350" eaLnBrk="1" hangingPunct="1">
              <a:lnSpc>
                <a:spcPct val="90000"/>
              </a:lnSpc>
              <a:buFont typeface="+mj-ea"/>
              <a:buAutoNum type="circleNumDbPlain"/>
            </a:pPr>
            <a:r>
              <a:rPr lang="zh-CN" altLang="en-US" sz="2400" dirty="0"/>
              <a:t>属性冲突：包括属性域冲突和属性取值单位冲突。</a:t>
            </a:r>
            <a:endParaRPr lang="zh-CN" altLang="en-US" sz="2400" dirty="0"/>
          </a:p>
          <a:p>
            <a:pPr marL="971550" lvl="1" indent="-514350" eaLnBrk="1" hangingPunct="1">
              <a:lnSpc>
                <a:spcPct val="90000"/>
              </a:lnSpc>
              <a:buFont typeface="+mj-ea"/>
              <a:buAutoNum type="circleNumDbPlain"/>
            </a:pPr>
            <a:r>
              <a:rPr lang="zh-CN" altLang="en-US" sz="2400" dirty="0"/>
              <a:t>命名冲突：语义相同，命名不同；命名相同语义不同。</a:t>
            </a:r>
            <a:endParaRPr lang="zh-CN" altLang="en-US" sz="2400" dirty="0"/>
          </a:p>
          <a:p>
            <a:pPr marL="971550" lvl="1" indent="-514350" eaLnBrk="1" hangingPunct="1">
              <a:lnSpc>
                <a:spcPct val="90000"/>
              </a:lnSpc>
              <a:buFont typeface="+mj-ea"/>
              <a:buAutoNum type="circleNumDbPlain"/>
            </a:pPr>
            <a:r>
              <a:rPr lang="zh-CN" altLang="en-US" sz="2400" dirty="0"/>
              <a:t>模型冲突：</a:t>
            </a:r>
            <a:endParaRPr lang="zh-CN" altLang="en-US" sz="2400" dirty="0"/>
          </a:p>
          <a:p>
            <a:pPr marL="1428750" lvl="2" indent="-514350" eaLnBrk="1" hangingPunct="1">
              <a:lnSpc>
                <a:spcPct val="90000"/>
              </a:lnSpc>
            </a:pPr>
            <a:r>
              <a:rPr lang="zh-CN" altLang="en-US" sz="2130" dirty="0"/>
              <a:t>同一对象在不同的局部</a:t>
            </a:r>
            <a:r>
              <a:rPr lang="en-US" altLang="zh-CN" sz="2130" dirty="0"/>
              <a:t>E-R</a:t>
            </a:r>
            <a:r>
              <a:rPr lang="zh-CN" altLang="en-US" sz="2130" dirty="0"/>
              <a:t>模型中具有不同的抽象</a:t>
            </a:r>
            <a:endParaRPr lang="zh-CN" altLang="en-US" sz="2130" dirty="0"/>
          </a:p>
          <a:p>
            <a:pPr marL="1428750" lvl="2" indent="-514350" eaLnBrk="1" hangingPunct="1">
              <a:lnSpc>
                <a:spcPct val="90000"/>
              </a:lnSpc>
            </a:pPr>
            <a:r>
              <a:rPr lang="zh-CN" altLang="en-US" sz="2130" dirty="0"/>
              <a:t>同一实体在不同的局部</a:t>
            </a:r>
            <a:r>
              <a:rPr lang="en-US" altLang="zh-CN" sz="2130" dirty="0"/>
              <a:t>E-R</a:t>
            </a:r>
            <a:r>
              <a:rPr lang="zh-CN" altLang="en-US" sz="2130" dirty="0"/>
              <a:t>模型中所包含的属性个数和属性排列顺序不完全相同。</a:t>
            </a:r>
            <a:endParaRPr lang="zh-CN" altLang="en-US" sz="2130" dirty="0"/>
          </a:p>
          <a:p>
            <a:pPr marL="1428750" lvl="2" indent="-514350" eaLnBrk="1" hangingPunct="1">
              <a:lnSpc>
                <a:spcPct val="90000"/>
              </a:lnSpc>
            </a:pPr>
            <a:r>
              <a:rPr lang="zh-CN" altLang="en-US" sz="2130" dirty="0"/>
              <a:t>实体之间的联系在不同的局部</a:t>
            </a:r>
            <a:r>
              <a:rPr lang="en-US" altLang="zh-CN" sz="2130" dirty="0"/>
              <a:t>E-R</a:t>
            </a:r>
            <a:r>
              <a:rPr lang="zh-CN" altLang="en-US" sz="2130" dirty="0"/>
              <a:t>模型中具有不同的联系类型。 </a:t>
            </a:r>
            <a:endParaRPr lang="zh-CN" altLang="en-US" sz="213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down)">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down)">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wipe(down)">
                                      <p:cBhvr>
                                        <p:cTn id="17" dur="500"/>
                                        <p:tgtEl>
                                          <p:spTgt spid="34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wipe(down)">
                                      <p:cBhvr>
                                        <p:cTn id="22" dur="500"/>
                                        <p:tgtEl>
                                          <p:spTgt spid="34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wipe(down)">
                                      <p:cBhvr>
                                        <p:cTn id="27" dur="500"/>
                                        <p:tgtEl>
                                          <p:spTgt spid="348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4819">
                                            <p:txEl>
                                              <p:pRg st="5" end="5"/>
                                            </p:txEl>
                                          </p:spTgt>
                                        </p:tgtEl>
                                        <p:attrNameLst>
                                          <p:attrName>style.visibility</p:attrName>
                                        </p:attrNameLst>
                                      </p:cBhvr>
                                      <p:to>
                                        <p:strVal val="visible"/>
                                      </p:to>
                                    </p:set>
                                    <p:animEffect transition="in" filter="wipe(down)">
                                      <p:cBhvr>
                                        <p:cTn id="32" dur="500"/>
                                        <p:tgtEl>
                                          <p:spTgt spid="348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4819">
                                            <p:txEl>
                                              <p:pRg st="6" end="6"/>
                                            </p:txEl>
                                          </p:spTgt>
                                        </p:tgtEl>
                                        <p:attrNameLst>
                                          <p:attrName>style.visibility</p:attrName>
                                        </p:attrNameLst>
                                      </p:cBhvr>
                                      <p:to>
                                        <p:strVal val="visible"/>
                                      </p:to>
                                    </p:set>
                                    <p:animEffect transition="in" filter="wipe(down)">
                                      <p:cBhvr>
                                        <p:cTn id="37" dur="500"/>
                                        <p:tgtEl>
                                          <p:spTgt spid="348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4819">
                                            <p:txEl>
                                              <p:pRg st="7" end="7"/>
                                            </p:txEl>
                                          </p:spTgt>
                                        </p:tgtEl>
                                        <p:attrNameLst>
                                          <p:attrName>style.visibility</p:attrName>
                                        </p:attrNameLst>
                                      </p:cBhvr>
                                      <p:to>
                                        <p:strVal val="visible"/>
                                      </p:to>
                                    </p:set>
                                    <p:animEffect transition="in" filter="wipe(down)">
                                      <p:cBhvr>
                                        <p:cTn id="42"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idx="4294967295"/>
          </p:nvPr>
        </p:nvSpPr>
        <p:spPr/>
        <p:txBody>
          <a:bodyPr/>
          <a:lstStyle/>
          <a:p>
            <a:r>
              <a:rPr lang="zh-CN" altLang="en-US" sz="3600">
                <a:ea typeface="宋体" panose="02010600030101010101" pitchFamily="2" charset="-122"/>
              </a:rPr>
              <a:t>设计全局</a:t>
            </a:r>
            <a:r>
              <a:rPr lang="en-US" altLang="zh-CN" sz="3600">
                <a:ea typeface="宋体" panose="02010600030101010101" pitchFamily="2" charset="-122"/>
              </a:rPr>
              <a:t>E-R</a:t>
            </a:r>
            <a:r>
              <a:rPr lang="zh-CN" altLang="en-US" sz="3600">
                <a:ea typeface="宋体" panose="02010600030101010101" pitchFamily="2" charset="-122"/>
              </a:rPr>
              <a:t>模型</a:t>
            </a:r>
            <a:r>
              <a:rPr lang="zh-CN" altLang="en-US" sz="3600"/>
              <a:t> </a:t>
            </a:r>
            <a:endParaRPr lang="zh-CN" altLang="en-US" sz="3600"/>
          </a:p>
        </p:txBody>
      </p:sp>
      <p:sp>
        <p:nvSpPr>
          <p:cNvPr id="56323" name="内容占位符 2"/>
          <p:cNvSpPr>
            <a:spLocks noGrp="1"/>
          </p:cNvSpPr>
          <p:nvPr>
            <p:ph idx="4294967295"/>
          </p:nvPr>
        </p:nvSpPr>
        <p:spPr>
          <a:xfrm>
            <a:off x="446855" y="1098550"/>
            <a:ext cx="8229601" cy="5095875"/>
          </a:xfrm>
        </p:spPr>
        <p:txBody>
          <a:bodyPr/>
          <a:lstStyle/>
          <a:p>
            <a:pPr marL="0" lvl="1">
              <a:spcBef>
                <a:spcPct val="0"/>
              </a:spcBef>
              <a:buFont typeface="Wingdings" panose="05000000000000000000" pitchFamily="2" charset="2"/>
              <a:buNone/>
            </a:pPr>
            <a:r>
              <a:rPr lang="zh-CN" altLang="zh-CN" sz="2400" dirty="0">
                <a:latin typeface="楷体" panose="02010609060101010101" pitchFamily="49" charset="-122"/>
                <a:ea typeface="楷体" panose="02010609060101010101" pitchFamily="49" charset="-122"/>
              </a:rPr>
              <a:t>①</a:t>
            </a:r>
            <a:r>
              <a:rPr lang="zh-CN" altLang="en-US" sz="2400" dirty="0">
                <a:latin typeface="楷体" panose="02010609060101010101" pitchFamily="49" charset="-122"/>
                <a:ea typeface="楷体" panose="02010609060101010101" pitchFamily="49" charset="-122"/>
              </a:rPr>
              <a:t>属性冲突</a:t>
            </a:r>
            <a:endParaRPr lang="zh-CN" altLang="en-US" sz="2400" dirty="0">
              <a:latin typeface="楷体" panose="02010609060101010101" pitchFamily="49" charset="-122"/>
              <a:ea typeface="楷体" panose="02010609060101010101" pitchFamily="49" charset="-122"/>
            </a:endParaRPr>
          </a:p>
          <a:p>
            <a:pPr marL="457200" lvl="3">
              <a:spcBef>
                <a:spcPct val="0"/>
              </a:spcBef>
              <a:buSzPct val="87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属性域冲突，即属性值的类型、取值范围或取值集合不同。</a:t>
            </a:r>
            <a:endParaRPr lang="en-US" altLang="zh-CN" sz="2400" dirty="0">
              <a:latin typeface="楷体" panose="02010609060101010101" pitchFamily="49" charset="-122"/>
              <a:ea typeface="楷体" panose="02010609060101010101" pitchFamily="49" charset="-122"/>
            </a:endParaRPr>
          </a:p>
          <a:p>
            <a:pPr marL="914400" lvl="5">
              <a:spcBef>
                <a:spcPct val="0"/>
              </a:spcBef>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例如零件号，有的部门把它定义为整数，有的部门把它定义为字符型。</a:t>
            </a:r>
            <a:endParaRPr lang="en-US" altLang="zh-CN" sz="2400" dirty="0">
              <a:latin typeface="楷体" panose="02010609060101010101" pitchFamily="49" charset="-122"/>
              <a:ea typeface="楷体" panose="02010609060101010101" pitchFamily="49" charset="-122"/>
            </a:endParaRPr>
          </a:p>
          <a:p>
            <a:pPr marL="914400" lvl="5">
              <a:spcBef>
                <a:spcPct val="0"/>
              </a:spcBef>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年龄，某些部门以出生日期形式表示职工的年龄，而另一些部门用整数表示职工的年龄。</a:t>
            </a:r>
            <a:endParaRPr lang="zh-CN" altLang="en-US" sz="2400" dirty="0">
              <a:latin typeface="楷体" panose="02010609060101010101" pitchFamily="49" charset="-122"/>
              <a:ea typeface="楷体" panose="02010609060101010101" pitchFamily="49" charset="-122"/>
            </a:endParaRPr>
          </a:p>
          <a:p>
            <a:pPr marL="457200" lvl="3">
              <a:spcBef>
                <a:spcPct val="0"/>
              </a:spcBef>
              <a:buSzPct val="87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属性取值单位冲突。</a:t>
            </a:r>
            <a:endParaRPr lang="en-US" altLang="zh-CN" sz="2400" dirty="0">
              <a:latin typeface="楷体" panose="02010609060101010101" pitchFamily="49" charset="-122"/>
              <a:ea typeface="楷体" panose="02010609060101010101" pitchFamily="49" charset="-122"/>
            </a:endParaRPr>
          </a:p>
          <a:p>
            <a:pPr marL="914400" lvl="5">
              <a:spcBef>
                <a:spcPct val="0"/>
              </a:spcBef>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例如，零件的重量有的以公斤为单位，有的以斤为单位，有的以克为单位。</a:t>
            </a:r>
            <a:endParaRPr lang="zh-CN" altLang="en-US" sz="2400" dirty="0">
              <a:latin typeface="楷体" panose="02010609060101010101" pitchFamily="49" charset="-122"/>
              <a:ea typeface="楷体" panose="02010609060101010101" pitchFamily="49" charset="-122"/>
            </a:endParaRPr>
          </a:p>
          <a:p>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wipe(down)">
                                      <p:cBhvr>
                                        <p:cTn id="7" dur="500"/>
                                        <p:tgtEl>
                                          <p:spTgt spid="563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Effect transition="in" filter="wipe(down)">
                                      <p:cBhvr>
                                        <p:cTn id="12" dur="500"/>
                                        <p:tgtEl>
                                          <p:spTgt spid="563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6323">
                                            <p:txEl>
                                              <p:pRg st="3" end="3"/>
                                            </p:txEl>
                                          </p:spTgt>
                                        </p:tgtEl>
                                        <p:attrNameLst>
                                          <p:attrName>style.visibility</p:attrName>
                                        </p:attrNameLst>
                                      </p:cBhvr>
                                      <p:to>
                                        <p:strVal val="visible"/>
                                      </p:to>
                                    </p:set>
                                    <p:animEffect transition="in" filter="wipe(down)">
                                      <p:cBhvr>
                                        <p:cTn id="17" dur="500"/>
                                        <p:tgtEl>
                                          <p:spTgt spid="563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6323">
                                            <p:txEl>
                                              <p:pRg st="4" end="4"/>
                                            </p:txEl>
                                          </p:spTgt>
                                        </p:tgtEl>
                                        <p:attrNameLst>
                                          <p:attrName>style.visibility</p:attrName>
                                        </p:attrNameLst>
                                      </p:cBhvr>
                                      <p:to>
                                        <p:strVal val="visible"/>
                                      </p:to>
                                    </p:set>
                                    <p:animEffect transition="in" filter="wipe(down)">
                                      <p:cBhvr>
                                        <p:cTn id="22" dur="500"/>
                                        <p:tgtEl>
                                          <p:spTgt spid="563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animEffect transition="in" filter="wipe(down)">
                                      <p:cBhvr>
                                        <p:cTn id="27" dur="500"/>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p:txBody>
          <a:bodyPr/>
          <a:lstStyle/>
          <a:p>
            <a:r>
              <a:rPr lang="zh-CN" altLang="en-US" sz="3600">
                <a:ea typeface="宋体" panose="02010600030101010101" pitchFamily="2" charset="-122"/>
              </a:rPr>
              <a:t>设计全局</a:t>
            </a:r>
            <a:r>
              <a:rPr lang="en-US" altLang="zh-CN" sz="3600">
                <a:ea typeface="宋体" panose="02010600030101010101" pitchFamily="2" charset="-122"/>
              </a:rPr>
              <a:t>E-R</a:t>
            </a:r>
            <a:r>
              <a:rPr lang="zh-CN" altLang="en-US" sz="3600">
                <a:ea typeface="宋体" panose="02010600030101010101" pitchFamily="2" charset="-122"/>
              </a:rPr>
              <a:t>模型</a:t>
            </a:r>
            <a:r>
              <a:rPr lang="zh-CN" altLang="en-US" sz="3600"/>
              <a:t> </a:t>
            </a:r>
            <a:endParaRPr lang="zh-CN" altLang="en-US" sz="3600"/>
          </a:p>
        </p:txBody>
      </p:sp>
      <p:sp>
        <p:nvSpPr>
          <p:cNvPr id="59395" name="内容占位符 2"/>
          <p:cNvSpPr>
            <a:spLocks noGrp="1"/>
          </p:cNvSpPr>
          <p:nvPr>
            <p:ph idx="4294967295"/>
          </p:nvPr>
        </p:nvSpPr>
        <p:spPr>
          <a:xfrm>
            <a:off x="-36513" y="1098550"/>
            <a:ext cx="8435976" cy="5095875"/>
          </a:xfrm>
        </p:spPr>
        <p:txBody>
          <a:bodyPr/>
          <a:lstStyle/>
          <a:p>
            <a:pPr lvl="1">
              <a:spcBef>
                <a:spcPct val="0"/>
              </a:spcBef>
              <a:buFont typeface="Wingdings" panose="05000000000000000000" pitchFamily="2" charset="2"/>
              <a:buNone/>
            </a:pPr>
            <a:r>
              <a:rPr lang="zh-CN" altLang="zh-CN" dirty="0">
                <a:latin typeface="楷体" panose="02010609060101010101" pitchFamily="49" charset="-122"/>
                <a:ea typeface="楷体" panose="02010609060101010101" pitchFamily="49" charset="-122"/>
              </a:rPr>
              <a:t>②</a:t>
            </a:r>
            <a:r>
              <a:rPr lang="zh-CN" altLang="en-US" dirty="0">
                <a:latin typeface="楷体" panose="02010609060101010101" pitchFamily="49" charset="-122"/>
                <a:ea typeface="楷体" panose="02010609060101010101" pitchFamily="49" charset="-122"/>
              </a:rPr>
              <a:t>命名冲突</a:t>
            </a:r>
            <a:endParaRPr lang="zh-CN" altLang="en-US" dirty="0">
              <a:latin typeface="楷体" panose="02010609060101010101" pitchFamily="49" charset="-122"/>
              <a:ea typeface="楷体" panose="02010609060101010101" pitchFamily="49" charset="-122"/>
            </a:endParaRPr>
          </a:p>
          <a:p>
            <a:pPr lvl="2">
              <a:spcBef>
                <a:spcPct val="0"/>
              </a:spcBef>
              <a:buSzPct val="87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同名异义，即不同意义的对象在不同的局部应用中具有相同的名字。</a:t>
            </a:r>
            <a:endParaRPr lang="zh-CN" altLang="en-US" sz="2400" dirty="0">
              <a:latin typeface="楷体" panose="02010609060101010101" pitchFamily="49" charset="-122"/>
              <a:ea typeface="楷体" panose="02010609060101010101" pitchFamily="49" charset="-122"/>
            </a:endParaRPr>
          </a:p>
          <a:p>
            <a:pPr lvl="2">
              <a:spcBef>
                <a:spcPct val="0"/>
              </a:spcBef>
              <a:buSzPct val="87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异名同义（一义多名），即同一意义的对象在不同的局部应用中具有不同的名字。</a:t>
            </a:r>
            <a:endParaRPr lang="zh-CN" altLang="en-US" sz="2400" dirty="0">
              <a:latin typeface="楷体" panose="02010609060101010101" pitchFamily="49" charset="-122"/>
              <a:ea typeface="楷体" panose="02010609060101010101" pitchFamily="49" charset="-122"/>
            </a:endParaRPr>
          </a:p>
          <a:p>
            <a:pPr lvl="3">
              <a:spcBef>
                <a:spcPct val="0"/>
              </a:spcBef>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如对科研项目，财务科称为项目，科研处称为课题，生产管理处称为工程。</a:t>
            </a:r>
            <a:endParaRPr lang="zh-CN" altLang="en-US" sz="2400" dirty="0">
              <a:latin typeface="楷体" panose="02010609060101010101" pitchFamily="49" charset="-122"/>
              <a:ea typeface="楷体" panose="02010609060101010101" pitchFamily="49" charset="-122"/>
            </a:endParaRPr>
          </a:p>
          <a:p>
            <a:pPr lvl="2">
              <a:spcBef>
                <a:spcPct val="0"/>
              </a:spcBef>
              <a:buSzPct val="87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命名冲突</a:t>
            </a:r>
            <a:endParaRPr lang="en-US" altLang="zh-CN" sz="2400" dirty="0">
              <a:latin typeface="楷体" panose="02010609060101010101" pitchFamily="49" charset="-122"/>
              <a:ea typeface="楷体" panose="02010609060101010101" pitchFamily="49" charset="-122"/>
            </a:endParaRPr>
          </a:p>
          <a:p>
            <a:pPr lvl="3">
              <a:spcBef>
                <a:spcPct val="0"/>
              </a:spcBef>
              <a:buSzPct val="87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可能发生在实体、联系一级上</a:t>
            </a:r>
            <a:endParaRPr lang="en-US" altLang="zh-CN" sz="2400" dirty="0">
              <a:latin typeface="楷体" panose="02010609060101010101" pitchFamily="49" charset="-122"/>
              <a:ea typeface="楷体" panose="02010609060101010101" pitchFamily="49" charset="-122"/>
            </a:endParaRPr>
          </a:p>
          <a:p>
            <a:pPr lvl="3">
              <a:spcBef>
                <a:spcPct val="0"/>
              </a:spcBef>
              <a:buSzPct val="87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也可能发生在属性一级上</a:t>
            </a:r>
            <a:endParaRPr lang="en-US" altLang="zh-CN" sz="2400" dirty="0">
              <a:latin typeface="楷体" panose="02010609060101010101" pitchFamily="49" charset="-122"/>
              <a:ea typeface="楷体" panose="02010609060101010101" pitchFamily="49" charset="-122"/>
            </a:endParaRPr>
          </a:p>
          <a:p>
            <a:pPr lvl="3">
              <a:spcBef>
                <a:spcPct val="0"/>
              </a:spcBef>
              <a:buSzPct val="87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通过讨论、协商等行政手段加以解决</a:t>
            </a:r>
            <a:endParaRPr lang="zh-CN" altLang="en-US" sz="2400" dirty="0">
              <a:latin typeface="楷体" panose="02010609060101010101" pitchFamily="49" charset="-122"/>
              <a:ea typeface="楷体" panose="02010609060101010101" pitchFamily="49" charset="-122"/>
            </a:endParaRPr>
          </a:p>
          <a:p>
            <a:pPr>
              <a:spcBef>
                <a:spcPct val="0"/>
              </a:spcBef>
              <a:buFont typeface="Wingdings" panose="05000000000000000000" pitchFamily="2" charset="2"/>
              <a:buChar char="•"/>
            </a:pP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wipe(down)">
                                      <p:cBhvr>
                                        <p:cTn id="7" dur="500"/>
                                        <p:tgtEl>
                                          <p:spTgt spid="593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wipe(down)">
                                      <p:cBhvr>
                                        <p:cTn id="12" dur="500"/>
                                        <p:tgtEl>
                                          <p:spTgt spid="59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wipe(down)">
                                      <p:cBhvr>
                                        <p:cTn id="17" dur="500"/>
                                        <p:tgtEl>
                                          <p:spTgt spid="593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9395">
                                            <p:txEl>
                                              <p:pRg st="4" end="4"/>
                                            </p:txEl>
                                          </p:spTgt>
                                        </p:tgtEl>
                                        <p:attrNameLst>
                                          <p:attrName>style.visibility</p:attrName>
                                        </p:attrNameLst>
                                      </p:cBhvr>
                                      <p:to>
                                        <p:strVal val="visible"/>
                                      </p:to>
                                    </p:set>
                                    <p:animEffect transition="in" filter="wipe(down)">
                                      <p:cBhvr>
                                        <p:cTn id="22" dur="500"/>
                                        <p:tgtEl>
                                          <p:spTgt spid="593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animEffect transition="in" filter="wipe(down)">
                                      <p:cBhvr>
                                        <p:cTn id="27" dur="500"/>
                                        <p:tgtEl>
                                          <p:spTgt spid="59395">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59395">
                                            <p:txEl>
                                              <p:pRg st="6" end="6"/>
                                            </p:txEl>
                                          </p:spTgt>
                                        </p:tgtEl>
                                        <p:attrNameLst>
                                          <p:attrName>style.visibility</p:attrName>
                                        </p:attrNameLst>
                                      </p:cBhvr>
                                      <p:to>
                                        <p:strVal val="visible"/>
                                      </p:to>
                                    </p:set>
                                    <p:animEffect transition="in" filter="wipe(down)">
                                      <p:cBhvr>
                                        <p:cTn id="30" dur="500"/>
                                        <p:tgtEl>
                                          <p:spTgt spid="59395">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59395">
                                            <p:txEl>
                                              <p:pRg st="7" end="7"/>
                                            </p:txEl>
                                          </p:spTgt>
                                        </p:tgtEl>
                                        <p:attrNameLst>
                                          <p:attrName>style.visibility</p:attrName>
                                        </p:attrNameLst>
                                      </p:cBhvr>
                                      <p:to>
                                        <p:strVal val="visible"/>
                                      </p:to>
                                    </p:set>
                                    <p:animEffect transition="in" filter="wipe(down)">
                                      <p:cBhvr>
                                        <p:cTn id="33" dur="500"/>
                                        <p:tgtEl>
                                          <p:spTgt spid="593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p:txBody>
          <a:bodyPr/>
          <a:lstStyle/>
          <a:p>
            <a:r>
              <a:rPr lang="zh-CN" altLang="en-US" sz="3600">
                <a:ea typeface="宋体" panose="02010600030101010101" pitchFamily="2" charset="-122"/>
              </a:rPr>
              <a:t>设计全局</a:t>
            </a:r>
            <a:r>
              <a:rPr lang="en-US" altLang="zh-CN" sz="3600">
                <a:ea typeface="宋体" panose="02010600030101010101" pitchFamily="2" charset="-122"/>
              </a:rPr>
              <a:t>E-R</a:t>
            </a:r>
            <a:r>
              <a:rPr lang="zh-CN" altLang="en-US" sz="3600">
                <a:ea typeface="宋体" panose="02010600030101010101" pitchFamily="2" charset="-122"/>
              </a:rPr>
              <a:t>模型</a:t>
            </a:r>
            <a:r>
              <a:rPr lang="zh-CN" altLang="en-US" sz="3600"/>
              <a:t> </a:t>
            </a:r>
            <a:endParaRPr lang="zh-CN" altLang="en-US" sz="3600"/>
          </a:p>
        </p:txBody>
      </p:sp>
      <p:sp>
        <p:nvSpPr>
          <p:cNvPr id="60419" name="内容占位符 2"/>
          <p:cNvSpPr>
            <a:spLocks noGrp="1"/>
          </p:cNvSpPr>
          <p:nvPr>
            <p:ph idx="4294967295"/>
          </p:nvPr>
        </p:nvSpPr>
        <p:spPr>
          <a:xfrm>
            <a:off x="-36513" y="1168400"/>
            <a:ext cx="8713788" cy="5213350"/>
          </a:xfrm>
        </p:spPr>
        <p:txBody>
          <a:bodyPr/>
          <a:lstStyle/>
          <a:p>
            <a:pPr lvl="1">
              <a:spcBef>
                <a:spcPct val="0"/>
              </a:spcBef>
              <a:buFont typeface="Wingdings" panose="05000000000000000000" pitchFamily="2" charset="2"/>
              <a:buNone/>
            </a:pPr>
            <a:r>
              <a:rPr lang="zh-CN" altLang="zh-CN" dirty="0">
                <a:latin typeface="楷体" panose="02010609060101010101" pitchFamily="49" charset="-122"/>
                <a:ea typeface="楷体" panose="02010609060101010101" pitchFamily="49" charset="-122"/>
              </a:rPr>
              <a:t>③</a:t>
            </a:r>
            <a:r>
              <a:rPr lang="zh-CN" altLang="en-US" dirty="0">
                <a:latin typeface="楷体" panose="02010609060101010101" pitchFamily="49" charset="-122"/>
                <a:ea typeface="楷体" panose="02010609060101010101" pitchFamily="49" charset="-122"/>
              </a:rPr>
              <a:t>结构冲突</a:t>
            </a:r>
            <a:endParaRPr lang="zh-CN" altLang="en-US" dirty="0">
              <a:latin typeface="楷体" panose="02010609060101010101" pitchFamily="49" charset="-122"/>
              <a:ea typeface="楷体" panose="02010609060101010101" pitchFamily="49" charset="-122"/>
            </a:endParaRPr>
          </a:p>
          <a:p>
            <a:pPr lvl="2">
              <a:spcBef>
                <a:spcPct val="0"/>
              </a:spcBef>
              <a:buSzPct val="87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同一对象在不同应用中具有不同的抽象。</a:t>
            </a:r>
            <a:endParaRPr lang="en-US" altLang="en-US" sz="2400" dirty="0">
              <a:latin typeface="楷体" panose="02010609060101010101" pitchFamily="49" charset="-122"/>
              <a:ea typeface="楷体" panose="02010609060101010101" pitchFamily="49" charset="-122"/>
            </a:endParaRPr>
          </a:p>
          <a:p>
            <a:pPr lvl="3">
              <a:spcBef>
                <a:spcPct val="0"/>
              </a:spcBef>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例如，职工在某一局部应用中被当作实体，而在另一局部应用中则被当作属性。</a:t>
            </a:r>
            <a:endParaRPr lang="zh-CN" altLang="en-US" sz="2400" dirty="0">
              <a:latin typeface="楷体" panose="02010609060101010101" pitchFamily="49" charset="-122"/>
              <a:ea typeface="楷体" panose="02010609060101010101" pitchFamily="49" charset="-122"/>
            </a:endParaRPr>
          </a:p>
          <a:p>
            <a:pPr lvl="3">
              <a:spcBef>
                <a:spcPct val="0"/>
              </a:spcBef>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解决方法：把属性变换为实体或把实体变换为属性，使同一对象具有相同的抽象。</a:t>
            </a:r>
            <a:endParaRPr lang="zh-CN" altLang="en-US" sz="2400" dirty="0">
              <a:latin typeface="楷体" panose="02010609060101010101" pitchFamily="49" charset="-122"/>
              <a:ea typeface="楷体" panose="02010609060101010101" pitchFamily="49" charset="-122"/>
            </a:endParaRPr>
          </a:p>
          <a:p>
            <a:pPr lvl="2">
              <a:spcBef>
                <a:spcPct val="0"/>
              </a:spcBef>
              <a:buSzPct val="87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同一实体在不同子系统的</a:t>
            </a:r>
            <a:r>
              <a:rPr lang="en-US" altLang="zh-CN" sz="2400" dirty="0">
                <a:latin typeface="楷体" panose="02010609060101010101" pitchFamily="49" charset="-122"/>
                <a:ea typeface="楷体" panose="02010609060101010101" pitchFamily="49" charset="-122"/>
              </a:rPr>
              <a:t>E-R</a:t>
            </a:r>
            <a:r>
              <a:rPr lang="zh-CN" altLang="en-US" sz="2400" dirty="0">
                <a:latin typeface="楷体" panose="02010609060101010101" pitchFamily="49" charset="-122"/>
                <a:ea typeface="楷体" panose="02010609060101010101" pitchFamily="49" charset="-122"/>
              </a:rPr>
              <a:t>图中所包含的属性个数和属性排列次序不完全相同。</a:t>
            </a:r>
            <a:endParaRPr lang="zh-CN" altLang="en-US" sz="2400" dirty="0">
              <a:latin typeface="楷体" panose="02010609060101010101" pitchFamily="49" charset="-122"/>
              <a:ea typeface="楷体" panose="02010609060101010101" pitchFamily="49" charset="-122"/>
            </a:endParaRPr>
          </a:p>
          <a:p>
            <a:pPr lvl="3">
              <a:spcBef>
                <a:spcPct val="0"/>
              </a:spcBef>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解决方法：使该实体的属性取各子系统的</a:t>
            </a:r>
            <a:r>
              <a:rPr lang="en-US" altLang="zh-CN" sz="2400" dirty="0">
                <a:latin typeface="楷体" panose="02010609060101010101" pitchFamily="49" charset="-122"/>
                <a:ea typeface="楷体" panose="02010609060101010101" pitchFamily="49" charset="-122"/>
              </a:rPr>
              <a:t>E-R</a:t>
            </a:r>
            <a:r>
              <a:rPr lang="zh-CN" altLang="en-US" sz="2400" dirty="0">
                <a:latin typeface="楷体" panose="02010609060101010101" pitchFamily="49" charset="-122"/>
                <a:ea typeface="楷体" panose="02010609060101010101" pitchFamily="49" charset="-122"/>
              </a:rPr>
              <a:t>图中属性的并集，再适当调整属性的次序</a:t>
            </a:r>
            <a:endParaRPr lang="en-US" altLang="zh-CN" sz="2400" dirty="0">
              <a:latin typeface="楷体" panose="02010609060101010101" pitchFamily="49" charset="-122"/>
              <a:ea typeface="楷体" panose="02010609060101010101" pitchFamily="49" charset="-122"/>
            </a:endParaRPr>
          </a:p>
          <a:p>
            <a:pPr lvl="3">
              <a:lnSpc>
                <a:spcPct val="110000"/>
              </a:lnSpc>
              <a:spcBef>
                <a:spcPct val="0"/>
              </a:spcBef>
              <a:buSzPct val="87000"/>
              <a:buFont typeface="Wingdings" panose="05000000000000000000" pitchFamily="2" charset="2"/>
              <a:buChar char="Ø"/>
            </a:pPr>
            <a:endParaRPr lang="en-US" altLang="zh-CN" sz="2400" dirty="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wipe(down)">
                                      <p:cBhvr>
                                        <p:cTn id="7" dur="500"/>
                                        <p:tgtEl>
                                          <p:spTgt spid="60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0419">
                                            <p:txEl>
                                              <p:pRg st="4" end="4"/>
                                            </p:txEl>
                                          </p:spTgt>
                                        </p:tgtEl>
                                        <p:attrNameLst>
                                          <p:attrName>style.visibility</p:attrName>
                                        </p:attrNameLst>
                                      </p:cBhvr>
                                      <p:to>
                                        <p:strVal val="visible"/>
                                      </p:to>
                                    </p:set>
                                    <p:animEffect transition="in" filter="wipe(down)">
                                      <p:cBhvr>
                                        <p:cTn id="12" dur="500"/>
                                        <p:tgtEl>
                                          <p:spTgt spid="604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wipe(down)">
                                      <p:cBhvr>
                                        <p:cTn id="17" dur="500"/>
                                        <p:tgtEl>
                                          <p:spTgt spid="60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wipe(down)">
                                      <p:cBhvr>
                                        <p:cTn id="22" dur="500"/>
                                        <p:tgtEl>
                                          <p:spTgt spid="60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0419">
                                            <p:txEl>
                                              <p:pRg st="5" end="5"/>
                                            </p:txEl>
                                          </p:spTgt>
                                        </p:tgtEl>
                                        <p:attrNameLst>
                                          <p:attrName>style.visibility</p:attrName>
                                        </p:attrNameLst>
                                      </p:cBhvr>
                                      <p:to>
                                        <p:strVal val="visible"/>
                                      </p:to>
                                    </p:set>
                                    <p:animEffect transition="in" filter="wipe(down)">
                                      <p:cBhvr>
                                        <p:cTn id="27"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p:txBody>
          <a:bodyPr/>
          <a:lstStyle/>
          <a:p>
            <a:r>
              <a:rPr lang="zh-CN" altLang="en-US" sz="3600">
                <a:ea typeface="宋体" panose="02010600030101010101" pitchFamily="2" charset="-122"/>
              </a:rPr>
              <a:t>设计全局</a:t>
            </a:r>
            <a:r>
              <a:rPr lang="en-US" altLang="zh-CN" sz="3600">
                <a:ea typeface="宋体" panose="02010600030101010101" pitchFamily="2" charset="-122"/>
              </a:rPr>
              <a:t>E-R</a:t>
            </a:r>
            <a:r>
              <a:rPr lang="zh-CN" altLang="en-US" sz="3600">
                <a:ea typeface="宋体" panose="02010600030101010101" pitchFamily="2" charset="-122"/>
              </a:rPr>
              <a:t>模型</a:t>
            </a:r>
            <a:r>
              <a:rPr lang="zh-CN" altLang="en-US" sz="3600"/>
              <a:t> </a:t>
            </a:r>
            <a:endParaRPr lang="zh-CN" altLang="en-US" sz="3600"/>
          </a:p>
        </p:txBody>
      </p:sp>
      <p:sp>
        <p:nvSpPr>
          <p:cNvPr id="61443" name="内容占位符 2"/>
          <p:cNvSpPr>
            <a:spLocks noGrp="1"/>
          </p:cNvSpPr>
          <p:nvPr>
            <p:ph idx="4294967295"/>
          </p:nvPr>
        </p:nvSpPr>
        <p:spPr>
          <a:xfrm>
            <a:off x="-180975" y="1095375"/>
            <a:ext cx="8713788" cy="5213350"/>
          </a:xfrm>
        </p:spPr>
        <p:txBody>
          <a:bodyPr/>
          <a:lstStyle/>
          <a:p>
            <a:pPr lvl="1">
              <a:lnSpc>
                <a:spcPct val="120000"/>
              </a:lnSpc>
              <a:spcBef>
                <a:spcPts val="600"/>
              </a:spcBef>
              <a:buFont typeface="Wingdings" panose="05000000000000000000" pitchFamily="2" charset="2"/>
              <a:buNone/>
            </a:pPr>
            <a:r>
              <a:rPr lang="zh-CN" altLang="zh-CN" sz="2800" dirty="0">
                <a:latin typeface="楷体" panose="02010609060101010101" pitchFamily="49" charset="-122"/>
                <a:ea typeface="楷体" panose="02010609060101010101" pitchFamily="49" charset="-122"/>
              </a:rPr>
              <a:t>③</a:t>
            </a:r>
            <a:r>
              <a:rPr lang="zh-CN" altLang="en-US" sz="2800" dirty="0">
                <a:latin typeface="楷体" panose="02010609060101010101" pitchFamily="49" charset="-122"/>
                <a:ea typeface="楷体" panose="02010609060101010101" pitchFamily="49" charset="-122"/>
              </a:rPr>
              <a:t>结构冲突（续）</a:t>
            </a:r>
            <a:endParaRPr lang="zh-CN" altLang="en-US" sz="2800" dirty="0">
              <a:latin typeface="楷体" panose="02010609060101010101" pitchFamily="49" charset="-122"/>
              <a:ea typeface="楷体" panose="02010609060101010101" pitchFamily="49" charset="-122"/>
            </a:endParaRPr>
          </a:p>
          <a:p>
            <a:pPr lvl="2">
              <a:lnSpc>
                <a:spcPct val="120000"/>
              </a:lnSpc>
              <a:spcBef>
                <a:spcPts val="600"/>
              </a:spcBef>
              <a:buSzPct val="87000"/>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实体间的联系在不同的</a:t>
            </a:r>
            <a:r>
              <a:rPr lang="en-US" altLang="zh-CN" sz="2800" dirty="0">
                <a:latin typeface="楷体" panose="02010609060101010101" pitchFamily="49" charset="-122"/>
                <a:ea typeface="楷体" panose="02010609060101010101" pitchFamily="49" charset="-122"/>
              </a:rPr>
              <a:t>E-R</a:t>
            </a:r>
            <a:r>
              <a:rPr lang="zh-CN" altLang="en-US" sz="2800" dirty="0">
                <a:latin typeface="楷体" panose="02010609060101010101" pitchFamily="49" charset="-122"/>
                <a:ea typeface="楷体" panose="02010609060101010101" pitchFamily="49" charset="-122"/>
              </a:rPr>
              <a:t>图中为不同的类型。</a:t>
            </a:r>
            <a:endParaRPr lang="en-US" altLang="zh-CN" sz="2800" dirty="0">
              <a:latin typeface="楷体" panose="02010609060101010101" pitchFamily="49" charset="-122"/>
              <a:ea typeface="楷体" panose="02010609060101010101" pitchFamily="49" charset="-122"/>
            </a:endParaRPr>
          </a:p>
          <a:p>
            <a:pPr lvl="3">
              <a:lnSpc>
                <a:spcPct val="120000"/>
              </a:lnSpc>
              <a:spcBef>
                <a:spcPts val="600"/>
              </a:spcBef>
              <a:buSzPct val="87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实体</a:t>
            </a:r>
            <a:r>
              <a:rPr lang="en-US" altLang="zh-CN" sz="2800" dirty="0">
                <a:latin typeface="楷体" panose="02010609060101010101" pitchFamily="49" charset="-122"/>
                <a:ea typeface="楷体" panose="02010609060101010101" pitchFamily="49" charset="-122"/>
              </a:rPr>
              <a:t>E1</a:t>
            </a:r>
            <a:r>
              <a:rPr lang="zh-CN" altLang="en-US" sz="2800" dirty="0">
                <a:latin typeface="楷体" panose="02010609060101010101" pitchFamily="49" charset="-122"/>
                <a:ea typeface="楷体" panose="02010609060101010101" pitchFamily="49" charset="-122"/>
              </a:rPr>
              <a:t>与</a:t>
            </a:r>
            <a:r>
              <a:rPr lang="en-US" altLang="zh-CN" sz="2800" dirty="0">
                <a:latin typeface="楷体" panose="02010609060101010101" pitchFamily="49" charset="-122"/>
                <a:ea typeface="楷体" panose="02010609060101010101" pitchFamily="49" charset="-122"/>
              </a:rPr>
              <a:t>E2</a:t>
            </a:r>
            <a:r>
              <a:rPr lang="zh-CN" altLang="en-US" sz="2800" dirty="0">
                <a:latin typeface="楷体" panose="02010609060101010101" pitchFamily="49" charset="-122"/>
                <a:ea typeface="楷体" panose="02010609060101010101" pitchFamily="49" charset="-122"/>
              </a:rPr>
              <a:t>在一个</a:t>
            </a:r>
            <a:r>
              <a:rPr lang="en-US" altLang="zh-CN" sz="2800" dirty="0">
                <a:latin typeface="楷体" panose="02010609060101010101" pitchFamily="49" charset="-122"/>
                <a:ea typeface="楷体" panose="02010609060101010101" pitchFamily="49" charset="-122"/>
              </a:rPr>
              <a:t>E-R</a:t>
            </a:r>
            <a:r>
              <a:rPr lang="zh-CN" altLang="en-US" sz="2800" dirty="0">
                <a:latin typeface="楷体" panose="02010609060101010101" pitchFamily="49" charset="-122"/>
                <a:ea typeface="楷体" panose="02010609060101010101" pitchFamily="49" charset="-122"/>
              </a:rPr>
              <a:t>图中是多对多联系，在另一个</a:t>
            </a:r>
            <a:r>
              <a:rPr lang="en-US" altLang="zh-CN" sz="2800" dirty="0">
                <a:latin typeface="楷体" panose="02010609060101010101" pitchFamily="49" charset="-122"/>
                <a:ea typeface="楷体" panose="02010609060101010101" pitchFamily="49" charset="-122"/>
              </a:rPr>
              <a:t>E-R</a:t>
            </a:r>
            <a:r>
              <a:rPr lang="zh-CN" altLang="en-US" sz="2800" dirty="0">
                <a:latin typeface="楷体" panose="02010609060101010101" pitchFamily="49" charset="-122"/>
                <a:ea typeface="楷体" panose="02010609060101010101" pitchFamily="49" charset="-122"/>
              </a:rPr>
              <a:t>图中是一对多联系</a:t>
            </a:r>
            <a:endParaRPr lang="en-US" altLang="zh-CN" sz="2800" dirty="0">
              <a:latin typeface="楷体" panose="02010609060101010101" pitchFamily="49" charset="-122"/>
              <a:ea typeface="楷体" panose="02010609060101010101" pitchFamily="49" charset="-122"/>
            </a:endParaRPr>
          </a:p>
          <a:p>
            <a:pPr lvl="3">
              <a:lnSpc>
                <a:spcPct val="120000"/>
              </a:lnSpc>
              <a:spcBef>
                <a:spcPts val="600"/>
              </a:spcBef>
              <a:buSzPct val="87000"/>
              <a:buFont typeface="Wingdings" panose="05000000000000000000" pitchFamily="2" charset="2"/>
              <a:buChar char="Ø"/>
            </a:pPr>
            <a:r>
              <a:rPr lang="zh-CN" altLang="en-US" sz="2800" dirty="0">
                <a:latin typeface="楷体" panose="02010609060101010101" pitchFamily="49" charset="-122"/>
                <a:ea typeface="楷体" panose="02010609060101010101" pitchFamily="49" charset="-122"/>
              </a:rPr>
              <a:t>解决方法是根据应用的语义对实体联系的类型进行综合或调整。</a:t>
            </a:r>
            <a:endParaRPr lang="en-US" altLang="zh-CN" sz="2800" dirty="0">
              <a:latin typeface="楷体" panose="02010609060101010101" pitchFamily="49" charset="-122"/>
              <a:ea typeface="楷体" panose="02010609060101010101" pitchFamily="49" charset="-122"/>
            </a:endParaRPr>
          </a:p>
          <a:p>
            <a:pPr lvl="3">
              <a:lnSpc>
                <a:spcPct val="110000"/>
              </a:lnSpc>
              <a:spcBef>
                <a:spcPct val="0"/>
              </a:spcBef>
              <a:buSzPct val="87000"/>
              <a:buFont typeface="Wingdings" panose="05000000000000000000" pitchFamily="2" charset="2"/>
              <a:buChar char="Ø"/>
            </a:pP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wipe(down)">
                                      <p:cBhvr>
                                        <p:cTn id="7" dur="500"/>
                                        <p:tgtEl>
                                          <p:spTgt spid="61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wipe(down)">
                                      <p:cBhvr>
                                        <p:cTn id="12" dur="500"/>
                                        <p:tgtEl>
                                          <p:spTgt spid="61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Effect transition="in" filter="wipe(down)">
                                      <p:cBhvr>
                                        <p:cTn id="17" dur="500"/>
                                        <p:tgtEl>
                                          <p:spTgt spid="61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b="1"/>
              <a:t>5.1.3 </a:t>
            </a:r>
            <a:r>
              <a:rPr lang="zh-CN" altLang="en-US" b="1"/>
              <a:t>数据库设计的步骤</a:t>
            </a:r>
            <a:endParaRPr lang="zh-CN" altLang="en-US" b="1"/>
          </a:p>
        </p:txBody>
      </p:sp>
      <p:sp>
        <p:nvSpPr>
          <p:cNvPr id="10243" name="Rectangle 3"/>
          <p:cNvSpPr>
            <a:spLocks noGrp="1" noChangeArrowheads="1"/>
          </p:cNvSpPr>
          <p:nvPr>
            <p:ph type="body" idx="1"/>
          </p:nvPr>
        </p:nvSpPr>
        <p:spPr>
          <a:xfrm>
            <a:off x="457200" y="1600200"/>
            <a:ext cx="8229600" cy="762000"/>
          </a:xfrm>
        </p:spPr>
        <p:txBody>
          <a:bodyPr/>
          <a:lstStyle/>
          <a:p>
            <a:pPr eaLnBrk="1" hangingPunct="1">
              <a:lnSpc>
                <a:spcPct val="80000"/>
              </a:lnSpc>
            </a:pPr>
            <a:r>
              <a:rPr lang="zh-CN" altLang="en-US" sz="2400" dirty="0"/>
              <a:t>三个阶段：总体规划，系统开发设计，系统运行和维护。</a:t>
            </a:r>
            <a:endParaRPr lang="zh-CN" altLang="en-US" sz="2400" dirty="0"/>
          </a:p>
          <a:p>
            <a:pPr eaLnBrk="1" hangingPunct="1">
              <a:lnSpc>
                <a:spcPct val="80000"/>
              </a:lnSpc>
            </a:pPr>
            <a:r>
              <a:rPr lang="zh-CN" altLang="en-US" sz="2400" dirty="0"/>
              <a:t>六个步骤：</a:t>
            </a:r>
            <a:endParaRPr lang="zh-CN" altLang="en-US" sz="2400" dirty="0"/>
          </a:p>
        </p:txBody>
      </p:sp>
      <p:sp>
        <p:nvSpPr>
          <p:cNvPr id="10244" name="Rectangle 5"/>
          <p:cNvSpPr>
            <a:spLocks noChangeArrowheads="1"/>
          </p:cNvSpPr>
          <p:nvPr/>
        </p:nvSpPr>
        <p:spPr bwMode="auto">
          <a:xfrm>
            <a:off x="381000" y="5943600"/>
            <a:ext cx="8153400" cy="533400"/>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400"/>
              <a:t>注：既是数据库设计过程，也是数据库应用系统的设计过程。</a:t>
            </a:r>
            <a:endParaRPr lang="zh-CN" altLang="en-US" sz="2400"/>
          </a:p>
        </p:txBody>
      </p:sp>
      <p:grpSp>
        <p:nvGrpSpPr>
          <p:cNvPr id="10245" name="组合 19"/>
          <p:cNvGrpSpPr/>
          <p:nvPr/>
        </p:nvGrpSpPr>
        <p:grpSpPr bwMode="auto">
          <a:xfrm>
            <a:off x="457200" y="2438400"/>
            <a:ext cx="8229600" cy="3113088"/>
            <a:chOff x="457200" y="2438400"/>
            <a:chExt cx="8229600" cy="3113088"/>
          </a:xfrm>
        </p:grpSpPr>
        <p:sp>
          <p:nvSpPr>
            <p:cNvPr id="10246" name="Text Box 8"/>
            <p:cNvSpPr txBox="1">
              <a:spLocks noChangeArrowheads="1"/>
            </p:cNvSpPr>
            <p:nvPr/>
          </p:nvSpPr>
          <p:spPr bwMode="auto">
            <a:xfrm>
              <a:off x="1173163" y="3352800"/>
              <a:ext cx="1243012"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需求</a:t>
              </a:r>
              <a:endParaRPr lang="zh-CN" altLang="en-US" sz="2400">
                <a:latin typeface="Times New Roman" panose="02020603050405020304" pitchFamily="18" charset="0"/>
              </a:endParaRPr>
            </a:p>
            <a:p>
              <a:pPr algn="ctr" eaLnBrk="1" hangingPunct="1"/>
              <a:r>
                <a:rPr lang="zh-CN" altLang="en-US" sz="2400">
                  <a:latin typeface="Times New Roman" panose="02020603050405020304" pitchFamily="18" charset="0"/>
                </a:rPr>
                <a:t>分析</a:t>
              </a:r>
              <a:endParaRPr lang="zh-CN" altLang="en-US" sz="4000">
                <a:latin typeface="Arial" panose="020B0604020202020204" pitchFamily="34" charset="0"/>
              </a:endParaRPr>
            </a:p>
          </p:txBody>
        </p:sp>
        <p:sp>
          <p:nvSpPr>
            <p:cNvPr id="10247" name="Text Box 9"/>
            <p:cNvSpPr txBox="1">
              <a:spLocks noChangeArrowheads="1"/>
            </p:cNvSpPr>
            <p:nvPr/>
          </p:nvSpPr>
          <p:spPr bwMode="auto">
            <a:xfrm>
              <a:off x="2770188" y="3352800"/>
              <a:ext cx="1598612"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概念结构设计</a:t>
              </a:r>
              <a:endParaRPr lang="zh-CN" altLang="en-US" sz="4000">
                <a:latin typeface="Arial" panose="020B0604020202020204" pitchFamily="34" charset="0"/>
              </a:endParaRPr>
            </a:p>
          </p:txBody>
        </p:sp>
        <p:sp>
          <p:nvSpPr>
            <p:cNvPr id="10248" name="Text Box 10"/>
            <p:cNvSpPr txBox="1">
              <a:spLocks noChangeArrowheads="1"/>
            </p:cNvSpPr>
            <p:nvPr/>
          </p:nvSpPr>
          <p:spPr bwMode="auto">
            <a:xfrm>
              <a:off x="4724400" y="3352800"/>
              <a:ext cx="1598613"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逻辑结构设计</a:t>
              </a:r>
              <a:endParaRPr lang="zh-CN" altLang="en-US" sz="4000">
                <a:latin typeface="Arial" panose="020B0604020202020204" pitchFamily="34" charset="0"/>
              </a:endParaRPr>
            </a:p>
          </p:txBody>
        </p:sp>
        <p:sp>
          <p:nvSpPr>
            <p:cNvPr id="10249" name="Text Box 11"/>
            <p:cNvSpPr txBox="1">
              <a:spLocks noChangeArrowheads="1"/>
            </p:cNvSpPr>
            <p:nvPr/>
          </p:nvSpPr>
          <p:spPr bwMode="auto">
            <a:xfrm>
              <a:off x="6705600" y="3352800"/>
              <a:ext cx="1603375"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物理结构设计</a:t>
              </a:r>
              <a:endParaRPr lang="zh-CN" altLang="en-US" sz="4000">
                <a:latin typeface="Arial" panose="020B0604020202020204" pitchFamily="34" charset="0"/>
              </a:endParaRPr>
            </a:p>
          </p:txBody>
        </p:sp>
        <p:sp>
          <p:nvSpPr>
            <p:cNvPr id="10250" name="Text Box 12"/>
            <p:cNvSpPr txBox="1">
              <a:spLocks noChangeArrowheads="1"/>
            </p:cNvSpPr>
            <p:nvPr/>
          </p:nvSpPr>
          <p:spPr bwMode="auto">
            <a:xfrm>
              <a:off x="6172200" y="4724400"/>
              <a:ext cx="2130425"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数据库</a:t>
              </a:r>
              <a:endParaRPr lang="zh-CN" altLang="en-US" sz="2400">
                <a:latin typeface="Times New Roman" panose="02020603050405020304" pitchFamily="18" charset="0"/>
              </a:endParaRPr>
            </a:p>
            <a:p>
              <a:pPr algn="ctr" eaLnBrk="1" hangingPunct="1"/>
              <a:r>
                <a:rPr lang="zh-CN" altLang="en-US" sz="2400">
                  <a:latin typeface="Times New Roman" panose="02020603050405020304" pitchFamily="18" charset="0"/>
                </a:rPr>
                <a:t>实施与维护</a:t>
              </a:r>
              <a:endParaRPr lang="zh-CN" altLang="en-US" sz="4000">
                <a:latin typeface="Arial" panose="020B0604020202020204" pitchFamily="34" charset="0"/>
              </a:endParaRPr>
            </a:p>
          </p:txBody>
        </p:sp>
        <p:sp>
          <p:nvSpPr>
            <p:cNvPr id="10251" name="Text Box 20"/>
            <p:cNvSpPr txBox="1">
              <a:spLocks noChangeArrowheads="1"/>
            </p:cNvSpPr>
            <p:nvPr/>
          </p:nvSpPr>
          <p:spPr bwMode="auto">
            <a:xfrm>
              <a:off x="762000" y="2438400"/>
              <a:ext cx="2057400" cy="457200"/>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数据库规划</a:t>
              </a:r>
              <a:endParaRPr lang="zh-CN" altLang="en-US" sz="4000">
                <a:latin typeface="Arial" panose="020B0604020202020204" pitchFamily="34" charset="0"/>
              </a:endParaRPr>
            </a:p>
          </p:txBody>
        </p:sp>
        <p:cxnSp>
          <p:nvCxnSpPr>
            <p:cNvPr id="10252" name="AutoShape 22"/>
            <p:cNvCxnSpPr>
              <a:cxnSpLocks noChangeShapeType="1"/>
              <a:stCxn id="10251" idx="3"/>
              <a:endCxn id="10246" idx="1"/>
            </p:cNvCxnSpPr>
            <p:nvPr/>
          </p:nvCxnSpPr>
          <p:spPr bwMode="auto">
            <a:xfrm flipH="1">
              <a:off x="1173163" y="2667000"/>
              <a:ext cx="1646237" cy="1100138"/>
            </a:xfrm>
            <a:prstGeom prst="bentConnector5">
              <a:avLst>
                <a:gd name="adj1" fmla="val -13884"/>
                <a:gd name="adj2" fmla="val 41560"/>
                <a:gd name="adj3" fmla="val 113884"/>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0253" name="AutoShape 23"/>
            <p:cNvCxnSpPr>
              <a:cxnSpLocks noChangeShapeType="1"/>
              <a:stCxn id="10248" idx="3"/>
              <a:endCxn id="10249" idx="1"/>
            </p:cNvCxnSpPr>
            <p:nvPr/>
          </p:nvCxnSpPr>
          <p:spPr bwMode="auto">
            <a:xfrm>
              <a:off x="6323013" y="3767138"/>
              <a:ext cx="382587"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0254" name="AutoShape 24"/>
            <p:cNvCxnSpPr>
              <a:cxnSpLocks noChangeShapeType="1"/>
              <a:stCxn id="10249" idx="3"/>
              <a:endCxn id="10250" idx="1"/>
            </p:cNvCxnSpPr>
            <p:nvPr/>
          </p:nvCxnSpPr>
          <p:spPr bwMode="auto">
            <a:xfrm flipH="1">
              <a:off x="6172200" y="3767138"/>
              <a:ext cx="2136775" cy="1371600"/>
            </a:xfrm>
            <a:prstGeom prst="bentConnector5">
              <a:avLst>
                <a:gd name="adj1" fmla="val -10699"/>
                <a:gd name="adj2" fmla="val 49884"/>
                <a:gd name="adj3" fmla="val 11069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0255" name="AutoShape 25"/>
            <p:cNvCxnSpPr>
              <a:cxnSpLocks noChangeShapeType="1"/>
              <a:stCxn id="10247" idx="3"/>
              <a:endCxn id="10248" idx="1"/>
            </p:cNvCxnSpPr>
            <p:nvPr/>
          </p:nvCxnSpPr>
          <p:spPr bwMode="auto">
            <a:xfrm>
              <a:off x="4368800" y="3767138"/>
              <a:ext cx="35560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0256" name="AutoShape 26"/>
            <p:cNvCxnSpPr>
              <a:cxnSpLocks noChangeShapeType="1"/>
              <a:stCxn id="10246" idx="3"/>
              <a:endCxn id="10247" idx="1"/>
            </p:cNvCxnSpPr>
            <p:nvPr/>
          </p:nvCxnSpPr>
          <p:spPr bwMode="auto">
            <a:xfrm>
              <a:off x="2416175" y="3767138"/>
              <a:ext cx="354013"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0257" name="Line 28"/>
            <p:cNvSpPr>
              <a:spLocks noChangeShapeType="1"/>
            </p:cNvSpPr>
            <p:nvPr/>
          </p:nvSpPr>
          <p:spPr bwMode="auto">
            <a:xfrm>
              <a:off x="457200" y="3048000"/>
              <a:ext cx="8153400" cy="0"/>
            </a:xfrm>
            <a:prstGeom prst="line">
              <a:avLst/>
            </a:prstGeom>
            <a:noFill/>
            <a:ln w="38100">
              <a:solidFill>
                <a:schemeClr val="folHlink"/>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0258" name="Line 29"/>
            <p:cNvSpPr>
              <a:spLocks noChangeShapeType="1"/>
            </p:cNvSpPr>
            <p:nvPr/>
          </p:nvSpPr>
          <p:spPr bwMode="auto">
            <a:xfrm>
              <a:off x="533400" y="4572000"/>
              <a:ext cx="8153400" cy="0"/>
            </a:xfrm>
            <a:prstGeom prst="line">
              <a:avLst/>
            </a:prstGeom>
            <a:noFill/>
            <a:ln w="38100">
              <a:solidFill>
                <a:schemeClr val="folHlink"/>
              </a:solidFill>
              <a:prstDash val="dashDot"/>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8194" name="Object 1"/>
          <p:cNvGraphicFramePr>
            <a:graphicFrameLocks noChangeAspect="1"/>
          </p:cNvGraphicFramePr>
          <p:nvPr/>
        </p:nvGraphicFramePr>
        <p:xfrm>
          <a:off x="142875" y="285750"/>
          <a:ext cx="5861050" cy="1214438"/>
        </p:xfrm>
        <a:graphic>
          <a:graphicData uri="http://schemas.openxmlformats.org/presentationml/2006/ole">
            <mc:AlternateContent xmlns:mc="http://schemas.openxmlformats.org/markup-compatibility/2006">
              <mc:Choice xmlns:v="urn:schemas-microsoft-com:vml" Requires="v">
                <p:oleObj spid="_x0000_s30734" name="Visio" r:id="rId1" imgW="4813935" imgH="998220" progId="Visio.Drawing.11">
                  <p:embed/>
                </p:oleObj>
              </mc:Choice>
              <mc:Fallback>
                <p:oleObj name="Visio" r:id="rId1" imgW="4813935" imgH="99822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85750"/>
                        <a:ext cx="586105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253955" name="Object 3"/>
          <p:cNvGraphicFramePr>
            <a:graphicFrameLocks noChangeAspect="1"/>
          </p:cNvGraphicFramePr>
          <p:nvPr/>
        </p:nvGraphicFramePr>
        <p:xfrm>
          <a:off x="3124200" y="1714500"/>
          <a:ext cx="5805488" cy="1311275"/>
        </p:xfrm>
        <a:graphic>
          <a:graphicData uri="http://schemas.openxmlformats.org/presentationml/2006/ole">
            <mc:AlternateContent xmlns:mc="http://schemas.openxmlformats.org/markup-compatibility/2006">
              <mc:Choice xmlns:v="urn:schemas-microsoft-com:vml" Requires="v">
                <p:oleObj spid="_x0000_s30735" name="Visio" r:id="rId3" imgW="4561205" imgH="1040765" progId="Visio.Drawing.11">
                  <p:embed/>
                </p:oleObj>
              </mc:Choice>
              <mc:Fallback>
                <p:oleObj name="Visio" r:id="rId3" imgW="4561205" imgH="104076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714500"/>
                        <a:ext cx="58054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253957" name="Object 5"/>
          <p:cNvGraphicFramePr>
            <a:graphicFrameLocks noChangeAspect="1"/>
          </p:cNvGraphicFramePr>
          <p:nvPr/>
        </p:nvGraphicFramePr>
        <p:xfrm>
          <a:off x="428625" y="3500438"/>
          <a:ext cx="5578475" cy="3143250"/>
        </p:xfrm>
        <a:graphic>
          <a:graphicData uri="http://schemas.openxmlformats.org/presentationml/2006/ole">
            <mc:AlternateContent xmlns:mc="http://schemas.openxmlformats.org/markup-compatibility/2006">
              <mc:Choice xmlns:v="urn:schemas-microsoft-com:vml" Requires="v">
                <p:oleObj spid="_x0000_s30736" name="Visio" r:id="rId5" imgW="4855845" imgH="2732405" progId="Visio.Drawing.11">
                  <p:embed/>
                </p:oleObj>
              </mc:Choice>
              <mc:Fallback>
                <p:oleObj name="Visio" r:id="rId5" imgW="4855845" imgH="2732405"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25" y="3500438"/>
                        <a:ext cx="55784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左大括号 11"/>
          <p:cNvSpPr/>
          <p:nvPr/>
        </p:nvSpPr>
        <p:spPr>
          <a:xfrm rot="19518215">
            <a:off x="2573338" y="1597025"/>
            <a:ext cx="357187" cy="85725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3" name="左弧形箭头 12"/>
          <p:cNvSpPr/>
          <p:nvPr/>
        </p:nvSpPr>
        <p:spPr>
          <a:xfrm rot="1718974">
            <a:off x="1301750" y="1763713"/>
            <a:ext cx="701675" cy="1428750"/>
          </a:xfrm>
          <a:prstGeom prst="curved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3399"/>
                </a:solidFill>
                <a:latin typeface="黑体" panose="02010609060101010101" pitchFamily="2" charset="-122"/>
                <a:ea typeface="黑体" panose="02010609060101010101" pitchFamily="2" charset="-122"/>
              </a:rPr>
              <a:t>无冲突</a:t>
            </a:r>
            <a:endParaRPr lang="zh-CN" altLang="en-US" b="1" dirty="0">
              <a:solidFill>
                <a:srgbClr val="FF3399"/>
              </a:solidFill>
              <a:latin typeface="黑体" panose="02010609060101010101" pitchFamily="2" charset="-122"/>
              <a:ea typeface="黑体" panose="02010609060101010101" pitchFamily="2" charset="-122"/>
            </a:endParaRPr>
          </a:p>
        </p:txBody>
      </p:sp>
      <p:cxnSp>
        <p:nvCxnSpPr>
          <p:cNvPr id="15" name="直接连接符 14"/>
          <p:cNvCxnSpPr/>
          <p:nvPr/>
        </p:nvCxnSpPr>
        <p:spPr>
          <a:xfrm>
            <a:off x="3000375" y="1641475"/>
            <a:ext cx="5143500" cy="1588"/>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ppt_w/2"/>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ppt_w</p:attrName>
                                        </p:attrNameLst>
                                      </p:cBhvr>
                                      <p:tavLst>
                                        <p:tav tm="0">
                                          <p:val>
                                            <p:fltVal val="0"/>
                                          </p:val>
                                        </p:tav>
                                        <p:tav tm="100000">
                                          <p:val>
                                            <p:strVal val="#ppt_w"/>
                                          </p:val>
                                        </p:tav>
                                      </p:tavLst>
                                    </p:anim>
                                    <p:anim calcmode="lin" valueType="num">
                                      <p:cBhvr>
                                        <p:cTn id="10" dur="500" fill="hold"/>
                                        <p:tgtEl>
                                          <p:spTgt spid="1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253955"/>
                                        </p:tgtEl>
                                        <p:attrNameLst>
                                          <p:attrName>style.visibility</p:attrName>
                                        </p:attrNameLst>
                                      </p:cBhvr>
                                      <p:to>
                                        <p:strVal val="visible"/>
                                      </p:to>
                                    </p:set>
                                    <p:animEffect transition="in" filter="blinds(horizontal)">
                                      <p:cBhvr>
                                        <p:cTn id="14" dur="1000"/>
                                        <p:tgtEl>
                                          <p:spTgt spid="25395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1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53957"/>
                                        </p:tgtEl>
                                        <p:attrNameLst>
                                          <p:attrName>style.visibility</p:attrName>
                                        </p:attrNameLst>
                                      </p:cBhvr>
                                      <p:to>
                                        <p:strVal val="visible"/>
                                      </p:to>
                                    </p:set>
                                    <p:animEffect transition="in" filter="blinds(horizontal)">
                                      <p:cBhvr>
                                        <p:cTn id="29" dur="500"/>
                                        <p:tgtEl>
                                          <p:spTgt spid="253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9218" name="Object 1"/>
          <p:cNvGraphicFramePr>
            <a:graphicFrameLocks noChangeAspect="1"/>
          </p:cNvGraphicFramePr>
          <p:nvPr/>
        </p:nvGraphicFramePr>
        <p:xfrm>
          <a:off x="285750" y="214313"/>
          <a:ext cx="5603875" cy="1357312"/>
        </p:xfrm>
        <a:graphic>
          <a:graphicData uri="http://schemas.openxmlformats.org/presentationml/2006/ole">
            <mc:AlternateContent xmlns:mc="http://schemas.openxmlformats.org/markup-compatibility/2006">
              <mc:Choice xmlns:v="urn:schemas-microsoft-com:vml" Requires="v">
                <p:oleObj spid="_x0000_s31758" name="Visio" r:id="rId1" imgW="4845050" imgH="1177290" progId="Visio.Drawing.11">
                  <p:embed/>
                </p:oleObj>
              </mc:Choice>
              <mc:Fallback>
                <p:oleObj name="Visio" r:id="rId1" imgW="4845050" imgH="117729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14313"/>
                        <a:ext cx="5603875"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254981" name="Object 5"/>
          <p:cNvGraphicFramePr>
            <a:graphicFrameLocks noChangeAspect="1"/>
          </p:cNvGraphicFramePr>
          <p:nvPr/>
        </p:nvGraphicFramePr>
        <p:xfrm>
          <a:off x="3144838" y="1785938"/>
          <a:ext cx="5856287" cy="1265237"/>
        </p:xfrm>
        <a:graphic>
          <a:graphicData uri="http://schemas.openxmlformats.org/presentationml/2006/ole">
            <mc:AlternateContent xmlns:mc="http://schemas.openxmlformats.org/markup-compatibility/2006">
              <mc:Choice xmlns:v="urn:schemas-microsoft-com:vml" Requires="v">
                <p:oleObj spid="_x0000_s31759" name="Visio" r:id="rId3" imgW="4771390" imgH="1040765" progId="Visio.Drawing.11">
                  <p:embed/>
                </p:oleObj>
              </mc:Choice>
              <mc:Fallback>
                <p:oleObj name="Visio" r:id="rId3" imgW="4771390" imgH="1040765"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4838" y="1785938"/>
                        <a:ext cx="5856287"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254983" name="Object 7"/>
          <p:cNvGraphicFramePr>
            <a:graphicFrameLocks noChangeAspect="1"/>
          </p:cNvGraphicFramePr>
          <p:nvPr/>
        </p:nvGraphicFramePr>
        <p:xfrm>
          <a:off x="527050" y="3286125"/>
          <a:ext cx="5830888" cy="3429000"/>
        </p:xfrm>
        <a:graphic>
          <a:graphicData uri="http://schemas.openxmlformats.org/presentationml/2006/ole">
            <mc:AlternateContent xmlns:mc="http://schemas.openxmlformats.org/markup-compatibility/2006">
              <mc:Choice xmlns:v="urn:schemas-microsoft-com:vml" Requires="v">
                <p:oleObj spid="_x0000_s31760" name="Visio" r:id="rId5" imgW="4845050" imgH="2848610" progId="Visio.Drawing.11">
                  <p:embed/>
                </p:oleObj>
              </mc:Choice>
              <mc:Fallback>
                <p:oleObj name="Visio" r:id="rId5" imgW="4845050" imgH="2848610"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050" y="3286125"/>
                        <a:ext cx="58308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4" name="直接连接符 13"/>
          <p:cNvCxnSpPr/>
          <p:nvPr/>
        </p:nvCxnSpPr>
        <p:spPr>
          <a:xfrm>
            <a:off x="3000375" y="1701800"/>
            <a:ext cx="5143500" cy="1588"/>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5" name="左大括号 14"/>
          <p:cNvSpPr/>
          <p:nvPr/>
        </p:nvSpPr>
        <p:spPr>
          <a:xfrm rot="19518215">
            <a:off x="2284413" y="1689100"/>
            <a:ext cx="357187" cy="85725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6" name="左弧形箭头 15"/>
          <p:cNvSpPr/>
          <p:nvPr/>
        </p:nvSpPr>
        <p:spPr>
          <a:xfrm rot="1718974">
            <a:off x="1301750" y="1763713"/>
            <a:ext cx="701675" cy="1428750"/>
          </a:xfrm>
          <a:prstGeom prst="curved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3399"/>
                </a:solidFill>
                <a:latin typeface="黑体" panose="02010609060101010101" pitchFamily="2" charset="-122"/>
                <a:ea typeface="黑体" panose="02010609060101010101" pitchFamily="2" charset="-122"/>
              </a:rPr>
              <a:t>无冲突</a:t>
            </a:r>
            <a:endParaRPr lang="zh-CN" altLang="en-US" b="1" dirty="0">
              <a:solidFill>
                <a:srgbClr val="FF3399"/>
              </a:solidFill>
              <a:latin typeface="黑体" panose="02010609060101010101" pitchFamily="2" charset="-122"/>
              <a:ea typeface="黑体" panose="02010609060101010101" pitchFamily="2" charset="-122"/>
            </a:endParaRPr>
          </a:p>
        </p:txBody>
      </p:sp>
      <p:cxnSp>
        <p:nvCxnSpPr>
          <p:cNvPr id="13" name="直接连接符 12"/>
          <p:cNvCxnSpPr/>
          <p:nvPr/>
        </p:nvCxnSpPr>
        <p:spPr>
          <a:xfrm>
            <a:off x="2786063" y="3000375"/>
            <a:ext cx="4929187" cy="928688"/>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ppt_w/2"/>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ppt_w</p:attrName>
                                        </p:attrNameLst>
                                      </p:cBhvr>
                                      <p:tavLst>
                                        <p:tav tm="0">
                                          <p:val>
                                            <p:fltVal val="0"/>
                                          </p:val>
                                        </p:tav>
                                        <p:tav tm="100000">
                                          <p:val>
                                            <p:strVal val="#ppt_w"/>
                                          </p:val>
                                        </p:tav>
                                      </p:tavLst>
                                    </p:anim>
                                    <p:anim calcmode="lin" valueType="num">
                                      <p:cBhvr>
                                        <p:cTn id="10" dur="500" fill="hold"/>
                                        <p:tgtEl>
                                          <p:spTgt spid="1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254981"/>
                                        </p:tgtEl>
                                        <p:attrNameLst>
                                          <p:attrName>style.visibility</p:attrName>
                                        </p:attrNameLst>
                                      </p:cBhvr>
                                      <p:to>
                                        <p:strVal val="visible"/>
                                      </p:to>
                                    </p:set>
                                    <p:animEffect transition="in" filter="blinds(horizontal)">
                                      <p:cBhvr>
                                        <p:cTn id="14" dur="500"/>
                                        <p:tgtEl>
                                          <p:spTgt spid="254981"/>
                                        </p:tgtEl>
                                      </p:cBhvr>
                                    </p:animEffect>
                                  </p:childTnLst>
                                </p:cTn>
                              </p:par>
                            </p:childTnLst>
                          </p:cTn>
                        </p:par>
                        <p:par>
                          <p:cTn id="15" fill="hold">
                            <p:stCondLst>
                              <p:cond delay="1000"/>
                            </p:stCondLst>
                            <p:childTnLst>
                              <p:par>
                                <p:cTn id="16" presetID="17" presetClass="entr" presetSubtype="8"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ppt_x</p:attrName>
                                        </p:attrNameLst>
                                      </p:cBhvr>
                                      <p:tavLst>
                                        <p:tav tm="0">
                                          <p:val>
                                            <p:strVal val="#ppt_x-#ppt_w/2"/>
                                          </p:val>
                                        </p:tav>
                                        <p:tav tm="100000">
                                          <p:val>
                                            <p:strVal val="#ppt_x"/>
                                          </p:val>
                                        </p:tav>
                                      </p:tavLst>
                                    </p:anim>
                                    <p:anim calcmode="lin" valueType="num">
                                      <p:cBhvr>
                                        <p:cTn id="19" dur="500" fill="hold"/>
                                        <p:tgtEl>
                                          <p:spTgt spid="13"/>
                                        </p:tgtEl>
                                        <p:attrNameLst>
                                          <p:attrName>ppt_y</p:attrName>
                                        </p:attrNameLst>
                                      </p:cBhvr>
                                      <p:tavLst>
                                        <p:tav tm="0">
                                          <p:val>
                                            <p:strVal val="#ppt_y"/>
                                          </p:val>
                                        </p:tav>
                                        <p:tav tm="100000">
                                          <p:val>
                                            <p:strVal val="#ppt_y"/>
                                          </p:val>
                                        </p:tav>
                                      </p:tavLst>
                                    </p:anim>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1000"/>
                                        <p:tgtEl>
                                          <p:spTgt spid="15"/>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254983"/>
                                        </p:tgtEl>
                                        <p:attrNameLst>
                                          <p:attrName>style.visibility</p:attrName>
                                        </p:attrNameLst>
                                      </p:cBhvr>
                                      <p:to>
                                        <p:strVal val="visible"/>
                                      </p:to>
                                    </p:set>
                                    <p:animEffect transition="in" filter="wipe(up)">
                                      <p:cBhvr>
                                        <p:cTn id="34" dur="500"/>
                                        <p:tgtEl>
                                          <p:spTgt spid="254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207963" y="71438"/>
          <a:ext cx="5578475" cy="3143250"/>
        </p:xfrm>
        <a:graphic>
          <a:graphicData uri="http://schemas.openxmlformats.org/presentationml/2006/ole">
            <mc:AlternateContent xmlns:mc="http://schemas.openxmlformats.org/markup-compatibility/2006">
              <mc:Choice xmlns:v="urn:schemas-microsoft-com:vml" Requires="v">
                <p:oleObj spid="_x0000_s32782" name="Visio" r:id="rId1" imgW="4855845" imgH="2732405" progId="Visio.Drawing.11">
                  <p:embed/>
                </p:oleObj>
              </mc:Choice>
              <mc:Fallback>
                <p:oleObj name="Visio" r:id="rId1" imgW="4855845" imgH="273240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63" y="71438"/>
                        <a:ext cx="55784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3" name="Object 3"/>
          <p:cNvGraphicFramePr>
            <a:graphicFrameLocks noChangeAspect="1"/>
          </p:cNvGraphicFramePr>
          <p:nvPr/>
        </p:nvGraphicFramePr>
        <p:xfrm>
          <a:off x="241300" y="3441700"/>
          <a:ext cx="5688013" cy="3344863"/>
        </p:xfrm>
        <a:graphic>
          <a:graphicData uri="http://schemas.openxmlformats.org/presentationml/2006/ole">
            <mc:AlternateContent xmlns:mc="http://schemas.openxmlformats.org/markup-compatibility/2006">
              <mc:Choice xmlns:v="urn:schemas-microsoft-com:vml" Requires="v">
                <p:oleObj spid="_x0000_s32783" name="Visio" r:id="rId3" imgW="4845050" imgH="2848610" progId="Visio.Drawing.11">
                  <p:embed/>
                </p:oleObj>
              </mc:Choice>
              <mc:Fallback>
                <p:oleObj name="Visio" r:id="rId3" imgW="4845050" imgH="284861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 y="3441700"/>
                        <a:ext cx="5688013"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3833813" y="2154238"/>
            <a:ext cx="827087" cy="396875"/>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3940175" y="5607050"/>
            <a:ext cx="828675" cy="396875"/>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上下箭头 12"/>
          <p:cNvSpPr/>
          <p:nvPr/>
        </p:nvSpPr>
        <p:spPr>
          <a:xfrm>
            <a:off x="3929063" y="3429000"/>
            <a:ext cx="714375" cy="1857375"/>
          </a:xfrm>
          <a:prstGeom prst="upDownArrow">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3399"/>
                </a:solidFill>
                <a:latin typeface="楷体_GB2312" pitchFamily="49" charset="-122"/>
                <a:ea typeface="楷体_GB2312" pitchFamily="49" charset="-122"/>
              </a:rPr>
              <a:t>结构冲突</a:t>
            </a:r>
            <a:endParaRPr lang="zh-CN" altLang="en-US" b="1" dirty="0">
              <a:solidFill>
                <a:srgbClr val="FF3399"/>
              </a:solidFill>
              <a:latin typeface="楷体_GB2312" pitchFamily="49" charset="-122"/>
              <a:ea typeface="楷体_GB2312" pitchFamily="49" charset="-122"/>
            </a:endParaRPr>
          </a:p>
        </p:txBody>
      </p:sp>
      <p:sp>
        <p:nvSpPr>
          <p:cNvPr id="14" name="右箭头 13"/>
          <p:cNvSpPr/>
          <p:nvPr/>
        </p:nvSpPr>
        <p:spPr>
          <a:xfrm>
            <a:off x="4857750" y="3929063"/>
            <a:ext cx="1285875" cy="642937"/>
          </a:xfrm>
          <a:prstGeom prst="rightArrow">
            <a:avLst/>
          </a:prstGeom>
          <a:solidFill>
            <a:srgbClr val="00B0F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latin typeface="楷体_GB2312" pitchFamily="49" charset="-122"/>
                <a:ea typeface="楷体_GB2312" pitchFamily="49" charset="-122"/>
              </a:rPr>
              <a:t>合并后</a:t>
            </a:r>
            <a:endParaRPr lang="zh-CN" altLang="en-US" b="1" dirty="0">
              <a:solidFill>
                <a:srgbClr val="FF0000"/>
              </a:solidFill>
              <a:latin typeface="楷体_GB2312" pitchFamily="49" charset="-122"/>
              <a:ea typeface="楷体_GB2312" pitchFamily="49" charset="-122"/>
            </a:endParaRPr>
          </a:p>
        </p:txBody>
      </p:sp>
      <p:sp>
        <p:nvSpPr>
          <p:cNvPr id="1024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cxnSp>
        <p:nvCxnSpPr>
          <p:cNvPr id="19" name="直接连接符 18"/>
          <p:cNvCxnSpPr/>
          <p:nvPr/>
        </p:nvCxnSpPr>
        <p:spPr>
          <a:xfrm>
            <a:off x="285750" y="3284538"/>
            <a:ext cx="5143500" cy="1587"/>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025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256007" name="Object 7"/>
          <p:cNvGraphicFramePr>
            <a:graphicFrameLocks noChangeAspect="1"/>
          </p:cNvGraphicFramePr>
          <p:nvPr/>
        </p:nvGraphicFramePr>
        <p:xfrm>
          <a:off x="6286500" y="3167063"/>
          <a:ext cx="2571750" cy="2168525"/>
        </p:xfrm>
        <a:graphic>
          <a:graphicData uri="http://schemas.openxmlformats.org/presentationml/2006/ole">
            <mc:AlternateContent xmlns:mc="http://schemas.openxmlformats.org/markup-compatibility/2006">
              <mc:Choice xmlns:v="urn:schemas-microsoft-com:vml" Requires="v">
                <p:oleObj spid="_x0000_s32784" name="Visio" r:id="rId5" imgW="1755140" imgH="1482090" progId="Visio.Drawing.11">
                  <p:embed/>
                </p:oleObj>
              </mc:Choice>
              <mc:Fallback>
                <p:oleObj name="Visio" r:id="rId5" imgW="1755140" imgH="1482090"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0" y="3167063"/>
                        <a:ext cx="25717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椭圆 21"/>
          <p:cNvSpPr/>
          <p:nvPr/>
        </p:nvSpPr>
        <p:spPr>
          <a:xfrm>
            <a:off x="4857750" y="2190750"/>
            <a:ext cx="914400" cy="323850"/>
          </a:xfrm>
          <a:prstGeom prst="ellipse">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椭圆 22"/>
          <p:cNvSpPr/>
          <p:nvPr/>
        </p:nvSpPr>
        <p:spPr>
          <a:xfrm>
            <a:off x="5018088" y="5640388"/>
            <a:ext cx="881062" cy="339725"/>
          </a:xfrm>
          <a:prstGeom prst="ellipse">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ppt_w/2"/>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ppt_w</p:attrName>
                                        </p:attrNameLst>
                                      </p:cBhvr>
                                      <p:tavLst>
                                        <p:tav tm="0">
                                          <p:val>
                                            <p:fltVal val="0"/>
                                          </p:val>
                                        </p:tav>
                                        <p:tav tm="100000">
                                          <p:val>
                                            <p:strVal val="#ppt_w"/>
                                          </p:val>
                                        </p:tav>
                                      </p:tavLst>
                                    </p:anim>
                                    <p:anim calcmode="lin" valueType="num">
                                      <p:cBhvr>
                                        <p:cTn id="10"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type="lt">
                                    <p:tmAbs val="75"/>
                                  </p:iterate>
                                  <p:childTnLst>
                                    <p:set>
                                      <p:cBhvr>
                                        <p:cTn id="37" dur="1" fill="hold">
                                          <p:stCondLst>
                                            <p:cond delay="74"/>
                                          </p:stCondLst>
                                        </p:cTn>
                                        <p:tgtEl>
                                          <p:spTgt spid="14"/>
                                        </p:tgtEl>
                                        <p:attrNameLst>
                                          <p:attrName>style.visibility</p:attrName>
                                        </p:attrNameLst>
                                      </p:cBhvr>
                                      <p:to>
                                        <p:strVal val="visible"/>
                                      </p:to>
                                    </p:set>
                                  </p:childTnLst>
                                </p:cTn>
                              </p:par>
                            </p:childTnLst>
                          </p:cTn>
                        </p:par>
                        <p:par>
                          <p:cTn id="38" fill="hold">
                            <p:stCondLst>
                              <p:cond delay="225"/>
                            </p:stCondLst>
                            <p:childTnLst>
                              <p:par>
                                <p:cTn id="39" presetID="3" presetClass="entr" presetSubtype="10" fill="hold" nodeType="afterEffect">
                                  <p:stCondLst>
                                    <p:cond delay="0"/>
                                  </p:stCondLst>
                                  <p:childTnLst>
                                    <p:set>
                                      <p:cBhvr>
                                        <p:cTn id="40" dur="1" fill="hold">
                                          <p:stCondLst>
                                            <p:cond delay="0"/>
                                          </p:stCondLst>
                                        </p:cTn>
                                        <p:tgtEl>
                                          <p:spTgt spid="256007"/>
                                        </p:tgtEl>
                                        <p:attrNameLst>
                                          <p:attrName>style.visibility</p:attrName>
                                        </p:attrNameLst>
                                      </p:cBhvr>
                                      <p:to>
                                        <p:strVal val="visible"/>
                                      </p:to>
                                    </p:set>
                                    <p:animEffect transition="in" filter="blinds(horizontal)">
                                      <p:cBhvr>
                                        <p:cTn id="41" dur="1000"/>
                                        <p:tgtEl>
                                          <p:spTgt spid="256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3" grpId="0" animBg="1" autoUpdateAnimBg="0"/>
      <p:bldP spid="14" grpId="0" animBg="1" autoUpdateAnimBg="0"/>
      <p:bldP spid="22" grpId="0" animBg="1"/>
      <p:bldP spid="2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0" y="69269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11266" name="Object 1"/>
          <p:cNvGraphicFramePr>
            <a:graphicFrameLocks noChangeAspect="1"/>
          </p:cNvGraphicFramePr>
          <p:nvPr/>
        </p:nvGraphicFramePr>
        <p:xfrm>
          <a:off x="571500" y="1057821"/>
          <a:ext cx="8001000" cy="3635375"/>
        </p:xfrm>
        <a:graphic>
          <a:graphicData uri="http://schemas.openxmlformats.org/presentationml/2006/ole">
            <mc:AlternateContent xmlns:mc="http://schemas.openxmlformats.org/markup-compatibility/2006">
              <mc:Choice xmlns:v="urn:schemas-microsoft-com:vml" Requires="v">
                <p:oleObj spid="_x0000_s33800" name="Visio" r:id="rId1" imgW="6201410" imgH="2816860" progId="Visio.Drawing.11">
                  <p:embed/>
                </p:oleObj>
              </mc:Choice>
              <mc:Fallback>
                <p:oleObj name="Visio" r:id="rId1" imgW="6201410" imgH="281686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057821"/>
                        <a:ext cx="8001000"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a:spLocks noChangeArrowheads="1"/>
          </p:cNvSpPr>
          <p:nvPr/>
        </p:nvSpPr>
        <p:spPr bwMode="auto">
          <a:xfrm>
            <a:off x="428625" y="4883676"/>
            <a:ext cx="85010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r>
              <a:rPr lang="zh-CN" altLang="en-US" dirty="0">
                <a:latin typeface="幼圆" panose="02010509060101010101" pitchFamily="49" charset="-122"/>
                <a:ea typeface="幼圆" panose="02010509060101010101" pitchFamily="49" charset="-122"/>
              </a:rPr>
              <a:t>“系”与“部门”</a:t>
            </a:r>
            <a:r>
              <a:rPr lang="en-US" altLang="zh-CN" dirty="0">
                <a:latin typeface="幼圆" panose="02010509060101010101" pitchFamily="49" charset="-122"/>
                <a:ea typeface="幼圆" panose="02010509060101010101" pitchFamily="49" charset="-122"/>
              </a:rPr>
              <a:t>:</a:t>
            </a:r>
            <a:endParaRPr lang="en-US" altLang="zh-CN" dirty="0">
              <a:latin typeface="幼圆" panose="02010509060101010101" pitchFamily="49" charset="-122"/>
              <a:ea typeface="幼圆" panose="02010509060101010101" pitchFamily="49" charset="-122"/>
            </a:endParaRPr>
          </a:p>
          <a:p>
            <a:pPr>
              <a:buFont typeface="Wingdings" panose="05000000000000000000" pitchFamily="2" charset="2"/>
              <a:buChar char="ü"/>
            </a:pPr>
            <a:r>
              <a:rPr lang="zh-CN" altLang="en-US" dirty="0">
                <a:latin typeface="幼圆" panose="02010509060101010101" pitchFamily="49" charset="-122"/>
                <a:ea typeface="幼圆" panose="02010509060101010101" pitchFamily="49" charset="-122"/>
              </a:rPr>
              <a:t> 代表的</a:t>
            </a:r>
            <a:r>
              <a:rPr lang="zh-CN" altLang="en-US" dirty="0">
                <a:solidFill>
                  <a:srgbClr val="FF0000"/>
                </a:solidFill>
                <a:latin typeface="幼圆" panose="02010509060101010101" pitchFamily="49" charset="-122"/>
                <a:ea typeface="幼圆" panose="02010509060101010101" pitchFamily="49" charset="-122"/>
              </a:rPr>
              <a:t>含义相同</a:t>
            </a:r>
            <a:r>
              <a:rPr lang="zh-CN" altLang="en-US" dirty="0">
                <a:latin typeface="幼圆" panose="02010509060101010101" pitchFamily="49" charset="-122"/>
                <a:ea typeface="幼圆" panose="02010509060101010101" pitchFamily="49" charset="-122"/>
              </a:rPr>
              <a:t>，可合并为一个实体。但有：</a:t>
            </a:r>
            <a:endParaRPr lang="en-US" altLang="zh-CN" dirty="0">
              <a:latin typeface="幼圆" panose="02010509060101010101" pitchFamily="49" charset="-122"/>
              <a:ea typeface="幼圆" panose="02010509060101010101" pitchFamily="49" charset="-122"/>
            </a:endParaRPr>
          </a:p>
          <a:p>
            <a:pPr>
              <a:buFont typeface="Wingdings" panose="05000000000000000000" pitchFamily="2" charset="2"/>
              <a:buChar char="ü"/>
            </a:pPr>
            <a:r>
              <a:rPr lang="zh-CN" altLang="en-US" dirty="0">
                <a:latin typeface="幼圆" panose="02010509060101010101" pitchFamily="49" charset="-122"/>
                <a:ea typeface="幼圆" panose="02010509060101010101" pitchFamily="49" charset="-122"/>
              </a:rPr>
              <a:t> </a:t>
            </a:r>
            <a:r>
              <a:rPr lang="zh-CN" altLang="en-US" dirty="0">
                <a:solidFill>
                  <a:srgbClr val="FF0000"/>
                </a:solidFill>
                <a:latin typeface="幼圆" panose="02010509060101010101" pitchFamily="49" charset="-122"/>
                <a:ea typeface="幼圆" panose="02010509060101010101" pitchFamily="49" charset="-122"/>
              </a:rPr>
              <a:t>命名冲突</a:t>
            </a:r>
            <a:r>
              <a:rPr lang="zh-CN" altLang="en-US" dirty="0">
                <a:latin typeface="幼圆" panose="02010509060101010101" pitchFamily="49" charset="-122"/>
                <a:ea typeface="幼圆" panose="02010509060101010101" pitchFamily="49" charset="-122"/>
              </a:rPr>
              <a:t>：“系名”和“部门名”，合并后统一为“系名”。</a:t>
            </a:r>
            <a:endParaRPr lang="zh-CN" altLang="en-US" dirty="0">
              <a:latin typeface="幼圆" panose="02010509060101010101" pitchFamily="49" charset="-122"/>
              <a:ea typeface="幼圆" panose="02010509060101010101" pitchFamily="49" charset="-122"/>
            </a:endParaRPr>
          </a:p>
          <a:p>
            <a:pPr>
              <a:buFont typeface="Wingdings" panose="05000000000000000000" pitchFamily="2" charset="2"/>
              <a:buChar char="ü"/>
            </a:pPr>
            <a:r>
              <a:rPr lang="zh-CN" altLang="en-US" dirty="0">
                <a:latin typeface="幼圆" panose="02010509060101010101" pitchFamily="49" charset="-122"/>
                <a:ea typeface="幼圆" panose="02010509060101010101" pitchFamily="49" charset="-122"/>
              </a:rPr>
              <a:t> </a:t>
            </a:r>
            <a:r>
              <a:rPr lang="zh-CN" altLang="en-US" dirty="0">
                <a:solidFill>
                  <a:srgbClr val="FF0000"/>
                </a:solidFill>
                <a:latin typeface="幼圆" panose="02010509060101010101" pitchFamily="49" charset="-122"/>
                <a:ea typeface="幼圆" panose="02010509060101010101" pitchFamily="49" charset="-122"/>
              </a:rPr>
              <a:t>结构冲突</a:t>
            </a:r>
            <a:r>
              <a:rPr lang="zh-CN" altLang="en-US" dirty="0">
                <a:latin typeface="幼圆" panose="02010509060101010101" pitchFamily="49" charset="-122"/>
                <a:ea typeface="幼圆" panose="02010509060101010101" pitchFamily="49" charset="-122"/>
              </a:rPr>
              <a:t>：合并后为属性并集。</a:t>
            </a:r>
            <a:endParaRPr lang="zh-CN" altLang="en-US" dirty="0">
              <a:latin typeface="幼圆" panose="02010509060101010101" pitchFamily="49" charset="-122"/>
              <a:ea typeface="幼圆" panose="02010509060101010101" pitchFamily="49"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endParaRPr lang="zh-CN" altLang="en-US"/>
          </a:p>
        </p:txBody>
      </p:sp>
      <p:graphicFrame>
        <p:nvGraphicFramePr>
          <p:cNvPr id="12290" name="Object 1"/>
          <p:cNvGraphicFramePr>
            <a:graphicFrameLocks noChangeAspect="1"/>
          </p:cNvGraphicFramePr>
          <p:nvPr/>
        </p:nvGraphicFramePr>
        <p:xfrm>
          <a:off x="461963" y="1350963"/>
          <a:ext cx="8181975" cy="4454525"/>
        </p:xfrm>
        <a:graphic>
          <a:graphicData uri="http://schemas.openxmlformats.org/presentationml/2006/ole">
            <mc:AlternateContent xmlns:mc="http://schemas.openxmlformats.org/markup-compatibility/2006">
              <mc:Choice xmlns:v="urn:schemas-microsoft-com:vml" Requires="v">
                <p:oleObj spid="_x0000_s34824" name="Visio" r:id="rId1" imgW="5170805" imgH="2816860" progId="Visio.Drawing.11">
                  <p:embed/>
                </p:oleObj>
              </mc:Choice>
              <mc:Fallback>
                <p:oleObj name="Visio" r:id="rId1" imgW="5170805" imgH="281686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1350963"/>
                        <a:ext cx="8181975"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z="3400" b="1" dirty="0"/>
              <a:t>2</a:t>
            </a:r>
            <a:r>
              <a:rPr lang="zh-CN" altLang="en-US" sz="3400" b="1" dirty="0"/>
              <a:t>．</a:t>
            </a:r>
            <a:r>
              <a:rPr lang="zh-CN" altLang="en-US" sz="3600" dirty="0"/>
              <a:t>消除模型中冗余数据和冗余联系</a:t>
            </a:r>
            <a:endParaRPr lang="zh-CN" altLang="en-US" sz="3400" b="1" dirty="0"/>
          </a:p>
        </p:txBody>
      </p:sp>
      <p:sp>
        <p:nvSpPr>
          <p:cNvPr id="35843" name="Rectangle 3"/>
          <p:cNvSpPr>
            <a:spLocks noGrp="1" noChangeArrowheads="1"/>
          </p:cNvSpPr>
          <p:nvPr>
            <p:ph idx="1"/>
          </p:nvPr>
        </p:nvSpPr>
        <p:spPr>
          <a:xfrm>
            <a:off x="457200" y="1196553"/>
            <a:ext cx="8229600" cy="5184775"/>
          </a:xfrm>
        </p:spPr>
        <p:txBody>
          <a:bodyPr/>
          <a:lstStyle/>
          <a:p>
            <a:pPr eaLnBrk="1" hangingPunct="1">
              <a:lnSpc>
                <a:spcPct val="90000"/>
              </a:lnSpc>
            </a:pPr>
            <a:r>
              <a:rPr lang="zh-CN" altLang="en-US" sz="2800" dirty="0"/>
              <a:t>在初步集成的</a:t>
            </a:r>
            <a:r>
              <a:rPr lang="en-US" altLang="zh-CN" sz="2800" dirty="0"/>
              <a:t>E-R</a:t>
            </a:r>
            <a:r>
              <a:rPr lang="zh-CN" altLang="en-US" sz="2800" dirty="0"/>
              <a:t>图中，可能存在可由其它别的所谓基本数据和基本联系导出的数据和联系。</a:t>
            </a:r>
            <a:endParaRPr lang="zh-CN" altLang="en-US" sz="2800" dirty="0"/>
          </a:p>
          <a:p>
            <a:pPr eaLnBrk="1" hangingPunct="1">
              <a:lnSpc>
                <a:spcPct val="90000"/>
              </a:lnSpc>
            </a:pPr>
            <a:r>
              <a:rPr lang="zh-CN" altLang="en-US" sz="2800" dirty="0"/>
              <a:t>冗余数据和冗余联系：能够被导出的数据和联系。</a:t>
            </a:r>
            <a:endParaRPr lang="zh-CN" altLang="en-US" sz="2800" dirty="0"/>
          </a:p>
          <a:p>
            <a:pPr lvl="1" eaLnBrk="1" hangingPunct="1">
              <a:lnSpc>
                <a:spcPct val="90000"/>
              </a:lnSpc>
            </a:pPr>
            <a:r>
              <a:rPr lang="zh-CN" altLang="en-US" sz="2800" dirty="0"/>
              <a:t>危害：容易破坏数据的完整性，给数据的操作带来困难和异常。</a:t>
            </a:r>
            <a:endParaRPr lang="zh-CN" altLang="en-US" sz="2800" dirty="0"/>
          </a:p>
          <a:p>
            <a:pPr lvl="1" eaLnBrk="1" hangingPunct="1">
              <a:lnSpc>
                <a:spcPct val="90000"/>
              </a:lnSpc>
            </a:pPr>
            <a:r>
              <a:rPr lang="zh-CN" altLang="en-US" sz="2800" dirty="0"/>
              <a:t>有意冗余：适当的冗余能起到空间换时间的效果（如：在工资管理中）</a:t>
            </a:r>
            <a:endParaRPr lang="zh-CN" altLang="en-US" sz="28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down)">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wipe(down)">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wipe(down)">
                                      <p:cBhvr>
                                        <p:cTn id="17" dur="500"/>
                                        <p:tgtEl>
                                          <p:spTgt spid="35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wipe(down)">
                                      <p:cBhvr>
                                        <p:cTn id="22" dur="500"/>
                                        <p:tgtEl>
                                          <p:spTgt spid="35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73223" y="277813"/>
            <a:ext cx="8024923" cy="642188"/>
          </a:xfrm>
        </p:spPr>
        <p:txBody>
          <a:bodyPr/>
          <a:lstStyle/>
          <a:p>
            <a:pPr eaLnBrk="1" hangingPunct="1"/>
            <a:r>
              <a:rPr lang="zh-CN" altLang="en-US" sz="4200"/>
              <a:t>局部</a:t>
            </a:r>
            <a:r>
              <a:rPr lang="en-US" altLang="zh-CN" sz="4200"/>
              <a:t>E-R</a:t>
            </a:r>
            <a:r>
              <a:rPr lang="zh-CN" altLang="en-US" sz="4200"/>
              <a:t>图</a:t>
            </a:r>
            <a:endParaRPr lang="zh-CN" altLang="en-US" sz="4200"/>
          </a:p>
        </p:txBody>
      </p:sp>
      <p:grpSp>
        <p:nvGrpSpPr>
          <p:cNvPr id="57347" name="Group 3"/>
          <p:cNvGrpSpPr/>
          <p:nvPr/>
        </p:nvGrpSpPr>
        <p:grpSpPr bwMode="auto">
          <a:xfrm>
            <a:off x="466848" y="1196752"/>
            <a:ext cx="8356199" cy="1446736"/>
            <a:chOff x="2160" y="1596"/>
            <a:chExt cx="6480" cy="1404"/>
          </a:xfrm>
        </p:grpSpPr>
        <p:sp>
          <p:nvSpPr>
            <p:cNvPr id="57368" name="Text Box 4"/>
            <p:cNvSpPr txBox="1">
              <a:spLocks noChangeArrowheads="1"/>
            </p:cNvSpPr>
            <p:nvPr/>
          </p:nvSpPr>
          <p:spPr bwMode="auto">
            <a:xfrm>
              <a:off x="6660" y="1596"/>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en-US" altLang="zh-CN" sz="2200" b="1">
                  <a:latin typeface="Times New Roman" panose="02020603050405020304" pitchFamily="18" charset="0"/>
                  <a:ea typeface="宋体" panose="02010600030101010101" pitchFamily="2" charset="-122"/>
                </a:rPr>
                <a:t>n</a:t>
              </a:r>
              <a:endParaRPr lang="en-US" altLang="zh-CN" sz="2200" b="1"/>
            </a:p>
          </p:txBody>
        </p:sp>
        <p:sp>
          <p:nvSpPr>
            <p:cNvPr id="57369" name="Text Box 5"/>
            <p:cNvSpPr txBox="1">
              <a:spLocks noChangeArrowheads="1"/>
            </p:cNvSpPr>
            <p:nvPr/>
          </p:nvSpPr>
          <p:spPr bwMode="auto">
            <a:xfrm>
              <a:off x="3600" y="1596"/>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en-US" altLang="zh-CN" sz="2200" b="1">
                  <a:latin typeface="Times New Roman" panose="02020603050405020304" pitchFamily="18" charset="0"/>
                  <a:ea typeface="宋体" panose="02010600030101010101" pitchFamily="2" charset="-122"/>
                </a:rPr>
                <a:t>m</a:t>
              </a:r>
              <a:endParaRPr lang="en-US" altLang="zh-CN" sz="2200" b="1"/>
            </a:p>
          </p:txBody>
        </p:sp>
        <p:sp>
          <p:nvSpPr>
            <p:cNvPr id="57370" name="Text Box 6"/>
            <p:cNvSpPr txBox="1">
              <a:spLocks noChangeArrowheads="1"/>
            </p:cNvSpPr>
            <p:nvPr/>
          </p:nvSpPr>
          <p:spPr bwMode="auto">
            <a:xfrm>
              <a:off x="2880" y="1596"/>
              <a:ext cx="720" cy="468"/>
            </a:xfrm>
            <a:prstGeom prst="rect">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a:solidFill>
                    <a:srgbClr val="009900"/>
                  </a:solidFill>
                  <a:latin typeface="Times New Roman" panose="02020603050405020304" pitchFamily="18" charset="0"/>
                  <a:ea typeface="宋体" panose="02010600030101010101" pitchFamily="2" charset="-122"/>
                </a:rPr>
                <a:t>产品</a:t>
              </a:r>
              <a:endParaRPr lang="zh-CN" altLang="en-US" sz="2200" b="1">
                <a:solidFill>
                  <a:srgbClr val="009900"/>
                </a:solidFill>
              </a:endParaRPr>
            </a:p>
          </p:txBody>
        </p:sp>
        <p:sp>
          <p:nvSpPr>
            <p:cNvPr id="57371" name="AutoShape 7"/>
            <p:cNvSpPr>
              <a:spLocks noChangeArrowheads="1"/>
            </p:cNvSpPr>
            <p:nvPr/>
          </p:nvSpPr>
          <p:spPr bwMode="auto">
            <a:xfrm>
              <a:off x="2160" y="2532"/>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a:latin typeface="Times New Roman" panose="02020603050405020304" pitchFamily="18" charset="0"/>
                  <a:ea typeface="宋体" panose="02010600030101010101" pitchFamily="2" charset="-122"/>
                </a:rPr>
                <a:t>产品号</a:t>
              </a:r>
              <a:endParaRPr lang="zh-CN" altLang="en-US" sz="2200" b="1"/>
            </a:p>
          </p:txBody>
        </p:sp>
        <p:sp>
          <p:nvSpPr>
            <p:cNvPr id="57372" name="AutoShape 8"/>
            <p:cNvSpPr>
              <a:spLocks noChangeArrowheads="1"/>
            </p:cNvSpPr>
            <p:nvPr/>
          </p:nvSpPr>
          <p:spPr bwMode="auto">
            <a:xfrm>
              <a:off x="3240" y="2532"/>
              <a:ext cx="108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a:latin typeface="Times New Roman" panose="02020603050405020304" pitchFamily="18" charset="0"/>
                  <a:ea typeface="宋体" panose="02010600030101010101" pitchFamily="2" charset="-122"/>
                </a:rPr>
                <a:t>性能参数</a:t>
              </a:r>
              <a:endParaRPr lang="zh-CN" altLang="en-US" sz="2200" b="1"/>
            </a:p>
          </p:txBody>
        </p:sp>
        <p:sp>
          <p:nvSpPr>
            <p:cNvPr id="57373" name="Line 9"/>
            <p:cNvSpPr>
              <a:spLocks noChangeShapeType="1"/>
            </p:cNvSpPr>
            <p:nvPr/>
          </p:nvSpPr>
          <p:spPr bwMode="auto">
            <a:xfrm flipH="1">
              <a:off x="2700" y="2064"/>
              <a:ext cx="3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4" name="Line 10"/>
            <p:cNvSpPr>
              <a:spLocks noChangeShapeType="1"/>
            </p:cNvSpPr>
            <p:nvPr/>
          </p:nvSpPr>
          <p:spPr bwMode="auto">
            <a:xfrm>
              <a:off x="3420" y="2064"/>
              <a:ext cx="3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5" name="Text Box 11"/>
            <p:cNvSpPr txBox="1">
              <a:spLocks noChangeArrowheads="1"/>
            </p:cNvSpPr>
            <p:nvPr/>
          </p:nvSpPr>
          <p:spPr bwMode="auto">
            <a:xfrm>
              <a:off x="7200" y="1596"/>
              <a:ext cx="720" cy="468"/>
            </a:xfrm>
            <a:prstGeom prst="rect">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dirty="0">
                  <a:solidFill>
                    <a:srgbClr val="009900"/>
                  </a:solidFill>
                  <a:latin typeface="Times New Roman" panose="02020603050405020304" pitchFamily="18" charset="0"/>
                  <a:ea typeface="宋体" panose="02010600030101010101" pitchFamily="2" charset="-122"/>
                </a:rPr>
                <a:t>零件</a:t>
              </a:r>
              <a:endParaRPr lang="zh-CN" altLang="en-US" sz="2200" b="1" dirty="0">
                <a:solidFill>
                  <a:srgbClr val="009900"/>
                </a:solidFill>
                <a:latin typeface="Times New Roman" panose="02020603050405020304" pitchFamily="18" charset="0"/>
                <a:ea typeface="宋体" panose="02010600030101010101" pitchFamily="2" charset="-122"/>
              </a:endParaRPr>
            </a:p>
          </p:txBody>
        </p:sp>
        <p:sp>
          <p:nvSpPr>
            <p:cNvPr id="57376" name="AutoShape 12"/>
            <p:cNvSpPr>
              <a:spLocks noChangeArrowheads="1"/>
            </p:cNvSpPr>
            <p:nvPr/>
          </p:nvSpPr>
          <p:spPr bwMode="auto">
            <a:xfrm>
              <a:off x="6480" y="2532"/>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a:latin typeface="Times New Roman" panose="02020603050405020304" pitchFamily="18" charset="0"/>
                  <a:ea typeface="宋体" panose="02010600030101010101" pitchFamily="2" charset="-122"/>
                </a:rPr>
                <a:t>零件号</a:t>
              </a:r>
              <a:endParaRPr lang="zh-CN" altLang="en-US" sz="2200" b="1"/>
            </a:p>
          </p:txBody>
        </p:sp>
        <p:sp>
          <p:nvSpPr>
            <p:cNvPr id="57377" name="AutoShape 13"/>
            <p:cNvSpPr>
              <a:spLocks noChangeArrowheads="1"/>
            </p:cNvSpPr>
            <p:nvPr/>
          </p:nvSpPr>
          <p:spPr bwMode="auto">
            <a:xfrm>
              <a:off x="7740" y="2532"/>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a:latin typeface="Times New Roman" panose="02020603050405020304" pitchFamily="18" charset="0"/>
                  <a:ea typeface="宋体" panose="02010600030101010101" pitchFamily="2" charset="-122"/>
                </a:rPr>
                <a:t>价格</a:t>
              </a:r>
              <a:endParaRPr lang="zh-CN" altLang="en-US" sz="2200" b="1"/>
            </a:p>
          </p:txBody>
        </p:sp>
        <p:sp>
          <p:nvSpPr>
            <p:cNvPr id="57378" name="Line 14"/>
            <p:cNvSpPr>
              <a:spLocks noChangeShapeType="1"/>
            </p:cNvSpPr>
            <p:nvPr/>
          </p:nvSpPr>
          <p:spPr bwMode="auto">
            <a:xfrm flipH="1">
              <a:off x="7020" y="2064"/>
              <a:ext cx="3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9" name="Line 15"/>
            <p:cNvSpPr>
              <a:spLocks noChangeShapeType="1"/>
            </p:cNvSpPr>
            <p:nvPr/>
          </p:nvSpPr>
          <p:spPr bwMode="auto">
            <a:xfrm>
              <a:off x="7740" y="2064"/>
              <a:ext cx="3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80" name="AutoShape 16"/>
            <p:cNvSpPr>
              <a:spLocks noChangeArrowheads="1"/>
            </p:cNvSpPr>
            <p:nvPr/>
          </p:nvSpPr>
          <p:spPr bwMode="auto">
            <a:xfrm>
              <a:off x="4680" y="1596"/>
              <a:ext cx="1260" cy="624"/>
            </a:xfrm>
            <a:prstGeom prst="diamond">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a:solidFill>
                    <a:srgbClr val="FF0000"/>
                  </a:solidFill>
                  <a:latin typeface="Times New Roman" panose="02020603050405020304" pitchFamily="18" charset="0"/>
                  <a:ea typeface="宋体" panose="02010600030101010101" pitchFamily="2" charset="-122"/>
                </a:rPr>
                <a:t>组成</a:t>
              </a:r>
              <a:endParaRPr lang="zh-CN" altLang="en-US" sz="2200" b="1">
                <a:solidFill>
                  <a:srgbClr val="FF0000"/>
                </a:solidFill>
              </a:endParaRPr>
            </a:p>
          </p:txBody>
        </p:sp>
        <p:sp>
          <p:nvSpPr>
            <p:cNvPr id="57381" name="Line 17"/>
            <p:cNvSpPr>
              <a:spLocks noChangeShapeType="1"/>
            </p:cNvSpPr>
            <p:nvPr/>
          </p:nvSpPr>
          <p:spPr bwMode="auto">
            <a:xfrm>
              <a:off x="3600" y="1908"/>
              <a:ext cx="10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82" name="Line 18"/>
            <p:cNvSpPr>
              <a:spLocks noChangeShapeType="1"/>
            </p:cNvSpPr>
            <p:nvPr/>
          </p:nvSpPr>
          <p:spPr bwMode="auto">
            <a:xfrm>
              <a:off x="5940" y="1908"/>
              <a:ext cx="12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83" name="AutoShape 19"/>
            <p:cNvSpPr>
              <a:spLocks noChangeArrowheads="1"/>
            </p:cNvSpPr>
            <p:nvPr/>
          </p:nvSpPr>
          <p:spPr bwMode="auto">
            <a:xfrm>
              <a:off x="4860" y="2532"/>
              <a:ext cx="108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a:latin typeface="Times New Roman" panose="02020603050405020304" pitchFamily="18" charset="0"/>
                  <a:ea typeface="宋体" panose="02010600030101010101" pitchFamily="2" charset="-122"/>
                </a:rPr>
                <a:t>零件个数</a:t>
              </a:r>
              <a:endParaRPr lang="zh-CN" altLang="en-US" sz="2200" b="1"/>
            </a:p>
          </p:txBody>
        </p:sp>
        <p:sp>
          <p:nvSpPr>
            <p:cNvPr id="57384" name="Line 20"/>
            <p:cNvSpPr>
              <a:spLocks noChangeShapeType="1"/>
            </p:cNvSpPr>
            <p:nvPr/>
          </p:nvSpPr>
          <p:spPr bwMode="auto">
            <a:xfrm>
              <a:off x="5400" y="2220"/>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7348" name="Group 21"/>
          <p:cNvGrpSpPr/>
          <p:nvPr/>
        </p:nvGrpSpPr>
        <p:grpSpPr bwMode="auto">
          <a:xfrm>
            <a:off x="395412" y="3068960"/>
            <a:ext cx="8497068" cy="1511969"/>
            <a:chOff x="1980" y="3468"/>
            <a:chExt cx="7380" cy="1404"/>
          </a:xfrm>
        </p:grpSpPr>
        <p:sp>
          <p:nvSpPr>
            <p:cNvPr id="57349" name="Text Box 22"/>
            <p:cNvSpPr txBox="1">
              <a:spLocks noChangeArrowheads="1"/>
            </p:cNvSpPr>
            <p:nvPr/>
          </p:nvSpPr>
          <p:spPr bwMode="auto">
            <a:xfrm>
              <a:off x="7380" y="3468"/>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en-US" altLang="zh-CN" sz="2000" b="1">
                  <a:latin typeface="Times New Roman" panose="02020603050405020304" pitchFamily="18" charset="0"/>
                  <a:ea typeface="宋体" panose="02010600030101010101" pitchFamily="2" charset="-122"/>
                </a:rPr>
                <a:t>n</a:t>
              </a:r>
              <a:endParaRPr lang="en-US" altLang="zh-CN" sz="2000" b="1"/>
            </a:p>
          </p:txBody>
        </p:sp>
        <p:sp>
          <p:nvSpPr>
            <p:cNvPr id="57350" name="Text Box 23"/>
            <p:cNvSpPr txBox="1">
              <a:spLocks noChangeArrowheads="1"/>
            </p:cNvSpPr>
            <p:nvPr/>
          </p:nvSpPr>
          <p:spPr bwMode="auto">
            <a:xfrm>
              <a:off x="3600" y="3468"/>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en-US" altLang="zh-CN" sz="2000" b="1">
                  <a:latin typeface="Times New Roman" panose="02020603050405020304" pitchFamily="18" charset="0"/>
                  <a:ea typeface="宋体" panose="02010600030101010101" pitchFamily="2" charset="-122"/>
                </a:rPr>
                <a:t>m</a:t>
              </a:r>
              <a:endParaRPr lang="en-US" altLang="zh-CN" sz="2000" b="1"/>
            </a:p>
          </p:txBody>
        </p:sp>
        <p:sp>
          <p:nvSpPr>
            <p:cNvPr id="57351" name="Text Box 24"/>
            <p:cNvSpPr txBox="1">
              <a:spLocks noChangeArrowheads="1"/>
            </p:cNvSpPr>
            <p:nvPr/>
          </p:nvSpPr>
          <p:spPr bwMode="auto">
            <a:xfrm>
              <a:off x="2880" y="3468"/>
              <a:ext cx="720" cy="468"/>
            </a:xfrm>
            <a:prstGeom prst="rect">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dirty="0">
                  <a:solidFill>
                    <a:srgbClr val="009900"/>
                  </a:solidFill>
                  <a:latin typeface="Times New Roman" panose="02020603050405020304" pitchFamily="18" charset="0"/>
                  <a:ea typeface="宋体" panose="02010600030101010101" pitchFamily="2" charset="-122"/>
                </a:rPr>
                <a:t>材料</a:t>
              </a:r>
              <a:endParaRPr lang="zh-CN" altLang="en-US" sz="2200" b="1" dirty="0">
                <a:solidFill>
                  <a:srgbClr val="009900"/>
                </a:solidFill>
                <a:latin typeface="Times New Roman" panose="02020603050405020304" pitchFamily="18" charset="0"/>
                <a:ea typeface="宋体" panose="02010600030101010101" pitchFamily="2" charset="-122"/>
              </a:endParaRPr>
            </a:p>
          </p:txBody>
        </p:sp>
        <p:sp>
          <p:nvSpPr>
            <p:cNvPr id="57352" name="AutoShape 25"/>
            <p:cNvSpPr>
              <a:spLocks noChangeArrowheads="1"/>
            </p:cNvSpPr>
            <p:nvPr/>
          </p:nvSpPr>
          <p:spPr bwMode="auto">
            <a:xfrm>
              <a:off x="1980" y="4404"/>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材料号</a:t>
              </a:r>
              <a:endParaRPr lang="zh-CN" altLang="en-US" sz="2000" b="1"/>
            </a:p>
          </p:txBody>
        </p:sp>
        <p:sp>
          <p:nvSpPr>
            <p:cNvPr id="57353" name="AutoShape 26"/>
            <p:cNvSpPr>
              <a:spLocks noChangeArrowheads="1"/>
            </p:cNvSpPr>
            <p:nvPr/>
          </p:nvSpPr>
          <p:spPr bwMode="auto">
            <a:xfrm>
              <a:off x="3060" y="4404"/>
              <a:ext cx="1161"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mn-ea"/>
                  <a:ea typeface="+mn-ea"/>
                </a:rPr>
                <a:t>材料类型</a:t>
              </a:r>
              <a:endParaRPr lang="zh-CN" altLang="en-US" sz="2000" b="1">
                <a:latin typeface="+mn-ea"/>
                <a:ea typeface="+mn-ea"/>
              </a:endParaRPr>
            </a:p>
          </p:txBody>
        </p:sp>
        <p:sp>
          <p:nvSpPr>
            <p:cNvPr id="57354" name="Line 27"/>
            <p:cNvSpPr>
              <a:spLocks noChangeShapeType="1"/>
            </p:cNvSpPr>
            <p:nvPr/>
          </p:nvSpPr>
          <p:spPr bwMode="auto">
            <a:xfrm flipH="1">
              <a:off x="2520" y="3936"/>
              <a:ext cx="54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5" name="Line 28"/>
            <p:cNvSpPr>
              <a:spLocks noChangeShapeType="1"/>
            </p:cNvSpPr>
            <p:nvPr/>
          </p:nvSpPr>
          <p:spPr bwMode="auto">
            <a:xfrm>
              <a:off x="3240" y="3936"/>
              <a:ext cx="18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6" name="Text Box 29"/>
            <p:cNvSpPr txBox="1">
              <a:spLocks noChangeArrowheads="1"/>
            </p:cNvSpPr>
            <p:nvPr/>
          </p:nvSpPr>
          <p:spPr bwMode="auto">
            <a:xfrm>
              <a:off x="7920" y="3468"/>
              <a:ext cx="720" cy="468"/>
            </a:xfrm>
            <a:prstGeom prst="rect">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a:solidFill>
                    <a:srgbClr val="009900"/>
                  </a:solidFill>
                  <a:latin typeface="Times New Roman" panose="02020603050405020304" pitchFamily="18" charset="0"/>
                  <a:ea typeface="宋体" panose="02010600030101010101" pitchFamily="2" charset="-122"/>
                </a:rPr>
                <a:t>产品</a:t>
              </a:r>
              <a:endParaRPr lang="zh-CN" altLang="en-US" sz="2200" b="1">
                <a:solidFill>
                  <a:srgbClr val="009900"/>
                </a:solidFill>
                <a:latin typeface="Times New Roman" panose="02020603050405020304" pitchFamily="18" charset="0"/>
                <a:ea typeface="宋体" panose="02010600030101010101" pitchFamily="2" charset="-122"/>
              </a:endParaRPr>
            </a:p>
          </p:txBody>
        </p:sp>
        <p:sp>
          <p:nvSpPr>
            <p:cNvPr id="57357" name="AutoShape 30"/>
            <p:cNvSpPr>
              <a:spLocks noChangeArrowheads="1"/>
            </p:cNvSpPr>
            <p:nvPr/>
          </p:nvSpPr>
          <p:spPr bwMode="auto">
            <a:xfrm>
              <a:off x="7200" y="4404"/>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产品号</a:t>
              </a:r>
              <a:endParaRPr lang="zh-CN" altLang="en-US" sz="2000" b="1"/>
            </a:p>
          </p:txBody>
        </p:sp>
        <p:sp>
          <p:nvSpPr>
            <p:cNvPr id="57358" name="AutoShape 31"/>
            <p:cNvSpPr>
              <a:spLocks noChangeArrowheads="1"/>
            </p:cNvSpPr>
            <p:nvPr/>
          </p:nvSpPr>
          <p:spPr bwMode="auto">
            <a:xfrm>
              <a:off x="8460" y="4404"/>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规格</a:t>
              </a:r>
              <a:endParaRPr lang="zh-CN" altLang="en-US" sz="2000" b="1"/>
            </a:p>
          </p:txBody>
        </p:sp>
        <p:sp>
          <p:nvSpPr>
            <p:cNvPr id="57359" name="Line 32"/>
            <p:cNvSpPr>
              <a:spLocks noChangeShapeType="1"/>
            </p:cNvSpPr>
            <p:nvPr/>
          </p:nvSpPr>
          <p:spPr bwMode="auto">
            <a:xfrm flipH="1">
              <a:off x="7740" y="3936"/>
              <a:ext cx="3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60" name="Line 33"/>
            <p:cNvSpPr>
              <a:spLocks noChangeShapeType="1"/>
            </p:cNvSpPr>
            <p:nvPr/>
          </p:nvSpPr>
          <p:spPr bwMode="auto">
            <a:xfrm>
              <a:off x="8460" y="3936"/>
              <a:ext cx="3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61" name="AutoShape 34"/>
            <p:cNvSpPr>
              <a:spLocks noChangeArrowheads="1"/>
            </p:cNvSpPr>
            <p:nvPr/>
          </p:nvSpPr>
          <p:spPr bwMode="auto">
            <a:xfrm>
              <a:off x="5400" y="3468"/>
              <a:ext cx="1260" cy="624"/>
            </a:xfrm>
            <a:prstGeom prst="diamond">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solidFill>
                    <a:srgbClr val="FF0000"/>
                  </a:solidFill>
                  <a:latin typeface="Times New Roman" panose="02020603050405020304" pitchFamily="18" charset="0"/>
                  <a:ea typeface="宋体" panose="02010600030101010101" pitchFamily="2" charset="-122"/>
                </a:rPr>
                <a:t>使用</a:t>
              </a:r>
              <a:endParaRPr lang="zh-CN" altLang="en-US" sz="2000" b="1">
                <a:solidFill>
                  <a:srgbClr val="FF0000"/>
                </a:solidFill>
              </a:endParaRPr>
            </a:p>
          </p:txBody>
        </p:sp>
        <p:sp>
          <p:nvSpPr>
            <p:cNvPr id="57362" name="Line 35"/>
            <p:cNvSpPr>
              <a:spLocks noChangeShapeType="1"/>
            </p:cNvSpPr>
            <p:nvPr/>
          </p:nvSpPr>
          <p:spPr bwMode="auto">
            <a:xfrm>
              <a:off x="3600" y="3780"/>
              <a:ext cx="1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63" name="Line 36"/>
            <p:cNvSpPr>
              <a:spLocks noChangeShapeType="1"/>
            </p:cNvSpPr>
            <p:nvPr/>
          </p:nvSpPr>
          <p:spPr bwMode="auto">
            <a:xfrm>
              <a:off x="6660" y="3780"/>
              <a:ext cx="12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64" name="AutoShape 37"/>
            <p:cNvSpPr>
              <a:spLocks noChangeArrowheads="1"/>
            </p:cNvSpPr>
            <p:nvPr/>
          </p:nvSpPr>
          <p:spPr bwMode="auto">
            <a:xfrm>
              <a:off x="5580" y="4404"/>
              <a:ext cx="108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使用量</a:t>
              </a:r>
              <a:endParaRPr lang="zh-CN" altLang="en-US" sz="2000" b="1"/>
            </a:p>
          </p:txBody>
        </p:sp>
        <p:sp>
          <p:nvSpPr>
            <p:cNvPr id="57365" name="Line 38"/>
            <p:cNvSpPr>
              <a:spLocks noChangeShapeType="1"/>
            </p:cNvSpPr>
            <p:nvPr/>
          </p:nvSpPr>
          <p:spPr bwMode="auto">
            <a:xfrm>
              <a:off x="6120" y="4092"/>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66" name="AutoShape 39"/>
            <p:cNvSpPr>
              <a:spLocks noChangeArrowheads="1"/>
            </p:cNvSpPr>
            <p:nvPr/>
          </p:nvSpPr>
          <p:spPr bwMode="auto">
            <a:xfrm>
              <a:off x="4320" y="4404"/>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库存量</a:t>
              </a:r>
              <a:endParaRPr lang="zh-CN" altLang="en-US" sz="2000" b="1"/>
            </a:p>
          </p:txBody>
        </p:sp>
        <p:sp>
          <p:nvSpPr>
            <p:cNvPr id="57367" name="Line 40"/>
            <p:cNvSpPr>
              <a:spLocks noChangeShapeType="1"/>
            </p:cNvSpPr>
            <p:nvPr/>
          </p:nvSpPr>
          <p:spPr bwMode="auto">
            <a:xfrm>
              <a:off x="3600" y="3936"/>
              <a:ext cx="12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2" name="AutoShape 12"/>
          <p:cNvSpPr>
            <a:spLocks noChangeArrowheads="1"/>
          </p:cNvSpPr>
          <p:nvPr/>
        </p:nvSpPr>
        <p:spPr bwMode="auto">
          <a:xfrm>
            <a:off x="6306049" y="6062678"/>
            <a:ext cx="1160583" cy="482245"/>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a:latin typeface="Times New Roman" panose="02020603050405020304" pitchFamily="18" charset="0"/>
                <a:ea typeface="宋体" panose="02010600030101010101" pitchFamily="2" charset="-122"/>
              </a:rPr>
              <a:t>零件号</a:t>
            </a:r>
            <a:endParaRPr lang="zh-CN" altLang="en-US" sz="2200" b="1"/>
          </a:p>
        </p:txBody>
      </p:sp>
      <p:sp>
        <p:nvSpPr>
          <p:cNvPr id="43" name="AutoShape 13"/>
          <p:cNvSpPr>
            <a:spLocks noChangeArrowheads="1"/>
          </p:cNvSpPr>
          <p:nvPr/>
        </p:nvSpPr>
        <p:spPr bwMode="auto">
          <a:xfrm>
            <a:off x="7930866" y="6062678"/>
            <a:ext cx="1160583" cy="482245"/>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a:latin typeface="Times New Roman" panose="02020603050405020304" pitchFamily="18" charset="0"/>
                <a:ea typeface="宋体" panose="02010600030101010101" pitchFamily="2" charset="-122"/>
              </a:rPr>
              <a:t>价格</a:t>
            </a:r>
            <a:endParaRPr lang="zh-CN" altLang="en-US" sz="2200" b="1"/>
          </a:p>
        </p:txBody>
      </p:sp>
      <p:sp>
        <p:nvSpPr>
          <p:cNvPr id="44" name="Line 14"/>
          <p:cNvSpPr>
            <a:spLocks noChangeShapeType="1"/>
          </p:cNvSpPr>
          <p:nvPr/>
        </p:nvSpPr>
        <p:spPr bwMode="auto">
          <a:xfrm flipH="1">
            <a:off x="7002399" y="5580432"/>
            <a:ext cx="464233" cy="48224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15"/>
          <p:cNvSpPr>
            <a:spLocks noChangeShapeType="1"/>
          </p:cNvSpPr>
          <p:nvPr/>
        </p:nvSpPr>
        <p:spPr bwMode="auto">
          <a:xfrm>
            <a:off x="7930866" y="5580432"/>
            <a:ext cx="464233" cy="48224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AutoShape 25"/>
          <p:cNvSpPr>
            <a:spLocks noChangeArrowheads="1"/>
          </p:cNvSpPr>
          <p:nvPr/>
        </p:nvSpPr>
        <p:spPr bwMode="auto">
          <a:xfrm>
            <a:off x="488084" y="6063448"/>
            <a:ext cx="1036228" cy="503990"/>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材料号</a:t>
            </a:r>
            <a:endParaRPr lang="zh-CN" altLang="en-US" sz="2000" b="1"/>
          </a:p>
        </p:txBody>
      </p:sp>
      <p:sp>
        <p:nvSpPr>
          <p:cNvPr id="48" name="AutoShape 26"/>
          <p:cNvSpPr>
            <a:spLocks noChangeArrowheads="1"/>
          </p:cNvSpPr>
          <p:nvPr/>
        </p:nvSpPr>
        <p:spPr bwMode="auto">
          <a:xfrm>
            <a:off x="1731645" y="6063615"/>
            <a:ext cx="1289050" cy="504190"/>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mn-ea"/>
                <a:ea typeface="+mn-ea"/>
              </a:rPr>
              <a:t>材料类型</a:t>
            </a:r>
            <a:endParaRPr lang="zh-CN" altLang="en-US" sz="2000" b="1">
              <a:latin typeface="+mn-ea"/>
              <a:ea typeface="+mn-ea"/>
            </a:endParaRPr>
          </a:p>
        </p:txBody>
      </p:sp>
      <p:sp>
        <p:nvSpPr>
          <p:cNvPr id="49" name="Line 27"/>
          <p:cNvSpPr>
            <a:spLocks noChangeShapeType="1"/>
          </p:cNvSpPr>
          <p:nvPr/>
        </p:nvSpPr>
        <p:spPr bwMode="auto">
          <a:xfrm flipH="1">
            <a:off x="1109821" y="5559459"/>
            <a:ext cx="621737" cy="5039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 name="Line 28"/>
          <p:cNvSpPr>
            <a:spLocks noChangeShapeType="1"/>
          </p:cNvSpPr>
          <p:nvPr/>
        </p:nvSpPr>
        <p:spPr bwMode="auto">
          <a:xfrm>
            <a:off x="1938803" y="5559459"/>
            <a:ext cx="207246" cy="5039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AutoShape 39"/>
          <p:cNvSpPr>
            <a:spLocks noChangeArrowheads="1"/>
          </p:cNvSpPr>
          <p:nvPr/>
        </p:nvSpPr>
        <p:spPr bwMode="auto">
          <a:xfrm>
            <a:off x="3182276" y="6063448"/>
            <a:ext cx="1036228" cy="503990"/>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库存量</a:t>
            </a:r>
            <a:endParaRPr lang="zh-CN" altLang="en-US" sz="2000" b="1"/>
          </a:p>
        </p:txBody>
      </p:sp>
      <p:sp>
        <p:nvSpPr>
          <p:cNvPr id="52" name="Line 40"/>
          <p:cNvSpPr>
            <a:spLocks noChangeShapeType="1"/>
          </p:cNvSpPr>
          <p:nvPr/>
        </p:nvSpPr>
        <p:spPr bwMode="auto">
          <a:xfrm>
            <a:off x="2353294" y="5559459"/>
            <a:ext cx="1450719" cy="5039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Text Box 22"/>
          <p:cNvSpPr txBox="1">
            <a:spLocks noChangeArrowheads="1"/>
          </p:cNvSpPr>
          <p:nvPr/>
        </p:nvSpPr>
        <p:spPr bwMode="auto">
          <a:xfrm>
            <a:off x="6619901" y="5013628"/>
            <a:ext cx="621737" cy="5039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en-US" altLang="zh-CN" sz="2000" b="1">
                <a:latin typeface="Times New Roman" panose="02020603050405020304" pitchFamily="18" charset="0"/>
                <a:ea typeface="宋体" panose="02010600030101010101" pitchFamily="2" charset="-122"/>
              </a:rPr>
              <a:t>n</a:t>
            </a:r>
            <a:endParaRPr lang="en-US" altLang="zh-CN" sz="2000" b="1"/>
          </a:p>
        </p:txBody>
      </p:sp>
      <p:sp>
        <p:nvSpPr>
          <p:cNvPr id="54" name="Text Box 23"/>
          <p:cNvSpPr txBox="1">
            <a:spLocks noChangeArrowheads="1"/>
          </p:cNvSpPr>
          <p:nvPr/>
        </p:nvSpPr>
        <p:spPr bwMode="auto">
          <a:xfrm>
            <a:off x="2267744" y="5013628"/>
            <a:ext cx="621737" cy="5039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en-US" altLang="zh-CN" sz="2000" b="1">
                <a:latin typeface="Times New Roman" panose="02020603050405020304" pitchFamily="18" charset="0"/>
                <a:ea typeface="宋体" panose="02010600030101010101" pitchFamily="2" charset="-122"/>
              </a:rPr>
              <a:t>m</a:t>
            </a:r>
            <a:endParaRPr lang="en-US" altLang="zh-CN" sz="2000" b="1"/>
          </a:p>
        </p:txBody>
      </p:sp>
      <p:sp>
        <p:nvSpPr>
          <p:cNvPr id="55" name="AutoShape 34"/>
          <p:cNvSpPr>
            <a:spLocks noChangeArrowheads="1"/>
          </p:cNvSpPr>
          <p:nvPr/>
        </p:nvSpPr>
        <p:spPr bwMode="auto">
          <a:xfrm>
            <a:off x="4340200" y="5013628"/>
            <a:ext cx="1450719" cy="671986"/>
          </a:xfrm>
          <a:prstGeom prst="diamond">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solidFill>
                  <a:srgbClr val="FF0000"/>
                </a:solidFill>
                <a:latin typeface="Times New Roman" panose="02020603050405020304" pitchFamily="18" charset="0"/>
                <a:ea typeface="宋体" panose="02010600030101010101" pitchFamily="2" charset="-122"/>
              </a:rPr>
              <a:t>使用</a:t>
            </a:r>
            <a:endParaRPr lang="zh-CN" altLang="en-US" sz="2000" b="1">
              <a:solidFill>
                <a:srgbClr val="FF0000"/>
              </a:solidFill>
            </a:endParaRPr>
          </a:p>
        </p:txBody>
      </p:sp>
      <p:sp>
        <p:nvSpPr>
          <p:cNvPr id="56" name="Line 35"/>
          <p:cNvSpPr>
            <a:spLocks noChangeShapeType="1"/>
          </p:cNvSpPr>
          <p:nvPr/>
        </p:nvSpPr>
        <p:spPr bwMode="auto">
          <a:xfrm>
            <a:off x="2267744" y="5349621"/>
            <a:ext cx="207245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 name="Line 36"/>
          <p:cNvSpPr>
            <a:spLocks noChangeShapeType="1"/>
          </p:cNvSpPr>
          <p:nvPr/>
        </p:nvSpPr>
        <p:spPr bwMode="auto">
          <a:xfrm>
            <a:off x="5790919" y="5349621"/>
            <a:ext cx="145071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 name="AutoShape 37"/>
          <p:cNvSpPr>
            <a:spLocks noChangeArrowheads="1"/>
          </p:cNvSpPr>
          <p:nvPr/>
        </p:nvSpPr>
        <p:spPr bwMode="auto">
          <a:xfrm>
            <a:off x="4499992" y="6021607"/>
            <a:ext cx="1243473" cy="503990"/>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使用量</a:t>
            </a:r>
            <a:endParaRPr lang="zh-CN" altLang="en-US" sz="2000" b="1"/>
          </a:p>
        </p:txBody>
      </p:sp>
      <p:sp>
        <p:nvSpPr>
          <p:cNvPr id="59" name="Line 38"/>
          <p:cNvSpPr>
            <a:spLocks noChangeShapeType="1"/>
          </p:cNvSpPr>
          <p:nvPr/>
        </p:nvSpPr>
        <p:spPr bwMode="auto">
          <a:xfrm>
            <a:off x="5121729" y="5685614"/>
            <a:ext cx="0" cy="33599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Text Box 24"/>
          <p:cNvSpPr txBox="1">
            <a:spLocks noChangeArrowheads="1"/>
          </p:cNvSpPr>
          <p:nvPr/>
        </p:nvSpPr>
        <p:spPr bwMode="auto">
          <a:xfrm>
            <a:off x="1524312" y="5055469"/>
            <a:ext cx="828982" cy="503990"/>
          </a:xfrm>
          <a:prstGeom prst="rect">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dirty="0">
                <a:solidFill>
                  <a:srgbClr val="009900"/>
                </a:solidFill>
                <a:latin typeface="Times New Roman" panose="02020603050405020304" pitchFamily="18" charset="0"/>
                <a:ea typeface="宋体" panose="02010600030101010101" pitchFamily="2" charset="-122"/>
              </a:rPr>
              <a:t>材料</a:t>
            </a:r>
            <a:endParaRPr lang="zh-CN" altLang="en-US" sz="2200" b="1" dirty="0">
              <a:solidFill>
                <a:srgbClr val="009900"/>
              </a:solidFill>
              <a:latin typeface="Times New Roman" panose="02020603050405020304" pitchFamily="18" charset="0"/>
              <a:ea typeface="宋体" panose="02010600030101010101" pitchFamily="2" charset="-122"/>
            </a:endParaRPr>
          </a:p>
        </p:txBody>
      </p:sp>
      <p:sp>
        <p:nvSpPr>
          <p:cNvPr id="41" name="Text Box 11"/>
          <p:cNvSpPr txBox="1">
            <a:spLocks noChangeArrowheads="1"/>
          </p:cNvSpPr>
          <p:nvPr/>
        </p:nvSpPr>
        <p:spPr bwMode="auto">
          <a:xfrm>
            <a:off x="7234516" y="5098187"/>
            <a:ext cx="928467" cy="482245"/>
          </a:xfrm>
          <a:prstGeom prst="rect">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200" b="1" dirty="0">
                <a:solidFill>
                  <a:srgbClr val="009900"/>
                </a:solidFill>
                <a:latin typeface="Times New Roman" panose="02020603050405020304" pitchFamily="18" charset="0"/>
                <a:ea typeface="宋体" panose="02010600030101010101" pitchFamily="2" charset="-122"/>
              </a:rPr>
              <a:t>零件</a:t>
            </a:r>
            <a:endParaRPr lang="zh-CN" altLang="en-US" sz="2200" b="1" dirty="0">
              <a:solidFill>
                <a:srgbClr val="009900"/>
              </a:solidFill>
              <a:latin typeface="Times New Roman" panose="02020603050405020304" pitchFamily="18" charset="0"/>
              <a:ea typeface="宋体" panose="02010600030101010101" pitchFamily="2" charset="-122"/>
            </a:endParaRPr>
          </a:p>
        </p:txBody>
      </p:sp>
    </p:spTree>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a:t>合并示例</a:t>
            </a:r>
            <a:endParaRPr lang="zh-CN" altLang="en-US"/>
          </a:p>
        </p:txBody>
      </p:sp>
      <p:grpSp>
        <p:nvGrpSpPr>
          <p:cNvPr id="58371" name="Group 3"/>
          <p:cNvGrpSpPr/>
          <p:nvPr/>
        </p:nvGrpSpPr>
        <p:grpSpPr bwMode="auto">
          <a:xfrm>
            <a:off x="395288" y="1341438"/>
            <a:ext cx="7993062" cy="4611687"/>
            <a:chOff x="1778" y="5318"/>
            <a:chExt cx="6840" cy="4056"/>
          </a:xfrm>
        </p:grpSpPr>
        <p:sp>
          <p:nvSpPr>
            <p:cNvPr id="58372" name="Text Box 4"/>
            <p:cNvSpPr txBox="1">
              <a:spLocks noChangeArrowheads="1"/>
            </p:cNvSpPr>
            <p:nvPr/>
          </p:nvSpPr>
          <p:spPr bwMode="auto">
            <a:xfrm>
              <a:off x="5378" y="7970"/>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en-US" altLang="zh-CN" sz="2000" b="1">
                  <a:latin typeface="Times New Roman" panose="02020603050405020304" pitchFamily="18" charset="0"/>
                  <a:ea typeface="宋体" panose="02010600030101010101" pitchFamily="2" charset="-122"/>
                </a:rPr>
                <a:t>n</a:t>
              </a:r>
              <a:endParaRPr lang="en-US" altLang="zh-CN" sz="2000" b="1">
                <a:latin typeface="楷体_GB2312" pitchFamily="49" charset="-122"/>
                <a:ea typeface="楷体_GB2312" pitchFamily="49" charset="-122"/>
              </a:endParaRPr>
            </a:p>
          </p:txBody>
        </p:sp>
        <p:sp>
          <p:nvSpPr>
            <p:cNvPr id="58373" name="Text Box 5"/>
            <p:cNvSpPr txBox="1">
              <a:spLocks noChangeArrowheads="1"/>
            </p:cNvSpPr>
            <p:nvPr/>
          </p:nvSpPr>
          <p:spPr bwMode="auto">
            <a:xfrm>
              <a:off x="6278" y="5942"/>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en-US" altLang="zh-CN" sz="2000" b="1">
                  <a:latin typeface="Times New Roman" panose="02020603050405020304" pitchFamily="18" charset="0"/>
                  <a:ea typeface="宋体" panose="02010600030101010101" pitchFamily="2" charset="-122"/>
                </a:rPr>
                <a:t>n</a:t>
              </a:r>
              <a:endParaRPr lang="en-US" altLang="zh-CN" sz="2000" b="1">
                <a:latin typeface="楷体_GB2312" pitchFamily="49" charset="-122"/>
                <a:ea typeface="楷体_GB2312" pitchFamily="49" charset="-122"/>
              </a:endParaRPr>
            </a:p>
          </p:txBody>
        </p:sp>
        <p:sp>
          <p:nvSpPr>
            <p:cNvPr id="58374" name="Text Box 6"/>
            <p:cNvSpPr txBox="1">
              <a:spLocks noChangeArrowheads="1"/>
            </p:cNvSpPr>
            <p:nvPr/>
          </p:nvSpPr>
          <p:spPr bwMode="auto">
            <a:xfrm>
              <a:off x="3938" y="5942"/>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en-US" altLang="zh-CN" sz="2000" b="1">
                  <a:latin typeface="Times New Roman" panose="02020603050405020304" pitchFamily="18" charset="0"/>
                  <a:ea typeface="宋体" panose="02010600030101010101" pitchFamily="2" charset="-122"/>
                </a:rPr>
                <a:t>m</a:t>
              </a:r>
              <a:endParaRPr lang="en-US" altLang="zh-CN" sz="2000" b="1">
                <a:latin typeface="楷体_GB2312" pitchFamily="49" charset="-122"/>
                <a:ea typeface="楷体_GB2312" pitchFamily="49" charset="-122"/>
              </a:endParaRPr>
            </a:p>
          </p:txBody>
        </p:sp>
        <p:sp>
          <p:nvSpPr>
            <p:cNvPr id="58375" name="Text Box 7"/>
            <p:cNvSpPr txBox="1">
              <a:spLocks noChangeArrowheads="1"/>
            </p:cNvSpPr>
            <p:nvPr/>
          </p:nvSpPr>
          <p:spPr bwMode="auto">
            <a:xfrm>
              <a:off x="3218" y="5942"/>
              <a:ext cx="720" cy="468"/>
            </a:xfrm>
            <a:prstGeom prst="rect">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solidFill>
                    <a:srgbClr val="00CC00"/>
                  </a:solidFill>
                  <a:latin typeface="Times New Roman" panose="02020603050405020304" pitchFamily="18" charset="0"/>
                  <a:ea typeface="宋体" panose="02010600030101010101" pitchFamily="2" charset="-122"/>
                </a:rPr>
                <a:t>产品</a:t>
              </a:r>
              <a:endParaRPr lang="zh-CN" altLang="en-US" sz="2000" b="1">
                <a:solidFill>
                  <a:srgbClr val="00CC00"/>
                </a:solidFill>
                <a:latin typeface="楷体_GB2312" pitchFamily="49" charset="-122"/>
                <a:ea typeface="楷体_GB2312" pitchFamily="49" charset="-122"/>
              </a:endParaRPr>
            </a:p>
          </p:txBody>
        </p:sp>
        <p:sp>
          <p:nvSpPr>
            <p:cNvPr id="58376" name="AutoShape 8"/>
            <p:cNvSpPr>
              <a:spLocks noChangeArrowheads="1"/>
            </p:cNvSpPr>
            <p:nvPr/>
          </p:nvSpPr>
          <p:spPr bwMode="auto">
            <a:xfrm>
              <a:off x="1958" y="5630"/>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产品号</a:t>
              </a:r>
              <a:endParaRPr lang="zh-CN" altLang="en-US" sz="2000" b="1">
                <a:latin typeface="楷体_GB2312" pitchFamily="49" charset="-122"/>
                <a:ea typeface="楷体_GB2312" pitchFamily="49" charset="-122"/>
              </a:endParaRPr>
            </a:p>
          </p:txBody>
        </p:sp>
        <p:sp>
          <p:nvSpPr>
            <p:cNvPr id="58377" name="AutoShape 9"/>
            <p:cNvSpPr>
              <a:spLocks noChangeArrowheads="1"/>
            </p:cNvSpPr>
            <p:nvPr/>
          </p:nvSpPr>
          <p:spPr bwMode="auto">
            <a:xfrm>
              <a:off x="1778" y="6254"/>
              <a:ext cx="108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性能参数</a:t>
              </a:r>
              <a:endParaRPr lang="zh-CN" altLang="en-US" sz="2000" b="1">
                <a:latin typeface="楷体_GB2312" pitchFamily="49" charset="-122"/>
                <a:ea typeface="楷体_GB2312" pitchFamily="49" charset="-122"/>
              </a:endParaRPr>
            </a:p>
          </p:txBody>
        </p:sp>
        <p:sp>
          <p:nvSpPr>
            <p:cNvPr id="58378" name="Text Box 10"/>
            <p:cNvSpPr txBox="1">
              <a:spLocks noChangeArrowheads="1"/>
            </p:cNvSpPr>
            <p:nvPr/>
          </p:nvSpPr>
          <p:spPr bwMode="auto">
            <a:xfrm>
              <a:off x="6638" y="5942"/>
              <a:ext cx="720" cy="468"/>
            </a:xfrm>
            <a:prstGeom prst="rect">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solidFill>
                    <a:srgbClr val="00CC00"/>
                  </a:solidFill>
                  <a:latin typeface="Times New Roman" panose="02020603050405020304" pitchFamily="18" charset="0"/>
                  <a:ea typeface="宋体" panose="02010600030101010101" pitchFamily="2" charset="-122"/>
                </a:rPr>
                <a:t>零件</a:t>
              </a:r>
              <a:endParaRPr lang="zh-CN" altLang="en-US" sz="2000" b="1">
                <a:solidFill>
                  <a:srgbClr val="00CC00"/>
                </a:solidFill>
                <a:latin typeface="楷体_GB2312" pitchFamily="49" charset="-122"/>
                <a:ea typeface="楷体_GB2312" pitchFamily="49" charset="-122"/>
              </a:endParaRPr>
            </a:p>
          </p:txBody>
        </p:sp>
        <p:sp>
          <p:nvSpPr>
            <p:cNvPr id="58379" name="AutoShape 11"/>
            <p:cNvSpPr>
              <a:spLocks noChangeArrowheads="1"/>
            </p:cNvSpPr>
            <p:nvPr/>
          </p:nvSpPr>
          <p:spPr bwMode="auto">
            <a:xfrm>
              <a:off x="7718" y="5318"/>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零件号</a:t>
              </a:r>
              <a:endParaRPr lang="zh-CN" altLang="en-US" sz="2000" b="1">
                <a:latin typeface="楷体_GB2312" pitchFamily="49" charset="-122"/>
                <a:ea typeface="楷体_GB2312" pitchFamily="49" charset="-122"/>
              </a:endParaRPr>
            </a:p>
          </p:txBody>
        </p:sp>
        <p:sp>
          <p:nvSpPr>
            <p:cNvPr id="58380" name="AutoShape 12"/>
            <p:cNvSpPr>
              <a:spLocks noChangeArrowheads="1"/>
            </p:cNvSpPr>
            <p:nvPr/>
          </p:nvSpPr>
          <p:spPr bwMode="auto">
            <a:xfrm>
              <a:off x="7718" y="5942"/>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规格</a:t>
              </a:r>
              <a:endParaRPr lang="zh-CN" altLang="en-US" sz="2000" b="1">
                <a:latin typeface="楷体_GB2312" pitchFamily="49" charset="-122"/>
                <a:ea typeface="楷体_GB2312" pitchFamily="49" charset="-122"/>
              </a:endParaRPr>
            </a:p>
          </p:txBody>
        </p:sp>
        <p:sp>
          <p:nvSpPr>
            <p:cNvPr id="58381" name="AutoShape 13"/>
            <p:cNvSpPr>
              <a:spLocks noChangeArrowheads="1"/>
            </p:cNvSpPr>
            <p:nvPr/>
          </p:nvSpPr>
          <p:spPr bwMode="auto">
            <a:xfrm>
              <a:off x="4658" y="5942"/>
              <a:ext cx="1260" cy="624"/>
            </a:xfrm>
            <a:prstGeom prst="diamond">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solidFill>
                    <a:srgbClr val="FF0000"/>
                  </a:solidFill>
                  <a:latin typeface="Times New Roman" panose="02020603050405020304" pitchFamily="18" charset="0"/>
                  <a:ea typeface="宋体" panose="02010600030101010101" pitchFamily="2" charset="-122"/>
                </a:rPr>
                <a:t>组成</a:t>
              </a:r>
              <a:endParaRPr lang="zh-CN" altLang="en-US" sz="2000" b="1">
                <a:solidFill>
                  <a:srgbClr val="FF0000"/>
                </a:solidFill>
                <a:latin typeface="楷体_GB2312" pitchFamily="49" charset="-122"/>
                <a:ea typeface="楷体_GB2312" pitchFamily="49" charset="-122"/>
              </a:endParaRPr>
            </a:p>
          </p:txBody>
        </p:sp>
        <p:sp>
          <p:nvSpPr>
            <p:cNvPr id="58382" name="Line 14"/>
            <p:cNvSpPr>
              <a:spLocks noChangeShapeType="1"/>
            </p:cNvSpPr>
            <p:nvPr/>
          </p:nvSpPr>
          <p:spPr bwMode="auto">
            <a:xfrm>
              <a:off x="3938" y="6254"/>
              <a:ext cx="7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3" name="Line 15"/>
            <p:cNvSpPr>
              <a:spLocks noChangeShapeType="1"/>
            </p:cNvSpPr>
            <p:nvPr/>
          </p:nvSpPr>
          <p:spPr bwMode="auto">
            <a:xfrm>
              <a:off x="5918" y="6254"/>
              <a:ext cx="7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4" name="AutoShape 16"/>
            <p:cNvSpPr>
              <a:spLocks noChangeArrowheads="1"/>
            </p:cNvSpPr>
            <p:nvPr/>
          </p:nvSpPr>
          <p:spPr bwMode="auto">
            <a:xfrm>
              <a:off x="4719" y="6878"/>
              <a:ext cx="108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零件个数</a:t>
              </a:r>
              <a:endParaRPr lang="zh-CN" altLang="en-US" sz="2000" b="1">
                <a:latin typeface="楷体_GB2312" pitchFamily="49" charset="-122"/>
                <a:ea typeface="楷体_GB2312" pitchFamily="49" charset="-122"/>
              </a:endParaRPr>
            </a:p>
          </p:txBody>
        </p:sp>
        <p:sp>
          <p:nvSpPr>
            <p:cNvPr id="58385" name="Line 17"/>
            <p:cNvSpPr>
              <a:spLocks noChangeShapeType="1"/>
            </p:cNvSpPr>
            <p:nvPr/>
          </p:nvSpPr>
          <p:spPr bwMode="auto">
            <a:xfrm>
              <a:off x="5259" y="656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6" name="Line 18"/>
            <p:cNvSpPr>
              <a:spLocks noChangeShapeType="1"/>
            </p:cNvSpPr>
            <p:nvPr/>
          </p:nvSpPr>
          <p:spPr bwMode="auto">
            <a:xfrm>
              <a:off x="2858" y="5786"/>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7" name="Line 19"/>
            <p:cNvSpPr>
              <a:spLocks noChangeShapeType="1"/>
            </p:cNvSpPr>
            <p:nvPr/>
          </p:nvSpPr>
          <p:spPr bwMode="auto">
            <a:xfrm flipV="1">
              <a:off x="2858" y="6254"/>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8" name="AutoShape 20"/>
            <p:cNvSpPr>
              <a:spLocks noChangeArrowheads="1"/>
            </p:cNvSpPr>
            <p:nvPr/>
          </p:nvSpPr>
          <p:spPr bwMode="auto">
            <a:xfrm>
              <a:off x="7718" y="6566"/>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价格</a:t>
              </a:r>
              <a:endParaRPr lang="zh-CN" altLang="en-US" sz="2000" b="1">
                <a:latin typeface="楷体_GB2312" pitchFamily="49" charset="-122"/>
                <a:ea typeface="楷体_GB2312" pitchFamily="49" charset="-122"/>
              </a:endParaRPr>
            </a:p>
          </p:txBody>
        </p:sp>
        <p:sp>
          <p:nvSpPr>
            <p:cNvPr id="58389" name="Line 21"/>
            <p:cNvSpPr>
              <a:spLocks noChangeShapeType="1"/>
            </p:cNvSpPr>
            <p:nvPr/>
          </p:nvSpPr>
          <p:spPr bwMode="auto">
            <a:xfrm flipH="1">
              <a:off x="7358" y="5630"/>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90" name="Line 22"/>
            <p:cNvSpPr>
              <a:spLocks noChangeShapeType="1"/>
            </p:cNvSpPr>
            <p:nvPr/>
          </p:nvSpPr>
          <p:spPr bwMode="auto">
            <a:xfrm>
              <a:off x="7358" y="6098"/>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91" name="Line 23"/>
            <p:cNvSpPr>
              <a:spLocks noChangeShapeType="1"/>
            </p:cNvSpPr>
            <p:nvPr/>
          </p:nvSpPr>
          <p:spPr bwMode="auto">
            <a:xfrm>
              <a:off x="7358" y="6254"/>
              <a:ext cx="36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92" name="AutoShape 24"/>
            <p:cNvSpPr>
              <a:spLocks noChangeArrowheads="1"/>
            </p:cNvSpPr>
            <p:nvPr/>
          </p:nvSpPr>
          <p:spPr bwMode="auto">
            <a:xfrm>
              <a:off x="6458" y="7190"/>
              <a:ext cx="1080" cy="624"/>
            </a:xfrm>
            <a:prstGeom prst="diamond">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1600" b="1">
                  <a:solidFill>
                    <a:srgbClr val="FF0000"/>
                  </a:solidFill>
                  <a:latin typeface="Times New Roman" panose="02020603050405020304" pitchFamily="18" charset="0"/>
                  <a:ea typeface="宋体" panose="02010600030101010101" pitchFamily="2" charset="-122"/>
                </a:rPr>
                <a:t>使用</a:t>
              </a:r>
              <a:endParaRPr lang="zh-CN" altLang="en-US" sz="1600" b="1">
                <a:solidFill>
                  <a:srgbClr val="FF0000"/>
                </a:solidFill>
                <a:latin typeface="楷体_GB2312" pitchFamily="49" charset="-122"/>
                <a:ea typeface="楷体_GB2312" pitchFamily="49" charset="-122"/>
              </a:endParaRPr>
            </a:p>
          </p:txBody>
        </p:sp>
        <p:sp>
          <p:nvSpPr>
            <p:cNvPr id="58393" name="AutoShape 25"/>
            <p:cNvSpPr>
              <a:spLocks noChangeArrowheads="1"/>
            </p:cNvSpPr>
            <p:nvPr/>
          </p:nvSpPr>
          <p:spPr bwMode="auto">
            <a:xfrm>
              <a:off x="7538" y="8126"/>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使用量</a:t>
              </a:r>
              <a:endParaRPr lang="zh-CN" altLang="en-US" sz="2000" b="1">
                <a:latin typeface="楷体_GB2312" pitchFamily="49" charset="-122"/>
                <a:ea typeface="楷体_GB2312" pitchFamily="49" charset="-122"/>
              </a:endParaRPr>
            </a:p>
          </p:txBody>
        </p:sp>
        <p:sp>
          <p:nvSpPr>
            <p:cNvPr id="58394" name="Line 26"/>
            <p:cNvSpPr>
              <a:spLocks noChangeShapeType="1"/>
            </p:cNvSpPr>
            <p:nvPr/>
          </p:nvSpPr>
          <p:spPr bwMode="auto">
            <a:xfrm>
              <a:off x="6998" y="6410"/>
              <a:ext cx="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95" name="Line 27"/>
            <p:cNvSpPr>
              <a:spLocks noChangeShapeType="1"/>
            </p:cNvSpPr>
            <p:nvPr/>
          </p:nvSpPr>
          <p:spPr bwMode="auto">
            <a:xfrm>
              <a:off x="7538" y="7502"/>
              <a:ext cx="54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96" name="AutoShape 28"/>
            <p:cNvSpPr>
              <a:spLocks noChangeArrowheads="1"/>
            </p:cNvSpPr>
            <p:nvPr/>
          </p:nvSpPr>
          <p:spPr bwMode="auto">
            <a:xfrm>
              <a:off x="3758" y="7658"/>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材料号</a:t>
              </a:r>
              <a:endParaRPr lang="zh-CN" altLang="en-US" sz="2000" b="1">
                <a:latin typeface="楷体_GB2312" pitchFamily="49" charset="-122"/>
                <a:ea typeface="楷体_GB2312" pitchFamily="49" charset="-122"/>
              </a:endParaRPr>
            </a:p>
          </p:txBody>
        </p:sp>
        <p:sp>
          <p:nvSpPr>
            <p:cNvPr id="58397" name="AutoShape 29"/>
            <p:cNvSpPr>
              <a:spLocks noChangeArrowheads="1"/>
            </p:cNvSpPr>
            <p:nvPr/>
          </p:nvSpPr>
          <p:spPr bwMode="auto">
            <a:xfrm>
              <a:off x="3578" y="8282"/>
              <a:ext cx="108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材料类型</a:t>
              </a:r>
              <a:endParaRPr lang="zh-CN" altLang="en-US" sz="2000" b="1">
                <a:latin typeface="楷体_GB2312" pitchFamily="49" charset="-122"/>
                <a:ea typeface="楷体_GB2312" pitchFamily="49" charset="-122"/>
              </a:endParaRPr>
            </a:p>
          </p:txBody>
        </p:sp>
        <p:sp>
          <p:nvSpPr>
            <p:cNvPr id="58398" name="AutoShape 30"/>
            <p:cNvSpPr>
              <a:spLocks noChangeArrowheads="1"/>
            </p:cNvSpPr>
            <p:nvPr/>
          </p:nvSpPr>
          <p:spPr bwMode="auto">
            <a:xfrm>
              <a:off x="3758" y="8906"/>
              <a:ext cx="900" cy="468"/>
            </a:xfrm>
            <a:prstGeom prst="roundRect">
              <a:avLst>
                <a:gd name="adj" fmla="val 16667"/>
              </a:avLst>
            </a:prstGeom>
            <a:solidFill>
              <a:srgbClr val="FFFFFF"/>
            </a:solidFill>
            <a:ln w="9525">
              <a:solidFill>
                <a:srgbClr val="000000"/>
              </a:solidFill>
              <a:round/>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latin typeface="Times New Roman" panose="02020603050405020304" pitchFamily="18" charset="0"/>
                  <a:ea typeface="宋体" panose="02010600030101010101" pitchFamily="2" charset="-122"/>
                </a:rPr>
                <a:t>库存量</a:t>
              </a:r>
              <a:endParaRPr lang="zh-CN" altLang="en-US" sz="2000" b="1">
                <a:latin typeface="楷体_GB2312" pitchFamily="49" charset="-122"/>
                <a:ea typeface="楷体_GB2312" pitchFamily="49" charset="-122"/>
              </a:endParaRPr>
            </a:p>
          </p:txBody>
        </p:sp>
        <p:sp>
          <p:nvSpPr>
            <p:cNvPr id="58399" name="Text Box 31"/>
            <p:cNvSpPr txBox="1">
              <a:spLocks noChangeArrowheads="1"/>
            </p:cNvSpPr>
            <p:nvPr/>
          </p:nvSpPr>
          <p:spPr bwMode="auto">
            <a:xfrm>
              <a:off x="5558" y="8282"/>
              <a:ext cx="720" cy="468"/>
            </a:xfrm>
            <a:prstGeom prst="rect">
              <a:avLst/>
            </a:prstGeom>
            <a:solidFill>
              <a:srgbClr val="FFFFFF"/>
            </a:solidFill>
            <a:ln w="9525">
              <a:solidFill>
                <a:srgbClr val="000000"/>
              </a:solidFill>
              <a:miter lim="800000"/>
            </a:ln>
          </p:spPr>
          <p:txBody>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zh-CN" altLang="en-US" sz="2000" b="1">
                  <a:solidFill>
                    <a:srgbClr val="00CC00"/>
                  </a:solidFill>
                  <a:latin typeface="Times New Roman" panose="02020603050405020304" pitchFamily="18" charset="0"/>
                  <a:ea typeface="宋体" panose="02010600030101010101" pitchFamily="2" charset="-122"/>
                </a:rPr>
                <a:t>材料</a:t>
              </a:r>
              <a:endParaRPr lang="zh-CN" altLang="en-US" sz="2000" b="1">
                <a:solidFill>
                  <a:srgbClr val="00CC00"/>
                </a:solidFill>
                <a:latin typeface="楷体_GB2312" pitchFamily="49" charset="-122"/>
                <a:ea typeface="楷体_GB2312" pitchFamily="49" charset="-122"/>
              </a:endParaRPr>
            </a:p>
          </p:txBody>
        </p:sp>
        <p:sp>
          <p:nvSpPr>
            <p:cNvPr id="58400" name="Line 32"/>
            <p:cNvSpPr>
              <a:spLocks noChangeShapeType="1"/>
            </p:cNvSpPr>
            <p:nvPr/>
          </p:nvSpPr>
          <p:spPr bwMode="auto">
            <a:xfrm flipH="1">
              <a:off x="5918" y="7502"/>
              <a:ext cx="54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01" name="Line 33"/>
            <p:cNvSpPr>
              <a:spLocks noChangeShapeType="1"/>
            </p:cNvSpPr>
            <p:nvPr/>
          </p:nvSpPr>
          <p:spPr bwMode="auto">
            <a:xfrm>
              <a:off x="4658" y="7814"/>
              <a:ext cx="90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02" name="Line 34"/>
            <p:cNvSpPr>
              <a:spLocks noChangeShapeType="1"/>
            </p:cNvSpPr>
            <p:nvPr/>
          </p:nvSpPr>
          <p:spPr bwMode="auto">
            <a:xfrm>
              <a:off x="4658" y="8438"/>
              <a:ext cx="9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03" name="Line 35"/>
            <p:cNvSpPr>
              <a:spLocks noChangeShapeType="1"/>
            </p:cNvSpPr>
            <p:nvPr/>
          </p:nvSpPr>
          <p:spPr bwMode="auto">
            <a:xfrm flipV="1">
              <a:off x="4658" y="8750"/>
              <a:ext cx="90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t>优化全局</a:t>
            </a:r>
            <a:r>
              <a:rPr lang="en-US" altLang="zh-CN"/>
              <a:t>E-R</a:t>
            </a:r>
            <a:r>
              <a:rPr lang="zh-CN" altLang="en-US"/>
              <a:t>模型 </a:t>
            </a:r>
            <a:endParaRPr lang="zh-CN" altLang="en-US"/>
          </a:p>
        </p:txBody>
      </p:sp>
      <p:sp>
        <p:nvSpPr>
          <p:cNvPr id="63491" name="Rectangle 3"/>
          <p:cNvSpPr>
            <a:spLocks noGrp="1" noChangeArrowheads="1"/>
          </p:cNvSpPr>
          <p:nvPr>
            <p:ph type="body" idx="1"/>
          </p:nvPr>
        </p:nvSpPr>
        <p:spPr>
          <a:xfrm>
            <a:off x="395288" y="1628775"/>
            <a:ext cx="8443912" cy="4103688"/>
          </a:xfrm>
        </p:spPr>
        <p:txBody>
          <a:bodyPr/>
          <a:lstStyle/>
          <a:p>
            <a:pPr lvl="1"/>
            <a:r>
              <a:rPr lang="zh-CN" altLang="en-US" sz="3600"/>
              <a:t>实体个数尽可能少；</a:t>
            </a:r>
            <a:endParaRPr lang="zh-CN" altLang="en-US" sz="3600"/>
          </a:p>
          <a:p>
            <a:pPr lvl="1"/>
            <a:r>
              <a:rPr lang="zh-CN" altLang="en-US" sz="3600"/>
              <a:t>实体所包含的属性尽可能少；</a:t>
            </a:r>
            <a:endParaRPr lang="zh-CN" altLang="en-US" sz="3600"/>
          </a:p>
          <a:p>
            <a:pPr lvl="1"/>
            <a:r>
              <a:rPr lang="zh-CN" altLang="en-US" sz="3600"/>
              <a:t>实体间联系无冗余。</a:t>
            </a:r>
            <a:endParaRPr lang="zh-CN" altLang="en-US" sz="3600"/>
          </a:p>
        </p:txBody>
      </p:sp>
    </p:spTree>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b="1"/>
              <a:t>5.5 </a:t>
            </a:r>
            <a:r>
              <a:rPr lang="zh-CN" altLang="en-US" b="1"/>
              <a:t>逻辑结构设计</a:t>
            </a:r>
            <a:endParaRPr lang="zh-CN" altLang="en-US"/>
          </a:p>
        </p:txBody>
      </p:sp>
      <p:grpSp>
        <p:nvGrpSpPr>
          <p:cNvPr id="37891" name="组合 3"/>
          <p:cNvGrpSpPr/>
          <p:nvPr/>
        </p:nvGrpSpPr>
        <p:grpSpPr bwMode="auto">
          <a:xfrm>
            <a:off x="609600" y="3124200"/>
            <a:ext cx="8229600" cy="3113088"/>
            <a:chOff x="457200" y="2438400"/>
            <a:chExt cx="8229600" cy="3113088"/>
          </a:xfrm>
        </p:grpSpPr>
        <p:sp>
          <p:nvSpPr>
            <p:cNvPr id="37893" name="Text Box 8"/>
            <p:cNvSpPr txBox="1">
              <a:spLocks noChangeArrowheads="1"/>
            </p:cNvSpPr>
            <p:nvPr/>
          </p:nvSpPr>
          <p:spPr bwMode="auto">
            <a:xfrm>
              <a:off x="1173163" y="3352800"/>
              <a:ext cx="1243012"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需求</a:t>
              </a:r>
              <a:endParaRPr lang="zh-CN" altLang="en-US" sz="2400">
                <a:latin typeface="Times New Roman" panose="02020603050405020304" pitchFamily="18" charset="0"/>
              </a:endParaRPr>
            </a:p>
            <a:p>
              <a:pPr algn="ctr" eaLnBrk="1" hangingPunct="1"/>
              <a:r>
                <a:rPr lang="zh-CN" altLang="en-US" sz="2400">
                  <a:latin typeface="Times New Roman" panose="02020603050405020304" pitchFamily="18" charset="0"/>
                </a:rPr>
                <a:t>分析</a:t>
              </a:r>
              <a:endParaRPr lang="zh-CN" altLang="en-US" sz="4000">
                <a:latin typeface="Arial" panose="020B0604020202020204" pitchFamily="34" charset="0"/>
              </a:endParaRPr>
            </a:p>
          </p:txBody>
        </p:sp>
        <p:sp>
          <p:nvSpPr>
            <p:cNvPr id="37894" name="Text Box 9"/>
            <p:cNvSpPr txBox="1">
              <a:spLocks noChangeArrowheads="1"/>
            </p:cNvSpPr>
            <p:nvPr/>
          </p:nvSpPr>
          <p:spPr bwMode="auto">
            <a:xfrm>
              <a:off x="2770188" y="3352800"/>
              <a:ext cx="1598612"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概念结构设计</a:t>
              </a:r>
              <a:endParaRPr lang="zh-CN" altLang="en-US" sz="4000">
                <a:latin typeface="Arial" panose="020B0604020202020204" pitchFamily="34" charset="0"/>
              </a:endParaRPr>
            </a:p>
          </p:txBody>
        </p:sp>
        <p:sp>
          <p:nvSpPr>
            <p:cNvPr id="37895" name="Text Box 10"/>
            <p:cNvSpPr txBox="1">
              <a:spLocks noChangeArrowheads="1"/>
            </p:cNvSpPr>
            <p:nvPr/>
          </p:nvSpPr>
          <p:spPr bwMode="auto">
            <a:xfrm>
              <a:off x="4724400" y="3352800"/>
              <a:ext cx="1598613" cy="827088"/>
            </a:xfrm>
            <a:prstGeom prst="rect">
              <a:avLst/>
            </a:prstGeom>
            <a:solidFill>
              <a:srgbClr val="FFFF00"/>
            </a:solidFill>
            <a:ln w="38100">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逻辑结构设计</a:t>
              </a:r>
              <a:endParaRPr lang="zh-CN" altLang="en-US" sz="4000">
                <a:latin typeface="Arial" panose="020B0604020202020204" pitchFamily="34" charset="0"/>
              </a:endParaRPr>
            </a:p>
          </p:txBody>
        </p:sp>
        <p:sp>
          <p:nvSpPr>
            <p:cNvPr id="37896" name="Text Box 11"/>
            <p:cNvSpPr txBox="1">
              <a:spLocks noChangeArrowheads="1"/>
            </p:cNvSpPr>
            <p:nvPr/>
          </p:nvSpPr>
          <p:spPr bwMode="auto">
            <a:xfrm>
              <a:off x="6705600" y="3352800"/>
              <a:ext cx="1603375"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物理结构设计</a:t>
              </a:r>
              <a:endParaRPr lang="zh-CN" altLang="en-US" sz="4000">
                <a:latin typeface="Arial" panose="020B0604020202020204" pitchFamily="34" charset="0"/>
              </a:endParaRPr>
            </a:p>
          </p:txBody>
        </p:sp>
        <p:sp>
          <p:nvSpPr>
            <p:cNvPr id="37897" name="Text Box 12"/>
            <p:cNvSpPr txBox="1">
              <a:spLocks noChangeArrowheads="1"/>
            </p:cNvSpPr>
            <p:nvPr/>
          </p:nvSpPr>
          <p:spPr bwMode="auto">
            <a:xfrm>
              <a:off x="6172200" y="4724400"/>
              <a:ext cx="2130425"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数据库</a:t>
              </a:r>
              <a:endParaRPr lang="zh-CN" altLang="en-US" sz="2400">
                <a:latin typeface="Times New Roman" panose="02020603050405020304" pitchFamily="18" charset="0"/>
              </a:endParaRPr>
            </a:p>
            <a:p>
              <a:pPr algn="ctr" eaLnBrk="1" hangingPunct="1"/>
              <a:r>
                <a:rPr lang="zh-CN" altLang="en-US" sz="2400">
                  <a:latin typeface="Times New Roman" panose="02020603050405020304" pitchFamily="18" charset="0"/>
                </a:rPr>
                <a:t>实施与维护</a:t>
              </a:r>
              <a:endParaRPr lang="zh-CN" altLang="en-US" sz="4000">
                <a:latin typeface="Arial" panose="020B0604020202020204" pitchFamily="34" charset="0"/>
              </a:endParaRPr>
            </a:p>
          </p:txBody>
        </p:sp>
        <p:sp>
          <p:nvSpPr>
            <p:cNvPr id="37898" name="Text Box 20"/>
            <p:cNvSpPr txBox="1">
              <a:spLocks noChangeArrowheads="1"/>
            </p:cNvSpPr>
            <p:nvPr/>
          </p:nvSpPr>
          <p:spPr bwMode="auto">
            <a:xfrm>
              <a:off x="762000" y="2438400"/>
              <a:ext cx="2057400" cy="457200"/>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数据库规划</a:t>
              </a:r>
              <a:endParaRPr lang="zh-CN" altLang="en-US" sz="4000">
                <a:latin typeface="Arial" panose="020B0604020202020204" pitchFamily="34" charset="0"/>
              </a:endParaRPr>
            </a:p>
          </p:txBody>
        </p:sp>
        <p:cxnSp>
          <p:nvCxnSpPr>
            <p:cNvPr id="37899" name="AutoShape 22"/>
            <p:cNvCxnSpPr>
              <a:cxnSpLocks noChangeShapeType="1"/>
              <a:stCxn id="37898" idx="3"/>
              <a:endCxn id="37893" idx="1"/>
            </p:cNvCxnSpPr>
            <p:nvPr/>
          </p:nvCxnSpPr>
          <p:spPr bwMode="auto">
            <a:xfrm flipH="1">
              <a:off x="1173163" y="2667000"/>
              <a:ext cx="1646237" cy="1100138"/>
            </a:xfrm>
            <a:prstGeom prst="bentConnector5">
              <a:avLst>
                <a:gd name="adj1" fmla="val -13884"/>
                <a:gd name="adj2" fmla="val 41560"/>
                <a:gd name="adj3" fmla="val 113884"/>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37900" name="AutoShape 23"/>
            <p:cNvCxnSpPr>
              <a:cxnSpLocks noChangeShapeType="1"/>
              <a:stCxn id="37895" idx="3"/>
              <a:endCxn id="37896" idx="1"/>
            </p:cNvCxnSpPr>
            <p:nvPr/>
          </p:nvCxnSpPr>
          <p:spPr bwMode="auto">
            <a:xfrm>
              <a:off x="6323013" y="3767138"/>
              <a:ext cx="382587"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37901" name="AutoShape 24"/>
            <p:cNvCxnSpPr>
              <a:cxnSpLocks noChangeShapeType="1"/>
              <a:stCxn id="37896" idx="3"/>
              <a:endCxn id="37897" idx="1"/>
            </p:cNvCxnSpPr>
            <p:nvPr/>
          </p:nvCxnSpPr>
          <p:spPr bwMode="auto">
            <a:xfrm flipH="1">
              <a:off x="6172200" y="3767138"/>
              <a:ext cx="2136775" cy="1371600"/>
            </a:xfrm>
            <a:prstGeom prst="bentConnector5">
              <a:avLst>
                <a:gd name="adj1" fmla="val -10699"/>
                <a:gd name="adj2" fmla="val 49884"/>
                <a:gd name="adj3" fmla="val 11069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37902" name="AutoShape 25"/>
            <p:cNvCxnSpPr>
              <a:cxnSpLocks noChangeShapeType="1"/>
              <a:stCxn id="37894" idx="3"/>
              <a:endCxn id="37895" idx="1"/>
            </p:cNvCxnSpPr>
            <p:nvPr/>
          </p:nvCxnSpPr>
          <p:spPr bwMode="auto">
            <a:xfrm>
              <a:off x="4368800" y="3767138"/>
              <a:ext cx="35560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37903" name="AutoShape 26"/>
            <p:cNvCxnSpPr>
              <a:cxnSpLocks noChangeShapeType="1"/>
              <a:stCxn id="37893" idx="3"/>
              <a:endCxn id="37894" idx="1"/>
            </p:cNvCxnSpPr>
            <p:nvPr/>
          </p:nvCxnSpPr>
          <p:spPr bwMode="auto">
            <a:xfrm>
              <a:off x="2416175" y="3767138"/>
              <a:ext cx="354013"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37904" name="Line 28"/>
            <p:cNvSpPr>
              <a:spLocks noChangeShapeType="1"/>
            </p:cNvSpPr>
            <p:nvPr/>
          </p:nvSpPr>
          <p:spPr bwMode="auto">
            <a:xfrm>
              <a:off x="457200" y="3048000"/>
              <a:ext cx="8153400" cy="0"/>
            </a:xfrm>
            <a:prstGeom prst="line">
              <a:avLst/>
            </a:prstGeom>
            <a:noFill/>
            <a:ln w="38100">
              <a:solidFill>
                <a:schemeClr val="folHlink"/>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37905" name="Line 29"/>
            <p:cNvSpPr>
              <a:spLocks noChangeShapeType="1"/>
            </p:cNvSpPr>
            <p:nvPr/>
          </p:nvSpPr>
          <p:spPr bwMode="auto">
            <a:xfrm>
              <a:off x="533400" y="4572000"/>
              <a:ext cx="8153400" cy="0"/>
            </a:xfrm>
            <a:prstGeom prst="line">
              <a:avLst/>
            </a:prstGeom>
            <a:noFill/>
            <a:ln w="38100">
              <a:solidFill>
                <a:schemeClr val="folHlink"/>
              </a:solidFill>
              <a:prstDash val="dashDot"/>
              <a:round/>
            </a:ln>
            <a:extLst>
              <a:ext uri="{909E8E84-426E-40DD-AFC4-6F175D3DCCD1}">
                <a14:hiddenFill xmlns:a14="http://schemas.microsoft.com/office/drawing/2010/main">
                  <a:noFill/>
                </a14:hiddenFill>
              </a:ext>
            </a:extLst>
          </p:spPr>
          <p:txBody>
            <a:bodyPr/>
            <a:lstStyle/>
            <a:p>
              <a:endParaRPr lang="zh-CN" altLang="en-US"/>
            </a:p>
          </p:txBody>
        </p:sp>
      </p:grpSp>
      <p:sp>
        <p:nvSpPr>
          <p:cNvPr id="18" name="Rectangle 3"/>
          <p:cNvSpPr txBox="1">
            <a:spLocks noChangeArrowheads="1"/>
          </p:cNvSpPr>
          <p:nvPr/>
        </p:nvSpPr>
        <p:spPr bwMode="auto">
          <a:xfrm>
            <a:off x="609600" y="1143000"/>
            <a:ext cx="8229600" cy="2286000"/>
          </a:xfrm>
          <a:prstGeom prst="rect">
            <a:avLst/>
          </a:prstGeom>
          <a:noFill/>
          <a:ln w="9525">
            <a:noFill/>
            <a:miter lim="800000"/>
          </a:ln>
          <a:effectLst/>
        </p:spPr>
        <p:txBody>
          <a:bodyPr/>
          <a:lstStyle/>
          <a:p>
            <a:pPr marL="342900"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目标：全局</a:t>
            </a:r>
            <a:r>
              <a:rPr lang="en-US" altLang="zh-CN" sz="2400" kern="0" dirty="0">
                <a:latin typeface="+mn-lt"/>
                <a:ea typeface="+mn-ea"/>
              </a:rPr>
              <a:t>E-R</a:t>
            </a:r>
            <a:r>
              <a:rPr lang="zh-CN" altLang="en-US" sz="2400" kern="0" dirty="0">
                <a:latin typeface="+mn-lt"/>
                <a:ea typeface="+mn-ea"/>
              </a:rPr>
              <a:t>图转换成</a:t>
            </a:r>
            <a:r>
              <a:rPr lang="en-US" altLang="zh-CN" sz="2400" kern="0" dirty="0">
                <a:latin typeface="+mn-lt"/>
                <a:ea typeface="+mn-ea"/>
              </a:rPr>
              <a:t>DBMS</a:t>
            </a:r>
            <a:r>
              <a:rPr lang="zh-CN" altLang="en-US" sz="2400" kern="0" dirty="0">
                <a:latin typeface="+mn-lt"/>
                <a:ea typeface="+mn-ea"/>
              </a:rPr>
              <a:t>支持的数据模型（层次、网状、关系）。</a:t>
            </a:r>
            <a:endParaRPr lang="zh-CN" altLang="en-US" sz="2400" kern="0" dirty="0">
              <a:latin typeface="+mn-lt"/>
              <a:ea typeface="+mn-ea"/>
            </a:endParaRPr>
          </a:p>
          <a:p>
            <a:pPr marL="342900"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选</a:t>
            </a:r>
            <a:r>
              <a:rPr lang="en-US" altLang="zh-CN" sz="2400" kern="0" dirty="0">
                <a:latin typeface="+mn-lt"/>
                <a:ea typeface="+mn-ea"/>
              </a:rPr>
              <a:t>DBMS</a:t>
            </a:r>
            <a:r>
              <a:rPr lang="zh-CN" altLang="en-US" sz="2400" kern="0" dirty="0">
                <a:latin typeface="+mn-lt"/>
                <a:ea typeface="+mn-ea"/>
              </a:rPr>
              <a:t>方法：先选数据模型，再选支持该数据模型的</a:t>
            </a:r>
            <a:r>
              <a:rPr lang="en-US" altLang="zh-CN" sz="2400" kern="0" dirty="0">
                <a:latin typeface="+mn-lt"/>
                <a:ea typeface="+mn-ea"/>
              </a:rPr>
              <a:t>DBMS</a:t>
            </a:r>
            <a:r>
              <a:rPr lang="zh-CN" altLang="en-US" sz="2400" kern="0" dirty="0">
                <a:latin typeface="+mn-lt"/>
                <a:ea typeface="+mn-ea"/>
              </a:rPr>
              <a:t>。</a:t>
            </a:r>
            <a:endParaRPr lang="zh-CN" altLang="en-US" sz="2400" kern="0" dirty="0">
              <a:latin typeface="+mn-lt"/>
              <a:ea typeface="+mn-ea"/>
            </a:endParaRPr>
          </a:p>
          <a:p>
            <a:pPr marL="342900"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选</a:t>
            </a:r>
            <a:r>
              <a:rPr lang="en-US" altLang="zh-CN" sz="2400" kern="0" dirty="0">
                <a:latin typeface="+mn-lt"/>
                <a:ea typeface="+mn-ea"/>
              </a:rPr>
              <a:t>DBMS</a:t>
            </a:r>
            <a:r>
              <a:rPr lang="zh-CN" altLang="en-US" sz="2400" kern="0" dirty="0">
                <a:latin typeface="+mn-lt"/>
                <a:ea typeface="+mn-ea"/>
              </a:rPr>
              <a:t>因素：技术、经济、组织</a:t>
            </a:r>
            <a:endParaRPr lang="zh-CN" altLang="en-US" sz="2400" kern="0" dirty="0">
              <a:latin typeface="+mn-lt"/>
              <a:ea typeface="+mn-ea"/>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6"/>
          <p:cNvSpPr>
            <a:spLocks noGrp="1" noChangeArrowheads="1"/>
          </p:cNvSpPr>
          <p:nvPr>
            <p:ph type="title"/>
          </p:nvPr>
        </p:nvSpPr>
        <p:spPr>
          <a:noFill/>
        </p:spPr>
        <p:txBody>
          <a:bodyPr/>
          <a:lstStyle/>
          <a:p>
            <a:pPr eaLnBrk="1" hangingPunct="1"/>
            <a:r>
              <a:rPr lang="en-US" altLang="zh-CN" sz="3600" b="1"/>
              <a:t>5.1.3 </a:t>
            </a:r>
            <a:r>
              <a:rPr lang="zh-CN" altLang="en-US" sz="3600" b="1"/>
              <a:t>数据库设计的步骤</a:t>
            </a:r>
            <a:r>
              <a:rPr lang="zh-CN" altLang="en-US" sz="2000" b="1"/>
              <a:t>（续</a:t>
            </a:r>
            <a:r>
              <a:rPr lang="en-US" altLang="zh-CN" sz="2000" b="1"/>
              <a:t>1</a:t>
            </a:r>
            <a:r>
              <a:rPr lang="zh-CN" altLang="en-US" sz="2000" b="1"/>
              <a:t>）</a:t>
            </a:r>
            <a:endParaRPr lang="zh-CN" altLang="en-US" sz="2000" b="1"/>
          </a:p>
        </p:txBody>
      </p:sp>
      <p:sp>
        <p:nvSpPr>
          <p:cNvPr id="11267" name="Rectangle 3"/>
          <p:cNvSpPr>
            <a:spLocks noGrp="1" noChangeArrowheads="1"/>
          </p:cNvSpPr>
          <p:nvPr>
            <p:ph idx="1"/>
          </p:nvPr>
        </p:nvSpPr>
        <p:spPr>
          <a:xfrm>
            <a:off x="457200" y="1052513"/>
            <a:ext cx="8229600" cy="5184775"/>
          </a:xfrm>
        </p:spPr>
        <p:txBody>
          <a:bodyPr/>
          <a:lstStyle/>
          <a:p>
            <a:pPr marL="609600" indent="-609600" eaLnBrk="1" hangingPunct="1">
              <a:lnSpc>
                <a:spcPct val="90000"/>
              </a:lnSpc>
              <a:buFontTx/>
              <a:buAutoNum type="arabicPeriod"/>
            </a:pPr>
            <a:r>
              <a:rPr lang="zh-CN" altLang="en-US" sz="2400" b="1" dirty="0"/>
              <a:t>数据库规划</a:t>
            </a:r>
            <a:r>
              <a:rPr lang="zh-CN" altLang="en-US" sz="2400" dirty="0"/>
              <a:t>：总体目标和技术路线，得出数据库设计项目的可行性分析报告；对数据库设计的进度和人员分工做出安排</a:t>
            </a:r>
            <a:endParaRPr lang="zh-CN" altLang="en-US" sz="2400" b="1" dirty="0"/>
          </a:p>
          <a:p>
            <a:pPr marL="609600" indent="-609600" eaLnBrk="1" hangingPunct="1">
              <a:lnSpc>
                <a:spcPct val="90000"/>
              </a:lnSpc>
              <a:buFontTx/>
              <a:buAutoNum type="arabicPeriod"/>
            </a:pPr>
            <a:r>
              <a:rPr lang="zh-CN" altLang="en-US" sz="2400" b="1" dirty="0"/>
              <a:t>需求分析</a:t>
            </a:r>
            <a:r>
              <a:rPr lang="zh-CN" altLang="en-US" sz="2400" dirty="0"/>
              <a:t>：弄清用户要求，是基础。影响到数据库设计的结果是否合理与实用</a:t>
            </a:r>
            <a:endParaRPr lang="zh-CN" altLang="en-US" sz="2400" b="1" dirty="0"/>
          </a:p>
          <a:p>
            <a:pPr marL="609600" indent="-609600" eaLnBrk="1" hangingPunct="1">
              <a:lnSpc>
                <a:spcPct val="90000"/>
              </a:lnSpc>
              <a:buFontTx/>
              <a:buAutoNum type="arabicPeriod"/>
            </a:pPr>
            <a:r>
              <a:rPr lang="zh-CN" altLang="en-US" sz="2400" b="1" dirty="0"/>
              <a:t>概念结构设计</a:t>
            </a:r>
            <a:r>
              <a:rPr lang="zh-CN" altLang="en-US" sz="2400" dirty="0"/>
              <a:t>：独立于计算机的数据模型，独立于特定的</a:t>
            </a:r>
            <a:r>
              <a:rPr lang="en-US" altLang="zh-CN" sz="2400" dirty="0"/>
              <a:t>DBMS</a:t>
            </a:r>
            <a:r>
              <a:rPr lang="zh-CN" altLang="en-US" sz="2400" dirty="0"/>
              <a:t>。它通过对用户需求综合、归纳抽象、形成独立于具体</a:t>
            </a:r>
            <a:r>
              <a:rPr lang="en-US" altLang="zh-CN" sz="2400" dirty="0"/>
              <a:t>DBMS</a:t>
            </a:r>
            <a:r>
              <a:rPr lang="zh-CN" altLang="en-US" sz="2400" dirty="0"/>
              <a:t>的概念模型。是各用户关心的系统信息结构，方便与用户交流，是对现实世界的第一层抽象。</a:t>
            </a:r>
            <a:endParaRPr lang="zh-CN" altLang="en-US" sz="2400" dirty="0"/>
          </a:p>
        </p:txBody>
      </p:sp>
      <p:grpSp>
        <p:nvGrpSpPr>
          <p:cNvPr id="4" name="组合 3"/>
          <p:cNvGrpSpPr/>
          <p:nvPr/>
        </p:nvGrpSpPr>
        <p:grpSpPr>
          <a:xfrm>
            <a:off x="908050" y="4427538"/>
            <a:ext cx="7696200" cy="1734913"/>
            <a:chOff x="908050" y="4427538"/>
            <a:chExt cx="7696200" cy="1734913"/>
          </a:xfrm>
        </p:grpSpPr>
        <p:sp>
          <p:nvSpPr>
            <p:cNvPr id="11268" name="Text Box 7"/>
            <p:cNvSpPr txBox="1">
              <a:spLocks noChangeArrowheads="1"/>
            </p:cNvSpPr>
            <p:nvPr/>
          </p:nvSpPr>
          <p:spPr bwMode="auto">
            <a:xfrm>
              <a:off x="908050" y="4441825"/>
              <a:ext cx="2057400" cy="762000"/>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现实世界</a:t>
              </a:r>
              <a:endParaRPr lang="zh-CN" altLang="en-US" sz="2000" b="1">
                <a:latin typeface="Times New Roman" panose="02020603050405020304" pitchFamily="18" charset="0"/>
              </a:endParaRPr>
            </a:p>
            <a:p>
              <a:pPr algn="ctr" eaLnBrk="1" hangingPunct="1"/>
              <a:r>
                <a:rPr lang="zh-CN" altLang="en-US" sz="2000" b="1">
                  <a:latin typeface="Times New Roman" panose="02020603050405020304" pitchFamily="18" charset="0"/>
                </a:rPr>
                <a:t>（事物及其联系）</a:t>
              </a:r>
              <a:endParaRPr lang="zh-CN" altLang="en-US" sz="3600" b="1">
                <a:latin typeface="Arial" panose="020B0604020202020204" pitchFamily="34" charset="0"/>
              </a:endParaRPr>
            </a:p>
          </p:txBody>
        </p:sp>
        <p:sp>
          <p:nvSpPr>
            <p:cNvPr id="11269" name="Text Box 8"/>
            <p:cNvSpPr txBox="1">
              <a:spLocks noChangeArrowheads="1"/>
            </p:cNvSpPr>
            <p:nvPr/>
          </p:nvSpPr>
          <p:spPr bwMode="auto">
            <a:xfrm>
              <a:off x="3830638" y="4427538"/>
              <a:ext cx="2030412" cy="790575"/>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概念模型</a:t>
              </a:r>
              <a:endParaRPr lang="zh-CN" altLang="en-US" sz="2000" b="1">
                <a:latin typeface="Times New Roman" panose="02020603050405020304" pitchFamily="18" charset="0"/>
              </a:endParaRPr>
            </a:p>
            <a:p>
              <a:pPr algn="ctr" eaLnBrk="1" hangingPunct="1"/>
              <a:r>
                <a:rPr lang="zh-CN" altLang="en-US" sz="2000" b="1">
                  <a:latin typeface="Times New Roman" panose="02020603050405020304" pitchFamily="18" charset="0"/>
                </a:rPr>
                <a:t>（实体及其联系）</a:t>
              </a:r>
              <a:endParaRPr lang="zh-CN" altLang="en-US" sz="3600" b="1">
                <a:latin typeface="Arial" panose="020B0604020202020204" pitchFamily="34" charset="0"/>
              </a:endParaRPr>
            </a:p>
          </p:txBody>
        </p:sp>
        <p:sp>
          <p:nvSpPr>
            <p:cNvPr id="11270" name="Text Box 9"/>
            <p:cNvSpPr txBox="1">
              <a:spLocks noChangeArrowheads="1"/>
            </p:cNvSpPr>
            <p:nvPr/>
          </p:nvSpPr>
          <p:spPr bwMode="auto">
            <a:xfrm>
              <a:off x="6623050" y="4441825"/>
              <a:ext cx="1981200" cy="762000"/>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dirty="0">
                  <a:latin typeface="Times New Roman" panose="02020603050405020304" pitchFamily="18" charset="0"/>
                </a:rPr>
                <a:t>数据模型</a:t>
              </a:r>
              <a:endParaRPr lang="zh-CN" altLang="en-US" sz="2000" b="1" dirty="0">
                <a:latin typeface="Times New Roman" panose="02020603050405020304" pitchFamily="18" charset="0"/>
              </a:endParaRPr>
            </a:p>
            <a:p>
              <a:pPr algn="ctr" eaLnBrk="1" hangingPunct="1"/>
              <a:r>
                <a:rPr lang="zh-CN" altLang="en-US" sz="2000" b="1" dirty="0">
                  <a:latin typeface="Times New Roman" panose="02020603050405020304" pitchFamily="18" charset="0"/>
                </a:rPr>
                <a:t>（数据及其联系）</a:t>
              </a:r>
              <a:endParaRPr lang="zh-CN" altLang="en-US" sz="3600" b="1" dirty="0">
                <a:latin typeface="Arial" panose="020B0604020202020204" pitchFamily="34" charset="0"/>
              </a:endParaRPr>
            </a:p>
          </p:txBody>
        </p:sp>
        <p:sp>
          <p:nvSpPr>
            <p:cNvPr id="11271" name="Rectangle 12"/>
            <p:cNvSpPr>
              <a:spLocks noChangeArrowheads="1"/>
            </p:cNvSpPr>
            <p:nvPr/>
          </p:nvSpPr>
          <p:spPr bwMode="auto">
            <a:xfrm>
              <a:off x="1111250" y="5341938"/>
              <a:ext cx="1244600" cy="447675"/>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现实世界</a:t>
              </a:r>
              <a:endParaRPr lang="zh-CN" altLang="en-US" sz="3600" b="1"/>
            </a:p>
          </p:txBody>
        </p:sp>
        <p:sp>
          <p:nvSpPr>
            <p:cNvPr id="11272" name="Rectangle 13"/>
            <p:cNvSpPr>
              <a:spLocks noChangeArrowheads="1"/>
            </p:cNvSpPr>
            <p:nvPr/>
          </p:nvSpPr>
          <p:spPr bwMode="auto">
            <a:xfrm>
              <a:off x="4108450" y="5341938"/>
              <a:ext cx="1244600" cy="447675"/>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信息世界</a:t>
              </a:r>
              <a:endParaRPr lang="zh-CN" altLang="en-US" sz="3600" b="1"/>
            </a:p>
          </p:txBody>
        </p:sp>
        <p:sp>
          <p:nvSpPr>
            <p:cNvPr id="11273" name="Rectangle 14"/>
            <p:cNvSpPr>
              <a:spLocks noChangeArrowheads="1"/>
            </p:cNvSpPr>
            <p:nvPr/>
          </p:nvSpPr>
          <p:spPr bwMode="auto">
            <a:xfrm>
              <a:off x="7004050" y="5341938"/>
              <a:ext cx="1358900" cy="447675"/>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计算机世界</a:t>
              </a:r>
              <a:endParaRPr lang="zh-CN" altLang="en-US" b="1">
                <a:latin typeface="Times New Roman" panose="02020603050405020304" pitchFamily="18" charset="0"/>
              </a:endParaRPr>
            </a:p>
          </p:txBody>
        </p:sp>
        <p:sp>
          <p:nvSpPr>
            <p:cNvPr id="11274" name="Rectangle 15"/>
            <p:cNvSpPr>
              <a:spLocks noChangeArrowheads="1"/>
            </p:cNvSpPr>
            <p:nvPr/>
          </p:nvSpPr>
          <p:spPr bwMode="auto">
            <a:xfrm>
              <a:off x="3553817" y="5805264"/>
              <a:ext cx="2746375" cy="357187"/>
            </a:xfrm>
            <a:prstGeom prst="rect">
              <a:avLst/>
            </a:prstGeom>
            <a:solidFill>
              <a:srgbClr val="FFFFFF"/>
            </a:solidFill>
            <a:ln w="9525">
              <a:solidFill>
                <a:srgbClr val="FFFFFF"/>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dirty="0">
                  <a:latin typeface="Times New Roman" panose="02020603050405020304" pitchFamily="18" charset="0"/>
                </a:rPr>
                <a:t>图 </a:t>
              </a:r>
              <a:r>
                <a:rPr lang="en-US" altLang="zh-CN" sz="2000" b="1" dirty="0">
                  <a:latin typeface="Times New Roman" panose="02020603050405020304" pitchFamily="18" charset="0"/>
                </a:rPr>
                <a:t>5-3 </a:t>
              </a:r>
              <a:r>
                <a:rPr lang="zh-CN" altLang="en-US" sz="2000" b="1" dirty="0">
                  <a:latin typeface="Times New Roman" panose="02020603050405020304" pitchFamily="18" charset="0"/>
                </a:rPr>
                <a:t>信息的三个世界</a:t>
              </a:r>
              <a:endParaRPr lang="zh-CN" altLang="en-US" sz="3600" b="1" dirty="0"/>
            </a:p>
          </p:txBody>
        </p:sp>
        <p:cxnSp>
          <p:nvCxnSpPr>
            <p:cNvPr id="20" name="直接箭头连接符 19"/>
            <p:cNvCxnSpPr>
              <a:stCxn id="11268" idx="3"/>
              <a:endCxn id="11269" idx="1"/>
            </p:cNvCxnSpPr>
            <p:nvPr/>
          </p:nvCxnSpPr>
          <p:spPr>
            <a:xfrm>
              <a:off x="2965450" y="4822825"/>
              <a:ext cx="865188"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2" name="直接箭头连接符 21"/>
            <p:cNvCxnSpPr>
              <a:stCxn id="11269" idx="3"/>
              <a:endCxn id="11270" idx="1"/>
            </p:cNvCxnSpPr>
            <p:nvPr/>
          </p:nvCxnSpPr>
          <p:spPr>
            <a:xfrm flipV="1">
              <a:off x="5861050" y="4822825"/>
              <a:ext cx="7620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down)">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wipe(down)">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wipe(down)">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b="1" dirty="0"/>
              <a:t>5.5.1  E-R</a:t>
            </a:r>
            <a:r>
              <a:rPr lang="zh-CN" altLang="en-US" b="1" dirty="0"/>
              <a:t>图向关系模型的转换原则</a:t>
            </a:r>
            <a:endParaRPr lang="zh-CN" altLang="en-US" b="1" dirty="0"/>
          </a:p>
        </p:txBody>
      </p:sp>
      <p:sp>
        <p:nvSpPr>
          <p:cNvPr id="39939" name="Rectangle 3"/>
          <p:cNvSpPr>
            <a:spLocks noGrp="1" noChangeArrowheads="1"/>
          </p:cNvSpPr>
          <p:nvPr>
            <p:ph idx="1"/>
          </p:nvPr>
        </p:nvSpPr>
        <p:spPr>
          <a:xfrm>
            <a:off x="457200" y="1052513"/>
            <a:ext cx="8229600" cy="5184775"/>
          </a:xfrm>
        </p:spPr>
        <p:txBody>
          <a:bodyPr/>
          <a:lstStyle/>
          <a:p>
            <a:pPr eaLnBrk="1" hangingPunct="1">
              <a:spcBef>
                <a:spcPts val="0"/>
              </a:spcBef>
              <a:buFont typeface="Wingdings" panose="05000000000000000000" pitchFamily="2" charset="2"/>
              <a:buNone/>
            </a:pPr>
            <a:r>
              <a:rPr lang="zh-CN" altLang="en-US" sz="2400" dirty="0"/>
              <a:t>⑴ 一个实体型就转换成一个关系模式，实体名成为关系名，实体的属性成为关系的属性，实体的码就是关系的码：</a:t>
            </a:r>
            <a:endParaRPr lang="zh-CN" altLang="en-US" sz="2400" dirty="0"/>
          </a:p>
          <a:p>
            <a:pPr lvl="1" eaLnBrk="1" hangingPunct="1">
              <a:spcBef>
                <a:spcPts val="0"/>
              </a:spcBef>
            </a:pPr>
            <a:r>
              <a:rPr lang="zh-CN" altLang="en-US" sz="2400" dirty="0"/>
              <a:t>图书（</a:t>
            </a:r>
            <a:r>
              <a:rPr lang="zh-CN" altLang="en-US" sz="2400" u="sng" dirty="0"/>
              <a:t>图书标识</a:t>
            </a:r>
            <a:r>
              <a:rPr lang="zh-CN" altLang="en-US" sz="2400" dirty="0"/>
              <a:t>，出版社标识，评论，价格，出版日期，图书类别，书名）</a:t>
            </a:r>
            <a:endParaRPr lang="zh-CN" altLang="en-US" sz="2400" dirty="0"/>
          </a:p>
          <a:p>
            <a:pPr eaLnBrk="1" hangingPunct="1">
              <a:spcBef>
                <a:spcPts val="0"/>
              </a:spcBef>
              <a:buFont typeface="Wingdings" panose="05000000000000000000" pitchFamily="2" charset="2"/>
              <a:buNone/>
            </a:pPr>
            <a:r>
              <a:rPr lang="zh-CN" altLang="en-US" sz="2400" dirty="0"/>
              <a:t>⑵ 对于一对一的联系，可以将联系转换成一个独立的关系模式，也可以与联系的任意一端对应的关系模式合并。</a:t>
            </a:r>
            <a:endParaRPr lang="zh-CN" altLang="en-US" sz="2400" dirty="0"/>
          </a:p>
          <a:p>
            <a:pPr eaLnBrk="1" hangingPunct="1">
              <a:spcBef>
                <a:spcPts val="0"/>
              </a:spcBef>
              <a:buFont typeface="Wingdings" panose="05000000000000000000" pitchFamily="2" charset="2"/>
              <a:buNone/>
            </a:pPr>
            <a:r>
              <a:rPr lang="zh-CN" altLang="en-US" sz="2400" dirty="0"/>
              <a:t>⑶ 对于一对多的联系，可以将联系转换成一个独立的关系模式，也可以与“多”端对应的关系模式合并。</a:t>
            </a:r>
            <a:endParaRPr lang="zh-CN" altLang="en-US" sz="2800" dirty="0"/>
          </a:p>
        </p:txBody>
      </p:sp>
      <p:grpSp>
        <p:nvGrpSpPr>
          <p:cNvPr id="2" name="Group 8"/>
          <p:cNvGrpSpPr/>
          <p:nvPr/>
        </p:nvGrpSpPr>
        <p:grpSpPr bwMode="auto">
          <a:xfrm>
            <a:off x="1332185" y="4149080"/>
            <a:ext cx="2881313" cy="2303462"/>
            <a:chOff x="5400" y="6120"/>
            <a:chExt cx="1800" cy="2652"/>
          </a:xfrm>
        </p:grpSpPr>
        <p:sp>
          <p:nvSpPr>
            <p:cNvPr id="39950" name="Rectangle 9"/>
            <p:cNvSpPr>
              <a:spLocks noChangeArrowheads="1"/>
            </p:cNvSpPr>
            <p:nvPr/>
          </p:nvSpPr>
          <p:spPr bwMode="auto">
            <a:xfrm>
              <a:off x="5685" y="7992"/>
              <a:ext cx="90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b="1">
                  <a:latin typeface="Times New Roman" panose="02020603050405020304" pitchFamily="18" charset="0"/>
                </a:rPr>
                <a:t>办公室</a:t>
              </a:r>
              <a:endParaRPr lang="zh-CN" b="1"/>
            </a:p>
          </p:txBody>
        </p:sp>
        <p:sp>
          <p:nvSpPr>
            <p:cNvPr id="39951" name="Rectangle 10"/>
            <p:cNvSpPr>
              <a:spLocks noChangeArrowheads="1"/>
            </p:cNvSpPr>
            <p:nvPr/>
          </p:nvSpPr>
          <p:spPr bwMode="auto">
            <a:xfrm>
              <a:off x="5670" y="6120"/>
              <a:ext cx="90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员工</a:t>
              </a:r>
              <a:endParaRPr lang="zh-CN" altLang="en-US" b="1"/>
            </a:p>
          </p:txBody>
        </p:sp>
        <p:sp>
          <p:nvSpPr>
            <p:cNvPr id="39952" name="AutoShape 11"/>
            <p:cNvSpPr>
              <a:spLocks noChangeArrowheads="1"/>
            </p:cNvSpPr>
            <p:nvPr/>
          </p:nvSpPr>
          <p:spPr bwMode="auto">
            <a:xfrm>
              <a:off x="5490" y="6900"/>
              <a:ext cx="1263" cy="468"/>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属于</a:t>
              </a:r>
              <a:endParaRPr lang="zh-CN" altLang="en-US" b="1"/>
            </a:p>
          </p:txBody>
        </p:sp>
        <p:sp>
          <p:nvSpPr>
            <p:cNvPr id="39953" name="Line 12"/>
            <p:cNvSpPr>
              <a:spLocks noChangeShapeType="1"/>
            </p:cNvSpPr>
            <p:nvPr/>
          </p:nvSpPr>
          <p:spPr bwMode="auto">
            <a:xfrm>
              <a:off x="6120" y="6432"/>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4" name="Line 13"/>
            <p:cNvSpPr>
              <a:spLocks noChangeShapeType="1"/>
            </p:cNvSpPr>
            <p:nvPr/>
          </p:nvSpPr>
          <p:spPr bwMode="auto">
            <a:xfrm>
              <a:off x="6120" y="7368"/>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5" name="Rectangle 14"/>
            <p:cNvSpPr>
              <a:spLocks noChangeArrowheads="1"/>
            </p:cNvSpPr>
            <p:nvPr/>
          </p:nvSpPr>
          <p:spPr bwMode="auto">
            <a:xfrm>
              <a:off x="5940" y="6588"/>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b="1">
                  <a:latin typeface="Times New Roman" panose="02020603050405020304" pitchFamily="18" charset="0"/>
                </a:rPr>
                <a:t>1</a:t>
              </a:r>
              <a:endParaRPr lang="en-US" altLang="zh-CN" b="1"/>
            </a:p>
          </p:txBody>
        </p:sp>
        <p:sp>
          <p:nvSpPr>
            <p:cNvPr id="39956" name="Rectangle 15"/>
            <p:cNvSpPr>
              <a:spLocks noChangeArrowheads="1"/>
            </p:cNvSpPr>
            <p:nvPr/>
          </p:nvSpPr>
          <p:spPr bwMode="auto">
            <a:xfrm>
              <a:off x="5940" y="7683"/>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a:t>1</a:t>
              </a:r>
              <a:endParaRPr lang="en-US" altLang="zh-CN"/>
            </a:p>
          </p:txBody>
        </p:sp>
        <p:sp>
          <p:nvSpPr>
            <p:cNvPr id="39957" name="Rectangle 16"/>
            <p:cNvSpPr>
              <a:spLocks noChangeArrowheads="1"/>
            </p:cNvSpPr>
            <p:nvPr/>
          </p:nvSpPr>
          <p:spPr bwMode="auto">
            <a:xfrm>
              <a:off x="5400" y="8460"/>
              <a:ext cx="180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rPr>
                <a:t>  1 : 1</a:t>
              </a:r>
              <a:r>
                <a:rPr lang="zh-CN" altLang="en-US" b="1" dirty="0">
                  <a:latin typeface="Times New Roman" panose="02020603050405020304" pitchFamily="18" charset="0"/>
                </a:rPr>
                <a:t>联系</a:t>
              </a:r>
              <a:endParaRPr lang="zh-CN" altLang="en-US" b="1" dirty="0"/>
            </a:p>
          </p:txBody>
        </p:sp>
      </p:grpSp>
      <p:grpSp>
        <p:nvGrpSpPr>
          <p:cNvPr id="3" name="Group 8"/>
          <p:cNvGrpSpPr/>
          <p:nvPr/>
        </p:nvGrpSpPr>
        <p:grpSpPr bwMode="auto">
          <a:xfrm>
            <a:off x="4931048" y="4222105"/>
            <a:ext cx="2881312" cy="2303462"/>
            <a:chOff x="5400" y="6120"/>
            <a:chExt cx="1800" cy="2652"/>
          </a:xfrm>
        </p:grpSpPr>
        <p:sp>
          <p:nvSpPr>
            <p:cNvPr id="39942" name="Rectangle 9"/>
            <p:cNvSpPr>
              <a:spLocks noChangeArrowheads="1"/>
            </p:cNvSpPr>
            <p:nvPr/>
          </p:nvSpPr>
          <p:spPr bwMode="auto">
            <a:xfrm>
              <a:off x="5685" y="7992"/>
              <a:ext cx="90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dirty="0">
                  <a:latin typeface="Times New Roman" panose="02020603050405020304" pitchFamily="18" charset="0"/>
                </a:rPr>
                <a:t>宿舍</a:t>
              </a:r>
              <a:endParaRPr lang="zh-CN" altLang="en-US" b="1" dirty="0"/>
            </a:p>
          </p:txBody>
        </p:sp>
        <p:sp>
          <p:nvSpPr>
            <p:cNvPr id="39943" name="Rectangle 10"/>
            <p:cNvSpPr>
              <a:spLocks noChangeArrowheads="1"/>
            </p:cNvSpPr>
            <p:nvPr/>
          </p:nvSpPr>
          <p:spPr bwMode="auto">
            <a:xfrm>
              <a:off x="5670" y="6120"/>
              <a:ext cx="90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学生</a:t>
              </a:r>
              <a:endParaRPr lang="en-US" altLang="zh-CN" b="1"/>
            </a:p>
          </p:txBody>
        </p:sp>
        <p:sp>
          <p:nvSpPr>
            <p:cNvPr id="39944" name="AutoShape 11"/>
            <p:cNvSpPr>
              <a:spLocks noChangeArrowheads="1"/>
            </p:cNvSpPr>
            <p:nvPr/>
          </p:nvSpPr>
          <p:spPr bwMode="auto">
            <a:xfrm>
              <a:off x="5490" y="6900"/>
              <a:ext cx="1263" cy="468"/>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dirty="0">
                  <a:latin typeface="Times New Roman" panose="02020603050405020304" pitchFamily="18" charset="0"/>
                </a:rPr>
                <a:t>住宿</a:t>
              </a:r>
              <a:endParaRPr lang="zh-CN" altLang="en-US" b="1" dirty="0"/>
            </a:p>
          </p:txBody>
        </p:sp>
        <p:sp>
          <p:nvSpPr>
            <p:cNvPr id="39945" name="Line 12"/>
            <p:cNvSpPr>
              <a:spLocks noChangeShapeType="1"/>
            </p:cNvSpPr>
            <p:nvPr/>
          </p:nvSpPr>
          <p:spPr bwMode="auto">
            <a:xfrm>
              <a:off x="6120" y="6432"/>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6" name="Line 13"/>
            <p:cNvSpPr>
              <a:spLocks noChangeShapeType="1"/>
            </p:cNvSpPr>
            <p:nvPr/>
          </p:nvSpPr>
          <p:spPr bwMode="auto">
            <a:xfrm>
              <a:off x="6120" y="7368"/>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7" name="Rectangle 14"/>
            <p:cNvSpPr>
              <a:spLocks noChangeArrowheads="1"/>
            </p:cNvSpPr>
            <p:nvPr/>
          </p:nvSpPr>
          <p:spPr bwMode="auto">
            <a:xfrm>
              <a:off x="5940" y="6588"/>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b="1" dirty="0">
                  <a:latin typeface="Times New Roman" panose="02020603050405020304" pitchFamily="18" charset="0"/>
                </a:rPr>
                <a:t>n</a:t>
              </a:r>
              <a:endParaRPr lang="en-US" altLang="zh-CN" b="1" dirty="0"/>
            </a:p>
          </p:txBody>
        </p:sp>
        <p:sp>
          <p:nvSpPr>
            <p:cNvPr id="39948" name="Rectangle 15"/>
            <p:cNvSpPr>
              <a:spLocks noChangeArrowheads="1"/>
            </p:cNvSpPr>
            <p:nvPr/>
          </p:nvSpPr>
          <p:spPr bwMode="auto">
            <a:xfrm>
              <a:off x="5940" y="7683"/>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b="1" dirty="0">
                  <a:latin typeface="Times New Roman" panose="02020603050405020304" pitchFamily="18" charset="0"/>
                </a:rPr>
                <a:t>1</a:t>
              </a:r>
              <a:endParaRPr lang="en-US" altLang="zh-CN" b="1" dirty="0"/>
            </a:p>
          </p:txBody>
        </p:sp>
        <p:sp>
          <p:nvSpPr>
            <p:cNvPr id="39949" name="Rectangle 16"/>
            <p:cNvSpPr>
              <a:spLocks noChangeArrowheads="1"/>
            </p:cNvSpPr>
            <p:nvPr/>
          </p:nvSpPr>
          <p:spPr bwMode="auto">
            <a:xfrm>
              <a:off x="5400" y="8460"/>
              <a:ext cx="180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rPr>
                <a:t>  1 : n</a:t>
              </a:r>
              <a:r>
                <a:rPr lang="zh-CN" altLang="en-US" b="1" dirty="0">
                  <a:latin typeface="Times New Roman" panose="02020603050405020304" pitchFamily="18" charset="0"/>
                </a:rPr>
                <a:t>联系</a:t>
              </a:r>
              <a:endParaRPr lang="zh-CN" altLang="en-US" b="1" dirty="0"/>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down)">
                                      <p:cBhvr>
                                        <p:cTn id="7" dur="500"/>
                                        <p:tgtEl>
                                          <p:spTgt spid="3993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wipe(down)">
                                      <p:cBhvr>
                                        <p:cTn id="10" dur="500"/>
                                        <p:tgtEl>
                                          <p:spTgt spid="399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Effect transition="in" filter="wipe(down)">
                                      <p:cBhvr>
                                        <p:cTn id="15" dur="500"/>
                                        <p:tgtEl>
                                          <p:spTgt spid="399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strVal val="#ppt_w*0.70"/>
                                          </p:val>
                                        </p:tav>
                                        <p:tav tm="100000">
                                          <p:val>
                                            <p:strVal val="#ppt_w"/>
                                          </p:val>
                                        </p:tav>
                                      </p:tavLst>
                                    </p:anim>
                                    <p:anim calcmode="lin" valueType="num">
                                      <p:cBhvr>
                                        <p:cTn id="21" dur="1000" fill="hold"/>
                                        <p:tgtEl>
                                          <p:spTgt spid="2"/>
                                        </p:tgtEl>
                                        <p:attrNameLst>
                                          <p:attrName>ppt_h</p:attrName>
                                        </p:attrNameLst>
                                      </p:cBhvr>
                                      <p:tavLst>
                                        <p:tav tm="0">
                                          <p:val>
                                            <p:strVal val="#ppt_h"/>
                                          </p:val>
                                        </p:tav>
                                        <p:tav tm="100000">
                                          <p:val>
                                            <p:strVal val="#ppt_h"/>
                                          </p:val>
                                        </p:tav>
                                      </p:tavLst>
                                    </p:anim>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9939">
                                            <p:txEl>
                                              <p:pRg st="3" end="3"/>
                                            </p:txEl>
                                          </p:spTgt>
                                        </p:tgtEl>
                                        <p:attrNameLst>
                                          <p:attrName>style.visibility</p:attrName>
                                        </p:attrNameLst>
                                      </p:cBhvr>
                                      <p:to>
                                        <p:strVal val="visible"/>
                                      </p:to>
                                    </p:set>
                                    <p:animEffect transition="in" filter="wipe(down)">
                                      <p:cBhvr>
                                        <p:cTn id="27" dur="500"/>
                                        <p:tgtEl>
                                          <p:spTgt spid="3993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CN" b="1" dirty="0"/>
              <a:t>5.5.1  E-R</a:t>
            </a:r>
            <a:r>
              <a:rPr lang="zh-CN" altLang="en-US" b="1" dirty="0"/>
              <a:t>图向关系模型的转换原则</a:t>
            </a:r>
            <a:endParaRPr lang="zh-CN" altLang="en-US" b="1" dirty="0"/>
          </a:p>
        </p:txBody>
      </p:sp>
      <p:sp>
        <p:nvSpPr>
          <p:cNvPr id="40963" name="Rectangle 3"/>
          <p:cNvSpPr>
            <a:spLocks noGrp="1" noChangeArrowheads="1"/>
          </p:cNvSpPr>
          <p:nvPr>
            <p:ph idx="4294967295"/>
          </p:nvPr>
        </p:nvSpPr>
        <p:spPr>
          <a:xfrm>
            <a:off x="528638" y="1038225"/>
            <a:ext cx="8229600" cy="5184775"/>
          </a:xfrm>
        </p:spPr>
        <p:txBody>
          <a:bodyPr/>
          <a:lstStyle/>
          <a:p>
            <a:pPr eaLnBrk="1" hangingPunct="1">
              <a:buFont typeface="Wingdings" panose="05000000000000000000" pitchFamily="2" charset="2"/>
              <a:buNone/>
            </a:pPr>
            <a:r>
              <a:rPr lang="zh-CN" altLang="en-US" sz="2400" dirty="0"/>
              <a:t>⑷ 对于多对多的联系，必须将其转换成一个独立的关系模式。新关系模式的键为各实体的键的组合。如：</a:t>
            </a:r>
            <a:endParaRPr lang="zh-CN" altLang="en-US" sz="2400" dirty="0"/>
          </a:p>
          <a:p>
            <a:pPr lvl="1" eaLnBrk="1" hangingPunct="1"/>
            <a:r>
              <a:rPr lang="zh-CN" altLang="en-US" dirty="0"/>
              <a:t>编著关系（</a:t>
            </a:r>
            <a:r>
              <a:rPr lang="zh-CN" altLang="en-US" u="sng" dirty="0"/>
              <a:t>图书标识</a:t>
            </a:r>
            <a:r>
              <a:rPr lang="zh-CN" altLang="en-US" dirty="0"/>
              <a:t>，</a:t>
            </a:r>
            <a:r>
              <a:rPr lang="zh-CN" altLang="en-US" u="sng" dirty="0"/>
              <a:t>作者标识</a:t>
            </a:r>
            <a:r>
              <a:rPr lang="zh-CN" altLang="en-US" dirty="0"/>
              <a:t>，作者序号）</a:t>
            </a:r>
            <a:endParaRPr lang="zh-CN" altLang="en-US" dirty="0"/>
          </a:p>
          <a:p>
            <a:pPr lvl="1" eaLnBrk="1" hangingPunct="1"/>
            <a:r>
              <a:rPr lang="zh-CN" altLang="en-US" dirty="0"/>
              <a:t>订购关系（图书标识，书店标识，订购日期，数量）</a:t>
            </a:r>
            <a:endParaRPr lang="zh-CN" altLang="en-US" dirty="0"/>
          </a:p>
        </p:txBody>
      </p:sp>
      <p:sp>
        <p:nvSpPr>
          <p:cNvPr id="34" name="流程图: 决策 33"/>
          <p:cNvSpPr/>
          <p:nvPr/>
        </p:nvSpPr>
        <p:spPr>
          <a:xfrm>
            <a:off x="3707904" y="3445818"/>
            <a:ext cx="1512168" cy="7032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编著</a:t>
            </a:r>
            <a:endParaRPr lang="zh-CN" altLang="en-US" dirty="0"/>
          </a:p>
        </p:txBody>
      </p:sp>
      <p:sp>
        <p:nvSpPr>
          <p:cNvPr id="35" name="流程图: 过程 34"/>
          <p:cNvSpPr/>
          <p:nvPr/>
        </p:nvSpPr>
        <p:spPr>
          <a:xfrm>
            <a:off x="1763688" y="3445818"/>
            <a:ext cx="1296144" cy="703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图书</a:t>
            </a:r>
            <a:endParaRPr lang="zh-CN" altLang="en-US" dirty="0"/>
          </a:p>
        </p:txBody>
      </p:sp>
      <p:sp>
        <p:nvSpPr>
          <p:cNvPr id="36" name="流程图: 过程 35"/>
          <p:cNvSpPr/>
          <p:nvPr/>
        </p:nvSpPr>
        <p:spPr>
          <a:xfrm>
            <a:off x="5868144" y="3445818"/>
            <a:ext cx="1296144" cy="703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作者</a:t>
            </a:r>
            <a:endParaRPr lang="zh-CN" altLang="en-US" dirty="0"/>
          </a:p>
        </p:txBody>
      </p:sp>
      <p:cxnSp>
        <p:nvCxnSpPr>
          <p:cNvPr id="37" name="直接连接符 36"/>
          <p:cNvCxnSpPr>
            <a:stCxn id="35" idx="3"/>
            <a:endCxn id="34" idx="1"/>
          </p:cNvCxnSpPr>
          <p:nvPr/>
        </p:nvCxnSpPr>
        <p:spPr>
          <a:xfrm>
            <a:off x="3059832" y="3797449"/>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3"/>
            <a:endCxn id="36" idx="1"/>
          </p:cNvCxnSpPr>
          <p:nvPr/>
        </p:nvCxnSpPr>
        <p:spPr>
          <a:xfrm>
            <a:off x="5220072" y="3797449"/>
            <a:ext cx="648072"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流程图: 决策 38"/>
          <p:cNvSpPr/>
          <p:nvPr/>
        </p:nvSpPr>
        <p:spPr>
          <a:xfrm>
            <a:off x="3707904" y="4591938"/>
            <a:ext cx="1512168" cy="7032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订购</a:t>
            </a:r>
            <a:endParaRPr lang="zh-CN" altLang="en-US" dirty="0"/>
          </a:p>
        </p:txBody>
      </p:sp>
      <p:sp>
        <p:nvSpPr>
          <p:cNvPr id="40" name="流程图: 过程 39"/>
          <p:cNvSpPr/>
          <p:nvPr/>
        </p:nvSpPr>
        <p:spPr>
          <a:xfrm>
            <a:off x="1763688" y="4591938"/>
            <a:ext cx="1296144" cy="703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图书</a:t>
            </a:r>
            <a:endParaRPr lang="zh-CN" altLang="en-US" dirty="0"/>
          </a:p>
        </p:txBody>
      </p:sp>
      <p:sp>
        <p:nvSpPr>
          <p:cNvPr id="41" name="流程图: 过程 40"/>
          <p:cNvSpPr/>
          <p:nvPr/>
        </p:nvSpPr>
        <p:spPr>
          <a:xfrm>
            <a:off x="5868144" y="4591938"/>
            <a:ext cx="1296144" cy="703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书店</a:t>
            </a:r>
            <a:endParaRPr lang="zh-CN" altLang="en-US" dirty="0"/>
          </a:p>
        </p:txBody>
      </p:sp>
      <p:cxnSp>
        <p:nvCxnSpPr>
          <p:cNvPr id="42" name="直接连接符 41"/>
          <p:cNvCxnSpPr>
            <a:stCxn id="40" idx="3"/>
            <a:endCxn id="39" idx="1"/>
          </p:cNvCxnSpPr>
          <p:nvPr/>
        </p:nvCxnSpPr>
        <p:spPr>
          <a:xfrm>
            <a:off x="3059197" y="4871814"/>
            <a:ext cx="648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9" idx="3"/>
            <a:endCxn id="41" idx="1"/>
          </p:cNvCxnSpPr>
          <p:nvPr/>
        </p:nvCxnSpPr>
        <p:spPr>
          <a:xfrm>
            <a:off x="5219437" y="4871814"/>
            <a:ext cx="648335"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3293782" y="3445818"/>
            <a:ext cx="2435282" cy="369332"/>
          </a:xfrm>
          <a:prstGeom prst="rect">
            <a:avLst/>
          </a:prstGeom>
          <a:noFill/>
        </p:spPr>
        <p:txBody>
          <a:bodyPr wrap="none" rtlCol="0">
            <a:spAutoFit/>
          </a:bodyPr>
          <a:lstStyle/>
          <a:p>
            <a:r>
              <a:rPr lang="en-US" altLang="zh-CN" dirty="0"/>
              <a:t>n                       m</a:t>
            </a:r>
            <a:endParaRPr lang="zh-CN" altLang="en-US" dirty="0"/>
          </a:p>
        </p:txBody>
      </p:sp>
      <p:sp>
        <p:nvSpPr>
          <p:cNvPr id="46" name="文本框 45"/>
          <p:cNvSpPr txBox="1"/>
          <p:nvPr/>
        </p:nvSpPr>
        <p:spPr>
          <a:xfrm>
            <a:off x="3275856" y="4582646"/>
            <a:ext cx="2435282" cy="369332"/>
          </a:xfrm>
          <a:prstGeom prst="rect">
            <a:avLst/>
          </a:prstGeom>
          <a:noFill/>
        </p:spPr>
        <p:txBody>
          <a:bodyPr wrap="none" rtlCol="0">
            <a:spAutoFit/>
          </a:bodyPr>
          <a:lstStyle/>
          <a:p>
            <a:r>
              <a:rPr lang="en-US" altLang="zh-CN" dirty="0"/>
              <a:t>n                       m</a:t>
            </a:r>
            <a:endParaRPr lang="zh-CN" altLang="en-US" dirty="0"/>
          </a:p>
        </p:txBody>
      </p:sp>
      <p:sp>
        <p:nvSpPr>
          <p:cNvPr id="2" name="椭圆 1"/>
          <p:cNvSpPr/>
          <p:nvPr/>
        </p:nvSpPr>
        <p:spPr>
          <a:xfrm>
            <a:off x="4933315" y="5545455"/>
            <a:ext cx="935990" cy="603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订购数量</a:t>
            </a:r>
            <a:endParaRPr lang="zh-CN" altLang="en-US"/>
          </a:p>
        </p:txBody>
      </p:sp>
      <p:sp>
        <p:nvSpPr>
          <p:cNvPr id="3" name="椭圆 2"/>
          <p:cNvSpPr/>
          <p:nvPr/>
        </p:nvSpPr>
        <p:spPr>
          <a:xfrm>
            <a:off x="3275965" y="5545455"/>
            <a:ext cx="935990" cy="603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订购日期</a:t>
            </a:r>
            <a:endParaRPr lang="zh-CN" altLang="en-US"/>
          </a:p>
        </p:txBody>
      </p:sp>
      <p:cxnSp>
        <p:nvCxnSpPr>
          <p:cNvPr id="4" name="直接连接符 3"/>
          <p:cNvCxnSpPr>
            <a:stCxn id="39" idx="2"/>
            <a:endCxn id="3" idx="0"/>
          </p:cNvCxnSpPr>
          <p:nvPr/>
        </p:nvCxnSpPr>
        <p:spPr>
          <a:xfrm flipH="1">
            <a:off x="3743960" y="5222875"/>
            <a:ext cx="720090" cy="250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39" idx="2"/>
            <a:endCxn id="2" idx="0"/>
          </p:cNvCxnSpPr>
          <p:nvPr/>
        </p:nvCxnSpPr>
        <p:spPr>
          <a:xfrm>
            <a:off x="4464050" y="5222875"/>
            <a:ext cx="937260" cy="25082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CN" b="1" dirty="0"/>
              <a:t>5.5.1  E-R</a:t>
            </a:r>
            <a:r>
              <a:rPr lang="zh-CN" altLang="en-US" b="1" dirty="0"/>
              <a:t>图向关系模型的转换原则</a:t>
            </a:r>
            <a:endParaRPr lang="zh-CN" altLang="en-US" b="1" dirty="0"/>
          </a:p>
        </p:txBody>
      </p:sp>
      <p:sp>
        <p:nvSpPr>
          <p:cNvPr id="40963" name="Rectangle 3"/>
          <p:cNvSpPr>
            <a:spLocks noGrp="1" noChangeArrowheads="1"/>
          </p:cNvSpPr>
          <p:nvPr>
            <p:ph idx="4294967295"/>
          </p:nvPr>
        </p:nvSpPr>
        <p:spPr>
          <a:xfrm>
            <a:off x="528955" y="1038225"/>
            <a:ext cx="8229600" cy="1798955"/>
          </a:xfrm>
        </p:spPr>
        <p:txBody>
          <a:bodyPr/>
          <a:lstStyle/>
          <a:p>
            <a:pPr eaLnBrk="1" hangingPunct="1">
              <a:buFont typeface="Wingdings" panose="05000000000000000000" pitchFamily="2" charset="2"/>
              <a:buNone/>
            </a:pPr>
            <a:r>
              <a:rPr lang="zh-CN" altLang="en-US" sz="2400" dirty="0"/>
              <a:t>⑷ 对于多对多的联系，必须将其转换成一个独立的关系模式。新关系模式的键为各实体的键的组合。如：</a:t>
            </a:r>
            <a:endParaRPr lang="zh-CN" altLang="en-US" sz="2400" dirty="0"/>
          </a:p>
          <a:p>
            <a:pPr lvl="1" eaLnBrk="1" hangingPunct="1"/>
            <a:r>
              <a:rPr lang="zh-CN" altLang="en-US" dirty="0"/>
              <a:t>订购关系</a:t>
            </a:r>
            <a:r>
              <a:rPr lang="en-US" altLang="zh-CN" dirty="0"/>
              <a:t>(</a:t>
            </a:r>
            <a:r>
              <a:rPr lang="zh-CN" altLang="en-US" u="sng" dirty="0"/>
              <a:t>订单号</a:t>
            </a:r>
            <a:r>
              <a:rPr lang="zh-CN" altLang="en-US" dirty="0"/>
              <a:t>，</a:t>
            </a:r>
            <a:r>
              <a:rPr lang="zh-CN" altLang="en-US" u="sng" dirty="0"/>
              <a:t>书号</a:t>
            </a:r>
            <a:r>
              <a:rPr lang="zh-CN" altLang="en-US" dirty="0"/>
              <a:t>，订购数量</a:t>
            </a:r>
            <a:r>
              <a:rPr lang="en-US" altLang="zh-CN" dirty="0"/>
              <a:t>)</a:t>
            </a:r>
            <a:endParaRPr lang="zh-CN" altLang="en-US" dirty="0"/>
          </a:p>
          <a:p>
            <a:pPr lvl="1" eaLnBrk="1" hangingPunct="1"/>
            <a:r>
              <a:rPr lang="zh-CN" altLang="en-US" dirty="0"/>
              <a:t>发出订单</a:t>
            </a:r>
            <a:r>
              <a:rPr lang="en-US" altLang="zh-CN" dirty="0"/>
              <a:t>(</a:t>
            </a:r>
            <a:r>
              <a:rPr lang="zh-CN" altLang="en-US" u="sng" dirty="0"/>
              <a:t>书店号</a:t>
            </a:r>
            <a:r>
              <a:rPr lang="zh-CN" altLang="en-US" dirty="0"/>
              <a:t>，</a:t>
            </a:r>
            <a:r>
              <a:rPr lang="zh-CN" altLang="en-US" u="sng" dirty="0"/>
              <a:t>订单号</a:t>
            </a:r>
            <a:r>
              <a:rPr lang="zh-CN" altLang="en-US" dirty="0"/>
              <a:t>，订购日期</a:t>
            </a:r>
            <a:r>
              <a:rPr lang="en-US" altLang="zh-CN" dirty="0"/>
              <a:t>)</a:t>
            </a:r>
            <a:endParaRPr lang="en-US" altLang="zh-CN" dirty="0"/>
          </a:p>
          <a:p>
            <a:pPr lvl="1" algn="l" eaLnBrk="1" hangingPunct="1"/>
            <a:r>
              <a:rPr lang="zh-CN" altLang="en-US" dirty="0">
                <a:cs typeface="+mn-ea"/>
              </a:rPr>
              <a:t>订购单</a:t>
            </a:r>
            <a:r>
              <a:rPr lang="zh-CN" altLang="en-US" dirty="0">
                <a:cs typeface="+mn-ea"/>
                <a:sym typeface="+mn-ea"/>
              </a:rPr>
              <a:t>(书店号，订单号，订购日期)</a:t>
            </a:r>
            <a:endParaRPr lang="zh-CN" altLang="en-US" dirty="0">
              <a:cs typeface="+mn-ea"/>
            </a:endParaRPr>
          </a:p>
          <a:p>
            <a:pPr lvl="1" eaLnBrk="1" hangingPunct="1"/>
            <a:r>
              <a:rPr lang="zh-CN" altLang="en-US" dirty="0"/>
              <a:t>自然连接后可得完整的订购信息</a:t>
            </a:r>
            <a:endParaRPr lang="zh-CN" altLang="en-US" dirty="0"/>
          </a:p>
          <a:p>
            <a:pPr lvl="1" eaLnBrk="1" hangingPunct="1"/>
            <a:r>
              <a:rPr lang="zh-CN" altLang="en-US" dirty="0"/>
              <a:t>订购信息</a:t>
            </a:r>
            <a:r>
              <a:rPr lang="en-US" altLang="zh-CN" dirty="0">
                <a:sym typeface="+mn-ea"/>
              </a:rPr>
              <a:t>(</a:t>
            </a:r>
            <a:r>
              <a:rPr lang="zh-CN" altLang="en-US" dirty="0">
                <a:sym typeface="+mn-ea"/>
              </a:rPr>
              <a:t>订单号，书号，</a:t>
            </a:r>
            <a:r>
              <a:rPr lang="zh-CN" altLang="en-US" dirty="0">
                <a:sym typeface="+mn-ea"/>
              </a:rPr>
              <a:t>书店号，</a:t>
            </a:r>
            <a:r>
              <a:rPr lang="zh-CN" altLang="en-US" dirty="0">
                <a:sym typeface="+mn-ea"/>
              </a:rPr>
              <a:t>订购数量，订购日期</a:t>
            </a:r>
            <a:r>
              <a:rPr lang="en-US" altLang="zh-CN" dirty="0">
                <a:sym typeface="+mn-ea"/>
              </a:rPr>
              <a:t>)</a:t>
            </a:r>
            <a:endParaRPr lang="zh-CN" altLang="en-US" dirty="0"/>
          </a:p>
          <a:p>
            <a:pPr lvl="1" eaLnBrk="1" hangingPunct="1"/>
            <a:endParaRPr lang="zh-CN" altLang="en-US" dirty="0"/>
          </a:p>
        </p:txBody>
      </p:sp>
      <p:sp>
        <p:nvSpPr>
          <p:cNvPr id="39" name="流程图: 决策 38"/>
          <p:cNvSpPr/>
          <p:nvPr/>
        </p:nvSpPr>
        <p:spPr>
          <a:xfrm>
            <a:off x="2343150" y="4591685"/>
            <a:ext cx="1040130" cy="7029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订购</a:t>
            </a:r>
            <a:endParaRPr lang="zh-CN" altLang="en-US" dirty="0"/>
          </a:p>
        </p:txBody>
      </p:sp>
      <p:sp>
        <p:nvSpPr>
          <p:cNvPr id="40" name="流程图: 过程 39"/>
          <p:cNvSpPr/>
          <p:nvPr/>
        </p:nvSpPr>
        <p:spPr>
          <a:xfrm>
            <a:off x="615608" y="4591938"/>
            <a:ext cx="1296144" cy="703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图书</a:t>
            </a:r>
            <a:endParaRPr lang="zh-CN" altLang="en-US" dirty="0"/>
          </a:p>
        </p:txBody>
      </p:sp>
      <p:sp>
        <p:nvSpPr>
          <p:cNvPr id="41" name="流程图: 过程 40"/>
          <p:cNvSpPr/>
          <p:nvPr/>
        </p:nvSpPr>
        <p:spPr>
          <a:xfrm>
            <a:off x="7087979" y="4591938"/>
            <a:ext cx="1296144" cy="703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书店</a:t>
            </a:r>
            <a:endParaRPr lang="zh-CN" altLang="en-US" dirty="0"/>
          </a:p>
        </p:txBody>
      </p:sp>
      <p:cxnSp>
        <p:nvCxnSpPr>
          <p:cNvPr id="42" name="直接连接符 41"/>
          <p:cNvCxnSpPr>
            <a:stCxn id="40" idx="3"/>
            <a:endCxn id="39" idx="1"/>
          </p:cNvCxnSpPr>
          <p:nvPr/>
        </p:nvCxnSpPr>
        <p:spPr>
          <a:xfrm>
            <a:off x="1911350" y="5015230"/>
            <a:ext cx="43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6" idx="3"/>
            <a:endCxn id="41" idx="1"/>
          </p:cNvCxnSpPr>
          <p:nvPr/>
        </p:nvCxnSpPr>
        <p:spPr>
          <a:xfrm flipV="1">
            <a:off x="6660515" y="4943475"/>
            <a:ext cx="427355" cy="6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447290" y="5786120"/>
            <a:ext cx="935990" cy="603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订购数量</a:t>
            </a:r>
            <a:endParaRPr lang="zh-CN" altLang="en-US"/>
          </a:p>
        </p:txBody>
      </p:sp>
      <p:cxnSp>
        <p:nvCxnSpPr>
          <p:cNvPr id="5" name="直接连接符 4"/>
          <p:cNvCxnSpPr>
            <a:stCxn id="39" idx="2"/>
            <a:endCxn id="2" idx="0"/>
          </p:cNvCxnSpPr>
          <p:nvPr/>
        </p:nvCxnSpPr>
        <p:spPr>
          <a:xfrm>
            <a:off x="2863215" y="5294630"/>
            <a:ext cx="52070" cy="491490"/>
          </a:xfrm>
          <a:prstGeom prst="line">
            <a:avLst/>
          </a:prstGeom>
        </p:spPr>
        <p:style>
          <a:lnRef idx="1">
            <a:schemeClr val="accent1"/>
          </a:lnRef>
          <a:fillRef idx="0">
            <a:schemeClr val="accent1"/>
          </a:fillRef>
          <a:effectRef idx="0">
            <a:schemeClr val="accent1"/>
          </a:effectRef>
          <a:fontRef idx="minor">
            <a:schemeClr val="tx1"/>
          </a:fontRef>
        </p:style>
      </p:cxnSp>
      <p:sp>
        <p:nvSpPr>
          <p:cNvPr id="6" name="流程图: 决策 5"/>
          <p:cNvSpPr/>
          <p:nvPr/>
        </p:nvSpPr>
        <p:spPr>
          <a:xfrm>
            <a:off x="5620385" y="4592320"/>
            <a:ext cx="1040130" cy="7029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t>发出</a:t>
            </a:r>
            <a:endParaRPr lang="zh-CN" altLang="en-US" dirty="0"/>
          </a:p>
        </p:txBody>
      </p:sp>
      <p:sp>
        <p:nvSpPr>
          <p:cNvPr id="7" name="流程图: 过程 6"/>
          <p:cNvSpPr/>
          <p:nvPr/>
        </p:nvSpPr>
        <p:spPr>
          <a:xfrm>
            <a:off x="3892843" y="4592573"/>
            <a:ext cx="1296144" cy="7032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t>订购单</a:t>
            </a:r>
            <a:endParaRPr lang="zh-CN" altLang="en-US" dirty="0"/>
          </a:p>
        </p:txBody>
      </p:sp>
      <p:cxnSp>
        <p:nvCxnSpPr>
          <p:cNvPr id="8" name="直接连接符 7"/>
          <p:cNvCxnSpPr>
            <a:stCxn id="7" idx="3"/>
            <a:endCxn id="6" idx="1"/>
          </p:cNvCxnSpPr>
          <p:nvPr/>
        </p:nvCxnSpPr>
        <p:spPr>
          <a:xfrm>
            <a:off x="5188352" y="5015959"/>
            <a:ext cx="43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7" idx="1"/>
          </p:cNvCxnSpPr>
          <p:nvPr/>
        </p:nvCxnSpPr>
        <p:spPr>
          <a:xfrm>
            <a:off x="3270250" y="5015865"/>
            <a:ext cx="6223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724525" y="5786120"/>
            <a:ext cx="935990" cy="603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订购日期</a:t>
            </a:r>
            <a:endParaRPr lang="en-US" altLang="zh-CN"/>
          </a:p>
        </p:txBody>
      </p:sp>
      <p:cxnSp>
        <p:nvCxnSpPr>
          <p:cNvPr id="11" name="直接连接符 10"/>
          <p:cNvCxnSpPr>
            <a:stCxn id="6" idx="2"/>
            <a:endCxn id="10" idx="0"/>
          </p:cNvCxnSpPr>
          <p:nvPr/>
        </p:nvCxnSpPr>
        <p:spPr>
          <a:xfrm>
            <a:off x="6140450" y="5295265"/>
            <a:ext cx="52070" cy="4908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7026275" y="5720715"/>
            <a:ext cx="963295" cy="603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书店号</a:t>
            </a:r>
            <a:endParaRPr lang="zh-CN" altLang="en-US"/>
          </a:p>
        </p:txBody>
      </p:sp>
      <p:cxnSp>
        <p:nvCxnSpPr>
          <p:cNvPr id="13" name="直接连接符 12"/>
          <p:cNvCxnSpPr>
            <a:endCxn id="12" idx="0"/>
          </p:cNvCxnSpPr>
          <p:nvPr/>
        </p:nvCxnSpPr>
        <p:spPr>
          <a:xfrm>
            <a:off x="7456170" y="5300980"/>
            <a:ext cx="52070" cy="49149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7989570" y="5720715"/>
            <a:ext cx="935990" cy="603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书店名</a:t>
            </a:r>
            <a:endParaRPr lang="zh-CN" altLang="en-US"/>
          </a:p>
        </p:txBody>
      </p:sp>
      <p:cxnSp>
        <p:nvCxnSpPr>
          <p:cNvPr id="15" name="直接连接符 14"/>
          <p:cNvCxnSpPr>
            <a:endCxn id="14" idx="0"/>
          </p:cNvCxnSpPr>
          <p:nvPr/>
        </p:nvCxnSpPr>
        <p:spPr>
          <a:xfrm>
            <a:off x="7740015" y="5300980"/>
            <a:ext cx="717550" cy="41973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201160" y="5769610"/>
            <a:ext cx="935990" cy="603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订单号</a:t>
            </a:r>
            <a:endParaRPr lang="en-US" altLang="zh-CN"/>
          </a:p>
        </p:txBody>
      </p:sp>
      <p:cxnSp>
        <p:nvCxnSpPr>
          <p:cNvPr id="17" name="直接连接符 16"/>
          <p:cNvCxnSpPr>
            <a:stCxn id="7" idx="2"/>
            <a:endCxn id="16" idx="0"/>
          </p:cNvCxnSpPr>
          <p:nvPr/>
        </p:nvCxnSpPr>
        <p:spPr>
          <a:xfrm>
            <a:off x="4540885" y="5295265"/>
            <a:ext cx="128270" cy="474345"/>
          </a:xfrm>
          <a:prstGeom prst="line">
            <a:avLst/>
          </a:prstGeom>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527685" y="5786120"/>
            <a:ext cx="963295" cy="603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书号</a:t>
            </a:r>
            <a:endParaRPr lang="zh-CN" altLang="en-US"/>
          </a:p>
        </p:txBody>
      </p:sp>
      <p:cxnSp>
        <p:nvCxnSpPr>
          <p:cNvPr id="19" name="直接连接符 18"/>
          <p:cNvCxnSpPr>
            <a:stCxn id="40" idx="2"/>
            <a:endCxn id="18" idx="0"/>
          </p:cNvCxnSpPr>
          <p:nvPr/>
        </p:nvCxnSpPr>
        <p:spPr>
          <a:xfrm flipH="1">
            <a:off x="1009650" y="5294630"/>
            <a:ext cx="254000" cy="49149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490980" y="5786120"/>
            <a:ext cx="935990" cy="603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书名</a:t>
            </a:r>
            <a:endParaRPr lang="zh-CN" altLang="en-US"/>
          </a:p>
        </p:txBody>
      </p:sp>
      <p:cxnSp>
        <p:nvCxnSpPr>
          <p:cNvPr id="21" name="直接连接符 20"/>
          <p:cNvCxnSpPr>
            <a:stCxn id="40" idx="2"/>
            <a:endCxn id="20" idx="0"/>
          </p:cNvCxnSpPr>
          <p:nvPr/>
        </p:nvCxnSpPr>
        <p:spPr>
          <a:xfrm>
            <a:off x="1263650" y="5294630"/>
            <a:ext cx="695325" cy="49149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030730" y="4592320"/>
            <a:ext cx="1678940" cy="368300"/>
          </a:xfrm>
          <a:prstGeom prst="rect">
            <a:avLst/>
          </a:prstGeom>
          <a:noFill/>
        </p:spPr>
        <p:txBody>
          <a:bodyPr wrap="none" rtlCol="0">
            <a:spAutoFit/>
          </a:bodyPr>
          <a:p>
            <a:r>
              <a:rPr lang="en-US" altLang="zh-CN"/>
              <a:t>m              n</a:t>
            </a:r>
            <a:endParaRPr lang="en-US" altLang="zh-CN"/>
          </a:p>
        </p:txBody>
      </p:sp>
      <p:sp>
        <p:nvSpPr>
          <p:cNvPr id="27" name="文本框 26"/>
          <p:cNvSpPr txBox="1"/>
          <p:nvPr/>
        </p:nvSpPr>
        <p:spPr>
          <a:xfrm>
            <a:off x="5255260" y="4646930"/>
            <a:ext cx="1679575" cy="368300"/>
          </a:xfrm>
          <a:prstGeom prst="rect">
            <a:avLst/>
          </a:prstGeom>
          <a:noFill/>
        </p:spPr>
        <p:txBody>
          <a:bodyPr wrap="none" rtlCol="0">
            <a:spAutoFit/>
          </a:bodyPr>
          <a:p>
            <a:r>
              <a:rPr lang="en-US" altLang="zh-CN"/>
              <a:t>m              1</a:t>
            </a:r>
            <a:endParaRPr lang="en-US" altLang="zh-CN"/>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wipe(down)">
                                      <p:cBhvr>
                                        <p:cTn id="7" dur="500"/>
                                        <p:tgtEl>
                                          <p:spTgt spid="409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63">
                                            <p:txEl>
                                              <p:pRg st="2" end="2"/>
                                            </p:txEl>
                                          </p:spTgt>
                                        </p:tgtEl>
                                        <p:attrNameLst>
                                          <p:attrName>style.visibility</p:attrName>
                                        </p:attrNameLst>
                                      </p:cBhvr>
                                      <p:to>
                                        <p:strVal val="visible"/>
                                      </p:to>
                                    </p:set>
                                    <p:animEffect transition="in" filter="wipe(down)">
                                      <p:cBhvr>
                                        <p:cTn id="12" dur="500"/>
                                        <p:tgtEl>
                                          <p:spTgt spid="409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animEffect transition="in" filter="wipe(down)">
                                      <p:cBhvr>
                                        <p:cTn id="17" dur="500"/>
                                        <p:tgtEl>
                                          <p:spTgt spid="409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63">
                                            <p:txEl>
                                              <p:pRg st="4" end="4"/>
                                            </p:txEl>
                                          </p:spTgt>
                                        </p:tgtEl>
                                        <p:attrNameLst>
                                          <p:attrName>style.visibility</p:attrName>
                                        </p:attrNameLst>
                                      </p:cBhvr>
                                      <p:to>
                                        <p:strVal val="visible"/>
                                      </p:to>
                                    </p:set>
                                    <p:animEffect transition="in" filter="wipe(down)">
                                      <p:cBhvr>
                                        <p:cTn id="22" dur="500"/>
                                        <p:tgtEl>
                                          <p:spTgt spid="409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animEffect transition="in" filter="wipe(down)">
                                      <p:cBhvr>
                                        <p:cTn id="27"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b="1" dirty="0"/>
              <a:t>5.5.1  E-R</a:t>
            </a:r>
            <a:r>
              <a:rPr lang="zh-CN" altLang="en-US" b="1" dirty="0"/>
              <a:t>图向关系模型的转换原则</a:t>
            </a:r>
            <a:endParaRPr lang="zh-CN" altLang="en-US" b="1" dirty="0"/>
          </a:p>
        </p:txBody>
      </p:sp>
      <p:sp>
        <p:nvSpPr>
          <p:cNvPr id="41987" name="Rectangle 3"/>
          <p:cNvSpPr>
            <a:spLocks noGrp="1" noChangeArrowheads="1"/>
          </p:cNvSpPr>
          <p:nvPr>
            <p:ph type="body" idx="1"/>
          </p:nvPr>
        </p:nvSpPr>
        <p:spPr>
          <a:xfrm>
            <a:off x="468313" y="1260475"/>
            <a:ext cx="8229600" cy="5056188"/>
          </a:xfrm>
        </p:spPr>
        <p:txBody>
          <a:bodyPr/>
          <a:lstStyle/>
          <a:p>
            <a:pPr eaLnBrk="1" hangingPunct="1">
              <a:lnSpc>
                <a:spcPct val="80000"/>
              </a:lnSpc>
              <a:buFont typeface="Wingdings" panose="05000000000000000000" pitchFamily="2" charset="2"/>
              <a:buNone/>
            </a:pPr>
            <a:r>
              <a:rPr lang="zh-CN" altLang="en-US" sz="2800" dirty="0"/>
              <a:t>⑸ 对于三个或三个以上实体的多元联系可以转换成一个关系模式。与该联系相连的各实体的键及联系本身的属性均转换成新关系的属性，新关系模式的键为各个实体的键的组合。</a:t>
            </a:r>
            <a:endParaRPr lang="zh-CN" altLang="en-US" sz="2800" dirty="0"/>
          </a:p>
        </p:txBody>
      </p:sp>
      <p:grpSp>
        <p:nvGrpSpPr>
          <p:cNvPr id="41988" name="Group 5"/>
          <p:cNvGrpSpPr/>
          <p:nvPr/>
        </p:nvGrpSpPr>
        <p:grpSpPr bwMode="auto">
          <a:xfrm>
            <a:off x="1403350" y="3501008"/>
            <a:ext cx="6337300" cy="2592388"/>
            <a:chOff x="2340" y="10488"/>
            <a:chExt cx="5325" cy="2808"/>
          </a:xfrm>
        </p:grpSpPr>
        <p:grpSp>
          <p:nvGrpSpPr>
            <p:cNvPr id="41989" name="Group 6"/>
            <p:cNvGrpSpPr/>
            <p:nvPr/>
          </p:nvGrpSpPr>
          <p:grpSpPr bwMode="auto">
            <a:xfrm>
              <a:off x="2340" y="10488"/>
              <a:ext cx="2445" cy="1872"/>
              <a:chOff x="2565" y="5028"/>
              <a:chExt cx="2445" cy="1872"/>
            </a:xfrm>
          </p:grpSpPr>
          <p:sp>
            <p:nvSpPr>
              <p:cNvPr id="42004" name="Rectangle 7"/>
              <p:cNvSpPr>
                <a:spLocks noChangeArrowheads="1"/>
              </p:cNvSpPr>
              <p:nvPr/>
            </p:nvSpPr>
            <p:spPr bwMode="auto">
              <a:xfrm>
                <a:off x="3780" y="5343"/>
                <a:ext cx="18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k</a:t>
                </a:r>
                <a:endParaRPr lang="en-US" altLang="zh-CN" sz="2000" b="1"/>
              </a:p>
            </p:txBody>
          </p:sp>
          <p:sp>
            <p:nvSpPr>
              <p:cNvPr id="42005" name="Rectangle 8"/>
              <p:cNvSpPr>
                <a:spLocks noChangeArrowheads="1"/>
              </p:cNvSpPr>
              <p:nvPr/>
            </p:nvSpPr>
            <p:spPr bwMode="auto">
              <a:xfrm>
                <a:off x="3420" y="5028"/>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课程</a:t>
                </a:r>
                <a:endParaRPr lang="zh-CN" altLang="en-US" sz="2000" b="1"/>
              </a:p>
            </p:txBody>
          </p:sp>
          <p:sp>
            <p:nvSpPr>
              <p:cNvPr id="42006" name="AutoShape 9"/>
              <p:cNvSpPr>
                <a:spLocks noChangeArrowheads="1"/>
              </p:cNvSpPr>
              <p:nvPr/>
            </p:nvSpPr>
            <p:spPr bwMode="auto">
              <a:xfrm>
                <a:off x="3165" y="5652"/>
                <a:ext cx="1260" cy="624"/>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dirty="0">
                    <a:latin typeface="Times New Roman" panose="02020603050405020304" pitchFamily="18" charset="0"/>
                  </a:rPr>
                  <a:t>教学</a:t>
                </a:r>
                <a:endParaRPr lang="zh-CN" altLang="en-US" sz="2000" b="1" dirty="0"/>
              </a:p>
            </p:txBody>
          </p:sp>
          <p:sp>
            <p:nvSpPr>
              <p:cNvPr id="42007" name="Rectangle 10"/>
              <p:cNvSpPr>
                <a:spLocks noChangeArrowheads="1"/>
              </p:cNvSpPr>
              <p:nvPr/>
            </p:nvSpPr>
            <p:spPr bwMode="auto">
              <a:xfrm>
                <a:off x="4290" y="6588"/>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学生</a:t>
                </a:r>
                <a:endParaRPr lang="zh-CN" altLang="en-US" sz="2000" b="1"/>
              </a:p>
            </p:txBody>
          </p:sp>
          <p:sp>
            <p:nvSpPr>
              <p:cNvPr id="42008" name="Rectangle 11"/>
              <p:cNvSpPr>
                <a:spLocks noChangeArrowheads="1"/>
              </p:cNvSpPr>
              <p:nvPr/>
            </p:nvSpPr>
            <p:spPr bwMode="auto">
              <a:xfrm>
                <a:off x="2565" y="6588"/>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教员</a:t>
                </a:r>
                <a:endParaRPr lang="zh-CN" altLang="en-US" sz="2000" b="1"/>
              </a:p>
            </p:txBody>
          </p:sp>
          <p:sp>
            <p:nvSpPr>
              <p:cNvPr id="42009" name="Line 12"/>
              <p:cNvSpPr>
                <a:spLocks noChangeShapeType="1"/>
              </p:cNvSpPr>
              <p:nvPr/>
            </p:nvSpPr>
            <p:spPr bwMode="auto">
              <a:xfrm>
                <a:off x="3780" y="5340"/>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0" name="Line 13"/>
              <p:cNvSpPr>
                <a:spLocks noChangeShapeType="1"/>
              </p:cNvSpPr>
              <p:nvPr/>
            </p:nvSpPr>
            <p:spPr bwMode="auto">
              <a:xfrm flipH="1">
                <a:off x="2880" y="5964"/>
                <a:ext cx="30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1" name="Line 14"/>
              <p:cNvSpPr>
                <a:spLocks noChangeShapeType="1"/>
              </p:cNvSpPr>
              <p:nvPr/>
            </p:nvSpPr>
            <p:spPr bwMode="auto">
              <a:xfrm>
                <a:off x="4440" y="5964"/>
                <a:ext cx="24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2" name="Rectangle 15"/>
              <p:cNvSpPr>
                <a:spLocks noChangeArrowheads="1"/>
              </p:cNvSpPr>
              <p:nvPr/>
            </p:nvSpPr>
            <p:spPr bwMode="auto">
              <a:xfrm>
                <a:off x="2700" y="6273"/>
                <a:ext cx="1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m</a:t>
                </a:r>
                <a:endParaRPr lang="en-US" altLang="zh-CN" sz="2000" b="1"/>
              </a:p>
            </p:txBody>
          </p:sp>
          <p:sp>
            <p:nvSpPr>
              <p:cNvPr id="42013" name="Rectangle 16"/>
              <p:cNvSpPr>
                <a:spLocks noChangeArrowheads="1"/>
              </p:cNvSpPr>
              <p:nvPr/>
            </p:nvSpPr>
            <p:spPr bwMode="auto">
              <a:xfrm>
                <a:off x="4680" y="6120"/>
                <a:ext cx="1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n</a:t>
                </a:r>
                <a:endParaRPr lang="en-US" altLang="zh-CN" sz="2000" b="1"/>
              </a:p>
            </p:txBody>
          </p:sp>
        </p:grpSp>
        <p:grpSp>
          <p:nvGrpSpPr>
            <p:cNvPr id="41990" name="Group 17"/>
            <p:cNvGrpSpPr/>
            <p:nvPr/>
          </p:nvGrpSpPr>
          <p:grpSpPr bwMode="auto">
            <a:xfrm>
              <a:off x="5220" y="10488"/>
              <a:ext cx="2445" cy="1872"/>
              <a:chOff x="5655" y="5184"/>
              <a:chExt cx="2445" cy="1872"/>
            </a:xfrm>
          </p:grpSpPr>
          <p:sp>
            <p:nvSpPr>
              <p:cNvPr id="41994" name="Rectangle 18"/>
              <p:cNvSpPr>
                <a:spLocks noChangeArrowheads="1"/>
              </p:cNvSpPr>
              <p:nvPr/>
            </p:nvSpPr>
            <p:spPr bwMode="auto">
              <a:xfrm>
                <a:off x="7020" y="549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m</a:t>
                </a:r>
                <a:endParaRPr lang="en-US" altLang="zh-CN" sz="2000" b="1"/>
              </a:p>
            </p:txBody>
          </p:sp>
          <p:sp>
            <p:nvSpPr>
              <p:cNvPr id="41995" name="Rectangle 19"/>
              <p:cNvSpPr>
                <a:spLocks noChangeArrowheads="1"/>
              </p:cNvSpPr>
              <p:nvPr/>
            </p:nvSpPr>
            <p:spPr bwMode="auto">
              <a:xfrm>
                <a:off x="7380" y="6744"/>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零件</a:t>
                </a:r>
                <a:endParaRPr lang="zh-CN" altLang="en-US" sz="2000" b="1"/>
              </a:p>
            </p:txBody>
          </p:sp>
          <p:sp>
            <p:nvSpPr>
              <p:cNvPr id="41996" name="Rectangle 20"/>
              <p:cNvSpPr>
                <a:spLocks noChangeArrowheads="1"/>
              </p:cNvSpPr>
              <p:nvPr/>
            </p:nvSpPr>
            <p:spPr bwMode="auto">
              <a:xfrm>
                <a:off x="5655" y="6744"/>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项目</a:t>
                </a:r>
                <a:endParaRPr lang="zh-CN" altLang="en-US" sz="2000" b="1"/>
              </a:p>
            </p:txBody>
          </p:sp>
          <p:sp>
            <p:nvSpPr>
              <p:cNvPr id="41997" name="Rectangle 21"/>
              <p:cNvSpPr>
                <a:spLocks noChangeArrowheads="1"/>
              </p:cNvSpPr>
              <p:nvPr/>
            </p:nvSpPr>
            <p:spPr bwMode="auto">
              <a:xfrm>
                <a:off x="6480" y="5184"/>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供应商</a:t>
                </a:r>
                <a:endParaRPr lang="zh-CN" altLang="en-US" sz="2000" b="1"/>
              </a:p>
            </p:txBody>
          </p:sp>
          <p:sp>
            <p:nvSpPr>
              <p:cNvPr id="41998" name="AutoShape 22"/>
              <p:cNvSpPr>
                <a:spLocks noChangeArrowheads="1"/>
              </p:cNvSpPr>
              <p:nvPr/>
            </p:nvSpPr>
            <p:spPr bwMode="auto">
              <a:xfrm>
                <a:off x="6225" y="5808"/>
                <a:ext cx="1260" cy="624"/>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供应</a:t>
                </a:r>
                <a:endParaRPr lang="zh-CN" altLang="en-US" sz="2000" b="1"/>
              </a:p>
            </p:txBody>
          </p:sp>
          <p:sp>
            <p:nvSpPr>
              <p:cNvPr id="41999" name="Line 23"/>
              <p:cNvSpPr>
                <a:spLocks noChangeShapeType="1"/>
              </p:cNvSpPr>
              <p:nvPr/>
            </p:nvSpPr>
            <p:spPr bwMode="auto">
              <a:xfrm>
                <a:off x="6840" y="549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0" name="Line 24"/>
              <p:cNvSpPr>
                <a:spLocks noChangeShapeType="1"/>
              </p:cNvSpPr>
              <p:nvPr/>
            </p:nvSpPr>
            <p:spPr bwMode="auto">
              <a:xfrm flipH="1">
                <a:off x="6045" y="6120"/>
                <a:ext cx="18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1" name="Line 25"/>
              <p:cNvSpPr>
                <a:spLocks noChangeShapeType="1"/>
              </p:cNvSpPr>
              <p:nvPr/>
            </p:nvSpPr>
            <p:spPr bwMode="auto">
              <a:xfrm>
                <a:off x="7485" y="6120"/>
                <a:ext cx="18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2" name="Rectangle 26"/>
              <p:cNvSpPr>
                <a:spLocks noChangeArrowheads="1"/>
              </p:cNvSpPr>
              <p:nvPr/>
            </p:nvSpPr>
            <p:spPr bwMode="auto">
              <a:xfrm>
                <a:off x="5760" y="6276"/>
                <a:ext cx="1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n</a:t>
                </a:r>
                <a:endParaRPr lang="en-US" altLang="zh-CN" sz="2000" b="1"/>
              </a:p>
            </p:txBody>
          </p:sp>
          <p:sp>
            <p:nvSpPr>
              <p:cNvPr id="42003" name="Rectangle 27"/>
              <p:cNvSpPr>
                <a:spLocks noChangeArrowheads="1"/>
              </p:cNvSpPr>
              <p:nvPr/>
            </p:nvSpPr>
            <p:spPr bwMode="auto">
              <a:xfrm>
                <a:off x="7740" y="6276"/>
                <a:ext cx="1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p</a:t>
                </a:r>
                <a:endParaRPr lang="en-US" altLang="zh-CN" sz="2000" b="1"/>
              </a:p>
            </p:txBody>
          </p:sp>
        </p:grpSp>
        <p:sp>
          <p:nvSpPr>
            <p:cNvPr id="41991" name="Rectangle 28"/>
            <p:cNvSpPr>
              <a:spLocks noChangeArrowheads="1"/>
            </p:cNvSpPr>
            <p:nvPr/>
          </p:nvSpPr>
          <p:spPr bwMode="auto">
            <a:xfrm>
              <a:off x="3600" y="12984"/>
              <a:ext cx="28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图</a:t>
              </a:r>
              <a:r>
                <a:rPr lang="en-US" altLang="zh-CN" sz="2000" b="1">
                  <a:latin typeface="Times New Roman" panose="02020603050405020304" pitchFamily="18" charset="0"/>
                </a:rPr>
                <a:t>2-4 </a:t>
              </a:r>
              <a:r>
                <a:rPr lang="zh-CN" altLang="en-US" sz="2000" b="1">
                  <a:latin typeface="Times New Roman" panose="02020603050405020304" pitchFamily="18" charset="0"/>
                </a:rPr>
                <a:t>三个实体集之间的联系       </a:t>
              </a:r>
              <a:endParaRPr lang="zh-CN" altLang="en-US" sz="2000" b="1"/>
            </a:p>
          </p:txBody>
        </p:sp>
        <p:sp>
          <p:nvSpPr>
            <p:cNvPr id="41992" name="Rectangle 29"/>
            <p:cNvSpPr>
              <a:spLocks noChangeArrowheads="1"/>
            </p:cNvSpPr>
            <p:nvPr/>
          </p:nvSpPr>
          <p:spPr bwMode="auto">
            <a:xfrm>
              <a:off x="3240" y="12516"/>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a:t>
              </a:r>
              <a:r>
                <a:rPr lang="en-US" altLang="zh-CN" sz="2000" b="1">
                  <a:latin typeface="Times New Roman" panose="02020603050405020304" pitchFamily="18" charset="0"/>
                </a:rPr>
                <a:t>a</a:t>
              </a:r>
              <a:r>
                <a:rPr lang="zh-CN" altLang="en-US" sz="2000" b="1">
                  <a:latin typeface="Times New Roman" panose="02020603050405020304" pitchFamily="18" charset="0"/>
                </a:rPr>
                <a:t>）</a:t>
              </a:r>
              <a:endParaRPr lang="zh-CN" altLang="en-US" sz="2000" b="1"/>
            </a:p>
          </p:txBody>
        </p:sp>
        <p:sp>
          <p:nvSpPr>
            <p:cNvPr id="41993" name="Rectangle 30"/>
            <p:cNvSpPr>
              <a:spLocks noChangeArrowheads="1"/>
            </p:cNvSpPr>
            <p:nvPr/>
          </p:nvSpPr>
          <p:spPr bwMode="auto">
            <a:xfrm>
              <a:off x="6240" y="12486"/>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a:t>
              </a:r>
              <a:endParaRPr lang="zh-CN" altLang="en-US" sz="2000" b="1"/>
            </a:p>
          </p:txBody>
        </p:sp>
      </p:grpSp>
    </p:spTree>
  </p:cSld>
  <p:clrMapOvr>
    <a:masterClrMapping/>
  </p:clrMapOvr>
  <p:transition spd="slow">
    <p:randomBar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en-US" altLang="zh-CN" b="1"/>
              <a:t>5.5.1  E-R</a:t>
            </a:r>
            <a:r>
              <a:rPr lang="zh-CN" altLang="en-US" b="1"/>
              <a:t>图向关系模型的转换原则</a:t>
            </a:r>
            <a:endParaRPr lang="zh-CN" altLang="en-US" b="1"/>
          </a:p>
        </p:txBody>
      </p:sp>
      <p:sp>
        <p:nvSpPr>
          <p:cNvPr id="43011" name="Rectangle 3"/>
          <p:cNvSpPr>
            <a:spLocks noGrp="1" noChangeArrowheads="1"/>
          </p:cNvSpPr>
          <p:nvPr>
            <p:ph type="body" idx="4294967295"/>
          </p:nvPr>
        </p:nvSpPr>
        <p:spPr>
          <a:xfrm>
            <a:off x="457200" y="1268413"/>
            <a:ext cx="8229600" cy="5056187"/>
          </a:xfrm>
        </p:spPr>
        <p:txBody>
          <a:bodyPr/>
          <a:lstStyle/>
          <a:p>
            <a:pPr eaLnBrk="1" hangingPunct="1">
              <a:lnSpc>
                <a:spcPct val="80000"/>
              </a:lnSpc>
              <a:buFont typeface="Wingdings" panose="05000000000000000000" pitchFamily="2" charset="2"/>
              <a:buNone/>
            </a:pPr>
            <a:r>
              <a:rPr lang="zh-CN" altLang="en-US" b="1" dirty="0"/>
              <a:t>⑹ 自联系：可按上述的一对一、一对多、多对多的情况分别加以处理（如职工中的领导和被领导关系）</a:t>
            </a:r>
            <a:endParaRPr lang="zh-CN" altLang="en-US" b="1" dirty="0"/>
          </a:p>
          <a:p>
            <a:pPr eaLnBrk="1" hangingPunct="1">
              <a:lnSpc>
                <a:spcPct val="80000"/>
              </a:lnSpc>
              <a:buFont typeface="Wingdings" panose="05000000000000000000" pitchFamily="2" charset="2"/>
              <a:buNone/>
            </a:pPr>
            <a:endParaRPr lang="zh-CN" altLang="en-US" b="1" dirty="0"/>
          </a:p>
          <a:p>
            <a:pPr eaLnBrk="1" hangingPunct="1">
              <a:lnSpc>
                <a:spcPct val="80000"/>
              </a:lnSpc>
              <a:buFont typeface="Wingdings" panose="05000000000000000000" pitchFamily="2" charset="2"/>
              <a:buNone/>
            </a:pPr>
            <a:endParaRPr lang="zh-CN" altLang="en-US" b="1" dirty="0"/>
          </a:p>
          <a:p>
            <a:pPr eaLnBrk="1" hangingPunct="1">
              <a:lnSpc>
                <a:spcPct val="80000"/>
              </a:lnSpc>
              <a:buFont typeface="Wingdings" panose="05000000000000000000" pitchFamily="2" charset="2"/>
              <a:buNone/>
            </a:pPr>
            <a:endParaRPr lang="zh-CN" altLang="en-US" b="1" dirty="0"/>
          </a:p>
          <a:p>
            <a:pPr eaLnBrk="1" hangingPunct="1">
              <a:lnSpc>
                <a:spcPct val="80000"/>
              </a:lnSpc>
              <a:buFont typeface="Wingdings" panose="05000000000000000000" pitchFamily="2" charset="2"/>
              <a:buNone/>
            </a:pPr>
            <a:endParaRPr lang="zh-CN" altLang="en-US" b="1" dirty="0"/>
          </a:p>
          <a:p>
            <a:pPr eaLnBrk="1" hangingPunct="1">
              <a:lnSpc>
                <a:spcPct val="80000"/>
              </a:lnSpc>
              <a:buFont typeface="Wingdings" panose="05000000000000000000" pitchFamily="2" charset="2"/>
              <a:buNone/>
            </a:pPr>
            <a:endParaRPr lang="zh-CN" altLang="en-US" b="1" dirty="0"/>
          </a:p>
          <a:p>
            <a:pPr eaLnBrk="1" hangingPunct="1">
              <a:lnSpc>
                <a:spcPct val="80000"/>
              </a:lnSpc>
              <a:buFont typeface="Wingdings" panose="05000000000000000000" pitchFamily="2" charset="2"/>
              <a:buNone/>
            </a:pPr>
            <a:endParaRPr lang="zh-CN" altLang="en-US" b="1" dirty="0"/>
          </a:p>
          <a:p>
            <a:pPr eaLnBrk="1" hangingPunct="1">
              <a:lnSpc>
                <a:spcPct val="80000"/>
              </a:lnSpc>
              <a:buFont typeface="Wingdings" panose="05000000000000000000" pitchFamily="2" charset="2"/>
              <a:buNone/>
            </a:pPr>
            <a:endParaRPr lang="zh-CN" altLang="en-US" b="1" dirty="0"/>
          </a:p>
          <a:p>
            <a:pPr eaLnBrk="1" hangingPunct="1">
              <a:lnSpc>
                <a:spcPct val="80000"/>
              </a:lnSpc>
              <a:buFont typeface="Wingdings" panose="05000000000000000000" pitchFamily="2" charset="2"/>
              <a:buNone/>
            </a:pPr>
            <a:r>
              <a:rPr lang="zh-CN" altLang="en-US" b="1" dirty="0"/>
              <a:t>⑺ 具有相同键的关系可以合并。</a:t>
            </a:r>
            <a:endParaRPr lang="zh-CN" altLang="en-US" b="1" dirty="0"/>
          </a:p>
        </p:txBody>
      </p:sp>
      <p:grpSp>
        <p:nvGrpSpPr>
          <p:cNvPr id="43012" name="Group 5"/>
          <p:cNvGrpSpPr/>
          <p:nvPr/>
        </p:nvGrpSpPr>
        <p:grpSpPr bwMode="auto">
          <a:xfrm>
            <a:off x="2484438" y="2205038"/>
            <a:ext cx="5039890" cy="2952154"/>
            <a:chOff x="8820" y="5028"/>
            <a:chExt cx="1800" cy="2020"/>
          </a:xfrm>
        </p:grpSpPr>
        <p:grpSp>
          <p:nvGrpSpPr>
            <p:cNvPr id="43013" name="Group 6"/>
            <p:cNvGrpSpPr/>
            <p:nvPr/>
          </p:nvGrpSpPr>
          <p:grpSpPr bwMode="auto">
            <a:xfrm>
              <a:off x="9000" y="5028"/>
              <a:ext cx="1260" cy="1248"/>
              <a:chOff x="8460" y="5340"/>
              <a:chExt cx="1260" cy="1605"/>
            </a:xfrm>
          </p:grpSpPr>
          <p:sp>
            <p:nvSpPr>
              <p:cNvPr id="43015" name="Rectangle 7"/>
              <p:cNvSpPr>
                <a:spLocks noChangeArrowheads="1"/>
              </p:cNvSpPr>
              <p:nvPr/>
            </p:nvSpPr>
            <p:spPr bwMode="auto">
              <a:xfrm>
                <a:off x="9360" y="5967"/>
                <a:ext cx="1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n</a:t>
                </a:r>
                <a:endParaRPr lang="en-US" altLang="zh-CN" sz="2400" b="1"/>
              </a:p>
            </p:txBody>
          </p:sp>
          <p:sp>
            <p:nvSpPr>
              <p:cNvPr id="43016" name="Rectangle 8"/>
              <p:cNvSpPr>
                <a:spLocks noChangeArrowheads="1"/>
              </p:cNvSpPr>
              <p:nvPr/>
            </p:nvSpPr>
            <p:spPr bwMode="auto">
              <a:xfrm>
                <a:off x="8640" y="5340"/>
                <a:ext cx="90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职工</a:t>
                </a:r>
                <a:endParaRPr lang="zh-CN" altLang="en-US" sz="2400" b="1"/>
              </a:p>
            </p:txBody>
          </p:sp>
          <p:sp>
            <p:nvSpPr>
              <p:cNvPr id="43017" name="AutoShape 9"/>
              <p:cNvSpPr>
                <a:spLocks noChangeArrowheads="1"/>
              </p:cNvSpPr>
              <p:nvPr/>
            </p:nvSpPr>
            <p:spPr bwMode="auto">
              <a:xfrm>
                <a:off x="8460" y="6321"/>
                <a:ext cx="1260" cy="624"/>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领导</a:t>
                </a:r>
                <a:endParaRPr lang="zh-CN" altLang="en-US" sz="2400" b="1"/>
              </a:p>
            </p:txBody>
          </p:sp>
          <p:sp>
            <p:nvSpPr>
              <p:cNvPr id="43018" name="Line 10"/>
              <p:cNvSpPr>
                <a:spLocks noChangeShapeType="1"/>
              </p:cNvSpPr>
              <p:nvPr/>
            </p:nvSpPr>
            <p:spPr bwMode="auto">
              <a:xfrm>
                <a:off x="8820" y="5652"/>
                <a:ext cx="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sp>
            <p:nvSpPr>
              <p:cNvPr id="43019" name="Line 11"/>
              <p:cNvSpPr>
                <a:spLocks noChangeShapeType="1"/>
              </p:cNvSpPr>
              <p:nvPr/>
            </p:nvSpPr>
            <p:spPr bwMode="auto">
              <a:xfrm>
                <a:off x="9360" y="5652"/>
                <a:ext cx="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sp>
            <p:nvSpPr>
              <p:cNvPr id="43020" name="Rectangle 12"/>
              <p:cNvSpPr>
                <a:spLocks noChangeArrowheads="1"/>
              </p:cNvSpPr>
              <p:nvPr/>
            </p:nvSpPr>
            <p:spPr bwMode="auto">
              <a:xfrm>
                <a:off x="8637" y="5967"/>
                <a:ext cx="1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1</a:t>
                </a:r>
                <a:endParaRPr lang="en-US" altLang="zh-CN" sz="2400" b="1"/>
              </a:p>
            </p:txBody>
          </p:sp>
        </p:grpSp>
        <p:sp>
          <p:nvSpPr>
            <p:cNvPr id="43014" name="Rectangle 13"/>
            <p:cNvSpPr>
              <a:spLocks noChangeArrowheads="1"/>
            </p:cNvSpPr>
            <p:nvPr/>
          </p:nvSpPr>
          <p:spPr bwMode="auto">
            <a:xfrm>
              <a:off x="8820" y="6744"/>
              <a:ext cx="18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一个实体集内实体之间的一对多联系</a:t>
              </a:r>
              <a:endParaRPr lang="zh-CN" altLang="en-US" sz="2400" b="1"/>
            </a:p>
          </p:txBody>
        </p:sp>
      </p:grpSp>
    </p:spTree>
  </p:cSld>
  <p:clrMapOvr>
    <a:masterClrMapping/>
  </p:clrMapOvr>
  <p:transition spd="slow">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z="3400" b="1"/>
              <a:t>5.5.2 </a:t>
            </a:r>
            <a:r>
              <a:rPr lang="zh-CN" altLang="en-US" sz="3400" b="1"/>
              <a:t>关系模型向特定的</a:t>
            </a:r>
            <a:r>
              <a:rPr lang="en-US" altLang="zh-CN" sz="3400" b="1"/>
              <a:t>RDBMS</a:t>
            </a:r>
            <a:r>
              <a:rPr lang="zh-CN" altLang="en-US" sz="3400" b="1"/>
              <a:t>的转换</a:t>
            </a:r>
            <a:endParaRPr lang="zh-CN" altLang="en-US" sz="3400" b="1"/>
          </a:p>
        </p:txBody>
      </p:sp>
      <p:sp>
        <p:nvSpPr>
          <p:cNvPr id="41987" name="Rectangle 3"/>
          <p:cNvSpPr>
            <a:spLocks noGrp="1" noChangeArrowheads="1"/>
          </p:cNvSpPr>
          <p:nvPr>
            <p:ph idx="1"/>
          </p:nvPr>
        </p:nvSpPr>
        <p:spPr>
          <a:xfrm>
            <a:off x="457200" y="1052513"/>
            <a:ext cx="8229600" cy="5184775"/>
          </a:xfrm>
        </p:spPr>
        <p:txBody>
          <a:bodyPr/>
          <a:lstStyle/>
          <a:p>
            <a:pPr eaLnBrk="1" hangingPunct="1">
              <a:defRPr/>
            </a:pPr>
            <a:r>
              <a:rPr lang="zh-CN" altLang="en-US" sz="3200" dirty="0"/>
              <a:t>依赖于机器，没有一个通用的规则，转换的主要依据是所选定的</a:t>
            </a:r>
            <a:r>
              <a:rPr lang="en-US" altLang="zh-CN" sz="3200" dirty="0"/>
              <a:t>DBMS</a:t>
            </a:r>
            <a:r>
              <a:rPr lang="zh-CN" altLang="en-US" sz="3200" dirty="0"/>
              <a:t>的功能及限制。</a:t>
            </a:r>
            <a:endParaRPr lang="en-US" altLang="zh-CN" sz="3200" dirty="0"/>
          </a:p>
          <a:p>
            <a:pPr eaLnBrk="1" hangingPunct="1">
              <a:defRPr/>
            </a:pPr>
            <a:r>
              <a:rPr lang="zh-CN" altLang="en-US" sz="3200" dirty="0"/>
              <a:t>关系规范化理论和分解优化方法</a:t>
            </a:r>
            <a:endParaRPr lang="en-US" altLang="zh-CN" sz="3200" dirty="0"/>
          </a:p>
          <a:p>
            <a:pPr marL="0" indent="0" eaLnBrk="1" hangingPunct="1">
              <a:buFont typeface="Wingdings" panose="05000000000000000000" pitchFamily="2" charset="2"/>
              <a:buNone/>
              <a:defRPr/>
            </a:pPr>
            <a:endParaRPr lang="en-US" altLang="zh-CN" sz="3600" b="1" dirty="0">
              <a:solidFill>
                <a:schemeClr val="tx2"/>
              </a:solidFill>
              <a:latin typeface="+mj-lt"/>
              <a:ea typeface="+mj-ea"/>
              <a:cs typeface="+mj-cs"/>
            </a:endParaRPr>
          </a:p>
          <a:p>
            <a:pPr marL="0" indent="0" eaLnBrk="1" hangingPunct="1">
              <a:buFont typeface="Wingdings" panose="05000000000000000000" pitchFamily="2" charset="2"/>
              <a:buNone/>
              <a:defRPr/>
            </a:pPr>
            <a:endParaRPr lang="zh-CN" altLang="en-US" sz="3200" dirty="0"/>
          </a:p>
        </p:txBody>
      </p:sp>
    </p:spTree>
  </p:cSld>
  <p:clrMapOvr>
    <a:masterClrMapping/>
  </p:clrMapOvr>
  <p:transition spd="slow">
    <p:randomBar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b="1" dirty="0"/>
              <a:t>5.6 </a:t>
            </a:r>
            <a:r>
              <a:rPr lang="zh-CN" altLang="en-US" b="1" dirty="0"/>
              <a:t>物理结构设计</a:t>
            </a:r>
            <a:endParaRPr lang="zh-CN" altLang="en-US" dirty="0"/>
          </a:p>
        </p:txBody>
      </p:sp>
      <p:grpSp>
        <p:nvGrpSpPr>
          <p:cNvPr id="37891" name="组合 3"/>
          <p:cNvGrpSpPr/>
          <p:nvPr/>
        </p:nvGrpSpPr>
        <p:grpSpPr bwMode="auto">
          <a:xfrm>
            <a:off x="609600" y="1108000"/>
            <a:ext cx="8229600" cy="3113088"/>
            <a:chOff x="457200" y="2438400"/>
            <a:chExt cx="8229600" cy="3113088"/>
          </a:xfrm>
        </p:grpSpPr>
        <p:sp>
          <p:nvSpPr>
            <p:cNvPr id="37893" name="Text Box 8"/>
            <p:cNvSpPr txBox="1">
              <a:spLocks noChangeArrowheads="1"/>
            </p:cNvSpPr>
            <p:nvPr/>
          </p:nvSpPr>
          <p:spPr bwMode="auto">
            <a:xfrm>
              <a:off x="1173163" y="3352800"/>
              <a:ext cx="1243012"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需求</a:t>
              </a:r>
              <a:endParaRPr lang="zh-CN" altLang="en-US" sz="2400">
                <a:latin typeface="Times New Roman" panose="02020603050405020304" pitchFamily="18" charset="0"/>
              </a:endParaRPr>
            </a:p>
            <a:p>
              <a:pPr algn="ctr" eaLnBrk="1" hangingPunct="1"/>
              <a:r>
                <a:rPr lang="zh-CN" altLang="en-US" sz="2400">
                  <a:latin typeface="Times New Roman" panose="02020603050405020304" pitchFamily="18" charset="0"/>
                </a:rPr>
                <a:t>分析</a:t>
              </a:r>
              <a:endParaRPr lang="zh-CN" altLang="en-US" sz="4000">
                <a:latin typeface="Arial" panose="020B0604020202020204" pitchFamily="34" charset="0"/>
              </a:endParaRPr>
            </a:p>
          </p:txBody>
        </p:sp>
        <p:sp>
          <p:nvSpPr>
            <p:cNvPr id="37894" name="Text Box 9"/>
            <p:cNvSpPr txBox="1">
              <a:spLocks noChangeArrowheads="1"/>
            </p:cNvSpPr>
            <p:nvPr/>
          </p:nvSpPr>
          <p:spPr bwMode="auto">
            <a:xfrm>
              <a:off x="2770188" y="3352800"/>
              <a:ext cx="1598612"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概念结构设计</a:t>
              </a:r>
              <a:endParaRPr lang="zh-CN" altLang="en-US" sz="4000">
                <a:latin typeface="Arial" panose="020B0604020202020204" pitchFamily="34" charset="0"/>
              </a:endParaRPr>
            </a:p>
          </p:txBody>
        </p:sp>
        <p:sp>
          <p:nvSpPr>
            <p:cNvPr id="37895" name="Text Box 10"/>
            <p:cNvSpPr txBox="1">
              <a:spLocks noChangeArrowheads="1"/>
            </p:cNvSpPr>
            <p:nvPr/>
          </p:nvSpPr>
          <p:spPr bwMode="auto">
            <a:xfrm>
              <a:off x="4724400" y="3352800"/>
              <a:ext cx="1598613" cy="827088"/>
            </a:xfrm>
            <a:prstGeom prst="rect">
              <a:avLst/>
            </a:prstGeom>
            <a:solidFill>
              <a:schemeClr val="bg1"/>
            </a:solidFill>
            <a:ln w="317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dirty="0">
                  <a:latin typeface="Times New Roman" panose="02020603050405020304" pitchFamily="18" charset="0"/>
                </a:rPr>
                <a:t>逻辑结构设计</a:t>
              </a:r>
              <a:endParaRPr lang="zh-CN" altLang="en-US" sz="4000" dirty="0">
                <a:latin typeface="Arial" panose="020B0604020202020204" pitchFamily="34" charset="0"/>
              </a:endParaRPr>
            </a:p>
          </p:txBody>
        </p:sp>
        <p:sp>
          <p:nvSpPr>
            <p:cNvPr id="37896" name="Text Box 11"/>
            <p:cNvSpPr txBox="1">
              <a:spLocks noChangeArrowheads="1"/>
            </p:cNvSpPr>
            <p:nvPr/>
          </p:nvSpPr>
          <p:spPr bwMode="auto">
            <a:xfrm>
              <a:off x="6705600" y="3352800"/>
              <a:ext cx="1603375" cy="827088"/>
            </a:xfrm>
            <a:prstGeom prst="rect">
              <a:avLst/>
            </a:prstGeom>
            <a:solidFill>
              <a:srgbClr val="FFFF00"/>
            </a:solidFill>
            <a:ln w="38100">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dirty="0">
                  <a:latin typeface="Times New Roman" panose="02020603050405020304" pitchFamily="18" charset="0"/>
                </a:rPr>
                <a:t>物理结构设计</a:t>
              </a:r>
              <a:endParaRPr lang="zh-CN" altLang="en-US" sz="4000" dirty="0">
                <a:latin typeface="Arial" panose="020B0604020202020204" pitchFamily="34" charset="0"/>
              </a:endParaRPr>
            </a:p>
          </p:txBody>
        </p:sp>
        <p:sp>
          <p:nvSpPr>
            <p:cNvPr id="37897" name="Text Box 12"/>
            <p:cNvSpPr txBox="1">
              <a:spLocks noChangeArrowheads="1"/>
            </p:cNvSpPr>
            <p:nvPr/>
          </p:nvSpPr>
          <p:spPr bwMode="auto">
            <a:xfrm>
              <a:off x="6172200" y="4724400"/>
              <a:ext cx="2130425"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数据库</a:t>
              </a:r>
              <a:endParaRPr lang="zh-CN" altLang="en-US" sz="2400">
                <a:latin typeface="Times New Roman" panose="02020603050405020304" pitchFamily="18" charset="0"/>
              </a:endParaRPr>
            </a:p>
            <a:p>
              <a:pPr algn="ctr" eaLnBrk="1" hangingPunct="1"/>
              <a:r>
                <a:rPr lang="zh-CN" altLang="en-US" sz="2400">
                  <a:latin typeface="Times New Roman" panose="02020603050405020304" pitchFamily="18" charset="0"/>
                </a:rPr>
                <a:t>实施与维护</a:t>
              </a:r>
              <a:endParaRPr lang="zh-CN" altLang="en-US" sz="4000">
                <a:latin typeface="Arial" panose="020B0604020202020204" pitchFamily="34" charset="0"/>
              </a:endParaRPr>
            </a:p>
          </p:txBody>
        </p:sp>
        <p:sp>
          <p:nvSpPr>
            <p:cNvPr id="37898" name="Text Box 20"/>
            <p:cNvSpPr txBox="1">
              <a:spLocks noChangeArrowheads="1"/>
            </p:cNvSpPr>
            <p:nvPr/>
          </p:nvSpPr>
          <p:spPr bwMode="auto">
            <a:xfrm>
              <a:off x="762000" y="2438400"/>
              <a:ext cx="2057400" cy="457200"/>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数据库规划</a:t>
              </a:r>
              <a:endParaRPr lang="zh-CN" altLang="en-US" sz="4000">
                <a:latin typeface="Arial" panose="020B0604020202020204" pitchFamily="34" charset="0"/>
              </a:endParaRPr>
            </a:p>
          </p:txBody>
        </p:sp>
        <p:cxnSp>
          <p:nvCxnSpPr>
            <p:cNvPr id="37899" name="AutoShape 22"/>
            <p:cNvCxnSpPr>
              <a:cxnSpLocks noChangeShapeType="1"/>
              <a:stCxn id="37898" idx="3"/>
              <a:endCxn id="37893" idx="1"/>
            </p:cNvCxnSpPr>
            <p:nvPr/>
          </p:nvCxnSpPr>
          <p:spPr bwMode="auto">
            <a:xfrm flipH="1">
              <a:off x="1173163" y="2667000"/>
              <a:ext cx="1646237" cy="1100138"/>
            </a:xfrm>
            <a:prstGeom prst="bentConnector5">
              <a:avLst>
                <a:gd name="adj1" fmla="val -13884"/>
                <a:gd name="adj2" fmla="val 41560"/>
                <a:gd name="adj3" fmla="val 113884"/>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37900" name="AutoShape 23"/>
            <p:cNvCxnSpPr>
              <a:cxnSpLocks noChangeShapeType="1"/>
              <a:stCxn id="37895" idx="3"/>
              <a:endCxn id="37896" idx="1"/>
            </p:cNvCxnSpPr>
            <p:nvPr/>
          </p:nvCxnSpPr>
          <p:spPr bwMode="auto">
            <a:xfrm>
              <a:off x="6323013" y="3767138"/>
              <a:ext cx="382587"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37901" name="AutoShape 24"/>
            <p:cNvCxnSpPr>
              <a:cxnSpLocks noChangeShapeType="1"/>
              <a:stCxn id="37896" idx="3"/>
              <a:endCxn id="37897" idx="1"/>
            </p:cNvCxnSpPr>
            <p:nvPr/>
          </p:nvCxnSpPr>
          <p:spPr bwMode="auto">
            <a:xfrm flipH="1">
              <a:off x="6172200" y="3767138"/>
              <a:ext cx="2136775" cy="1371600"/>
            </a:xfrm>
            <a:prstGeom prst="bentConnector5">
              <a:avLst>
                <a:gd name="adj1" fmla="val -10699"/>
                <a:gd name="adj2" fmla="val 49884"/>
                <a:gd name="adj3" fmla="val 11069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37902" name="AutoShape 25"/>
            <p:cNvCxnSpPr>
              <a:cxnSpLocks noChangeShapeType="1"/>
              <a:stCxn id="37894" idx="3"/>
              <a:endCxn id="37895" idx="1"/>
            </p:cNvCxnSpPr>
            <p:nvPr/>
          </p:nvCxnSpPr>
          <p:spPr bwMode="auto">
            <a:xfrm>
              <a:off x="4368800" y="3767138"/>
              <a:ext cx="35560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37903" name="AutoShape 26"/>
            <p:cNvCxnSpPr>
              <a:cxnSpLocks noChangeShapeType="1"/>
              <a:stCxn id="37893" idx="3"/>
              <a:endCxn id="37894" idx="1"/>
            </p:cNvCxnSpPr>
            <p:nvPr/>
          </p:nvCxnSpPr>
          <p:spPr bwMode="auto">
            <a:xfrm>
              <a:off x="2416175" y="3767138"/>
              <a:ext cx="354013"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37904" name="Line 28"/>
            <p:cNvSpPr>
              <a:spLocks noChangeShapeType="1"/>
            </p:cNvSpPr>
            <p:nvPr/>
          </p:nvSpPr>
          <p:spPr bwMode="auto">
            <a:xfrm>
              <a:off x="457200" y="3048000"/>
              <a:ext cx="8153400" cy="0"/>
            </a:xfrm>
            <a:prstGeom prst="line">
              <a:avLst/>
            </a:prstGeom>
            <a:noFill/>
            <a:ln w="38100">
              <a:solidFill>
                <a:schemeClr val="folHlink"/>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37905" name="Line 29"/>
            <p:cNvSpPr>
              <a:spLocks noChangeShapeType="1"/>
            </p:cNvSpPr>
            <p:nvPr/>
          </p:nvSpPr>
          <p:spPr bwMode="auto">
            <a:xfrm>
              <a:off x="533400" y="4572000"/>
              <a:ext cx="8153400" cy="0"/>
            </a:xfrm>
            <a:prstGeom prst="line">
              <a:avLst/>
            </a:prstGeom>
            <a:noFill/>
            <a:ln w="38100">
              <a:solidFill>
                <a:schemeClr val="folHlink"/>
              </a:solidFill>
              <a:prstDash val="dashDot"/>
              <a:round/>
            </a:ln>
            <a:extLst>
              <a:ext uri="{909E8E84-426E-40DD-AFC4-6F175D3DCCD1}">
                <a14:hiddenFill xmlns:a14="http://schemas.microsoft.com/office/drawing/2010/main">
                  <a:noFill/>
                </a14:hiddenFill>
              </a:ext>
            </a:extLst>
          </p:spPr>
          <p:txBody>
            <a:bodyPr/>
            <a:lstStyle/>
            <a:p>
              <a:endParaRPr lang="zh-CN" altLang="en-US"/>
            </a:p>
          </p:txBody>
        </p:sp>
      </p:grpSp>
      <p:sp>
        <p:nvSpPr>
          <p:cNvPr id="18" name="Rectangle 3"/>
          <p:cNvSpPr txBox="1">
            <a:spLocks noChangeArrowheads="1"/>
          </p:cNvSpPr>
          <p:nvPr/>
        </p:nvSpPr>
        <p:spPr bwMode="auto">
          <a:xfrm>
            <a:off x="609600" y="4599384"/>
            <a:ext cx="8229600" cy="1371591"/>
          </a:xfrm>
          <a:prstGeom prst="rect">
            <a:avLst/>
          </a:prstGeom>
          <a:noFill/>
          <a:ln w="9525">
            <a:noFill/>
            <a:miter lim="800000"/>
          </a:ln>
          <a:effectLst/>
        </p:spPr>
        <p:txBody>
          <a:bodyPr/>
          <a:lstStyle/>
          <a:p>
            <a:pPr marL="342900"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数据库在物理设备上的存储结构和存取方法称为数据库的物理结构</a:t>
            </a:r>
            <a:endParaRPr lang="en-US" altLang="zh-CN" sz="2400" kern="0" dirty="0">
              <a:latin typeface="+mn-lt"/>
              <a:ea typeface="+mn-ea"/>
            </a:endParaRPr>
          </a:p>
          <a:p>
            <a:pPr marL="342900"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目标：给逻辑数据模型选择最适合应用环境的物理结构。</a:t>
            </a:r>
            <a:endParaRPr lang="zh-CN" altLang="en-US" sz="2400" kern="0" dirty="0">
              <a:latin typeface="+mn-lt"/>
              <a:ea typeface="+mn-ea"/>
            </a:endParaRPr>
          </a:p>
        </p:txBody>
      </p:sp>
    </p:spTree>
  </p:cSld>
  <p:clrMapOvr>
    <a:masterClrMapping/>
  </p:clrMapOvr>
  <p:transition spd="slow">
    <p:randomBa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b="1" dirty="0"/>
              <a:t>5.6 </a:t>
            </a:r>
            <a:r>
              <a:rPr lang="zh-CN" altLang="en-US" b="1" dirty="0"/>
              <a:t>物理结构设计</a:t>
            </a:r>
            <a:endParaRPr lang="zh-CN" altLang="en-US" dirty="0"/>
          </a:p>
        </p:txBody>
      </p:sp>
      <p:sp>
        <p:nvSpPr>
          <p:cNvPr id="18" name="Rectangle 3"/>
          <p:cNvSpPr txBox="1">
            <a:spLocks noChangeArrowheads="1"/>
          </p:cNvSpPr>
          <p:nvPr/>
        </p:nvSpPr>
        <p:spPr bwMode="auto">
          <a:xfrm>
            <a:off x="609600" y="1340768"/>
            <a:ext cx="8229600" cy="2664296"/>
          </a:xfrm>
          <a:prstGeom prst="rect">
            <a:avLst/>
          </a:prstGeom>
          <a:noFill/>
          <a:ln w="9525">
            <a:noFill/>
            <a:miter lim="800000"/>
          </a:ln>
          <a:effectLst/>
        </p:spPr>
        <p:txBody>
          <a:bodyPr/>
          <a:lstStyle/>
          <a:p>
            <a:pPr marL="342900"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确定数据库物理结构，设计人员需了解以下内容：</a:t>
            </a:r>
            <a:endParaRPr lang="en-US" altLang="zh-CN" sz="2400" kern="0" dirty="0">
              <a:latin typeface="+mn-lt"/>
              <a:ea typeface="+mn-ea"/>
            </a:endParaRPr>
          </a:p>
          <a:p>
            <a:pPr marL="800100" lvl="1"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了解</a:t>
            </a:r>
            <a:r>
              <a:rPr lang="en-US" altLang="zh-CN" sz="2400" kern="0" dirty="0">
                <a:latin typeface="+mn-lt"/>
                <a:ea typeface="+mn-ea"/>
              </a:rPr>
              <a:t>DBMS</a:t>
            </a:r>
            <a:r>
              <a:rPr lang="zh-CN" altLang="en-US" sz="2400" kern="0" dirty="0">
                <a:latin typeface="+mn-lt"/>
                <a:ea typeface="+mn-ea"/>
              </a:rPr>
              <a:t>的功能和特点，特别是系统提供的存储方法和存储结构，物理结构设计和</a:t>
            </a:r>
            <a:r>
              <a:rPr lang="en-US" altLang="zh-CN" sz="2400" kern="0" dirty="0">
                <a:latin typeface="+mn-lt"/>
                <a:ea typeface="+mn-ea"/>
              </a:rPr>
              <a:t>DBMS</a:t>
            </a:r>
            <a:r>
              <a:rPr lang="zh-CN" altLang="en-US" sz="2400" kern="0" dirty="0">
                <a:latin typeface="+mn-lt"/>
                <a:ea typeface="+mn-ea"/>
              </a:rPr>
              <a:t>紧密相关</a:t>
            </a:r>
            <a:endParaRPr lang="en-US" altLang="zh-CN" sz="2400" kern="0" dirty="0">
              <a:latin typeface="+mn-lt"/>
              <a:ea typeface="+mn-ea"/>
            </a:endParaRPr>
          </a:p>
          <a:p>
            <a:pPr marL="800100" lvl="1"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熟悉系统的应用环境。了解设计的应用程序各部分的处理频率和相响应时间要求。</a:t>
            </a:r>
            <a:endParaRPr lang="en-US" altLang="zh-CN" sz="2400" kern="0" dirty="0">
              <a:latin typeface="+mn-lt"/>
              <a:ea typeface="+mn-ea"/>
            </a:endParaRPr>
          </a:p>
          <a:p>
            <a:pPr marL="800100" lvl="1"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了解外存设备的特性，如分块原则、分块大小、</a:t>
            </a:r>
            <a:r>
              <a:rPr lang="en-US" altLang="zh-CN" sz="2400" kern="0" dirty="0">
                <a:latin typeface="+mn-lt"/>
                <a:ea typeface="+mn-ea"/>
              </a:rPr>
              <a:t>I/O</a:t>
            </a:r>
            <a:r>
              <a:rPr lang="zh-CN" altLang="en-US" sz="2400" kern="0" dirty="0">
                <a:latin typeface="+mn-lt"/>
                <a:ea typeface="+mn-ea"/>
              </a:rPr>
              <a:t>特性。</a:t>
            </a:r>
            <a:endParaRPr lang="en-US" altLang="zh-CN" sz="2400" kern="0" dirty="0">
              <a:latin typeface="+mn-lt"/>
              <a:ea typeface="+mn-ea"/>
            </a:endParaRPr>
          </a:p>
          <a:p>
            <a:pPr marL="800100" lvl="1" indent="-342900">
              <a:lnSpc>
                <a:spcPct val="90000"/>
              </a:lnSpc>
              <a:spcBef>
                <a:spcPct val="20000"/>
              </a:spcBef>
              <a:buClr>
                <a:schemeClr val="accent1"/>
              </a:buClr>
              <a:buFont typeface="Wingdings" panose="05000000000000000000" pitchFamily="2" charset="2"/>
              <a:buChar char="l"/>
              <a:defRPr/>
            </a:pPr>
            <a:endParaRPr lang="en-US" altLang="zh-CN" sz="2400" kern="0" dirty="0">
              <a:latin typeface="+mn-lt"/>
              <a:ea typeface="+mn-ea"/>
            </a:endParaRPr>
          </a:p>
        </p:txBody>
      </p:sp>
      <p:sp>
        <p:nvSpPr>
          <p:cNvPr id="19" name="Rectangle 3"/>
          <p:cNvSpPr txBox="1">
            <a:spLocks noChangeArrowheads="1"/>
          </p:cNvSpPr>
          <p:nvPr/>
        </p:nvSpPr>
        <p:spPr bwMode="auto">
          <a:xfrm>
            <a:off x="609600" y="4437112"/>
            <a:ext cx="8229600" cy="1296144"/>
          </a:xfrm>
          <a:prstGeom prst="rect">
            <a:avLst/>
          </a:prstGeom>
        </p:spPr>
        <p:style>
          <a:lnRef idx="2">
            <a:schemeClr val="dk1"/>
          </a:lnRef>
          <a:fillRef idx="1">
            <a:schemeClr val="lt1"/>
          </a:fillRef>
          <a:effectRef idx="0">
            <a:schemeClr val="dk1"/>
          </a:effectRef>
          <a:fontRef idx="minor">
            <a:schemeClr val="dk1"/>
          </a:fontRef>
        </p:style>
        <p:txBody>
          <a:bodyPr/>
          <a:lstStyle/>
          <a:p>
            <a:pPr marL="342900"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物理结构设计的主要内容：</a:t>
            </a:r>
            <a:endParaRPr lang="en-US" altLang="zh-CN" sz="2400" kern="0" dirty="0">
              <a:latin typeface="+mn-lt"/>
              <a:ea typeface="+mn-ea"/>
            </a:endParaRPr>
          </a:p>
          <a:p>
            <a:pPr marL="800100" lvl="1"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为关系选取存取方法；</a:t>
            </a:r>
            <a:endParaRPr lang="en-US" altLang="zh-CN" sz="2400" kern="0" dirty="0">
              <a:latin typeface="+mn-lt"/>
              <a:ea typeface="+mn-ea"/>
            </a:endParaRPr>
          </a:p>
          <a:p>
            <a:pPr marL="800100" lvl="1"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设计数据库文件的物理存储结构。</a:t>
            </a:r>
            <a:endParaRPr lang="en-US" altLang="zh-CN" sz="2400" kern="0" dirty="0">
              <a:latin typeface="+mn-lt"/>
              <a:ea typeface="+mn-ea"/>
            </a:endParaRPr>
          </a:p>
        </p:txBody>
      </p:sp>
    </p:spTree>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zh-CN" altLang="en-US" dirty="0"/>
              <a:t>为关系选取存取方法</a:t>
            </a:r>
            <a:endParaRPr lang="zh-CN" altLang="en-US" dirty="0"/>
          </a:p>
        </p:txBody>
      </p:sp>
      <p:sp>
        <p:nvSpPr>
          <p:cNvPr id="18" name="Rectangle 3"/>
          <p:cNvSpPr txBox="1">
            <a:spLocks noChangeArrowheads="1"/>
          </p:cNvSpPr>
          <p:nvPr/>
        </p:nvSpPr>
        <p:spPr bwMode="auto">
          <a:xfrm>
            <a:off x="457200" y="1412776"/>
            <a:ext cx="8229600" cy="2952328"/>
          </a:xfrm>
          <a:prstGeom prst="rect">
            <a:avLst/>
          </a:prstGeom>
          <a:noFill/>
          <a:ln w="9525">
            <a:noFill/>
            <a:miter lim="800000"/>
          </a:ln>
          <a:effectLst/>
        </p:spPr>
        <p:txBody>
          <a:bodyPr/>
          <a:lstStyle/>
          <a:p>
            <a:pPr marL="342900"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数据库多用户共享，同一关系要建立多条存取路径；</a:t>
            </a:r>
            <a:endParaRPr lang="zh-CN" altLang="en-US" sz="2400" kern="0" dirty="0">
              <a:latin typeface="+mn-lt"/>
              <a:ea typeface="+mn-ea"/>
            </a:endParaRPr>
          </a:p>
          <a:p>
            <a:pPr marL="342900" indent="-342900">
              <a:lnSpc>
                <a:spcPct val="90000"/>
              </a:lnSpc>
              <a:spcBef>
                <a:spcPct val="20000"/>
              </a:spcBef>
              <a:buClr>
                <a:schemeClr val="accent1"/>
              </a:buClr>
              <a:buFont typeface="Wingdings" panose="05000000000000000000" pitchFamily="2" charset="2"/>
              <a:buChar char="l"/>
              <a:defRPr/>
            </a:pPr>
            <a:endParaRPr lang="en-US" altLang="zh-CN" sz="2400" kern="0" dirty="0">
              <a:latin typeface="+mn-lt"/>
              <a:ea typeface="+mn-ea"/>
            </a:endParaRPr>
          </a:p>
          <a:p>
            <a:pPr marL="342900"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关系数据库中，选取存取路径主要指确定如何建立索引。</a:t>
            </a:r>
            <a:endParaRPr lang="en-US" altLang="zh-CN" sz="2400" kern="0" dirty="0">
              <a:latin typeface="+mn-lt"/>
              <a:ea typeface="+mn-ea"/>
            </a:endParaRPr>
          </a:p>
          <a:p>
            <a:pPr marL="800100" lvl="1"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哪些属性列建立索引；</a:t>
            </a:r>
            <a:endParaRPr lang="en-US" altLang="zh-CN" sz="2400" kern="0" dirty="0">
              <a:latin typeface="+mn-lt"/>
              <a:ea typeface="+mn-ea"/>
            </a:endParaRPr>
          </a:p>
          <a:p>
            <a:pPr marL="800100" lvl="1"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建立单码索引还是组合索引；</a:t>
            </a:r>
            <a:endParaRPr lang="en-US" altLang="zh-CN" sz="2400" kern="0" dirty="0">
              <a:latin typeface="+mn-lt"/>
              <a:ea typeface="+mn-ea"/>
            </a:endParaRPr>
          </a:p>
          <a:p>
            <a:pPr marL="800100" lvl="1"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建立多少个索引；</a:t>
            </a:r>
            <a:endParaRPr lang="en-US" altLang="zh-CN" sz="2400" kern="0" dirty="0">
              <a:latin typeface="+mn-lt"/>
              <a:ea typeface="+mn-ea"/>
            </a:endParaRPr>
          </a:p>
          <a:p>
            <a:pPr marL="800100" lvl="1"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是否要建立聚集索引等等</a:t>
            </a:r>
            <a:endParaRPr lang="en-US" altLang="zh-CN" sz="2400" kern="0" dirty="0">
              <a:latin typeface="+mn-lt"/>
              <a:ea typeface="+mn-ea"/>
            </a:endParaRPr>
          </a:p>
        </p:txBody>
      </p:sp>
    </p:spTree>
  </p:cSld>
  <p:clrMapOvr>
    <a:masterClrMapping/>
  </p:clrMapOvr>
  <p:transition spd="slow">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zh-CN" altLang="en-US" dirty="0"/>
              <a:t>确定系统的存储结构</a:t>
            </a:r>
            <a:endParaRPr lang="zh-CN" altLang="en-US" dirty="0"/>
          </a:p>
        </p:txBody>
      </p:sp>
      <p:sp>
        <p:nvSpPr>
          <p:cNvPr id="18" name="Rectangle 3"/>
          <p:cNvSpPr txBox="1">
            <a:spLocks noChangeArrowheads="1"/>
          </p:cNvSpPr>
          <p:nvPr/>
        </p:nvSpPr>
        <p:spPr bwMode="auto">
          <a:xfrm>
            <a:off x="457200" y="1412776"/>
            <a:ext cx="8229600" cy="3960440"/>
          </a:xfrm>
          <a:prstGeom prst="rect">
            <a:avLst/>
          </a:prstGeom>
          <a:noFill/>
          <a:ln w="9525">
            <a:noFill/>
            <a:miter lim="800000"/>
          </a:ln>
          <a:effectLst/>
        </p:spPr>
        <p:txBody>
          <a:bodyPr/>
          <a:lstStyle/>
          <a:p>
            <a:pPr marL="342900"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确定数据的存放位置和存储结构要综合考虑存储时间、存储空间利用率和维护代价三个方面。三者常常相互矛盾。</a:t>
            </a:r>
            <a:endParaRPr lang="en-US" altLang="zh-CN" sz="2400" kern="0" dirty="0">
              <a:latin typeface="+mn-lt"/>
              <a:ea typeface="+mn-ea"/>
            </a:endParaRPr>
          </a:p>
          <a:p>
            <a:pPr marL="342900"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确定数据的存放位置原则：</a:t>
            </a:r>
            <a:endParaRPr lang="en-US" altLang="zh-CN" sz="2400" kern="0" dirty="0">
              <a:latin typeface="+mn-lt"/>
              <a:ea typeface="+mn-ea"/>
            </a:endParaRPr>
          </a:p>
          <a:p>
            <a:pPr marL="457200" indent="-457200">
              <a:lnSpc>
                <a:spcPct val="90000"/>
              </a:lnSpc>
              <a:spcBef>
                <a:spcPct val="20000"/>
              </a:spcBef>
              <a:buClr>
                <a:schemeClr val="accent1"/>
              </a:buClr>
              <a:buFont typeface="+mj-ea"/>
              <a:buAutoNum type="circleNumDbPlain"/>
              <a:defRPr/>
            </a:pPr>
            <a:r>
              <a:rPr lang="zh-CN" altLang="en-US" sz="2400" kern="0" dirty="0">
                <a:latin typeface="+mn-lt"/>
                <a:ea typeface="+mn-ea"/>
              </a:rPr>
              <a:t>减少访问磁盘时的冲突，提高</a:t>
            </a:r>
            <a:r>
              <a:rPr lang="en-US" altLang="zh-CN" sz="2400" kern="0" dirty="0">
                <a:latin typeface="+mn-lt"/>
                <a:ea typeface="+mn-ea"/>
              </a:rPr>
              <a:t>I/O</a:t>
            </a:r>
            <a:r>
              <a:rPr lang="zh-CN" altLang="en-US" sz="2400" kern="0" dirty="0">
                <a:latin typeface="+mn-lt"/>
                <a:ea typeface="+mn-ea"/>
              </a:rPr>
              <a:t>的并行性；</a:t>
            </a:r>
            <a:endParaRPr lang="en-US" altLang="zh-CN" sz="2400" kern="0" dirty="0">
              <a:latin typeface="+mn-lt"/>
              <a:ea typeface="+mn-ea"/>
            </a:endParaRPr>
          </a:p>
          <a:p>
            <a:pPr marL="457200" indent="-457200">
              <a:lnSpc>
                <a:spcPct val="90000"/>
              </a:lnSpc>
              <a:spcBef>
                <a:spcPct val="20000"/>
              </a:spcBef>
              <a:buClr>
                <a:schemeClr val="accent1"/>
              </a:buClr>
              <a:buFont typeface="+mj-ea"/>
              <a:buAutoNum type="circleNumDbPlain"/>
              <a:defRPr/>
            </a:pPr>
            <a:r>
              <a:rPr lang="zh-CN" altLang="en-US" sz="2400" kern="0" dirty="0">
                <a:latin typeface="+mn-lt"/>
                <a:ea typeface="+mn-ea"/>
              </a:rPr>
              <a:t>分散热点数据，均衡</a:t>
            </a:r>
            <a:r>
              <a:rPr lang="en-US" altLang="zh-CN" sz="2400" kern="0" dirty="0">
                <a:latin typeface="+mn-lt"/>
                <a:ea typeface="+mn-ea"/>
              </a:rPr>
              <a:t>I/O</a:t>
            </a:r>
            <a:r>
              <a:rPr lang="zh-CN" altLang="en-US" sz="2400" kern="0" dirty="0">
                <a:latin typeface="+mn-lt"/>
                <a:ea typeface="+mn-ea"/>
              </a:rPr>
              <a:t>负载；</a:t>
            </a:r>
            <a:endParaRPr lang="en-US" altLang="zh-CN" sz="2400" kern="0" dirty="0">
              <a:latin typeface="+mn-lt"/>
              <a:ea typeface="+mn-ea"/>
            </a:endParaRPr>
          </a:p>
          <a:p>
            <a:pPr marL="457200" indent="-457200">
              <a:lnSpc>
                <a:spcPct val="90000"/>
              </a:lnSpc>
              <a:spcBef>
                <a:spcPct val="20000"/>
              </a:spcBef>
              <a:buClr>
                <a:schemeClr val="accent1"/>
              </a:buClr>
              <a:buFont typeface="+mj-ea"/>
              <a:buAutoNum type="circleNumDbPlain"/>
              <a:defRPr/>
            </a:pPr>
            <a:r>
              <a:rPr lang="zh-CN" altLang="en-US" sz="2400" kern="0" dirty="0">
                <a:latin typeface="+mn-lt"/>
                <a:ea typeface="+mn-ea"/>
              </a:rPr>
              <a:t>保证关键数据的快速访问，缓解系统的瓶颈；</a:t>
            </a:r>
            <a:endParaRPr lang="en-US" altLang="zh-CN" sz="2400" kern="0" dirty="0">
              <a:latin typeface="+mn-lt"/>
              <a:ea typeface="+mn-ea"/>
            </a:endParaRPr>
          </a:p>
          <a:p>
            <a:pPr marL="342900" indent="-342900">
              <a:lnSpc>
                <a:spcPct val="90000"/>
              </a:lnSpc>
              <a:spcBef>
                <a:spcPct val="20000"/>
              </a:spcBef>
              <a:buClr>
                <a:schemeClr val="accent1"/>
              </a:buClr>
              <a:buFont typeface="Wingdings" panose="05000000000000000000" pitchFamily="2" charset="2"/>
              <a:buChar char="l"/>
              <a:defRPr/>
            </a:pPr>
            <a:r>
              <a:rPr lang="zh-CN" altLang="en-US" sz="2400" kern="0" dirty="0">
                <a:latin typeface="+mn-lt"/>
                <a:ea typeface="+mn-ea"/>
              </a:rPr>
              <a:t>具体措施：</a:t>
            </a:r>
            <a:endParaRPr lang="en-US" altLang="zh-CN" sz="2400" kern="0" dirty="0">
              <a:latin typeface="+mn-lt"/>
              <a:ea typeface="+mn-ea"/>
            </a:endParaRPr>
          </a:p>
          <a:p>
            <a:pPr marL="457200" indent="-457200">
              <a:lnSpc>
                <a:spcPct val="90000"/>
              </a:lnSpc>
              <a:spcBef>
                <a:spcPct val="20000"/>
              </a:spcBef>
              <a:buClr>
                <a:schemeClr val="accent1"/>
              </a:buClr>
              <a:buFont typeface="+mj-ea"/>
              <a:buAutoNum type="circleNumDbPlain"/>
              <a:defRPr/>
            </a:pPr>
            <a:r>
              <a:rPr lang="zh-CN" altLang="en-US" sz="2400" kern="0" dirty="0">
                <a:latin typeface="+mn-lt"/>
                <a:ea typeface="+mn-ea"/>
              </a:rPr>
              <a:t>数据的易变部分和稳定部分、经常存取的部分和不经常存取的部分分开存放。例如索引和表在不同磁盘上；</a:t>
            </a:r>
            <a:endParaRPr lang="en-US" altLang="zh-CN" sz="2400" kern="0" dirty="0">
              <a:latin typeface="+mn-lt"/>
              <a:ea typeface="+mn-ea"/>
            </a:endParaRPr>
          </a:p>
          <a:p>
            <a:pPr marL="457200" indent="-457200">
              <a:lnSpc>
                <a:spcPct val="90000"/>
              </a:lnSpc>
              <a:spcBef>
                <a:spcPct val="20000"/>
              </a:spcBef>
              <a:buClr>
                <a:schemeClr val="accent1"/>
              </a:buClr>
              <a:buFont typeface="+mj-ea"/>
              <a:buAutoNum type="circleNumDbPlain"/>
              <a:defRPr/>
            </a:pPr>
            <a:r>
              <a:rPr lang="zh-CN" altLang="en-US" sz="2400" kern="0" dirty="0">
                <a:latin typeface="+mn-lt"/>
                <a:ea typeface="+mn-ea"/>
              </a:rPr>
              <a:t>较大表采用水平或垂直分割的办法放在不同的磁盘上；</a:t>
            </a:r>
            <a:endParaRPr lang="en-US" altLang="zh-CN" sz="2400" kern="0" dirty="0">
              <a:latin typeface="+mn-lt"/>
              <a:ea typeface="+mn-ea"/>
            </a:endParaRPr>
          </a:p>
          <a:p>
            <a:pPr marL="457200" indent="-457200">
              <a:lnSpc>
                <a:spcPct val="90000"/>
              </a:lnSpc>
              <a:spcBef>
                <a:spcPct val="20000"/>
              </a:spcBef>
              <a:buClr>
                <a:schemeClr val="accent1"/>
              </a:buClr>
              <a:buFont typeface="+mj-ea"/>
              <a:buAutoNum type="circleNumDbPlain"/>
              <a:defRPr/>
            </a:pPr>
            <a:r>
              <a:rPr lang="zh-CN" altLang="en-US" sz="2400" kern="0" dirty="0">
                <a:latin typeface="+mn-lt"/>
                <a:ea typeface="+mn-ea"/>
              </a:rPr>
              <a:t>热点数据分散在不同的磁盘上</a:t>
            </a:r>
            <a:endParaRPr lang="en-US" altLang="zh-CN" sz="2400" kern="0" dirty="0">
              <a:latin typeface="+mn-lt"/>
              <a:ea typeface="+mn-ea"/>
            </a:endParaRPr>
          </a:p>
          <a:p>
            <a:pPr>
              <a:lnSpc>
                <a:spcPct val="90000"/>
              </a:lnSpc>
              <a:spcBef>
                <a:spcPct val="20000"/>
              </a:spcBef>
              <a:buClr>
                <a:schemeClr val="accent1"/>
              </a:buClr>
              <a:defRPr/>
            </a:pPr>
            <a:endParaRPr lang="en-US" altLang="zh-CN" sz="2400" kern="0" dirty="0">
              <a:latin typeface="+mn-lt"/>
              <a:ea typeface="+mn-ea"/>
            </a:endParaRPr>
          </a:p>
          <a:p>
            <a:pPr>
              <a:lnSpc>
                <a:spcPct val="90000"/>
              </a:lnSpc>
              <a:spcBef>
                <a:spcPct val="20000"/>
              </a:spcBef>
              <a:buClr>
                <a:schemeClr val="accent1"/>
              </a:buClr>
              <a:defRPr/>
            </a:pPr>
            <a:endParaRPr lang="en-US" altLang="zh-CN" sz="2400" kern="0" dirty="0">
              <a:latin typeface="+mn-lt"/>
              <a:ea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down)">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down)">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down)">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down)">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down)">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wipe(down)">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wipe(down)">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8">
                                            <p:txEl>
                                              <p:pRg st="7" end="7"/>
                                            </p:txEl>
                                          </p:spTgt>
                                        </p:tgtEl>
                                        <p:attrNameLst>
                                          <p:attrName>style.visibility</p:attrName>
                                        </p:attrNameLst>
                                      </p:cBhvr>
                                      <p:to>
                                        <p:strVal val="visible"/>
                                      </p:to>
                                    </p:set>
                                    <p:animEffect transition="in" filter="wipe(down)">
                                      <p:cBhvr>
                                        <p:cTn id="42" dur="500"/>
                                        <p:tgtEl>
                                          <p:spTgt spid="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8">
                                            <p:txEl>
                                              <p:pRg st="8" end="8"/>
                                            </p:txEl>
                                          </p:spTgt>
                                        </p:tgtEl>
                                        <p:attrNameLst>
                                          <p:attrName>style.visibility</p:attrName>
                                        </p:attrNameLst>
                                      </p:cBhvr>
                                      <p:to>
                                        <p:strVal val="visible"/>
                                      </p:to>
                                    </p:set>
                                    <p:animEffect transition="in" filter="wipe(down)">
                                      <p:cBhvr>
                                        <p:cTn id="47" dur="500"/>
                                        <p:tgtEl>
                                          <p:spTgt spid="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noFill/>
        </p:spPr>
        <p:txBody>
          <a:bodyPr/>
          <a:lstStyle/>
          <a:p>
            <a:pPr eaLnBrk="1" hangingPunct="1"/>
            <a:r>
              <a:rPr lang="en-US" altLang="zh-CN" sz="3600" b="1"/>
              <a:t>5.1.3 </a:t>
            </a:r>
            <a:r>
              <a:rPr lang="zh-CN" altLang="en-US" sz="3600" b="1"/>
              <a:t>数据库设计的步骤</a:t>
            </a:r>
            <a:r>
              <a:rPr lang="zh-CN" altLang="en-US" sz="2000" b="1"/>
              <a:t>（续</a:t>
            </a:r>
            <a:r>
              <a:rPr lang="en-US" altLang="zh-CN" sz="2000" b="1"/>
              <a:t>2</a:t>
            </a:r>
            <a:r>
              <a:rPr lang="zh-CN" altLang="en-US" sz="2000" b="1"/>
              <a:t>）</a:t>
            </a:r>
            <a:endParaRPr lang="zh-CN" altLang="en-US" sz="2000" b="1"/>
          </a:p>
        </p:txBody>
      </p:sp>
      <p:sp>
        <p:nvSpPr>
          <p:cNvPr id="12291" name="Rectangle 3"/>
          <p:cNvSpPr>
            <a:spLocks noGrp="1" noChangeArrowheads="1"/>
          </p:cNvSpPr>
          <p:nvPr>
            <p:ph idx="1"/>
          </p:nvPr>
        </p:nvSpPr>
        <p:spPr>
          <a:xfrm>
            <a:off x="457200" y="1052513"/>
            <a:ext cx="8229600" cy="5184775"/>
          </a:xfrm>
        </p:spPr>
        <p:txBody>
          <a:bodyPr/>
          <a:lstStyle/>
          <a:p>
            <a:pPr eaLnBrk="1" hangingPunct="1">
              <a:buFont typeface="Wingdings" panose="05000000000000000000" pitchFamily="2" charset="2"/>
              <a:buNone/>
            </a:pPr>
            <a:r>
              <a:rPr lang="en-US" altLang="zh-CN" sz="2400" b="1" dirty="0"/>
              <a:t>4</a:t>
            </a:r>
            <a:r>
              <a:rPr lang="zh-CN" altLang="en-US" sz="2400" b="1" dirty="0"/>
              <a:t>．逻辑结构设计</a:t>
            </a:r>
            <a:r>
              <a:rPr lang="zh-CN" altLang="en-US" sz="2400" dirty="0"/>
              <a:t>：转换为某个</a:t>
            </a:r>
            <a:r>
              <a:rPr lang="en-US" altLang="zh-CN" sz="2400" dirty="0"/>
              <a:t>DBMS</a:t>
            </a:r>
            <a:r>
              <a:rPr lang="zh-CN" altLang="en-US" sz="2400" dirty="0"/>
              <a:t>所支持的数据模型，并进行优化</a:t>
            </a:r>
            <a:endParaRPr lang="zh-CN" altLang="en-US" sz="2400" b="1" dirty="0"/>
          </a:p>
          <a:p>
            <a:pPr eaLnBrk="1" hangingPunct="1">
              <a:buFont typeface="Wingdings" panose="05000000000000000000" pitchFamily="2" charset="2"/>
              <a:buNone/>
            </a:pPr>
            <a:r>
              <a:rPr lang="en-US" altLang="zh-CN" sz="2400" b="1" dirty="0"/>
              <a:t>5</a:t>
            </a:r>
            <a:r>
              <a:rPr lang="zh-CN" altLang="en-US" sz="2400" b="1" dirty="0"/>
              <a:t>．物理结构设计</a:t>
            </a:r>
            <a:r>
              <a:rPr lang="zh-CN" altLang="en-US" sz="2400" dirty="0"/>
              <a:t>：设计一个在限定的软、硬件条件和应用环境下可实现的，运行效率高的物理数据库结构</a:t>
            </a:r>
            <a:endParaRPr lang="en-US" altLang="zh-CN" sz="2400" dirty="0"/>
          </a:p>
          <a:p>
            <a:pPr eaLnBrk="1" hangingPunct="1">
              <a:buNone/>
            </a:pPr>
            <a:r>
              <a:rPr lang="en-US" altLang="zh-CN" sz="2400" b="1" dirty="0"/>
              <a:t>	</a:t>
            </a:r>
            <a:r>
              <a:rPr lang="zh-CN" altLang="en-US" sz="2400" b="1" dirty="0"/>
              <a:t>例如：</a:t>
            </a:r>
            <a:r>
              <a:rPr lang="zh-CN" altLang="en-US" sz="2400" dirty="0"/>
              <a:t>数据库文件的存储结构、索引选择、分配存储空间</a:t>
            </a:r>
            <a:endParaRPr lang="zh-CN" altLang="en-US" sz="2400" b="1" dirty="0"/>
          </a:p>
          <a:p>
            <a:pPr eaLnBrk="1" hangingPunct="1">
              <a:buFont typeface="Wingdings" panose="05000000000000000000" pitchFamily="2" charset="2"/>
              <a:buNone/>
            </a:pPr>
            <a:r>
              <a:rPr lang="en-US" altLang="zh-CN" sz="2400" b="1" dirty="0"/>
              <a:t>6</a:t>
            </a:r>
            <a:r>
              <a:rPr lang="zh-CN" altLang="en-US" sz="2400" b="1" dirty="0"/>
              <a:t>．数据库实施与维护：</a:t>
            </a:r>
            <a:r>
              <a:rPr lang="zh-CN" altLang="en-US" sz="2400" dirty="0"/>
              <a:t>根据逻辑结构设计及物理设计的结果建立数据库，编制与调试应用程序，组织数据入库，并进行试运行</a:t>
            </a:r>
            <a:endParaRPr lang="zh-CN" altLang="en-US"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down)">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down)">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down)">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wipe(down)">
                                      <p:cBhvr>
                                        <p:cTn id="22"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84438" y="2852738"/>
            <a:ext cx="4824412" cy="1223962"/>
          </a:xfrm>
        </p:spPr>
        <p:txBody>
          <a:bodyPr/>
          <a:lstStyle/>
          <a:p>
            <a:pPr>
              <a:defRPr/>
            </a:pPr>
            <a:r>
              <a:rPr lang="zh-CN" altLang="en-US" sz="6600"/>
              <a:t>本章结束！</a:t>
            </a:r>
            <a:br>
              <a:rPr lang="zh-CN" altLang="en-US" sz="6600"/>
            </a:br>
            <a:endParaRPr lang="zh-CN" altLang="en-US" sz="660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a:xfrm>
            <a:off x="685800" y="1219200"/>
            <a:ext cx="7772400" cy="1143000"/>
          </a:xfrm>
        </p:spPr>
        <p:txBody>
          <a:bodyPr/>
          <a:lstStyle/>
          <a:p>
            <a:pPr algn="ctr" eaLnBrk="1" hangingPunct="1"/>
            <a:r>
              <a:rPr lang="en-US" altLang="zh-CN" sz="5400" b="1"/>
              <a:t>5.2 </a:t>
            </a:r>
            <a:r>
              <a:rPr lang="zh-CN" altLang="en-US" sz="5400" b="1"/>
              <a:t>数据库规划</a:t>
            </a:r>
            <a:endParaRPr lang="zh-CN" altLang="en-US" sz="5400" b="1"/>
          </a:p>
        </p:txBody>
      </p:sp>
      <p:grpSp>
        <p:nvGrpSpPr>
          <p:cNvPr id="13315" name="组合 4"/>
          <p:cNvGrpSpPr/>
          <p:nvPr/>
        </p:nvGrpSpPr>
        <p:grpSpPr bwMode="auto">
          <a:xfrm>
            <a:off x="457200" y="2636838"/>
            <a:ext cx="8229600" cy="3113087"/>
            <a:chOff x="457200" y="2438400"/>
            <a:chExt cx="8229600" cy="3113088"/>
          </a:xfrm>
        </p:grpSpPr>
        <p:sp>
          <p:nvSpPr>
            <p:cNvPr id="13316" name="Text Box 8"/>
            <p:cNvSpPr txBox="1">
              <a:spLocks noChangeArrowheads="1"/>
            </p:cNvSpPr>
            <p:nvPr/>
          </p:nvSpPr>
          <p:spPr bwMode="auto">
            <a:xfrm>
              <a:off x="1173163" y="3352800"/>
              <a:ext cx="1243012"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需求</a:t>
              </a:r>
              <a:endParaRPr lang="zh-CN" altLang="en-US" sz="2400">
                <a:latin typeface="Times New Roman" panose="02020603050405020304" pitchFamily="18" charset="0"/>
              </a:endParaRPr>
            </a:p>
            <a:p>
              <a:pPr algn="ctr" eaLnBrk="1" hangingPunct="1"/>
              <a:r>
                <a:rPr lang="zh-CN" altLang="en-US" sz="2400">
                  <a:latin typeface="Times New Roman" panose="02020603050405020304" pitchFamily="18" charset="0"/>
                </a:rPr>
                <a:t>分析</a:t>
              </a:r>
              <a:endParaRPr lang="zh-CN" altLang="en-US" sz="4000">
                <a:latin typeface="Arial" panose="020B0604020202020204" pitchFamily="34" charset="0"/>
              </a:endParaRPr>
            </a:p>
          </p:txBody>
        </p:sp>
        <p:sp>
          <p:nvSpPr>
            <p:cNvPr id="13317" name="Text Box 9"/>
            <p:cNvSpPr txBox="1">
              <a:spLocks noChangeArrowheads="1"/>
            </p:cNvSpPr>
            <p:nvPr/>
          </p:nvSpPr>
          <p:spPr bwMode="auto">
            <a:xfrm>
              <a:off x="2770188" y="3352800"/>
              <a:ext cx="1598612"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概念结构设计</a:t>
              </a:r>
              <a:endParaRPr lang="zh-CN" altLang="en-US" sz="4000">
                <a:latin typeface="Arial" panose="020B0604020202020204" pitchFamily="34" charset="0"/>
              </a:endParaRPr>
            </a:p>
          </p:txBody>
        </p:sp>
        <p:sp>
          <p:nvSpPr>
            <p:cNvPr id="13318" name="Text Box 10"/>
            <p:cNvSpPr txBox="1">
              <a:spLocks noChangeArrowheads="1"/>
            </p:cNvSpPr>
            <p:nvPr/>
          </p:nvSpPr>
          <p:spPr bwMode="auto">
            <a:xfrm>
              <a:off x="4724400" y="3352800"/>
              <a:ext cx="1598613"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逻辑结构设计</a:t>
              </a:r>
              <a:endParaRPr lang="zh-CN" altLang="en-US" sz="4000">
                <a:latin typeface="Arial" panose="020B0604020202020204" pitchFamily="34" charset="0"/>
              </a:endParaRPr>
            </a:p>
          </p:txBody>
        </p:sp>
        <p:sp>
          <p:nvSpPr>
            <p:cNvPr id="13319" name="Text Box 11"/>
            <p:cNvSpPr txBox="1">
              <a:spLocks noChangeArrowheads="1"/>
            </p:cNvSpPr>
            <p:nvPr/>
          </p:nvSpPr>
          <p:spPr bwMode="auto">
            <a:xfrm>
              <a:off x="6705600" y="3352800"/>
              <a:ext cx="1603375"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物理结构设计</a:t>
              </a:r>
              <a:endParaRPr lang="zh-CN" altLang="en-US" sz="4000">
                <a:latin typeface="Arial" panose="020B0604020202020204" pitchFamily="34" charset="0"/>
              </a:endParaRPr>
            </a:p>
          </p:txBody>
        </p:sp>
        <p:sp>
          <p:nvSpPr>
            <p:cNvPr id="13320" name="Text Box 12"/>
            <p:cNvSpPr txBox="1">
              <a:spLocks noChangeArrowheads="1"/>
            </p:cNvSpPr>
            <p:nvPr/>
          </p:nvSpPr>
          <p:spPr bwMode="auto">
            <a:xfrm>
              <a:off x="6172200" y="4724400"/>
              <a:ext cx="2130425" cy="82708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数据库</a:t>
              </a:r>
              <a:endParaRPr lang="zh-CN" altLang="en-US" sz="2400">
                <a:latin typeface="Times New Roman" panose="02020603050405020304" pitchFamily="18" charset="0"/>
              </a:endParaRPr>
            </a:p>
            <a:p>
              <a:pPr algn="ctr" eaLnBrk="1" hangingPunct="1"/>
              <a:r>
                <a:rPr lang="zh-CN" altLang="en-US" sz="2400">
                  <a:latin typeface="Times New Roman" panose="02020603050405020304" pitchFamily="18" charset="0"/>
                </a:rPr>
                <a:t>实施与维护</a:t>
              </a:r>
              <a:endParaRPr lang="zh-CN" altLang="en-US" sz="4000">
                <a:latin typeface="Arial" panose="020B0604020202020204" pitchFamily="34" charset="0"/>
              </a:endParaRPr>
            </a:p>
          </p:txBody>
        </p:sp>
        <p:sp>
          <p:nvSpPr>
            <p:cNvPr id="13321" name="Text Box 20"/>
            <p:cNvSpPr txBox="1">
              <a:spLocks noChangeArrowheads="1"/>
            </p:cNvSpPr>
            <p:nvPr/>
          </p:nvSpPr>
          <p:spPr bwMode="auto">
            <a:xfrm>
              <a:off x="762000" y="2438400"/>
              <a:ext cx="2057400" cy="457200"/>
            </a:xfrm>
            <a:prstGeom prst="rect">
              <a:avLst/>
            </a:prstGeom>
            <a:solidFill>
              <a:srgbClr val="FFFF00"/>
            </a:solidFill>
            <a:ln w="38100">
              <a:solidFill>
                <a:srgbClr val="000000"/>
              </a:solidFill>
              <a:miter lim="800000"/>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数据库规划</a:t>
              </a:r>
              <a:endParaRPr lang="zh-CN" altLang="en-US" sz="4000">
                <a:latin typeface="Arial" panose="020B0604020202020204" pitchFamily="34" charset="0"/>
              </a:endParaRPr>
            </a:p>
          </p:txBody>
        </p:sp>
        <p:cxnSp>
          <p:nvCxnSpPr>
            <p:cNvPr id="13322" name="AutoShape 22"/>
            <p:cNvCxnSpPr>
              <a:cxnSpLocks noChangeShapeType="1"/>
              <a:stCxn id="13321" idx="3"/>
              <a:endCxn id="13316" idx="1"/>
            </p:cNvCxnSpPr>
            <p:nvPr/>
          </p:nvCxnSpPr>
          <p:spPr bwMode="auto">
            <a:xfrm flipH="1">
              <a:off x="1173163" y="2667000"/>
              <a:ext cx="1646237" cy="1100138"/>
            </a:xfrm>
            <a:prstGeom prst="bentConnector5">
              <a:avLst>
                <a:gd name="adj1" fmla="val -13884"/>
                <a:gd name="adj2" fmla="val 41560"/>
                <a:gd name="adj3" fmla="val 113884"/>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3323" name="AutoShape 23"/>
            <p:cNvCxnSpPr>
              <a:cxnSpLocks noChangeShapeType="1"/>
              <a:stCxn id="13318" idx="3"/>
              <a:endCxn id="13319" idx="1"/>
            </p:cNvCxnSpPr>
            <p:nvPr/>
          </p:nvCxnSpPr>
          <p:spPr bwMode="auto">
            <a:xfrm>
              <a:off x="6323013" y="3767138"/>
              <a:ext cx="382587"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3324" name="AutoShape 24"/>
            <p:cNvCxnSpPr>
              <a:cxnSpLocks noChangeShapeType="1"/>
              <a:stCxn id="13319" idx="3"/>
              <a:endCxn id="13320" idx="1"/>
            </p:cNvCxnSpPr>
            <p:nvPr/>
          </p:nvCxnSpPr>
          <p:spPr bwMode="auto">
            <a:xfrm flipH="1">
              <a:off x="6172200" y="3767138"/>
              <a:ext cx="2136775" cy="1371600"/>
            </a:xfrm>
            <a:prstGeom prst="bentConnector5">
              <a:avLst>
                <a:gd name="adj1" fmla="val -10699"/>
                <a:gd name="adj2" fmla="val 49884"/>
                <a:gd name="adj3" fmla="val 11069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3325" name="AutoShape 25"/>
            <p:cNvCxnSpPr>
              <a:cxnSpLocks noChangeShapeType="1"/>
              <a:stCxn id="13317" idx="3"/>
              <a:endCxn id="13318" idx="1"/>
            </p:cNvCxnSpPr>
            <p:nvPr/>
          </p:nvCxnSpPr>
          <p:spPr bwMode="auto">
            <a:xfrm>
              <a:off x="4368800" y="3767138"/>
              <a:ext cx="35560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3326" name="AutoShape 26"/>
            <p:cNvCxnSpPr>
              <a:cxnSpLocks noChangeShapeType="1"/>
              <a:stCxn id="13316" idx="3"/>
              <a:endCxn id="13317" idx="1"/>
            </p:cNvCxnSpPr>
            <p:nvPr/>
          </p:nvCxnSpPr>
          <p:spPr bwMode="auto">
            <a:xfrm>
              <a:off x="2416175" y="3767138"/>
              <a:ext cx="354013"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3327" name="Line 28"/>
            <p:cNvSpPr>
              <a:spLocks noChangeShapeType="1"/>
            </p:cNvSpPr>
            <p:nvPr/>
          </p:nvSpPr>
          <p:spPr bwMode="auto">
            <a:xfrm>
              <a:off x="457200" y="3048000"/>
              <a:ext cx="8153400" cy="0"/>
            </a:xfrm>
            <a:prstGeom prst="line">
              <a:avLst/>
            </a:prstGeom>
            <a:noFill/>
            <a:ln w="38100">
              <a:solidFill>
                <a:schemeClr val="folHlink"/>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3328" name="Line 29"/>
            <p:cNvSpPr>
              <a:spLocks noChangeShapeType="1"/>
            </p:cNvSpPr>
            <p:nvPr/>
          </p:nvSpPr>
          <p:spPr bwMode="auto">
            <a:xfrm>
              <a:off x="533400" y="4572000"/>
              <a:ext cx="8153400" cy="0"/>
            </a:xfrm>
            <a:prstGeom prst="line">
              <a:avLst/>
            </a:prstGeom>
            <a:noFill/>
            <a:ln w="38100">
              <a:solidFill>
                <a:schemeClr val="folHlink"/>
              </a:solidFill>
              <a:prstDash val="dashDot"/>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t>规划过程</a:t>
            </a:r>
            <a:endParaRPr lang="zh-CN" altLang="en-US"/>
          </a:p>
        </p:txBody>
      </p:sp>
      <p:sp>
        <p:nvSpPr>
          <p:cNvPr id="14339" name="Rectangle 3"/>
          <p:cNvSpPr>
            <a:spLocks noGrp="1" noChangeArrowheads="1"/>
          </p:cNvSpPr>
          <p:nvPr>
            <p:ph type="body" idx="1"/>
          </p:nvPr>
        </p:nvSpPr>
        <p:spPr>
          <a:xfrm>
            <a:off x="457200" y="1052513"/>
            <a:ext cx="8229600" cy="5184775"/>
          </a:xfrm>
        </p:spPr>
        <p:txBody>
          <a:bodyPr/>
          <a:lstStyle/>
          <a:p>
            <a:pPr eaLnBrk="1" hangingPunct="1"/>
            <a:r>
              <a:rPr lang="en-US" altLang="zh-CN" sz="2800"/>
              <a:t>1</a:t>
            </a:r>
            <a:r>
              <a:rPr lang="zh-CN" altLang="en-US" sz="2800"/>
              <a:t>．系统调查： 调查，就是要搞清楚企业的组织层次，得到企业的组织结构图。</a:t>
            </a:r>
            <a:endParaRPr lang="zh-CN" altLang="en-US" sz="2800"/>
          </a:p>
          <a:p>
            <a:pPr eaLnBrk="1" hangingPunct="1"/>
            <a:r>
              <a:rPr lang="en-US" altLang="zh-CN" sz="2800"/>
              <a:t>2</a:t>
            </a:r>
            <a:r>
              <a:rPr lang="zh-CN" altLang="en-US" sz="2800"/>
              <a:t>．可行性分析：从经济、法律、技术等多方面进行可行性论证分析，在此基础上得到可行性报告。</a:t>
            </a:r>
            <a:endParaRPr lang="zh-CN" altLang="en-US" sz="2800"/>
          </a:p>
          <a:p>
            <a:pPr eaLnBrk="1" hangingPunct="1"/>
            <a:r>
              <a:rPr lang="en-US" altLang="zh-CN" sz="2800"/>
              <a:t>3</a:t>
            </a:r>
            <a:r>
              <a:rPr lang="zh-CN" altLang="en-US" sz="2800"/>
              <a:t>．数据库建设的总体目标和数据库建设的实施总安排</a:t>
            </a:r>
            <a:endParaRPr lang="zh-CN" altLang="en-US" sz="2800"/>
          </a:p>
        </p:txBody>
      </p:sp>
    </p:spTree>
  </p:cSld>
  <p:clrMapOvr>
    <a:masterClrMapping/>
  </p:clrMapOvr>
  <p:transition spd="slow">
    <p:randomBar dir="vert"/>
  </p:transition>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8158</Words>
  <Application>WPS 演示</Application>
  <PresentationFormat>全屏显示(4:3)</PresentationFormat>
  <Paragraphs>1165</Paragraphs>
  <Slides>70</Slides>
  <Notes>11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19</vt:i4>
      </vt:variant>
      <vt:variant>
        <vt:lpstr>幻灯片标题</vt:lpstr>
      </vt:variant>
      <vt:variant>
        <vt:i4>70</vt:i4>
      </vt:variant>
    </vt:vector>
  </HeadingPairs>
  <TitlesOfParts>
    <vt:vector size="109" baseType="lpstr">
      <vt:lpstr>Arial</vt:lpstr>
      <vt:lpstr>宋体</vt:lpstr>
      <vt:lpstr>Wingdings</vt:lpstr>
      <vt:lpstr>Verdana</vt:lpstr>
      <vt:lpstr>Times New Roman</vt:lpstr>
      <vt:lpstr>Garamond</vt:lpstr>
      <vt:lpstr>黑体</vt:lpstr>
      <vt:lpstr>微软雅黑</vt:lpstr>
      <vt:lpstr>Arial Unicode MS</vt:lpstr>
      <vt:lpstr>Calibri</vt:lpstr>
      <vt:lpstr>Gulim</vt:lpstr>
      <vt:lpstr>Malgun Gothic</vt:lpstr>
      <vt:lpstr>幼圆</vt:lpstr>
      <vt:lpstr>文鼎细圆</vt:lpstr>
      <vt:lpstr>楷体_GB2312</vt:lpstr>
      <vt:lpstr>新宋体</vt:lpstr>
      <vt:lpstr>Times New Roman</vt:lpstr>
      <vt:lpstr>楷体</vt:lpstr>
      <vt:lpstr>Arial</vt:lpstr>
      <vt:lpstr>Level</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第五章 数据库设计与实施</vt:lpstr>
      <vt:lpstr>5.1 数据库设计概述</vt:lpstr>
      <vt:lpstr>图5-1 数据库设计过程</vt:lpstr>
      <vt:lpstr>5.1.2 数据库设计方法</vt:lpstr>
      <vt:lpstr>5.1.3 数据库设计的步骤</vt:lpstr>
      <vt:lpstr>5.1.3 数据库设计的步骤（续1）</vt:lpstr>
      <vt:lpstr>5.1.3 数据库设计的步骤（续2）</vt:lpstr>
      <vt:lpstr>5.2 数据库规划</vt:lpstr>
      <vt:lpstr>规划过程</vt:lpstr>
      <vt:lpstr>5.3 需求分析</vt:lpstr>
      <vt:lpstr>5.3.1 需求分析的任务</vt:lpstr>
      <vt:lpstr>5.3.2 需求分析的方法</vt:lpstr>
      <vt:lpstr>5.3.3 需求分析的步骤</vt:lpstr>
      <vt:lpstr>PowerPoint 演示文稿</vt:lpstr>
      <vt:lpstr>5.3.3 需求分析的步骤（续1）</vt:lpstr>
      <vt:lpstr>5.3.3 需求分析的步骤（续2）</vt:lpstr>
      <vt:lpstr>PowerPoint 演示文稿</vt:lpstr>
      <vt:lpstr>PowerPoint 演示文稿</vt:lpstr>
      <vt:lpstr>数据流图举例</vt:lpstr>
      <vt:lpstr>数据流图举例</vt:lpstr>
      <vt:lpstr>5.3.3 需求分析的步骤（续3）</vt:lpstr>
      <vt:lpstr>5.3.3 需求分析的步骤（续3）</vt:lpstr>
      <vt:lpstr>数据字典四部分（续）</vt:lpstr>
      <vt:lpstr>数据字典四部分（续）</vt:lpstr>
      <vt:lpstr>数据字典四部分（续）</vt:lpstr>
      <vt:lpstr>数据字典四部分（续）</vt:lpstr>
      <vt:lpstr>数据字典四部分（续）</vt:lpstr>
      <vt:lpstr>5.4 概念结构设计</vt:lpstr>
      <vt:lpstr>5.4 概念结构设计</vt:lpstr>
      <vt:lpstr>PowerPoint 演示文稿</vt:lpstr>
      <vt:lpstr>自底向上概念结构设计</vt:lpstr>
      <vt:lpstr>自底向上概念结构设计</vt:lpstr>
      <vt:lpstr>5.4.1 设计各局部应用的E-R模型</vt:lpstr>
      <vt:lpstr>5.4.1 设计各局部应用的E-R模型</vt:lpstr>
      <vt:lpstr>“系”作为实体还是属性</vt:lpstr>
      <vt:lpstr>5.4.1 设计各局部应用的E-R模型（续1）</vt:lpstr>
      <vt:lpstr>局部E-R图设计</vt:lpstr>
      <vt:lpstr>局部E-R图设计</vt:lpstr>
      <vt:lpstr>局部E-R图设计</vt:lpstr>
      <vt:lpstr>局部E-R图设计示例</vt:lpstr>
      <vt:lpstr>局部E-R图设计示例（续）</vt:lpstr>
      <vt:lpstr>设计局部E-R图示例（续）</vt:lpstr>
      <vt:lpstr>设计局部E-R图示例（续）</vt:lpstr>
      <vt:lpstr>5.4.2 全局E-R模型的设计</vt:lpstr>
      <vt:lpstr>1.依次取出局部的E-R图进行集成</vt:lpstr>
      <vt:lpstr>设计全局E-R模型 </vt:lpstr>
      <vt:lpstr>设计全局E-R模型 </vt:lpstr>
      <vt:lpstr>设计全局E-R模型 </vt:lpstr>
      <vt:lpstr>设计全局E-R模型 </vt:lpstr>
      <vt:lpstr>PowerPoint 演示文稿</vt:lpstr>
      <vt:lpstr>PowerPoint 演示文稿</vt:lpstr>
      <vt:lpstr>PowerPoint 演示文稿</vt:lpstr>
      <vt:lpstr>PowerPoint 演示文稿</vt:lpstr>
      <vt:lpstr>PowerPoint 演示文稿</vt:lpstr>
      <vt:lpstr>2．消除模型中冗余数据和冗余联系</vt:lpstr>
      <vt:lpstr>局部E-R图</vt:lpstr>
      <vt:lpstr>合并示例</vt:lpstr>
      <vt:lpstr>优化全局E-R模型 </vt:lpstr>
      <vt:lpstr>5.5 逻辑结构设计</vt:lpstr>
      <vt:lpstr>5.5.1  E-R图向关系模型的转换原则</vt:lpstr>
      <vt:lpstr>5.5.1  E-R图向关系模型的转换原则</vt:lpstr>
      <vt:lpstr>5.5.1  E-R图向关系模型的转换原则</vt:lpstr>
      <vt:lpstr>5.5.1  E-R图向关系模型的转换原则</vt:lpstr>
      <vt:lpstr>5.5.1  E-R图向关系模型的转换原则</vt:lpstr>
      <vt:lpstr>5.5.2 关系模型向特定的RDBMS的转换</vt:lpstr>
      <vt:lpstr>5.6 物理结构设计</vt:lpstr>
      <vt:lpstr>5.6 物理结构设计</vt:lpstr>
      <vt:lpstr>为关系选取存取方法</vt:lpstr>
      <vt:lpstr>确定系统的存储结构</vt:lpstr>
      <vt:lpstr>本章结束！ </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妹陀</cp:lastModifiedBy>
  <cp:revision>173</cp:revision>
  <dcterms:created xsi:type="dcterms:W3CDTF">2013-03-14T02:59:00Z</dcterms:created>
  <dcterms:modified xsi:type="dcterms:W3CDTF">2020-09-30T02:51:18Z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