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Lst>
  <p:notesMasterIdLst>
    <p:notesMasterId r:id="rId76"/>
  </p:notesMasterIdLst>
  <p:sldIdLst>
    <p:sldId id="441" r:id="rId3"/>
    <p:sldId id="356" r:id="rId4"/>
    <p:sldId id="357" r:id="rId5"/>
    <p:sldId id="350" r:id="rId6"/>
    <p:sldId id="442" r:id="rId7"/>
    <p:sldId id="358" r:id="rId8"/>
    <p:sldId id="359" r:id="rId9"/>
    <p:sldId id="471" r:id="rId10"/>
    <p:sldId id="472" r:id="rId11"/>
    <p:sldId id="473" r:id="rId12"/>
    <p:sldId id="474" r:id="rId13"/>
    <p:sldId id="476" r:id="rId14"/>
    <p:sldId id="360" r:id="rId15"/>
    <p:sldId id="477" r:id="rId16"/>
    <p:sldId id="478" r:id="rId17"/>
    <p:sldId id="361" r:id="rId18"/>
    <p:sldId id="362" r:id="rId19"/>
    <p:sldId id="542" r:id="rId20"/>
    <p:sldId id="443" r:id="rId21"/>
    <p:sldId id="364" r:id="rId22"/>
    <p:sldId id="365" r:id="rId23"/>
    <p:sldId id="464" r:id="rId24"/>
    <p:sldId id="366" r:id="rId25"/>
    <p:sldId id="367" r:id="rId26"/>
    <p:sldId id="444" r:id="rId27"/>
    <p:sldId id="430" r:id="rId28"/>
    <p:sldId id="431" r:id="rId29"/>
    <p:sldId id="432" r:id="rId30"/>
    <p:sldId id="445" r:id="rId31"/>
    <p:sldId id="368" r:id="rId32"/>
    <p:sldId id="449" r:id="rId33"/>
    <p:sldId id="450" r:id="rId34"/>
    <p:sldId id="451" r:id="rId35"/>
    <p:sldId id="448" r:id="rId36"/>
    <p:sldId id="452" r:id="rId37"/>
    <p:sldId id="453" r:id="rId38"/>
    <p:sldId id="369" r:id="rId39"/>
    <p:sldId id="428" r:id="rId40"/>
    <p:sldId id="544" r:id="rId41"/>
    <p:sldId id="371" r:id="rId42"/>
    <p:sldId id="454" r:id="rId43"/>
    <p:sldId id="433" r:id="rId44"/>
    <p:sldId id="481" r:id="rId45"/>
    <p:sldId id="372" r:id="rId46"/>
    <p:sldId id="456" r:id="rId47"/>
    <p:sldId id="373" r:id="rId48"/>
    <p:sldId id="458" r:id="rId49"/>
    <p:sldId id="457" r:id="rId50"/>
    <p:sldId id="374" r:id="rId51"/>
    <p:sldId id="426" r:id="rId52"/>
    <p:sldId id="459" r:id="rId53"/>
    <p:sldId id="427" r:id="rId54"/>
    <p:sldId id="545" r:id="rId55"/>
    <p:sldId id="375" r:id="rId56"/>
    <p:sldId id="434" r:id="rId57"/>
    <p:sldId id="461" r:id="rId58"/>
    <p:sldId id="435" r:id="rId59"/>
    <p:sldId id="437" r:id="rId60"/>
    <p:sldId id="436" r:id="rId61"/>
    <p:sldId id="377" r:id="rId62"/>
    <p:sldId id="378" r:id="rId63"/>
    <p:sldId id="482" r:id="rId64"/>
    <p:sldId id="429" r:id="rId65"/>
    <p:sldId id="446" r:id="rId66"/>
    <p:sldId id="463" r:id="rId67"/>
    <p:sldId id="465" r:id="rId68"/>
    <p:sldId id="466" r:id="rId69"/>
    <p:sldId id="469" r:id="rId70"/>
    <p:sldId id="467" r:id="rId71"/>
    <p:sldId id="468" r:id="rId72"/>
    <p:sldId id="479" r:id="rId73"/>
    <p:sldId id="480" r:id="rId74"/>
    <p:sldId id="348" r:id="rId7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p:cViewPr varScale="1">
        <p:scale>
          <a:sx n="72" d="100"/>
          <a:sy n="72" d="100"/>
        </p:scale>
        <p:origin x="6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notesMaster" Target="notesMasters/notesMaster1.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DF01D1C-0BFD-47F1-AB1B-3A94100A2B27}" type="doc">
      <dgm:prSet loTypeId="urn:microsoft.com/office/officeart/2008/layout/VerticalCurvedList#2" loCatId="list" qsTypeId="urn:microsoft.com/office/officeart/2005/8/quickstyle/simple1#2" qsCatId="simple" csTypeId="urn:microsoft.com/office/officeart/2005/8/colors/accent1_2#2" csCatId="accent1" phldr="1"/>
      <dgm:spPr/>
      <dgm:t>
        <a:bodyPr/>
        <a:lstStyle/>
        <a:p>
          <a:endParaRPr lang="zh-CN" altLang="en-US"/>
        </a:p>
      </dgm:t>
    </dgm:pt>
    <dgm:pt modelId="{5DB546D0-C81A-4226-AF50-6D082C31BB05}">
      <dgm:prSet phldrT="[文本]"/>
      <dgm:spPr/>
      <dgm:t>
        <a:bodyPr/>
        <a:lstStyle/>
        <a:p>
          <a:pPr>
            <a:buFont typeface="Wingdings" panose="05000000000000000000" pitchFamily="2" charset="2"/>
            <a:buNone/>
          </a:pPr>
          <a:r>
            <a:rPr lang="en-US" altLang="zh-CN" b="0" dirty="0">
              <a:solidFill>
                <a:srgbClr val="0000FF"/>
              </a:solidFill>
            </a:rPr>
            <a:t>1</a:t>
          </a:r>
          <a:r>
            <a:rPr lang="zh-CN" altLang="en-US" b="0" dirty="0">
              <a:solidFill>
                <a:srgbClr val="0000FF"/>
              </a:solidFill>
            </a:rPr>
            <a:t>．用户标识与鉴别</a:t>
          </a:r>
          <a:endParaRPr lang="zh-CN" altLang="en-US" b="0" dirty="0"/>
        </a:p>
      </dgm:t>
    </dgm:pt>
    <dgm:pt modelId="{537B0E7E-35F2-4F05-9812-6AA25913A9B4}" cxnId="{6166A580-8096-4C08-9C18-373187D43487}" type="parTrans">
      <dgm:prSet/>
      <dgm:spPr/>
      <dgm:t>
        <a:bodyPr/>
        <a:lstStyle/>
        <a:p>
          <a:endParaRPr lang="zh-CN" altLang="en-US"/>
        </a:p>
      </dgm:t>
    </dgm:pt>
    <dgm:pt modelId="{91762EC7-91E9-4D19-A41F-9EB9AAA8DDDA}" cxnId="{6166A580-8096-4C08-9C18-373187D43487}" type="sibTrans">
      <dgm:prSet/>
      <dgm:spPr/>
      <dgm:t>
        <a:bodyPr/>
        <a:lstStyle/>
        <a:p>
          <a:endParaRPr lang="zh-CN" altLang="en-US"/>
        </a:p>
      </dgm:t>
    </dgm:pt>
    <dgm:pt modelId="{2E729611-F414-4122-8B2E-E2459BC95953}">
      <dgm:prSet phldrT="[文本]"/>
      <dgm:spPr/>
      <dgm:t>
        <a:bodyPr/>
        <a:lstStyle/>
        <a:p>
          <a:pPr>
            <a:buFont typeface="Wingdings" panose="05000000000000000000" pitchFamily="2" charset="2"/>
            <a:buNone/>
          </a:pPr>
          <a:r>
            <a:rPr lang="en-US" altLang="zh-CN" b="0" dirty="0">
              <a:solidFill>
                <a:srgbClr val="0000FF"/>
              </a:solidFill>
            </a:rPr>
            <a:t>2</a:t>
          </a:r>
          <a:r>
            <a:rPr lang="zh-CN" altLang="en-US" b="0" dirty="0">
              <a:solidFill>
                <a:srgbClr val="0000FF"/>
              </a:solidFill>
            </a:rPr>
            <a:t>．存取控制</a:t>
          </a:r>
          <a:endParaRPr lang="zh-CN" altLang="en-US" b="0" dirty="0"/>
        </a:p>
      </dgm:t>
    </dgm:pt>
    <dgm:pt modelId="{620AF08D-8DB3-4CC9-AA0E-943439D057EA}" cxnId="{015E1CF8-E296-457E-B621-B23F9ACC274D}" type="parTrans">
      <dgm:prSet/>
      <dgm:spPr/>
      <dgm:t>
        <a:bodyPr/>
        <a:lstStyle/>
        <a:p>
          <a:endParaRPr lang="zh-CN" altLang="en-US"/>
        </a:p>
      </dgm:t>
    </dgm:pt>
    <dgm:pt modelId="{188C3B12-108F-4E54-8032-56649D023E39}" cxnId="{015E1CF8-E296-457E-B621-B23F9ACC274D}" type="sibTrans">
      <dgm:prSet/>
      <dgm:spPr/>
      <dgm:t>
        <a:bodyPr/>
        <a:lstStyle/>
        <a:p>
          <a:endParaRPr lang="zh-CN" altLang="en-US"/>
        </a:p>
      </dgm:t>
    </dgm:pt>
    <dgm:pt modelId="{759C4B87-8227-4873-B9E3-A88BAA913807}">
      <dgm:prSet phldrT="[文本]"/>
      <dgm:spPr/>
      <dgm:t>
        <a:bodyPr/>
        <a:lstStyle/>
        <a:p>
          <a:pPr>
            <a:buFont typeface="Wingdings" panose="05000000000000000000" pitchFamily="2" charset="2"/>
            <a:buNone/>
          </a:pPr>
          <a:r>
            <a:rPr lang="en-US" altLang="zh-CN" dirty="0">
              <a:solidFill>
                <a:srgbClr val="0000FF"/>
              </a:solidFill>
            </a:rPr>
            <a:t>3</a:t>
          </a:r>
          <a:r>
            <a:rPr lang="zh-CN" altLang="en-US" dirty="0">
              <a:solidFill>
                <a:srgbClr val="0000FF"/>
              </a:solidFill>
            </a:rPr>
            <a:t>．视图机制</a:t>
          </a:r>
          <a:endParaRPr lang="zh-CN" altLang="en-US" dirty="0"/>
        </a:p>
      </dgm:t>
    </dgm:pt>
    <dgm:pt modelId="{BA372BBE-97B8-4220-9563-F9D5F263DBA1}" cxnId="{4228D06F-5AB0-499E-9AAB-58EFC893EA7A}" type="parTrans">
      <dgm:prSet/>
      <dgm:spPr/>
      <dgm:t>
        <a:bodyPr/>
        <a:lstStyle/>
        <a:p>
          <a:endParaRPr lang="zh-CN" altLang="en-US"/>
        </a:p>
      </dgm:t>
    </dgm:pt>
    <dgm:pt modelId="{F6CFB0CA-92F7-4432-9F54-25586F417460}" cxnId="{4228D06F-5AB0-499E-9AAB-58EFC893EA7A}" type="sibTrans">
      <dgm:prSet/>
      <dgm:spPr/>
      <dgm:t>
        <a:bodyPr/>
        <a:lstStyle/>
        <a:p>
          <a:endParaRPr lang="zh-CN" altLang="en-US"/>
        </a:p>
      </dgm:t>
    </dgm:pt>
    <dgm:pt modelId="{BBD3A70F-EB01-462E-B7FB-488350A7B9C2}">
      <dgm:prSet/>
      <dgm:spPr/>
      <dgm:t>
        <a:bodyPr/>
        <a:lstStyle/>
        <a:p>
          <a:r>
            <a:rPr lang="en-US" altLang="zh-CN">
              <a:solidFill>
                <a:srgbClr val="0000FF"/>
              </a:solidFill>
            </a:rPr>
            <a:t>5</a:t>
          </a:r>
          <a:r>
            <a:rPr lang="zh-CN" altLang="en-US">
              <a:solidFill>
                <a:srgbClr val="0000FF"/>
              </a:solidFill>
            </a:rPr>
            <a:t>．数据加密</a:t>
          </a:r>
          <a:endParaRPr lang="zh-CN" altLang="en-US" dirty="0">
            <a:solidFill>
              <a:srgbClr val="0000FF"/>
            </a:solidFill>
          </a:endParaRPr>
        </a:p>
      </dgm:t>
    </dgm:pt>
    <dgm:pt modelId="{F88E6224-47EE-45F7-B907-15FC625633E1}" cxnId="{C3944BAD-B103-4D1E-B7F7-68AD47394FFF}" type="parTrans">
      <dgm:prSet/>
      <dgm:spPr/>
      <dgm:t>
        <a:bodyPr/>
        <a:lstStyle/>
        <a:p>
          <a:endParaRPr lang="zh-CN" altLang="en-US"/>
        </a:p>
      </dgm:t>
    </dgm:pt>
    <dgm:pt modelId="{B97125A3-575E-43C0-933A-606CCA446DA5}" cxnId="{C3944BAD-B103-4D1E-B7F7-68AD47394FFF}" type="sibTrans">
      <dgm:prSet/>
      <dgm:spPr/>
      <dgm:t>
        <a:bodyPr/>
        <a:lstStyle/>
        <a:p>
          <a:endParaRPr lang="zh-CN" altLang="en-US"/>
        </a:p>
      </dgm:t>
    </dgm:pt>
    <dgm:pt modelId="{F50EB060-481A-43A8-AFE3-5D2C62DB956B}">
      <dgm:prSet/>
      <dgm:spPr/>
      <dgm:t>
        <a:bodyPr/>
        <a:lstStyle/>
        <a:p>
          <a:r>
            <a:rPr lang="en-US" altLang="zh-CN" dirty="0">
              <a:solidFill>
                <a:srgbClr val="0000FF"/>
              </a:solidFill>
            </a:rPr>
            <a:t>4</a:t>
          </a:r>
          <a:r>
            <a:rPr lang="zh-CN" altLang="en-US" dirty="0">
              <a:solidFill>
                <a:srgbClr val="0000FF"/>
              </a:solidFill>
            </a:rPr>
            <a:t>．审计</a:t>
          </a:r>
        </a:p>
      </dgm:t>
    </dgm:pt>
    <dgm:pt modelId="{85DAC9D4-77B3-4EC8-A4AA-DB2ED91A09DA}" cxnId="{73EB205E-B911-46C2-9AE5-A66ED353F37E}" type="parTrans">
      <dgm:prSet/>
      <dgm:spPr/>
      <dgm:t>
        <a:bodyPr/>
        <a:lstStyle/>
        <a:p>
          <a:endParaRPr lang="zh-CN" altLang="en-US"/>
        </a:p>
      </dgm:t>
    </dgm:pt>
    <dgm:pt modelId="{5A33B59F-057E-451D-9DBE-F09892AF7A8D}" cxnId="{73EB205E-B911-46C2-9AE5-A66ED353F37E}" type="sibTrans">
      <dgm:prSet/>
      <dgm:spPr/>
      <dgm:t>
        <a:bodyPr/>
        <a:lstStyle/>
        <a:p>
          <a:endParaRPr lang="zh-CN" altLang="en-US"/>
        </a:p>
      </dgm:t>
    </dgm:pt>
    <dgm:pt modelId="{749C3823-A5C7-452F-91C4-4B68FAB0BEB3}" type="pres">
      <dgm:prSet presAssocID="{6DF01D1C-0BFD-47F1-AB1B-3A94100A2B27}" presName="Name0" presStyleCnt="0">
        <dgm:presLayoutVars>
          <dgm:chMax val="7"/>
          <dgm:chPref val="7"/>
          <dgm:dir/>
        </dgm:presLayoutVars>
      </dgm:prSet>
      <dgm:spPr/>
    </dgm:pt>
    <dgm:pt modelId="{CDF27440-E524-4CF3-8C19-C05098C407C0}" type="pres">
      <dgm:prSet presAssocID="{6DF01D1C-0BFD-47F1-AB1B-3A94100A2B27}" presName="Name1" presStyleCnt="0"/>
      <dgm:spPr/>
    </dgm:pt>
    <dgm:pt modelId="{8F39222F-3E30-4FB6-A04E-BB1CC6F877D9}" type="pres">
      <dgm:prSet presAssocID="{6DF01D1C-0BFD-47F1-AB1B-3A94100A2B27}" presName="cycle" presStyleCnt="0"/>
      <dgm:spPr/>
    </dgm:pt>
    <dgm:pt modelId="{EC2545DA-B0CB-42C1-9631-019343C3DAB0}" type="pres">
      <dgm:prSet presAssocID="{6DF01D1C-0BFD-47F1-AB1B-3A94100A2B27}" presName="srcNode" presStyleLbl="node1" presStyleIdx="0" presStyleCnt="5"/>
      <dgm:spPr/>
    </dgm:pt>
    <dgm:pt modelId="{DFA3C146-F68D-4302-A1EC-5E7273B0988F}" type="pres">
      <dgm:prSet presAssocID="{6DF01D1C-0BFD-47F1-AB1B-3A94100A2B27}" presName="conn" presStyleLbl="parChTrans1D2" presStyleIdx="0" presStyleCnt="1"/>
      <dgm:spPr/>
    </dgm:pt>
    <dgm:pt modelId="{CB52AD2A-5C97-426F-839C-239B5B7325D6}" type="pres">
      <dgm:prSet presAssocID="{6DF01D1C-0BFD-47F1-AB1B-3A94100A2B27}" presName="extraNode" presStyleLbl="node1" presStyleIdx="0" presStyleCnt="5"/>
      <dgm:spPr/>
    </dgm:pt>
    <dgm:pt modelId="{6E2D969F-4847-41DE-83F0-1B67A5B27CA4}" type="pres">
      <dgm:prSet presAssocID="{6DF01D1C-0BFD-47F1-AB1B-3A94100A2B27}" presName="dstNode" presStyleLbl="node1" presStyleIdx="0" presStyleCnt="5"/>
      <dgm:spPr/>
    </dgm:pt>
    <dgm:pt modelId="{CF17F5A4-2920-4A75-82BE-B9DB58B840EB}" type="pres">
      <dgm:prSet presAssocID="{5DB546D0-C81A-4226-AF50-6D082C31BB05}" presName="text_1" presStyleLbl="node1" presStyleIdx="0" presStyleCnt="5">
        <dgm:presLayoutVars>
          <dgm:bulletEnabled val="1"/>
        </dgm:presLayoutVars>
      </dgm:prSet>
      <dgm:spPr/>
    </dgm:pt>
    <dgm:pt modelId="{E5C5C6AA-FED0-45A5-823F-3E39240A7432}" type="pres">
      <dgm:prSet presAssocID="{5DB546D0-C81A-4226-AF50-6D082C31BB05}" presName="accent_1" presStyleCnt="0"/>
      <dgm:spPr/>
    </dgm:pt>
    <dgm:pt modelId="{0A90AC37-7828-4AAA-BBFE-8327AD09351B}" type="pres">
      <dgm:prSet presAssocID="{5DB546D0-C81A-4226-AF50-6D082C31BB05}" presName="accentRepeatNode" presStyleLbl="solidFgAcc1" presStyleIdx="0" presStyleCnt="5"/>
      <dgm:spPr/>
    </dgm:pt>
    <dgm:pt modelId="{22B26041-5ED8-4DE9-AE30-51EE99FFD8FC}" type="pres">
      <dgm:prSet presAssocID="{2E729611-F414-4122-8B2E-E2459BC95953}" presName="text_2" presStyleLbl="node1" presStyleIdx="1" presStyleCnt="5">
        <dgm:presLayoutVars>
          <dgm:bulletEnabled val="1"/>
        </dgm:presLayoutVars>
      </dgm:prSet>
      <dgm:spPr/>
    </dgm:pt>
    <dgm:pt modelId="{2E956DBF-8CE7-4665-A472-B13D3D7DEE7F}" type="pres">
      <dgm:prSet presAssocID="{2E729611-F414-4122-8B2E-E2459BC95953}" presName="accent_2" presStyleCnt="0"/>
      <dgm:spPr/>
    </dgm:pt>
    <dgm:pt modelId="{90F34A3F-B591-4FCF-9D09-951F1F5FE486}" type="pres">
      <dgm:prSet presAssocID="{2E729611-F414-4122-8B2E-E2459BC95953}" presName="accentRepeatNode" presStyleLbl="solidFgAcc1" presStyleIdx="1" presStyleCnt="5"/>
      <dgm:spPr/>
    </dgm:pt>
    <dgm:pt modelId="{397948B5-A21D-4BF6-9D16-D3A486CB03CF}" type="pres">
      <dgm:prSet presAssocID="{759C4B87-8227-4873-B9E3-A88BAA913807}" presName="text_3" presStyleLbl="node1" presStyleIdx="2" presStyleCnt="5">
        <dgm:presLayoutVars>
          <dgm:bulletEnabled val="1"/>
        </dgm:presLayoutVars>
      </dgm:prSet>
      <dgm:spPr/>
    </dgm:pt>
    <dgm:pt modelId="{7CF637E7-2B18-447C-9EDB-60F8AB847E4D}" type="pres">
      <dgm:prSet presAssocID="{759C4B87-8227-4873-B9E3-A88BAA913807}" presName="accent_3" presStyleCnt="0"/>
      <dgm:spPr/>
    </dgm:pt>
    <dgm:pt modelId="{5435FA9A-6A93-4BF1-A370-527EBDB5B415}" type="pres">
      <dgm:prSet presAssocID="{759C4B87-8227-4873-B9E3-A88BAA913807}" presName="accentRepeatNode" presStyleLbl="solidFgAcc1" presStyleIdx="2" presStyleCnt="5"/>
      <dgm:spPr/>
    </dgm:pt>
    <dgm:pt modelId="{65074D66-1E33-447C-A7A8-E87076163C7E}" type="pres">
      <dgm:prSet presAssocID="{F50EB060-481A-43A8-AFE3-5D2C62DB956B}" presName="text_4" presStyleLbl="node1" presStyleIdx="3" presStyleCnt="5">
        <dgm:presLayoutVars>
          <dgm:bulletEnabled val="1"/>
        </dgm:presLayoutVars>
      </dgm:prSet>
      <dgm:spPr/>
    </dgm:pt>
    <dgm:pt modelId="{7EF8584A-474E-40F5-B837-C06D1EB56DBE}" type="pres">
      <dgm:prSet presAssocID="{F50EB060-481A-43A8-AFE3-5D2C62DB956B}" presName="accent_4" presStyleCnt="0"/>
      <dgm:spPr/>
    </dgm:pt>
    <dgm:pt modelId="{51FAE6C3-6FAB-4593-B841-9F702185A17A}" type="pres">
      <dgm:prSet presAssocID="{F50EB060-481A-43A8-AFE3-5D2C62DB956B}" presName="accentRepeatNode" presStyleLbl="solidFgAcc1" presStyleIdx="3" presStyleCnt="5"/>
      <dgm:spPr/>
    </dgm:pt>
    <dgm:pt modelId="{576BC335-648E-4AD9-8393-5548661E7BAD}" type="pres">
      <dgm:prSet presAssocID="{BBD3A70F-EB01-462E-B7FB-488350A7B9C2}" presName="text_5" presStyleLbl="node1" presStyleIdx="4" presStyleCnt="5">
        <dgm:presLayoutVars>
          <dgm:bulletEnabled val="1"/>
        </dgm:presLayoutVars>
      </dgm:prSet>
      <dgm:spPr/>
    </dgm:pt>
    <dgm:pt modelId="{D84C3B35-9DDB-440E-9CD9-DE60C13E1A7F}" type="pres">
      <dgm:prSet presAssocID="{BBD3A70F-EB01-462E-B7FB-488350A7B9C2}" presName="accent_5" presStyleCnt="0"/>
      <dgm:spPr/>
    </dgm:pt>
    <dgm:pt modelId="{66EA3221-3AE8-4F34-9230-CA0C4FEBA476}" type="pres">
      <dgm:prSet presAssocID="{BBD3A70F-EB01-462E-B7FB-488350A7B9C2}" presName="accentRepeatNode" presStyleLbl="solidFgAcc1" presStyleIdx="4" presStyleCnt="5"/>
      <dgm:spPr/>
    </dgm:pt>
  </dgm:ptLst>
  <dgm:cxnLst>
    <dgm:cxn modelId="{79E7EA02-8B41-4744-9163-96DCD9362F33}" type="presOf" srcId="{BBD3A70F-EB01-462E-B7FB-488350A7B9C2}" destId="{576BC335-648E-4AD9-8393-5548661E7BAD}" srcOrd="0" destOrd="0" presId="urn:microsoft.com/office/officeart/2008/layout/VerticalCurvedList#2"/>
    <dgm:cxn modelId="{E5C38839-92A7-4487-9EE0-CAB7AC83C142}" type="presOf" srcId="{759C4B87-8227-4873-B9E3-A88BAA913807}" destId="{397948B5-A21D-4BF6-9D16-D3A486CB03CF}" srcOrd="0" destOrd="0" presId="urn:microsoft.com/office/officeart/2008/layout/VerticalCurvedList#2"/>
    <dgm:cxn modelId="{73EB205E-B911-46C2-9AE5-A66ED353F37E}" srcId="{6DF01D1C-0BFD-47F1-AB1B-3A94100A2B27}" destId="{F50EB060-481A-43A8-AFE3-5D2C62DB956B}" srcOrd="3" destOrd="0" parTransId="{85DAC9D4-77B3-4EC8-A4AA-DB2ED91A09DA}" sibTransId="{5A33B59F-057E-451D-9DBE-F09892AF7A8D}"/>
    <dgm:cxn modelId="{4F4A6567-11A2-4C7B-AD3F-D16697DF651B}" type="presOf" srcId="{6DF01D1C-0BFD-47F1-AB1B-3A94100A2B27}" destId="{749C3823-A5C7-452F-91C4-4B68FAB0BEB3}" srcOrd="0" destOrd="0" presId="urn:microsoft.com/office/officeart/2008/layout/VerticalCurvedList#2"/>
    <dgm:cxn modelId="{C0D6A14A-D6DA-48DE-9B74-D04F6C7174DE}" type="presOf" srcId="{5DB546D0-C81A-4226-AF50-6D082C31BB05}" destId="{CF17F5A4-2920-4A75-82BE-B9DB58B840EB}" srcOrd="0" destOrd="0" presId="urn:microsoft.com/office/officeart/2008/layout/VerticalCurvedList#2"/>
    <dgm:cxn modelId="{4228D06F-5AB0-499E-9AAB-58EFC893EA7A}" srcId="{6DF01D1C-0BFD-47F1-AB1B-3A94100A2B27}" destId="{759C4B87-8227-4873-B9E3-A88BAA913807}" srcOrd="2" destOrd="0" parTransId="{BA372BBE-97B8-4220-9563-F9D5F263DBA1}" sibTransId="{F6CFB0CA-92F7-4432-9F54-25586F417460}"/>
    <dgm:cxn modelId="{B7F6DE73-583A-49EC-B762-221FAD08C449}" type="presOf" srcId="{91762EC7-91E9-4D19-A41F-9EB9AAA8DDDA}" destId="{DFA3C146-F68D-4302-A1EC-5E7273B0988F}" srcOrd="0" destOrd="0" presId="urn:microsoft.com/office/officeart/2008/layout/VerticalCurvedList#2"/>
    <dgm:cxn modelId="{6166A580-8096-4C08-9C18-373187D43487}" srcId="{6DF01D1C-0BFD-47F1-AB1B-3A94100A2B27}" destId="{5DB546D0-C81A-4226-AF50-6D082C31BB05}" srcOrd="0" destOrd="0" parTransId="{537B0E7E-35F2-4F05-9812-6AA25913A9B4}" sibTransId="{91762EC7-91E9-4D19-A41F-9EB9AAA8DDDA}"/>
    <dgm:cxn modelId="{C3944BAD-B103-4D1E-B7F7-68AD47394FFF}" srcId="{6DF01D1C-0BFD-47F1-AB1B-3A94100A2B27}" destId="{BBD3A70F-EB01-462E-B7FB-488350A7B9C2}" srcOrd="4" destOrd="0" parTransId="{F88E6224-47EE-45F7-B907-15FC625633E1}" sibTransId="{B97125A3-575E-43C0-933A-606CCA446DA5}"/>
    <dgm:cxn modelId="{8280E6C7-71C9-418D-BF4A-FCC121B8CD07}" type="presOf" srcId="{2E729611-F414-4122-8B2E-E2459BC95953}" destId="{22B26041-5ED8-4DE9-AE30-51EE99FFD8FC}" srcOrd="0" destOrd="0" presId="urn:microsoft.com/office/officeart/2008/layout/VerticalCurvedList#2"/>
    <dgm:cxn modelId="{443154F7-D039-4A36-8FAB-7DCBADF755C7}" type="presOf" srcId="{F50EB060-481A-43A8-AFE3-5D2C62DB956B}" destId="{65074D66-1E33-447C-A7A8-E87076163C7E}" srcOrd="0" destOrd="0" presId="urn:microsoft.com/office/officeart/2008/layout/VerticalCurvedList#2"/>
    <dgm:cxn modelId="{015E1CF8-E296-457E-B621-B23F9ACC274D}" srcId="{6DF01D1C-0BFD-47F1-AB1B-3A94100A2B27}" destId="{2E729611-F414-4122-8B2E-E2459BC95953}" srcOrd="1" destOrd="0" parTransId="{620AF08D-8DB3-4CC9-AA0E-943439D057EA}" sibTransId="{188C3B12-108F-4E54-8032-56649D023E39}"/>
    <dgm:cxn modelId="{9E753980-98A9-4C68-A494-3A203C18008E}" type="presParOf" srcId="{749C3823-A5C7-452F-91C4-4B68FAB0BEB3}" destId="{CDF27440-E524-4CF3-8C19-C05098C407C0}" srcOrd="0" destOrd="0" presId="urn:microsoft.com/office/officeart/2008/layout/VerticalCurvedList#2"/>
    <dgm:cxn modelId="{2C1CE7C6-5888-472B-BD39-F70F544B9722}" type="presParOf" srcId="{CDF27440-E524-4CF3-8C19-C05098C407C0}" destId="{8F39222F-3E30-4FB6-A04E-BB1CC6F877D9}" srcOrd="0" destOrd="0" presId="urn:microsoft.com/office/officeart/2008/layout/VerticalCurvedList#2"/>
    <dgm:cxn modelId="{DEFB5534-C2B1-4C2E-8B29-6312690DFAE9}" type="presParOf" srcId="{8F39222F-3E30-4FB6-A04E-BB1CC6F877D9}" destId="{EC2545DA-B0CB-42C1-9631-019343C3DAB0}" srcOrd="0" destOrd="0" presId="urn:microsoft.com/office/officeart/2008/layout/VerticalCurvedList#2"/>
    <dgm:cxn modelId="{40ECA99B-CD1F-43DB-A627-25F43126CA79}" type="presParOf" srcId="{8F39222F-3E30-4FB6-A04E-BB1CC6F877D9}" destId="{DFA3C146-F68D-4302-A1EC-5E7273B0988F}" srcOrd="1" destOrd="0" presId="urn:microsoft.com/office/officeart/2008/layout/VerticalCurvedList#2"/>
    <dgm:cxn modelId="{4DB0CEFB-9E19-4617-B5E2-4EED3D5B3142}" type="presParOf" srcId="{8F39222F-3E30-4FB6-A04E-BB1CC6F877D9}" destId="{CB52AD2A-5C97-426F-839C-239B5B7325D6}" srcOrd="2" destOrd="0" presId="urn:microsoft.com/office/officeart/2008/layout/VerticalCurvedList#2"/>
    <dgm:cxn modelId="{7DE58735-01D1-460D-ABB2-743F54259DAB}" type="presParOf" srcId="{8F39222F-3E30-4FB6-A04E-BB1CC6F877D9}" destId="{6E2D969F-4847-41DE-83F0-1B67A5B27CA4}" srcOrd="3" destOrd="0" presId="urn:microsoft.com/office/officeart/2008/layout/VerticalCurvedList#2"/>
    <dgm:cxn modelId="{D004814F-AB98-465F-989D-384D245EB90A}" type="presParOf" srcId="{CDF27440-E524-4CF3-8C19-C05098C407C0}" destId="{CF17F5A4-2920-4A75-82BE-B9DB58B840EB}" srcOrd="1" destOrd="0" presId="urn:microsoft.com/office/officeart/2008/layout/VerticalCurvedList#2"/>
    <dgm:cxn modelId="{487CCA88-920E-4601-AAE9-807234F6B1CA}" type="presParOf" srcId="{CDF27440-E524-4CF3-8C19-C05098C407C0}" destId="{E5C5C6AA-FED0-45A5-823F-3E39240A7432}" srcOrd="2" destOrd="0" presId="urn:microsoft.com/office/officeart/2008/layout/VerticalCurvedList#2"/>
    <dgm:cxn modelId="{44FDE09E-92B4-419A-8CEB-DC675173BD19}" type="presParOf" srcId="{E5C5C6AA-FED0-45A5-823F-3E39240A7432}" destId="{0A90AC37-7828-4AAA-BBFE-8327AD09351B}" srcOrd="0" destOrd="0" presId="urn:microsoft.com/office/officeart/2008/layout/VerticalCurvedList#2"/>
    <dgm:cxn modelId="{CFFF5486-71AB-44E5-94A1-32C042012325}" type="presParOf" srcId="{CDF27440-E524-4CF3-8C19-C05098C407C0}" destId="{22B26041-5ED8-4DE9-AE30-51EE99FFD8FC}" srcOrd="3" destOrd="0" presId="urn:microsoft.com/office/officeart/2008/layout/VerticalCurvedList#2"/>
    <dgm:cxn modelId="{4A8DA93D-7F25-41FF-B3D2-764A65049446}" type="presParOf" srcId="{CDF27440-E524-4CF3-8C19-C05098C407C0}" destId="{2E956DBF-8CE7-4665-A472-B13D3D7DEE7F}" srcOrd="4" destOrd="0" presId="urn:microsoft.com/office/officeart/2008/layout/VerticalCurvedList#2"/>
    <dgm:cxn modelId="{E8E4BC1D-B9A1-4C18-A50B-65A690A6E5FB}" type="presParOf" srcId="{2E956DBF-8CE7-4665-A472-B13D3D7DEE7F}" destId="{90F34A3F-B591-4FCF-9D09-951F1F5FE486}" srcOrd="0" destOrd="0" presId="urn:microsoft.com/office/officeart/2008/layout/VerticalCurvedList#2"/>
    <dgm:cxn modelId="{A6C65B3B-604F-481E-B232-D8D04B8ADBD3}" type="presParOf" srcId="{CDF27440-E524-4CF3-8C19-C05098C407C0}" destId="{397948B5-A21D-4BF6-9D16-D3A486CB03CF}" srcOrd="5" destOrd="0" presId="urn:microsoft.com/office/officeart/2008/layout/VerticalCurvedList#2"/>
    <dgm:cxn modelId="{2C199038-ABD6-4E49-9B09-C7A25C7B9594}" type="presParOf" srcId="{CDF27440-E524-4CF3-8C19-C05098C407C0}" destId="{7CF637E7-2B18-447C-9EDB-60F8AB847E4D}" srcOrd="6" destOrd="0" presId="urn:microsoft.com/office/officeart/2008/layout/VerticalCurvedList#2"/>
    <dgm:cxn modelId="{1F3F25C5-5C97-45C8-B30A-F2BC9C46771A}" type="presParOf" srcId="{7CF637E7-2B18-447C-9EDB-60F8AB847E4D}" destId="{5435FA9A-6A93-4BF1-A370-527EBDB5B415}" srcOrd="0" destOrd="0" presId="urn:microsoft.com/office/officeart/2008/layout/VerticalCurvedList#2"/>
    <dgm:cxn modelId="{7C075E50-519D-4A17-B3C8-62B0BE76A8D0}" type="presParOf" srcId="{CDF27440-E524-4CF3-8C19-C05098C407C0}" destId="{65074D66-1E33-447C-A7A8-E87076163C7E}" srcOrd="7" destOrd="0" presId="urn:microsoft.com/office/officeart/2008/layout/VerticalCurvedList#2"/>
    <dgm:cxn modelId="{DF0BF31D-6BEE-408E-9C58-B97B61296E6C}" type="presParOf" srcId="{CDF27440-E524-4CF3-8C19-C05098C407C0}" destId="{7EF8584A-474E-40F5-B837-C06D1EB56DBE}" srcOrd="8" destOrd="0" presId="urn:microsoft.com/office/officeart/2008/layout/VerticalCurvedList#2"/>
    <dgm:cxn modelId="{F7C55054-F5FF-468E-BF80-E9F8E6A37A7A}" type="presParOf" srcId="{7EF8584A-474E-40F5-B837-C06D1EB56DBE}" destId="{51FAE6C3-6FAB-4593-B841-9F702185A17A}" srcOrd="0" destOrd="0" presId="urn:microsoft.com/office/officeart/2008/layout/VerticalCurvedList#2"/>
    <dgm:cxn modelId="{E6580C29-8DA1-4356-B1D1-DDF128907B64}" type="presParOf" srcId="{CDF27440-E524-4CF3-8C19-C05098C407C0}" destId="{576BC335-648E-4AD9-8393-5548661E7BAD}" srcOrd="9" destOrd="0" presId="urn:microsoft.com/office/officeart/2008/layout/VerticalCurvedList#2"/>
    <dgm:cxn modelId="{BF80FD4F-F60F-4559-8ADD-88FB960251CD}" type="presParOf" srcId="{CDF27440-E524-4CF3-8C19-C05098C407C0}" destId="{D84C3B35-9DDB-440E-9CD9-DE60C13E1A7F}" srcOrd="10" destOrd="0" presId="urn:microsoft.com/office/officeart/2008/layout/VerticalCurvedList#2"/>
    <dgm:cxn modelId="{E69BE60D-9BD1-4109-B603-FE3A94E63F0A}" type="presParOf" srcId="{D84C3B35-9DDB-440E-9CD9-DE60C13E1A7F}" destId="{66EA3221-3AE8-4F34-9230-CA0C4FEBA476}" srcOrd="0" destOrd="0" presId="urn:microsoft.com/office/officeart/2008/layout/VerticalCurved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3C146-F68D-4302-A1EC-5E7273B0988F}">
      <dsp:nvSpPr>
        <dsp:cNvPr id="0" name=""/>
        <dsp:cNvSpPr/>
      </dsp:nvSpPr>
      <dsp:spPr>
        <a:xfrm>
          <a:off x="-4965981" y="-760907"/>
          <a:ext cx="5914303" cy="5914303"/>
        </a:xfrm>
        <a:prstGeom prst="blockArc">
          <a:avLst>
            <a:gd name="adj1" fmla="val 18900000"/>
            <a:gd name="adj2" fmla="val 2700000"/>
            <a:gd name="adj3" fmla="val 36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17F5A4-2920-4A75-82BE-B9DB58B840EB}">
      <dsp:nvSpPr>
        <dsp:cNvPr id="0" name=""/>
        <dsp:cNvSpPr/>
      </dsp:nvSpPr>
      <dsp:spPr>
        <a:xfrm>
          <a:off x="414892" y="274442"/>
          <a:ext cx="5885100" cy="549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957" tIns="68580" rIns="68580" bIns="68580" numCol="1" spcCol="1270" anchor="ctr" anchorCtr="0">
          <a:noAutofit/>
        </a:bodyPr>
        <a:lstStyle/>
        <a:p>
          <a:pPr marL="0" lvl="0" indent="0" algn="l" defTabSz="1200150">
            <a:lnSpc>
              <a:spcPct val="90000"/>
            </a:lnSpc>
            <a:spcBef>
              <a:spcPct val="0"/>
            </a:spcBef>
            <a:spcAft>
              <a:spcPct val="35000"/>
            </a:spcAft>
            <a:buFont typeface="Wingdings" panose="05000000000000000000" pitchFamily="2" charset="2"/>
            <a:buNone/>
          </a:pPr>
          <a:r>
            <a:rPr lang="en-US" altLang="zh-CN" sz="2700" b="0" kern="1200" dirty="0">
              <a:solidFill>
                <a:srgbClr val="0000FF"/>
              </a:solidFill>
            </a:rPr>
            <a:t>1</a:t>
          </a:r>
          <a:r>
            <a:rPr lang="zh-CN" altLang="en-US" sz="2700" b="0" kern="1200" dirty="0">
              <a:solidFill>
                <a:srgbClr val="0000FF"/>
              </a:solidFill>
            </a:rPr>
            <a:t>．用户标识与鉴别</a:t>
          </a:r>
          <a:endParaRPr lang="zh-CN" altLang="en-US" sz="2700" b="0" kern="1200" dirty="0"/>
        </a:p>
      </dsp:txBody>
      <dsp:txXfrm>
        <a:off x="414892" y="274442"/>
        <a:ext cx="5885100" cy="549236"/>
      </dsp:txXfrm>
    </dsp:sp>
    <dsp:sp modelId="{0A90AC37-7828-4AAA-BBFE-8327AD09351B}">
      <dsp:nvSpPr>
        <dsp:cNvPr id="0" name=""/>
        <dsp:cNvSpPr/>
      </dsp:nvSpPr>
      <dsp:spPr>
        <a:xfrm>
          <a:off x="71619" y="205788"/>
          <a:ext cx="686545" cy="68654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B26041-5ED8-4DE9-AE30-51EE99FFD8FC}">
      <dsp:nvSpPr>
        <dsp:cNvPr id="0" name=""/>
        <dsp:cNvSpPr/>
      </dsp:nvSpPr>
      <dsp:spPr>
        <a:xfrm>
          <a:off x="808459" y="1098034"/>
          <a:ext cx="5491533" cy="549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957" tIns="68580" rIns="68580" bIns="68580" numCol="1" spcCol="1270" anchor="ctr" anchorCtr="0">
          <a:noAutofit/>
        </a:bodyPr>
        <a:lstStyle/>
        <a:p>
          <a:pPr marL="0" lvl="0" indent="0" algn="l" defTabSz="1200150">
            <a:lnSpc>
              <a:spcPct val="90000"/>
            </a:lnSpc>
            <a:spcBef>
              <a:spcPct val="0"/>
            </a:spcBef>
            <a:spcAft>
              <a:spcPct val="35000"/>
            </a:spcAft>
            <a:buFont typeface="Wingdings" panose="05000000000000000000" pitchFamily="2" charset="2"/>
            <a:buNone/>
          </a:pPr>
          <a:r>
            <a:rPr lang="en-US" altLang="zh-CN" sz="2700" b="0" kern="1200" dirty="0">
              <a:solidFill>
                <a:srgbClr val="0000FF"/>
              </a:solidFill>
            </a:rPr>
            <a:t>2</a:t>
          </a:r>
          <a:r>
            <a:rPr lang="zh-CN" altLang="en-US" sz="2700" b="0" kern="1200" dirty="0">
              <a:solidFill>
                <a:srgbClr val="0000FF"/>
              </a:solidFill>
            </a:rPr>
            <a:t>．存取控制</a:t>
          </a:r>
          <a:endParaRPr lang="zh-CN" altLang="en-US" sz="2700" b="0" kern="1200" dirty="0"/>
        </a:p>
      </dsp:txBody>
      <dsp:txXfrm>
        <a:off x="808459" y="1098034"/>
        <a:ext cx="5491533" cy="549236"/>
      </dsp:txXfrm>
    </dsp:sp>
    <dsp:sp modelId="{90F34A3F-B591-4FCF-9D09-951F1F5FE486}">
      <dsp:nvSpPr>
        <dsp:cNvPr id="0" name=""/>
        <dsp:cNvSpPr/>
      </dsp:nvSpPr>
      <dsp:spPr>
        <a:xfrm>
          <a:off x="465186" y="1029379"/>
          <a:ext cx="686545" cy="68654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7948B5-A21D-4BF6-9D16-D3A486CB03CF}">
      <dsp:nvSpPr>
        <dsp:cNvPr id="0" name=""/>
        <dsp:cNvSpPr/>
      </dsp:nvSpPr>
      <dsp:spPr>
        <a:xfrm>
          <a:off x="929252" y="1921625"/>
          <a:ext cx="5370740" cy="549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957" tIns="68580" rIns="68580" bIns="68580" numCol="1" spcCol="1270" anchor="ctr" anchorCtr="0">
          <a:noAutofit/>
        </a:bodyPr>
        <a:lstStyle/>
        <a:p>
          <a:pPr marL="0" lvl="0" indent="0" algn="l" defTabSz="1200150">
            <a:lnSpc>
              <a:spcPct val="90000"/>
            </a:lnSpc>
            <a:spcBef>
              <a:spcPct val="0"/>
            </a:spcBef>
            <a:spcAft>
              <a:spcPct val="35000"/>
            </a:spcAft>
            <a:buFont typeface="Wingdings" panose="05000000000000000000" pitchFamily="2" charset="2"/>
            <a:buNone/>
          </a:pPr>
          <a:r>
            <a:rPr lang="en-US" altLang="zh-CN" sz="2700" kern="1200" dirty="0">
              <a:solidFill>
                <a:srgbClr val="0000FF"/>
              </a:solidFill>
            </a:rPr>
            <a:t>3</a:t>
          </a:r>
          <a:r>
            <a:rPr lang="zh-CN" altLang="en-US" sz="2700" kern="1200" dirty="0">
              <a:solidFill>
                <a:srgbClr val="0000FF"/>
              </a:solidFill>
            </a:rPr>
            <a:t>．视图机制</a:t>
          </a:r>
          <a:endParaRPr lang="zh-CN" altLang="en-US" sz="2700" kern="1200" dirty="0"/>
        </a:p>
      </dsp:txBody>
      <dsp:txXfrm>
        <a:off x="929252" y="1921625"/>
        <a:ext cx="5370740" cy="549236"/>
      </dsp:txXfrm>
    </dsp:sp>
    <dsp:sp modelId="{5435FA9A-6A93-4BF1-A370-527EBDB5B415}">
      <dsp:nvSpPr>
        <dsp:cNvPr id="0" name=""/>
        <dsp:cNvSpPr/>
      </dsp:nvSpPr>
      <dsp:spPr>
        <a:xfrm>
          <a:off x="585979" y="1852971"/>
          <a:ext cx="686545" cy="68654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074D66-1E33-447C-A7A8-E87076163C7E}">
      <dsp:nvSpPr>
        <dsp:cNvPr id="0" name=""/>
        <dsp:cNvSpPr/>
      </dsp:nvSpPr>
      <dsp:spPr>
        <a:xfrm>
          <a:off x="808459" y="2745217"/>
          <a:ext cx="5491533" cy="549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957" tIns="68580" rIns="68580" bIns="68580" numCol="1" spcCol="1270" anchor="ctr" anchorCtr="0">
          <a:noAutofit/>
        </a:bodyPr>
        <a:lstStyle/>
        <a:p>
          <a:pPr marL="0" lvl="0" indent="0" algn="l" defTabSz="1200150">
            <a:lnSpc>
              <a:spcPct val="90000"/>
            </a:lnSpc>
            <a:spcBef>
              <a:spcPct val="0"/>
            </a:spcBef>
            <a:spcAft>
              <a:spcPct val="35000"/>
            </a:spcAft>
            <a:buNone/>
          </a:pPr>
          <a:r>
            <a:rPr lang="en-US" altLang="zh-CN" sz="2700" kern="1200" dirty="0">
              <a:solidFill>
                <a:srgbClr val="0000FF"/>
              </a:solidFill>
            </a:rPr>
            <a:t>4</a:t>
          </a:r>
          <a:r>
            <a:rPr lang="zh-CN" altLang="en-US" sz="2700" kern="1200" dirty="0">
              <a:solidFill>
                <a:srgbClr val="0000FF"/>
              </a:solidFill>
            </a:rPr>
            <a:t>．审计</a:t>
          </a:r>
        </a:p>
      </dsp:txBody>
      <dsp:txXfrm>
        <a:off x="808459" y="2745217"/>
        <a:ext cx="5491533" cy="549236"/>
      </dsp:txXfrm>
    </dsp:sp>
    <dsp:sp modelId="{51FAE6C3-6FAB-4593-B841-9F702185A17A}">
      <dsp:nvSpPr>
        <dsp:cNvPr id="0" name=""/>
        <dsp:cNvSpPr/>
      </dsp:nvSpPr>
      <dsp:spPr>
        <a:xfrm>
          <a:off x="465186" y="2676562"/>
          <a:ext cx="686545" cy="68654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BC335-648E-4AD9-8393-5548661E7BAD}">
      <dsp:nvSpPr>
        <dsp:cNvPr id="0" name=""/>
        <dsp:cNvSpPr/>
      </dsp:nvSpPr>
      <dsp:spPr>
        <a:xfrm>
          <a:off x="414892" y="3568808"/>
          <a:ext cx="5885100" cy="549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957" tIns="68580" rIns="68580" bIns="68580" numCol="1" spcCol="1270" anchor="ctr" anchorCtr="0">
          <a:noAutofit/>
        </a:bodyPr>
        <a:lstStyle/>
        <a:p>
          <a:pPr marL="0" lvl="0" indent="0" algn="l" defTabSz="1200150">
            <a:lnSpc>
              <a:spcPct val="90000"/>
            </a:lnSpc>
            <a:spcBef>
              <a:spcPct val="0"/>
            </a:spcBef>
            <a:spcAft>
              <a:spcPct val="35000"/>
            </a:spcAft>
            <a:buNone/>
          </a:pPr>
          <a:r>
            <a:rPr lang="en-US" altLang="zh-CN" sz="2700" kern="1200">
              <a:solidFill>
                <a:srgbClr val="0000FF"/>
              </a:solidFill>
            </a:rPr>
            <a:t>5</a:t>
          </a:r>
          <a:r>
            <a:rPr lang="zh-CN" altLang="en-US" sz="2700" kern="1200">
              <a:solidFill>
                <a:srgbClr val="0000FF"/>
              </a:solidFill>
            </a:rPr>
            <a:t>．数据加密</a:t>
          </a:r>
          <a:endParaRPr lang="zh-CN" altLang="en-US" sz="2700" kern="1200" dirty="0">
            <a:solidFill>
              <a:srgbClr val="0000FF"/>
            </a:solidFill>
          </a:endParaRPr>
        </a:p>
      </dsp:txBody>
      <dsp:txXfrm>
        <a:off x="414892" y="3568808"/>
        <a:ext cx="5885100" cy="549236"/>
      </dsp:txXfrm>
    </dsp:sp>
    <dsp:sp modelId="{66EA3221-3AE8-4F34-9230-CA0C4FEBA476}">
      <dsp:nvSpPr>
        <dsp:cNvPr id="0" name=""/>
        <dsp:cNvSpPr/>
      </dsp:nvSpPr>
      <dsp:spPr>
        <a:xfrm>
          <a:off x="71619" y="3500154"/>
          <a:ext cx="686545" cy="68654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2">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18FBFDB0-C2D6-4D50-80B2-1307367D2FAB}"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D2A686E-BCE2-45CE-B346-97B43AD9AA7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457200" y="277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endParaRPr lang="zh-CN" altLang="en-US" sz="4000">
              <a:solidFill>
                <a:schemeClr val="tx2"/>
              </a:solidFill>
              <a:latin typeface="Garamond" panose="02020404030301010803" pitchFamily="18" charset="0"/>
              <a:ea typeface="黑体" panose="02010609060101010101" pitchFamily="2" charset="-122"/>
            </a:endParaRPr>
          </a:p>
        </p:txBody>
      </p:sp>
      <p:sp>
        <p:nvSpPr>
          <p:cNvPr id="3" name="Rectangle 3"/>
          <p:cNvSpPr>
            <a:spLocks noGrp="1" noChangeArrowheads="1"/>
          </p:cNvSpPr>
          <p:nvPr/>
        </p:nvSpPr>
        <p:spPr bwMode="auto">
          <a:xfrm>
            <a:off x="457200" y="1125538"/>
            <a:ext cx="82296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ct val="20000"/>
              </a:spcBef>
              <a:buClr>
                <a:schemeClr val="bg2"/>
              </a:buClr>
              <a:buSzPct val="75000"/>
              <a:buFont typeface="Wingdings" panose="05000000000000000000" pitchFamily="2" charset="2"/>
              <a:buChar char="p"/>
              <a:defRPr/>
            </a:pPr>
            <a:endParaRPr lang="zh-CN" altLang="en-US" sz="280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8F0507B-22DB-4503-A193-EC38B1C5ED67}" type="slidenum">
              <a:rPr lang="en-US" altLang="zh-CN"/>
            </a:fld>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A580F56-645B-4805-828A-432E206F34A7}" type="slidenum">
              <a:rPr lang="en-US" altLang="zh-CN"/>
            </a:fld>
            <a:endParaRPr lang="en-US" altLang="zh-CN"/>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直角三角形 2"/>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 name="组合 15"/>
          <p:cNvGrpSpPr/>
          <p:nvPr/>
        </p:nvGrpSpPr>
        <p:grpSpPr bwMode="auto">
          <a:xfrm>
            <a:off x="-3175" y="4953000"/>
            <a:ext cx="9147175" cy="1911350"/>
            <a:chOff x="-3765" y="4832896"/>
            <a:chExt cx="9147765" cy="2032192"/>
          </a:xfrm>
        </p:grpSpPr>
        <p:sp>
          <p:nvSpPr>
            <p:cNvPr id="5" name="任意多边形 4"/>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18"/>
            <p:cNvSpPr/>
            <p:nvPr/>
          </p:nvSpPr>
          <p:spPr bwMode="auto">
            <a:xfrm>
              <a:off x="35443" y="5135526"/>
              <a:ext cx="9108557"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任意多边形 6"/>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直接连接符 7"/>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9" name="日期占位符 29"/>
          <p:cNvSpPr>
            <a:spLocks noGrp="1"/>
          </p:cNvSpPr>
          <p:nvPr>
            <p:ph type="dt" sz="half" idx="10"/>
          </p:nvPr>
        </p:nvSpPr>
        <p:spPr/>
        <p:txBody>
          <a:bodyPr/>
          <a:lstStyle>
            <a:lvl1pPr>
              <a:defRPr>
                <a:solidFill>
                  <a:srgbClr val="FFFFFF"/>
                </a:solidFill>
              </a:defRPr>
            </a:lvl1pPr>
          </a:lstStyle>
          <a:p>
            <a:pPr>
              <a:defRPr/>
            </a:pPr>
            <a:fld id="{92E03A36-02EB-499C-9DFC-6E39AC5D5DFC}" type="datetimeFigureOut">
              <a:rPr lang="zh-CN" altLang="en-US"/>
            </a:fld>
            <a:endParaRPr lang="zh-CN" altLang="en-US"/>
          </a:p>
        </p:txBody>
      </p:sp>
      <p:sp>
        <p:nvSpPr>
          <p:cNvPr id="10"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11" name="灯片编号占位符 26"/>
          <p:cNvSpPr>
            <a:spLocks noGrp="1"/>
          </p:cNvSpPr>
          <p:nvPr>
            <p:ph type="sldNum" sz="quarter" idx="12"/>
          </p:nvPr>
        </p:nvSpPr>
        <p:spPr/>
        <p:txBody>
          <a:bodyPr/>
          <a:lstStyle>
            <a:lvl1pPr>
              <a:defRPr smtClean="0">
                <a:solidFill>
                  <a:srgbClr val="FFFFFF"/>
                </a:solidFill>
              </a:defRPr>
            </a:lvl1pPr>
          </a:lstStyle>
          <a:p>
            <a:pPr>
              <a:defRPr/>
            </a:pPr>
            <a:fld id="{6C864ACB-0EA3-4D90-B394-B6871DB5E8DB}" type="slidenum">
              <a:rPr lang="zh-CN" altLang="en-US"/>
            </a:fld>
            <a:endParaRPr lang="en-US" altLang="zh-CN"/>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2E61C27-6A52-42AB-98C3-3C4DC9FB5138}" type="slidenum">
              <a:rPr lang="en-US" altLang="zh-CN"/>
            </a:fld>
            <a:endParaRPr lang="en-US" altLang="zh-CN"/>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4AEC2E30-E2E0-49E6-8209-E84ED7A0E461}" type="slidenum">
              <a:rPr lang="en-US" altLang="zh-CN"/>
            </a:fld>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239713" y="981075"/>
            <a:ext cx="8885237" cy="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052736"/>
            <a:ext cx="8229600" cy="5184576"/>
          </a:xfrm>
        </p:spPr>
        <p:txBody>
          <a:bodyPr/>
          <a:lstStyle>
            <a:lvl1pPr>
              <a:defRPr sz="2000"/>
            </a:lvl1pPr>
            <a:lvl2pPr>
              <a:defRPr sz="1800"/>
            </a:lvl2pPr>
            <a:lvl3pPr>
              <a:defRPr sz="1600"/>
            </a:lvl3pPr>
            <a:lvl4pPr>
              <a:defRPr sz="1400"/>
            </a:lvl4pPr>
            <a:lvl5pPr>
              <a:defRPr sz="14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B5A90232-F07C-444A-9C16-EDFE80EEB1ED}" type="slidenum">
              <a:rPr lang="en-US" altLang="zh-CN"/>
            </a:fld>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48" y="1484784"/>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7CCCF0-BBF2-436C-8029-90C4121ED937}" type="slidenum">
              <a:rPr lang="en-US" altLang="zh-CN"/>
            </a:fld>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5C9D493-CEE4-4F63-8C03-1B2210D25185}" type="slidenum">
              <a:rPr lang="en-US" altLang="zh-CN"/>
            </a:fld>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4CFD06A-E9C0-4763-ADF1-431DFD2FBF0B}" type="slidenum">
              <a:rPr lang="en-US" altLang="zh-CN"/>
            </a:fld>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C623F4A-2091-4CFE-BAD9-58D1363156FF}" type="slidenum">
              <a:rPr lang="en-US" altLang="zh-CN"/>
            </a:fld>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88DF2A61-D771-42A5-A2D6-553242ABFAEC}" type="slidenum">
              <a:rPr lang="en-US" altLang="zh-CN"/>
            </a:fld>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A834212-BE83-4A08-8372-7F3CB7B57CA7}" type="slidenum">
              <a:rPr lang="en-US" altLang="zh-CN"/>
            </a:fld>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B91EF03-430C-4525-94F8-B9FA3F72C90B}" type="slidenum">
              <a:rPr lang="en-US" altLang="zh-CN"/>
            </a:fld>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125538"/>
            <a:ext cx="822960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0836"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2083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20838"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smtClean="0"/>
            </a:lvl1pPr>
          </a:lstStyle>
          <a:p>
            <a:pPr>
              <a:defRPr/>
            </a:pPr>
            <a:fld id="{E0796001-F393-428C-B1E0-E7CC5646D406}" type="slidenum">
              <a:rPr lang="en-US" altLang="zh-CN"/>
            </a:fld>
            <a:endParaRPr lang="en-US" altLang="zh-CN"/>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2"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randomBar dir="vert"/>
  </p:transition>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2pPr>
      <a:lvl3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3pPr>
      <a:lvl4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4pPr>
      <a:lvl5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5pPr>
      <a:lvl6pPr marL="4572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6pPr>
      <a:lvl7pPr marL="9144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7pPr>
      <a:lvl8pPr marL="13716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8pPr>
      <a:lvl9pPr marL="18288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43608" y="2747962"/>
            <a:ext cx="7772400" cy="1362075"/>
          </a:xfrm>
        </p:spPr>
        <p:txBody>
          <a:bodyPr/>
          <a:lstStyle/>
          <a:p>
            <a:r>
              <a:rPr lang="zh-CN" altLang="en-US" sz="6000" dirty="0"/>
              <a:t>第三篇  安全与保护</a:t>
            </a:r>
            <a:endParaRPr lang="zh-CN" altLang="en-US" sz="60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安全性控制规则</a:t>
            </a:r>
            <a:endParaRPr lang="zh-CN" altLang="en-US" dirty="0"/>
          </a:p>
        </p:txBody>
      </p:sp>
      <p:sp>
        <p:nvSpPr>
          <p:cNvPr id="3" name="内容占位符 2"/>
          <p:cNvSpPr>
            <a:spLocks noGrp="1"/>
          </p:cNvSpPr>
          <p:nvPr>
            <p:ph idx="1"/>
          </p:nvPr>
        </p:nvSpPr>
        <p:spPr>
          <a:xfrm>
            <a:off x="457200" y="1124743"/>
            <a:ext cx="8229600" cy="5455443"/>
          </a:xfrm>
        </p:spPr>
        <p:txBody>
          <a:bodyPr/>
          <a:lstStyle/>
          <a:p>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将权利和用户</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账户</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结合在一起，形成一个访问规则表，依据该规则表可以实现对数据库的安全性控制</a:t>
            </a:r>
            <a:endParaRPr lang="en-US" altLang="zh-CN" sz="2400" dirty="0">
              <a:latin typeface="Times New Roman" panose="02020603050405020304" pitchFamily="18" charset="0"/>
              <a:cs typeface="Times New Roman" panose="02020603050405020304" pitchFamily="18" charset="0"/>
            </a:endParaRPr>
          </a:p>
          <a:p>
            <a:pPr lvl="1"/>
            <a:r>
              <a:rPr lang="en-US" altLang="zh-CN" sz="2200" dirty="0" err="1">
                <a:latin typeface="Times New Roman" panose="02020603050405020304" pitchFamily="18" charset="0"/>
                <a:cs typeface="Times New Roman" panose="02020603050405020304" pitchFamily="18" charset="0"/>
              </a:rPr>
              <a:t>AccessRule</a:t>
            </a:r>
            <a:r>
              <a:rPr lang="en-US" altLang="zh-CN" sz="2200" dirty="0">
                <a:latin typeface="Times New Roman" panose="02020603050405020304" pitchFamily="18" charset="0"/>
                <a:cs typeface="Times New Roman" panose="02020603050405020304" pitchFamily="18" charset="0"/>
              </a:rPr>
              <a:t> ::= ( S, O, t, P)</a:t>
            </a:r>
            <a:endParaRPr lang="en-US" altLang="zh-CN" sz="22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S: </a:t>
            </a:r>
            <a:r>
              <a:rPr lang="zh-CN" altLang="en-US" sz="2200" dirty="0">
                <a:latin typeface="Times New Roman" panose="02020603050405020304" pitchFamily="18" charset="0"/>
                <a:cs typeface="Times New Roman" panose="02020603050405020304" pitchFamily="18" charset="0"/>
              </a:rPr>
              <a:t>请求主体</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用户</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O: </a:t>
            </a:r>
            <a:r>
              <a:rPr lang="zh-CN" altLang="en-US" sz="2200" dirty="0">
                <a:latin typeface="Times New Roman" panose="02020603050405020304" pitchFamily="18" charset="0"/>
                <a:cs typeface="Times New Roman" panose="02020603050405020304" pitchFamily="18" charset="0"/>
              </a:rPr>
              <a:t>访问对象</a:t>
            </a:r>
            <a:endParaRPr lang="en-US" altLang="zh-CN" sz="22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t: </a:t>
            </a:r>
            <a:r>
              <a:rPr lang="zh-CN" altLang="en-US" sz="2200" dirty="0">
                <a:latin typeface="Times New Roman" panose="02020603050405020304" pitchFamily="18" charset="0"/>
                <a:cs typeface="Times New Roman" panose="02020603050405020304" pitchFamily="18" charset="0"/>
              </a:rPr>
              <a:t>访问权利</a:t>
            </a:r>
            <a:endParaRPr lang="en-US" altLang="zh-CN" sz="22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P: </a:t>
            </a:r>
            <a:r>
              <a:rPr lang="zh-CN" altLang="en-US" sz="2200" dirty="0">
                <a:latin typeface="Times New Roman" panose="02020603050405020304" pitchFamily="18" charset="0"/>
                <a:cs typeface="Times New Roman" panose="02020603050405020304" pitchFamily="18" charset="0"/>
              </a:rPr>
              <a:t>谓词</a:t>
            </a:r>
            <a:endParaRPr lang="zh-CN" altLang="en-US" sz="2200" dirty="0">
              <a:latin typeface="Times New Roman" panose="02020603050405020304" pitchFamily="18" charset="0"/>
              <a:cs typeface="Times New Roman" panose="02020603050405020304" pitchFamily="18" charset="0"/>
            </a:endParaRPr>
          </a:p>
          <a:p>
            <a:r>
              <a:rPr lang="zh-CN" altLang="en-US" sz="2200" dirty="0">
                <a:latin typeface="Times New Roman" panose="02020603050405020304" pitchFamily="18" charset="0"/>
                <a:cs typeface="Times New Roman" panose="02020603050405020304" pitchFamily="18" charset="0"/>
              </a:rPr>
              <a:t>用户多时，可以按用户组建立访问规则</a:t>
            </a:r>
            <a:endParaRPr lang="en-US" altLang="zh-CN" sz="2200" dirty="0">
              <a:latin typeface="Times New Roman" panose="02020603050405020304" pitchFamily="18" charset="0"/>
              <a:cs typeface="Times New Roman" panose="02020603050405020304" pitchFamily="18" charset="0"/>
            </a:endParaRPr>
          </a:p>
          <a:p>
            <a:r>
              <a:rPr lang="zh-CN" altLang="en-US" sz="2200" dirty="0">
                <a:latin typeface="Times New Roman" panose="02020603050405020304" pitchFamily="18" charset="0"/>
                <a:cs typeface="Times New Roman" panose="02020603050405020304" pitchFamily="18" charset="0"/>
              </a:rPr>
              <a:t>访问对象可大可小</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目标粒度</a:t>
            </a:r>
            <a:r>
              <a:rPr lang="en-US" altLang="zh-CN" sz="2200" dirty="0">
                <a:latin typeface="Times New Roman" panose="02020603050405020304" pitchFamily="18" charset="0"/>
                <a:cs typeface="Times New Roman" panose="02020603050405020304" pitchFamily="18" charset="0"/>
              </a:rPr>
              <a:t>Object granularity):</a:t>
            </a:r>
            <a:r>
              <a:rPr lang="zh-CN" altLang="en-US" sz="2200" dirty="0">
                <a:latin typeface="Times New Roman" panose="02020603050405020304" pitchFamily="18" charset="0"/>
                <a:cs typeface="Times New Roman" panose="02020603050405020304" pitchFamily="18" charset="0"/>
              </a:rPr>
              <a:t>属性</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字段、记录</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元组、关系、数据库</a:t>
            </a:r>
            <a:endParaRPr lang="en-US" altLang="zh-CN" sz="2200" dirty="0">
              <a:latin typeface="Times New Roman" panose="02020603050405020304" pitchFamily="18" charset="0"/>
              <a:cs typeface="Times New Roman" panose="02020603050405020304" pitchFamily="18" charset="0"/>
            </a:endParaRPr>
          </a:p>
          <a:p>
            <a:r>
              <a:rPr lang="zh-CN" altLang="en-US" sz="2200" dirty="0">
                <a:latin typeface="Times New Roman" panose="02020603050405020304" pitchFamily="18" charset="0"/>
                <a:cs typeface="Times New Roman" panose="02020603050405020304" pitchFamily="18" charset="0"/>
              </a:rPr>
              <a:t>权利：包括创建、增、删、改、查等</a:t>
            </a:r>
            <a:endParaRPr lang="en-US" altLang="zh-CN" sz="2200" dirty="0">
              <a:latin typeface="Times New Roman" panose="02020603050405020304" pitchFamily="18" charset="0"/>
              <a:cs typeface="Times New Roman" panose="02020603050405020304" pitchFamily="18" charset="0"/>
            </a:endParaRPr>
          </a:p>
          <a:p>
            <a:r>
              <a:rPr lang="zh-CN" altLang="en-US" sz="2200" dirty="0">
                <a:latin typeface="Times New Roman" panose="02020603050405020304" pitchFamily="18" charset="0"/>
                <a:cs typeface="Times New Roman" panose="02020603050405020304" pitchFamily="18" charset="0"/>
              </a:rPr>
              <a:t>谓词：拥有权利需满足的条件 </a:t>
            </a:r>
            <a:endParaRPr lang="zh-CN" altLang="en-US" sz="2200" dirty="0">
              <a:latin typeface="Times New Roman" panose="02020603050405020304" pitchFamily="18" charset="0"/>
              <a:cs typeface="Times New Roman" panose="02020603050405020304" pitchFamily="18" charset="0"/>
            </a:endParaRPr>
          </a:p>
          <a:p>
            <a:pPr marL="0" lvl="1"/>
            <a:r>
              <a:rPr lang="en-US" altLang="zh-CN" sz="2200" dirty="0" err="1">
                <a:latin typeface="Times New Roman" panose="02020603050405020304" pitchFamily="18" charset="0"/>
                <a:cs typeface="Times New Roman" panose="02020603050405020304" pitchFamily="18" charset="0"/>
                <a:sym typeface="+mn-ea"/>
              </a:rPr>
              <a:t>AccessRule</a:t>
            </a:r>
            <a:r>
              <a:rPr lang="zh-CN" altLang="en-US" sz="2200" dirty="0">
                <a:latin typeface="Times New Roman" panose="02020603050405020304" pitchFamily="18" charset="0"/>
                <a:cs typeface="Times New Roman" panose="02020603050405020304" pitchFamily="18" charset="0"/>
                <a:sym typeface="+mn-ea"/>
              </a:rPr>
              <a:t>通常存放在数据字典或称系统目录中，构成了所有用户对</a:t>
            </a:r>
            <a:r>
              <a:rPr lang="en-US" altLang="zh-CN" sz="2200" dirty="0">
                <a:latin typeface="Times New Roman" panose="02020603050405020304" pitchFamily="18" charset="0"/>
                <a:cs typeface="Times New Roman" panose="02020603050405020304" pitchFamily="18" charset="0"/>
                <a:sym typeface="+mn-ea"/>
              </a:rPr>
              <a:t>DB</a:t>
            </a:r>
            <a:r>
              <a:rPr lang="zh-CN" altLang="en-US" sz="2200" dirty="0">
                <a:latin typeface="Times New Roman" panose="02020603050405020304" pitchFamily="18" charset="0"/>
                <a:cs typeface="Times New Roman" panose="02020603050405020304" pitchFamily="18" charset="0"/>
                <a:sym typeface="+mn-ea"/>
              </a:rPr>
              <a:t>的访问权利规则</a:t>
            </a:r>
            <a:endParaRPr lang="en-US" altLang="zh-CN" sz="2200" dirty="0">
              <a:latin typeface="Times New Roman" panose="02020603050405020304" pitchFamily="18" charset="0"/>
              <a:cs typeface="Times New Roman" panose="02020603050405020304" pitchFamily="18" charset="0"/>
            </a:endParaRPr>
          </a:p>
          <a:p>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500"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500"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500"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500"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500"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安全性控制示例</a:t>
            </a:r>
            <a:r>
              <a:rPr lang="en-US" altLang="zh-CN" dirty="0"/>
              <a:t>—</a:t>
            </a:r>
            <a:r>
              <a:rPr lang="zh-CN" altLang="en-US" dirty="0"/>
              <a:t>权限分析</a:t>
            </a:r>
            <a:endParaRPr lang="zh-CN" altLang="en-US" dirty="0"/>
          </a:p>
        </p:txBody>
      </p:sp>
      <p:sp>
        <p:nvSpPr>
          <p:cNvPr id="3" name="内容占位符 2"/>
          <p:cNvSpPr>
            <a:spLocks noGrp="1"/>
          </p:cNvSpPr>
          <p:nvPr>
            <p:ph idx="1"/>
          </p:nvPr>
        </p:nvSpPr>
        <p:spPr>
          <a:xfrm>
            <a:off x="457200" y="1124743"/>
            <a:ext cx="8229600" cy="5455443"/>
          </a:xfrm>
        </p:spPr>
        <p:txBody>
          <a:bodyPr/>
          <a:lstStyle/>
          <a:p>
            <a:r>
              <a:rPr lang="zh-CN" altLang="en-US" sz="2400" dirty="0">
                <a:latin typeface="Times New Roman" panose="02020603050405020304" pitchFamily="18" charset="0"/>
                <a:cs typeface="Times New Roman" panose="02020603050405020304" pitchFamily="18" charset="0"/>
              </a:rPr>
              <a:t>员工管理数据库的安全性控制示例</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Employee(P#, </a:t>
            </a:r>
            <a:r>
              <a:rPr lang="en-US" altLang="zh-CN" sz="2400" dirty="0" err="1">
                <a:latin typeface="Times New Roman" panose="02020603050405020304" pitchFamily="18" charset="0"/>
                <a:cs typeface="Times New Roman" panose="02020603050405020304" pitchFamily="18" charset="0"/>
              </a:rPr>
              <a:t>Pname</a:t>
            </a:r>
            <a:r>
              <a:rPr lang="en-US" altLang="zh-CN" sz="2400" dirty="0">
                <a:latin typeface="Times New Roman" panose="02020603050405020304" pitchFamily="18" charset="0"/>
                <a:cs typeface="Times New Roman" panose="02020603050405020304" pitchFamily="18" charset="0"/>
              </a:rPr>
              <a:t>, Page, </a:t>
            </a:r>
            <a:r>
              <a:rPr lang="en-US" altLang="zh-CN" sz="2400" dirty="0" err="1">
                <a:latin typeface="Times New Roman" panose="02020603050405020304" pitchFamily="18" charset="0"/>
                <a:cs typeface="Times New Roman" panose="02020603050405020304" pitchFamily="18" charset="0"/>
              </a:rPr>
              <a:t>Psex</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Psalary</a:t>
            </a:r>
            <a:r>
              <a:rPr lang="en-US" altLang="zh-CN" sz="2400" dirty="0">
                <a:latin typeface="Times New Roman" panose="02020603050405020304" pitchFamily="18" charset="0"/>
                <a:cs typeface="Times New Roman" panose="02020603050405020304" pitchFamily="18" charset="0"/>
              </a:rPr>
              <a:t>, D#, HEAD)</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安全性访问要求：</a:t>
            </a:r>
            <a:endParaRPr lang="en-US" altLang="zh-CN" sz="24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员工管理人员： 能访问该数据库的所有内容，便于维护员工信息</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收发人员： 访问该数据库以确认某员工是哪一个部门的，便于收发工作，只能访问基本信息，其他信息不允许其访问</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每个员工：允许其访问关于自己的记录，以便查询自己的工资情况，但不能修改</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部门领导：能够查询其所领导部门人员的所有情况</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高层领导：能访问该数据库的所有内容，但只能读 </a:t>
            </a:r>
            <a:br>
              <a:rPr lang="zh-CN" altLang="en-US" sz="2200" dirty="0"/>
            </a:b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安全性控制示例</a:t>
            </a:r>
            <a:r>
              <a:rPr lang="en-US" altLang="zh-CN" dirty="0"/>
              <a:t>—</a:t>
            </a:r>
            <a:r>
              <a:rPr lang="zh-CN" altLang="en-US" dirty="0"/>
              <a:t>授权</a:t>
            </a:r>
            <a:endParaRPr lang="zh-CN" altLang="en-US" dirty="0"/>
          </a:p>
        </p:txBody>
      </p:sp>
      <p:sp>
        <p:nvSpPr>
          <p:cNvPr id="3" name="内容占位符 2"/>
          <p:cNvSpPr>
            <a:spLocks noGrp="1"/>
          </p:cNvSpPr>
          <p:nvPr>
            <p:ph idx="1"/>
          </p:nvPr>
        </p:nvSpPr>
        <p:spPr>
          <a:xfrm>
            <a:off x="457200" y="1124743"/>
            <a:ext cx="8229600" cy="5455443"/>
          </a:xfrm>
        </p:spPr>
        <p:txBody>
          <a:bodyPr/>
          <a:lstStyle/>
          <a:p>
            <a:r>
              <a:rPr lang="zh-CN" altLang="en-US" sz="2400" dirty="0">
                <a:latin typeface="Times New Roman" panose="02020603050405020304" pitchFamily="18" charset="0"/>
                <a:cs typeface="Times New Roman" panose="02020603050405020304" pitchFamily="18" charset="0"/>
              </a:rPr>
              <a:t>员工管理数据库的安全性控制示例</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Employee(P#, </a:t>
            </a:r>
            <a:r>
              <a:rPr lang="en-US" altLang="zh-CN" sz="2400" dirty="0" err="1">
                <a:latin typeface="Times New Roman" panose="02020603050405020304" pitchFamily="18" charset="0"/>
                <a:cs typeface="Times New Roman" panose="02020603050405020304" pitchFamily="18" charset="0"/>
              </a:rPr>
              <a:t>Pname</a:t>
            </a:r>
            <a:r>
              <a:rPr lang="en-US" altLang="zh-CN" sz="2400" dirty="0">
                <a:latin typeface="Times New Roman" panose="02020603050405020304" pitchFamily="18" charset="0"/>
                <a:cs typeface="Times New Roman" panose="02020603050405020304" pitchFamily="18" charset="0"/>
              </a:rPr>
              <a:t>, Page, </a:t>
            </a:r>
            <a:r>
              <a:rPr lang="en-US" altLang="zh-CN" sz="2400" dirty="0" err="1">
                <a:latin typeface="Times New Roman" panose="02020603050405020304" pitchFamily="18" charset="0"/>
                <a:cs typeface="Times New Roman" panose="02020603050405020304" pitchFamily="18" charset="0"/>
              </a:rPr>
              <a:t>Psex</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Psalary</a:t>
            </a:r>
            <a:r>
              <a:rPr lang="en-US" altLang="zh-CN" sz="2400" dirty="0">
                <a:latin typeface="Times New Roman" panose="02020603050405020304" pitchFamily="18" charset="0"/>
                <a:cs typeface="Times New Roman" panose="02020603050405020304" pitchFamily="18" charset="0"/>
              </a:rPr>
              <a:t>, D#, HEAD)</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假定高级领导为</a:t>
            </a:r>
            <a:r>
              <a:rPr lang="en-US" altLang="zh-CN" dirty="0">
                <a:latin typeface="Times New Roman" panose="02020603050405020304" pitchFamily="18" charset="0"/>
                <a:cs typeface="Times New Roman" panose="02020603050405020304" pitchFamily="18" charset="0"/>
              </a:rPr>
              <a:t>Emp0001, </a:t>
            </a:r>
            <a:r>
              <a:rPr lang="zh-CN" altLang="en-US" dirty="0">
                <a:latin typeface="Times New Roman" panose="02020603050405020304" pitchFamily="18" charset="0"/>
                <a:cs typeface="Times New Roman" panose="02020603050405020304" pitchFamily="18" charset="0"/>
              </a:rPr>
              <a:t>部门领导为</a:t>
            </a:r>
            <a:r>
              <a:rPr lang="en-US" altLang="zh-CN" dirty="0">
                <a:latin typeface="Times New Roman" panose="02020603050405020304" pitchFamily="18" charset="0"/>
                <a:cs typeface="Times New Roman" panose="02020603050405020304" pitchFamily="18" charset="0"/>
              </a:rPr>
              <a:t>Emp0021, </a:t>
            </a:r>
            <a:r>
              <a:rPr lang="zh-CN" altLang="en-US" dirty="0">
                <a:latin typeface="Times New Roman" panose="02020603050405020304" pitchFamily="18" charset="0"/>
                <a:cs typeface="Times New Roman" panose="02020603050405020304" pitchFamily="18" charset="0"/>
              </a:rPr>
              <a:t>员工管理员为</a:t>
            </a:r>
            <a:r>
              <a:rPr lang="en-US" altLang="zh-CN" dirty="0">
                <a:latin typeface="Times New Roman" panose="02020603050405020304" pitchFamily="18" charset="0"/>
                <a:cs typeface="Times New Roman" panose="02020603050405020304" pitchFamily="18" charset="0"/>
              </a:rPr>
              <a:t>Emp2001,</a:t>
            </a:r>
            <a:r>
              <a:rPr lang="zh-CN" altLang="en-US" dirty="0">
                <a:latin typeface="Times New Roman" panose="02020603050405020304" pitchFamily="18" charset="0"/>
                <a:cs typeface="Times New Roman" panose="02020603050405020304" pitchFamily="18" charset="0"/>
              </a:rPr>
              <a:t>收发员为</a:t>
            </a:r>
            <a:r>
              <a:rPr lang="en-US" altLang="zh-CN" dirty="0">
                <a:latin typeface="Times New Roman" panose="02020603050405020304" pitchFamily="18" charset="0"/>
                <a:cs typeface="Times New Roman" panose="02020603050405020304" pitchFamily="18" charset="0"/>
              </a:rPr>
              <a:t>Emp5001(</a:t>
            </a:r>
            <a:r>
              <a:rPr lang="zh-CN" altLang="en-US" dirty="0">
                <a:latin typeface="Times New Roman" panose="02020603050405020304" pitchFamily="18" charset="0"/>
                <a:cs typeface="Times New Roman" panose="02020603050405020304" pitchFamily="18" charset="0"/>
              </a:rPr>
              <a:t>均为</a:t>
            </a:r>
            <a:r>
              <a:rPr lang="en-US" altLang="zh-CN" dirty="0" err="1">
                <a:latin typeface="Times New Roman" panose="02020603050405020304" pitchFamily="18" charset="0"/>
                <a:cs typeface="Times New Roman" panose="02020603050405020304" pitchFamily="18" charset="0"/>
              </a:rPr>
              <a:t>UserId</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也即员工的</a:t>
            </a:r>
            <a:r>
              <a:rPr lang="en-US" altLang="zh-CN" dirty="0">
                <a:latin typeface="Times New Roman" panose="02020603050405020304" pitchFamily="18" charset="0"/>
                <a:cs typeface="Times New Roman" panose="02020603050405020304" pitchFamily="18" charset="0"/>
              </a:rPr>
              <a:t>P#)</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Grant All </a:t>
            </a:r>
            <a:r>
              <a:rPr lang="en-US" altLang="zh-CN" dirty="0" err="1">
                <a:latin typeface="Times New Roman" panose="02020603050405020304" pitchFamily="18" charset="0"/>
                <a:cs typeface="Times New Roman" panose="02020603050405020304" pitchFamily="18" charset="0"/>
              </a:rPr>
              <a:t>Priviledges</a:t>
            </a:r>
            <a:r>
              <a:rPr lang="en-US" altLang="zh-CN" dirty="0">
                <a:latin typeface="Times New Roman" panose="02020603050405020304" pitchFamily="18" charset="0"/>
                <a:cs typeface="Times New Roman" panose="02020603050405020304" pitchFamily="18" charset="0"/>
              </a:rPr>
              <a:t> ON Employee TO Emp2001;</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Grant Select ON Employee TO Emp0001;</a:t>
            </a:r>
            <a:br>
              <a:rPr lang="en-US" altLang="zh-CN" b="1" dirty="0"/>
            </a:b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773832" y="2086907"/>
            <a:ext cx="7596336" cy="1794653"/>
          </a:xfrm>
          <a:prstGeom prst="rect">
            <a:avLst/>
          </a:prstGeom>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t>6.1 </a:t>
            </a:r>
            <a:r>
              <a:rPr lang="zh-CN" altLang="en-US" dirty="0"/>
              <a:t>数据库安全性控制概述</a:t>
            </a:r>
            <a:endParaRPr lang="zh-CN" altLang="en-US" sz="3600" dirty="0"/>
          </a:p>
        </p:txBody>
      </p:sp>
      <p:sp>
        <p:nvSpPr>
          <p:cNvPr id="11267" name="Rectangle 3"/>
          <p:cNvSpPr>
            <a:spLocks noGrp="1" noChangeArrowheads="1"/>
          </p:cNvSpPr>
          <p:nvPr>
            <p:ph type="body" idx="1"/>
          </p:nvPr>
        </p:nvSpPr>
        <p:spPr>
          <a:xfrm>
            <a:off x="457200" y="1052513"/>
            <a:ext cx="8229600" cy="5184775"/>
          </a:xfrm>
        </p:spPr>
        <p:txBody>
          <a:bodyPr/>
          <a:lstStyle/>
          <a:p>
            <a:pPr marL="0" indent="0" eaLnBrk="1" hangingPunct="1">
              <a:lnSpc>
                <a:spcPct val="105000"/>
              </a:lnSpc>
              <a:buFont typeface="Wingdings" panose="05000000000000000000" pitchFamily="2" charset="2"/>
              <a:buNone/>
            </a:pPr>
            <a:r>
              <a:rPr lang="en-US" altLang="zh-CN" sz="3600" dirty="0">
                <a:solidFill>
                  <a:srgbClr val="0000FF"/>
                </a:solidFill>
              </a:rPr>
              <a:t>3</a:t>
            </a:r>
            <a:r>
              <a:rPr lang="zh-CN" altLang="en-US" sz="3600" dirty="0">
                <a:solidFill>
                  <a:srgbClr val="0000FF"/>
                </a:solidFill>
              </a:rPr>
              <a:t>．视图机制</a:t>
            </a:r>
            <a:endParaRPr lang="zh-CN" altLang="en-US" sz="3600" dirty="0">
              <a:solidFill>
                <a:srgbClr val="0000FF"/>
              </a:solidFill>
            </a:endParaRPr>
          </a:p>
          <a:p>
            <a:pPr eaLnBrk="1" hangingPunct="1">
              <a:lnSpc>
                <a:spcPct val="105000"/>
              </a:lnSpc>
            </a:pPr>
            <a:r>
              <a:rPr lang="zh-CN" altLang="en-US" sz="2400" dirty="0">
                <a:latin typeface="Times New Roman" panose="02020603050405020304" pitchFamily="18" charset="0"/>
                <a:cs typeface="Times New Roman" panose="02020603050405020304" pitchFamily="18" charset="0"/>
              </a:rPr>
              <a:t>视图(View)是从一个或多个基本表导出的表，进行存取权限控制时我们可以为不同的用户定义不同的视图，把数据对象限制在一定的范围内</a:t>
            </a:r>
            <a:endParaRPr lang="zh-CN" altLang="en-US" sz="2400" dirty="0">
              <a:latin typeface="Times New Roman" panose="02020603050405020304" pitchFamily="18" charset="0"/>
              <a:cs typeface="Times New Roman" panose="02020603050405020304" pitchFamily="18" charset="0"/>
            </a:endParaRPr>
          </a:p>
          <a:p>
            <a:pPr eaLnBrk="1" hangingPunct="1">
              <a:lnSpc>
                <a:spcPct val="105000"/>
              </a:lnSpc>
            </a:pPr>
            <a:r>
              <a:rPr lang="zh-CN" altLang="en-US" sz="2400" dirty="0">
                <a:latin typeface="Times New Roman" panose="02020603050405020304" pitchFamily="18" charset="0"/>
                <a:cs typeface="Times New Roman" panose="02020603050405020304" pitchFamily="18" charset="0"/>
              </a:rPr>
              <a:t>通过视图机制把要保密的数据对无权存取的用户隐藏起来，从而自动地对数据提供一定程度的安全保护。</a:t>
            </a:r>
            <a:endParaRPr lang="zh-CN" altLang="en-US" sz="2400" dirty="0">
              <a:latin typeface="Times New Roman" panose="02020603050405020304" pitchFamily="18" charset="0"/>
              <a:cs typeface="Times New Roman" panose="02020603050405020304" pitchFamily="18" charset="0"/>
            </a:endParaRPr>
          </a:p>
          <a:p>
            <a:pPr eaLnBrk="1" hangingPunct="1">
              <a:lnSpc>
                <a:spcPct val="105000"/>
              </a:lnSpc>
            </a:pPr>
            <a:r>
              <a:rPr lang="zh-CN" altLang="en-US" sz="2400" dirty="0"/>
              <a:t>视图机制间接地实现了支持存取谓词的用户权限定义。在不直接支持存取谓词的系统中，我们可以先建立视图，然后在视图上进一步定义存取权限。</a:t>
            </a:r>
            <a:endParaRPr lang="zh-CN" altLang="en-US" sz="2400" dirty="0"/>
          </a:p>
          <a:p>
            <a:pPr eaLnBrk="1" hangingPunct="1">
              <a:lnSpc>
                <a:spcPct val="105000"/>
              </a:lnSpc>
            </a:pPr>
            <a:r>
              <a:rPr lang="zh-CN" altLang="en-US" sz="2400" dirty="0"/>
              <a:t>视图机制使系统具有三个优点：数据安全性、逻辑数据独立性和操作简便性。</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00"/>
                                        <p:tgtEl>
                                          <p:spTgt spid="112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wipe(down)">
                                      <p:cBhvr>
                                        <p:cTn id="12" dur="500"/>
                                        <p:tgtEl>
                                          <p:spTgt spid="112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wipe(down)">
                                      <p:cBhvr>
                                        <p:cTn id="17" dur="500"/>
                                        <p:tgtEl>
                                          <p:spTgt spid="112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267">
                                            <p:txEl>
                                              <p:pRg st="4" end="4"/>
                                            </p:txEl>
                                          </p:spTgt>
                                        </p:tgtEl>
                                        <p:attrNameLst>
                                          <p:attrName>style.visibility</p:attrName>
                                        </p:attrNameLst>
                                      </p:cBhvr>
                                      <p:to>
                                        <p:strVal val="visible"/>
                                      </p:to>
                                    </p:set>
                                    <p:animEffect transition="in" filter="wipe(down)">
                                      <p:cBhvr>
                                        <p:cTn id="22"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安全性控制示例</a:t>
            </a:r>
            <a:r>
              <a:rPr lang="en-US" altLang="zh-CN" dirty="0"/>
              <a:t>—</a:t>
            </a:r>
            <a:r>
              <a:rPr lang="zh-CN" altLang="en-US" dirty="0"/>
              <a:t>视图</a:t>
            </a:r>
            <a:endParaRPr lang="zh-CN" altLang="en-US" dirty="0"/>
          </a:p>
        </p:txBody>
      </p:sp>
      <p:sp>
        <p:nvSpPr>
          <p:cNvPr id="3" name="内容占位符 2"/>
          <p:cNvSpPr>
            <a:spLocks noGrp="1"/>
          </p:cNvSpPr>
          <p:nvPr>
            <p:ph idx="1"/>
          </p:nvPr>
        </p:nvSpPr>
        <p:spPr>
          <a:xfrm>
            <a:off x="457200" y="1124743"/>
            <a:ext cx="8229600" cy="5455443"/>
          </a:xfrm>
        </p:spPr>
        <p:txBody>
          <a:bodyPr/>
          <a:lstStyle/>
          <a:p>
            <a:r>
              <a:rPr lang="zh-CN" altLang="en-US" sz="2400" dirty="0">
                <a:latin typeface="Times New Roman" panose="02020603050405020304" pitchFamily="18" charset="0"/>
                <a:cs typeface="Times New Roman" panose="02020603050405020304" pitchFamily="18" charset="0"/>
              </a:rPr>
              <a:t>员工管理数据库的安全性控制示例</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Employee(P#, </a:t>
            </a:r>
            <a:r>
              <a:rPr lang="en-US" altLang="zh-CN" sz="2400" dirty="0" err="1">
                <a:latin typeface="Times New Roman" panose="02020603050405020304" pitchFamily="18" charset="0"/>
                <a:cs typeface="Times New Roman" panose="02020603050405020304" pitchFamily="18" charset="0"/>
              </a:rPr>
              <a:t>Pname</a:t>
            </a:r>
            <a:r>
              <a:rPr lang="en-US" altLang="zh-CN" sz="2400" dirty="0">
                <a:latin typeface="Times New Roman" panose="02020603050405020304" pitchFamily="18" charset="0"/>
                <a:cs typeface="Times New Roman" panose="02020603050405020304" pitchFamily="18" charset="0"/>
              </a:rPr>
              <a:t>, Page, </a:t>
            </a:r>
            <a:r>
              <a:rPr lang="en-US" altLang="zh-CN" sz="2400" dirty="0" err="1">
                <a:latin typeface="Times New Roman" panose="02020603050405020304" pitchFamily="18" charset="0"/>
                <a:cs typeface="Times New Roman" panose="02020603050405020304" pitchFamily="18" charset="0"/>
              </a:rPr>
              <a:t>Psex</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Psalary</a:t>
            </a:r>
            <a:r>
              <a:rPr lang="en-US" altLang="zh-CN" sz="2400" dirty="0">
                <a:latin typeface="Times New Roman" panose="02020603050405020304" pitchFamily="18" charset="0"/>
                <a:cs typeface="Times New Roman" panose="02020603050405020304" pitchFamily="18" charset="0"/>
              </a:rPr>
              <a:t>, D#, HEAD)</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Create EmpV1 as select </a:t>
            </a:r>
            <a:r>
              <a:rPr lang="en-US" altLang="zh-CN" sz="2400" dirty="0" err="1">
                <a:latin typeface="Times New Roman" panose="02020603050405020304" pitchFamily="18" charset="0"/>
                <a:cs typeface="Times New Roman" panose="02020603050405020304" pitchFamily="18" charset="0"/>
              </a:rPr>
              <a:t>Pname</a:t>
            </a:r>
            <a:r>
              <a:rPr lang="en-US" altLang="zh-CN" sz="2400" dirty="0">
                <a:latin typeface="Times New Roman" panose="02020603050405020304" pitchFamily="18" charset="0"/>
                <a:cs typeface="Times New Roman" panose="02020603050405020304" pitchFamily="18" charset="0"/>
              </a:rPr>
              <a:t>, D# from Employee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Create EmpV2 as select * from Employee where P#=</a:t>
            </a:r>
            <a:r>
              <a:rPr lang="en-US" altLang="zh-CN" sz="2400" dirty="0" err="1">
                <a:latin typeface="Times New Roman" panose="02020603050405020304" pitchFamily="18" charset="0"/>
                <a:cs typeface="Times New Roman" panose="02020603050405020304" pitchFamily="18" charset="0"/>
              </a:rPr>
              <a:t>UserId</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Create EmpV3 as select * from Employee where Head=</a:t>
            </a:r>
            <a:r>
              <a:rPr lang="en-US" altLang="zh-CN" sz="2400" dirty="0" err="1">
                <a:latin typeface="Times New Roman" panose="02020603050405020304" pitchFamily="18" charset="0"/>
                <a:cs typeface="Times New Roman" panose="02020603050405020304" pitchFamily="18" charset="0"/>
              </a:rPr>
              <a:t>UserId</a:t>
            </a:r>
            <a:r>
              <a:rPr lang="en-US" altLang="zh-CN" sz="2400" dirty="0">
                <a:latin typeface="Times New Roman" panose="02020603050405020304" pitchFamily="18" charset="0"/>
                <a:cs typeface="Times New Roman" panose="02020603050405020304" pitchFamily="18" charset="0"/>
              </a:rPr>
              <a:t> </a:t>
            </a:r>
            <a:br>
              <a:rPr lang="en-US" altLang="zh-CN" dirty="0"/>
            </a:br>
            <a:br>
              <a:rPr lang="en-US" altLang="zh-CN" dirty="0"/>
            </a:br>
            <a:br>
              <a:rPr lang="en-US" altLang="zh-CN" b="1" dirty="0"/>
            </a:br>
            <a:br>
              <a:rPr lang="zh-CN" altLang="en-US" sz="2400" dirty="0"/>
            </a:br>
            <a:br>
              <a:rPr lang="en-US" altLang="zh-CN" sz="2400" dirty="0">
                <a:latin typeface="Times New Roman" panose="02020603050405020304" pitchFamily="18" charset="0"/>
                <a:cs typeface="Times New Roman" panose="02020603050405020304" pitchFamily="18" charset="0"/>
              </a:rPr>
            </a:br>
            <a:br>
              <a:rPr lang="zh-CN" altLang="en-US" sz="2200" dirty="0"/>
            </a:br>
            <a:br>
              <a:rPr lang="en-US" altLang="zh-CN" b="1" dirty="0"/>
            </a:b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773832" y="2086907"/>
            <a:ext cx="7596336" cy="1794653"/>
          </a:xfrm>
          <a:prstGeom prst="rect">
            <a:avLst/>
          </a:prstGeom>
        </p:spPr>
      </p:pic>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安全性控制示例</a:t>
            </a:r>
            <a:r>
              <a:rPr lang="en-US" altLang="zh-CN" dirty="0"/>
              <a:t>—</a:t>
            </a:r>
            <a:r>
              <a:rPr lang="zh-CN" altLang="en-US" dirty="0"/>
              <a:t>视图权限授予</a:t>
            </a:r>
            <a:endParaRPr lang="zh-CN" altLang="en-US" dirty="0"/>
          </a:p>
        </p:txBody>
      </p:sp>
      <p:sp>
        <p:nvSpPr>
          <p:cNvPr id="3" name="内容占位符 2"/>
          <p:cNvSpPr>
            <a:spLocks noGrp="1"/>
          </p:cNvSpPr>
          <p:nvPr>
            <p:ph idx="1"/>
          </p:nvPr>
        </p:nvSpPr>
        <p:spPr>
          <a:xfrm>
            <a:off x="457200" y="1124743"/>
            <a:ext cx="8229600" cy="5455443"/>
          </a:xfrm>
        </p:spPr>
        <p:txBody>
          <a:bodyPr/>
          <a:lstStyle/>
          <a:p>
            <a:r>
              <a:rPr lang="zh-CN" altLang="en-US" sz="2400" dirty="0">
                <a:latin typeface="Times New Roman" panose="02020603050405020304" pitchFamily="18" charset="0"/>
                <a:cs typeface="Times New Roman" panose="02020603050405020304" pitchFamily="18" charset="0"/>
              </a:rPr>
              <a:t>员工管理数据库的安全性控制示例</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Employee(P#, </a:t>
            </a:r>
            <a:r>
              <a:rPr lang="en-US" altLang="zh-CN" sz="2400" dirty="0" err="1">
                <a:latin typeface="Times New Roman" panose="02020603050405020304" pitchFamily="18" charset="0"/>
                <a:cs typeface="Times New Roman" panose="02020603050405020304" pitchFamily="18" charset="0"/>
              </a:rPr>
              <a:t>Pname</a:t>
            </a:r>
            <a:r>
              <a:rPr lang="en-US" altLang="zh-CN" sz="2400" dirty="0">
                <a:latin typeface="Times New Roman" panose="02020603050405020304" pitchFamily="18" charset="0"/>
                <a:cs typeface="Times New Roman" panose="02020603050405020304" pitchFamily="18" charset="0"/>
              </a:rPr>
              <a:t>, Page, </a:t>
            </a:r>
            <a:r>
              <a:rPr lang="en-US" altLang="zh-CN" sz="2400" dirty="0" err="1">
                <a:latin typeface="Times New Roman" panose="02020603050405020304" pitchFamily="18" charset="0"/>
                <a:cs typeface="Times New Roman" panose="02020603050405020304" pitchFamily="18" charset="0"/>
              </a:rPr>
              <a:t>Psex</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Psalary</a:t>
            </a:r>
            <a:r>
              <a:rPr lang="en-US" altLang="zh-CN" sz="2400" dirty="0">
                <a:latin typeface="Times New Roman" panose="02020603050405020304" pitchFamily="18" charset="0"/>
                <a:cs typeface="Times New Roman" panose="02020603050405020304" pitchFamily="18" charset="0"/>
              </a:rPr>
              <a:t>, D#, HEAD)</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假定高级领导为</a:t>
            </a:r>
            <a:r>
              <a:rPr lang="en-US" altLang="zh-CN" dirty="0">
                <a:latin typeface="Times New Roman" panose="02020603050405020304" pitchFamily="18" charset="0"/>
                <a:cs typeface="Times New Roman" panose="02020603050405020304" pitchFamily="18" charset="0"/>
              </a:rPr>
              <a:t>Emp0001, </a:t>
            </a:r>
            <a:r>
              <a:rPr lang="zh-CN" altLang="en-US" dirty="0">
                <a:latin typeface="Times New Roman" panose="02020603050405020304" pitchFamily="18" charset="0"/>
                <a:cs typeface="Times New Roman" panose="02020603050405020304" pitchFamily="18" charset="0"/>
              </a:rPr>
              <a:t>部门领导为</a:t>
            </a:r>
            <a:r>
              <a:rPr lang="en-US" altLang="zh-CN" dirty="0">
                <a:latin typeface="Times New Roman" panose="02020603050405020304" pitchFamily="18" charset="0"/>
                <a:cs typeface="Times New Roman" panose="02020603050405020304" pitchFamily="18" charset="0"/>
              </a:rPr>
              <a:t>Emp0021, </a:t>
            </a:r>
            <a:r>
              <a:rPr lang="zh-CN" altLang="en-US" dirty="0">
                <a:latin typeface="Times New Roman" panose="02020603050405020304" pitchFamily="18" charset="0"/>
                <a:cs typeface="Times New Roman" panose="02020603050405020304" pitchFamily="18" charset="0"/>
              </a:rPr>
              <a:t>员工管理员为</a:t>
            </a:r>
            <a:r>
              <a:rPr lang="en-US" altLang="zh-CN" dirty="0">
                <a:latin typeface="Times New Roman" panose="02020603050405020304" pitchFamily="18" charset="0"/>
                <a:cs typeface="Times New Roman" panose="02020603050405020304" pitchFamily="18" charset="0"/>
              </a:rPr>
              <a:t>Emp2001,</a:t>
            </a:r>
            <a:r>
              <a:rPr lang="zh-CN" altLang="en-US" dirty="0">
                <a:latin typeface="Times New Roman" panose="02020603050405020304" pitchFamily="18" charset="0"/>
                <a:cs typeface="Times New Roman" panose="02020603050405020304" pitchFamily="18" charset="0"/>
              </a:rPr>
              <a:t>收发员为</a:t>
            </a:r>
            <a:r>
              <a:rPr lang="en-US" altLang="zh-CN" dirty="0">
                <a:latin typeface="Times New Roman" panose="02020603050405020304" pitchFamily="18" charset="0"/>
                <a:cs typeface="Times New Roman" panose="02020603050405020304" pitchFamily="18" charset="0"/>
              </a:rPr>
              <a:t>Emp5001(</a:t>
            </a:r>
            <a:r>
              <a:rPr lang="zh-CN" altLang="en-US" dirty="0">
                <a:latin typeface="Times New Roman" panose="02020603050405020304" pitchFamily="18" charset="0"/>
                <a:cs typeface="Times New Roman" panose="02020603050405020304" pitchFamily="18" charset="0"/>
              </a:rPr>
              <a:t>均为</a:t>
            </a:r>
            <a:r>
              <a:rPr lang="en-US" altLang="zh-CN" dirty="0" err="1">
                <a:latin typeface="Times New Roman" panose="02020603050405020304" pitchFamily="18" charset="0"/>
                <a:cs typeface="Times New Roman" panose="02020603050405020304" pitchFamily="18" charset="0"/>
              </a:rPr>
              <a:t>UserId</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也即员工的</a:t>
            </a:r>
            <a:r>
              <a:rPr lang="en-US" altLang="zh-CN" dirty="0">
                <a:latin typeface="Times New Roman" panose="02020603050405020304" pitchFamily="18" charset="0"/>
                <a:cs typeface="Times New Roman" panose="02020603050405020304" pitchFamily="18" charset="0"/>
              </a:rPr>
              <a:t>P#)</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Grant SELECT ON EmpV1 TO Emp5001 ;</a:t>
            </a: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Grant SELECT ON EmpV2 TO public;</a:t>
            </a: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Grant SELECT ON EmpV3 TO Emp0021;</a:t>
            </a:r>
            <a:endParaRPr lang="en-US" altLang="zh-CN" b="1"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授予视图访问的权利，不同于授予基本表访问的权利</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两个级别：基本关系级别和视图级别</a:t>
            </a:r>
            <a:r>
              <a:rPr lang="en-US" altLang="zh-CN" dirty="0">
                <a:latin typeface="Times New Roman" panose="02020603050405020304" pitchFamily="18" charset="0"/>
                <a:cs typeface="Times New Roman" panose="02020603050405020304" pitchFamily="18" charset="0"/>
              </a:rPr>
              <a:t>)</a:t>
            </a:r>
            <a:br>
              <a:rPr lang="en-US" altLang="zh-CN" b="1" dirty="0"/>
            </a:br>
            <a:br>
              <a:rPr lang="zh-CN" altLang="en-US" sz="2400" dirty="0"/>
            </a:br>
            <a:br>
              <a:rPr lang="en-US" altLang="zh-CN" sz="2400" dirty="0">
                <a:latin typeface="Times New Roman" panose="02020603050405020304" pitchFamily="18" charset="0"/>
                <a:cs typeface="Times New Roman" panose="02020603050405020304" pitchFamily="18" charset="0"/>
              </a:rPr>
            </a:br>
            <a:br>
              <a:rPr lang="zh-CN" altLang="en-US" sz="2200" dirty="0"/>
            </a:br>
            <a:br>
              <a:rPr lang="en-US" altLang="zh-CN" b="1" dirty="0"/>
            </a:b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773832" y="2086907"/>
            <a:ext cx="7596336" cy="1794653"/>
          </a:xfrm>
          <a:prstGeom prst="rect">
            <a:avLst/>
          </a:prstGeom>
        </p:spPr>
      </p:pic>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t>6.1 </a:t>
            </a:r>
            <a:r>
              <a:rPr lang="zh-CN" altLang="en-US" dirty="0"/>
              <a:t>数据库安全性控制概述</a:t>
            </a:r>
            <a:endParaRPr lang="zh-CN" altLang="en-US" sz="3600" dirty="0"/>
          </a:p>
        </p:txBody>
      </p:sp>
      <p:sp>
        <p:nvSpPr>
          <p:cNvPr id="12291" name="Rectangle 3"/>
          <p:cNvSpPr>
            <a:spLocks noGrp="1" noChangeArrowheads="1"/>
          </p:cNvSpPr>
          <p:nvPr>
            <p:ph type="body" idx="1"/>
          </p:nvPr>
        </p:nvSpPr>
        <p:spPr>
          <a:xfrm>
            <a:off x="457200" y="1052513"/>
            <a:ext cx="8229600" cy="5184775"/>
          </a:xfrm>
        </p:spPr>
        <p:txBody>
          <a:bodyPr/>
          <a:lstStyle/>
          <a:p>
            <a:pPr marL="0" indent="0" eaLnBrk="1" hangingPunct="1">
              <a:buFont typeface="Wingdings" panose="05000000000000000000" pitchFamily="2" charset="2"/>
              <a:buNone/>
            </a:pPr>
            <a:r>
              <a:rPr lang="en-US" altLang="zh-CN" sz="3200" dirty="0">
                <a:solidFill>
                  <a:srgbClr val="0000FF"/>
                </a:solidFill>
              </a:rPr>
              <a:t>4</a:t>
            </a:r>
            <a:r>
              <a:rPr lang="zh-CN" altLang="en-US" sz="3200" dirty="0">
                <a:solidFill>
                  <a:srgbClr val="0000FF"/>
                </a:solidFill>
              </a:rPr>
              <a:t>．审计</a:t>
            </a:r>
            <a:endParaRPr lang="zh-CN" altLang="en-US" sz="3200" dirty="0">
              <a:solidFill>
                <a:srgbClr val="0000FF"/>
              </a:solidFill>
            </a:endParaRPr>
          </a:p>
          <a:p>
            <a:pPr marL="379095" eaLnBrk="1" hangingPunct="1"/>
            <a:r>
              <a:rPr lang="zh-CN" altLang="en-US" sz="2400" dirty="0">
                <a:latin typeface="Times New Roman" panose="02020603050405020304" pitchFamily="18" charset="0"/>
                <a:cs typeface="Times New Roman" panose="02020603050405020304" pitchFamily="18" charset="0"/>
              </a:rPr>
              <a:t>任何系统的安全保护措施都有漏洞。审计追踪是一个对数据库进行更新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插入、删除、修改</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的日志，还包括一些其他信息，如哪个用户执行了更新和什么时候执行的更新等。</a:t>
            </a:r>
            <a:endParaRPr lang="en-US" altLang="zh-CN" sz="2400" dirty="0">
              <a:latin typeface="Times New Roman" panose="02020603050405020304" pitchFamily="18" charset="0"/>
              <a:cs typeface="Times New Roman" panose="02020603050405020304" pitchFamily="18" charset="0"/>
            </a:endParaRPr>
          </a:p>
          <a:p>
            <a:pPr marL="379095" eaLnBrk="1" hangingPunct="1"/>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的审计软件扫描审计追踪中某一时间段内的日志，以检查所有作用于数据库的存取动作和操作。当发现一个非法的或未授权的操作时，</a:t>
            </a:r>
            <a:r>
              <a:rPr lang="en-US" altLang="zh-CN" sz="2400" dirty="0">
                <a:latin typeface="Times New Roman" panose="02020603050405020304" pitchFamily="18" charset="0"/>
                <a:cs typeface="Times New Roman" panose="02020603050405020304" pitchFamily="18" charset="0"/>
              </a:rPr>
              <a:t>DBA</a:t>
            </a:r>
            <a:r>
              <a:rPr lang="zh-CN" altLang="en-US" sz="2400" dirty="0">
                <a:latin typeface="Times New Roman" panose="02020603050405020304" pitchFamily="18" charset="0"/>
                <a:cs typeface="Times New Roman" panose="02020603050405020304" pitchFamily="18" charset="0"/>
              </a:rPr>
              <a:t>就可以确定执行这个操作的账号。</a:t>
            </a:r>
            <a:endParaRPr lang="zh-CN" altLang="en-US" sz="2400" dirty="0">
              <a:latin typeface="Times New Roman" panose="02020603050405020304" pitchFamily="18" charset="0"/>
              <a:cs typeface="Times New Roman" panose="02020603050405020304" pitchFamily="18" charset="0"/>
            </a:endParaRPr>
          </a:p>
          <a:p>
            <a:pPr marL="379095" eaLnBrk="1" hangingPunct="1"/>
            <a:r>
              <a:rPr lang="zh-CN" altLang="en-US" sz="2400" dirty="0">
                <a:latin typeface="Times New Roman" panose="02020603050405020304" pitchFamily="18" charset="0"/>
                <a:cs typeface="Times New Roman" panose="02020603050405020304" pitchFamily="18" charset="0"/>
              </a:rPr>
              <a:t>审计费时间和空间，所以</a:t>
            </a:r>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往往都将其作为可选特征，允许</a:t>
            </a:r>
            <a:r>
              <a:rPr lang="en-US" altLang="zh-CN" sz="2400" dirty="0">
                <a:latin typeface="Times New Roman" panose="02020603050405020304" pitchFamily="18" charset="0"/>
                <a:cs typeface="Times New Roman" panose="02020603050405020304" pitchFamily="18" charset="0"/>
              </a:rPr>
              <a:t>DBA</a:t>
            </a:r>
            <a:r>
              <a:rPr lang="zh-CN" altLang="en-US" sz="2400" dirty="0">
                <a:latin typeface="Times New Roman" panose="02020603050405020304" pitchFamily="18" charset="0"/>
                <a:cs typeface="Times New Roman" panose="02020603050405020304" pitchFamily="18" charset="0"/>
              </a:rPr>
              <a:t>根据应用对安全性的要求，灵活地打开或关闭审计功能。审计功能一般主要用于安全性要求较高的部门。</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down)">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wipe(down)">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wipe(down)">
                                      <p:cBhvr>
                                        <p:cTn id="17"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a:t>6.1 </a:t>
            </a:r>
            <a:r>
              <a:rPr lang="zh-CN" altLang="en-US" dirty="0"/>
              <a:t>数据库安全性控制概述</a:t>
            </a:r>
            <a:endParaRPr lang="zh-CN" altLang="en-US" sz="3600" dirty="0"/>
          </a:p>
        </p:txBody>
      </p:sp>
      <p:sp>
        <p:nvSpPr>
          <p:cNvPr id="13315" name="Rectangle 3"/>
          <p:cNvSpPr>
            <a:spLocks noGrp="1" noChangeArrowheads="1"/>
          </p:cNvSpPr>
          <p:nvPr>
            <p:ph type="body" idx="1"/>
          </p:nvPr>
        </p:nvSpPr>
        <p:spPr>
          <a:xfrm>
            <a:off x="457200" y="1052830"/>
            <a:ext cx="8229600" cy="5494020"/>
          </a:xfrm>
        </p:spPr>
        <p:txBody>
          <a:bodyPr/>
          <a:lstStyle/>
          <a:p>
            <a:pPr marL="0" indent="0" eaLnBrk="1" hangingPunct="1">
              <a:lnSpc>
                <a:spcPct val="80000"/>
              </a:lnSpc>
              <a:buNone/>
            </a:pPr>
            <a:r>
              <a:rPr lang="en-US" altLang="zh-CN" sz="3200" dirty="0">
                <a:solidFill>
                  <a:srgbClr val="0000FF"/>
                </a:solidFill>
              </a:rPr>
              <a:t>5</a:t>
            </a:r>
            <a:r>
              <a:rPr lang="zh-CN" altLang="en-US" sz="3200" dirty="0">
                <a:solidFill>
                  <a:srgbClr val="0000FF"/>
                </a:solidFill>
              </a:rPr>
              <a:t>．数据加密</a:t>
            </a:r>
            <a:endParaRPr lang="zh-CN" altLang="en-US" sz="3200" dirty="0">
              <a:solidFill>
                <a:srgbClr val="0000FF"/>
              </a:solidFill>
            </a:endParaRPr>
          </a:p>
          <a:p>
            <a:pPr eaLnBrk="1" latinLnBrk="0" hangingPunct="1">
              <a:lnSpc>
                <a:spcPct val="100000"/>
              </a:lnSpc>
              <a:spcBef>
                <a:spcPts val="600"/>
              </a:spcBef>
              <a:spcAft>
                <a:spcPts val="600"/>
              </a:spcAft>
            </a:pPr>
            <a:r>
              <a:rPr lang="zh-CN" altLang="en-US" sz="2400" dirty="0"/>
              <a:t>高度敏感性数据</a:t>
            </a:r>
            <a:r>
              <a:rPr lang="en-US" altLang="zh-CN" sz="2400" dirty="0"/>
              <a:t>(</a:t>
            </a:r>
            <a:r>
              <a:rPr lang="zh-CN" altLang="en-US" sz="2400" dirty="0"/>
              <a:t>财务数据、军事数据、国家机密</a:t>
            </a:r>
            <a:r>
              <a:rPr lang="en-US" altLang="zh-CN" sz="2400" dirty="0"/>
              <a:t>)</a:t>
            </a:r>
            <a:r>
              <a:rPr lang="zh-CN" altLang="en-US" sz="2400" dirty="0"/>
              <a:t>，采取安全性措施</a:t>
            </a:r>
            <a:r>
              <a:rPr lang="en-US" altLang="zh-CN" sz="2400" dirty="0"/>
              <a:t>+</a:t>
            </a:r>
            <a:r>
              <a:rPr lang="zh-CN" altLang="en-US" sz="2400" dirty="0"/>
              <a:t>数据加密技术结合。</a:t>
            </a:r>
            <a:endParaRPr lang="zh-CN" altLang="en-US" sz="2400" dirty="0"/>
          </a:p>
          <a:p>
            <a:pPr eaLnBrk="1" latinLnBrk="0" hangingPunct="1">
              <a:lnSpc>
                <a:spcPct val="100000"/>
              </a:lnSpc>
              <a:spcBef>
                <a:spcPts val="600"/>
              </a:spcBef>
              <a:spcAft>
                <a:spcPts val="600"/>
              </a:spcAft>
            </a:pPr>
            <a:r>
              <a:rPr lang="zh-CN" altLang="en-US" sz="2400" dirty="0"/>
              <a:t>数据加密是防止数据在存储和传输中失密的有效手段。</a:t>
            </a:r>
            <a:endParaRPr lang="zh-CN" altLang="en-US" sz="2400" dirty="0"/>
          </a:p>
          <a:p>
            <a:pPr eaLnBrk="1" latinLnBrk="0" hangingPunct="1">
              <a:lnSpc>
                <a:spcPct val="100000"/>
              </a:lnSpc>
              <a:spcBef>
                <a:spcPts val="600"/>
              </a:spcBef>
              <a:spcAft>
                <a:spcPts val="600"/>
              </a:spcAft>
            </a:pPr>
            <a:r>
              <a:rPr lang="zh-CN" altLang="en-US" sz="2400" dirty="0"/>
              <a:t>根据一定的算法将原始数据（明文）变换为不可直接识别的格式（密文），从而使得不知道解密算法或解密密钥的人无法获知数据的内容。</a:t>
            </a:r>
            <a:endParaRPr lang="zh-CN" altLang="en-US" sz="2400" dirty="0"/>
          </a:p>
          <a:p>
            <a:pPr eaLnBrk="1" latinLnBrk="0" hangingPunct="1">
              <a:lnSpc>
                <a:spcPct val="100000"/>
              </a:lnSpc>
              <a:spcBef>
                <a:spcPts val="600"/>
              </a:spcBef>
              <a:spcAft>
                <a:spcPts val="600"/>
              </a:spcAft>
            </a:pPr>
            <a:r>
              <a:rPr lang="zh-CN" altLang="en-US" sz="2400" dirty="0"/>
              <a:t>对称密钥加密法和公开密钥加密法。</a:t>
            </a:r>
            <a:endParaRPr lang="zh-CN" altLang="en-US" sz="2400" dirty="0"/>
          </a:p>
          <a:p>
            <a:pPr eaLnBrk="1" latinLnBrk="0" hangingPunct="1">
              <a:lnSpc>
                <a:spcPct val="100000"/>
              </a:lnSpc>
              <a:spcBef>
                <a:spcPts val="0"/>
              </a:spcBef>
            </a:pP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wipe(down)">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wipe(down)">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wipe(down)">
                                      <p:cBhvr>
                                        <p:cTn id="17" dur="500"/>
                                        <p:tgtEl>
                                          <p:spTgt spid="13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wipe(down)">
                                      <p:cBhvr>
                                        <p:cTn id="2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6.1 </a:t>
            </a:r>
            <a:r>
              <a:rPr lang="zh-CN" altLang="en-US" dirty="0">
                <a:latin typeface="Times New Roman" panose="02020603050405020304" pitchFamily="18" charset="0"/>
                <a:cs typeface="Times New Roman" panose="02020603050405020304" pitchFamily="18" charset="0"/>
              </a:rPr>
              <a:t>数据库安全性控制概述</a:t>
            </a:r>
            <a:endParaRPr lang="zh-CN" altLang="en-US" sz="3600" dirty="0">
              <a:latin typeface="Times New Roman" panose="02020603050405020304" pitchFamily="18" charset="0"/>
              <a:cs typeface="Times New Roman" panose="02020603050405020304" pitchFamily="18" charset="0"/>
            </a:endParaRPr>
          </a:p>
        </p:txBody>
      </p:sp>
      <p:sp>
        <p:nvSpPr>
          <p:cNvPr id="13315" name="Rectangle 3"/>
          <p:cNvSpPr>
            <a:spLocks noGrp="1" noChangeArrowheads="1"/>
          </p:cNvSpPr>
          <p:nvPr>
            <p:ph type="body" idx="1"/>
          </p:nvPr>
        </p:nvSpPr>
        <p:spPr>
          <a:xfrm>
            <a:off x="457200" y="1052830"/>
            <a:ext cx="8229600" cy="5494020"/>
          </a:xfrm>
        </p:spPr>
        <p:txBody>
          <a:bodyPr/>
          <a:lstStyle/>
          <a:p>
            <a:pPr marL="0" indent="0" eaLnBrk="1" hangingPunct="1">
              <a:lnSpc>
                <a:spcPct val="80000"/>
              </a:lnSpc>
              <a:buNone/>
            </a:pPr>
            <a:r>
              <a:rPr lang="en-US" altLang="zh-CN" sz="3200" dirty="0">
                <a:solidFill>
                  <a:srgbClr val="0000FF"/>
                </a:solidFill>
                <a:latin typeface="Times New Roman" panose="02020603050405020304" pitchFamily="18" charset="0"/>
                <a:cs typeface="Times New Roman" panose="02020603050405020304" pitchFamily="18" charset="0"/>
              </a:rPr>
              <a:t>5</a:t>
            </a:r>
            <a:r>
              <a:rPr lang="zh-CN" altLang="en-US" sz="3200" dirty="0">
                <a:solidFill>
                  <a:srgbClr val="0000FF"/>
                </a:solidFill>
                <a:latin typeface="Times New Roman" panose="02020603050405020304" pitchFamily="18" charset="0"/>
                <a:cs typeface="Times New Roman" panose="02020603050405020304" pitchFamily="18" charset="0"/>
              </a:rPr>
              <a:t>．数据加密</a:t>
            </a:r>
            <a:endParaRPr lang="zh-CN" altLang="en-US" sz="3200" dirty="0">
              <a:solidFill>
                <a:srgbClr val="0000FF"/>
              </a:solidFill>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spcAft>
                <a:spcPts val="600"/>
              </a:spcAft>
            </a:pPr>
            <a:r>
              <a:rPr lang="zh-CN" altLang="en-US" sz="2400" dirty="0">
                <a:latin typeface="Times New Roman" panose="02020603050405020304" pitchFamily="18" charset="0"/>
                <a:cs typeface="Times New Roman" panose="02020603050405020304" pitchFamily="18" charset="0"/>
              </a:rPr>
              <a:t>目前有些数据库产品提供了数据加密例行程序，可根据用户的要求自动对存储和传输的数据进行加密处理。另一些数据库产品虽然本身未提供加密程序，但提供了接口，允许用户用其他厂商的加密程序对数据加密。    </a:t>
            </a:r>
            <a:endParaRPr lang="zh-CN" altLang="en-US" sz="2400" dirty="0">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spcAft>
                <a:spcPts val="600"/>
              </a:spcAft>
            </a:pPr>
            <a:r>
              <a:rPr lang="zh-CN" altLang="en-US" sz="2400" dirty="0">
                <a:latin typeface="Times New Roman" panose="02020603050405020304" pitchFamily="18" charset="0"/>
                <a:cs typeface="Times New Roman" panose="02020603050405020304" pitchFamily="18" charset="0"/>
              </a:rPr>
              <a:t>数据加密与解密比较费时，且加密与解密程序会占用大量系统资源，因此数据加密功能通常也作为可选特征，允许用户自由选择，只对高度机密的数据加密。</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wipe(down)">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wipe(down)">
                                      <p:cBhvr>
                                        <p:cTn id="12"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a:t>6.2  SQL Sever</a:t>
            </a:r>
            <a:r>
              <a:rPr lang="zh-CN" altLang="en-US" dirty="0"/>
              <a:t>的安全性措施概述</a:t>
            </a:r>
            <a:endParaRPr lang="zh-CN" altLang="en-US" sz="3200" dirty="0"/>
          </a:p>
        </p:txBody>
      </p:sp>
      <p:sp>
        <p:nvSpPr>
          <p:cNvPr id="14339" name="Rectangle 3"/>
          <p:cNvSpPr>
            <a:spLocks noGrp="1" noChangeArrowheads="1"/>
          </p:cNvSpPr>
          <p:nvPr>
            <p:ph type="body" idx="1"/>
          </p:nvPr>
        </p:nvSpPr>
        <p:spPr>
          <a:xfrm>
            <a:off x="457200" y="1052513"/>
            <a:ext cx="8229600" cy="5184775"/>
          </a:xfrm>
        </p:spPr>
        <p:txBody>
          <a:bodyPr/>
          <a:lstStyle/>
          <a:p>
            <a:pPr eaLnBrk="1" hangingPunct="1"/>
            <a:r>
              <a:rPr lang="zh-CN" altLang="en-US" sz="2800" dirty="0">
                <a:latin typeface="Times New Roman" panose="02020603050405020304" pitchFamily="18" charset="0"/>
                <a:cs typeface="Times New Roman" panose="02020603050405020304" pitchFamily="18" charset="0"/>
              </a:rPr>
              <a:t>数据的安全性是指保护数据以防止因不合法的使用而造成数据的泄密和破坏。</a:t>
            </a:r>
            <a:endParaRPr lang="en-US" altLang="zh-CN" sz="28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侵入者分类：外来入侵者、公司内部成员、意外闯入人员</a:t>
            </a:r>
            <a:endParaRPr lang="en-US" altLang="zh-CN" sz="28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为避免安全性问题，安全保护措施必不可少。</a:t>
            </a:r>
            <a:endParaRPr lang="en-US" altLang="zh-CN" sz="2800" dirty="0">
              <a:latin typeface="Times New Roman" panose="02020603050405020304" pitchFamily="18" charset="0"/>
              <a:cs typeface="Times New Roman" panose="02020603050405020304" pitchFamily="18" charset="0"/>
            </a:endParaRPr>
          </a:p>
          <a:p>
            <a:pPr eaLnBrk="1" hangingPunct="1"/>
            <a:r>
              <a:rPr lang="en-US" altLang="zh-CN" sz="2800" dirty="0">
                <a:latin typeface="Times New Roman" panose="02020603050405020304" pitchFamily="18" charset="0"/>
                <a:cs typeface="Times New Roman" panose="02020603050405020304" pitchFamily="18" charset="0"/>
              </a:rPr>
              <a:t>SQL Server</a:t>
            </a:r>
            <a:r>
              <a:rPr lang="zh-CN" altLang="en-US" sz="2800" dirty="0">
                <a:latin typeface="Times New Roman" panose="02020603050405020304" pitchFamily="18" charset="0"/>
                <a:cs typeface="Times New Roman" panose="02020603050405020304" pitchFamily="18" charset="0"/>
              </a:rPr>
              <a:t>采用四个等级的安全验证，分别是：</a:t>
            </a:r>
            <a:endParaRPr lang="zh-CN" altLang="en-US" sz="2800" dirty="0">
              <a:latin typeface="Times New Roman" panose="02020603050405020304" pitchFamily="18" charset="0"/>
              <a:cs typeface="Times New Roman" panose="02020603050405020304" pitchFamily="18" charset="0"/>
            </a:endParaRPr>
          </a:p>
          <a:p>
            <a:pPr marL="914400" lvl="1" indent="-457200" eaLnBrk="1" hangingPunct="1">
              <a:buFont typeface="+mj-ea"/>
              <a:buAutoNum type="circleNumDbPlain"/>
            </a:pPr>
            <a:r>
              <a:rPr lang="zh-CN" altLang="en-US" sz="2400" dirty="0">
                <a:latin typeface="Times New Roman" panose="02020603050405020304" pitchFamily="18" charset="0"/>
                <a:cs typeface="Times New Roman" panose="02020603050405020304" pitchFamily="18" charset="0"/>
              </a:rPr>
              <a:t>操作系统安全验证</a:t>
            </a:r>
            <a:endParaRPr lang="zh-CN" altLang="en-US" sz="2400" dirty="0">
              <a:latin typeface="Times New Roman" panose="02020603050405020304" pitchFamily="18" charset="0"/>
              <a:cs typeface="Times New Roman" panose="02020603050405020304" pitchFamily="18" charset="0"/>
            </a:endParaRPr>
          </a:p>
          <a:p>
            <a:pPr marL="914400" lvl="1" indent="-457200" eaLnBrk="1" hangingPunct="1">
              <a:buFont typeface="+mj-ea"/>
              <a:buAutoNum type="circleNumDbPlain"/>
            </a:pP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安全验证</a:t>
            </a:r>
            <a:endParaRPr lang="zh-CN" altLang="en-US" sz="2400" dirty="0">
              <a:latin typeface="Times New Roman" panose="02020603050405020304" pitchFamily="18" charset="0"/>
              <a:cs typeface="Times New Roman" panose="02020603050405020304" pitchFamily="18" charset="0"/>
            </a:endParaRPr>
          </a:p>
          <a:p>
            <a:pPr marL="914400" lvl="1" indent="-457200" eaLnBrk="1" hangingPunct="1">
              <a:buFont typeface="+mj-ea"/>
              <a:buAutoNum type="circleNumDbPlain"/>
            </a:pP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数据库安全验证</a:t>
            </a:r>
            <a:endParaRPr lang="zh-CN" altLang="en-US" sz="2400" dirty="0">
              <a:latin typeface="Times New Roman" panose="02020603050405020304" pitchFamily="18" charset="0"/>
              <a:cs typeface="Times New Roman" panose="02020603050405020304" pitchFamily="18" charset="0"/>
            </a:endParaRPr>
          </a:p>
          <a:p>
            <a:pPr marL="914400" lvl="1" indent="-457200" eaLnBrk="1" hangingPunct="1">
              <a:buFont typeface="+mj-ea"/>
              <a:buAutoNum type="circleNumDbPlain"/>
            </a:pP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数据库对象安全验证</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down)">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wipe(down)">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wipe(down)">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wipe(down)">
                                      <p:cBhvr>
                                        <p:cTn id="22" dur="500"/>
                                        <p:tgtEl>
                                          <p:spTgt spid="14339">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Effect transition="in" filter="wipe(down)">
                                      <p:cBhvr>
                                        <p:cTn id="25" dur="500"/>
                                        <p:tgtEl>
                                          <p:spTgt spid="14339">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4339">
                                            <p:txEl>
                                              <p:pRg st="5" end="5"/>
                                            </p:txEl>
                                          </p:spTgt>
                                        </p:tgtEl>
                                        <p:attrNameLst>
                                          <p:attrName>style.visibility</p:attrName>
                                        </p:attrNameLst>
                                      </p:cBhvr>
                                      <p:to>
                                        <p:strVal val="visible"/>
                                      </p:to>
                                    </p:set>
                                    <p:animEffect transition="in" filter="wipe(down)">
                                      <p:cBhvr>
                                        <p:cTn id="28" dur="500"/>
                                        <p:tgtEl>
                                          <p:spTgt spid="14339">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Effect transition="in" filter="wipe(down)">
                                      <p:cBhvr>
                                        <p:cTn id="31" dur="500"/>
                                        <p:tgtEl>
                                          <p:spTgt spid="14339">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14339">
                                            <p:txEl>
                                              <p:pRg st="7" end="7"/>
                                            </p:txEl>
                                          </p:spTgt>
                                        </p:tgtEl>
                                        <p:attrNameLst>
                                          <p:attrName>style.visibility</p:attrName>
                                        </p:attrNameLst>
                                      </p:cBhvr>
                                      <p:to>
                                        <p:strVal val="visible"/>
                                      </p:to>
                                    </p:set>
                                    <p:animEffect transition="in" filter="wipe(down)">
                                      <p:cBhvr>
                                        <p:cTn id="34"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b="1" dirty="0"/>
              <a:t>安全与保护概述</a:t>
            </a:r>
            <a:r>
              <a:rPr lang="zh-CN" altLang="en-US" dirty="0"/>
              <a:t> </a:t>
            </a:r>
            <a:endParaRPr lang="zh-CN" altLang="en-US" dirty="0"/>
          </a:p>
        </p:txBody>
      </p:sp>
      <p:sp>
        <p:nvSpPr>
          <p:cNvPr id="7171" name="Rectangle 3"/>
          <p:cNvSpPr>
            <a:spLocks noGrp="1" noChangeArrowheads="1"/>
          </p:cNvSpPr>
          <p:nvPr>
            <p:ph idx="1"/>
          </p:nvPr>
        </p:nvSpPr>
        <p:spPr>
          <a:xfrm>
            <a:off x="457200" y="1052513"/>
            <a:ext cx="8229600" cy="5184775"/>
          </a:xfrm>
        </p:spPr>
        <p:txBody>
          <a:bodyPr/>
          <a:lstStyle/>
          <a:p>
            <a:pPr eaLnBrk="1" hangingPunct="1">
              <a:lnSpc>
                <a:spcPct val="90000"/>
              </a:lnSpc>
              <a:buFont typeface="Wingdings" panose="05000000000000000000" pitchFamily="2" charset="2"/>
              <a:buNone/>
            </a:pPr>
            <a:r>
              <a:rPr lang="en-US" altLang="zh-CN" sz="2400" dirty="0"/>
              <a:t>DBMS</a:t>
            </a:r>
            <a:r>
              <a:rPr lang="zh-CN" altLang="en-US" sz="2400" dirty="0"/>
              <a:t>对数据库的安全与保护通过四个方面来实现：</a:t>
            </a:r>
            <a:endParaRPr lang="zh-CN" altLang="en-US" sz="2400" dirty="0"/>
          </a:p>
          <a:p>
            <a:pPr eaLnBrk="1" hangingPunct="1">
              <a:lnSpc>
                <a:spcPct val="90000"/>
              </a:lnSpc>
              <a:buFont typeface="Wingdings" panose="05000000000000000000" pitchFamily="2" charset="2"/>
              <a:buNone/>
            </a:pPr>
            <a:r>
              <a:rPr lang="en-US" altLang="zh-CN" sz="2400" dirty="0"/>
              <a:t>1</a:t>
            </a:r>
            <a:r>
              <a:rPr lang="zh-CN" altLang="en-US" sz="2400" dirty="0"/>
              <a:t>．数据的安全性控制：防止未经授权的用户存取数据库中的数据，避免数据的泄露、更改或破坏和非法的存取。防范对象是非法用户和非法操作，确保用户所做的事情被限制在其权限内。</a:t>
            </a:r>
            <a:endParaRPr lang="zh-CN" altLang="en-US" sz="2400" dirty="0"/>
          </a:p>
          <a:p>
            <a:pPr eaLnBrk="1" hangingPunct="1">
              <a:lnSpc>
                <a:spcPct val="90000"/>
              </a:lnSpc>
              <a:buFont typeface="Wingdings" panose="05000000000000000000" pitchFamily="2" charset="2"/>
              <a:buNone/>
            </a:pPr>
            <a:r>
              <a:rPr lang="en-US" altLang="zh-CN" sz="2400" dirty="0"/>
              <a:t>2</a:t>
            </a:r>
            <a:r>
              <a:rPr lang="zh-CN" altLang="en-US" sz="2400" dirty="0"/>
              <a:t>．数据的完整性控制：保证数据库中数据及语义的正确性和有效性，防止任何对数据造成错误的操作。防止数据库中存在不符合语义的数据，防止错误信息的输入和输出。防范对象是不合语义的数据，确保用户所做的事情是正确的。</a:t>
            </a:r>
            <a:endParaRPr lang="zh-CN" altLang="en-US" sz="2400" dirty="0"/>
          </a:p>
          <a:p>
            <a:pPr eaLnBrk="1" hangingPunct="1">
              <a:lnSpc>
                <a:spcPct val="90000"/>
              </a:lnSpc>
              <a:buFont typeface="Wingdings" panose="05000000000000000000" pitchFamily="2" charset="2"/>
              <a:buNone/>
            </a:pPr>
            <a:r>
              <a:rPr lang="en-US" altLang="zh-CN" sz="2400" dirty="0"/>
              <a:t>3</a:t>
            </a:r>
            <a:r>
              <a:rPr lang="zh-CN" altLang="en-US" sz="2400" dirty="0"/>
              <a:t>．数据库的并发控制：在多用户同时对同一个数据进行操作时，系统应能加以控制，防止破坏数据库中的数据。</a:t>
            </a:r>
            <a:endParaRPr lang="zh-CN" altLang="en-US" sz="2400" dirty="0"/>
          </a:p>
          <a:p>
            <a:pPr eaLnBrk="1" hangingPunct="1">
              <a:lnSpc>
                <a:spcPct val="90000"/>
              </a:lnSpc>
              <a:buFont typeface="Wingdings" panose="05000000000000000000" pitchFamily="2" charset="2"/>
              <a:buNone/>
            </a:pPr>
            <a:r>
              <a:rPr lang="en-US" altLang="zh-CN" sz="2400" dirty="0"/>
              <a:t>4</a:t>
            </a:r>
            <a:r>
              <a:rPr lang="zh-CN" altLang="en-US" sz="2400" dirty="0"/>
              <a:t>．数据库的恢复：在数据库被破坏或数据不正确时，系统有能力把数据库恢复到时正确的状态。</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down)">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down)">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down)">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wipe(down)">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操作系统安全验证</a:t>
            </a:r>
            <a:endParaRPr lang="zh-CN" altLang="en-US">
              <a:latin typeface="Times New Roman" panose="02020603050405020304" pitchFamily="18" charset="0"/>
              <a:cs typeface="Times New Roman" panose="02020603050405020304" pitchFamily="18" charset="0"/>
            </a:endParaRPr>
          </a:p>
        </p:txBody>
      </p:sp>
      <p:sp>
        <p:nvSpPr>
          <p:cNvPr id="15363" name="Rectangle 3"/>
          <p:cNvSpPr>
            <a:spLocks noGrp="1" noChangeArrowheads="1"/>
          </p:cNvSpPr>
          <p:nvPr>
            <p:ph idx="1"/>
          </p:nvPr>
        </p:nvSpPr>
        <p:spPr>
          <a:xfrm>
            <a:off x="457200" y="1052513"/>
            <a:ext cx="8229600" cy="5184775"/>
          </a:xfrm>
        </p:spPr>
        <p:txBody>
          <a:bodyPr/>
          <a:lstStyle/>
          <a:p>
            <a:pPr eaLnBrk="1" hangingPunct="1">
              <a:lnSpc>
                <a:spcPct val="110000"/>
              </a:lnSpc>
            </a:pPr>
            <a:r>
              <a:rPr lang="zh-CN" altLang="en-US" sz="2400" dirty="0">
                <a:latin typeface="Times New Roman" panose="02020603050405020304" pitchFamily="18" charset="0"/>
                <a:cs typeface="Times New Roman" panose="02020603050405020304" pitchFamily="18" charset="0"/>
              </a:rPr>
              <a:t>安全性的第一层在网络层。大多数情况下，用户将被登录到</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网络，但是他们也能登录到任何与</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共存的网络，因此操作系统必须给用户提供一个有效的</a:t>
            </a:r>
            <a:r>
              <a:rPr lang="zh-CN" altLang="en-US" sz="2400" dirty="0">
                <a:solidFill>
                  <a:srgbClr val="FF0000"/>
                </a:solidFill>
                <a:latin typeface="Times New Roman" panose="02020603050405020304" pitchFamily="18" charset="0"/>
                <a:cs typeface="Times New Roman" panose="02020603050405020304" pitchFamily="18" charset="0"/>
              </a:rPr>
              <a:t>网络登录名和口令</a:t>
            </a:r>
            <a:r>
              <a:rPr lang="zh-CN" altLang="en-US" sz="2400" dirty="0">
                <a:latin typeface="Times New Roman" panose="02020603050405020304" pitchFamily="18" charset="0"/>
                <a:cs typeface="Times New Roman" panose="02020603050405020304" pitchFamily="18" charset="0"/>
              </a:rPr>
              <a:t>，否则用户的进程将被终止在这一层。这种安全验证是通过设置安全模式来实现的。</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(2) SQL Server</a:t>
            </a:r>
            <a:r>
              <a:rPr lang="zh-CN" altLang="en-US">
                <a:latin typeface="Times New Roman" panose="02020603050405020304" pitchFamily="18" charset="0"/>
                <a:cs typeface="Times New Roman" panose="02020603050405020304" pitchFamily="18" charset="0"/>
              </a:rPr>
              <a:t>安全验证</a:t>
            </a:r>
            <a:endParaRPr lang="zh-CN" altLang="en-US">
              <a:latin typeface="Times New Roman" panose="02020603050405020304" pitchFamily="18" charset="0"/>
              <a:cs typeface="Times New Roman" panose="02020603050405020304" pitchFamily="18" charset="0"/>
            </a:endParaRPr>
          </a:p>
        </p:txBody>
      </p:sp>
      <p:sp>
        <p:nvSpPr>
          <p:cNvPr id="16387" name="Rectangle 3"/>
          <p:cNvSpPr>
            <a:spLocks noGrp="1" noChangeArrowheads="1"/>
          </p:cNvSpPr>
          <p:nvPr>
            <p:ph type="body" idx="1"/>
          </p:nvPr>
        </p:nvSpPr>
        <p:spPr>
          <a:xfrm>
            <a:off x="457200" y="1052513"/>
            <a:ext cx="8229600" cy="5184775"/>
          </a:xfrm>
        </p:spPr>
        <p:txBody>
          <a:bodyPr/>
          <a:lstStyle/>
          <a:p>
            <a:pPr eaLnBrk="1" hangingPunct="1"/>
            <a:r>
              <a:rPr lang="zh-CN" altLang="en-US" sz="2400" dirty="0">
                <a:latin typeface="Times New Roman" panose="02020603050405020304" pitchFamily="18" charset="0"/>
                <a:cs typeface="Times New Roman" panose="02020603050405020304" pitchFamily="18" charset="0"/>
              </a:rPr>
              <a:t>安全性的第二层在服务器自身。当用户到这层时，他必须提供一个有效的</a:t>
            </a:r>
            <a:r>
              <a:rPr lang="zh-CN" altLang="en-US" sz="2400" dirty="0">
                <a:solidFill>
                  <a:srgbClr val="FF0000"/>
                </a:solidFill>
                <a:latin typeface="Times New Roman" panose="02020603050405020304" pitchFamily="18" charset="0"/>
                <a:cs typeface="Times New Roman" panose="02020603050405020304" pitchFamily="18" charset="0"/>
              </a:rPr>
              <a:t>登录名和口令</a:t>
            </a:r>
            <a:r>
              <a:rPr lang="zh-CN" altLang="en-US" sz="2400" dirty="0">
                <a:latin typeface="Times New Roman" panose="02020603050405020304" pitchFamily="18" charset="0"/>
                <a:cs typeface="Times New Roman" panose="02020603050405020304" pitchFamily="18" charset="0"/>
              </a:rPr>
              <a:t>才能继续向前。</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两种验证模式：</a:t>
            </a:r>
            <a:r>
              <a:rPr lang="en-US" altLang="zh-CN" sz="2400" dirty="0">
                <a:latin typeface="Times New Roman" panose="02020603050405020304" pitchFamily="18" charset="0"/>
                <a:cs typeface="Times New Roman" panose="02020603050405020304" pitchFamily="18" charset="0"/>
              </a:rPr>
              <a:t> Windows</a:t>
            </a:r>
            <a:r>
              <a:rPr lang="zh-CN" altLang="en-US" sz="2400" dirty="0">
                <a:latin typeface="Times New Roman" panose="02020603050405020304" pitchFamily="18" charset="0"/>
                <a:cs typeface="Times New Roman" panose="02020603050405020304" pitchFamily="18" charset="0"/>
              </a:rPr>
              <a:t>验证模式</a:t>
            </a:r>
            <a:r>
              <a:rPr lang="en-US" altLang="zh-CN" sz="2400" dirty="0">
                <a:latin typeface="Times New Roman" panose="02020603050405020304" pitchFamily="18" charset="0"/>
                <a:cs typeface="Times New Roman" panose="02020603050405020304" pitchFamily="18" charset="0"/>
              </a:rPr>
              <a:t>&amp;SQL Server</a:t>
            </a:r>
            <a:r>
              <a:rPr lang="zh-CN" altLang="en-US" sz="2400" dirty="0">
                <a:latin typeface="Times New Roman" panose="02020603050405020304" pitchFamily="18" charset="0"/>
                <a:cs typeface="Times New Roman" panose="02020603050405020304" pitchFamily="18" charset="0"/>
              </a:rPr>
              <a:t>验证</a:t>
            </a:r>
            <a:endParaRPr lang="zh-CN" altLang="en-US" sz="2400" dirty="0">
              <a:latin typeface="Times New Roman" panose="02020603050405020304" pitchFamily="18" charset="0"/>
              <a:cs typeface="Times New Roman" panose="02020603050405020304" pitchFamily="18" charset="0"/>
            </a:endParaRPr>
          </a:p>
          <a:p>
            <a:pPr eaLnBrk="1" hangingPunct="1"/>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验证模式：</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检测</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登录名。</a:t>
            </a:r>
            <a:endParaRPr lang="zh-CN" altLang="en-US"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对</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来说，</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认证是首选的方法。 </a:t>
            </a:r>
            <a:endParaRPr lang="zh-CN" altLang="en-US" sz="2400" dirty="0">
              <a:latin typeface="Times New Roman" panose="02020603050405020304" pitchFamily="18" charset="0"/>
              <a:cs typeface="Times New Roman" panose="02020603050405020304" pitchFamily="18" charset="0"/>
            </a:endParaRPr>
          </a:p>
          <a:p>
            <a:pPr eaLnBrk="1" hangingPunct="1"/>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验证：</a:t>
            </a:r>
            <a:r>
              <a:rPr lang="en-US" altLang="zh-CN" sz="2400" dirty="0">
                <a:latin typeface="Times New Roman" panose="02020603050405020304" pitchFamily="18" charset="0"/>
                <a:cs typeface="Times New Roman" panose="02020603050405020304" pitchFamily="18" charset="0"/>
              </a:rPr>
              <a:t>SQL</a:t>
            </a:r>
            <a:r>
              <a:rPr lang="zh-CN" altLang="en-US" sz="2400" dirty="0">
                <a:latin typeface="Times New Roman" panose="02020603050405020304" pitchFamily="18" charset="0"/>
                <a:cs typeface="Times New Roman" panose="02020603050405020304" pitchFamily="18" charset="0"/>
              </a:rPr>
              <a:t>自己验证</a:t>
            </a:r>
            <a:r>
              <a:rPr lang="en-US" altLang="zh-CN" sz="2400" dirty="0">
                <a:latin typeface="Times New Roman" panose="02020603050405020304" pitchFamily="18" charset="0"/>
                <a:cs typeface="Times New Roman" panose="02020603050405020304" pitchFamily="18" charset="0"/>
              </a:rPr>
              <a:t>SQL</a:t>
            </a:r>
            <a:r>
              <a:rPr lang="zh-CN" altLang="en-US" sz="2400" dirty="0">
                <a:latin typeface="Times New Roman" panose="02020603050405020304" pitchFamily="18" charset="0"/>
                <a:cs typeface="Times New Roman" panose="02020603050405020304" pitchFamily="18" charset="0"/>
              </a:rPr>
              <a:t>登录名和密码。</a:t>
            </a:r>
            <a:endParaRPr lang="zh-CN" altLang="en-US"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优点：灵活，适用不需要登录</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的情况，例如程序上访问数据库</a:t>
            </a:r>
            <a:endParaRPr lang="en-US" altLang="zh-CN" sz="2400" dirty="0">
              <a:latin typeface="Times New Roman" panose="02020603050405020304" pitchFamily="18" charset="0"/>
              <a:cs typeface="Times New Roman" panose="02020603050405020304" pitchFamily="18" charset="0"/>
            </a:endParaRPr>
          </a:p>
          <a:p>
            <a:pPr marL="342900" lvl="1" indent="-342900" eaLnBrk="1" hangingPunct="1">
              <a:buClr>
                <a:schemeClr val="bg2"/>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这种安全验证是通过</a:t>
            </a:r>
            <a:r>
              <a:rPr lang="en-US" altLang="zh-CN" sz="2400" dirty="0">
                <a:solidFill>
                  <a:srgbClr val="FF0000"/>
                </a:solidFill>
                <a:latin typeface="Times New Roman" panose="02020603050405020304" pitchFamily="18" charset="0"/>
                <a:cs typeface="Times New Roman" panose="02020603050405020304" pitchFamily="18" charset="0"/>
              </a:rPr>
              <a:t>SQL Server</a:t>
            </a:r>
            <a:r>
              <a:rPr lang="zh-CN" altLang="en-US" sz="2400" dirty="0">
                <a:solidFill>
                  <a:srgbClr val="FF0000"/>
                </a:solidFill>
                <a:latin typeface="Times New Roman" panose="02020603050405020304" pitchFamily="18" charset="0"/>
                <a:cs typeface="Times New Roman" panose="02020603050405020304" pitchFamily="18" charset="0"/>
              </a:rPr>
              <a:t>服务器登录名管理</a:t>
            </a:r>
            <a:r>
              <a:rPr lang="zh-CN" altLang="en-US" sz="2400" dirty="0">
                <a:latin typeface="Times New Roman" panose="02020603050405020304" pitchFamily="18" charset="0"/>
                <a:cs typeface="Times New Roman" panose="02020603050405020304" pitchFamily="18" charset="0"/>
              </a:rPr>
              <a:t>来实现的。</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down)">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down)">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wipe(down)">
                                      <p:cBhvr>
                                        <p:cTn id="22" dur="500"/>
                                        <p:tgtEl>
                                          <p:spTgt spid="1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wipe(down)">
                                      <p:cBhvr>
                                        <p:cTn id="27" dur="500"/>
                                        <p:tgtEl>
                                          <p:spTgt spid="16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wipe(down)">
                                      <p:cBhvr>
                                        <p:cTn id="32" dur="500"/>
                                        <p:tgtEl>
                                          <p:spTgt spid="163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6387">
                                            <p:txEl>
                                              <p:pRg st="6" end="6"/>
                                            </p:txEl>
                                          </p:spTgt>
                                        </p:tgtEl>
                                        <p:attrNameLst>
                                          <p:attrName>style.visibility</p:attrName>
                                        </p:attrNameLst>
                                      </p:cBhvr>
                                      <p:to>
                                        <p:strVal val="visible"/>
                                      </p:to>
                                    </p:set>
                                    <p:animEffect transition="in" filter="wipe(down)">
                                      <p:cBhvr>
                                        <p:cTn id="37"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t>(3) SQL Server</a:t>
            </a:r>
            <a:r>
              <a:rPr lang="zh-CN" altLang="en-US"/>
              <a:t>数据库安全验证</a:t>
            </a:r>
            <a:endParaRPr lang="zh-CN" altLang="en-US"/>
          </a:p>
        </p:txBody>
      </p:sp>
      <p:sp>
        <p:nvSpPr>
          <p:cNvPr id="17411" name="Rectangle 3"/>
          <p:cNvSpPr>
            <a:spLocks noGrp="1" noChangeArrowheads="1"/>
          </p:cNvSpPr>
          <p:nvPr>
            <p:ph type="body" idx="1"/>
          </p:nvPr>
        </p:nvSpPr>
        <p:spPr>
          <a:xfrm>
            <a:off x="457200" y="1052513"/>
            <a:ext cx="8229600" cy="5184775"/>
          </a:xfrm>
        </p:spPr>
        <p:txBody>
          <a:bodyPr/>
          <a:lstStyle/>
          <a:p>
            <a:pPr eaLnBrk="1" hangingPunct="1"/>
            <a:r>
              <a:rPr lang="zh-CN" altLang="en-US" sz="2400" dirty="0"/>
              <a:t>当一个用户通过第二层后，通常假定他有访问服务器上数据库的权限，但是并不是这样。</a:t>
            </a:r>
            <a:endParaRPr lang="en-US" altLang="zh-CN" sz="2400" dirty="0"/>
          </a:p>
          <a:p>
            <a:pPr eaLnBrk="1" hangingPunct="1"/>
            <a:r>
              <a:rPr lang="zh-CN" altLang="en-US" sz="2400" dirty="0"/>
              <a:t>用户必须在他想要访问的数据库里有一个</a:t>
            </a:r>
            <a:r>
              <a:rPr lang="zh-CN" altLang="en-US" sz="2400" dirty="0">
                <a:solidFill>
                  <a:srgbClr val="FF0000"/>
                </a:solidFill>
              </a:rPr>
              <a:t>分配好的用户名</a:t>
            </a:r>
            <a:r>
              <a:rPr lang="zh-CN" altLang="en-US" sz="2400" dirty="0"/>
              <a:t>。</a:t>
            </a:r>
            <a:endParaRPr lang="zh-CN" altLang="en-US" sz="2400" dirty="0"/>
          </a:p>
          <a:p>
            <a:pPr eaLnBrk="1" hangingPunct="1"/>
            <a:r>
              <a:rPr lang="zh-CN" altLang="en-US" sz="2400" dirty="0"/>
              <a:t>该层没有口令；而是</a:t>
            </a:r>
            <a:r>
              <a:rPr lang="zh-CN" altLang="en-US" sz="2400" dirty="0">
                <a:solidFill>
                  <a:srgbClr val="FF0000"/>
                </a:solidFill>
              </a:rPr>
              <a:t>登录名被系统管理员映射为某数据库的用户名</a:t>
            </a:r>
            <a:r>
              <a:rPr lang="zh-CN" altLang="en-US" sz="2400" dirty="0"/>
              <a:t>。如果用户未被映射到任何数据库，他就几乎什么也做不了。</a:t>
            </a:r>
            <a:endParaRPr lang="zh-CN" altLang="en-US" sz="2400" dirty="0"/>
          </a:p>
          <a:p>
            <a:pPr eaLnBrk="1" hangingPunct="1"/>
            <a:r>
              <a:rPr lang="zh-CN" altLang="en-US" sz="2400" dirty="0"/>
              <a:t>这种安全验证是通过</a:t>
            </a:r>
            <a:r>
              <a:rPr lang="zh-CN" altLang="en-US" sz="2400" dirty="0">
                <a:solidFill>
                  <a:srgbClr val="FF0000"/>
                </a:solidFill>
              </a:rPr>
              <a:t>数据库用户管理</a:t>
            </a:r>
            <a:r>
              <a:rPr lang="zh-CN" altLang="en-US" sz="2400" dirty="0"/>
              <a:t>来实现的。</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down)">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down)">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down)">
                                      <p:cBhvr>
                                        <p:cTn id="22"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b="1" dirty="0"/>
              <a:t>登录名与用户名</a:t>
            </a:r>
            <a:endParaRPr lang="zh-CN" altLang="en-US" b="1" dirty="0"/>
          </a:p>
        </p:txBody>
      </p:sp>
      <p:sp>
        <p:nvSpPr>
          <p:cNvPr id="17411" name="Rectangle 3"/>
          <p:cNvSpPr>
            <a:spLocks noGrp="1" noChangeArrowheads="1"/>
          </p:cNvSpPr>
          <p:nvPr>
            <p:ph type="body" idx="1"/>
          </p:nvPr>
        </p:nvSpPr>
        <p:spPr>
          <a:xfrm>
            <a:off x="457200" y="1052513"/>
            <a:ext cx="8229600" cy="5184775"/>
          </a:xfrm>
        </p:spPr>
        <p:txBody>
          <a:bodyPr/>
          <a:lstStyle/>
          <a:p>
            <a:r>
              <a:rPr lang="zh-CN" altLang="en-US" sz="2400" dirty="0"/>
              <a:t>数据库登陆名和数据库用户名是有差别的，在</a:t>
            </a:r>
            <a:r>
              <a:rPr lang="zh-CN" altLang="en-US" sz="2400" b="1" dirty="0"/>
              <a:t>一个数据库中</a:t>
            </a:r>
            <a:r>
              <a:rPr lang="zh-CN" altLang="en-US" sz="2400" dirty="0"/>
              <a:t>是</a:t>
            </a:r>
            <a:r>
              <a:rPr lang="zh-CN" altLang="en-US" sz="2400" b="1" dirty="0"/>
              <a:t>一一相对应</a:t>
            </a:r>
            <a:r>
              <a:rPr lang="zh-CN" altLang="en-US" sz="2400" dirty="0"/>
              <a:t>的关系。</a:t>
            </a:r>
            <a:endParaRPr lang="en-US" altLang="zh-CN" sz="2400" dirty="0"/>
          </a:p>
          <a:p>
            <a:r>
              <a:rPr lang="zh-CN" altLang="en-US" sz="2400" u="sng" dirty="0"/>
              <a:t>如果把数据库服务器比作一个大厦，那么数据库登录名就是进入大厦的通行证，而用户名则是进入大厦房间的钥匙</a:t>
            </a:r>
            <a:r>
              <a:rPr lang="zh-CN" altLang="en-US" sz="2400" dirty="0"/>
              <a:t>，如果每个房间看做是</a:t>
            </a:r>
            <a:r>
              <a:rPr lang="en-US" altLang="zh-CN" sz="2400" dirty="0"/>
              <a:t>SQL</a:t>
            </a:r>
            <a:r>
              <a:rPr lang="zh-CN" altLang="en-US" sz="2400" dirty="0"/>
              <a:t>数据库服务器的一个数据库，那么每个登陆名可以在每一个数据库中创建一个用户，如果没有创建用户，则登陆名就只能纯粹的登陆数据库，什么事情都干不了。</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down)">
                                      <p:cBhvr>
                                        <p:cTn id="12" dur="500"/>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600">
                <a:latin typeface="Times New Roman" panose="02020603050405020304" pitchFamily="18" charset="0"/>
                <a:cs typeface="Times New Roman" panose="02020603050405020304" pitchFamily="18" charset="0"/>
              </a:rPr>
              <a:t>(4) SQL Server</a:t>
            </a:r>
            <a:r>
              <a:rPr lang="zh-CN" altLang="en-US" sz="3600">
                <a:latin typeface="Times New Roman" panose="02020603050405020304" pitchFamily="18" charset="0"/>
                <a:cs typeface="Times New Roman" panose="02020603050405020304" pitchFamily="18" charset="0"/>
              </a:rPr>
              <a:t>数据库对象安全验证</a:t>
            </a:r>
            <a:endParaRPr lang="zh-CN" altLang="en-US" sz="3600">
              <a:latin typeface="Times New Roman" panose="02020603050405020304" pitchFamily="18" charset="0"/>
              <a:cs typeface="Times New Roman" panose="02020603050405020304" pitchFamily="18" charset="0"/>
            </a:endParaRPr>
          </a:p>
        </p:txBody>
      </p:sp>
      <p:sp>
        <p:nvSpPr>
          <p:cNvPr id="18435" name="Rectangle 3"/>
          <p:cNvSpPr>
            <a:spLocks noGrp="1" noChangeArrowheads="1"/>
          </p:cNvSpPr>
          <p:nvPr>
            <p:ph type="body" idx="1"/>
          </p:nvPr>
        </p:nvSpPr>
        <p:spPr>
          <a:xfrm>
            <a:off x="457200" y="1052513"/>
            <a:ext cx="8229600" cy="5184775"/>
          </a:xfrm>
        </p:spPr>
        <p:txBody>
          <a:bodyPr/>
          <a:lstStyle/>
          <a:p>
            <a:pPr marL="0" indent="0" eaLnBrk="1" hangingPunct="1">
              <a:buNone/>
            </a:pPr>
            <a:r>
              <a:rPr lang="en-US" altLang="zh-CN" sz="2800" dirty="0">
                <a:latin typeface="Times New Roman" panose="02020603050405020304" pitchFamily="18" charset="0"/>
                <a:cs typeface="Times New Roman" panose="02020603050405020304" pitchFamily="18" charset="0"/>
              </a:rPr>
              <a:t>SQL Server</a:t>
            </a:r>
            <a:r>
              <a:rPr lang="zh-CN" altLang="en-US" sz="2800" dirty="0">
                <a:latin typeface="Times New Roman" panose="02020603050405020304" pitchFamily="18" charset="0"/>
                <a:cs typeface="Times New Roman" panose="02020603050405020304" pitchFamily="18" charset="0"/>
              </a:rPr>
              <a:t>安全性最后一层防护是处理权限。</a:t>
            </a:r>
            <a:endParaRPr lang="zh-CN" altLang="en-US" sz="28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在这层检测用户用来访问服务器的用户名是否获准</a:t>
            </a:r>
            <a:r>
              <a:rPr lang="zh-CN" altLang="en-US" sz="2800" dirty="0">
                <a:solidFill>
                  <a:srgbClr val="FF0000"/>
                </a:solidFill>
                <a:latin typeface="Times New Roman" panose="02020603050405020304" pitchFamily="18" charset="0"/>
                <a:cs typeface="Times New Roman" panose="02020603050405020304" pitchFamily="18" charset="0"/>
              </a:rPr>
              <a:t>访问服务器中的特定对象</a:t>
            </a:r>
            <a:r>
              <a:rPr lang="zh-CN" altLang="en-US" sz="2800" dirty="0">
                <a:latin typeface="Times New Roman" panose="02020603050405020304" pitchFamily="18" charset="0"/>
                <a:cs typeface="Times New Roman" panose="02020603050405020304" pitchFamily="18" charset="0"/>
              </a:rPr>
              <a:t>。可能只允许访问数据库中指定的对象，而不允许访问其他对象，这是通常的运行方式。</a:t>
            </a:r>
            <a:endParaRPr lang="zh-CN" altLang="en-US" sz="28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这种安全验证是通过</a:t>
            </a:r>
            <a:r>
              <a:rPr lang="zh-CN" altLang="en-US" sz="2800" dirty="0">
                <a:solidFill>
                  <a:srgbClr val="FF0000"/>
                </a:solidFill>
                <a:latin typeface="Times New Roman" panose="02020603050405020304" pitchFamily="18" charset="0"/>
                <a:cs typeface="Times New Roman" panose="02020603050405020304" pitchFamily="18" charset="0"/>
              </a:rPr>
              <a:t>权限管理</a:t>
            </a:r>
            <a:r>
              <a:rPr lang="zh-CN" altLang="en-US" sz="2800" dirty="0">
                <a:latin typeface="Times New Roman" panose="02020603050405020304" pitchFamily="18" charset="0"/>
                <a:cs typeface="Times New Roman" panose="02020603050405020304" pitchFamily="18" charset="0"/>
              </a:rPr>
              <a:t>来实现的。</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down)">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down)">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down)">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600" dirty="0"/>
              <a:t>SQL Server</a:t>
            </a:r>
            <a:r>
              <a:rPr lang="zh-CN" altLang="en-US" sz="3600" dirty="0"/>
              <a:t>四层防护图解</a:t>
            </a:r>
            <a:endParaRPr lang="zh-CN" altLang="en-US" sz="3600" dirty="0"/>
          </a:p>
        </p:txBody>
      </p:sp>
      <p:grpSp>
        <p:nvGrpSpPr>
          <p:cNvPr id="20" name="组合 19"/>
          <p:cNvGrpSpPr/>
          <p:nvPr/>
        </p:nvGrpSpPr>
        <p:grpSpPr>
          <a:xfrm>
            <a:off x="1547664" y="1124744"/>
            <a:ext cx="5842992" cy="4947066"/>
            <a:chOff x="2843808" y="1916832"/>
            <a:chExt cx="4680520" cy="3384376"/>
          </a:xfrm>
        </p:grpSpPr>
        <p:cxnSp>
          <p:nvCxnSpPr>
            <p:cNvPr id="4" name="直接连接符 3"/>
            <p:cNvCxnSpPr/>
            <p:nvPr/>
          </p:nvCxnSpPr>
          <p:spPr>
            <a:xfrm>
              <a:off x="2843808" y="1916832"/>
              <a:ext cx="46805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43808" y="1916832"/>
              <a:ext cx="0" cy="33843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24328" y="1916832"/>
              <a:ext cx="0" cy="33843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43808" y="5301208"/>
              <a:ext cx="1800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940152" y="5301208"/>
              <a:ext cx="1584176"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2097089" y="1308856"/>
            <a:ext cx="4744141" cy="3848336"/>
            <a:chOff x="2843808" y="1916832"/>
            <a:chExt cx="4680520" cy="3384376"/>
          </a:xfrm>
        </p:grpSpPr>
        <p:cxnSp>
          <p:nvCxnSpPr>
            <p:cNvPr id="24" name="直接连接符 23"/>
            <p:cNvCxnSpPr/>
            <p:nvPr/>
          </p:nvCxnSpPr>
          <p:spPr>
            <a:xfrm>
              <a:off x="2843808" y="1916832"/>
              <a:ext cx="46805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843808" y="1916832"/>
              <a:ext cx="0" cy="33843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524328" y="1916832"/>
              <a:ext cx="0" cy="33843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843808" y="5301208"/>
              <a:ext cx="1800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940152" y="5301208"/>
              <a:ext cx="1584176"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2411760" y="1556792"/>
            <a:ext cx="1944210" cy="151214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DB1</a:t>
            </a:r>
            <a:endParaRPr lang="zh-CN" altLang="en-US" dirty="0"/>
          </a:p>
        </p:txBody>
      </p:sp>
      <p:sp>
        <p:nvSpPr>
          <p:cNvPr id="31" name="矩形 30"/>
          <p:cNvSpPr/>
          <p:nvPr/>
        </p:nvSpPr>
        <p:spPr>
          <a:xfrm>
            <a:off x="4582350" y="1556792"/>
            <a:ext cx="1944210" cy="151214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sp>
        <p:nvSpPr>
          <p:cNvPr id="32" name="矩形 31"/>
          <p:cNvSpPr/>
          <p:nvPr/>
        </p:nvSpPr>
        <p:spPr>
          <a:xfrm>
            <a:off x="2411760" y="3357011"/>
            <a:ext cx="1944210" cy="151214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en-US" altLang="zh-CN" dirty="0"/>
              <a:t>DB3</a:t>
            </a:r>
            <a:endParaRPr lang="zh-CN" altLang="en-US" dirty="0"/>
          </a:p>
        </p:txBody>
      </p:sp>
      <p:sp>
        <p:nvSpPr>
          <p:cNvPr id="33" name="矩形 32"/>
          <p:cNvSpPr/>
          <p:nvPr/>
        </p:nvSpPr>
        <p:spPr>
          <a:xfrm>
            <a:off x="4582350" y="3317261"/>
            <a:ext cx="1944210" cy="151214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DB4</a:t>
            </a:r>
            <a:endParaRPr lang="zh-CN" altLang="en-US" dirty="0"/>
          </a:p>
        </p:txBody>
      </p:sp>
      <p:sp>
        <p:nvSpPr>
          <p:cNvPr id="29" name="文本框 28"/>
          <p:cNvSpPr txBox="1"/>
          <p:nvPr/>
        </p:nvSpPr>
        <p:spPr>
          <a:xfrm flipH="1">
            <a:off x="3807319" y="6114782"/>
            <a:ext cx="1605709" cy="338554"/>
          </a:xfrm>
          <a:prstGeom prst="rect">
            <a:avLst/>
          </a:prstGeom>
          <a:noFill/>
          <a:ln w="28575">
            <a:solidFill>
              <a:schemeClr val="tx1"/>
            </a:solidFill>
          </a:ln>
        </p:spPr>
        <p:txBody>
          <a:bodyPr wrap="square" rtlCol="0">
            <a:spAutoFit/>
          </a:bodyPr>
          <a:lstStyle/>
          <a:p>
            <a:r>
              <a:rPr lang="zh-CN" altLang="en-US" sz="1600" b="1" dirty="0"/>
              <a:t>操作系统验证</a:t>
            </a:r>
            <a:endParaRPr lang="zh-CN" altLang="en-US" sz="1600" b="1" dirty="0"/>
          </a:p>
        </p:txBody>
      </p:sp>
      <p:sp>
        <p:nvSpPr>
          <p:cNvPr id="35" name="文本框 34"/>
          <p:cNvSpPr txBox="1"/>
          <p:nvPr/>
        </p:nvSpPr>
        <p:spPr>
          <a:xfrm flipH="1">
            <a:off x="3342763" y="5220489"/>
            <a:ext cx="2453373" cy="584775"/>
          </a:xfrm>
          <a:prstGeom prst="rect">
            <a:avLst/>
          </a:prstGeom>
          <a:noFill/>
          <a:ln w="28575">
            <a:solidFill>
              <a:schemeClr val="tx1"/>
            </a:solidFill>
          </a:ln>
        </p:spPr>
        <p:txBody>
          <a:bodyPr wrap="square" rtlCol="0">
            <a:spAutoFit/>
          </a:bodyPr>
          <a:lstStyle/>
          <a:p>
            <a:r>
              <a:rPr lang="en-US" altLang="zh-CN" sz="1600" b="1" dirty="0"/>
              <a:t>SQL Server</a:t>
            </a:r>
            <a:r>
              <a:rPr lang="zh-CN" altLang="en-US" sz="1600" b="1" dirty="0"/>
              <a:t>身份验证</a:t>
            </a:r>
            <a:endParaRPr lang="en-US" altLang="zh-CN" sz="1600" b="1" dirty="0"/>
          </a:p>
          <a:p>
            <a:r>
              <a:rPr lang="zh-CN" altLang="en-US" sz="1600" b="1" dirty="0"/>
              <a:t>登录名：</a:t>
            </a:r>
            <a:r>
              <a:rPr lang="en-US" altLang="zh-CN" sz="1600" b="1" dirty="0"/>
              <a:t>May</a:t>
            </a:r>
            <a:endParaRPr lang="zh-CN" altLang="en-US" sz="1600" b="1" dirty="0"/>
          </a:p>
        </p:txBody>
      </p:sp>
      <p:sp>
        <p:nvSpPr>
          <p:cNvPr id="30" name="矩形 29"/>
          <p:cNvSpPr/>
          <p:nvPr/>
        </p:nvSpPr>
        <p:spPr>
          <a:xfrm>
            <a:off x="4139952" y="5466710"/>
            <a:ext cx="649537" cy="338554"/>
          </a:xfrm>
          <a:prstGeom prst="rect">
            <a:avLst/>
          </a:prstGeom>
        </p:spPr>
        <p:txBody>
          <a:bodyPr wrap="none">
            <a:spAutoFit/>
          </a:bodyPr>
          <a:lstStyle/>
          <a:p>
            <a:r>
              <a:rPr lang="en-US" altLang="zh-CN" sz="1600" b="1" dirty="0"/>
              <a:t>May</a:t>
            </a:r>
            <a:endParaRPr lang="zh-CN" altLang="en-US" dirty="0"/>
          </a:p>
        </p:txBody>
      </p:sp>
      <p:graphicFrame>
        <p:nvGraphicFramePr>
          <p:cNvPr id="34" name="表格 35"/>
          <p:cNvGraphicFramePr>
            <a:graphicFrameLocks noGrp="1"/>
          </p:cNvGraphicFramePr>
          <p:nvPr/>
        </p:nvGraphicFramePr>
        <p:xfrm>
          <a:off x="2463575" y="3396723"/>
          <a:ext cx="778766" cy="731520"/>
        </p:xfrm>
        <a:graphic>
          <a:graphicData uri="http://schemas.openxmlformats.org/drawingml/2006/table">
            <a:tbl>
              <a:tblPr firstRow="1" bandRow="1">
                <a:tableStyleId>{00A15C55-8517-42AA-B614-E9B94910E393}</a:tableStyleId>
              </a:tblPr>
              <a:tblGrid>
                <a:gridCol w="389383"/>
                <a:gridCol w="389383"/>
              </a:tblGrid>
              <a:tr h="249342">
                <a:tc>
                  <a:txBody>
                    <a:bodyPr/>
                    <a:lstStyle/>
                    <a:p>
                      <a:endParaRPr lang="zh-CN" altLang="en-US" dirty="0"/>
                    </a:p>
                  </a:txBody>
                  <a:tcPr/>
                </a:tc>
                <a:tc>
                  <a:txBody>
                    <a:bodyPr/>
                    <a:lstStyle/>
                    <a:p>
                      <a:endParaRPr lang="zh-CN" altLang="en-US" dirty="0"/>
                    </a:p>
                  </a:txBody>
                  <a:tcPr/>
                </a:tc>
              </a:tr>
              <a:tr h="249342">
                <a:tc>
                  <a:txBody>
                    <a:bodyPr/>
                    <a:lstStyle/>
                    <a:p>
                      <a:endParaRPr lang="zh-CN" altLang="en-US"/>
                    </a:p>
                  </a:txBody>
                  <a:tcPr/>
                </a:tc>
                <a:tc>
                  <a:txBody>
                    <a:bodyPr/>
                    <a:lstStyle/>
                    <a:p>
                      <a:endParaRPr lang="zh-CN" altLang="en-US" dirty="0"/>
                    </a:p>
                  </a:txBody>
                  <a:tcPr/>
                </a:tc>
              </a:tr>
            </a:tbl>
          </a:graphicData>
        </a:graphic>
      </p:graphicFrame>
      <p:graphicFrame>
        <p:nvGraphicFramePr>
          <p:cNvPr id="39" name="表格 35"/>
          <p:cNvGraphicFramePr>
            <a:graphicFrameLocks noGrp="1"/>
          </p:cNvGraphicFramePr>
          <p:nvPr/>
        </p:nvGraphicFramePr>
        <p:xfrm>
          <a:off x="3468721" y="3395457"/>
          <a:ext cx="778766" cy="731520"/>
        </p:xfrm>
        <a:graphic>
          <a:graphicData uri="http://schemas.openxmlformats.org/drawingml/2006/table">
            <a:tbl>
              <a:tblPr firstRow="1" bandRow="1">
                <a:tableStyleId>{00A15C55-8517-42AA-B614-E9B94910E393}</a:tableStyleId>
              </a:tblPr>
              <a:tblGrid>
                <a:gridCol w="389383"/>
                <a:gridCol w="389383"/>
              </a:tblGrid>
              <a:tr h="249342">
                <a:tc>
                  <a:txBody>
                    <a:bodyPr/>
                    <a:lstStyle/>
                    <a:p>
                      <a:endParaRPr lang="zh-CN" altLang="en-US"/>
                    </a:p>
                  </a:txBody>
                  <a:tcPr/>
                </a:tc>
                <a:tc>
                  <a:txBody>
                    <a:bodyPr/>
                    <a:lstStyle/>
                    <a:p>
                      <a:endParaRPr lang="zh-CN" altLang="en-US" dirty="0"/>
                    </a:p>
                  </a:txBody>
                  <a:tcPr/>
                </a:tc>
              </a:tr>
              <a:tr h="249342">
                <a:tc>
                  <a:txBody>
                    <a:bodyPr/>
                    <a:lstStyle/>
                    <a:p>
                      <a:endParaRPr lang="zh-CN" altLang="en-US"/>
                    </a:p>
                  </a:txBody>
                  <a:tcPr/>
                </a:tc>
                <a:tc>
                  <a:txBody>
                    <a:bodyPr/>
                    <a:lstStyle/>
                    <a:p>
                      <a:endParaRPr lang="zh-CN" altLang="en-US" dirty="0"/>
                    </a:p>
                  </a:txBody>
                  <a:tcPr/>
                </a:tc>
              </a:tr>
            </a:tbl>
          </a:graphicData>
        </a:graphic>
      </p:graphicFrame>
      <p:sp>
        <p:nvSpPr>
          <p:cNvPr id="37" name="文本框 36"/>
          <p:cNvSpPr txBox="1"/>
          <p:nvPr/>
        </p:nvSpPr>
        <p:spPr>
          <a:xfrm>
            <a:off x="2381344" y="3770893"/>
            <a:ext cx="1869423" cy="338554"/>
          </a:xfrm>
          <a:prstGeom prst="rect">
            <a:avLst/>
          </a:prstGeom>
          <a:noFill/>
        </p:spPr>
        <p:txBody>
          <a:bodyPr wrap="none" rtlCol="0">
            <a:spAutoFit/>
          </a:bodyPr>
          <a:lstStyle/>
          <a:p>
            <a:r>
              <a:rPr lang="en-US" altLang="zh-CN" sz="1600" dirty="0"/>
              <a:t>Table 1    Table2</a:t>
            </a:r>
            <a:endParaRPr lang="zh-CN" altLang="en-US" sz="1600" dirty="0"/>
          </a:p>
        </p:txBody>
      </p:sp>
      <p:sp>
        <p:nvSpPr>
          <p:cNvPr id="38" name="文本框 37"/>
          <p:cNvSpPr txBox="1"/>
          <p:nvPr/>
        </p:nvSpPr>
        <p:spPr>
          <a:xfrm>
            <a:off x="2776505" y="4571836"/>
            <a:ext cx="1579471" cy="369332"/>
          </a:xfrm>
          <a:prstGeom prst="rect">
            <a:avLst/>
          </a:prstGeom>
          <a:noFill/>
        </p:spPr>
        <p:txBody>
          <a:bodyPr wrap="none" rtlCol="0">
            <a:spAutoFit/>
          </a:bodyPr>
          <a:lstStyle/>
          <a:p>
            <a:r>
              <a:rPr lang="en-US" altLang="zh-CN" dirty="0"/>
              <a:t>:Table 1</a:t>
            </a:r>
            <a:r>
              <a:rPr lang="zh-CN" altLang="en-US" dirty="0"/>
              <a:t>可读</a:t>
            </a:r>
            <a:endParaRPr lang="zh-CN" altLang="en-US" dirty="0"/>
          </a:p>
        </p:txBody>
      </p:sp>
      <p:sp>
        <p:nvSpPr>
          <p:cNvPr id="40" name="文本框 39"/>
          <p:cNvSpPr txBox="1"/>
          <p:nvPr/>
        </p:nvSpPr>
        <p:spPr>
          <a:xfrm>
            <a:off x="7159823" y="1648295"/>
            <a:ext cx="461665" cy="1584729"/>
          </a:xfrm>
          <a:prstGeom prst="rect">
            <a:avLst/>
          </a:prstGeom>
        </p:spPr>
        <p:style>
          <a:lnRef idx="2">
            <a:schemeClr val="accent1"/>
          </a:lnRef>
          <a:fillRef idx="1">
            <a:schemeClr val="lt1"/>
          </a:fillRef>
          <a:effectRef idx="0">
            <a:schemeClr val="accent1"/>
          </a:effectRef>
          <a:fontRef idx="minor">
            <a:schemeClr val="dk1"/>
          </a:fontRef>
        </p:style>
        <p:txBody>
          <a:bodyPr vert="eaVert" wrap="none" rtlCol="0">
            <a:spAutoFit/>
          </a:bodyPr>
          <a:lstStyle/>
          <a:p>
            <a:r>
              <a:rPr lang="en-US" altLang="zh-CN" dirty="0"/>
              <a:t>Windows</a:t>
            </a:r>
            <a:r>
              <a:rPr lang="zh-CN" altLang="en-US" dirty="0"/>
              <a:t>系统</a:t>
            </a:r>
            <a:endParaRPr lang="zh-CN" altLang="en-US" dirty="0"/>
          </a:p>
        </p:txBody>
      </p:sp>
      <p:sp>
        <p:nvSpPr>
          <p:cNvPr id="43" name="文本框 42"/>
          <p:cNvSpPr txBox="1"/>
          <p:nvPr/>
        </p:nvSpPr>
        <p:spPr>
          <a:xfrm>
            <a:off x="6626737" y="1640489"/>
            <a:ext cx="461665" cy="1403141"/>
          </a:xfrm>
          <a:prstGeom prst="rect">
            <a:avLst/>
          </a:prstGeom>
        </p:spPr>
        <p:style>
          <a:lnRef idx="2">
            <a:schemeClr val="accent1"/>
          </a:lnRef>
          <a:fillRef idx="1">
            <a:schemeClr val="lt1"/>
          </a:fillRef>
          <a:effectRef idx="0">
            <a:schemeClr val="accent1"/>
          </a:effectRef>
          <a:fontRef idx="minor">
            <a:schemeClr val="dk1"/>
          </a:fontRef>
        </p:style>
        <p:txBody>
          <a:bodyPr vert="eaVert" wrap="none" rtlCol="0">
            <a:spAutoFit/>
          </a:bodyPr>
          <a:lstStyle/>
          <a:p>
            <a:r>
              <a:rPr lang="en-US" altLang="zh-CN" dirty="0"/>
              <a:t>SQL Server</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animEffect transition="in" filter="wipe(down)">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down)">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down)">
                                      <p:cBhvr>
                                        <p:cTn id="36" dur="500"/>
                                        <p:tgtEl>
                                          <p:spTgt spid="37"/>
                                        </p:tgtEl>
                                      </p:cBhvr>
                                    </p:animEffect>
                                  </p:childTnLst>
                                </p:cTn>
                              </p:par>
                              <p:par>
                                <p:cTn id="37" presetID="22" presetClass="entr" presetSubtype="4"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par>
                                <p:cTn id="40" presetID="22" presetClass="entr" presetSubtype="4"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arn(inVertical)">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barn(inVertical)">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arn(inVertical)">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grpId="1" nodeType="clickEffect">
                                  <p:stCondLst>
                                    <p:cond delay="0"/>
                                  </p:stCondLst>
                                  <p:childTnLst>
                                    <p:animMotion origin="layout" path="M -4.44444E-6 7.40741E-7 L -0.19635 -0.13287 " pathEditMode="relative" rAng="0" ptsTypes="AA">
                                      <p:cBhvr>
                                        <p:cTn id="61" dur="2000" fill="hold"/>
                                        <p:tgtEl>
                                          <p:spTgt spid="30"/>
                                        </p:tgtEl>
                                        <p:attrNameLst>
                                          <p:attrName>ppt_x</p:attrName>
                                          <p:attrName>ppt_y</p:attrName>
                                        </p:attrNameLst>
                                      </p:cBhvr>
                                      <p:rCtr x="-9826" y="-6644"/>
                                    </p:animMotion>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down)">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2" grpId="0" animBg="1"/>
      <p:bldP spid="33" grpId="0" animBg="1"/>
      <p:bldP spid="29" grpId="0" animBg="1"/>
      <p:bldP spid="35" grpId="0" animBg="1"/>
      <p:bldP spid="30" grpId="0"/>
      <p:bldP spid="30" grpId="1"/>
      <p:bldP spid="37" grpId="0"/>
      <p:bldP spid="38" grpId="0"/>
      <p:bldP spid="40" grpId="0" animBg="1"/>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b="1" dirty="0">
                <a:latin typeface="Times New Roman" panose="02020603050405020304" pitchFamily="18" charset="0"/>
                <a:cs typeface="Times New Roman" panose="02020603050405020304" pitchFamily="18" charset="0"/>
              </a:rPr>
              <a:t>6.3 SQL Server</a:t>
            </a:r>
            <a:r>
              <a:rPr lang="zh-CN" altLang="zh-CN" b="1" dirty="0">
                <a:latin typeface="Times New Roman" panose="02020603050405020304" pitchFamily="18" charset="0"/>
                <a:cs typeface="Times New Roman" panose="02020603050405020304" pitchFamily="18" charset="0"/>
              </a:rPr>
              <a:t>身份验证</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cs typeface="Times New Roman" panose="02020603050405020304" pitchFamily="18" charset="0"/>
              </a:rPr>
              <a:t>用户在</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上获得对任何数据库的访问权限之前，必须登录到</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上，并且被认为是合法的。</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或者</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对用户进行验证。如果验证通过，用户就可以连接到</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服务器上。否则，服务器将拒绝用户登录，从而保证了系统的安全性。</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登录时有两种身份验证模式：</a:t>
            </a:r>
            <a:endParaRPr lang="en-US" altLang="zh-C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身份验证</a:t>
            </a:r>
            <a:endParaRPr lang="en-US" altLang="zh-C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zh-CN" sz="2400" dirty="0">
                <a:latin typeface="Times New Roman" panose="02020603050405020304" pitchFamily="18" charset="0"/>
                <a:cs typeface="Times New Roman" panose="02020603050405020304" pitchFamily="18" charset="0"/>
              </a:rPr>
              <a:t>混合模式验证</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b="1" dirty="0">
                <a:latin typeface="Times New Roman" panose="02020603050405020304" pitchFamily="18" charset="0"/>
                <a:cs typeface="Times New Roman" panose="02020603050405020304" pitchFamily="18" charset="0"/>
              </a:rPr>
              <a:t>6.3 SQL Server</a:t>
            </a:r>
            <a:r>
              <a:rPr lang="zh-CN" altLang="zh-CN" b="1" dirty="0">
                <a:latin typeface="Times New Roman" panose="02020603050405020304" pitchFamily="18" charset="0"/>
                <a:cs typeface="Times New Roman" panose="02020603050405020304" pitchFamily="18" charset="0"/>
              </a:rPr>
              <a:t>身份验证</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457200" lvl="0" indent="-457200">
              <a:buFont typeface="+mj-lt"/>
              <a:buAutoNum type="arabicPeriod"/>
            </a:pPr>
            <a:r>
              <a:rPr lang="en-US" altLang="zh-CN" sz="2400" b="1" dirty="0">
                <a:latin typeface="Times New Roman" panose="02020603050405020304" pitchFamily="18" charset="0"/>
                <a:cs typeface="Times New Roman" panose="02020603050405020304" pitchFamily="18" charset="0"/>
              </a:rPr>
              <a:t>Windows</a:t>
            </a:r>
            <a:r>
              <a:rPr lang="zh-CN" altLang="zh-CN" sz="2400" b="1" dirty="0">
                <a:latin typeface="Times New Roman" panose="02020603050405020304" pitchFamily="18" charset="0"/>
                <a:cs typeface="Times New Roman" panose="02020603050405020304" pitchFamily="18" charset="0"/>
              </a:rPr>
              <a:t>身份验证</a:t>
            </a:r>
            <a:endParaRPr lang="zh-CN" altLang="zh-CN" sz="2400" b="1"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身份验证中，</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依赖于</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操作系统提供登录安全性，</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检验登录是否被</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验证身份，并根据这一验证来允许访问。</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将自己的登录安全过程同</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登录安全过程结合起来提供安全登录服务。网络安全性通过同</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提供复杂加密过程进行验证。</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用户登录一旦通过操作系统的验证，访问</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就不再需要其他的身份验证</a:t>
            </a:r>
            <a:r>
              <a:rPr lang="zh-CN" altLang="en-US" sz="2400" dirty="0">
                <a:latin typeface="Times New Roman" panose="02020603050405020304" pitchFamily="18" charset="0"/>
                <a:cs typeface="Times New Roman" panose="02020603050405020304" pitchFamily="18" charset="0"/>
              </a:rPr>
              <a:t>（但需要指定哪个</a:t>
            </a:r>
            <a:r>
              <a:rPr lang="en-US" altLang="zh-CN" sz="2400" dirty="0" err="1">
                <a:latin typeface="Times New Roman" panose="02020603050405020304" pitchFamily="18" charset="0"/>
                <a:cs typeface="Times New Roman" panose="02020603050405020304" pitchFamily="18" charset="0"/>
              </a:rPr>
              <a:t>win帐号</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身份验证模式使用户得以通过操作系统用户账号进行连接。提供更高的安全性；允许用户在使用</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时，不需要另外的登录账号和密码，有利于对</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的快速访问。</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b="1" dirty="0">
                <a:latin typeface="Times New Roman" panose="02020603050405020304" pitchFamily="18" charset="0"/>
                <a:cs typeface="Times New Roman" panose="02020603050405020304" pitchFamily="18" charset="0"/>
              </a:rPr>
              <a:t>6.3 SQL Server</a:t>
            </a:r>
            <a:r>
              <a:rPr lang="zh-CN" altLang="zh-CN" b="1" dirty="0">
                <a:latin typeface="Times New Roman" panose="02020603050405020304" pitchFamily="18" charset="0"/>
                <a:cs typeface="Times New Roman" panose="02020603050405020304" pitchFamily="18" charset="0"/>
              </a:rPr>
              <a:t>身份验证</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457200" lvl="0" indent="-457200">
              <a:buFont typeface="+mj-lt"/>
              <a:buAutoNum type="arabicPeriod" startAt="2"/>
            </a:pPr>
            <a:r>
              <a:rPr lang="zh-CN" altLang="zh-CN" sz="2400" b="1" dirty="0">
                <a:latin typeface="Times New Roman" panose="02020603050405020304" pitchFamily="18" charset="0"/>
                <a:cs typeface="Times New Roman" panose="02020603050405020304" pitchFamily="18" charset="0"/>
              </a:rPr>
              <a:t>混合模式验证</a:t>
            </a:r>
            <a:endParaRPr lang="zh-CN" altLang="zh-CN" sz="2400" b="1"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如果连接来自一个不安全的系统，我们还可以使用混合模式身份验证，混合模式身份验证是指</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身份验证和</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身份验证的混合使用。</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身份验证是指当用户连接到</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时，必须提供</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登录账号和密码。登录账号和密码与用户的</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账号或者网络账号无关。</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将验证登录的身份，即通过用户提供的登录名和与预先存储在数据库中的登录名和密码进行比较来完成身份验证。</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b="1" dirty="0">
                <a:latin typeface="Times New Roman" panose="02020603050405020304" pitchFamily="18" charset="0"/>
                <a:cs typeface="Times New Roman" panose="02020603050405020304" pitchFamily="18" charset="0"/>
              </a:rPr>
              <a:t>验证模式设置</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052736"/>
            <a:ext cx="8229600" cy="5184576"/>
          </a:xfrm>
        </p:spPr>
        <p:txBody>
          <a:bodyPr/>
          <a:lstStyle/>
          <a:p>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、在安装时选择验证方式；</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、安装后修改；</a:t>
            </a:r>
            <a:endParaRPr lang="en-US" altLang="zh-CN" sz="24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SSMS</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服务器名称右键</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属性</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安全性</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修改服务器身份验证</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重启系统</a:t>
            </a:r>
            <a:endParaRPr lang="en-US" altLang="zh-CN" sz="2200" dirty="0">
              <a:latin typeface="Times New Roman" panose="02020603050405020304" pitchFamily="18" charset="0"/>
              <a:cs typeface="Times New Roman" panose="02020603050405020304" pitchFamily="18" charset="0"/>
              <a:sym typeface="Wingdings" panose="05000000000000000000" pitchFamily="2" charset="2"/>
            </a:endParaRPr>
          </a:p>
          <a:p>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2156193" y="2790098"/>
            <a:ext cx="5008095" cy="403538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t>6 </a:t>
            </a:r>
            <a:r>
              <a:rPr lang="zh-CN" altLang="en-US" b="1" dirty="0"/>
              <a:t>数据库的安全性</a:t>
            </a:r>
            <a:r>
              <a:rPr lang="zh-CN" altLang="en-US" dirty="0"/>
              <a:t> </a:t>
            </a:r>
            <a:endParaRPr lang="zh-CN" altLang="en-US" sz="3600" dirty="0"/>
          </a:p>
        </p:txBody>
      </p:sp>
      <p:sp>
        <p:nvSpPr>
          <p:cNvPr id="8195" name="Rectangle 3"/>
          <p:cNvSpPr>
            <a:spLocks noGrp="1" noChangeArrowheads="1"/>
          </p:cNvSpPr>
          <p:nvPr>
            <p:ph idx="1"/>
          </p:nvPr>
        </p:nvSpPr>
        <p:spPr>
          <a:xfrm>
            <a:off x="457200" y="1052513"/>
            <a:ext cx="8229600" cy="5184775"/>
          </a:xfrm>
        </p:spPr>
        <p:txBody>
          <a:bodyPr/>
          <a:lstStyle/>
          <a:p>
            <a:pPr eaLnBrk="1" hangingPunct="1">
              <a:buFont typeface="Wingdings" panose="05000000000000000000" pitchFamily="2" charset="2"/>
              <a:buNone/>
            </a:pPr>
            <a:r>
              <a:rPr lang="zh-CN" altLang="en-US" sz="2800" dirty="0"/>
              <a:t>数据库安全性的定义</a:t>
            </a:r>
            <a:endParaRPr lang="zh-CN" altLang="en-US" sz="2800" dirty="0"/>
          </a:p>
          <a:p>
            <a:pPr eaLnBrk="1" hangingPunct="1"/>
            <a:r>
              <a:rPr lang="zh-CN" altLang="en-US" sz="2800" dirty="0"/>
              <a:t>数据库的安全性</a:t>
            </a:r>
            <a:r>
              <a:rPr lang="en-US" altLang="zh-CN" sz="2800" dirty="0"/>
              <a:t>(Security)</a:t>
            </a:r>
            <a:r>
              <a:rPr lang="zh-CN" altLang="en-US" sz="2800" dirty="0"/>
              <a:t>是指保护数据库，防止不合法的使用，以免数据的泄密、更改或破坏。</a:t>
            </a:r>
            <a:endParaRPr lang="zh-CN" altLang="en-US" sz="2800" dirty="0"/>
          </a:p>
          <a:p>
            <a:pPr eaLnBrk="1" hangingPunct="1"/>
            <a:r>
              <a:rPr lang="zh-CN" altLang="en-US" sz="2800" dirty="0"/>
              <a:t>安全性问题不是数据库系统所独有的，所有计算机系统都有这个问题。只是在数据库系统中大量数据集中存放，而且为许多最终用户直接共享，从而使安全性问题更为突出。</a:t>
            </a:r>
            <a:endParaRPr lang="zh-CN" altLang="en-US" sz="2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7"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6.3.3 </a:t>
            </a:r>
            <a:r>
              <a:rPr lang="zh-CN" altLang="en-US" dirty="0">
                <a:latin typeface="Times New Roman" panose="02020603050405020304" pitchFamily="18" charset="0"/>
                <a:cs typeface="Times New Roman" panose="02020603050405020304" pitchFamily="18" charset="0"/>
              </a:rPr>
              <a:t>服务器登录名管理</a:t>
            </a:r>
            <a:endParaRPr lang="zh-CN" altLang="en-US" dirty="0">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body" idx="1"/>
          </p:nvPr>
        </p:nvSpPr>
        <p:spPr>
          <a:xfrm>
            <a:off x="457200" y="1124545"/>
            <a:ext cx="4690864" cy="5184775"/>
          </a:xfrm>
        </p:spPr>
        <p:style>
          <a:lnRef idx="2">
            <a:schemeClr val="accent2"/>
          </a:lnRef>
          <a:fillRef idx="1">
            <a:schemeClr val="lt1"/>
          </a:fillRef>
          <a:effectRef idx="0">
            <a:schemeClr val="accent2"/>
          </a:effectRef>
          <a:fontRef idx="minor">
            <a:schemeClr val="dk1"/>
          </a:fontRef>
        </p:style>
        <p:txBody>
          <a:bodyPr/>
          <a:lstStyle/>
          <a:p>
            <a:r>
              <a:rPr lang="zh-CN" altLang="zh-CN" sz="2400" dirty="0">
                <a:latin typeface="Times New Roman" panose="02020603050405020304" pitchFamily="18" charset="0"/>
                <a:cs typeface="Times New Roman" panose="02020603050405020304" pitchFamily="18" charset="0"/>
              </a:rPr>
              <a:t>无论使用哪一种身份验证模式，用户必须以一种合法的身份登录。</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用户的合法身份用一个用户标识来表示，也就是</a:t>
            </a:r>
            <a:r>
              <a:rPr lang="zh-CN" altLang="zh-CN" sz="2400" dirty="0">
                <a:solidFill>
                  <a:srgbClr val="FF0000"/>
                </a:solidFill>
                <a:latin typeface="Times New Roman" panose="02020603050405020304" pitchFamily="18" charset="0"/>
                <a:cs typeface="Times New Roman" panose="02020603050405020304" pitchFamily="18" charset="0"/>
              </a:rPr>
              <a:t>登录名</a:t>
            </a:r>
            <a:r>
              <a:rPr lang="zh-CN" altLang="zh-CN" sz="2400" dirty="0">
                <a:latin typeface="Times New Roman" panose="02020603050405020304" pitchFamily="18" charset="0"/>
                <a:cs typeface="Times New Roman" panose="02020603050405020304" pitchFamily="18" charset="0"/>
              </a:rPr>
              <a:t>，俗称账号。只有合法的账号才能登录</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，才能使用</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数据库管理系统的各种功能。</a:t>
            </a:r>
            <a:endParaRPr lang="zh-CN" altLang="zh-CN"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5508104" y="1124744"/>
            <a:ext cx="3371429" cy="5257143"/>
          </a:xfrm>
          <a:prstGeom prst="rect">
            <a:avLst/>
          </a:prstGeom>
        </p:spPr>
      </p:pic>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6.3.3 </a:t>
            </a:r>
            <a:r>
              <a:rPr lang="zh-CN" altLang="en-US" dirty="0">
                <a:latin typeface="Times New Roman" panose="02020603050405020304" pitchFamily="18" charset="0"/>
                <a:cs typeface="Times New Roman" panose="02020603050405020304" pitchFamily="18" charset="0"/>
              </a:rPr>
              <a:t>服务器登录名管理</a:t>
            </a:r>
            <a:endParaRPr lang="zh-CN" altLang="en-US" dirty="0">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body" idx="1"/>
          </p:nvPr>
        </p:nvSpPr>
        <p:spPr>
          <a:xfrm>
            <a:off x="457200" y="1052513"/>
            <a:ext cx="8229600" cy="5184775"/>
          </a:xfrm>
        </p:spPr>
        <p:txBody>
          <a:bodyPr/>
          <a:lstStyle/>
          <a:p>
            <a:r>
              <a:rPr lang="zh-CN" altLang="en-US" sz="2400" dirty="0">
                <a:latin typeface="Times New Roman" panose="02020603050405020304" pitchFamily="18" charset="0"/>
                <a:cs typeface="Times New Roman" panose="02020603050405020304" pitchFamily="18" charset="0"/>
              </a:rPr>
              <a:t>将</a:t>
            </a:r>
            <a:r>
              <a:rPr lang="en-US" altLang="zh-CN" sz="2400" dirty="0">
                <a:latin typeface="Times New Roman" panose="02020603050405020304" pitchFamily="18" charset="0"/>
                <a:cs typeface="Times New Roman" panose="02020603050405020304" pitchFamily="18" charset="0"/>
              </a:rPr>
              <a:t>window</a:t>
            </a:r>
            <a:r>
              <a:rPr lang="zh-CN" altLang="en-US" sz="2400" dirty="0">
                <a:latin typeface="Times New Roman" panose="02020603050405020304" pitchFamily="18" charset="0"/>
                <a:cs typeface="Times New Roman" panose="02020603050405020304" pitchFamily="18" charset="0"/>
              </a:rPr>
              <a:t>账号添加到</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中</a:t>
            </a:r>
            <a:endParaRPr lang="en-US" altLang="zh-CN" sz="24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添加</a:t>
            </a:r>
            <a:r>
              <a:rPr lang="en-US" altLang="zh-CN" sz="2200" dirty="0">
                <a:latin typeface="Times New Roman" panose="02020603050405020304" pitchFamily="18" charset="0"/>
                <a:cs typeface="Times New Roman" panose="02020603050405020304" pitchFamily="18" charset="0"/>
              </a:rPr>
              <a:t>window</a:t>
            </a:r>
            <a:r>
              <a:rPr lang="zh-CN" altLang="en-US" sz="2200" dirty="0">
                <a:latin typeface="Times New Roman" panose="02020603050405020304" pitchFamily="18" charset="0"/>
                <a:cs typeface="Times New Roman" panose="02020603050405020304" pitchFamily="18" charset="0"/>
              </a:rPr>
              <a:t>身份验证账号</a:t>
            </a:r>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安全性</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登录名</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右键新建登录名</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搜索</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输入新建用户名</a:t>
            </a:r>
            <a:endParaRPr lang="en-US" altLang="zh-CN" sz="2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rotWithShape="1">
          <a:blip r:embed="rId1"/>
          <a:srcRect r="20875" b="27953"/>
          <a:stretch>
            <a:fillRect/>
          </a:stretch>
        </p:blipFill>
        <p:spPr>
          <a:xfrm>
            <a:off x="755577" y="2011567"/>
            <a:ext cx="4536504" cy="235353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6.3.3 </a:t>
            </a:r>
            <a:r>
              <a:rPr lang="zh-CN" altLang="en-US" dirty="0">
                <a:latin typeface="Times New Roman" panose="02020603050405020304" pitchFamily="18" charset="0"/>
                <a:cs typeface="Times New Roman" panose="02020603050405020304" pitchFamily="18" charset="0"/>
              </a:rPr>
              <a:t>服务器登录名管理</a:t>
            </a:r>
            <a:endParaRPr lang="zh-CN" altLang="en-US" dirty="0">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body" idx="1"/>
          </p:nvPr>
        </p:nvSpPr>
        <p:spPr>
          <a:xfrm>
            <a:off x="457200" y="1052513"/>
            <a:ext cx="8229600" cy="5184775"/>
          </a:xfrm>
        </p:spPr>
        <p:txBody>
          <a:bodyPr/>
          <a:lstStyle/>
          <a:p>
            <a:r>
              <a:rPr lang="zh-CN" altLang="en-US" sz="2400" dirty="0">
                <a:latin typeface="Times New Roman" panose="02020603050405020304" pitchFamily="18" charset="0"/>
                <a:cs typeface="Times New Roman" panose="02020603050405020304" pitchFamily="18" charset="0"/>
              </a:rPr>
              <a:t>将</a:t>
            </a:r>
            <a:r>
              <a:rPr lang="en-US" altLang="zh-CN" sz="2400" dirty="0">
                <a:latin typeface="Times New Roman" panose="02020603050405020304" pitchFamily="18" charset="0"/>
                <a:cs typeface="Times New Roman" panose="02020603050405020304" pitchFamily="18" charset="0"/>
              </a:rPr>
              <a:t>window</a:t>
            </a:r>
            <a:r>
              <a:rPr lang="zh-CN" altLang="en-US" sz="2400" dirty="0">
                <a:latin typeface="Times New Roman" panose="02020603050405020304" pitchFamily="18" charset="0"/>
                <a:cs typeface="Times New Roman" panose="02020603050405020304" pitchFamily="18" charset="0"/>
              </a:rPr>
              <a:t>账号添加到</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中</a:t>
            </a:r>
            <a:endParaRPr lang="en-US" altLang="zh-CN" sz="24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添加</a:t>
            </a:r>
            <a:r>
              <a:rPr lang="en-US" altLang="zh-CN" sz="2200" dirty="0">
                <a:latin typeface="Times New Roman" panose="02020603050405020304" pitchFamily="18" charset="0"/>
                <a:cs typeface="Times New Roman" panose="02020603050405020304" pitchFamily="18" charset="0"/>
              </a:rPr>
              <a:t>window</a:t>
            </a:r>
            <a:r>
              <a:rPr lang="zh-CN" altLang="en-US" sz="2200" dirty="0">
                <a:latin typeface="Times New Roman" panose="02020603050405020304" pitchFamily="18" charset="0"/>
                <a:cs typeface="Times New Roman" panose="02020603050405020304" pitchFamily="18" charset="0"/>
              </a:rPr>
              <a:t>身份验证账号</a:t>
            </a:r>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457200" y="2006210"/>
            <a:ext cx="5832648" cy="4653085"/>
          </a:xfrm>
          <a:prstGeom prst="rect">
            <a:avLst/>
          </a:prstGeom>
        </p:spPr>
      </p:pic>
      <p:pic>
        <p:nvPicPr>
          <p:cNvPr id="4" name="图片 3"/>
          <p:cNvPicPr>
            <a:picLocks noChangeAspect="1"/>
          </p:cNvPicPr>
          <p:nvPr/>
        </p:nvPicPr>
        <p:blipFill>
          <a:blip r:embed="rId2"/>
          <a:stretch>
            <a:fillRect/>
          </a:stretch>
        </p:blipFill>
        <p:spPr>
          <a:xfrm>
            <a:off x="5943540" y="3261325"/>
            <a:ext cx="3019048" cy="214285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6.3.3 </a:t>
            </a:r>
            <a:r>
              <a:rPr lang="zh-CN" altLang="en-US" dirty="0">
                <a:latin typeface="Times New Roman" panose="02020603050405020304" pitchFamily="18" charset="0"/>
                <a:cs typeface="Times New Roman" panose="02020603050405020304" pitchFamily="18" charset="0"/>
              </a:rPr>
              <a:t>服务器登录名管理</a:t>
            </a:r>
            <a:endParaRPr lang="zh-CN" altLang="en-US" dirty="0">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body" idx="1"/>
          </p:nvPr>
        </p:nvSpPr>
        <p:spPr>
          <a:xfrm>
            <a:off x="457200" y="1052513"/>
            <a:ext cx="5554960" cy="5184775"/>
          </a:xfrm>
        </p:spPr>
        <p:txBody>
          <a:bodyPr/>
          <a:lstStyle/>
          <a:p>
            <a:r>
              <a:rPr lang="zh-CN" altLang="en-US" sz="2400" dirty="0">
                <a:latin typeface="Times New Roman" panose="02020603050405020304" pitchFamily="18" charset="0"/>
                <a:cs typeface="Times New Roman" panose="02020603050405020304" pitchFamily="18" charset="0"/>
              </a:rPr>
              <a:t>将</a:t>
            </a:r>
            <a:r>
              <a:rPr lang="en-US" altLang="zh-CN" sz="2400" dirty="0">
                <a:latin typeface="Times New Roman" panose="02020603050405020304" pitchFamily="18" charset="0"/>
                <a:cs typeface="Times New Roman" panose="02020603050405020304" pitchFamily="18" charset="0"/>
              </a:rPr>
              <a:t>window</a:t>
            </a:r>
            <a:r>
              <a:rPr lang="zh-CN" altLang="en-US" sz="2400" dirty="0">
                <a:latin typeface="Times New Roman" panose="02020603050405020304" pitchFamily="18" charset="0"/>
                <a:cs typeface="Times New Roman" panose="02020603050405020304" pitchFamily="18" charset="0"/>
              </a:rPr>
              <a:t>账号添加到</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中</a:t>
            </a:r>
            <a:endParaRPr lang="en-US" altLang="zh-CN" sz="24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将</a:t>
            </a:r>
            <a:r>
              <a:rPr lang="en-US" altLang="zh-CN" sz="2200" dirty="0">
                <a:latin typeface="Times New Roman" panose="02020603050405020304" pitchFamily="18" charset="0"/>
                <a:cs typeface="Times New Roman" panose="02020603050405020304" pitchFamily="18" charset="0"/>
              </a:rPr>
              <a:t>window</a:t>
            </a:r>
            <a:r>
              <a:rPr lang="zh-CN" altLang="en-US" sz="2200" dirty="0">
                <a:latin typeface="Times New Roman" panose="02020603050405020304" pitchFamily="18" charset="0"/>
                <a:cs typeface="Times New Roman" panose="02020603050405020304" pitchFamily="18" charset="0"/>
              </a:rPr>
              <a:t>登陆账号映射到数据库下的用户名</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右键新建账号</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属性</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用户映射</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选择要映射的数据库</a:t>
            </a:r>
            <a:endParaRPr lang="en-US" altLang="zh-CN" sz="2200" dirty="0">
              <a:latin typeface="Times New Roman" panose="02020603050405020304" pitchFamily="18" charset="0"/>
              <a:cs typeface="Times New Roman" panose="02020603050405020304" pitchFamily="18" charset="0"/>
            </a:endParaRPr>
          </a:p>
          <a:p>
            <a:pPr marL="457200" lvl="1" indent="0">
              <a:buNone/>
            </a:pPr>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971600" y="3284984"/>
            <a:ext cx="4761905" cy="2628571"/>
          </a:xfrm>
          <a:prstGeom prst="rect">
            <a:avLst/>
          </a:prstGeom>
        </p:spPr>
      </p:pic>
      <p:pic>
        <p:nvPicPr>
          <p:cNvPr id="5" name="图片 4"/>
          <p:cNvPicPr>
            <a:picLocks noChangeAspect="1"/>
          </p:cNvPicPr>
          <p:nvPr/>
        </p:nvPicPr>
        <p:blipFill>
          <a:blip r:embed="rId2"/>
          <a:stretch>
            <a:fillRect/>
          </a:stretch>
        </p:blipFill>
        <p:spPr>
          <a:xfrm>
            <a:off x="5940152" y="1807600"/>
            <a:ext cx="3085714" cy="4772587"/>
          </a:xfrm>
          <a:prstGeom prst="rect">
            <a:avLst/>
          </a:prstGeom>
          <a:ln>
            <a:noFill/>
          </a:ln>
          <a:effectLst>
            <a:outerShdw blurRad="292100" dist="139700" dir="2700000" algn="tl" rotWithShape="0">
              <a:srgbClr val="333333">
                <a:alpha val="65000"/>
              </a:srgbClr>
            </a:outerShdw>
          </a:effectLst>
        </p:spPr>
      </p:pic>
      <p:sp>
        <p:nvSpPr>
          <p:cNvPr id="6" name="矩形: 圆角 5"/>
          <p:cNvSpPr/>
          <p:nvPr/>
        </p:nvSpPr>
        <p:spPr>
          <a:xfrm>
            <a:off x="683568" y="4581128"/>
            <a:ext cx="8003232" cy="1224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Times New Roman" panose="02020603050405020304" pitchFamily="18" charset="0"/>
                <a:ea typeface="+mj-ea"/>
                <a:cs typeface="Times New Roman" panose="02020603050405020304" pitchFamily="18" charset="0"/>
              </a:rPr>
              <a:t>注意：只创建新登录名，而不将登录名映射到数据库中，该账号无法访问数据库。</a:t>
            </a:r>
            <a:endParaRPr lang="zh-CN" altLang="en-US" sz="2400" b="1" dirty="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6.3.3 </a:t>
            </a:r>
            <a:r>
              <a:rPr lang="zh-CN" altLang="en-US" dirty="0">
                <a:latin typeface="Times New Roman" panose="02020603050405020304" pitchFamily="18" charset="0"/>
                <a:cs typeface="Times New Roman" panose="02020603050405020304" pitchFamily="18" charset="0"/>
              </a:rPr>
              <a:t>服务器登录名管理</a:t>
            </a:r>
            <a:endParaRPr lang="zh-CN" altLang="en-US" dirty="0">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body" idx="1"/>
          </p:nvPr>
        </p:nvSpPr>
        <p:spPr>
          <a:xfrm>
            <a:off x="457200" y="1052513"/>
            <a:ext cx="8229600" cy="5184775"/>
          </a:xfrm>
        </p:spPr>
        <p:txBody>
          <a:bodyPr/>
          <a:lstStyle/>
          <a:p>
            <a:r>
              <a:rPr lang="zh-CN" altLang="en-US" sz="2400" dirty="0">
                <a:latin typeface="Times New Roman" panose="02020603050405020304" pitchFamily="18" charset="0"/>
                <a:cs typeface="Times New Roman" panose="02020603050405020304" pitchFamily="18" charset="0"/>
              </a:rPr>
              <a:t>管理和添加</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验证账号</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管理超级账户</a:t>
            </a:r>
            <a:r>
              <a:rPr lang="en-US" altLang="zh-CN" sz="2400" dirty="0" err="1">
                <a:latin typeface="Times New Roman" panose="02020603050405020304" pitchFamily="18" charset="0"/>
                <a:cs typeface="Times New Roman" panose="02020603050405020304" pitchFamily="18" charset="0"/>
              </a:rPr>
              <a:t>sa</a:t>
            </a:r>
            <a:r>
              <a:rPr lang="zh-CN" altLang="en-US" sz="2400" dirty="0">
                <a:latin typeface="Times New Roman" panose="02020603050405020304" pitchFamily="18" charset="0"/>
                <a:cs typeface="Times New Roman" panose="02020603050405020304" pitchFamily="18" charset="0"/>
              </a:rPr>
              <a:t>：设置密码（</a:t>
            </a:r>
            <a:r>
              <a:rPr lang="en-US" altLang="zh-CN" sz="2400" dirty="0">
                <a:latin typeface="Times New Roman" panose="02020603050405020304" pitchFamily="18" charset="0"/>
                <a:cs typeface="Times New Roman" panose="02020603050405020304" pitchFamily="18" charset="0"/>
              </a:rPr>
              <a:t>123</a:t>
            </a:r>
            <a:r>
              <a:rPr lang="zh-CN" altLang="en-US" sz="2400" dirty="0">
                <a:latin typeface="Times New Roman" panose="02020603050405020304" pitchFamily="18" charset="0"/>
                <a:cs typeface="Times New Roman" panose="02020603050405020304" pitchFamily="18" charset="0"/>
              </a:rPr>
              <a:t>），授权，登陆启用</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487486" y="1988840"/>
            <a:ext cx="5093228" cy="4072288"/>
          </a:xfrm>
          <a:prstGeom prst="rect">
            <a:avLst/>
          </a:prstGeom>
        </p:spPr>
      </p:pic>
      <p:pic>
        <p:nvPicPr>
          <p:cNvPr id="3" name="图片 2"/>
          <p:cNvPicPr>
            <a:picLocks noChangeAspect="1"/>
          </p:cNvPicPr>
          <p:nvPr/>
        </p:nvPicPr>
        <p:blipFill>
          <a:blip r:embed="rId2"/>
          <a:stretch>
            <a:fillRect/>
          </a:stretch>
        </p:blipFill>
        <p:spPr>
          <a:xfrm>
            <a:off x="3851920" y="2996952"/>
            <a:ext cx="5133333" cy="3685714"/>
          </a:xfrm>
          <a:prstGeom prst="rect">
            <a:avLst/>
          </a:prstGeom>
        </p:spPr>
      </p:pic>
      <p:sp>
        <p:nvSpPr>
          <p:cNvPr id="4" name="文本框 3"/>
          <p:cNvSpPr txBox="1"/>
          <p:nvPr/>
        </p:nvSpPr>
        <p:spPr>
          <a:xfrm>
            <a:off x="5819560" y="2102417"/>
            <a:ext cx="294685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注意重启电脑后生效</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6.3.3 </a:t>
            </a:r>
            <a:r>
              <a:rPr lang="zh-CN" altLang="en-US" dirty="0">
                <a:latin typeface="Times New Roman" panose="02020603050405020304" pitchFamily="18" charset="0"/>
                <a:cs typeface="Times New Roman" panose="02020603050405020304" pitchFamily="18" charset="0"/>
              </a:rPr>
              <a:t>服务器登录名管理</a:t>
            </a:r>
            <a:endParaRPr lang="zh-CN" altLang="en-US" dirty="0">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body" idx="1"/>
          </p:nvPr>
        </p:nvSpPr>
        <p:spPr>
          <a:xfrm>
            <a:off x="457200" y="1052513"/>
            <a:ext cx="8229600" cy="5184775"/>
          </a:xfrm>
        </p:spPr>
        <p:txBody>
          <a:bodyPr/>
          <a:lstStyle/>
          <a:p>
            <a:r>
              <a:rPr lang="zh-CN" altLang="en-US" sz="2400" dirty="0">
                <a:latin typeface="Times New Roman" panose="02020603050405020304" pitchFamily="18" charset="0"/>
                <a:cs typeface="Times New Roman" panose="02020603050405020304" pitchFamily="18" charset="0"/>
              </a:rPr>
              <a:t>管理和添加</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验证账号</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创建</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验证账号</a:t>
            </a:r>
            <a:endParaRPr lang="en-US" altLang="zh-CN" sz="24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右键</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SQL Server</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身份验证：输入登录名和密码</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cs typeface="Times New Roman" panose="02020603050405020304" pitchFamily="18" charset="0"/>
                <a:sym typeface="Wingdings" panose="05000000000000000000" pitchFamily="2" charset="2"/>
              </a:rPr>
              <a:t>设置用户映射</a:t>
            </a:r>
            <a:endParaRPr lang="en-US" altLang="zh-CN" sz="22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012160" y="1052513"/>
            <a:ext cx="294685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注意重启电脑后生效</a:t>
            </a:r>
            <a:endParaRPr lang="zh-CN" altLang="en-US" sz="24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62190" y="2738850"/>
            <a:ext cx="5152381" cy="1914286"/>
          </a:xfrm>
          <a:prstGeom prst="rect">
            <a:avLst/>
          </a:prstGeom>
        </p:spPr>
      </p:pic>
      <p:pic>
        <p:nvPicPr>
          <p:cNvPr id="6" name="图片 5"/>
          <p:cNvPicPr>
            <a:picLocks noChangeAspect="1"/>
          </p:cNvPicPr>
          <p:nvPr/>
        </p:nvPicPr>
        <p:blipFill>
          <a:blip r:embed="rId2"/>
          <a:stretch>
            <a:fillRect/>
          </a:stretch>
        </p:blipFill>
        <p:spPr>
          <a:xfrm>
            <a:off x="2967865" y="4173891"/>
            <a:ext cx="5771429" cy="26000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t>6.4 SQL Server</a:t>
            </a:r>
            <a:r>
              <a:rPr lang="zh-CN" altLang="en-US" dirty="0"/>
              <a:t>数据库身份验证 </a:t>
            </a:r>
            <a:endParaRPr lang="zh-CN" altLang="en-US" dirty="0"/>
          </a:p>
        </p:txBody>
      </p:sp>
      <p:sp>
        <p:nvSpPr>
          <p:cNvPr id="20483" name="Rectangle 3"/>
          <p:cNvSpPr>
            <a:spLocks noGrp="1" noChangeArrowheads="1"/>
          </p:cNvSpPr>
          <p:nvPr>
            <p:ph idx="1"/>
          </p:nvPr>
        </p:nvSpPr>
        <p:spPr>
          <a:xfrm>
            <a:off x="601216" y="1124545"/>
            <a:ext cx="8075240" cy="5184775"/>
          </a:xfrm>
        </p:spPr>
        <p:txBody>
          <a:bodyPr/>
          <a:lstStyle/>
          <a:p>
            <a:pPr eaLnBrk="1" hangingPunct="1">
              <a:spcBef>
                <a:spcPts val="600"/>
              </a:spcBef>
            </a:pPr>
            <a:r>
              <a:rPr lang="zh-CN" altLang="zh-CN" sz="2400" dirty="0"/>
              <a:t>数据库身份验证是通过</a:t>
            </a:r>
            <a:r>
              <a:rPr lang="zh-CN" altLang="zh-CN" sz="2400" dirty="0">
                <a:solidFill>
                  <a:srgbClr val="FF0000"/>
                </a:solidFill>
              </a:rPr>
              <a:t>数据库用户管理</a:t>
            </a:r>
            <a:r>
              <a:rPr lang="zh-CN" altLang="zh-CN" sz="2400" dirty="0"/>
              <a:t>来实现的。</a:t>
            </a:r>
            <a:endParaRPr lang="en-US" altLang="zh-CN" sz="2400" dirty="0"/>
          </a:p>
          <a:p>
            <a:pPr eaLnBrk="1" hangingPunct="1">
              <a:spcBef>
                <a:spcPts val="600"/>
              </a:spcBef>
            </a:pPr>
            <a:r>
              <a:rPr lang="zh-CN" altLang="en-US" sz="2400" dirty="0"/>
              <a:t>某对象能登陆数据库服务器，不代表其能访问数据库。</a:t>
            </a:r>
            <a:endParaRPr lang="en-US" altLang="zh-CN" sz="2400" dirty="0"/>
          </a:p>
          <a:p>
            <a:pPr eaLnBrk="1" hangingPunct="1">
              <a:spcBef>
                <a:spcPts val="600"/>
              </a:spcBef>
            </a:pPr>
            <a:r>
              <a:rPr lang="zh-CN" altLang="en-US" sz="2400" dirty="0"/>
              <a:t>某登录名被系统管理员映射为用户名，才能访问该数据库。</a:t>
            </a:r>
            <a:endParaRPr lang="zh-CN" altLang="en-US" sz="2400" dirty="0"/>
          </a:p>
          <a:p>
            <a:pPr eaLnBrk="1" hangingPunct="1">
              <a:spcBef>
                <a:spcPts val="600"/>
              </a:spcBef>
            </a:pPr>
            <a:r>
              <a:rPr lang="zh-CN" altLang="en-US" sz="2400" dirty="0">
                <a:solidFill>
                  <a:srgbClr val="FF0000"/>
                </a:solidFill>
              </a:rPr>
              <a:t>登录对象</a:t>
            </a:r>
            <a:r>
              <a:rPr lang="zh-CN" altLang="en-US" sz="2400" dirty="0"/>
              <a:t>和</a:t>
            </a:r>
            <a:r>
              <a:rPr lang="zh-CN" altLang="en-US" sz="2400" dirty="0">
                <a:solidFill>
                  <a:srgbClr val="FF0000"/>
                </a:solidFill>
              </a:rPr>
              <a:t>用户对象</a:t>
            </a:r>
            <a:r>
              <a:rPr lang="zh-CN" altLang="en-US" sz="2400" dirty="0"/>
              <a:t>是进行权限管理的两种不同的对象。</a:t>
            </a:r>
            <a:endParaRPr lang="en-US" altLang="zh-CN" sz="2400" dirty="0"/>
          </a:p>
          <a:p>
            <a:pPr lvl="1" eaLnBrk="1" hangingPunct="1">
              <a:spcBef>
                <a:spcPts val="600"/>
              </a:spcBef>
            </a:pPr>
            <a:r>
              <a:rPr lang="zh-CN" altLang="en-US" sz="2400" dirty="0"/>
              <a:t>一个登录对象是服务器方的一个实体，使用一个登录名可以与服务器上的所有数据库进行交互。</a:t>
            </a:r>
            <a:endParaRPr lang="en-US" altLang="zh-CN" sz="2400" dirty="0"/>
          </a:p>
          <a:p>
            <a:pPr lvl="1" eaLnBrk="1" hangingPunct="1">
              <a:spcBef>
                <a:spcPts val="600"/>
              </a:spcBef>
            </a:pPr>
            <a:r>
              <a:rPr lang="zh-CN" altLang="en-US" sz="2400" dirty="0"/>
              <a:t>用户对象是一个或多个登录对象在数据库中的映射，可以对用户对象进行授权，以便为登录对象提供对数据库的访问权限。</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arn(inVertic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arn(inVertic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arn(inVertical)">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barn(inVertical)">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barn(inVertical)">
                                      <p:cBhvr>
                                        <p:cTn id="27" dur="5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barn(inVertical)">
                                      <p:cBhvr>
                                        <p:cTn id="32"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6.4 SQL Server</a:t>
            </a:r>
            <a:r>
              <a:rPr lang="zh-CN" altLang="en-US" dirty="0">
                <a:latin typeface="Times New Roman" panose="02020603050405020304" pitchFamily="18" charset="0"/>
                <a:cs typeface="Times New Roman" panose="02020603050405020304" pitchFamily="18" charset="0"/>
              </a:rPr>
              <a:t>数据库身份验证 </a:t>
            </a:r>
            <a:endParaRPr lang="zh-CN" altLang="en-US" dirty="0">
              <a:latin typeface="Times New Roman" panose="02020603050405020304" pitchFamily="18" charset="0"/>
              <a:cs typeface="Times New Roman" panose="02020603050405020304" pitchFamily="18" charset="0"/>
            </a:endParaRPr>
          </a:p>
        </p:txBody>
      </p:sp>
      <p:sp>
        <p:nvSpPr>
          <p:cNvPr id="20483" name="Rectangle 3"/>
          <p:cNvSpPr>
            <a:spLocks noGrp="1" noChangeArrowheads="1"/>
          </p:cNvSpPr>
          <p:nvPr>
            <p:ph idx="1"/>
          </p:nvPr>
        </p:nvSpPr>
        <p:spPr>
          <a:xfrm>
            <a:off x="529208" y="1124545"/>
            <a:ext cx="8075240" cy="5184775"/>
          </a:xfrm>
        </p:spPr>
        <p:txBody>
          <a:bodyPr/>
          <a:lstStyle/>
          <a:p>
            <a:pPr eaLnBrk="1" hangingPunct="1">
              <a:spcBef>
                <a:spcPts val="300"/>
              </a:spcBef>
            </a:pPr>
            <a:r>
              <a:rPr lang="zh-CN" altLang="en-US" sz="2400" dirty="0">
                <a:latin typeface="Times New Roman" panose="02020603050405020304" pitchFamily="18" charset="0"/>
                <a:cs typeface="Times New Roman" panose="02020603050405020304" pitchFamily="18" charset="0"/>
              </a:rPr>
              <a:t>一个登录名可以被授权访问多个数据库，一个登录名在每个数据库中只能映射一次。</a:t>
            </a:r>
            <a:endParaRPr lang="zh-CN" altLang="en-US" sz="2400" dirty="0">
              <a:latin typeface="Times New Roman" panose="02020603050405020304" pitchFamily="18" charset="0"/>
              <a:cs typeface="Times New Roman" panose="02020603050405020304" pitchFamily="18" charset="0"/>
            </a:endParaRPr>
          </a:p>
          <a:p>
            <a:pPr eaLnBrk="1" hangingPunct="1">
              <a:spcBef>
                <a:spcPts val="300"/>
              </a:spcBef>
            </a:pPr>
            <a:r>
              <a:rPr lang="zh-CN" altLang="en-US" sz="2400" dirty="0">
                <a:latin typeface="Times New Roman" panose="02020603050405020304" pitchFamily="18" charset="0"/>
                <a:cs typeface="Times New Roman" panose="02020603050405020304" pitchFamily="18" charset="0"/>
              </a:rPr>
              <a:t>当一个登录名试图访问一个数据库时， </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将在库中的</a:t>
            </a:r>
            <a:r>
              <a:rPr lang="en-US" altLang="zh-CN" sz="2400" dirty="0" err="1">
                <a:latin typeface="Times New Roman" panose="02020603050405020304" pitchFamily="18" charset="0"/>
                <a:cs typeface="Times New Roman" panose="02020603050405020304" pitchFamily="18" charset="0"/>
              </a:rPr>
              <a:t>sysusers</a:t>
            </a:r>
            <a:r>
              <a:rPr lang="zh-CN" altLang="en-US" sz="2400" dirty="0">
                <a:latin typeface="Times New Roman" panose="02020603050405020304" pitchFamily="18" charset="0"/>
                <a:cs typeface="Times New Roman" panose="02020603050405020304" pitchFamily="18" charset="0"/>
              </a:rPr>
              <a:t>表中查找对应的登录名。如果不能将登录名映射到数据库用户上，系统将试图将该登录名映射成</a:t>
            </a:r>
            <a:r>
              <a:rPr lang="en-US" altLang="zh-CN" sz="2400" dirty="0">
                <a:latin typeface="Times New Roman" panose="02020603050405020304" pitchFamily="18" charset="0"/>
                <a:cs typeface="Times New Roman" panose="02020603050405020304" pitchFamily="18" charset="0"/>
              </a:rPr>
              <a:t>guest</a:t>
            </a:r>
            <a:r>
              <a:rPr lang="zh-CN" altLang="en-US" sz="2400" dirty="0">
                <a:latin typeface="Times New Roman" panose="02020603050405020304" pitchFamily="18" charset="0"/>
                <a:cs typeface="Times New Roman" panose="02020603050405020304" pitchFamily="18" charset="0"/>
              </a:rPr>
              <a:t>用户</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如果当前的数据库中有</a:t>
            </a:r>
            <a:r>
              <a:rPr lang="en-US" altLang="zh-CN" sz="2400" dirty="0">
                <a:latin typeface="Times New Roman" panose="02020603050405020304" pitchFamily="18" charset="0"/>
                <a:cs typeface="Times New Roman" panose="02020603050405020304" pitchFamily="18" charset="0"/>
              </a:rPr>
              <a:t>guest</a:t>
            </a:r>
            <a:r>
              <a:rPr lang="zh-CN" altLang="en-US" sz="2400" dirty="0">
                <a:latin typeface="Times New Roman" panose="02020603050405020304" pitchFamily="18" charset="0"/>
                <a:cs typeface="Times New Roman" panose="02020603050405020304" pitchFamily="18" charset="0"/>
              </a:rPr>
              <a:t>用户的话</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。如果还是失败的话，这个用户将无法访问数据库。</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arn(inVertic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arn(inVertical)">
                                      <p:cBhvr>
                                        <p:cTn id="12" dur="500"/>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3</a:t>
            </a:r>
            <a:r>
              <a:rPr lang="zh-CN" altLang="en-US"/>
              <a:t>．数据库用户管理 </a:t>
            </a:r>
            <a:endParaRPr lang="zh-CN" altLang="en-US"/>
          </a:p>
        </p:txBody>
      </p:sp>
      <p:sp>
        <p:nvSpPr>
          <p:cNvPr id="20483" name="Rectangle 3"/>
          <p:cNvSpPr>
            <a:spLocks noGrp="1" noChangeArrowheads="1"/>
          </p:cNvSpPr>
          <p:nvPr>
            <p:ph idx="1"/>
          </p:nvPr>
        </p:nvSpPr>
        <p:spPr>
          <a:xfrm>
            <a:off x="457200" y="1052513"/>
            <a:ext cx="8229600" cy="5184775"/>
          </a:xfrm>
        </p:spPr>
        <p:txBody>
          <a:bodyPr/>
          <a:lstStyle/>
          <a:p>
            <a:pPr eaLnBrk="1" hangingPunct="1">
              <a:spcBef>
                <a:spcPts val="600"/>
              </a:spcBef>
              <a:spcAft>
                <a:spcPts val="0"/>
              </a:spcAft>
            </a:pPr>
            <a:r>
              <a:rPr lang="zh-CN" altLang="en-US" sz="2400" dirty="0">
                <a:latin typeface="Times New Roman" panose="02020603050405020304" pitchFamily="18" charset="0"/>
                <a:cs typeface="Times New Roman" panose="02020603050405020304" pitchFamily="18" charset="0"/>
              </a:rPr>
              <a:t>删除一个用户名会使对应的登录名无法访问该数据库。</a:t>
            </a:r>
            <a:endParaRPr lang="en-US" altLang="zh-CN" sz="2400" dirty="0">
              <a:latin typeface="Times New Roman" panose="02020603050405020304" pitchFamily="18" charset="0"/>
              <a:cs typeface="Times New Roman" panose="02020603050405020304" pitchFamily="18" charset="0"/>
            </a:endParaRPr>
          </a:p>
          <a:p>
            <a:pPr eaLnBrk="1" hangingPunct="1">
              <a:spcBef>
                <a:spcPts val="600"/>
              </a:spcBef>
              <a:spcAft>
                <a:spcPts val="0"/>
              </a:spcAft>
            </a:pPr>
            <a:r>
              <a:rPr lang="zh-CN" altLang="en-US" sz="2400" dirty="0">
                <a:latin typeface="Times New Roman" panose="02020603050405020304" pitchFamily="18" charset="0"/>
                <a:cs typeface="Times New Roman" panose="02020603050405020304" pitchFamily="18" charset="0"/>
              </a:rPr>
              <a:t>在删除登录名前将其映射的所有用户名全部删除，以确保不会在库中留下孤儿型的用户（是指一个用户名没有任何登录名在其上映射）。</a:t>
            </a:r>
            <a:endParaRPr lang="en-US" altLang="zh-CN" sz="2400" dirty="0">
              <a:latin typeface="Times New Roman" panose="02020603050405020304" pitchFamily="18" charset="0"/>
              <a:cs typeface="Times New Roman" panose="02020603050405020304" pitchFamily="18" charset="0"/>
            </a:endParaRPr>
          </a:p>
          <a:p>
            <a:pPr eaLnBrk="1" hangingPunct="1">
              <a:spcBef>
                <a:spcPts val="600"/>
              </a:spcBef>
              <a:spcAft>
                <a:spcPts val="0"/>
              </a:spcAft>
            </a:pPr>
            <a:r>
              <a:rPr lang="zh-CN" altLang="en-US" sz="2400" dirty="0">
                <a:latin typeface="Times New Roman" panose="02020603050405020304" pitchFamily="18" charset="0"/>
                <a:cs typeface="Times New Roman" panose="02020603050405020304" pitchFamily="18" charset="0"/>
              </a:rPr>
              <a:t>数据库所有者不能被删除，但是能够使用存储过程将数据库所有者改变到其他的登录名上。</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ctrTitle" idx="4294967295"/>
          </p:nvPr>
        </p:nvSpPr>
        <p:spPr>
          <a:xfrm>
            <a:off x="611188" y="2205038"/>
            <a:ext cx="7772400" cy="1470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sz="4800"/>
              <a:t>第</a:t>
            </a:r>
            <a:r>
              <a:rPr lang="en-US" altLang="zh-CN" sz="4800"/>
              <a:t>6</a:t>
            </a:r>
            <a:r>
              <a:rPr lang="zh-CN" altLang="en-US" sz="4800"/>
              <a:t>章 数据库的安全性控制</a:t>
            </a:r>
            <a:endParaRPr lang="zh-CN" altLang="en-US" sz="4800"/>
          </a:p>
        </p:txBody>
      </p:sp>
      <p:sp>
        <p:nvSpPr>
          <p:cNvPr id="6147" name="副标题 2"/>
          <p:cNvSpPr>
            <a:spLocks noGrp="1"/>
          </p:cNvSpPr>
          <p:nvPr>
            <p:ph type="subTitle" idx="1"/>
          </p:nvPr>
        </p:nvSpPr>
        <p:spPr>
          <a:xfrm>
            <a:off x="1371600" y="3886200"/>
            <a:ext cx="6400800" cy="1752600"/>
          </a:xfrm>
        </p:spPr>
        <p:txBody>
          <a:bodyPr/>
          <a:lstStyle/>
          <a:p>
            <a:pPr marR="0" eaLnBrk="1" hangingPunct="1"/>
            <a:r>
              <a:rPr lang="zh-CN" altLang="en-US" sz="3200" dirty="0"/>
              <a:t>主讲：梅晶</a:t>
            </a:r>
            <a:endParaRPr lang="en-US" altLang="zh-CN" sz="3200" dirty="0"/>
          </a:p>
          <a:p>
            <a:pPr marR="0" eaLnBrk="1" hangingPunct="1"/>
            <a:r>
              <a:rPr lang="zh-CN" altLang="en-US" sz="3200" dirty="0"/>
              <a:t>信息科学与工程学院</a:t>
            </a:r>
            <a:endParaRPr lang="zh-CN" altLang="en-US" sz="3200" dirty="0"/>
          </a:p>
        </p:txBody>
      </p:sp>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endParaRPr lang="zh-CN" altLang="en-US" dirty="0"/>
          </a:p>
        </p:txBody>
      </p:sp>
      <p:pic>
        <p:nvPicPr>
          <p:cNvPr id="4" name="图片 3"/>
          <p:cNvPicPr>
            <a:picLocks noChangeAspect="1"/>
          </p:cNvPicPr>
          <p:nvPr/>
        </p:nvPicPr>
        <p:blipFill>
          <a:blip r:embed="rId1"/>
          <a:stretch>
            <a:fillRect/>
          </a:stretch>
        </p:blipFill>
        <p:spPr>
          <a:xfrm>
            <a:off x="827584" y="1196752"/>
            <a:ext cx="5504762" cy="2590476"/>
          </a:xfrm>
          <a:prstGeom prst="rect">
            <a:avLst/>
          </a:prstGeom>
          <a:ln>
            <a:noFill/>
          </a:ln>
          <a:effectLst>
            <a:outerShdw blurRad="292100" dist="139700" dir="2700000" algn="tl" rotWithShape="0">
              <a:srgbClr val="333333">
                <a:alpha val="65000"/>
              </a:srgbClr>
            </a:outerShdw>
          </a:effectLst>
        </p:spPr>
      </p:pic>
      <p:pic>
        <p:nvPicPr>
          <p:cNvPr id="3" name="内容占位符 2"/>
          <p:cNvPicPr>
            <a:picLocks noGrp="1" noChangeAspect="1"/>
          </p:cNvPicPr>
          <p:nvPr>
            <p:ph idx="1"/>
          </p:nvPr>
        </p:nvPicPr>
        <p:blipFill rotWithShape="1">
          <a:blip r:embed="rId2">
            <a:extLst>
              <a:ext uri="{28A0092B-C50C-407E-A947-70E740481C1C}">
                <a14:useLocalDpi xmlns:a14="http://schemas.microsoft.com/office/drawing/2010/main" val="0"/>
              </a:ext>
            </a:extLst>
          </a:blip>
          <a:srcRect r="58750" b="27012"/>
          <a:stretch>
            <a:fillRect/>
          </a:stretch>
        </p:blipFill>
        <p:spPr>
          <a:xfrm>
            <a:off x="4355976" y="2924944"/>
            <a:ext cx="3512621" cy="331236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cs typeface="Times New Roman" panose="02020603050405020304" pitchFamily="18" charset="0"/>
              </a:rPr>
              <a:t>6.5 </a:t>
            </a:r>
            <a:r>
              <a:rPr lang="en-US" altLang="zh-CN" sz="3600" dirty="0" err="1">
                <a:latin typeface="Times New Roman" panose="02020603050405020304" pitchFamily="18" charset="0"/>
                <a:cs typeface="Times New Roman" panose="02020603050405020304" pitchFamily="18" charset="0"/>
              </a:rPr>
              <a:t>数据库对象安全验证</a:t>
            </a:r>
            <a:endParaRPr lang="zh-CN" altLang="en-US" sz="3600" dirty="0">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a:xfrm>
            <a:off x="457200" y="1052513"/>
            <a:ext cx="8229600" cy="5184775"/>
          </a:xfrm>
        </p:spPr>
        <p:txBody>
          <a:bodyPr/>
          <a:lstStyle/>
          <a:p>
            <a:pPr eaLnBrk="1" hangingPunct="1"/>
            <a:r>
              <a:rPr lang="zh-CN" altLang="zh-CN" sz="2400" dirty="0">
                <a:latin typeface="Times New Roman" panose="02020603050405020304" pitchFamily="18" charset="0"/>
                <a:cs typeface="Times New Roman" panose="02020603050405020304" pitchFamily="18" charset="0"/>
              </a:rPr>
              <a:t>这是安全保护的最后一道屏障，当用户通过了</a:t>
            </a:r>
            <a:r>
              <a:rPr lang="zh-CN" altLang="zh-CN" sz="2400" dirty="0">
                <a:solidFill>
                  <a:srgbClr val="FF0000"/>
                </a:solidFill>
                <a:latin typeface="Times New Roman" panose="02020603050405020304" pitchFamily="18" charset="0"/>
                <a:cs typeface="Times New Roman" panose="02020603050405020304" pitchFamily="18" charset="0"/>
              </a:rPr>
              <a:t>数据库的身份验证</a:t>
            </a:r>
            <a:r>
              <a:rPr lang="zh-CN" altLang="zh-CN" sz="2400" dirty="0">
                <a:latin typeface="Times New Roman" panose="02020603050405020304" pitchFamily="18" charset="0"/>
                <a:cs typeface="Times New Roman" panose="02020603050405020304" pitchFamily="18" charset="0"/>
              </a:rPr>
              <a:t>后，要访问数据库中的对象时，还要接受</a:t>
            </a:r>
            <a:r>
              <a:rPr lang="zh-CN" altLang="zh-CN" sz="2400" dirty="0">
                <a:solidFill>
                  <a:srgbClr val="FF0000"/>
                </a:solidFill>
                <a:latin typeface="Times New Roman" panose="02020603050405020304" pitchFamily="18" charset="0"/>
                <a:cs typeface="Times New Roman" panose="02020603050405020304" pitchFamily="18" charset="0"/>
              </a:rPr>
              <a:t>数据库对象的安全验证</a:t>
            </a:r>
            <a:r>
              <a:rPr lang="zh-CN" altLang="zh-CN" sz="2400" dirty="0">
                <a:latin typeface="Times New Roman" panose="02020603050405020304" pitchFamily="18" charset="0"/>
                <a:cs typeface="Times New Roman" panose="02020603050405020304" pitchFamily="18" charset="0"/>
              </a:rPr>
              <a:t>，也就是还要判断此用户是否能访问这个对象。</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数据库对象</a:t>
            </a:r>
            <a:r>
              <a:rPr lang="zh-CN" altLang="zh-CN" sz="2400" dirty="0">
                <a:latin typeface="Times New Roman" panose="02020603050405020304" pitchFamily="18" charset="0"/>
                <a:cs typeface="Times New Roman" panose="02020603050405020304" pitchFamily="18" charset="0"/>
              </a:rPr>
              <a:t>安全验证是通过</a:t>
            </a:r>
            <a:r>
              <a:rPr lang="zh-CN" altLang="zh-CN" sz="2400" dirty="0">
                <a:solidFill>
                  <a:srgbClr val="FF0000"/>
                </a:solidFill>
                <a:latin typeface="Times New Roman" panose="02020603050405020304" pitchFamily="18" charset="0"/>
                <a:cs typeface="Times New Roman" panose="02020603050405020304" pitchFamily="18" charset="0"/>
              </a:rPr>
              <a:t>权限检查</a:t>
            </a:r>
            <a:r>
              <a:rPr lang="zh-CN" altLang="zh-CN" sz="2400" dirty="0">
                <a:latin typeface="Times New Roman" panose="02020603050405020304" pitchFamily="18" charset="0"/>
                <a:cs typeface="Times New Roman" panose="02020603050405020304" pitchFamily="18" charset="0"/>
              </a:rPr>
              <a:t>来实现的。</a:t>
            </a:r>
            <a:endParaRPr lang="zh-CN"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权限用于控制</a:t>
            </a:r>
            <a:r>
              <a:rPr lang="zh-CN" altLang="en-US" sz="2400" dirty="0">
                <a:solidFill>
                  <a:srgbClr val="FF0000"/>
                </a:solidFill>
                <a:latin typeface="Times New Roman" panose="02020603050405020304" pitchFamily="18" charset="0"/>
                <a:cs typeface="Times New Roman" panose="02020603050405020304" pitchFamily="18" charset="0"/>
              </a:rPr>
              <a:t>用户在</a:t>
            </a:r>
            <a:r>
              <a:rPr lang="en-US" altLang="zh-CN" sz="2400" dirty="0">
                <a:solidFill>
                  <a:srgbClr val="FF0000"/>
                </a:solidFill>
                <a:latin typeface="Times New Roman" panose="02020603050405020304" pitchFamily="18" charset="0"/>
                <a:cs typeface="Times New Roman" panose="02020603050405020304" pitchFamily="18" charset="0"/>
              </a:rPr>
              <a:t>SQL Server</a:t>
            </a:r>
            <a:r>
              <a:rPr lang="zh-CN" altLang="en-US" sz="2400" dirty="0">
                <a:solidFill>
                  <a:srgbClr val="FF0000"/>
                </a:solidFill>
                <a:latin typeface="Times New Roman" panose="02020603050405020304" pitchFamily="18" charset="0"/>
                <a:cs typeface="Times New Roman" panose="02020603050405020304" pitchFamily="18" charset="0"/>
              </a:rPr>
              <a:t>里执行特定任务的能力</a:t>
            </a:r>
            <a:r>
              <a:rPr lang="zh-CN" altLang="en-US" sz="2400" dirty="0">
                <a:latin typeface="Times New Roman" panose="02020603050405020304" pitchFamily="18" charset="0"/>
                <a:cs typeface="Times New Roman" panose="02020603050405020304" pitchFamily="18" charset="0"/>
              </a:rPr>
              <a:t>。它们允许用户访问数据库里的对象并授权他们对那些对象进行某些操作。如果用户没有被明确地授予访问数据库里一个对象的权限，他们将不能访问数据库里的任何信息。</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arn(inVertic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arn(inVertic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arn(inVertical)">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6.5 </a:t>
            </a:r>
            <a:r>
              <a:rPr lang="en-US" altLang="zh-CN" dirty="0" err="1">
                <a:latin typeface="Times New Roman" panose="02020603050405020304" pitchFamily="18" charset="0"/>
                <a:cs typeface="Times New Roman" panose="02020603050405020304" pitchFamily="18" charset="0"/>
              </a:rPr>
              <a:t>数据库对象安全验证</a:t>
            </a:r>
            <a:endParaRPr lang="zh-CN" altLang="en-US" dirty="0">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a:xfrm>
            <a:off x="457200" y="1052513"/>
            <a:ext cx="8229600" cy="5184775"/>
          </a:xfrm>
        </p:spPr>
        <p:txBody>
          <a:bodyPr/>
          <a:lstStyle/>
          <a:p>
            <a:pPr eaLnBrk="1" hangingPunct="1"/>
            <a:r>
              <a:rPr lang="zh-CN" altLang="en-US" sz="2800" dirty="0">
                <a:latin typeface="Times New Roman" panose="02020603050405020304" pitchFamily="18" charset="0"/>
                <a:cs typeface="Times New Roman" panose="02020603050405020304" pitchFamily="18" charset="0"/>
              </a:rPr>
              <a:t>每个数据库有各自独立的权限保护系统，对于</a:t>
            </a:r>
            <a:r>
              <a:rPr lang="zh-CN" altLang="en-US" sz="2800" dirty="0">
                <a:solidFill>
                  <a:srgbClr val="FF0000"/>
                </a:solidFill>
                <a:latin typeface="Times New Roman" panose="02020603050405020304" pitchFamily="18" charset="0"/>
                <a:cs typeface="Times New Roman" panose="02020603050405020304" pitchFamily="18" charset="0"/>
              </a:rPr>
              <a:t>不同的数据库要分别授权</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在数据库里分配权限可以分配权限给</a:t>
            </a:r>
            <a:endParaRPr lang="en-US" altLang="zh-CN" sz="2800" dirty="0">
              <a:latin typeface="Times New Roman" panose="02020603050405020304" pitchFamily="18" charset="0"/>
              <a:cs typeface="Times New Roman" panose="02020603050405020304" pitchFamily="18" charset="0"/>
            </a:endParaRPr>
          </a:p>
          <a:p>
            <a:pPr lvl="1" eaLnBrk="1" hangingPunct="1"/>
            <a:r>
              <a:rPr lang="zh-CN" altLang="en-US" sz="2600" dirty="0">
                <a:solidFill>
                  <a:srgbClr val="FF0000"/>
                </a:solidFill>
                <a:latin typeface="Times New Roman" panose="02020603050405020304" pitchFamily="18" charset="0"/>
                <a:cs typeface="Times New Roman" panose="02020603050405020304" pitchFamily="18" charset="0"/>
              </a:rPr>
              <a:t>单个用户</a:t>
            </a:r>
            <a:endParaRPr lang="en-US" altLang="zh-CN" sz="2600" dirty="0">
              <a:solidFill>
                <a:srgbClr val="FF0000"/>
              </a:solidFill>
              <a:latin typeface="Times New Roman" panose="02020603050405020304" pitchFamily="18" charset="0"/>
              <a:cs typeface="Times New Roman" panose="02020603050405020304" pitchFamily="18" charset="0"/>
            </a:endParaRPr>
          </a:p>
          <a:p>
            <a:pPr lvl="1" eaLnBrk="1" hangingPunct="1"/>
            <a:r>
              <a:rPr lang="zh-CN" altLang="en-US" sz="2600" dirty="0">
                <a:solidFill>
                  <a:srgbClr val="FF0000"/>
                </a:solidFill>
                <a:latin typeface="Times New Roman" panose="02020603050405020304" pitchFamily="18" charset="0"/>
                <a:cs typeface="Times New Roman" panose="02020603050405020304" pitchFamily="18" charset="0"/>
              </a:rPr>
              <a:t>用户建立的角色</a:t>
            </a:r>
            <a:endParaRPr lang="en-US" altLang="zh-CN" sz="2600" dirty="0">
              <a:solidFill>
                <a:srgbClr val="FF0000"/>
              </a:solidFill>
              <a:latin typeface="Times New Roman" panose="02020603050405020304" pitchFamily="18" charset="0"/>
              <a:cs typeface="Times New Roman" panose="02020603050405020304" pitchFamily="18" charset="0"/>
            </a:endParaRPr>
          </a:p>
          <a:p>
            <a:pPr lvl="1" eaLnBrk="1" hangingPunct="1"/>
            <a:r>
              <a:rPr lang="zh-CN" altLang="en-US" sz="2600" dirty="0">
                <a:solidFill>
                  <a:srgbClr val="FF0000"/>
                </a:solidFill>
                <a:latin typeface="Times New Roman" panose="02020603050405020304" pitchFamily="18" charset="0"/>
                <a:cs typeface="Times New Roman" panose="02020603050405020304" pitchFamily="18" charset="0"/>
              </a:rPr>
              <a:t>增加到服务器上的</a:t>
            </a:r>
            <a:r>
              <a:rPr lang="en-US" altLang="zh-CN" sz="2600" dirty="0">
                <a:solidFill>
                  <a:srgbClr val="FF0000"/>
                </a:solidFill>
                <a:latin typeface="Times New Roman" panose="02020603050405020304" pitchFamily="18" charset="0"/>
                <a:cs typeface="Times New Roman" panose="02020603050405020304" pitchFamily="18" charset="0"/>
              </a:rPr>
              <a:t>Windows NT</a:t>
            </a:r>
            <a:r>
              <a:rPr lang="zh-CN" altLang="en-US" sz="2600" dirty="0">
                <a:solidFill>
                  <a:srgbClr val="FF0000"/>
                </a:solidFill>
                <a:latin typeface="Times New Roman" panose="02020603050405020304" pitchFamily="18" charset="0"/>
                <a:cs typeface="Times New Roman" panose="02020603050405020304" pitchFamily="18" charset="0"/>
              </a:rPr>
              <a:t>组</a:t>
            </a:r>
            <a:endParaRPr lang="zh-CN" altLang="en-US" sz="26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在分配权限给任何用户前，要充分研究用户的需求：仅查看数据，需增加和修改数据，或需要在数据库中创建对象。</a:t>
            </a:r>
            <a:endParaRPr lang="en-US" altLang="zh-CN" sz="2800" dirty="0">
              <a:latin typeface="Times New Roman" panose="02020603050405020304" pitchFamily="18" charset="0"/>
              <a:cs typeface="Times New Roman" panose="02020603050405020304" pitchFamily="18" charset="0"/>
            </a:endParaRPr>
          </a:p>
          <a:p>
            <a:pPr eaLnBrk="1" hangingPunct="1"/>
            <a:r>
              <a:rPr lang="en-US" altLang="zh-CN" sz="2800" dirty="0">
                <a:latin typeface="Times New Roman" panose="02020603050405020304" pitchFamily="18" charset="0"/>
                <a:cs typeface="Times New Roman" panose="02020603050405020304" pitchFamily="18" charset="0"/>
              </a:rPr>
              <a:t>DBA</a:t>
            </a:r>
            <a:r>
              <a:rPr lang="zh-CN" altLang="en-US" sz="2800" dirty="0">
                <a:latin typeface="Times New Roman" panose="02020603050405020304" pitchFamily="18" charset="0"/>
                <a:cs typeface="Times New Roman" panose="02020603050405020304" pitchFamily="18" charset="0"/>
              </a:rPr>
              <a:t>最主要的责任之一是保证把适当的权限分配给需要它的用户。</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arn(inVertic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arn(inVertic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arn(inVertical)">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arn(inVertical)">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arn(inVertical)">
                                      <p:cBhvr>
                                        <p:cTn id="27" dur="500"/>
                                        <p:tgtEl>
                                          <p:spTgt spid="22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barn(inVertical)">
                                      <p:cBhvr>
                                        <p:cTn id="32" dur="500"/>
                                        <p:tgtEl>
                                          <p:spTgt spid="22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Effect transition="in" filter="barn(inVertical)">
                                      <p:cBhvr>
                                        <p:cTn id="37"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示例</a:t>
            </a:r>
            <a:endParaRPr lang="zh-CN" altLang="en-US" dirty="0"/>
          </a:p>
        </p:txBody>
      </p:sp>
      <p:pic>
        <p:nvPicPr>
          <p:cNvPr id="4" name="内容占位符 3"/>
          <p:cNvPicPr>
            <a:picLocks noGrp="1" noChangeAspect="1"/>
          </p:cNvPicPr>
          <p:nvPr>
            <p:ph idx="1"/>
          </p:nvPr>
        </p:nvPicPr>
        <p:blipFill>
          <a:blip r:embed="rId1"/>
          <a:stretch>
            <a:fillRect/>
          </a:stretch>
        </p:blipFill>
        <p:spPr>
          <a:xfrm>
            <a:off x="518864" y="4437064"/>
            <a:ext cx="8229600" cy="1944264"/>
          </a:xfrm>
          <a:prstGeom prst="rect">
            <a:avLst/>
          </a:prstGeom>
        </p:spPr>
      </p:pic>
      <p:sp>
        <p:nvSpPr>
          <p:cNvPr id="5" name="内容占位符 2"/>
          <p:cNvSpPr txBox="1"/>
          <p:nvPr/>
        </p:nvSpPr>
        <p:spPr bwMode="auto">
          <a:xfrm>
            <a:off x="457200" y="1141909"/>
            <a:ext cx="8229600" cy="322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1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16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4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4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r>
              <a:rPr lang="en-US" altLang="zh-CN" sz="2400" kern="0" dirty="0">
                <a:latin typeface="Times New Roman" panose="02020603050405020304" pitchFamily="18" charset="0"/>
                <a:cs typeface="Times New Roman" panose="02020603050405020304" pitchFamily="18" charset="0"/>
              </a:rPr>
              <a:t>Employee(P#, </a:t>
            </a:r>
            <a:r>
              <a:rPr lang="en-US" altLang="zh-CN" sz="2400" kern="0" dirty="0" err="1">
                <a:latin typeface="Times New Roman" panose="02020603050405020304" pitchFamily="18" charset="0"/>
                <a:cs typeface="Times New Roman" panose="02020603050405020304" pitchFamily="18" charset="0"/>
              </a:rPr>
              <a:t>Pname</a:t>
            </a:r>
            <a:r>
              <a:rPr lang="en-US" altLang="zh-CN" sz="2400" kern="0" dirty="0">
                <a:latin typeface="Times New Roman" panose="02020603050405020304" pitchFamily="18" charset="0"/>
                <a:cs typeface="Times New Roman" panose="02020603050405020304" pitchFamily="18" charset="0"/>
              </a:rPr>
              <a:t>, Page, </a:t>
            </a:r>
            <a:r>
              <a:rPr lang="en-US" altLang="zh-CN" sz="2400" kern="0" dirty="0" err="1">
                <a:latin typeface="Times New Roman" panose="02020603050405020304" pitchFamily="18" charset="0"/>
                <a:cs typeface="Times New Roman" panose="02020603050405020304" pitchFamily="18" charset="0"/>
              </a:rPr>
              <a:t>Psex</a:t>
            </a:r>
            <a:r>
              <a:rPr lang="en-US" altLang="zh-CN" sz="2400" kern="0" dirty="0">
                <a:latin typeface="Times New Roman" panose="02020603050405020304" pitchFamily="18" charset="0"/>
                <a:cs typeface="Times New Roman" panose="02020603050405020304" pitchFamily="18" charset="0"/>
              </a:rPr>
              <a:t>, </a:t>
            </a:r>
            <a:r>
              <a:rPr lang="en-US" altLang="zh-CN" sz="2400" kern="0" dirty="0" err="1">
                <a:latin typeface="Times New Roman" panose="02020603050405020304" pitchFamily="18" charset="0"/>
                <a:cs typeface="Times New Roman" panose="02020603050405020304" pitchFamily="18" charset="0"/>
              </a:rPr>
              <a:t>Psalary</a:t>
            </a:r>
            <a:r>
              <a:rPr lang="en-US" altLang="zh-CN" sz="2400" kern="0" dirty="0">
                <a:latin typeface="Times New Roman" panose="02020603050405020304" pitchFamily="18" charset="0"/>
                <a:cs typeface="Times New Roman" panose="02020603050405020304" pitchFamily="18" charset="0"/>
              </a:rPr>
              <a:t>, D#, HEAD)</a:t>
            </a:r>
            <a:endParaRPr lang="en-US" altLang="zh-CN" sz="2400" kern="0" dirty="0">
              <a:latin typeface="Times New Roman" panose="02020603050405020304" pitchFamily="18" charset="0"/>
              <a:cs typeface="Times New Roman" panose="02020603050405020304" pitchFamily="18" charset="0"/>
            </a:endParaRPr>
          </a:p>
          <a:p>
            <a:pPr lvl="1"/>
            <a:r>
              <a:rPr lang="zh-CN" altLang="en-US" sz="2000" kern="0" dirty="0">
                <a:latin typeface="Times New Roman" panose="02020603050405020304" pitchFamily="18" charset="0"/>
                <a:cs typeface="Times New Roman" panose="02020603050405020304" pitchFamily="18" charset="0"/>
              </a:rPr>
              <a:t>员工管理人员： 能访问该数据库的所有内容，便于维护员工信息</a:t>
            </a:r>
            <a:endParaRPr lang="en-US" altLang="zh-CN" sz="2000" kern="0" dirty="0">
              <a:latin typeface="Times New Roman" panose="02020603050405020304" pitchFamily="18" charset="0"/>
              <a:cs typeface="Times New Roman" panose="02020603050405020304" pitchFamily="18" charset="0"/>
            </a:endParaRPr>
          </a:p>
          <a:p>
            <a:pPr lvl="1"/>
            <a:r>
              <a:rPr lang="zh-CN" altLang="en-US" sz="2200" kern="0" dirty="0">
                <a:latin typeface="Times New Roman" panose="02020603050405020304" pitchFamily="18" charset="0"/>
                <a:cs typeface="Times New Roman" panose="02020603050405020304" pitchFamily="18" charset="0"/>
              </a:rPr>
              <a:t>收发人员： 访问该数据库以确认某员工是哪一个部门的，便于收发工作，只能访问基本信息，其他信息不允许其访问</a:t>
            </a:r>
            <a:endParaRPr lang="en-US" altLang="zh-CN" sz="2200" kern="0" dirty="0">
              <a:latin typeface="Times New Roman" panose="02020603050405020304" pitchFamily="18" charset="0"/>
              <a:cs typeface="Times New Roman" panose="02020603050405020304" pitchFamily="18" charset="0"/>
            </a:endParaRPr>
          </a:p>
          <a:p>
            <a:pPr lvl="1"/>
            <a:r>
              <a:rPr lang="zh-CN" altLang="en-US" sz="2200" kern="0" dirty="0">
                <a:latin typeface="Times New Roman" panose="02020603050405020304" pitchFamily="18" charset="0"/>
                <a:cs typeface="Times New Roman" panose="02020603050405020304" pitchFamily="18" charset="0"/>
              </a:rPr>
              <a:t>每个员工：允许其访问关于自己的记录，以便查询自己的工资情况，但不能修改</a:t>
            </a:r>
            <a:endParaRPr lang="en-US" altLang="zh-CN" sz="2200" kern="0" dirty="0">
              <a:latin typeface="Times New Roman" panose="02020603050405020304" pitchFamily="18" charset="0"/>
              <a:cs typeface="Times New Roman" panose="02020603050405020304" pitchFamily="18" charset="0"/>
            </a:endParaRPr>
          </a:p>
          <a:p>
            <a:pPr lvl="1"/>
            <a:r>
              <a:rPr lang="zh-CN" altLang="en-US" sz="2200" kern="0" dirty="0">
                <a:latin typeface="Times New Roman" panose="02020603050405020304" pitchFamily="18" charset="0"/>
                <a:cs typeface="Times New Roman" panose="02020603050405020304" pitchFamily="18" charset="0"/>
              </a:rPr>
              <a:t>部门领导：能够查询其所领导部门人员的所有情况</a:t>
            </a:r>
            <a:endParaRPr lang="en-US" altLang="zh-CN" sz="2200" kern="0" dirty="0">
              <a:latin typeface="Times New Roman" panose="02020603050405020304" pitchFamily="18" charset="0"/>
              <a:cs typeface="Times New Roman" panose="02020603050405020304" pitchFamily="18" charset="0"/>
            </a:endParaRPr>
          </a:p>
          <a:p>
            <a:pPr lvl="1"/>
            <a:r>
              <a:rPr lang="zh-CN" altLang="en-US" sz="2200" kern="0" dirty="0">
                <a:latin typeface="Times New Roman" panose="02020603050405020304" pitchFamily="18" charset="0"/>
                <a:cs typeface="Times New Roman" panose="02020603050405020304" pitchFamily="18" charset="0"/>
              </a:rPr>
              <a:t>高层领导：能访问该数据库的所有内容，但只能读 </a:t>
            </a:r>
            <a:br>
              <a:rPr lang="zh-CN" altLang="en-US" sz="2200" kern="0" dirty="0"/>
            </a:br>
            <a:endParaRPr lang="zh-CN" altLang="en-US" sz="2000" kern="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sz="3600" dirty="0"/>
          </a:p>
        </p:txBody>
      </p:sp>
      <p:sp>
        <p:nvSpPr>
          <p:cNvPr id="23555" name="Rectangle 3"/>
          <p:cNvSpPr>
            <a:spLocks noGrp="1" noChangeArrowheads="1"/>
          </p:cNvSpPr>
          <p:nvPr>
            <p:ph type="body" idx="1"/>
          </p:nvPr>
        </p:nvSpPr>
        <p:spPr>
          <a:xfrm>
            <a:off x="457200" y="1052513"/>
            <a:ext cx="8229600" cy="5184775"/>
          </a:xfrm>
        </p:spPr>
        <p:txBody>
          <a:bodyPr/>
          <a:lstStyle/>
          <a:p>
            <a:pPr marL="0" indent="0" eaLnBrk="1" hangingPunct="1">
              <a:buNone/>
            </a:pPr>
            <a:r>
              <a:rPr lang="zh-CN" altLang="en-US" sz="3200" dirty="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1</a:t>
            </a:r>
            <a:r>
              <a:rPr lang="zh-CN" altLang="en-US" sz="3200" dirty="0">
                <a:solidFill>
                  <a:srgbClr val="0000FF"/>
                </a:solidFill>
                <a:latin typeface="Times New Roman" panose="02020603050405020304" pitchFamily="18" charset="0"/>
                <a:cs typeface="Times New Roman" panose="02020603050405020304" pitchFamily="18" charset="0"/>
              </a:rPr>
              <a:t>）什么是角色？</a:t>
            </a:r>
            <a:endParaRPr lang="zh-CN" altLang="en-US" sz="3200" dirty="0">
              <a:solidFill>
                <a:srgbClr val="0000FF"/>
              </a:solidFill>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用户一般在组中工作。也就是说，可以将在相同数据上有相同权限的用户放入组中进行管理。</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中，组是通过</a:t>
            </a:r>
            <a:r>
              <a:rPr lang="zh-CN" altLang="en-US" sz="2400" dirty="0">
                <a:solidFill>
                  <a:srgbClr val="FF0000"/>
                </a:solidFill>
                <a:latin typeface="Times New Roman" panose="02020603050405020304" pitchFamily="18" charset="0"/>
                <a:cs typeface="Times New Roman" panose="02020603050405020304" pitchFamily="18" charset="0"/>
              </a:rPr>
              <a:t>角色</a:t>
            </a:r>
            <a:r>
              <a:rPr lang="zh-CN" altLang="en-US" sz="2400" dirty="0">
                <a:latin typeface="Times New Roman" panose="02020603050405020304" pitchFamily="18" charset="0"/>
                <a:cs typeface="Times New Roman" panose="02020603050405020304" pitchFamily="18" charset="0"/>
              </a:rPr>
              <a:t>来实现的。</a:t>
            </a:r>
            <a:r>
              <a:rPr lang="en-US" altLang="zh-CN" sz="2400" dirty="0">
                <a:latin typeface="Times New Roman" panose="02020603050405020304" pitchFamily="18" charset="0"/>
                <a:cs typeface="Times New Roman" panose="02020603050405020304" pitchFamily="18" charset="0"/>
              </a:rPr>
              <a:t>SQL Server </a:t>
            </a:r>
            <a:r>
              <a:rPr lang="zh-CN" altLang="en-US" sz="2400" dirty="0">
                <a:latin typeface="Times New Roman" panose="02020603050405020304" pitchFamily="18" charset="0"/>
                <a:cs typeface="Times New Roman" panose="02020603050405020304" pitchFamily="18" charset="0"/>
              </a:rPr>
              <a:t>管理者可以将</a:t>
            </a:r>
            <a:r>
              <a:rPr lang="zh-CN" altLang="en-US" sz="2400" dirty="0">
                <a:solidFill>
                  <a:srgbClr val="FF0000"/>
                </a:solidFill>
                <a:latin typeface="Times New Roman" panose="02020603050405020304" pitchFamily="18" charset="0"/>
                <a:cs typeface="Times New Roman" panose="02020603050405020304" pitchFamily="18" charset="0"/>
              </a:rPr>
              <a:t>某些用户设置为某一角色</a:t>
            </a:r>
            <a:r>
              <a:rPr lang="zh-CN" altLang="en-US" sz="2400" dirty="0">
                <a:latin typeface="Times New Roman" panose="02020603050405020304" pitchFamily="18" charset="0"/>
                <a:cs typeface="Times New Roman" panose="02020603050405020304" pitchFamily="18" charset="0"/>
              </a:rPr>
              <a:t>，这样只对角色进行权限设置便可实现对所有用户权限的设置。</a:t>
            </a:r>
            <a:endParaRPr lang="zh-CN" altLang="en-US" sz="2400" dirty="0">
              <a:latin typeface="Times New Roman" panose="02020603050405020304" pitchFamily="18" charset="0"/>
              <a:cs typeface="Times New Roman" panose="02020603050405020304" pitchFamily="18" charset="0"/>
            </a:endParaRPr>
          </a:p>
          <a:p>
            <a:pPr eaLnBrk="1" hangingPunct="1"/>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down)">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wipe(down)">
                                      <p:cBhvr>
                                        <p:cTn id="12"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sz="3600" dirty="0"/>
          </a:p>
        </p:txBody>
      </p:sp>
      <p:sp>
        <p:nvSpPr>
          <p:cNvPr id="23555" name="Rectangle 3"/>
          <p:cNvSpPr>
            <a:spLocks noGrp="1" noChangeArrowheads="1"/>
          </p:cNvSpPr>
          <p:nvPr>
            <p:ph type="body" idx="1"/>
          </p:nvPr>
        </p:nvSpPr>
        <p:spPr>
          <a:xfrm>
            <a:off x="457200" y="1052513"/>
            <a:ext cx="8229600" cy="4680743"/>
          </a:xfrm>
        </p:spPr>
        <p:txBody>
          <a:bodyPr/>
          <a:lstStyle/>
          <a:p>
            <a:pPr marL="0" indent="0" eaLnBrk="1" hangingPunct="1">
              <a:buNone/>
            </a:pPr>
            <a:r>
              <a:rPr lang="zh-CN" altLang="en-US" sz="3200" dirty="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2</a:t>
            </a:r>
            <a:r>
              <a:rPr lang="zh-CN" altLang="en-US" sz="3200" dirty="0">
                <a:solidFill>
                  <a:srgbClr val="0000FF"/>
                </a:solidFill>
                <a:latin typeface="Times New Roman" panose="02020603050405020304" pitchFamily="18" charset="0"/>
                <a:cs typeface="Times New Roman" panose="02020603050405020304" pitchFamily="18" charset="0"/>
              </a:rPr>
              <a:t>）角色分类</a:t>
            </a:r>
            <a:endParaRPr lang="zh-CN" altLang="en-US" sz="3200" dirty="0">
              <a:solidFill>
                <a:srgbClr val="0000FF"/>
              </a:solidFill>
              <a:latin typeface="Times New Roman" panose="02020603050405020304" pitchFamily="18" charset="0"/>
              <a:cs typeface="Times New Roman" panose="02020603050405020304" pitchFamily="18" charset="0"/>
            </a:endParaRPr>
          </a:p>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r>
              <a:rPr lang="zh-CN" altLang="zh-CN" sz="2400" dirty="0">
                <a:latin typeface="Times New Roman" panose="02020603050405020304" pitchFamily="18" charset="0"/>
                <a:cs typeface="Times New Roman" panose="02020603050405020304" pitchFamily="18" charset="0"/>
              </a:rPr>
              <a:t>预定义角色</a:t>
            </a:r>
            <a:r>
              <a:rPr lang="zh-CN" altLang="en-US" sz="2400" dirty="0">
                <a:latin typeface="Times New Roman" panose="02020603050405020304" pitchFamily="18" charset="0"/>
                <a:cs typeface="Times New Roman" panose="02020603050405020304" pitchFamily="18" charset="0"/>
              </a:rPr>
              <a:t>是系统</a:t>
            </a:r>
            <a:r>
              <a:rPr lang="zh-CN" altLang="zh-CN" sz="2400" dirty="0">
                <a:latin typeface="Times New Roman" panose="02020603050405020304" pitchFamily="18" charset="0"/>
                <a:cs typeface="Times New Roman" panose="02020603050405020304" pitchFamily="18" charset="0"/>
              </a:rPr>
              <a:t>预定义的、</a:t>
            </a:r>
            <a:r>
              <a:rPr lang="zh-CN" altLang="en-US" sz="2400" dirty="0">
                <a:latin typeface="Times New Roman" panose="02020603050405020304" pitchFamily="18" charset="0"/>
                <a:cs typeface="Times New Roman" panose="02020603050405020304" pitchFamily="18" charset="0"/>
              </a:rPr>
              <a:t>具有</a:t>
            </a:r>
            <a:r>
              <a:rPr lang="zh-CN" altLang="zh-CN" sz="2400" dirty="0">
                <a:latin typeface="Times New Roman" panose="02020603050405020304" pitchFamily="18" charset="0"/>
                <a:cs typeface="Times New Roman" panose="02020603050405020304" pitchFamily="18" charset="0"/>
              </a:rPr>
              <a:t>不能授予其他用户账号的也不允许修改的权限。</a:t>
            </a:r>
            <a:endParaRPr lang="en-US" altLang="zh-CN" sz="2400" dirty="0">
              <a:latin typeface="Times New Roman" panose="02020603050405020304" pitchFamily="18" charset="0"/>
              <a:cs typeface="Times New Roman" panose="02020603050405020304" pitchFamily="18" charset="0"/>
            </a:endParaRPr>
          </a:p>
          <a:p>
            <a:pPr eaLnBrk="1" hangingPunct="1"/>
            <a:endParaRPr lang="zh-CN" altLang="en-US" sz="2400" dirty="0"/>
          </a:p>
        </p:txBody>
      </p:sp>
      <p:pic>
        <p:nvPicPr>
          <p:cNvPr id="3" name="图片 2"/>
          <p:cNvPicPr>
            <a:picLocks noChangeAspect="1"/>
          </p:cNvPicPr>
          <p:nvPr/>
        </p:nvPicPr>
        <p:blipFill>
          <a:blip r:embed="rId1"/>
          <a:stretch>
            <a:fillRect/>
          </a:stretch>
        </p:blipFill>
        <p:spPr>
          <a:xfrm>
            <a:off x="1187624" y="1700808"/>
            <a:ext cx="7009524" cy="267619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8" end="8"/>
                                            </p:txEl>
                                          </p:spTgt>
                                        </p:tgtEl>
                                        <p:attrNameLst>
                                          <p:attrName>style.visibility</p:attrName>
                                        </p:attrNameLst>
                                      </p:cBhvr>
                                      <p:to>
                                        <p:strVal val="visible"/>
                                      </p:to>
                                    </p:set>
                                    <p:animEffect transition="in" filter="wipe(down)">
                                      <p:cBhvr>
                                        <p:cTn id="7"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sz="3600" dirty="0"/>
          </a:p>
        </p:txBody>
      </p:sp>
      <p:sp>
        <p:nvSpPr>
          <p:cNvPr id="24608" name="Rectangle 3"/>
          <p:cNvSpPr>
            <a:spLocks noGrp="1" noChangeArrowheads="1"/>
          </p:cNvSpPr>
          <p:nvPr>
            <p:ph type="body" sz="half" idx="4294967295"/>
          </p:nvPr>
        </p:nvSpPr>
        <p:spPr>
          <a:xfrm>
            <a:off x="323850" y="1628775"/>
            <a:ext cx="4608513" cy="4679950"/>
          </a:xfrm>
        </p:spPr>
        <p:txBody>
          <a:bodyPr/>
          <a:lstStyle/>
          <a:p>
            <a:pPr eaLnBrk="1" hangingPunct="1"/>
            <a:r>
              <a:rPr lang="zh-CN" altLang="en-US" sz="2400" dirty="0"/>
              <a:t>服务器角色的作用域属于服务器范围，其权限不能被修改。服务器角色中的成员只能是登录名。</a:t>
            </a:r>
            <a:endParaRPr lang="en-US" altLang="zh-CN" sz="2400" dirty="0">
              <a:latin typeface="+mn-ea"/>
            </a:endParaRPr>
          </a:p>
          <a:p>
            <a:pPr eaLnBrk="1" hangingPunct="1"/>
            <a:r>
              <a:rPr lang="zh-CN" altLang="en-US" sz="2400" dirty="0">
                <a:latin typeface="Times New Roman" panose="02020603050405020304" pitchFamily="18" charset="0"/>
                <a:cs typeface="Times New Roman" panose="02020603050405020304" pitchFamily="18" charset="0"/>
              </a:rPr>
              <a:t>根据</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中的</a:t>
            </a:r>
            <a:r>
              <a:rPr lang="zh-CN" altLang="en-US" sz="2400" dirty="0">
                <a:solidFill>
                  <a:srgbClr val="FF0000"/>
                </a:solidFill>
                <a:latin typeface="Times New Roman" panose="02020603050405020304" pitchFamily="18" charset="0"/>
                <a:cs typeface="Times New Roman" panose="02020603050405020304" pitchFamily="18" charset="0"/>
              </a:rPr>
              <a:t>管理任务</a:t>
            </a:r>
            <a:r>
              <a:rPr lang="zh-CN" altLang="en-US" sz="2400" dirty="0">
                <a:latin typeface="Times New Roman" panose="02020603050405020304" pitchFamily="18" charset="0"/>
                <a:cs typeface="Times New Roman" panose="02020603050405020304" pitchFamily="18" charset="0"/>
              </a:rPr>
              <a:t>以及这些任务相对的</a:t>
            </a:r>
            <a:r>
              <a:rPr lang="zh-CN" altLang="en-US" sz="2400" dirty="0">
                <a:solidFill>
                  <a:srgbClr val="FF0000"/>
                </a:solidFill>
                <a:latin typeface="Times New Roman" panose="02020603050405020304" pitchFamily="18" charset="0"/>
                <a:cs typeface="Times New Roman" panose="02020603050405020304" pitchFamily="18" charset="0"/>
              </a:rPr>
              <a:t>重要性等级</a:t>
            </a:r>
            <a:r>
              <a:rPr lang="zh-CN" altLang="en-US" sz="2400" dirty="0">
                <a:latin typeface="Times New Roman" panose="02020603050405020304" pitchFamily="18" charset="0"/>
                <a:cs typeface="Times New Roman" panose="02020603050405020304" pitchFamily="18" charset="0"/>
              </a:rPr>
              <a:t>来把具有</a:t>
            </a:r>
            <a:r>
              <a:rPr lang="en-US" altLang="zh-CN" sz="2400" dirty="0">
                <a:latin typeface="Times New Roman" panose="02020603050405020304" pitchFamily="18" charset="0"/>
                <a:cs typeface="Times New Roman" panose="02020603050405020304" pitchFamily="18" charset="0"/>
              </a:rPr>
              <a:t>SQL Server </a:t>
            </a:r>
            <a:r>
              <a:rPr lang="zh-CN" altLang="en-US" sz="2400" dirty="0">
                <a:latin typeface="Times New Roman" panose="02020603050405020304" pitchFamily="18" charset="0"/>
                <a:cs typeface="Times New Roman" panose="02020603050405020304" pitchFamily="18" charset="0"/>
              </a:rPr>
              <a:t>管理职能的用户划分成不同的用户组，称为服务器角色，</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每一种服务器角色所具有管理</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的权限已被预定义。</a:t>
            </a:r>
            <a:endParaRPr lang="en-US" altLang="zh-CN" sz="2400" dirty="0">
              <a:latin typeface="Times New Roman" panose="02020603050405020304" pitchFamily="18" charset="0"/>
              <a:cs typeface="Times New Roman" panose="02020603050405020304" pitchFamily="18" charset="0"/>
            </a:endParaRPr>
          </a:p>
        </p:txBody>
      </p:sp>
      <p:sp>
        <p:nvSpPr>
          <p:cNvPr id="2" name="矩形 1"/>
          <p:cNvSpPr/>
          <p:nvPr/>
        </p:nvSpPr>
        <p:spPr>
          <a:xfrm>
            <a:off x="323528" y="1032917"/>
            <a:ext cx="4929187" cy="523875"/>
          </a:xfrm>
          <a:prstGeom prst="rect">
            <a:avLst/>
          </a:prstGeom>
        </p:spPr>
        <p:txBody>
          <a:bodyPr>
            <a:spAutoFit/>
          </a:bodyPr>
          <a:lstStyle/>
          <a:p>
            <a:pPr eaLnBrk="1" hangingPunct="1">
              <a:defRPr/>
            </a:pPr>
            <a:r>
              <a:rPr lang="zh-CN" altLang="en-US" sz="2800" kern="0" dirty="0">
                <a:solidFill>
                  <a:srgbClr val="0000FF"/>
                </a:solidFill>
                <a:latin typeface="Garamond" panose="02020404030301010803"/>
                <a:ea typeface="黑体" panose="02010609060101010101" pitchFamily="2" charset="-122"/>
                <a:cs typeface="+mj-cs"/>
              </a:rPr>
              <a:t>①服务器角色</a:t>
            </a:r>
            <a:endParaRPr lang="zh-CN" altLang="en-US" sz="1400" dirty="0">
              <a:solidFill>
                <a:srgbClr val="0000FF"/>
              </a:solidFill>
            </a:endParaRPr>
          </a:p>
        </p:txBody>
      </p:sp>
      <p:graphicFrame>
        <p:nvGraphicFramePr>
          <p:cNvPr id="6" name="表格 5"/>
          <p:cNvGraphicFramePr>
            <a:graphicFrameLocks noGrp="1"/>
          </p:cNvGraphicFramePr>
          <p:nvPr/>
        </p:nvGraphicFramePr>
        <p:xfrm>
          <a:off x="4932363" y="1344004"/>
          <a:ext cx="4107770" cy="3381140"/>
        </p:xfrm>
        <a:graphic>
          <a:graphicData uri="http://schemas.openxmlformats.org/drawingml/2006/table">
            <a:tbl>
              <a:tblPr firstRow="1" firstCol="1" bandRow="1" bandCol="1">
                <a:tableStyleId>{5C22544A-7EE6-4342-B048-85BDC9FD1C3A}</a:tableStyleId>
              </a:tblPr>
              <a:tblGrid>
                <a:gridCol w="1371788"/>
                <a:gridCol w="2735982"/>
              </a:tblGrid>
              <a:tr h="42879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latin typeface="Times New Roman" panose="02020603050405020304" pitchFamily="18" charset="0"/>
                          <a:cs typeface="Times New Roman" panose="02020603050405020304" pitchFamily="18" charset="0"/>
                        </a:rPr>
                        <a:t>服务器角色</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b="0" kern="0" dirty="0">
                          <a:effectLst/>
                        </a:rPr>
                        <a:t>描</a:t>
                      </a:r>
                      <a:r>
                        <a:rPr lang="en-US" sz="1800" b="0" kern="0" dirty="0">
                          <a:effectLst/>
                        </a:rPr>
                        <a:t>    </a:t>
                      </a:r>
                      <a:r>
                        <a:rPr lang="zh-CN" sz="1800" b="0" kern="0" dirty="0">
                          <a:effectLst/>
                        </a:rPr>
                        <a:t>述</a:t>
                      </a:r>
                      <a:endParaRPr lang="zh-CN" sz="1800" b="0" kern="100" dirty="0">
                        <a:effectLst/>
                        <a:latin typeface="Times New Roman" panose="02020603050405020304"/>
                        <a:ea typeface="宋体" panose="02010600030101010101" pitchFamily="2" charset="-122"/>
                      </a:endParaRPr>
                    </a:p>
                  </a:txBody>
                  <a:tcPr marL="68580" marR="68580" marT="0" marB="0"/>
                </a:tc>
              </a:tr>
              <a:tr h="365170">
                <a:tc>
                  <a:txBody>
                    <a:bodyPr/>
                    <a:lstStyle/>
                    <a:p>
                      <a:pPr algn="l">
                        <a:spcAft>
                          <a:spcPts val="0"/>
                        </a:spcAft>
                      </a:pPr>
                      <a:r>
                        <a:rPr kumimoji="0" lang="en-US" altLang="zh-CN" sz="1600" b="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sysadmin</a:t>
                      </a:r>
                      <a:endParaRPr lang="zh-CN" sz="1600" b="0" kern="1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u="none" strike="noStrike" cap="none" normalizeH="0" baseline="0" dirty="0">
                          <a:ln>
                            <a:noFill/>
                          </a:ln>
                          <a:effectLst/>
                          <a:latin typeface="Times New Roman" panose="02020603050405020304" pitchFamily="18" charset="0"/>
                          <a:cs typeface="Times New Roman" panose="02020603050405020304" pitchFamily="18" charset="0"/>
                        </a:rPr>
                        <a:t>可以在</a:t>
                      </a:r>
                      <a:r>
                        <a:rPr kumimoji="0" lang="en-US" altLang="zh-CN" sz="1600" u="none" strike="noStrike" cap="none" normalizeH="0" baseline="0" dirty="0">
                          <a:ln>
                            <a:noFill/>
                          </a:ln>
                          <a:effectLst/>
                          <a:latin typeface="Times New Roman" panose="02020603050405020304" pitchFamily="18" charset="0"/>
                          <a:cs typeface="Times New Roman" panose="02020603050405020304" pitchFamily="18" charset="0"/>
                        </a:rPr>
                        <a:t>SQL Server</a:t>
                      </a:r>
                      <a:r>
                        <a:rPr kumimoji="0" lang="zh-CN" altLang="en-US" sz="1600" u="none" strike="noStrike" cap="none" normalizeH="0" baseline="0" dirty="0">
                          <a:ln>
                            <a:noFill/>
                          </a:ln>
                          <a:effectLst/>
                          <a:latin typeface="Times New Roman" panose="02020603050405020304" pitchFamily="18" charset="0"/>
                          <a:cs typeface="Times New Roman" panose="02020603050405020304" pitchFamily="18" charset="0"/>
                        </a:rPr>
                        <a:t>中执行一切操作</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60040">
                <a:tc>
                  <a:txBody>
                    <a:bodyPr/>
                    <a:lstStyle/>
                    <a:p>
                      <a:pPr algn="l">
                        <a:spcAft>
                          <a:spcPts val="0"/>
                        </a:spcAft>
                      </a:pPr>
                      <a:r>
                        <a:rPr kumimoji="0" lang="en-US" altLang="zh-CN" sz="1600" b="0" u="none" strike="noStrike" kern="1200" cap="none" normalizeH="0" baseline="0" dirty="0" err="1">
                          <a:ln>
                            <a:noFill/>
                          </a:ln>
                          <a:solidFill>
                            <a:schemeClr val="bg1"/>
                          </a:solidFill>
                          <a:effectLst/>
                          <a:latin typeface="Times New Roman" panose="02020603050405020304" pitchFamily="18" charset="0"/>
                          <a:ea typeface="+mn-ea"/>
                          <a:cs typeface="Times New Roman" panose="02020603050405020304" pitchFamily="18" charset="0"/>
                        </a:rPr>
                        <a:t>serveradmin</a:t>
                      </a:r>
                      <a:endParaRPr lang="zh-CN" sz="1600" b="0" kern="1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u="none" strike="noStrike" kern="1200" cap="none" normalizeH="0" baseline="0" dirty="0">
                          <a:ln>
                            <a:noFill/>
                          </a:ln>
                          <a:solidFill>
                            <a:schemeClr val="dk1"/>
                          </a:solidFill>
                          <a:effectLst/>
                          <a:latin typeface="Times New Roman" panose="02020603050405020304" pitchFamily="18" charset="0"/>
                          <a:ea typeface="+mn-ea"/>
                          <a:cs typeface="Times New Roman" panose="02020603050405020304" pitchFamily="18" charset="0"/>
                        </a:rPr>
                        <a:t>配置服务器选项，关闭数据库，修改数据库状态</a:t>
                      </a:r>
                      <a:endParaRPr kumimoji="0" lang="zh-CN" altLang="en-US" sz="1600" u="none" strike="noStrike" kern="1200" cap="none" normalizeH="0" baseline="0" dirty="0">
                        <a:ln>
                          <a:noFill/>
                        </a:ln>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360040">
                <a:tc>
                  <a:txBody>
                    <a:bodyPr/>
                    <a:lstStyle/>
                    <a:p>
                      <a:pPr algn="l">
                        <a:spcAft>
                          <a:spcPts val="0"/>
                        </a:spcAft>
                      </a:pPr>
                      <a:r>
                        <a:rPr kumimoji="0" lang="en-US" altLang="zh-CN" sz="1600" b="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setupadmin</a:t>
                      </a:r>
                      <a:endParaRPr lang="zh-CN" sz="1600" b="0" kern="1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u="none" strike="noStrike" kern="1200" cap="none" normalizeH="0" baseline="0" dirty="0">
                          <a:ln>
                            <a:noFill/>
                          </a:ln>
                          <a:solidFill>
                            <a:schemeClr val="dk1"/>
                          </a:solidFill>
                          <a:effectLst/>
                          <a:latin typeface="Times New Roman" panose="02020603050405020304" pitchFamily="18" charset="0"/>
                          <a:ea typeface="+mn-ea"/>
                          <a:cs typeface="Times New Roman" panose="02020603050405020304" pitchFamily="18" charset="0"/>
                        </a:rPr>
                        <a:t>管理连接数据库并启动过程</a:t>
                      </a:r>
                      <a:endParaRPr kumimoji="0" lang="zh-CN" altLang="en-US" sz="1600" u="none" strike="noStrike" kern="1200" cap="none" normalizeH="0" baseline="0" dirty="0">
                        <a:ln>
                          <a:noFill/>
                        </a:ln>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360040">
                <a:tc>
                  <a:txBody>
                    <a:bodyPr/>
                    <a:lstStyle/>
                    <a:p>
                      <a:pPr algn="l">
                        <a:spcAft>
                          <a:spcPts val="0"/>
                        </a:spcAft>
                      </a:pPr>
                      <a:r>
                        <a:rPr kumimoji="0" lang="en-US" altLang="zh-CN" sz="1600" b="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securityadmin</a:t>
                      </a:r>
                      <a:endParaRPr lang="zh-CN" sz="1600" b="0" kern="1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u="none" strike="noStrike" kern="1200" cap="none" normalizeH="0" baseline="0" dirty="0">
                          <a:ln>
                            <a:noFill/>
                          </a:ln>
                          <a:solidFill>
                            <a:schemeClr val="dk1"/>
                          </a:solidFill>
                          <a:effectLst/>
                          <a:latin typeface="Times New Roman" panose="02020603050405020304" pitchFamily="18" charset="0"/>
                          <a:ea typeface="+mn-ea"/>
                          <a:cs typeface="Times New Roman" panose="02020603050405020304" pitchFamily="18" charset="0"/>
                        </a:rPr>
                        <a:t>管理数据库登录和创建数据库权限</a:t>
                      </a:r>
                      <a:endParaRPr kumimoji="0" lang="zh-CN" altLang="en-US" sz="1600" u="none" strike="noStrike" kern="1200" cap="none" normalizeH="0" baseline="0" dirty="0">
                        <a:ln>
                          <a:noFill/>
                        </a:ln>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288032">
                <a:tc>
                  <a:txBody>
                    <a:bodyPr/>
                    <a:lstStyle/>
                    <a:p>
                      <a:pPr algn="l">
                        <a:spcAft>
                          <a:spcPts val="0"/>
                        </a:spcAft>
                      </a:pPr>
                      <a:r>
                        <a:rPr kumimoji="0" lang="en-US" altLang="zh-CN" sz="1600" b="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processadmin</a:t>
                      </a:r>
                      <a:endParaRPr lang="zh-CN" sz="1600" b="0" kern="1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u="none" strike="noStrike" kern="1200" cap="none" normalizeH="0" baseline="0" dirty="0">
                          <a:ln>
                            <a:noFill/>
                          </a:ln>
                          <a:solidFill>
                            <a:schemeClr val="dk1"/>
                          </a:solidFill>
                          <a:effectLst/>
                          <a:latin typeface="Times New Roman" panose="02020603050405020304" pitchFamily="18" charset="0"/>
                          <a:ea typeface="+mn-ea"/>
                          <a:cs typeface="Times New Roman" panose="02020603050405020304" pitchFamily="18" charset="0"/>
                        </a:rPr>
                        <a:t>管理服务器状态和数据连接</a:t>
                      </a:r>
                      <a:endParaRPr kumimoji="0" lang="zh-CN" altLang="en-US" sz="1600" u="none" strike="noStrike" kern="1200" cap="none" normalizeH="0" baseline="0" dirty="0">
                        <a:ln>
                          <a:noFill/>
                        </a:ln>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411832">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dbcreator</a:t>
                      </a:r>
                      <a:endParaRPr kumimoji="0" lang="en-US" altLang="zh-CN" sz="2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u="none" strike="noStrike" cap="none" normalizeH="0" baseline="0" dirty="0">
                          <a:ln>
                            <a:noFill/>
                          </a:ln>
                          <a:effectLst/>
                          <a:latin typeface="Times New Roman" panose="02020603050405020304" pitchFamily="18" charset="0"/>
                          <a:cs typeface="Times New Roman" panose="02020603050405020304" pitchFamily="18" charset="0"/>
                        </a:rPr>
                        <a:t>创建数据库并对数据库进行修改</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53553">
                <a:tc>
                  <a:txBody>
                    <a:bodyPr/>
                    <a:lstStyle/>
                    <a:p>
                      <a:pPr algn="l">
                        <a:spcAft>
                          <a:spcPts val="0"/>
                        </a:spcAft>
                      </a:pPr>
                      <a:r>
                        <a:rPr kumimoji="0" lang="en-US" altLang="zh-CN" sz="1600" b="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diskadmin</a:t>
                      </a:r>
                      <a:endParaRPr lang="zh-CN" sz="1600" b="0" kern="1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u="none" strike="noStrike" cap="none" normalizeH="0" baseline="0" dirty="0">
                          <a:ln>
                            <a:noFill/>
                          </a:ln>
                          <a:effectLst/>
                          <a:latin typeface="Times New Roman" panose="02020603050405020304" pitchFamily="18" charset="0"/>
                          <a:cs typeface="Times New Roman" panose="02020603050405020304" pitchFamily="18" charset="0"/>
                        </a:rPr>
                        <a:t>管理磁盘文件</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608">
                                            <p:txEl>
                                              <p:pRg st="0" end="0"/>
                                            </p:txEl>
                                          </p:spTgt>
                                        </p:tgtEl>
                                        <p:attrNameLst>
                                          <p:attrName>style.visibility</p:attrName>
                                        </p:attrNameLst>
                                      </p:cBhvr>
                                      <p:to>
                                        <p:strVal val="visible"/>
                                      </p:to>
                                    </p:set>
                                    <p:animEffect transition="in" filter="wipe(down)">
                                      <p:cBhvr>
                                        <p:cTn id="7" dur="500"/>
                                        <p:tgtEl>
                                          <p:spTgt spid="246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608">
                                            <p:txEl>
                                              <p:pRg st="1" end="1"/>
                                            </p:txEl>
                                          </p:spTgt>
                                        </p:tgtEl>
                                        <p:attrNameLst>
                                          <p:attrName>style.visibility</p:attrName>
                                        </p:attrNameLst>
                                      </p:cBhvr>
                                      <p:to>
                                        <p:strVal val="visible"/>
                                      </p:to>
                                    </p:set>
                                    <p:animEffect transition="in" filter="wipe(down)">
                                      <p:cBhvr>
                                        <p:cTn id="12" dur="500"/>
                                        <p:tgtEl>
                                          <p:spTgt spid="246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608">
                                            <p:txEl>
                                              <p:pRg st="2" end="2"/>
                                            </p:txEl>
                                          </p:spTgt>
                                        </p:tgtEl>
                                        <p:attrNameLst>
                                          <p:attrName>style.visibility</p:attrName>
                                        </p:attrNameLst>
                                      </p:cBhvr>
                                      <p:to>
                                        <p:strVal val="visible"/>
                                      </p:to>
                                    </p:set>
                                    <p:animEffect transition="in" filter="wipe(down)">
                                      <p:cBhvr>
                                        <p:cTn id="17" dur="500"/>
                                        <p:tgtEl>
                                          <p:spTgt spid="246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sz="3600" dirty="0"/>
          </a:p>
        </p:txBody>
      </p:sp>
      <p:sp>
        <p:nvSpPr>
          <p:cNvPr id="24608" name="Rectangle 3"/>
          <p:cNvSpPr>
            <a:spLocks noGrp="1" noChangeArrowheads="1"/>
          </p:cNvSpPr>
          <p:nvPr>
            <p:ph type="body" sz="half" idx="4294967295"/>
          </p:nvPr>
        </p:nvSpPr>
        <p:spPr>
          <a:xfrm>
            <a:off x="323851" y="1556792"/>
            <a:ext cx="8362950" cy="4679950"/>
          </a:xfrm>
        </p:spPr>
        <p:txBody>
          <a:bodyPr/>
          <a:lstStyle/>
          <a:p>
            <a:pPr eaLnBrk="1" hangingPunct="1"/>
            <a:r>
              <a:rPr lang="zh-CN" altLang="en-US" sz="2400" dirty="0">
                <a:latin typeface="Times New Roman" panose="02020603050405020304" pitchFamily="18" charset="0"/>
                <a:cs typeface="Times New Roman" panose="02020603050405020304" pitchFamily="18" charset="0"/>
              </a:rPr>
              <a:t>服务器角色用于授权给数据库管理员，拥有某种角色的数据库管理员就会获得与角色对应的服务器管理权限。</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中，</a:t>
            </a:r>
            <a:r>
              <a:rPr lang="en-US" altLang="zh-CN" sz="2400" dirty="0">
                <a:latin typeface="Times New Roman" panose="02020603050405020304" pitchFamily="18" charset="0"/>
                <a:cs typeface="Times New Roman" panose="02020603050405020304" pitchFamily="18" charset="0"/>
              </a:rPr>
              <a:t>sysadmin</a:t>
            </a:r>
            <a:r>
              <a:rPr lang="zh-CN" altLang="en-US" sz="2400" dirty="0">
                <a:latin typeface="Times New Roman" panose="02020603050405020304" pitchFamily="18" charset="0"/>
                <a:cs typeface="Times New Roman" panose="02020603050405020304" pitchFamily="18" charset="0"/>
              </a:rPr>
              <a:t>拥有最高权限，可以执行服务器范围内的一切操作。</a:t>
            </a:r>
            <a:endParaRPr lang="en-US" altLang="zh-CN" sz="2400" dirty="0">
              <a:latin typeface="Times New Roman" panose="02020603050405020304" pitchFamily="18" charset="0"/>
              <a:cs typeface="Times New Roman" panose="02020603050405020304" pitchFamily="18" charset="0"/>
            </a:endParaRPr>
          </a:p>
          <a:p>
            <a:pPr eaLnBrk="1" hangingPunct="1"/>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管理员和</a:t>
            </a:r>
            <a:r>
              <a:rPr lang="en-US" altLang="zh-CN" sz="2400" dirty="0" err="1">
                <a:latin typeface="Times New Roman" panose="02020603050405020304" pitchFamily="18" charset="0"/>
                <a:cs typeface="Times New Roman" panose="02020603050405020304" pitchFamily="18" charset="0"/>
              </a:rPr>
              <a:t>sa</a:t>
            </a:r>
            <a:r>
              <a:rPr lang="zh-CN" altLang="en-US" sz="2400" dirty="0">
                <a:latin typeface="Times New Roman" panose="02020603050405020304" pitchFamily="18" charset="0"/>
                <a:cs typeface="Times New Roman" panose="02020603050405020304" pitchFamily="18" charset="0"/>
              </a:rPr>
              <a:t>用户都是</a:t>
            </a:r>
            <a:r>
              <a:rPr lang="en-US" altLang="zh-CN" sz="2400" dirty="0">
                <a:latin typeface="Times New Roman" panose="02020603050405020304" pitchFamily="18" charset="0"/>
                <a:cs typeface="Times New Roman" panose="02020603050405020304" pitchFamily="18" charset="0"/>
              </a:rPr>
              <a:t>sysadmin</a:t>
            </a:r>
            <a:r>
              <a:rPr lang="zh-CN" altLang="en-US" sz="2400" dirty="0">
                <a:latin typeface="Times New Roman" panose="02020603050405020304" pitchFamily="18" charset="0"/>
                <a:cs typeface="Times New Roman" panose="02020603050405020304" pitchFamily="18" charset="0"/>
              </a:rPr>
              <a:t>服务器角色的成员。</a:t>
            </a:r>
            <a:endParaRPr lang="en-US" altLang="zh-CN" sz="2400" dirty="0">
              <a:latin typeface="Times New Roman" panose="02020603050405020304" pitchFamily="18" charset="0"/>
              <a:cs typeface="Times New Roman" panose="02020603050405020304" pitchFamily="18" charset="0"/>
            </a:endParaRPr>
          </a:p>
        </p:txBody>
      </p:sp>
      <p:sp>
        <p:nvSpPr>
          <p:cNvPr id="2" name="矩形 1"/>
          <p:cNvSpPr/>
          <p:nvPr/>
        </p:nvSpPr>
        <p:spPr>
          <a:xfrm>
            <a:off x="323528" y="1032917"/>
            <a:ext cx="4929187" cy="523875"/>
          </a:xfrm>
          <a:prstGeom prst="rect">
            <a:avLst/>
          </a:prstGeom>
        </p:spPr>
        <p:txBody>
          <a:bodyPr>
            <a:spAutoFit/>
          </a:bodyPr>
          <a:lstStyle/>
          <a:p>
            <a:pPr eaLnBrk="1" hangingPunct="1">
              <a:defRPr/>
            </a:pPr>
            <a:r>
              <a:rPr lang="zh-CN" altLang="en-US" sz="2800" kern="0" dirty="0">
                <a:solidFill>
                  <a:srgbClr val="0000FF"/>
                </a:solidFill>
                <a:latin typeface="Garamond" panose="02020404030301010803"/>
                <a:ea typeface="黑体" panose="02010609060101010101" pitchFamily="2" charset="-122"/>
                <a:cs typeface="+mj-cs"/>
              </a:rPr>
              <a:t>①服务器角色</a:t>
            </a:r>
            <a:endParaRPr lang="zh-CN" altLang="en-US" sz="1400" dirty="0">
              <a:solidFill>
                <a:srgbClr val="0000FF"/>
              </a:solidFill>
            </a:endParaRPr>
          </a:p>
        </p:txBody>
      </p:sp>
      <p:pic>
        <p:nvPicPr>
          <p:cNvPr id="5" name="图片 4"/>
          <p:cNvPicPr>
            <a:picLocks noChangeAspect="1"/>
          </p:cNvPicPr>
          <p:nvPr/>
        </p:nvPicPr>
        <p:blipFill>
          <a:blip r:embed="rId1"/>
          <a:stretch>
            <a:fillRect/>
          </a:stretch>
        </p:blipFill>
        <p:spPr>
          <a:xfrm>
            <a:off x="827585" y="3745717"/>
            <a:ext cx="5040560" cy="3016841"/>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608">
                                            <p:txEl>
                                              <p:pRg st="0" end="0"/>
                                            </p:txEl>
                                          </p:spTgt>
                                        </p:tgtEl>
                                        <p:attrNameLst>
                                          <p:attrName>style.visibility</p:attrName>
                                        </p:attrNameLst>
                                      </p:cBhvr>
                                      <p:to>
                                        <p:strVal val="visible"/>
                                      </p:to>
                                    </p:set>
                                    <p:animEffect transition="in" filter="barn(inVertical)">
                                      <p:cBhvr>
                                        <p:cTn id="7" dur="500"/>
                                        <p:tgtEl>
                                          <p:spTgt spid="246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608">
                                            <p:txEl>
                                              <p:pRg st="1" end="1"/>
                                            </p:txEl>
                                          </p:spTgt>
                                        </p:tgtEl>
                                        <p:attrNameLst>
                                          <p:attrName>style.visibility</p:attrName>
                                        </p:attrNameLst>
                                      </p:cBhvr>
                                      <p:to>
                                        <p:strVal val="visible"/>
                                      </p:to>
                                    </p:set>
                                    <p:animEffect transition="in" filter="barn(inVertical)">
                                      <p:cBhvr>
                                        <p:cTn id="12" dur="500"/>
                                        <p:tgtEl>
                                          <p:spTgt spid="246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608">
                                            <p:txEl>
                                              <p:pRg st="2" end="2"/>
                                            </p:txEl>
                                          </p:spTgt>
                                        </p:tgtEl>
                                        <p:attrNameLst>
                                          <p:attrName>style.visibility</p:attrName>
                                        </p:attrNameLst>
                                      </p:cBhvr>
                                      <p:to>
                                        <p:strVal val="visible"/>
                                      </p:to>
                                    </p:set>
                                    <p:animEffect transition="in" filter="barn(inVertical)">
                                      <p:cBhvr>
                                        <p:cTn id="17" dur="500"/>
                                        <p:tgtEl>
                                          <p:spTgt spid="246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权限管理</a:t>
            </a:r>
            <a:r>
              <a:rPr lang="en-US" altLang="zh-CN" dirty="0"/>
              <a:t>T-SQL</a:t>
            </a:r>
            <a:endParaRPr lang="zh-CN" altLang="en-US" sz="3600" dirty="0"/>
          </a:p>
        </p:txBody>
      </p:sp>
      <p:sp>
        <p:nvSpPr>
          <p:cNvPr id="24608" name="Rectangle 3"/>
          <p:cNvSpPr>
            <a:spLocks noGrp="1" noChangeArrowheads="1"/>
          </p:cNvSpPr>
          <p:nvPr>
            <p:ph type="body" sz="half" idx="4294967295"/>
          </p:nvPr>
        </p:nvSpPr>
        <p:spPr>
          <a:xfrm>
            <a:off x="323850" y="1628775"/>
            <a:ext cx="8362950" cy="4679950"/>
          </a:xfrm>
        </p:spPr>
        <p:txBody>
          <a:bodyPr/>
          <a:lstStyle/>
          <a:p>
            <a:pPr eaLnBrk="1" hangingPunct="1">
              <a:lnSpc>
                <a:spcPct val="80000"/>
              </a:lnSpc>
            </a:pP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中管理服务器角两种方法：</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、界面操作</a:t>
            </a:r>
            <a:endParaRPr lang="en-US" altLang="zh-CN" dirty="0">
              <a:latin typeface="Times New Roman" panose="02020603050405020304" pitchFamily="18" charset="0"/>
              <a:cs typeface="Times New Roman" panose="02020603050405020304" pitchFamily="18" charset="0"/>
            </a:endParaRPr>
          </a:p>
          <a:p>
            <a:pPr lvl="1" eaLnBrk="1" hangingPunct="1">
              <a:lnSpc>
                <a:spcPct val="80000"/>
              </a:lnSpc>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、存储过程管理，主要是 </a:t>
            </a:r>
            <a:r>
              <a:rPr lang="en-US" altLang="zh-CN" dirty="0" err="1">
                <a:latin typeface="Times New Roman" panose="02020603050405020304" pitchFamily="18" charset="0"/>
                <a:cs typeface="Times New Roman" panose="02020603050405020304" pitchFamily="18" charset="0"/>
              </a:rPr>
              <a:t>sp_addsrvrolemember</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和</a:t>
            </a:r>
            <a:endParaRPr lang="en-US" altLang="zh-CN" dirty="0">
              <a:latin typeface="Times New Roman" panose="02020603050405020304" pitchFamily="18" charset="0"/>
              <a:cs typeface="Times New Roman" panose="02020603050405020304" pitchFamily="18" charset="0"/>
            </a:endParaRPr>
          </a:p>
          <a:p>
            <a:pPr marL="400050" lvl="1" indent="0" eaLnBrk="1" hangingPunct="1">
              <a:lnSpc>
                <a:spcPct val="80000"/>
              </a:lnSpc>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sp_dropsrvrolemember</a:t>
            </a:r>
            <a:endParaRPr lang="en-US" altLang="zh-CN" dirty="0">
              <a:latin typeface="Times New Roman" panose="02020603050405020304" pitchFamily="18" charset="0"/>
              <a:cs typeface="Times New Roman" panose="02020603050405020304" pitchFamily="18" charset="0"/>
            </a:endParaRPr>
          </a:p>
          <a:p>
            <a:pPr eaLnBrk="1" hangingPunct="1">
              <a:lnSpc>
                <a:spcPct val="80000"/>
              </a:lnSpc>
            </a:pPr>
            <a:endParaRPr lang="en-US" altLang="zh-CN" sz="2400" dirty="0">
              <a:latin typeface="Times New Roman" panose="02020603050405020304" pitchFamily="18" charset="0"/>
              <a:cs typeface="Times New Roman" panose="02020603050405020304" pitchFamily="18" charset="0"/>
            </a:endParaRPr>
          </a:p>
          <a:p>
            <a:pPr eaLnBrk="1" hangingPunct="1">
              <a:lnSpc>
                <a:spcPct val="80000"/>
              </a:lnSpc>
            </a:pPr>
            <a:r>
              <a:rPr lang="zh-CN" altLang="en-US" sz="2400" dirty="0">
                <a:latin typeface="Times New Roman" panose="02020603050405020304" pitchFamily="18" charset="0"/>
                <a:cs typeface="Times New Roman" panose="02020603050405020304" pitchFamily="18" charset="0"/>
              </a:rPr>
              <a:t>将登录者</a:t>
            </a:r>
            <a:r>
              <a:rPr lang="en-US" altLang="zh-CN" sz="2400" dirty="0" err="1">
                <a:latin typeface="Times New Roman" panose="02020603050405020304" pitchFamily="18" charset="0"/>
                <a:cs typeface="Times New Roman" panose="02020603050405020304" pitchFamily="18" charset="0"/>
              </a:rPr>
              <a:t>cmxu</a:t>
            </a:r>
            <a:r>
              <a:rPr lang="zh-CN" altLang="en-US" sz="2400" dirty="0">
                <a:latin typeface="Times New Roman" panose="02020603050405020304" pitchFamily="18" charset="0"/>
                <a:cs typeface="Times New Roman" panose="02020603050405020304" pitchFamily="18" charset="0"/>
              </a:rPr>
              <a:t>加入</a:t>
            </a:r>
            <a:r>
              <a:rPr lang="en-US" altLang="zh-CN" sz="2400" dirty="0">
                <a:latin typeface="Times New Roman" panose="02020603050405020304" pitchFamily="18" charset="0"/>
                <a:cs typeface="Times New Roman" panose="02020603050405020304" pitchFamily="18" charset="0"/>
              </a:rPr>
              <a:t>sysadmin</a:t>
            </a:r>
            <a:r>
              <a:rPr lang="zh-CN" altLang="en-US" sz="2400" dirty="0">
                <a:latin typeface="Times New Roman" panose="02020603050405020304" pitchFamily="18" charset="0"/>
                <a:cs typeface="Times New Roman" panose="02020603050405020304" pitchFamily="18" charset="0"/>
              </a:rPr>
              <a:t>角色中。</a:t>
            </a:r>
            <a:endParaRPr lang="zh-CN" altLang="en-US" sz="2400" dirty="0">
              <a:latin typeface="Times New Roman" panose="02020603050405020304" pitchFamily="18" charset="0"/>
              <a:cs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cs typeface="Times New Roman" panose="02020603050405020304" pitchFamily="18" charset="0"/>
              </a:rPr>
              <a:t>     exec </a:t>
            </a:r>
            <a:r>
              <a:rPr lang="en-US" altLang="zh-CN" sz="2400" dirty="0" err="1">
                <a:latin typeface="Times New Roman" panose="02020603050405020304" pitchFamily="18" charset="0"/>
                <a:cs typeface="Times New Roman" panose="02020603050405020304" pitchFamily="18" charset="0"/>
              </a:rPr>
              <a:t>sp_addsrvrolemember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cmxu</a:t>
            </a:r>
            <a:r>
              <a:rPr lang="en-US" altLang="zh-CN" sz="2400" dirty="0">
                <a:latin typeface="Times New Roman" panose="02020603050405020304" pitchFamily="18" charset="0"/>
                <a:cs typeface="Times New Roman" panose="02020603050405020304" pitchFamily="18" charset="0"/>
              </a:rPr>
              <a:t>', 'sysadmin'</a:t>
            </a:r>
            <a:endParaRPr lang="en-US" altLang="zh-CN" sz="2400" dirty="0">
              <a:latin typeface="Times New Roman" panose="02020603050405020304" pitchFamily="18" charset="0"/>
              <a:cs typeface="Times New Roman" panose="02020603050405020304" pitchFamily="18" charset="0"/>
            </a:endParaRPr>
          </a:p>
        </p:txBody>
      </p:sp>
      <p:sp>
        <p:nvSpPr>
          <p:cNvPr id="2" name="矩形 1"/>
          <p:cNvSpPr/>
          <p:nvPr/>
        </p:nvSpPr>
        <p:spPr>
          <a:xfrm>
            <a:off x="323528" y="1032917"/>
            <a:ext cx="4929187" cy="523875"/>
          </a:xfrm>
          <a:prstGeom prst="rect">
            <a:avLst/>
          </a:prstGeom>
        </p:spPr>
        <p:txBody>
          <a:bodyPr>
            <a:spAutoFit/>
          </a:bodyPr>
          <a:lstStyle/>
          <a:p>
            <a:pPr eaLnBrk="1" hangingPunct="1">
              <a:defRPr/>
            </a:pPr>
            <a:r>
              <a:rPr lang="zh-CN" altLang="en-US" sz="2800" kern="0" dirty="0">
                <a:solidFill>
                  <a:srgbClr val="0000FF"/>
                </a:solidFill>
                <a:latin typeface="Garamond" panose="02020404030301010803"/>
                <a:ea typeface="黑体" panose="02010609060101010101" pitchFamily="2" charset="-122"/>
                <a:cs typeface="+mj-cs"/>
              </a:rPr>
              <a:t>①服务器角色</a:t>
            </a:r>
            <a:endParaRPr lang="zh-CN" altLang="en-US" sz="1400" dirty="0">
              <a:solidFill>
                <a:srgbClr val="0000FF"/>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608">
                                            <p:txEl>
                                              <p:pRg st="5" end="5"/>
                                            </p:txEl>
                                          </p:spTgt>
                                        </p:tgtEl>
                                        <p:attrNameLst>
                                          <p:attrName>style.visibility</p:attrName>
                                        </p:attrNameLst>
                                      </p:cBhvr>
                                      <p:to>
                                        <p:strVal val="visible"/>
                                      </p:to>
                                    </p:set>
                                    <p:animEffect transition="in" filter="wipe(down)">
                                      <p:cBhvr>
                                        <p:cTn id="7" dur="500"/>
                                        <p:tgtEl>
                                          <p:spTgt spid="24608">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4608">
                                            <p:txEl>
                                              <p:pRg st="6" end="6"/>
                                            </p:txEl>
                                          </p:spTgt>
                                        </p:tgtEl>
                                        <p:attrNameLst>
                                          <p:attrName>style.visibility</p:attrName>
                                        </p:attrNameLst>
                                      </p:cBhvr>
                                      <p:to>
                                        <p:strVal val="visible"/>
                                      </p:to>
                                    </p:set>
                                    <p:animEffect transition="in" filter="wipe(down)">
                                      <p:cBhvr>
                                        <p:cTn id="10" dur="500"/>
                                        <p:tgtEl>
                                          <p:spTgt spid="246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dirty="0"/>
          </a:p>
        </p:txBody>
      </p:sp>
      <p:sp>
        <p:nvSpPr>
          <p:cNvPr id="24579" name="Rectangle 3"/>
          <p:cNvSpPr>
            <a:spLocks noGrp="1" noChangeArrowheads="1"/>
          </p:cNvSpPr>
          <p:nvPr>
            <p:ph type="body" idx="1"/>
          </p:nvPr>
        </p:nvSpPr>
        <p:spPr>
          <a:xfrm>
            <a:off x="457200" y="1052513"/>
            <a:ext cx="8229600" cy="5184775"/>
          </a:xfrm>
        </p:spPr>
        <p:txBody>
          <a:bodyPr/>
          <a:lstStyle/>
          <a:p>
            <a:pPr marL="0" indent="0" eaLnBrk="1" hangingPunct="1">
              <a:lnSpc>
                <a:spcPct val="90000"/>
              </a:lnSpc>
              <a:buNone/>
              <a:defRPr/>
            </a:pPr>
            <a:r>
              <a:rPr lang="zh-CN" altLang="en-US" sz="2800" dirty="0">
                <a:solidFill>
                  <a:srgbClr val="0000FF"/>
                </a:solidFill>
                <a:latin typeface="Garamond" panose="02020404030301010803"/>
                <a:ea typeface="黑体" panose="02010609060101010101" pitchFamily="2" charset="-122"/>
                <a:cs typeface="+mj-cs"/>
              </a:rPr>
              <a:t>②数据库角色 </a:t>
            </a:r>
            <a:endParaRPr lang="zh-CN" altLang="en-US" sz="2800" dirty="0">
              <a:solidFill>
                <a:srgbClr val="0000FF"/>
              </a:solidFill>
              <a:latin typeface="Garamond" panose="02020404030301010803"/>
              <a:ea typeface="黑体" panose="02010609060101010101" pitchFamily="2" charset="-122"/>
              <a:cs typeface="+mj-cs"/>
            </a:endParaRPr>
          </a:p>
          <a:p>
            <a:pPr eaLnBrk="1" hangingPunct="1">
              <a:lnSpc>
                <a:spcPct val="90000"/>
              </a:lnSpc>
              <a:defRPr/>
            </a:pPr>
            <a:r>
              <a:rPr lang="zh-CN" altLang="en-US" sz="2400" dirty="0">
                <a:latin typeface="Times New Roman" panose="02020603050405020304" pitchFamily="18" charset="0"/>
                <a:cs typeface="Times New Roman" panose="02020603050405020304" pitchFamily="18" charset="0"/>
              </a:rPr>
              <a:t>数据库角色作用范围在数据库内。</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defRPr/>
            </a:pPr>
            <a:r>
              <a:rPr lang="zh-CN" altLang="en-US" sz="2400" dirty="0">
                <a:latin typeface="Times New Roman" panose="02020603050405020304" pitchFamily="18" charset="0"/>
                <a:cs typeface="Times New Roman" panose="02020603050405020304" pitchFamily="18" charset="0"/>
              </a:rPr>
              <a:t>数据库角色能为</a:t>
            </a:r>
            <a:r>
              <a:rPr lang="zh-CN" altLang="en-US" sz="2400" dirty="0">
                <a:solidFill>
                  <a:srgbClr val="FF0000"/>
                </a:solidFill>
                <a:latin typeface="Times New Roman" panose="02020603050405020304" pitchFamily="18" charset="0"/>
                <a:cs typeface="Times New Roman" panose="02020603050405020304" pitchFamily="18" charset="0"/>
              </a:rPr>
              <a:t>某一用户</a:t>
            </a:r>
            <a:r>
              <a:rPr lang="zh-CN" altLang="en-US" sz="2400" dirty="0">
                <a:latin typeface="Times New Roman" panose="02020603050405020304" pitchFamily="18" charset="0"/>
                <a:cs typeface="Times New Roman" panose="02020603050405020304" pitchFamily="18" charset="0"/>
              </a:rPr>
              <a:t>或</a:t>
            </a:r>
            <a:r>
              <a:rPr lang="zh-CN" altLang="en-US" sz="2400" dirty="0">
                <a:solidFill>
                  <a:srgbClr val="FF0000"/>
                </a:solidFill>
                <a:latin typeface="Times New Roman" panose="02020603050405020304" pitchFamily="18" charset="0"/>
                <a:cs typeface="Times New Roman" panose="02020603050405020304" pitchFamily="18" charset="0"/>
              </a:rPr>
              <a:t>一组用户</a:t>
            </a:r>
            <a:r>
              <a:rPr lang="zh-CN" altLang="en-US" sz="2400" dirty="0">
                <a:latin typeface="Times New Roman" panose="02020603050405020304" pitchFamily="18" charset="0"/>
                <a:cs typeface="Times New Roman" panose="02020603050405020304" pitchFamily="18" charset="0"/>
              </a:rPr>
              <a:t>授予不同级别的</a:t>
            </a:r>
            <a:r>
              <a:rPr lang="zh-CN" altLang="en-US" sz="2400" dirty="0">
                <a:solidFill>
                  <a:srgbClr val="FF0000"/>
                </a:solidFill>
                <a:latin typeface="Times New Roman" panose="02020603050405020304" pitchFamily="18" charset="0"/>
                <a:cs typeface="Times New Roman" panose="02020603050405020304" pitchFamily="18" charset="0"/>
              </a:rPr>
              <a:t>管理或访问数据库或数据库对象</a:t>
            </a:r>
            <a:r>
              <a:rPr lang="zh-CN" altLang="en-US" sz="2400" dirty="0">
                <a:latin typeface="Times New Roman" panose="02020603050405020304" pitchFamily="18" charset="0"/>
                <a:cs typeface="Times New Roman" panose="02020603050405020304" pitchFamily="18" charset="0"/>
              </a:rPr>
              <a:t>的权限，这些权限是数据库专有的。</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defRPr/>
            </a:pPr>
            <a:r>
              <a:rPr lang="zh-CN" altLang="en-US" sz="2400" dirty="0">
                <a:latin typeface="Times New Roman" panose="02020603050405020304" pitchFamily="18" charset="0"/>
                <a:cs typeface="Times New Roman" panose="02020603050405020304" pitchFamily="18" charset="0"/>
              </a:rPr>
              <a:t>一个用户可以具有属于</a:t>
            </a:r>
            <a:r>
              <a:rPr lang="zh-CN" altLang="en-US" sz="2400" dirty="0">
                <a:solidFill>
                  <a:srgbClr val="FF0000"/>
                </a:solidFill>
                <a:latin typeface="Times New Roman" panose="02020603050405020304" pitchFamily="18" charset="0"/>
                <a:cs typeface="Times New Roman" panose="02020603050405020304" pitchFamily="18" charset="0"/>
              </a:rPr>
              <a:t>同一数据库的多个角色</a:t>
            </a:r>
            <a:r>
              <a:rPr lang="zh-CN" altLang="en-US" sz="2400" dirty="0">
                <a:latin typeface="Times New Roman" panose="02020603050405020304" pitchFamily="18" charset="0"/>
                <a:cs typeface="Times New Roman" panose="02020603050405020304" pitchFamily="18" charset="0"/>
              </a:rPr>
              <a:t>。数据库角色是数据库级的一个对象，只能包含数据库用户名。它的相关信息存放在每个数据库</a:t>
            </a:r>
            <a:r>
              <a:rPr lang="en-US" altLang="zh-CN" sz="2400" dirty="0" err="1">
                <a:latin typeface="Times New Roman" panose="02020603050405020304" pitchFamily="18" charset="0"/>
                <a:cs typeface="Times New Roman" panose="02020603050405020304" pitchFamily="18" charset="0"/>
              </a:rPr>
              <a:t>sysusers</a:t>
            </a:r>
            <a:r>
              <a:rPr lang="zh-CN" altLang="en-US" sz="2400" dirty="0">
                <a:latin typeface="Times New Roman" panose="02020603050405020304" pitchFamily="18" charset="0"/>
                <a:cs typeface="Times New Roman" panose="02020603050405020304" pitchFamily="18" charset="0"/>
              </a:rPr>
              <a:t>表中。</a:t>
            </a:r>
            <a:endParaRPr lang="zh-CN" altLang="en-US" sz="2400" dirty="0">
              <a:latin typeface="Times New Roman" panose="02020603050405020304" pitchFamily="18" charset="0"/>
              <a:cs typeface="Times New Roman" panose="02020603050405020304" pitchFamily="18" charset="0"/>
            </a:endParaRPr>
          </a:p>
          <a:p>
            <a:pPr eaLnBrk="1" hangingPunct="1">
              <a:lnSpc>
                <a:spcPct val="90000"/>
              </a:lnSpc>
              <a:defRPr/>
            </a:pP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提供了两种类型的数据库角色：</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90000"/>
              </a:lnSpc>
              <a:defRPr/>
            </a:pPr>
            <a:r>
              <a:rPr lang="zh-CN" altLang="en-US" sz="2400" dirty="0">
                <a:latin typeface="Times New Roman" panose="02020603050405020304" pitchFamily="18" charset="0"/>
                <a:cs typeface="Times New Roman" panose="02020603050405020304" pitchFamily="18" charset="0"/>
              </a:rPr>
              <a:t>预定义的数据库角色</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90000"/>
              </a:lnSpc>
              <a:defRPr/>
            </a:pPr>
            <a:r>
              <a:rPr lang="zh-CN" altLang="en-US" sz="2400" dirty="0">
                <a:latin typeface="Times New Roman" panose="02020603050405020304" pitchFamily="18" charset="0"/>
                <a:cs typeface="Times New Roman" panose="02020603050405020304" pitchFamily="18" charset="0"/>
              </a:rPr>
              <a:t>用户自定义的数据库角色</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wipe(down)">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down)">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wipe(down)">
                                      <p:cBhvr>
                                        <p:cTn id="17" dur="500"/>
                                        <p:tgtEl>
                                          <p:spTgt spid="245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579">
                                            <p:txEl>
                                              <p:pRg st="4" end="4"/>
                                            </p:txEl>
                                          </p:spTgt>
                                        </p:tgtEl>
                                        <p:attrNameLst>
                                          <p:attrName>style.visibility</p:attrName>
                                        </p:attrNameLst>
                                      </p:cBhvr>
                                      <p:to>
                                        <p:strVal val="visible"/>
                                      </p:to>
                                    </p:set>
                                    <p:animEffect transition="in" filter="wipe(down)">
                                      <p:cBhvr>
                                        <p:cTn id="22" dur="500"/>
                                        <p:tgtEl>
                                          <p:spTgt spid="245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animEffect transition="in" filter="wipe(down)">
                                      <p:cBhvr>
                                        <p:cTn id="27" dur="500"/>
                                        <p:tgtEl>
                                          <p:spTgt spid="245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579">
                                            <p:txEl>
                                              <p:pRg st="6" end="6"/>
                                            </p:txEl>
                                          </p:spTgt>
                                        </p:tgtEl>
                                        <p:attrNameLst>
                                          <p:attrName>style.visibility</p:attrName>
                                        </p:attrNameLst>
                                      </p:cBhvr>
                                      <p:to>
                                        <p:strVal val="visible"/>
                                      </p:to>
                                    </p:set>
                                    <p:animEffect transition="in" filter="wipe(down)">
                                      <p:cBhvr>
                                        <p:cTn id="32"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6.1 </a:t>
            </a:r>
            <a:r>
              <a:rPr lang="zh-CN" altLang="en-US" dirty="0"/>
              <a:t>数据库安全性控制概述</a:t>
            </a:r>
            <a:endParaRPr lang="zh-CN" altLang="en-US" sz="3600" dirty="0"/>
          </a:p>
        </p:txBody>
      </p:sp>
      <p:graphicFrame>
        <p:nvGraphicFramePr>
          <p:cNvPr id="3" name="图示 2"/>
          <p:cNvGraphicFramePr/>
          <p:nvPr/>
        </p:nvGraphicFramePr>
        <p:xfrm>
          <a:off x="1259632" y="1268760"/>
          <a:ext cx="6360368" cy="43924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solidFill>
                  <a:srgbClr val="0000FF"/>
                </a:solidFill>
              </a:rPr>
              <a:t>②数据库角色</a:t>
            </a:r>
            <a:endParaRPr lang="zh-CN" altLang="en-US" dirty="0"/>
          </a:p>
        </p:txBody>
      </p:sp>
      <p:sp>
        <p:nvSpPr>
          <p:cNvPr id="24579" name="Rectangle 3"/>
          <p:cNvSpPr>
            <a:spLocks noGrp="1" noChangeArrowheads="1"/>
          </p:cNvSpPr>
          <p:nvPr>
            <p:ph type="body" idx="1"/>
          </p:nvPr>
        </p:nvSpPr>
        <p:spPr>
          <a:xfrm>
            <a:off x="457200" y="1052513"/>
            <a:ext cx="8229600" cy="5184775"/>
          </a:xfrm>
        </p:spPr>
        <p:txBody>
          <a:bodyPr/>
          <a:lstStyle/>
          <a:p>
            <a:pPr marL="0" indent="0" eaLnBrk="1" hangingPunct="1">
              <a:lnSpc>
                <a:spcPct val="90000"/>
              </a:lnSpc>
              <a:buFont typeface="Wingdings" panose="05000000000000000000" pitchFamily="2" charset="2"/>
              <a:buNone/>
              <a:defRPr/>
            </a:pPr>
            <a:r>
              <a:rPr lang="en-US" altLang="zh-CN" sz="2400" b="1" dirty="0">
                <a:solidFill>
                  <a:srgbClr val="0000FF"/>
                </a:solidFill>
              </a:rPr>
              <a:t>1.</a:t>
            </a:r>
            <a:r>
              <a:rPr lang="zh-CN" altLang="en-US" sz="2400" b="1" dirty="0">
                <a:solidFill>
                  <a:srgbClr val="0000FF"/>
                </a:solidFill>
              </a:rPr>
              <a:t>预定义的数据库角色</a:t>
            </a:r>
            <a:endParaRPr lang="en-US" altLang="zh-CN" sz="2400" b="1" dirty="0">
              <a:solidFill>
                <a:srgbClr val="0000FF"/>
              </a:solidFill>
            </a:endParaRPr>
          </a:p>
          <a:p>
            <a:pPr eaLnBrk="1" hangingPunct="1">
              <a:lnSpc>
                <a:spcPct val="90000"/>
              </a:lnSpc>
              <a:defRPr/>
            </a:pPr>
            <a:endParaRPr lang="en-US" altLang="zh-CN" sz="2800" b="1" dirty="0">
              <a:solidFill>
                <a:srgbClr val="0000FF"/>
              </a:solidFill>
            </a:endParaRPr>
          </a:p>
        </p:txBody>
      </p:sp>
      <p:graphicFrame>
        <p:nvGraphicFramePr>
          <p:cNvPr id="3" name="表格 2"/>
          <p:cNvGraphicFramePr>
            <a:graphicFrameLocks noGrp="1"/>
          </p:cNvGraphicFramePr>
          <p:nvPr/>
        </p:nvGraphicFramePr>
        <p:xfrm>
          <a:off x="611560" y="1484784"/>
          <a:ext cx="8012599" cy="4711700"/>
        </p:xfrm>
        <a:graphic>
          <a:graphicData uri="http://schemas.openxmlformats.org/drawingml/2006/table">
            <a:tbl>
              <a:tblPr firstRow="1" firstCol="1" bandRow="1" bandCol="1">
                <a:tableStyleId>{5C22544A-7EE6-4342-B048-85BDC9FD1C3A}</a:tableStyleId>
              </a:tblPr>
              <a:tblGrid>
                <a:gridCol w="2251710"/>
                <a:gridCol w="5760889"/>
              </a:tblGrid>
              <a:tr h="274303">
                <a:tc>
                  <a:txBody>
                    <a:bodyPr/>
                    <a:lstStyle/>
                    <a:p>
                      <a:pPr algn="l">
                        <a:spcAft>
                          <a:spcPts val="0"/>
                        </a:spcAft>
                      </a:pPr>
                      <a:r>
                        <a:rPr lang="zh-CN" sz="1800" b="0" kern="0" dirty="0">
                          <a:effectLst/>
                        </a:rPr>
                        <a:t>预定义的数据库角色</a:t>
                      </a:r>
                      <a:endParaRPr lang="zh-CN" sz="1800" b="0" kern="100" dirty="0">
                        <a:effectLst/>
                        <a:latin typeface="Times New Roman" panose="02020603050405020304"/>
                        <a:ea typeface="宋体" panose="02010600030101010101" pitchFamily="2" charset="-122"/>
                      </a:endParaRPr>
                    </a:p>
                  </a:txBody>
                  <a:tcPr marL="68580" marR="68580" marT="0" marB="0"/>
                </a:tc>
                <a:tc>
                  <a:txBody>
                    <a:bodyPr/>
                    <a:lstStyle/>
                    <a:p>
                      <a:pPr algn="l">
                        <a:spcAft>
                          <a:spcPts val="0"/>
                        </a:spcAft>
                      </a:pPr>
                      <a:r>
                        <a:rPr lang="zh-CN" sz="1800" b="0" kern="0" dirty="0">
                          <a:effectLst/>
                        </a:rPr>
                        <a:t>描</a:t>
                      </a:r>
                      <a:r>
                        <a:rPr lang="en-US" sz="1800" b="0" kern="0" dirty="0">
                          <a:effectLst/>
                        </a:rPr>
                        <a:t>    </a:t>
                      </a:r>
                      <a:r>
                        <a:rPr lang="zh-CN" sz="1800" b="0" kern="0" dirty="0">
                          <a:effectLst/>
                        </a:rPr>
                        <a:t>述</a:t>
                      </a:r>
                      <a:endParaRPr lang="zh-CN" sz="1800" b="0" kern="100" dirty="0">
                        <a:effectLst/>
                        <a:latin typeface="Times New Roman" panose="02020603050405020304"/>
                        <a:ea typeface="宋体" panose="02010600030101010101" pitchFamily="2" charset="-122"/>
                      </a:endParaRPr>
                    </a:p>
                  </a:txBody>
                  <a:tcPr marL="68580" marR="68580" marT="0" marB="0"/>
                </a:tc>
              </a:tr>
              <a:tr h="805800">
                <a:tc>
                  <a:txBody>
                    <a:bodyPr/>
                    <a:lstStyle/>
                    <a:p>
                      <a:pPr algn="l">
                        <a:spcAft>
                          <a:spcPts val="0"/>
                        </a:spcAft>
                      </a:pPr>
                      <a:r>
                        <a:rPr lang="en-US" sz="1600" b="0" kern="0">
                          <a:effectLst/>
                          <a:latin typeface="Times New Roman" panose="02020603050405020304" pitchFamily="18" charset="0"/>
                          <a:ea typeface="+mn-ea"/>
                          <a:cs typeface="Times New Roman" panose="02020603050405020304" pitchFamily="18" charset="0"/>
                        </a:rPr>
                        <a:t>db_owner</a:t>
                      </a:r>
                      <a:endParaRPr lang="zh-CN" sz="1600" b="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600" b="0" kern="0" dirty="0">
                          <a:effectLst/>
                          <a:latin typeface="Times New Roman" panose="02020603050405020304" pitchFamily="18" charset="0"/>
                          <a:ea typeface="+mn-ea"/>
                          <a:cs typeface="Times New Roman" panose="02020603050405020304" pitchFamily="18" charset="0"/>
                        </a:rPr>
                        <a:t>数据库的所有者，可以执行任何数据库管理工作，可以对数据库内的任何对象进行任何操作，如删除、创建对象，将对象权限指定给其它用户。该角色包含以下各角色的所有权限</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tc>
              </a:tr>
              <a:tr h="548607">
                <a:tc>
                  <a:txBody>
                    <a:bodyPr/>
                    <a:lstStyle/>
                    <a:p>
                      <a:pPr algn="l">
                        <a:spcAft>
                          <a:spcPts val="0"/>
                        </a:spcAft>
                      </a:pPr>
                      <a:r>
                        <a:rPr lang="en-US" sz="1600" b="0" kern="0" dirty="0" err="1">
                          <a:effectLst/>
                          <a:latin typeface="Times New Roman" panose="02020603050405020304" pitchFamily="18" charset="0"/>
                          <a:ea typeface="+mn-ea"/>
                          <a:cs typeface="Times New Roman" panose="02020603050405020304" pitchFamily="18" charset="0"/>
                        </a:rPr>
                        <a:t>db_accessadmin</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600" b="0" kern="0">
                          <a:effectLst/>
                          <a:latin typeface="Times New Roman" panose="02020603050405020304" pitchFamily="18" charset="0"/>
                          <a:ea typeface="+mn-ea"/>
                          <a:cs typeface="Times New Roman" panose="02020603050405020304" pitchFamily="18" charset="0"/>
                        </a:rPr>
                        <a:t>可增加或删除</a:t>
                      </a:r>
                      <a:r>
                        <a:rPr lang="en-US" sz="1600" b="0" kern="0">
                          <a:effectLst/>
                          <a:latin typeface="Times New Roman" panose="02020603050405020304" pitchFamily="18" charset="0"/>
                          <a:ea typeface="+mn-ea"/>
                          <a:cs typeface="Times New Roman" panose="02020603050405020304" pitchFamily="18" charset="0"/>
                        </a:rPr>
                        <a:t>WINDOWS</a:t>
                      </a:r>
                      <a:r>
                        <a:rPr lang="zh-CN" sz="1600" b="0" kern="0">
                          <a:effectLst/>
                          <a:latin typeface="Times New Roman" panose="02020603050405020304" pitchFamily="18" charset="0"/>
                          <a:ea typeface="+mn-ea"/>
                          <a:cs typeface="Times New Roman" panose="02020603050405020304" pitchFamily="18" charset="0"/>
                        </a:rPr>
                        <a:t>认证模式下用户或用户组登录者以及</a:t>
                      </a:r>
                      <a:r>
                        <a:rPr lang="en-US" sz="1600" b="0" kern="0">
                          <a:effectLst/>
                          <a:latin typeface="Times New Roman" panose="02020603050405020304" pitchFamily="18" charset="0"/>
                          <a:ea typeface="+mn-ea"/>
                          <a:cs typeface="Times New Roman" panose="02020603050405020304" pitchFamily="18" charset="0"/>
                        </a:rPr>
                        <a:t>SQLServer</a:t>
                      </a:r>
                      <a:r>
                        <a:rPr lang="zh-CN" sz="1600" b="0" kern="0">
                          <a:effectLst/>
                          <a:latin typeface="Times New Roman" panose="02020603050405020304" pitchFamily="18" charset="0"/>
                          <a:ea typeface="+mn-ea"/>
                          <a:cs typeface="Times New Roman" panose="02020603050405020304" pitchFamily="18" charset="0"/>
                        </a:rPr>
                        <a:t>用户</a:t>
                      </a:r>
                      <a:endParaRPr lang="zh-CN" sz="1600" b="0" kern="100">
                        <a:effectLst/>
                        <a:latin typeface="Times New Roman" panose="02020603050405020304" pitchFamily="18" charset="0"/>
                        <a:ea typeface="+mn-ea"/>
                        <a:cs typeface="Times New Roman" panose="02020603050405020304" pitchFamily="18" charset="0"/>
                      </a:endParaRPr>
                    </a:p>
                  </a:txBody>
                  <a:tcPr marL="68580" marR="68580" marT="0" marB="0"/>
                </a:tc>
              </a:tr>
              <a:tr h="459505">
                <a:tc>
                  <a:txBody>
                    <a:bodyPr/>
                    <a:lstStyle/>
                    <a:p>
                      <a:pPr algn="l">
                        <a:spcAft>
                          <a:spcPts val="0"/>
                        </a:spcAft>
                      </a:pPr>
                      <a:r>
                        <a:rPr lang="en-US" sz="1600" b="0" kern="0" dirty="0" err="1">
                          <a:effectLst/>
                          <a:latin typeface="Times New Roman" panose="02020603050405020304" pitchFamily="18" charset="0"/>
                          <a:ea typeface="+mn-ea"/>
                          <a:cs typeface="Times New Roman" panose="02020603050405020304" pitchFamily="18" charset="0"/>
                        </a:rPr>
                        <a:t>db_datareader</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600" b="0" kern="0">
                          <a:effectLst/>
                          <a:latin typeface="Times New Roman" panose="02020603050405020304" pitchFamily="18" charset="0"/>
                          <a:ea typeface="+mn-ea"/>
                          <a:cs typeface="Times New Roman" panose="02020603050405020304" pitchFamily="18" charset="0"/>
                        </a:rPr>
                        <a:t>能且仅能对数据库中任何表执行</a:t>
                      </a:r>
                      <a:r>
                        <a:rPr lang="en-US" sz="1600" b="0" kern="0">
                          <a:effectLst/>
                          <a:latin typeface="Times New Roman" panose="02020603050405020304" pitchFamily="18" charset="0"/>
                          <a:ea typeface="+mn-ea"/>
                          <a:cs typeface="Times New Roman" panose="02020603050405020304" pitchFamily="18" charset="0"/>
                        </a:rPr>
                        <a:t>SELECT</a:t>
                      </a:r>
                      <a:r>
                        <a:rPr lang="zh-CN" sz="1600" b="0" kern="0">
                          <a:effectLst/>
                          <a:latin typeface="Times New Roman" panose="02020603050405020304" pitchFamily="18" charset="0"/>
                          <a:ea typeface="+mn-ea"/>
                          <a:cs typeface="Times New Roman" panose="02020603050405020304" pitchFamily="18" charset="0"/>
                        </a:rPr>
                        <a:t>操作</a:t>
                      </a:r>
                      <a:r>
                        <a:rPr lang="en-US" sz="1600" b="0" kern="0">
                          <a:effectLst/>
                          <a:latin typeface="Times New Roman" panose="02020603050405020304" pitchFamily="18" charset="0"/>
                          <a:ea typeface="+mn-ea"/>
                          <a:cs typeface="Times New Roman" panose="02020603050405020304" pitchFamily="18" charset="0"/>
                        </a:rPr>
                        <a:t>,</a:t>
                      </a:r>
                      <a:r>
                        <a:rPr lang="zh-CN" sz="1600" b="0" kern="0">
                          <a:effectLst/>
                          <a:latin typeface="Times New Roman" panose="02020603050405020304" pitchFamily="18" charset="0"/>
                          <a:ea typeface="+mn-ea"/>
                          <a:cs typeface="Times New Roman" panose="02020603050405020304" pitchFamily="18" charset="0"/>
                        </a:rPr>
                        <a:t>从而读取所有表的信息</a:t>
                      </a:r>
                      <a:endParaRPr lang="zh-CN" sz="1600" b="0" kern="100">
                        <a:effectLst/>
                        <a:latin typeface="Times New Roman" panose="02020603050405020304" pitchFamily="18" charset="0"/>
                        <a:ea typeface="+mn-ea"/>
                        <a:cs typeface="Times New Roman" panose="02020603050405020304" pitchFamily="18" charset="0"/>
                      </a:endParaRPr>
                    </a:p>
                  </a:txBody>
                  <a:tcPr marL="68580" marR="68580" marT="0" marB="0"/>
                </a:tc>
              </a:tr>
              <a:tr h="486962">
                <a:tc>
                  <a:txBody>
                    <a:bodyPr/>
                    <a:lstStyle/>
                    <a:p>
                      <a:pPr algn="l">
                        <a:spcAft>
                          <a:spcPts val="0"/>
                        </a:spcAft>
                      </a:pPr>
                      <a:r>
                        <a:rPr lang="en-US" sz="1600" b="0" kern="0" dirty="0" err="1">
                          <a:effectLst/>
                          <a:latin typeface="Times New Roman" panose="02020603050405020304" pitchFamily="18" charset="0"/>
                          <a:ea typeface="+mn-ea"/>
                          <a:cs typeface="Times New Roman" panose="02020603050405020304" pitchFamily="18" charset="0"/>
                        </a:rPr>
                        <a:t>db_datawriter</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600" b="0" kern="0" dirty="0">
                          <a:effectLst/>
                          <a:latin typeface="Times New Roman" panose="02020603050405020304" pitchFamily="18" charset="0"/>
                          <a:ea typeface="+mn-ea"/>
                          <a:cs typeface="Times New Roman" panose="02020603050405020304" pitchFamily="18" charset="0"/>
                        </a:rPr>
                        <a:t>能对数据库中任何表执行</a:t>
                      </a:r>
                      <a:r>
                        <a:rPr lang="en-US" sz="1600" b="0" kern="0" dirty="0">
                          <a:effectLst/>
                          <a:latin typeface="Times New Roman" panose="02020603050405020304" pitchFamily="18" charset="0"/>
                          <a:ea typeface="+mn-ea"/>
                          <a:cs typeface="Times New Roman" panose="02020603050405020304" pitchFamily="18" charset="0"/>
                        </a:rPr>
                        <a:t>INSERT</a:t>
                      </a:r>
                      <a:r>
                        <a:rPr lang="zh-CN" sz="1600" b="0" kern="0" dirty="0">
                          <a:effectLst/>
                          <a:latin typeface="Times New Roman" panose="02020603050405020304" pitchFamily="18" charset="0"/>
                          <a:ea typeface="+mn-ea"/>
                          <a:cs typeface="Times New Roman" panose="02020603050405020304" pitchFamily="18" charset="0"/>
                        </a:rPr>
                        <a:t>、</a:t>
                      </a:r>
                      <a:r>
                        <a:rPr lang="en-US" sz="1600" b="0" kern="0" dirty="0">
                          <a:effectLst/>
                          <a:latin typeface="Times New Roman" panose="02020603050405020304" pitchFamily="18" charset="0"/>
                          <a:ea typeface="+mn-ea"/>
                          <a:cs typeface="Times New Roman" panose="02020603050405020304" pitchFamily="18" charset="0"/>
                        </a:rPr>
                        <a:t>UPDATE</a:t>
                      </a:r>
                      <a:r>
                        <a:rPr lang="zh-CN" sz="1600" b="0" kern="0" dirty="0">
                          <a:effectLst/>
                          <a:latin typeface="Times New Roman" panose="02020603050405020304" pitchFamily="18" charset="0"/>
                          <a:ea typeface="+mn-ea"/>
                          <a:cs typeface="Times New Roman" panose="02020603050405020304" pitchFamily="18" charset="0"/>
                        </a:rPr>
                        <a:t>、</a:t>
                      </a:r>
                      <a:r>
                        <a:rPr lang="en-US" sz="1600" b="0" kern="0" dirty="0">
                          <a:effectLst/>
                          <a:latin typeface="Times New Roman" panose="02020603050405020304" pitchFamily="18" charset="0"/>
                          <a:ea typeface="+mn-ea"/>
                          <a:cs typeface="Times New Roman" panose="02020603050405020304" pitchFamily="18" charset="0"/>
                        </a:rPr>
                        <a:t>DELETE</a:t>
                      </a:r>
                      <a:r>
                        <a:rPr lang="zh-CN" sz="1600" b="0" kern="0" dirty="0">
                          <a:effectLst/>
                          <a:latin typeface="Times New Roman" panose="02020603050405020304" pitchFamily="18" charset="0"/>
                          <a:ea typeface="+mn-ea"/>
                          <a:cs typeface="Times New Roman" panose="02020603050405020304" pitchFamily="18" charset="0"/>
                        </a:rPr>
                        <a:t>操作，但不能进行</a:t>
                      </a:r>
                      <a:r>
                        <a:rPr lang="en-US" sz="1600" b="0" kern="0" dirty="0">
                          <a:effectLst/>
                          <a:latin typeface="Times New Roman" panose="02020603050405020304" pitchFamily="18" charset="0"/>
                          <a:ea typeface="+mn-ea"/>
                          <a:cs typeface="Times New Roman" panose="02020603050405020304" pitchFamily="18" charset="0"/>
                        </a:rPr>
                        <a:t>SELECT</a:t>
                      </a:r>
                      <a:r>
                        <a:rPr lang="zh-CN" sz="1600" b="0" kern="0" dirty="0">
                          <a:effectLst/>
                          <a:latin typeface="Times New Roman" panose="02020603050405020304" pitchFamily="18" charset="0"/>
                          <a:ea typeface="+mn-ea"/>
                          <a:cs typeface="Times New Roman" panose="02020603050405020304" pitchFamily="18" charset="0"/>
                        </a:rPr>
                        <a:t>操作</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tc>
              </a:tr>
              <a:tr h="492257">
                <a:tc>
                  <a:txBody>
                    <a:bodyPr/>
                    <a:lstStyle/>
                    <a:p>
                      <a:pPr algn="l">
                        <a:spcAft>
                          <a:spcPts val="0"/>
                        </a:spcAft>
                      </a:pPr>
                      <a:r>
                        <a:rPr lang="en-US" sz="1600" b="0" kern="0" dirty="0" err="1">
                          <a:effectLst/>
                          <a:latin typeface="Times New Roman" panose="02020603050405020304" pitchFamily="18" charset="0"/>
                          <a:ea typeface="+mn-ea"/>
                          <a:cs typeface="Times New Roman" panose="02020603050405020304" pitchFamily="18" charset="0"/>
                        </a:rPr>
                        <a:t>db_securityadmin</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600" b="0" kern="0">
                          <a:effectLst/>
                          <a:latin typeface="Times New Roman" panose="02020603050405020304" pitchFamily="18" charset="0"/>
                          <a:ea typeface="+mn-ea"/>
                          <a:cs typeface="Times New Roman" panose="02020603050405020304" pitchFamily="18" charset="0"/>
                        </a:rPr>
                        <a:t>管理数据库内权限的</a:t>
                      </a:r>
                      <a:r>
                        <a:rPr lang="en-US" sz="1600" b="0" kern="0">
                          <a:effectLst/>
                          <a:latin typeface="Times New Roman" panose="02020603050405020304" pitchFamily="18" charset="0"/>
                          <a:ea typeface="+mn-ea"/>
                          <a:cs typeface="Times New Roman" panose="02020603050405020304" pitchFamily="18" charset="0"/>
                        </a:rPr>
                        <a:t>GRANT</a:t>
                      </a:r>
                      <a:r>
                        <a:rPr lang="zh-CN" sz="1600" b="0" kern="0">
                          <a:effectLst/>
                          <a:latin typeface="Times New Roman" panose="02020603050405020304" pitchFamily="18" charset="0"/>
                          <a:ea typeface="+mn-ea"/>
                          <a:cs typeface="Times New Roman" panose="02020603050405020304" pitchFamily="18" charset="0"/>
                        </a:rPr>
                        <a:t>、</a:t>
                      </a:r>
                      <a:r>
                        <a:rPr lang="en-US" sz="1600" b="0" kern="0">
                          <a:effectLst/>
                          <a:latin typeface="Times New Roman" panose="02020603050405020304" pitchFamily="18" charset="0"/>
                          <a:ea typeface="+mn-ea"/>
                          <a:cs typeface="Times New Roman" panose="02020603050405020304" pitchFamily="18" charset="0"/>
                        </a:rPr>
                        <a:t>DENY</a:t>
                      </a:r>
                      <a:r>
                        <a:rPr lang="zh-CN" sz="1600" b="0" kern="0">
                          <a:effectLst/>
                          <a:latin typeface="Times New Roman" panose="02020603050405020304" pitchFamily="18" charset="0"/>
                          <a:ea typeface="+mn-ea"/>
                          <a:cs typeface="Times New Roman" panose="02020603050405020304" pitchFamily="18" charset="0"/>
                        </a:rPr>
                        <a:t>和</a:t>
                      </a:r>
                      <a:r>
                        <a:rPr lang="en-US" sz="1600" b="0" kern="0">
                          <a:effectLst/>
                          <a:latin typeface="Times New Roman" panose="02020603050405020304" pitchFamily="18" charset="0"/>
                          <a:ea typeface="+mn-ea"/>
                          <a:cs typeface="Times New Roman" panose="02020603050405020304" pitchFamily="18" charset="0"/>
                        </a:rPr>
                        <a:t>REVOKE</a:t>
                      </a:r>
                      <a:r>
                        <a:rPr lang="zh-CN" sz="1600" b="0" kern="0">
                          <a:effectLst/>
                          <a:latin typeface="Times New Roman" panose="02020603050405020304" pitchFamily="18" charset="0"/>
                          <a:ea typeface="+mn-ea"/>
                          <a:cs typeface="Times New Roman" panose="02020603050405020304" pitchFamily="18" charset="0"/>
                        </a:rPr>
                        <a:t>，主要包括语句和对象权限，也包括角色权限的管理</a:t>
                      </a:r>
                      <a:endParaRPr lang="zh-CN" sz="1600" b="0" kern="100">
                        <a:effectLst/>
                        <a:latin typeface="Times New Roman" panose="02020603050405020304" pitchFamily="18" charset="0"/>
                        <a:ea typeface="+mn-ea"/>
                        <a:cs typeface="Times New Roman" panose="02020603050405020304" pitchFamily="18" charset="0"/>
                      </a:endParaRPr>
                    </a:p>
                  </a:txBody>
                  <a:tcPr marL="68580" marR="68580" marT="0" marB="0"/>
                </a:tc>
              </a:tr>
              <a:tr h="274303">
                <a:tc>
                  <a:txBody>
                    <a:bodyPr/>
                    <a:lstStyle/>
                    <a:p>
                      <a:pPr algn="l">
                        <a:spcAft>
                          <a:spcPts val="0"/>
                        </a:spcAft>
                      </a:pPr>
                      <a:r>
                        <a:rPr lang="en-US" altLang="zh-CN" sz="1600" b="0" kern="100" dirty="0" err="1">
                          <a:effectLst/>
                          <a:latin typeface="Times New Roman" panose="02020603050405020304" pitchFamily="18" charset="0"/>
                          <a:ea typeface="+mn-ea"/>
                          <a:cs typeface="Times New Roman" panose="02020603050405020304" pitchFamily="18" charset="0"/>
                        </a:rPr>
                        <a:t>db_ddladmin</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altLang="en-US" sz="1600" b="0" kern="100" dirty="0">
                          <a:effectLst/>
                          <a:latin typeface="Times New Roman" panose="02020603050405020304" pitchFamily="18" charset="0"/>
                          <a:ea typeface="+mn-ea"/>
                          <a:cs typeface="Times New Roman" panose="02020603050405020304" pitchFamily="18" charset="0"/>
                        </a:rPr>
                        <a:t>可以在数据库中运行任何数据定义语言命令</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tc>
              </a:tr>
              <a:tr h="274303">
                <a:tc>
                  <a:txBody>
                    <a:bodyPr/>
                    <a:lstStyle/>
                    <a:p>
                      <a:pPr algn="l">
                        <a:spcAft>
                          <a:spcPts val="0"/>
                        </a:spcAft>
                      </a:pPr>
                      <a:r>
                        <a:rPr lang="en-US" sz="1600" b="0" kern="0">
                          <a:effectLst/>
                          <a:latin typeface="Times New Roman" panose="02020603050405020304" pitchFamily="18" charset="0"/>
                          <a:ea typeface="+mn-ea"/>
                          <a:cs typeface="Times New Roman" panose="02020603050405020304" pitchFamily="18" charset="0"/>
                        </a:rPr>
                        <a:t>db_backupoperator</a:t>
                      </a:r>
                      <a:endParaRPr lang="zh-CN" sz="1600" b="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600" b="0" kern="0" dirty="0">
                          <a:effectLst/>
                          <a:latin typeface="Times New Roman" panose="02020603050405020304" pitchFamily="18" charset="0"/>
                          <a:ea typeface="+mn-ea"/>
                          <a:cs typeface="Times New Roman" panose="02020603050405020304" pitchFamily="18" charset="0"/>
                        </a:rPr>
                        <a:t>可以备份数据库</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tc>
              </a:tr>
              <a:tr h="274303">
                <a:tc>
                  <a:txBody>
                    <a:bodyPr/>
                    <a:lstStyle/>
                    <a:p>
                      <a:pPr algn="l">
                        <a:spcAft>
                          <a:spcPts val="0"/>
                        </a:spcAft>
                      </a:pPr>
                      <a:r>
                        <a:rPr lang="en-US" sz="1600" b="0" kern="0" dirty="0" err="1">
                          <a:effectLst/>
                          <a:latin typeface="Times New Roman" panose="02020603050405020304" pitchFamily="18" charset="0"/>
                          <a:ea typeface="+mn-ea"/>
                          <a:cs typeface="Times New Roman" panose="02020603050405020304" pitchFamily="18" charset="0"/>
                        </a:rPr>
                        <a:t>db_denydatareader</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600" b="0" kern="0">
                          <a:effectLst/>
                          <a:latin typeface="Times New Roman" panose="02020603050405020304" pitchFamily="18" charset="0"/>
                          <a:ea typeface="+mn-ea"/>
                          <a:cs typeface="Times New Roman" panose="02020603050405020304" pitchFamily="18" charset="0"/>
                        </a:rPr>
                        <a:t>不能对数据库中任何表执行</a:t>
                      </a:r>
                      <a:r>
                        <a:rPr lang="en-US" sz="1600" b="0" kern="0">
                          <a:effectLst/>
                          <a:latin typeface="Times New Roman" panose="02020603050405020304" pitchFamily="18" charset="0"/>
                          <a:ea typeface="+mn-ea"/>
                          <a:cs typeface="Times New Roman" panose="02020603050405020304" pitchFamily="18" charset="0"/>
                        </a:rPr>
                        <a:t>SELECT</a:t>
                      </a:r>
                      <a:r>
                        <a:rPr lang="zh-CN" sz="1600" b="0" kern="0">
                          <a:effectLst/>
                          <a:latin typeface="Times New Roman" panose="02020603050405020304" pitchFamily="18" charset="0"/>
                          <a:ea typeface="+mn-ea"/>
                          <a:cs typeface="Times New Roman" panose="02020603050405020304" pitchFamily="18" charset="0"/>
                        </a:rPr>
                        <a:t>操作</a:t>
                      </a:r>
                      <a:endParaRPr lang="zh-CN" sz="1600" b="0" kern="100">
                        <a:effectLst/>
                        <a:latin typeface="Times New Roman" panose="02020603050405020304" pitchFamily="18" charset="0"/>
                        <a:ea typeface="+mn-ea"/>
                        <a:cs typeface="Times New Roman" panose="02020603050405020304" pitchFamily="18" charset="0"/>
                      </a:endParaRPr>
                    </a:p>
                  </a:txBody>
                  <a:tcPr marL="68580" marR="68580" marT="0" marB="0"/>
                </a:tc>
              </a:tr>
              <a:tr h="243482">
                <a:tc>
                  <a:txBody>
                    <a:bodyPr/>
                    <a:lstStyle/>
                    <a:p>
                      <a:pPr algn="l">
                        <a:spcAft>
                          <a:spcPts val="0"/>
                        </a:spcAft>
                      </a:pPr>
                      <a:r>
                        <a:rPr lang="en-US" sz="1600" b="0" kern="0">
                          <a:effectLst/>
                          <a:latin typeface="Times New Roman" panose="02020603050405020304" pitchFamily="18" charset="0"/>
                          <a:ea typeface="+mn-ea"/>
                          <a:cs typeface="Times New Roman" panose="02020603050405020304" pitchFamily="18" charset="0"/>
                        </a:rPr>
                        <a:t>db_denydatawriter</a:t>
                      </a:r>
                      <a:endParaRPr lang="zh-CN" sz="1600" b="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600" b="0" kern="0">
                          <a:effectLst/>
                          <a:latin typeface="Times New Roman" panose="02020603050405020304" pitchFamily="18" charset="0"/>
                          <a:ea typeface="+mn-ea"/>
                          <a:cs typeface="Times New Roman" panose="02020603050405020304" pitchFamily="18" charset="0"/>
                        </a:rPr>
                        <a:t>不能对数据库中任何表执行</a:t>
                      </a:r>
                      <a:r>
                        <a:rPr lang="en-US" sz="1600" b="0" kern="0">
                          <a:effectLst/>
                          <a:latin typeface="Times New Roman" panose="02020603050405020304" pitchFamily="18" charset="0"/>
                          <a:ea typeface="+mn-ea"/>
                          <a:cs typeface="Times New Roman" panose="02020603050405020304" pitchFamily="18" charset="0"/>
                        </a:rPr>
                        <a:t>UPDATE</a:t>
                      </a:r>
                      <a:r>
                        <a:rPr lang="zh-CN" sz="1600" b="0" kern="0">
                          <a:effectLst/>
                          <a:latin typeface="Times New Roman" panose="02020603050405020304" pitchFamily="18" charset="0"/>
                          <a:ea typeface="+mn-ea"/>
                          <a:cs typeface="Times New Roman" panose="02020603050405020304" pitchFamily="18" charset="0"/>
                        </a:rPr>
                        <a:t>、</a:t>
                      </a:r>
                      <a:r>
                        <a:rPr lang="en-US" sz="1600" b="0" kern="0">
                          <a:effectLst/>
                          <a:latin typeface="Times New Roman" panose="02020603050405020304" pitchFamily="18" charset="0"/>
                          <a:ea typeface="+mn-ea"/>
                          <a:cs typeface="Times New Roman" panose="02020603050405020304" pitchFamily="18" charset="0"/>
                        </a:rPr>
                        <a:t>DELETE</a:t>
                      </a:r>
                      <a:r>
                        <a:rPr lang="zh-CN" sz="1600" b="0" kern="0">
                          <a:effectLst/>
                          <a:latin typeface="Times New Roman" panose="02020603050405020304" pitchFamily="18" charset="0"/>
                          <a:ea typeface="+mn-ea"/>
                          <a:cs typeface="Times New Roman" panose="02020603050405020304" pitchFamily="18" charset="0"/>
                        </a:rPr>
                        <a:t>和</a:t>
                      </a:r>
                      <a:r>
                        <a:rPr lang="en-US" sz="1600" b="0" kern="0">
                          <a:effectLst/>
                          <a:latin typeface="Times New Roman" panose="02020603050405020304" pitchFamily="18" charset="0"/>
                          <a:ea typeface="+mn-ea"/>
                          <a:cs typeface="Times New Roman" panose="02020603050405020304" pitchFamily="18" charset="0"/>
                        </a:rPr>
                        <a:t>INSERT</a:t>
                      </a:r>
                      <a:r>
                        <a:rPr lang="zh-CN" sz="1600" b="0" kern="0">
                          <a:effectLst/>
                          <a:latin typeface="Times New Roman" panose="02020603050405020304" pitchFamily="18" charset="0"/>
                          <a:ea typeface="+mn-ea"/>
                          <a:cs typeface="Times New Roman" panose="02020603050405020304" pitchFamily="18" charset="0"/>
                        </a:rPr>
                        <a:t>操作</a:t>
                      </a:r>
                      <a:endParaRPr lang="zh-CN" sz="1600" b="0" kern="100">
                        <a:effectLst/>
                        <a:latin typeface="Times New Roman" panose="02020603050405020304" pitchFamily="18" charset="0"/>
                        <a:ea typeface="+mn-ea"/>
                        <a:cs typeface="Times New Roman" panose="02020603050405020304" pitchFamily="18" charset="0"/>
                      </a:endParaRPr>
                    </a:p>
                  </a:txBody>
                  <a:tcPr marL="68580" marR="68580" marT="0" marB="0"/>
                </a:tc>
              </a:tr>
              <a:tr h="548607">
                <a:tc>
                  <a:txBody>
                    <a:bodyPr/>
                    <a:lstStyle/>
                    <a:p>
                      <a:pPr algn="l">
                        <a:spcAft>
                          <a:spcPts val="0"/>
                        </a:spcAft>
                      </a:pPr>
                      <a:r>
                        <a:rPr lang="en-US" altLang="zh-CN" sz="1600" b="0" kern="1200" dirty="0">
                          <a:solidFill>
                            <a:schemeClr val="dk1"/>
                          </a:solidFill>
                          <a:effectLst/>
                          <a:latin typeface="Times New Roman" panose="02020603050405020304" pitchFamily="18" charset="0"/>
                          <a:ea typeface="+mn-ea"/>
                          <a:cs typeface="Times New Roman" panose="02020603050405020304" pitchFamily="18" charset="0"/>
                        </a:rPr>
                        <a:t>public</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altLang="zh-CN" sz="1600" b="0" kern="1200" dirty="0">
                          <a:solidFill>
                            <a:schemeClr val="dk1"/>
                          </a:solidFill>
                          <a:effectLst/>
                          <a:latin typeface="Times New Roman" panose="02020603050405020304" pitchFamily="18" charset="0"/>
                          <a:ea typeface="+mn-ea"/>
                          <a:cs typeface="Times New Roman" panose="02020603050405020304" pitchFamily="18" charset="0"/>
                        </a:rPr>
                        <a:t>数据库中所有的用户（从</a:t>
                      </a:r>
                      <a:r>
                        <a:rPr lang="en-US" altLang="zh-CN" sz="1600" b="0" kern="1200" dirty="0">
                          <a:solidFill>
                            <a:schemeClr val="dk1"/>
                          </a:solidFill>
                          <a:effectLst/>
                          <a:latin typeface="Times New Roman" panose="02020603050405020304" pitchFamily="18" charset="0"/>
                          <a:ea typeface="+mn-ea"/>
                          <a:cs typeface="Times New Roman" panose="02020603050405020304" pitchFamily="18" charset="0"/>
                        </a:rPr>
                        <a:t>guest</a:t>
                      </a:r>
                      <a:r>
                        <a:rPr lang="zh-CN" altLang="zh-CN" sz="1600" b="0" kern="1200" dirty="0">
                          <a:solidFill>
                            <a:schemeClr val="dk1"/>
                          </a:solidFill>
                          <a:effectLst/>
                          <a:latin typeface="Times New Roman" panose="02020603050405020304" pitchFamily="18" charset="0"/>
                          <a:ea typeface="+mn-ea"/>
                          <a:cs typeface="Times New Roman" panose="02020603050405020304" pitchFamily="18" charset="0"/>
                        </a:rPr>
                        <a:t>用户到数据库所有者</a:t>
                      </a:r>
                      <a:r>
                        <a:rPr lang="en-US" altLang="zh-CN" sz="1600" b="0" kern="1200" dirty="0">
                          <a:solidFill>
                            <a:schemeClr val="dk1"/>
                          </a:solidFill>
                          <a:effectLst/>
                          <a:latin typeface="Times New Roman" panose="02020603050405020304" pitchFamily="18" charset="0"/>
                          <a:ea typeface="+mn-ea"/>
                          <a:cs typeface="Times New Roman" panose="02020603050405020304" pitchFamily="18" charset="0"/>
                        </a:rPr>
                        <a:t>(</a:t>
                      </a:r>
                      <a:r>
                        <a:rPr lang="en-US" altLang="zh-CN" sz="1600" b="0" kern="1200" dirty="0" err="1">
                          <a:solidFill>
                            <a:schemeClr val="dk1"/>
                          </a:solidFill>
                          <a:effectLst/>
                          <a:latin typeface="Times New Roman" panose="02020603050405020304" pitchFamily="18" charset="0"/>
                          <a:ea typeface="+mn-ea"/>
                          <a:cs typeface="Times New Roman" panose="02020603050405020304" pitchFamily="18" charset="0"/>
                        </a:rPr>
                        <a:t>dbo</a:t>
                      </a:r>
                      <a:r>
                        <a:rPr lang="en-US" altLang="zh-CN" sz="1600" b="0" kern="1200" dirty="0">
                          <a:solidFill>
                            <a:schemeClr val="dk1"/>
                          </a:solidFill>
                          <a:effectLst/>
                          <a:latin typeface="Times New Roman" panose="02020603050405020304" pitchFamily="18" charset="0"/>
                          <a:ea typeface="+mn-ea"/>
                          <a:cs typeface="Times New Roman" panose="02020603050405020304" pitchFamily="18" charset="0"/>
                        </a:rPr>
                        <a:t>)</a:t>
                      </a:r>
                      <a:r>
                        <a:rPr lang="zh-CN" altLang="zh-CN" sz="1600" b="0" kern="1200" dirty="0">
                          <a:solidFill>
                            <a:schemeClr val="dk1"/>
                          </a:solidFill>
                          <a:effectLst/>
                          <a:latin typeface="Times New Roman" panose="02020603050405020304" pitchFamily="18" charset="0"/>
                          <a:ea typeface="+mn-ea"/>
                          <a:cs typeface="Times New Roman" panose="02020603050405020304" pitchFamily="18" charset="0"/>
                        </a:rPr>
                        <a:t>）都是公共角色</a:t>
                      </a:r>
                      <a:r>
                        <a:rPr lang="en-US" altLang="zh-CN" sz="1600" b="0" kern="1200" dirty="0">
                          <a:solidFill>
                            <a:schemeClr val="dk1"/>
                          </a:solidFill>
                          <a:effectLst/>
                          <a:latin typeface="Times New Roman" panose="02020603050405020304" pitchFamily="18" charset="0"/>
                          <a:ea typeface="+mn-ea"/>
                          <a:cs typeface="Times New Roman" panose="02020603050405020304" pitchFamily="18" charset="0"/>
                        </a:rPr>
                        <a:t>public</a:t>
                      </a:r>
                      <a:r>
                        <a:rPr lang="zh-CN" altLang="zh-CN" sz="1600" b="0" kern="1200" dirty="0">
                          <a:solidFill>
                            <a:schemeClr val="dk1"/>
                          </a:solidFill>
                          <a:effectLst/>
                          <a:latin typeface="Times New Roman" panose="02020603050405020304" pitchFamily="18" charset="0"/>
                          <a:ea typeface="+mn-ea"/>
                          <a:cs typeface="Times New Roman" panose="02020603050405020304" pitchFamily="18" charset="0"/>
                        </a:rPr>
                        <a:t>的成员</a:t>
                      </a:r>
                      <a:endParaRPr lang="zh-CN" sz="1600" b="0" kern="100" dirty="0">
                        <a:effectLst/>
                        <a:latin typeface="Times New Roman" panose="02020603050405020304" pitchFamily="18" charset="0"/>
                        <a:ea typeface="+mn-ea"/>
                        <a:cs typeface="Times New Roman" panose="02020603050405020304" pitchFamily="18" charset="0"/>
                      </a:endParaRPr>
                    </a:p>
                  </a:txBody>
                  <a:tcPr marL="68580" marR="68580" marT="0" marB="0"/>
                </a:tc>
              </a:tr>
            </a:tbl>
          </a:graphicData>
        </a:graphic>
      </p:graphicFrame>
    </p:spTree>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57200" y="1052513"/>
            <a:ext cx="8229600" cy="5184775"/>
          </a:xfrm>
        </p:spPr>
        <p:txBody>
          <a:bodyPr/>
          <a:lstStyle/>
          <a:p>
            <a:pPr marL="0" indent="0" eaLnBrk="1" hangingPunct="1">
              <a:lnSpc>
                <a:spcPct val="90000"/>
              </a:lnSpc>
              <a:buNone/>
              <a:defRPr/>
            </a:pPr>
            <a:r>
              <a:rPr lang="en-US" altLang="zh-CN" sz="2400" b="1" dirty="0">
                <a:solidFill>
                  <a:srgbClr val="0000FF"/>
                </a:solidFill>
              </a:rPr>
              <a:t>1.</a:t>
            </a:r>
            <a:r>
              <a:rPr lang="zh-CN" altLang="en-US" sz="2400" b="1" dirty="0">
                <a:solidFill>
                  <a:srgbClr val="0000FF"/>
                </a:solidFill>
              </a:rPr>
              <a:t>预定义的数据库角色</a:t>
            </a:r>
            <a:endParaRPr lang="en-US" altLang="zh-CN" sz="2400" b="1" dirty="0">
              <a:solidFill>
                <a:srgbClr val="0000FF"/>
              </a:solidFill>
            </a:endParaRPr>
          </a:p>
          <a:p>
            <a:pPr eaLnBrk="1" hangingPunct="1">
              <a:lnSpc>
                <a:spcPct val="90000"/>
              </a:lnSpc>
              <a:defRPr/>
            </a:pPr>
            <a:r>
              <a:rPr lang="zh-CN" altLang="en-US" sz="2400" dirty="0">
                <a:latin typeface="Times New Roman" panose="02020603050405020304" pitchFamily="18" charset="0"/>
                <a:cs typeface="Times New Roman" panose="02020603050405020304" pitchFamily="18" charset="0"/>
              </a:rPr>
              <a:t>预定义数据库角色是指这些角色所具有的管理、访问数据库权限是</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定义的，</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管理者不能对其修改。</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defRPr/>
            </a:pPr>
            <a:r>
              <a:rPr lang="zh-CN" altLang="en-US" sz="2400" dirty="0">
                <a:latin typeface="Times New Roman" panose="02020603050405020304" pitchFamily="18" charset="0"/>
                <a:cs typeface="Times New Roman" panose="02020603050405020304" pitchFamily="18" charset="0"/>
              </a:rPr>
              <a:t>预定义数据库角色授权给数据库用户，则该用户拥有角色对应的权限。</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defRPr/>
            </a:pPr>
            <a:r>
              <a:rPr lang="zh-CN" altLang="en-US" sz="2400" dirty="0">
                <a:latin typeface="Times New Roman" panose="02020603050405020304" pitchFamily="18" charset="0"/>
                <a:cs typeface="Times New Roman" panose="02020603050405020304" pitchFamily="18" charset="0"/>
              </a:rPr>
              <a:t>例如：给一个用户创建和删除数据库对象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视图、表等</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的权限，则将其定义为</a:t>
            </a:r>
            <a:r>
              <a:rPr lang="en-US" altLang="zh-CN" sz="2400" dirty="0" err="1">
                <a:latin typeface="Times New Roman" panose="02020603050405020304" pitchFamily="18" charset="0"/>
                <a:cs typeface="Times New Roman" panose="02020603050405020304" pitchFamily="18" charset="0"/>
              </a:rPr>
              <a:t>db_ddladmin</a:t>
            </a:r>
            <a:r>
              <a:rPr lang="zh-CN" altLang="en-US" sz="2400" dirty="0">
                <a:latin typeface="Times New Roman" panose="02020603050405020304" pitchFamily="18" charset="0"/>
                <a:cs typeface="Times New Roman" panose="02020603050405020304" pitchFamily="18" charset="0"/>
              </a:rPr>
              <a:t>数据库角色即可。</a:t>
            </a:r>
            <a:endParaRPr lang="en-US" altLang="zh-CN" sz="2400"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type="title"/>
          </p:nvPr>
        </p:nvSpPr>
        <p:spPr>
          <a:xfrm>
            <a:off x="457200" y="277813"/>
            <a:ext cx="8229600" cy="703262"/>
          </a:xfrm>
        </p:spPr>
        <p:txBody>
          <a:bodyPr/>
          <a:lstStyle/>
          <a:p>
            <a:pPr eaLnBrk="1" hangingPunct="1"/>
            <a:r>
              <a:rPr lang="zh-CN" altLang="en-US" dirty="0">
                <a:solidFill>
                  <a:srgbClr val="0000FF"/>
                </a:solidFill>
              </a:rPr>
              <a:t>②数据库角色</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wipe(down)">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down)">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wipe(down)">
                                      <p:cBhvr>
                                        <p:cTn id="17"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solidFill>
                  <a:srgbClr val="0000FF"/>
                </a:solidFill>
              </a:rPr>
              <a:t>②数据库角色</a:t>
            </a:r>
            <a:endParaRPr lang="zh-CN" altLang="en-US" dirty="0"/>
          </a:p>
        </p:txBody>
      </p:sp>
      <p:sp>
        <p:nvSpPr>
          <p:cNvPr id="24579" name="Rectangle 3"/>
          <p:cNvSpPr>
            <a:spLocks noGrp="1" noChangeArrowheads="1"/>
          </p:cNvSpPr>
          <p:nvPr>
            <p:ph type="body" idx="1"/>
          </p:nvPr>
        </p:nvSpPr>
        <p:spPr>
          <a:xfrm>
            <a:off x="457200" y="1052513"/>
            <a:ext cx="8229600" cy="5184775"/>
          </a:xfrm>
        </p:spPr>
        <p:txBody>
          <a:bodyPr/>
          <a:lstStyle/>
          <a:p>
            <a:pPr marL="0" indent="0" eaLnBrk="1" hangingPunct="1">
              <a:lnSpc>
                <a:spcPct val="90000"/>
              </a:lnSpc>
              <a:buFont typeface="Wingdings" panose="05000000000000000000" pitchFamily="2" charset="2"/>
              <a:buNone/>
              <a:defRPr/>
            </a:pPr>
            <a:r>
              <a:rPr lang="en-US" altLang="zh-CN" sz="2400" b="1" dirty="0">
                <a:solidFill>
                  <a:srgbClr val="0000FF"/>
                </a:solidFill>
              </a:rPr>
              <a:t>2.</a:t>
            </a:r>
            <a:r>
              <a:rPr lang="zh-CN" altLang="en-US" sz="2400" b="1" dirty="0">
                <a:solidFill>
                  <a:srgbClr val="0000FF"/>
                </a:solidFill>
              </a:rPr>
              <a:t>用户自定义的数据库角色</a:t>
            </a:r>
            <a:endParaRPr lang="en-US" altLang="zh-CN" sz="2400" b="1" dirty="0">
              <a:solidFill>
                <a:srgbClr val="0000FF"/>
              </a:solidFill>
            </a:endParaRPr>
          </a:p>
          <a:p>
            <a:pPr>
              <a:defRPr/>
            </a:pPr>
            <a:r>
              <a:rPr lang="en-US" altLang="zh-CN" sz="2400" dirty="0">
                <a:latin typeface="Times New Roman" panose="02020603050405020304" pitchFamily="18" charset="0"/>
                <a:cs typeface="Times New Roman" panose="02020603050405020304" pitchFamily="18" charset="0"/>
              </a:rPr>
              <a:t>T-SQL</a:t>
            </a:r>
            <a:r>
              <a:rPr lang="zh-CN" altLang="en-US" sz="2400" dirty="0">
                <a:latin typeface="Times New Roman" panose="02020603050405020304" pitchFamily="18" charset="0"/>
                <a:cs typeface="Times New Roman" panose="02020603050405020304" pitchFamily="18" charset="0"/>
              </a:rPr>
              <a:t>语句</a:t>
            </a:r>
            <a:r>
              <a:rPr lang="zh-CN" altLang="zh-CN" sz="2400" dirty="0">
                <a:latin typeface="Times New Roman" panose="02020603050405020304" pitchFamily="18" charset="0"/>
                <a:cs typeface="Times New Roman" panose="02020603050405020304" pitchFamily="18" charset="0"/>
              </a:rPr>
              <a:t>创建新的数据库角色的语法格式：</a:t>
            </a:r>
            <a:endParaRPr lang="zh-CN" altLang="zh-CN" sz="2400" dirty="0">
              <a:latin typeface="Times New Roman" panose="02020603050405020304" pitchFamily="18" charset="0"/>
              <a:cs typeface="Times New Roman" panose="02020603050405020304" pitchFamily="18" charset="0"/>
            </a:endParaRPr>
          </a:p>
          <a:p>
            <a:pPr marL="400050" lvl="1" indent="0">
              <a:buFont typeface="Wingdings" panose="05000000000000000000" pitchFamily="2" charset="2"/>
              <a:buNone/>
              <a:defRPr/>
            </a:pPr>
            <a:r>
              <a:rPr lang="en-US" altLang="zh-CN" sz="2200" dirty="0">
                <a:latin typeface="Times New Roman" panose="02020603050405020304" pitchFamily="18" charset="0"/>
                <a:cs typeface="Times New Roman" panose="02020603050405020304" pitchFamily="18" charset="0"/>
              </a:rPr>
              <a:t>CREATE ROLE </a:t>
            </a:r>
            <a:r>
              <a:rPr lang="en-US" altLang="zh-CN" sz="2200" dirty="0" err="1">
                <a:latin typeface="Times New Roman" panose="02020603050405020304" pitchFamily="18" charset="0"/>
                <a:cs typeface="Times New Roman" panose="02020603050405020304" pitchFamily="18" charset="0"/>
              </a:rPr>
              <a:t>role_name</a:t>
            </a:r>
            <a:endParaRPr lang="en-US" altLang="zh-CN" sz="2200" dirty="0">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管理数据库角色的存储过程：</a:t>
            </a:r>
            <a:endParaRPr lang="en-US" altLang="zh-CN" sz="2400" dirty="0">
              <a:latin typeface="Times New Roman" panose="02020603050405020304" pitchFamily="18" charset="0"/>
              <a:cs typeface="Times New Roman" panose="02020603050405020304" pitchFamily="18" charset="0"/>
            </a:endParaRPr>
          </a:p>
          <a:p>
            <a:pPr marL="0" indent="0">
              <a:buNone/>
              <a:defRPr/>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sp_addrole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创建角色名</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zh-CN" sz="2400" dirty="0">
              <a:latin typeface="Times New Roman" panose="02020603050405020304" pitchFamily="18" charset="0"/>
              <a:cs typeface="Times New Roman" panose="02020603050405020304" pitchFamily="18" charset="0"/>
            </a:endParaRPr>
          </a:p>
          <a:p>
            <a:pPr eaLnBrk="1" hangingPunct="1">
              <a:lnSpc>
                <a:spcPct val="90000"/>
              </a:lnSpc>
              <a:defRPr/>
            </a:pPr>
            <a:endParaRPr lang="zh-CN" altLang="en-US" sz="3200" dirty="0">
              <a:solidFill>
                <a:srgbClr val="0000FF"/>
              </a:solidFill>
            </a:endParaRPr>
          </a:p>
        </p:txBody>
      </p:sp>
    </p:spTree>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solidFill>
                  <a:srgbClr val="0000FF"/>
                </a:solidFill>
              </a:rPr>
              <a:t>②数据库角色</a:t>
            </a:r>
            <a:endParaRPr lang="zh-CN" altLang="en-US" dirty="0"/>
          </a:p>
        </p:txBody>
      </p:sp>
      <p:sp>
        <p:nvSpPr>
          <p:cNvPr id="24579" name="Rectangle 3"/>
          <p:cNvSpPr>
            <a:spLocks noGrp="1" noChangeArrowheads="1"/>
          </p:cNvSpPr>
          <p:nvPr>
            <p:ph type="body" idx="1"/>
          </p:nvPr>
        </p:nvSpPr>
        <p:spPr>
          <a:xfrm>
            <a:off x="457200" y="1052513"/>
            <a:ext cx="8229600" cy="5184775"/>
          </a:xfrm>
        </p:spPr>
        <p:txBody>
          <a:bodyPr/>
          <a:lstStyle/>
          <a:p>
            <a:pPr marL="0" indent="0" eaLnBrk="1" hangingPunct="1">
              <a:lnSpc>
                <a:spcPct val="90000"/>
              </a:lnSpc>
              <a:buFont typeface="Wingdings" panose="05000000000000000000" pitchFamily="2" charset="2"/>
              <a:buNone/>
              <a:defRPr/>
            </a:pPr>
            <a:r>
              <a:rPr lang="zh-CN" altLang="en-US" sz="2400" b="1" dirty="0">
                <a:solidFill>
                  <a:srgbClr val="0000FF"/>
                </a:solidFill>
              </a:rPr>
              <a:t>数据库角色下用户名管理</a:t>
            </a:r>
            <a:endParaRPr lang="en-US" altLang="zh-CN" sz="2400" b="1" dirty="0">
              <a:solidFill>
                <a:srgbClr val="0000FF"/>
              </a:solidFill>
            </a:endParaRPr>
          </a:p>
          <a:p>
            <a:pPr>
              <a:defRPr/>
            </a:pPr>
            <a:r>
              <a:rPr lang="zh-CN" altLang="en-US" sz="2400" dirty="0">
                <a:latin typeface="Times New Roman" panose="02020603050405020304" pitchFamily="18" charset="0"/>
                <a:cs typeface="Times New Roman" panose="02020603050405020304" pitchFamily="18" charset="0"/>
              </a:rPr>
              <a:t>管理数据库角色下用户名的相关存储过程：</a:t>
            </a:r>
            <a:endParaRPr lang="en-US" altLang="zh-CN" sz="2400" dirty="0">
              <a:latin typeface="Times New Roman" panose="02020603050405020304" pitchFamily="18" charset="0"/>
              <a:cs typeface="Times New Roman" panose="02020603050405020304" pitchFamily="18" charset="0"/>
            </a:endParaRPr>
          </a:p>
          <a:p>
            <a:pPr lvl="1">
              <a:defRPr/>
            </a:pPr>
            <a:r>
              <a:rPr lang="en-US" altLang="zh-CN" sz="2400" dirty="0" err="1">
                <a:latin typeface="Times New Roman" panose="02020603050405020304" pitchFamily="18" charset="0"/>
                <a:cs typeface="Times New Roman" panose="02020603050405020304" pitchFamily="18" charset="0"/>
              </a:rPr>
              <a:t>sp_addrolemember</a:t>
            </a:r>
            <a:r>
              <a:rPr lang="zh-CN" altLang="en-US" sz="2400" dirty="0">
                <a:latin typeface="Times New Roman" panose="02020603050405020304" pitchFamily="18" charset="0"/>
                <a:cs typeface="Times New Roman" panose="02020603050405020304" pitchFamily="18" charset="0"/>
              </a:rPr>
              <a:t>：用来向数据库某一角色中添加数据库用户，这些角色可是用户自定义的标准角色，也可以是预定义的数据库角色：</a:t>
            </a:r>
            <a:endParaRPr lang="zh-CN" altLang="en-US" sz="2400" dirty="0">
              <a:latin typeface="Times New Roman" panose="02020603050405020304" pitchFamily="18" charset="0"/>
              <a:cs typeface="Times New Roman" panose="02020603050405020304" pitchFamily="18" charset="0"/>
            </a:endParaRPr>
          </a:p>
          <a:p>
            <a:pPr marL="800100" lvl="2" indent="0">
              <a:buNone/>
              <a:defRPr/>
            </a:pPr>
            <a:r>
              <a:rPr lang="en-US" altLang="zh-CN" sz="2400" dirty="0" err="1">
                <a:latin typeface="Times New Roman" panose="02020603050405020304" pitchFamily="18" charset="0"/>
                <a:cs typeface="Times New Roman" panose="02020603050405020304" pitchFamily="18" charset="0"/>
              </a:rPr>
              <a:t>sp_addrolemember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rolename</a:t>
            </a:r>
            <a:r>
              <a:rPr lang="en-US" altLang="zh-CN" sz="2400" dirty="0">
                <a:latin typeface="Times New Roman" panose="02020603050405020304" pitchFamily="18" charset="0"/>
                <a:cs typeface="Times New Roman" panose="02020603050405020304" pitchFamily="18" charset="0"/>
              </a:rPr>
              <a:t> =] 'role',[@</a:t>
            </a:r>
            <a:r>
              <a:rPr lang="en-US" altLang="zh-CN" sz="2400" dirty="0" err="1">
                <a:latin typeface="Times New Roman" panose="02020603050405020304" pitchFamily="18" charset="0"/>
                <a:cs typeface="Times New Roman" panose="02020603050405020304" pitchFamily="18" charset="0"/>
              </a:rPr>
              <a:t>membername</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security_account</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800100" lvl="2" indent="0">
              <a:buNone/>
              <a:defRPr/>
            </a:pP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rolename</a:t>
            </a:r>
            <a:r>
              <a:rPr lang="zh-CN" altLang="en-US" sz="2400" dirty="0">
                <a:latin typeface="Times New Roman" panose="02020603050405020304" pitchFamily="18" charset="0"/>
                <a:cs typeface="Times New Roman" panose="02020603050405020304" pitchFamily="18" charset="0"/>
              </a:rPr>
              <a:t>指数据库角色</a:t>
            </a:r>
            <a:endParaRPr lang="zh-CN" altLang="en-US" sz="2400" dirty="0">
              <a:latin typeface="Times New Roman" panose="02020603050405020304" pitchFamily="18" charset="0"/>
              <a:cs typeface="Times New Roman" panose="02020603050405020304" pitchFamily="18" charset="0"/>
            </a:endParaRPr>
          </a:p>
          <a:p>
            <a:pPr marL="800100" lvl="2" indent="0">
              <a:buNone/>
              <a:defRPr/>
            </a:pP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membername</a:t>
            </a:r>
            <a:r>
              <a:rPr lang="zh-CN" altLang="en-US" sz="2400" dirty="0">
                <a:latin typeface="Times New Roman" panose="02020603050405020304" pitchFamily="18" charset="0"/>
                <a:cs typeface="Times New Roman" panose="02020603050405020304" pitchFamily="18" charset="0"/>
              </a:rPr>
              <a:t>指</a:t>
            </a:r>
            <a:r>
              <a:rPr lang="en-US" altLang="zh-CN" sz="2400" dirty="0">
                <a:latin typeface="Times New Roman" panose="02020603050405020304" pitchFamily="18" charset="0"/>
                <a:cs typeface="Times New Roman" panose="02020603050405020304" pitchFamily="18" charset="0"/>
              </a:rPr>
              <a:t>SQL Server </a:t>
            </a:r>
            <a:r>
              <a:rPr lang="zh-CN" altLang="en-US" sz="2400" dirty="0">
                <a:latin typeface="Times New Roman" panose="02020603050405020304" pitchFamily="18" charset="0"/>
                <a:cs typeface="Times New Roman" panose="02020603050405020304" pitchFamily="18" charset="0"/>
              </a:rPr>
              <a:t>的数据库用户、角色或</a:t>
            </a:r>
            <a:r>
              <a:rPr lang="en-US" altLang="zh-CN" sz="2400" dirty="0">
                <a:latin typeface="Times New Roman" panose="02020603050405020304" pitchFamily="18" charset="0"/>
                <a:cs typeface="Times New Roman" panose="02020603050405020304" pitchFamily="18" charset="0"/>
              </a:rPr>
              <a:t>NT </a:t>
            </a:r>
            <a:r>
              <a:rPr lang="zh-CN" altLang="en-US" sz="2400" dirty="0">
                <a:latin typeface="Times New Roman" panose="02020603050405020304" pitchFamily="18" charset="0"/>
                <a:cs typeface="Times New Roman" panose="02020603050405020304" pitchFamily="18" charset="0"/>
              </a:rPr>
              <a:t>用户或用户组</a:t>
            </a:r>
            <a:endParaRPr lang="en-US" altLang="zh-CN" sz="2400" dirty="0">
              <a:latin typeface="Times New Roman" panose="02020603050405020304" pitchFamily="18" charset="0"/>
              <a:cs typeface="Times New Roman" panose="02020603050405020304" pitchFamily="18" charset="0"/>
            </a:endParaRPr>
          </a:p>
          <a:p>
            <a:pPr lvl="1">
              <a:defRPr/>
            </a:pPr>
            <a:r>
              <a:rPr lang="en-US" altLang="zh-CN" sz="2400" dirty="0" err="1">
                <a:latin typeface="Times New Roman" panose="02020603050405020304" pitchFamily="18" charset="0"/>
                <a:cs typeface="Times New Roman" panose="02020603050405020304" pitchFamily="18" charset="0"/>
              </a:rPr>
              <a:t>sp_droprolemember</a:t>
            </a:r>
            <a:r>
              <a:rPr lang="zh-CN" altLang="en-US" sz="2400" dirty="0">
                <a:latin typeface="Times New Roman" panose="02020603050405020304" pitchFamily="18" charset="0"/>
                <a:cs typeface="Times New Roman" panose="02020603050405020304" pitchFamily="18" charset="0"/>
              </a:rPr>
              <a:t>：删除数据库某角色下的用户名</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zh-CN" sz="2400" dirty="0">
              <a:latin typeface="Times New Roman" panose="02020603050405020304" pitchFamily="18" charset="0"/>
              <a:cs typeface="Times New Roman" panose="02020603050405020304" pitchFamily="18" charset="0"/>
            </a:endParaRPr>
          </a:p>
          <a:p>
            <a:pPr eaLnBrk="1" hangingPunct="1">
              <a:lnSpc>
                <a:spcPct val="90000"/>
              </a:lnSpc>
              <a:defRPr/>
            </a:pPr>
            <a:endParaRPr lang="zh-CN" altLang="en-US" sz="3200" dirty="0">
              <a:solidFill>
                <a:srgbClr val="0000FF"/>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wipe(down)">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down)">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wipe(down)">
                                      <p:cBhvr>
                                        <p:cTn id="17" dur="500"/>
                                        <p:tgtEl>
                                          <p:spTgt spid="245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579">
                                            <p:txEl>
                                              <p:pRg st="4" end="4"/>
                                            </p:txEl>
                                          </p:spTgt>
                                        </p:tgtEl>
                                        <p:attrNameLst>
                                          <p:attrName>style.visibility</p:attrName>
                                        </p:attrNameLst>
                                      </p:cBhvr>
                                      <p:to>
                                        <p:strVal val="visible"/>
                                      </p:to>
                                    </p:set>
                                    <p:animEffect transition="in" filter="wipe(down)">
                                      <p:cBhvr>
                                        <p:cTn id="22" dur="500"/>
                                        <p:tgtEl>
                                          <p:spTgt spid="245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animEffect transition="in" filter="wipe(down)">
                                      <p:cBhvr>
                                        <p:cTn id="27" dur="500"/>
                                        <p:tgtEl>
                                          <p:spTgt spid="245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579">
                                            <p:txEl>
                                              <p:pRg st="6" end="6"/>
                                            </p:txEl>
                                          </p:spTgt>
                                        </p:tgtEl>
                                        <p:attrNameLst>
                                          <p:attrName>style.visibility</p:attrName>
                                        </p:attrNameLst>
                                      </p:cBhvr>
                                      <p:to>
                                        <p:strVal val="visible"/>
                                      </p:to>
                                    </p:set>
                                    <p:animEffect transition="in" filter="wipe(down)">
                                      <p:cBhvr>
                                        <p:cTn id="32"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b="1" dirty="0">
                <a:solidFill>
                  <a:srgbClr val="0000FF"/>
                </a:solidFill>
              </a:rPr>
              <a:t>③</a:t>
            </a:r>
            <a:r>
              <a:rPr lang="zh-CN" altLang="en-US" b="1" dirty="0">
                <a:solidFill>
                  <a:srgbClr val="0000FF"/>
                </a:solidFill>
              </a:rPr>
              <a:t>应用程序角色</a:t>
            </a:r>
            <a:endParaRPr lang="zh-CN" altLang="en-US" dirty="0"/>
          </a:p>
        </p:txBody>
      </p:sp>
      <p:sp>
        <p:nvSpPr>
          <p:cNvPr id="25603" name="Rectangle 3"/>
          <p:cNvSpPr>
            <a:spLocks noGrp="1" noChangeArrowheads="1"/>
          </p:cNvSpPr>
          <p:nvPr>
            <p:ph idx="1"/>
          </p:nvPr>
        </p:nvSpPr>
        <p:spPr>
          <a:xfrm>
            <a:off x="457200" y="1052513"/>
            <a:ext cx="8229600" cy="5184775"/>
          </a:xfrm>
        </p:spPr>
        <p:txBody>
          <a:bodyPr/>
          <a:lstStyle/>
          <a:p>
            <a:pPr>
              <a:defRPr/>
            </a:pPr>
            <a:r>
              <a:rPr lang="zh-CN" altLang="zh-CN" sz="2400" dirty="0">
                <a:latin typeface="Times New Roman" panose="02020603050405020304" pitchFamily="18" charset="0"/>
                <a:cs typeface="Times New Roman" panose="02020603050405020304" pitchFamily="18" charset="0"/>
              </a:rPr>
              <a:t>应用程序角色是特殊的</a:t>
            </a:r>
            <a:r>
              <a:rPr lang="zh-CN" altLang="zh-CN" sz="2400" dirty="0">
                <a:solidFill>
                  <a:srgbClr val="FF0000"/>
                </a:solidFill>
                <a:latin typeface="Times New Roman" panose="02020603050405020304" pitchFamily="18" charset="0"/>
                <a:cs typeface="Times New Roman" panose="02020603050405020304" pitchFamily="18" charset="0"/>
              </a:rPr>
              <a:t>数据库角色</a:t>
            </a:r>
            <a:r>
              <a:rPr lang="zh-CN"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使得数据库管理员可以将数据访问权限授予使用</a:t>
            </a:r>
            <a:r>
              <a:rPr lang="zh-CN" altLang="en-US" sz="2400" dirty="0">
                <a:solidFill>
                  <a:srgbClr val="FF0000"/>
                </a:solidFill>
                <a:latin typeface="Times New Roman" panose="02020603050405020304" pitchFamily="18" charset="0"/>
                <a:cs typeface="Times New Roman" panose="02020603050405020304" pitchFamily="18" charset="0"/>
              </a:rPr>
              <a:t>特定应用程序的用户</a:t>
            </a:r>
            <a:r>
              <a:rPr lang="zh-CN" altLang="en-US" sz="2400" dirty="0">
                <a:latin typeface="Times New Roman" panose="02020603050405020304" pitchFamily="18" charset="0"/>
                <a:cs typeface="Times New Roman" panose="02020603050405020304" pitchFamily="18" charset="0"/>
              </a:rPr>
              <a:t>，即</a:t>
            </a:r>
            <a:r>
              <a:rPr lang="zh-CN" altLang="zh-CN" sz="2400" dirty="0">
                <a:latin typeface="Times New Roman" panose="02020603050405020304" pitchFamily="18" charset="0"/>
                <a:cs typeface="Times New Roman" panose="02020603050405020304" pitchFamily="18" charset="0"/>
              </a:rPr>
              <a:t>用户</a:t>
            </a:r>
            <a:r>
              <a:rPr lang="zh-CN" altLang="en-US" sz="2400" dirty="0">
                <a:latin typeface="Times New Roman" panose="02020603050405020304" pitchFamily="18" charset="0"/>
                <a:cs typeface="Times New Roman" panose="02020603050405020304" pitchFamily="18" charset="0"/>
              </a:rPr>
              <a:t>允许</a:t>
            </a:r>
            <a:r>
              <a:rPr lang="zh-CN" altLang="zh-CN" sz="2400" dirty="0">
                <a:latin typeface="Times New Roman" panose="02020603050405020304" pitchFamily="18" charset="0"/>
                <a:cs typeface="Times New Roman" panose="02020603050405020304" pitchFamily="18" charset="0"/>
              </a:rPr>
              <a:t>通过特定应用程序获取特定数据。</a:t>
            </a:r>
            <a:endParaRPr lang="en-US" altLang="zh-CN" sz="2400" dirty="0">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某记账软件</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数据库应用程序角色</a:t>
            </a:r>
            <a:r>
              <a:rPr lang="en-US" altLang="zh-CN" sz="2400" dirty="0">
                <a:latin typeface="Times New Roman" panose="02020603050405020304" pitchFamily="18" charset="0"/>
                <a:cs typeface="Times New Roman" panose="02020603050405020304" pitchFamily="18" charset="0"/>
              </a:rPr>
              <a:t>accounting</a:t>
            </a:r>
            <a:r>
              <a:rPr lang="zh-CN" altLang="en-US" sz="2400" dirty="0">
                <a:latin typeface="Times New Roman" panose="02020603050405020304" pitchFamily="18" charset="0"/>
                <a:cs typeface="Times New Roman" panose="02020603050405020304" pitchFamily="18" charset="0"/>
              </a:rPr>
              <a:t>组，其所有用户赋予该应用程序角色，只能通过应用程序访问数据库，而不能直接访问数据库</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wipe(down)">
                                      <p:cBhvr>
                                        <p:cTn id="7"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6.5.2 </a:t>
            </a:r>
            <a:r>
              <a:rPr lang="zh-CN" altLang="zh-CN" b="1" dirty="0"/>
              <a:t>授权的主体</a:t>
            </a:r>
            <a:endParaRPr lang="zh-CN" altLang="en-US" dirty="0"/>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cs typeface="Times New Roman" panose="02020603050405020304" pitchFamily="18" charset="0"/>
              </a:rPr>
              <a:t>授权的主体是进行授权时权限被授予的对象，即授权的账号</a:t>
            </a:r>
            <a:r>
              <a:rPr lang="zh-CN" altLang="en-US" sz="2400" dirty="0">
                <a:latin typeface="Times New Roman" panose="02020603050405020304" pitchFamily="18" charset="0"/>
                <a:cs typeface="Times New Roman" panose="02020603050405020304" pitchFamily="18" charset="0"/>
              </a:rPr>
              <a:t>和</a:t>
            </a:r>
            <a:r>
              <a:rPr lang="zh-CN" altLang="zh-CN" sz="2400" dirty="0">
                <a:latin typeface="Times New Roman" panose="02020603050405020304" pitchFamily="18" charset="0"/>
                <a:cs typeface="Times New Roman" panose="02020603050405020304" pitchFamily="18" charset="0"/>
              </a:rPr>
              <a:t>角色。</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“主体”是可以请求</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资源的个体、组和过程。主体的影响范围取决于主体定义的范围</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、服务器或者数据库</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以及主体是否不可分或者是一个集合。</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登录名就是一个不可分主体，而</a:t>
            </a:r>
            <a:r>
              <a:rPr lang="en-US" altLang="zh-CN" sz="2400" dirty="0">
                <a:latin typeface="Times New Roman" panose="02020603050405020304" pitchFamily="18" charset="0"/>
                <a:cs typeface="Times New Roman" panose="02020603050405020304" pitchFamily="18" charset="0"/>
              </a:rPr>
              <a:t>Windows</a:t>
            </a:r>
            <a:r>
              <a:rPr lang="zh-CN" altLang="zh-CN" sz="2400" dirty="0">
                <a:latin typeface="Times New Roman" panose="02020603050405020304" pitchFamily="18" charset="0"/>
                <a:cs typeface="Times New Roman" panose="02020603050405020304" pitchFamily="18" charset="0"/>
              </a:rPr>
              <a:t>组则是一个集合主体。每个主体都有一个唯一的安全标识符</a:t>
            </a:r>
            <a:r>
              <a:rPr lang="en-US" altLang="zh-CN" sz="2400" dirty="0">
                <a:latin typeface="Times New Roman" panose="02020603050405020304" pitchFamily="18" charset="0"/>
                <a:cs typeface="Times New Roman" panose="02020603050405020304" pitchFamily="18" charset="0"/>
              </a:rPr>
              <a:t>(SID)</a:t>
            </a:r>
            <a:r>
              <a:rPr lang="zh-CN" altLang="zh-CN" sz="2400" dirty="0">
                <a:latin typeface="Times New Roman" panose="02020603050405020304" pitchFamily="18" charset="0"/>
                <a:cs typeface="Times New Roman" panose="02020603050405020304" pitchFamily="18" charset="0"/>
              </a:rPr>
              <a:t>，即账号。</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6.5.2 </a:t>
            </a:r>
            <a:r>
              <a:rPr lang="zh-CN" altLang="zh-CN" b="1" dirty="0"/>
              <a:t>授权的主体</a:t>
            </a:r>
            <a:endParaRPr lang="zh-CN" altLang="en-US" dirty="0"/>
          </a:p>
        </p:txBody>
      </p:sp>
      <p:sp>
        <p:nvSpPr>
          <p:cNvPr id="3" name="内容占位符 2"/>
          <p:cNvSpPr>
            <a:spLocks noGrp="1"/>
          </p:cNvSpPr>
          <p:nvPr>
            <p:ph idx="1"/>
          </p:nvPr>
        </p:nvSpPr>
        <p:spPr/>
        <p:txBody>
          <a:bodyPr/>
          <a:lstStyle/>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注册</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dirty="0">
                <a:latin typeface="Times New Roman" panose="02020603050405020304" pitchFamily="18" charset="0"/>
                <a:cs typeface="Times New Roman" panose="02020603050405020304" pitchFamily="18" charset="0"/>
              </a:rPr>
              <a:t>安全性</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dirty="0">
                <a:latin typeface="Times New Roman" panose="02020603050405020304" pitchFamily="18" charset="0"/>
                <a:cs typeface="Times New Roman" panose="02020603050405020304" pitchFamily="18" charset="0"/>
              </a:rPr>
              <a:t>登录名</a:t>
            </a:r>
            <a:r>
              <a:rPr lang="en-US" altLang="zh-CN" sz="2400" dirty="0">
                <a:latin typeface="Times New Roman" panose="02020603050405020304" pitchFamily="18" charset="0"/>
                <a:cs typeface="Times New Roman" panose="02020603050405020304" pitchFamily="18" charset="0"/>
              </a:rPr>
              <a:t>&amp;</a:t>
            </a:r>
            <a:r>
              <a:rPr lang="zh-CN" altLang="en-US" sz="2400" dirty="0">
                <a:latin typeface="Times New Roman" panose="02020603050405020304" pitchFamily="18" charset="0"/>
                <a:cs typeface="Times New Roman" panose="02020603050405020304" pitchFamily="18" charset="0"/>
              </a:rPr>
              <a:t>服务器角色：</a:t>
            </a:r>
            <a:r>
              <a:rPr lang="zh-CN" altLang="zh-CN" sz="2400" dirty="0">
                <a:latin typeface="Times New Roman" panose="02020603050405020304" pitchFamily="18" charset="0"/>
                <a:cs typeface="Times New Roman" panose="02020603050405020304" pitchFamily="18" charset="0"/>
              </a:rPr>
              <a:t>服务器级的授权主体（如：</a:t>
            </a:r>
            <a:r>
              <a:rPr lang="en-US" altLang="zh-CN" sz="2400" dirty="0">
                <a:latin typeface="Times New Roman" panose="02020603050405020304" pitchFamily="18" charset="0"/>
                <a:cs typeface="Times New Roman" panose="02020603050405020304" pitchFamily="18" charset="0"/>
              </a:rPr>
              <a:t>xx\Administrator</a:t>
            </a:r>
            <a:r>
              <a:rPr lang="zh-CN" altLang="zh-CN"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sa</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数据库</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dirty="0">
                <a:latin typeface="Times New Roman" panose="02020603050405020304" pitchFamily="18" charset="0"/>
                <a:cs typeface="Times New Roman" panose="02020603050405020304" pitchFamily="18" charset="0"/>
              </a:rPr>
              <a:t>安全性</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dirty="0">
                <a:latin typeface="Times New Roman" panose="02020603050405020304" pitchFamily="18" charset="0"/>
                <a:cs typeface="Times New Roman" panose="02020603050405020304" pitchFamily="18" charset="0"/>
              </a:rPr>
              <a:t>用户</a:t>
            </a:r>
            <a:r>
              <a:rPr lang="en-US" altLang="zh-CN" sz="2400" dirty="0">
                <a:latin typeface="Times New Roman" panose="02020603050405020304" pitchFamily="18" charset="0"/>
                <a:cs typeface="Times New Roman" panose="02020603050405020304" pitchFamily="18" charset="0"/>
              </a:rPr>
              <a:t>&amp;</a:t>
            </a:r>
            <a:r>
              <a:rPr lang="zh-CN" altLang="zh-CN" sz="2400" dirty="0">
                <a:latin typeface="Times New Roman" panose="02020603050405020304" pitchFamily="18" charset="0"/>
                <a:cs typeface="Times New Roman" panose="02020603050405020304" pitchFamily="18" charset="0"/>
              </a:rPr>
              <a:t>角色</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数据库级的授权主体。</a:t>
            </a:r>
            <a:endParaRPr lang="zh-CN" altLang="zh-CN" sz="2400" dirty="0">
              <a:latin typeface="Times New Roman" panose="02020603050405020304" pitchFamily="18" charset="0"/>
              <a:cs typeface="Times New Roman" panose="02020603050405020304" pitchFamily="18" charset="0"/>
            </a:endParaRPr>
          </a:p>
          <a:p>
            <a:endParaRPr lang="zh-CN" altLang="en-US" sz="2200" dirty="0"/>
          </a:p>
        </p:txBody>
      </p:sp>
      <p:pic>
        <p:nvPicPr>
          <p:cNvPr id="5" name="图片 4"/>
          <p:cNvPicPr>
            <a:picLocks noChangeAspect="1"/>
          </p:cNvPicPr>
          <p:nvPr/>
        </p:nvPicPr>
        <p:blipFill>
          <a:blip r:embed="rId1"/>
          <a:stretch>
            <a:fillRect/>
          </a:stretch>
        </p:blipFill>
        <p:spPr>
          <a:xfrm>
            <a:off x="1259632" y="1021161"/>
            <a:ext cx="6398335" cy="339327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down)">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down)">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6.5.3 </a:t>
            </a:r>
            <a:r>
              <a:rPr lang="zh-CN" altLang="en-US" dirty="0"/>
              <a:t>架构</a:t>
            </a:r>
            <a:endParaRPr lang="zh-CN" altLang="en-US" dirty="0"/>
          </a:p>
        </p:txBody>
      </p:sp>
      <p:sp>
        <p:nvSpPr>
          <p:cNvPr id="3" name="内容占位符 2"/>
          <p:cNvSpPr>
            <a:spLocks noGrp="1"/>
          </p:cNvSpPr>
          <p:nvPr>
            <p:ph idx="1"/>
          </p:nvPr>
        </p:nvSpPr>
        <p:spPr/>
        <p:txBody>
          <a:bodyPr/>
          <a:lstStyle/>
          <a:p>
            <a:r>
              <a:rPr lang="zh-CN" altLang="en-US" sz="2400" dirty="0"/>
              <a:t>数据库中的对象指关系表，视图等，每个对象都属于一个数据库架构。</a:t>
            </a:r>
            <a:endParaRPr lang="zh-CN" altLang="en-US" sz="2400" dirty="0"/>
          </a:p>
          <a:p>
            <a:pPr marL="457200" lvl="2"/>
            <a:r>
              <a:rPr lang="en-US" altLang="zh-CN" sz="2130" dirty="0">
                <a:latin typeface="Times New Roman" panose="02020603050405020304" pitchFamily="18" charset="0"/>
                <a:cs typeface="Times New Roman" panose="02020603050405020304" pitchFamily="18" charset="0"/>
                <a:sym typeface="+mn-ea"/>
              </a:rPr>
              <a:t>[</a:t>
            </a:r>
            <a:r>
              <a:rPr lang="en-US" altLang="zh-CN" sz="2130" dirty="0" err="1">
                <a:latin typeface="Times New Roman" panose="02020603050405020304" pitchFamily="18" charset="0"/>
                <a:cs typeface="Times New Roman" panose="02020603050405020304" pitchFamily="18" charset="0"/>
                <a:sym typeface="+mn-ea"/>
              </a:rPr>
              <a:t>DatabaseServer</a:t>
            </a:r>
            <a:r>
              <a:rPr lang="en-US" altLang="zh-CN" sz="2130" dirty="0">
                <a:latin typeface="Times New Roman" panose="02020603050405020304" pitchFamily="18" charset="0"/>
                <a:cs typeface="Times New Roman" panose="02020603050405020304" pitchFamily="18" charset="0"/>
                <a:sym typeface="+mn-ea"/>
              </a:rPr>
              <a:t>].[</a:t>
            </a:r>
            <a:r>
              <a:rPr lang="en-US" altLang="zh-CN" sz="2130" dirty="0" err="1">
                <a:latin typeface="Times New Roman" panose="02020603050405020304" pitchFamily="18" charset="0"/>
                <a:cs typeface="Times New Roman" panose="02020603050405020304" pitchFamily="18" charset="0"/>
                <a:sym typeface="+mn-ea"/>
              </a:rPr>
              <a:t>DatabaseName</a:t>
            </a:r>
            <a:r>
              <a:rPr lang="en-US" altLang="zh-CN" sz="2130" dirty="0">
                <a:latin typeface="Times New Roman" panose="02020603050405020304" pitchFamily="18" charset="0"/>
                <a:cs typeface="Times New Roman" panose="02020603050405020304" pitchFamily="18" charset="0"/>
                <a:sym typeface="+mn-ea"/>
              </a:rPr>
              <a:t>].[</a:t>
            </a:r>
            <a:r>
              <a:rPr lang="en-US" altLang="zh-CN" sz="2130" dirty="0" err="1">
                <a:latin typeface="Times New Roman" panose="02020603050405020304" pitchFamily="18" charset="0"/>
                <a:cs typeface="Times New Roman" panose="02020603050405020304" pitchFamily="18" charset="0"/>
                <a:sym typeface="+mn-ea"/>
              </a:rPr>
              <a:t>DatabaseObject</a:t>
            </a:r>
            <a:r>
              <a:rPr lang="en-US" altLang="zh-CN" sz="2130" dirty="0">
                <a:latin typeface="Times New Roman" panose="02020603050405020304" pitchFamily="18" charset="0"/>
                <a:cs typeface="Times New Roman" panose="02020603050405020304" pitchFamily="18" charset="0"/>
                <a:sym typeface="+mn-ea"/>
              </a:rPr>
              <a:t>]</a:t>
            </a:r>
            <a:r>
              <a:rPr lang="zh-CN" altLang="en-US" sz="2130" dirty="0">
                <a:latin typeface="Times New Roman" panose="02020603050405020304" pitchFamily="18" charset="0"/>
                <a:cs typeface="Times New Roman" panose="02020603050405020304" pitchFamily="18" charset="0"/>
                <a:sym typeface="+mn-ea"/>
              </a:rPr>
              <a:t>无架构情况下</a:t>
            </a:r>
            <a:endParaRPr lang="zh-CN" altLang="en-US" sz="2130" dirty="0">
              <a:latin typeface="Times New Roman" panose="02020603050405020304" pitchFamily="18" charset="0"/>
              <a:cs typeface="Times New Roman" panose="02020603050405020304" pitchFamily="18" charset="0"/>
              <a:sym typeface="+mn-ea"/>
            </a:endParaRPr>
          </a:p>
          <a:p>
            <a:pPr marL="457200" lvl="2"/>
            <a:endParaRPr lang="zh-CN" altLang="en-US" sz="2400" dirty="0">
              <a:latin typeface="Times New Roman" panose="02020603050405020304" pitchFamily="18" charset="0"/>
              <a:cs typeface="Times New Roman" panose="02020603050405020304" pitchFamily="18" charset="0"/>
              <a:sym typeface="+mn-ea"/>
            </a:endParaRPr>
          </a:p>
          <a:p>
            <a:r>
              <a:rPr lang="en-US" altLang="zh-CN" sz="2400" dirty="0">
                <a:latin typeface="Times New Roman" panose="02020603050405020304" pitchFamily="18" charset="0"/>
                <a:cs typeface="Times New Roman" panose="02020603050405020304" pitchFamily="18" charset="0"/>
                <a:sym typeface="+mn-ea"/>
              </a:rPr>
              <a:t>SQL Server 2005</a:t>
            </a:r>
            <a:r>
              <a:rPr lang="zh-CN" altLang="en-US" sz="2400" dirty="0">
                <a:latin typeface="Times New Roman" panose="02020603050405020304" pitchFamily="18" charset="0"/>
                <a:cs typeface="Times New Roman" panose="02020603050405020304" pitchFamily="18" charset="0"/>
                <a:sym typeface="+mn-ea"/>
              </a:rPr>
              <a:t>以上版本中对象引用是： </a:t>
            </a:r>
            <a:endParaRPr lang="zh-CN" altLang="en-US"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sym typeface="+mn-ea"/>
              </a:rPr>
              <a:t>[</a:t>
            </a:r>
            <a:r>
              <a:rPr lang="en-US" altLang="zh-CN" sz="2400" dirty="0" err="1">
                <a:latin typeface="Times New Roman" panose="02020603050405020304" pitchFamily="18" charset="0"/>
                <a:cs typeface="Times New Roman" panose="02020603050405020304" pitchFamily="18" charset="0"/>
                <a:sym typeface="+mn-ea"/>
              </a:rPr>
              <a:t>DatabaseServer</a:t>
            </a:r>
            <a:r>
              <a:rPr lang="en-US" altLang="zh-CN" sz="2400" dirty="0">
                <a:latin typeface="Times New Roman" panose="02020603050405020304" pitchFamily="18" charset="0"/>
                <a:cs typeface="Times New Roman" panose="02020603050405020304" pitchFamily="18" charset="0"/>
                <a:sym typeface="+mn-ea"/>
              </a:rPr>
              <a:t>].[</a:t>
            </a:r>
            <a:r>
              <a:rPr lang="en-US" altLang="zh-CN" sz="2400" dirty="0" err="1">
                <a:latin typeface="Times New Roman" panose="02020603050405020304" pitchFamily="18" charset="0"/>
                <a:cs typeface="Times New Roman" panose="02020603050405020304" pitchFamily="18" charset="0"/>
                <a:sym typeface="+mn-ea"/>
              </a:rPr>
              <a:t>DatabaseName</a:t>
            </a:r>
            <a:r>
              <a:rPr lang="en-US" altLang="zh-CN" sz="2400" dirty="0">
                <a:latin typeface="Times New Roman" panose="02020603050405020304" pitchFamily="18" charset="0"/>
                <a:cs typeface="Times New Roman" panose="02020603050405020304" pitchFamily="18" charset="0"/>
                <a:sym typeface="+mn-ea"/>
              </a:rPr>
              <a:t>].[</a:t>
            </a:r>
            <a:r>
              <a:rPr lang="en-US" altLang="zh-CN" sz="2400" dirty="0" err="1">
                <a:latin typeface="Times New Roman" panose="02020603050405020304" pitchFamily="18" charset="0"/>
                <a:cs typeface="Times New Roman" panose="02020603050405020304" pitchFamily="18" charset="0"/>
                <a:sym typeface="+mn-ea"/>
              </a:rPr>
              <a:t>DatabaseSchema</a:t>
            </a:r>
            <a:r>
              <a:rPr lang="en-US" altLang="zh-CN" sz="2400" dirty="0">
                <a:latin typeface="Times New Roman" panose="02020603050405020304" pitchFamily="18" charset="0"/>
                <a:cs typeface="Times New Roman" panose="02020603050405020304" pitchFamily="18" charset="0"/>
                <a:sym typeface="+mn-ea"/>
              </a:rPr>
              <a:t>].[</a:t>
            </a:r>
            <a:r>
              <a:rPr lang="en-US" altLang="zh-CN" sz="2400" dirty="0" err="1">
                <a:latin typeface="Times New Roman" panose="02020603050405020304" pitchFamily="18" charset="0"/>
                <a:cs typeface="Times New Roman" panose="02020603050405020304" pitchFamily="18" charset="0"/>
                <a:sym typeface="+mn-ea"/>
              </a:rPr>
              <a:t>DatabaseObject</a:t>
            </a:r>
            <a:r>
              <a:rPr lang="en-US" altLang="zh-CN" sz="2400" dirty="0">
                <a:latin typeface="Times New Roman" panose="02020603050405020304" pitchFamily="18" charset="0"/>
                <a:cs typeface="Times New Roman" panose="02020603050405020304" pitchFamily="18" charset="0"/>
                <a:sym typeface="+mn-ea"/>
              </a:rPr>
              <a:t>]</a:t>
            </a:r>
            <a:endParaRPr lang="zh-CN" altLang="en-US" sz="2400" dirty="0"/>
          </a:p>
          <a:p>
            <a:endParaRPr lang="en-US" altLang="zh-CN" sz="2400" dirty="0"/>
          </a:p>
          <a:p>
            <a:r>
              <a:rPr lang="zh-CN" altLang="en-US" sz="2400" dirty="0"/>
              <a:t>数据库架构是一个独立于数据库用户的非重复命名空间。可以将架构视为对象的容器。</a:t>
            </a:r>
            <a:endParaRPr lang="en-US" altLang="zh-CN" sz="2400" dirty="0"/>
          </a:p>
          <a:p>
            <a:r>
              <a:rPr lang="zh-CN" altLang="en-US" sz="2400" dirty="0"/>
              <a:t>可以在数据库中创建和更改架构，并且可以授予用户访问架构的权限。任何用户都可以拥有架构，并且架构所有权可以转移。</a:t>
            </a:r>
            <a:endParaRPr lang="zh-CN" altLang="en-US" sz="2400" dirty="0"/>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6.5.3	</a:t>
            </a:r>
            <a:r>
              <a:rPr lang="zh-CN" altLang="en-US" dirty="0"/>
              <a:t>架构</a:t>
            </a:r>
            <a:endParaRPr lang="zh-CN" altLang="en-US" dirty="0"/>
          </a:p>
        </p:txBody>
      </p:sp>
      <p:grpSp>
        <p:nvGrpSpPr>
          <p:cNvPr id="18" name="组合 17"/>
          <p:cNvGrpSpPr/>
          <p:nvPr/>
        </p:nvGrpSpPr>
        <p:grpSpPr>
          <a:xfrm>
            <a:off x="1995805" y="1625600"/>
            <a:ext cx="5402580" cy="2367280"/>
            <a:chOff x="3644" y="2411"/>
            <a:chExt cx="8508" cy="3728"/>
          </a:xfrm>
        </p:grpSpPr>
        <p:sp>
          <p:nvSpPr>
            <p:cNvPr id="3" name="矩形 2"/>
            <p:cNvSpPr/>
            <p:nvPr/>
          </p:nvSpPr>
          <p:spPr>
            <a:xfrm>
              <a:off x="3644" y="2991"/>
              <a:ext cx="3883" cy="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4598" y="2411"/>
              <a:ext cx="2004" cy="580"/>
            </a:xfrm>
            <a:prstGeom prst="rect">
              <a:avLst/>
            </a:prstGeom>
            <a:noFill/>
          </p:spPr>
          <p:txBody>
            <a:bodyPr wrap="none" rtlCol="0">
              <a:spAutoFit/>
            </a:bodyPr>
            <a:p>
              <a:r>
                <a:rPr lang="en-US" altLang="zh-CN">
                  <a:latin typeface="Times New Roman" panose="02020603050405020304" pitchFamily="18" charset="0"/>
                  <a:cs typeface="Times New Roman" panose="02020603050405020304" pitchFamily="18" charset="0"/>
                </a:rPr>
                <a:t>DataBase</a:t>
              </a:r>
              <a:endParaRPr lang="en-US" altLang="zh-CN">
                <a:latin typeface="Times New Roman" panose="02020603050405020304" pitchFamily="18" charset="0"/>
                <a:cs typeface="Times New Roman" panose="02020603050405020304" pitchFamily="18" charset="0"/>
              </a:endParaRPr>
            </a:p>
          </p:txBody>
        </p:sp>
        <p:sp>
          <p:nvSpPr>
            <p:cNvPr id="5" name="矩形 4"/>
            <p:cNvSpPr/>
            <p:nvPr/>
          </p:nvSpPr>
          <p:spPr>
            <a:xfrm>
              <a:off x="3798" y="3585"/>
              <a:ext cx="158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Times New Roman" panose="02020603050405020304" pitchFamily="18" charset="0"/>
                  <a:cs typeface="Times New Roman" panose="02020603050405020304" pitchFamily="18" charset="0"/>
                </a:rPr>
                <a:t>Student,</a:t>
              </a:r>
              <a:endParaRPr lang="en-US" altLang="zh-CN" sz="1400">
                <a:latin typeface="Times New Roman" panose="02020603050405020304" pitchFamily="18" charset="0"/>
                <a:cs typeface="Times New Roman" panose="02020603050405020304" pitchFamily="18" charset="0"/>
              </a:endParaRPr>
            </a:p>
            <a:p>
              <a:pPr algn="ctr"/>
              <a:r>
                <a:rPr lang="en-US" altLang="zh-CN" sz="1400">
                  <a:latin typeface="Times New Roman" panose="02020603050405020304" pitchFamily="18" charset="0"/>
                  <a:cs typeface="Times New Roman" panose="02020603050405020304" pitchFamily="18" charset="0"/>
                </a:rPr>
                <a:t>Course,</a:t>
              </a:r>
              <a:endParaRPr lang="en-US" altLang="zh-CN" sz="1400">
                <a:latin typeface="Times New Roman" panose="02020603050405020304" pitchFamily="18" charset="0"/>
                <a:cs typeface="Times New Roman" panose="02020603050405020304" pitchFamily="18" charset="0"/>
              </a:endParaRPr>
            </a:p>
            <a:p>
              <a:pPr algn="ctr"/>
              <a:r>
                <a:rPr lang="en-US" altLang="zh-CN" sz="1400">
                  <a:latin typeface="Times New Roman" panose="02020603050405020304" pitchFamily="18" charset="0"/>
                  <a:cs typeface="Times New Roman" panose="02020603050405020304" pitchFamily="18" charset="0"/>
                </a:rPr>
                <a:t>SC</a:t>
              </a:r>
              <a:endParaRPr lang="en-US" altLang="zh-CN" sz="1400">
                <a:latin typeface="Times New Roman" panose="02020603050405020304" pitchFamily="18" charset="0"/>
                <a:cs typeface="Times New Roman" panose="02020603050405020304" pitchFamily="18" charset="0"/>
              </a:endParaRPr>
            </a:p>
          </p:txBody>
        </p:sp>
        <p:sp>
          <p:nvSpPr>
            <p:cNvPr id="6" name="矩形 5"/>
            <p:cNvSpPr/>
            <p:nvPr/>
          </p:nvSpPr>
          <p:spPr>
            <a:xfrm>
              <a:off x="5582" y="3585"/>
              <a:ext cx="1751"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Times New Roman" panose="02020603050405020304" pitchFamily="18" charset="0"/>
                  <a:cs typeface="Times New Roman" panose="02020603050405020304" pitchFamily="18" charset="0"/>
                  <a:sym typeface="+mn-ea"/>
                </a:rPr>
                <a:t>Student,</a:t>
              </a:r>
              <a:endParaRPr lang="en-US" altLang="zh-CN" sz="1400">
                <a:latin typeface="Times New Roman" panose="02020603050405020304" pitchFamily="18" charset="0"/>
                <a:cs typeface="Times New Roman" panose="02020603050405020304" pitchFamily="18" charset="0"/>
                <a:sym typeface="+mn-ea"/>
              </a:endParaRPr>
            </a:p>
            <a:p>
              <a:pPr algn="ctr"/>
              <a:r>
                <a:rPr lang="en-US" altLang="zh-CN" sz="1400">
                  <a:latin typeface="Times New Roman" panose="02020603050405020304" pitchFamily="18" charset="0"/>
                  <a:cs typeface="Times New Roman" panose="02020603050405020304" pitchFamily="18" charset="0"/>
                  <a:sym typeface="+mn-ea"/>
                </a:rPr>
                <a:t>Department,</a:t>
              </a:r>
              <a:endParaRPr lang="en-US" altLang="zh-CN" sz="1400">
                <a:latin typeface="Times New Roman" panose="02020603050405020304" pitchFamily="18" charset="0"/>
                <a:cs typeface="Times New Roman" panose="02020603050405020304" pitchFamily="18" charset="0"/>
                <a:sym typeface="+mn-ea"/>
              </a:endParaRPr>
            </a:p>
            <a:p>
              <a:pPr algn="ctr"/>
              <a:r>
                <a:rPr lang="en-US" altLang="zh-CN" sz="1400">
                  <a:latin typeface="Times New Roman" panose="02020603050405020304" pitchFamily="18" charset="0"/>
                  <a:cs typeface="Times New Roman" panose="02020603050405020304" pitchFamily="18" charset="0"/>
                  <a:sym typeface="+mn-ea"/>
                </a:rPr>
                <a:t>Teacher</a:t>
              </a:r>
              <a:endParaRPr lang="en-US" altLang="zh-CN" sz="1400">
                <a:latin typeface="Times New Roman" panose="02020603050405020304" pitchFamily="18" charset="0"/>
                <a:cs typeface="Times New Roman" panose="02020603050405020304" pitchFamily="18" charset="0"/>
                <a:sym typeface="+mn-ea"/>
              </a:endParaRPr>
            </a:p>
          </p:txBody>
        </p:sp>
        <p:sp>
          <p:nvSpPr>
            <p:cNvPr id="8" name="矩形 7"/>
            <p:cNvSpPr/>
            <p:nvPr/>
          </p:nvSpPr>
          <p:spPr>
            <a:xfrm>
              <a:off x="3798" y="4833"/>
              <a:ext cx="158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
          <p:nvSpPr>
            <p:cNvPr id="9" name="矩形 8"/>
            <p:cNvSpPr/>
            <p:nvPr/>
          </p:nvSpPr>
          <p:spPr>
            <a:xfrm>
              <a:off x="5582" y="4833"/>
              <a:ext cx="1751"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
          <p:nvSpPr>
            <p:cNvPr id="10" name="文本框 9"/>
            <p:cNvSpPr txBox="1"/>
            <p:nvPr/>
          </p:nvSpPr>
          <p:spPr>
            <a:xfrm>
              <a:off x="3964" y="3118"/>
              <a:ext cx="3110" cy="483"/>
            </a:xfrm>
            <a:prstGeom prst="rect">
              <a:avLst/>
            </a:prstGeom>
            <a:noFill/>
          </p:spPr>
          <p:txBody>
            <a:bodyPr wrap="none" rtlCol="0" anchor="t">
              <a:spAutoFit/>
            </a:bodyPr>
            <a:p>
              <a:pPr algn="l"/>
              <a:r>
                <a:rPr lang="en-US" altLang="zh-CN" sz="1400">
                  <a:solidFill>
                    <a:schemeClr val="bg1"/>
                  </a:solidFill>
                  <a:latin typeface="Times New Roman" panose="02020603050405020304" pitchFamily="18" charset="0"/>
                  <a:cs typeface="Times New Roman" panose="02020603050405020304" pitchFamily="18" charset="0"/>
                  <a:sym typeface="+mn-ea"/>
                </a:rPr>
                <a:t>Scheme1           </a:t>
              </a:r>
              <a:r>
                <a:rPr lang="en-US" altLang="zh-CN" sz="1400">
                  <a:solidFill>
                    <a:schemeClr val="bg1"/>
                  </a:solidFill>
                  <a:latin typeface="Times New Roman" panose="02020603050405020304" pitchFamily="18" charset="0"/>
                  <a:cs typeface="Times New Roman" panose="02020603050405020304" pitchFamily="18" charset="0"/>
                  <a:sym typeface="+mn-ea"/>
                </a:rPr>
                <a:t>Scheme2</a:t>
              </a:r>
              <a:endParaRPr lang="en-US" altLang="zh-CN" sz="1400">
                <a:solidFill>
                  <a:schemeClr val="bg1"/>
                </a:solidFill>
                <a:latin typeface="Times New Roman" panose="02020603050405020304" pitchFamily="18" charset="0"/>
                <a:cs typeface="Times New Roman" panose="02020603050405020304" pitchFamily="18" charset="0"/>
                <a:sym typeface="+mn-ea"/>
              </a:endParaRPr>
            </a:p>
          </p:txBody>
        </p:sp>
        <p:sp>
          <p:nvSpPr>
            <p:cNvPr id="11" name="矩形 10"/>
            <p:cNvSpPr/>
            <p:nvPr/>
          </p:nvSpPr>
          <p:spPr>
            <a:xfrm>
              <a:off x="8270" y="2991"/>
              <a:ext cx="3883" cy="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9224" y="2411"/>
              <a:ext cx="2004" cy="580"/>
            </a:xfrm>
            <a:prstGeom prst="rect">
              <a:avLst/>
            </a:prstGeom>
            <a:noFill/>
          </p:spPr>
          <p:txBody>
            <a:bodyPr wrap="none" rtlCol="0">
              <a:spAutoFit/>
            </a:bodyPr>
            <a:p>
              <a:r>
                <a:rPr lang="en-US" altLang="zh-CN">
                  <a:latin typeface="Times New Roman" panose="02020603050405020304" pitchFamily="18" charset="0"/>
                  <a:cs typeface="Times New Roman" panose="02020603050405020304" pitchFamily="18" charset="0"/>
                </a:rPr>
                <a:t>DataBase</a:t>
              </a:r>
              <a:endParaRPr lang="en-US" altLang="zh-CN">
                <a:latin typeface="Times New Roman" panose="02020603050405020304" pitchFamily="18" charset="0"/>
                <a:cs typeface="Times New Roman" panose="02020603050405020304" pitchFamily="18" charset="0"/>
              </a:endParaRPr>
            </a:p>
          </p:txBody>
        </p:sp>
        <p:sp>
          <p:nvSpPr>
            <p:cNvPr id="13" name="矩形 12"/>
            <p:cNvSpPr/>
            <p:nvPr/>
          </p:nvSpPr>
          <p:spPr>
            <a:xfrm>
              <a:off x="8424" y="3585"/>
              <a:ext cx="158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Times New Roman" panose="02020603050405020304" pitchFamily="18" charset="0"/>
                  <a:cs typeface="Times New Roman" panose="02020603050405020304" pitchFamily="18" charset="0"/>
                </a:rPr>
                <a:t>Student,</a:t>
              </a:r>
              <a:endParaRPr lang="en-US" altLang="zh-CN" sz="1400">
                <a:latin typeface="Times New Roman" panose="02020603050405020304" pitchFamily="18" charset="0"/>
                <a:cs typeface="Times New Roman" panose="02020603050405020304" pitchFamily="18" charset="0"/>
              </a:endParaRPr>
            </a:p>
            <a:p>
              <a:pPr algn="ctr"/>
              <a:r>
                <a:rPr lang="en-US" altLang="zh-CN" sz="1400">
                  <a:latin typeface="Times New Roman" panose="02020603050405020304" pitchFamily="18" charset="0"/>
                  <a:cs typeface="Times New Roman" panose="02020603050405020304" pitchFamily="18" charset="0"/>
                </a:rPr>
                <a:t>Course,</a:t>
              </a:r>
              <a:endParaRPr lang="en-US" altLang="zh-CN" sz="1400">
                <a:latin typeface="Times New Roman" panose="02020603050405020304" pitchFamily="18" charset="0"/>
                <a:cs typeface="Times New Roman" panose="02020603050405020304" pitchFamily="18" charset="0"/>
              </a:endParaRPr>
            </a:p>
            <a:p>
              <a:pPr algn="ctr"/>
              <a:r>
                <a:rPr lang="en-US" altLang="zh-CN" sz="1400">
                  <a:latin typeface="Times New Roman" panose="02020603050405020304" pitchFamily="18" charset="0"/>
                  <a:cs typeface="Times New Roman" panose="02020603050405020304" pitchFamily="18" charset="0"/>
                </a:rPr>
                <a:t>SC</a:t>
              </a:r>
              <a:endParaRPr lang="en-US" altLang="zh-CN" sz="1400">
                <a:latin typeface="Times New Roman" panose="02020603050405020304" pitchFamily="18" charset="0"/>
                <a:cs typeface="Times New Roman" panose="02020603050405020304" pitchFamily="18" charset="0"/>
              </a:endParaRPr>
            </a:p>
          </p:txBody>
        </p:sp>
        <p:sp>
          <p:nvSpPr>
            <p:cNvPr id="14" name="矩形 13"/>
            <p:cNvSpPr/>
            <p:nvPr/>
          </p:nvSpPr>
          <p:spPr>
            <a:xfrm>
              <a:off x="10208" y="3585"/>
              <a:ext cx="1751"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Times New Roman" panose="02020603050405020304" pitchFamily="18" charset="0"/>
                  <a:cs typeface="Times New Roman" panose="02020603050405020304" pitchFamily="18" charset="0"/>
                  <a:sym typeface="+mn-ea"/>
                </a:rPr>
                <a:t>Student,</a:t>
              </a:r>
              <a:endParaRPr lang="en-US" altLang="zh-CN" sz="1400">
                <a:latin typeface="Times New Roman" panose="02020603050405020304" pitchFamily="18" charset="0"/>
                <a:cs typeface="Times New Roman" panose="02020603050405020304" pitchFamily="18" charset="0"/>
                <a:sym typeface="+mn-ea"/>
              </a:endParaRPr>
            </a:p>
            <a:p>
              <a:pPr algn="ctr"/>
              <a:r>
                <a:rPr lang="en-US" altLang="zh-CN" sz="1400">
                  <a:latin typeface="Times New Roman" panose="02020603050405020304" pitchFamily="18" charset="0"/>
                  <a:cs typeface="Times New Roman" panose="02020603050405020304" pitchFamily="18" charset="0"/>
                  <a:sym typeface="+mn-ea"/>
                </a:rPr>
                <a:t>Department,</a:t>
              </a:r>
              <a:endParaRPr lang="en-US" altLang="zh-CN" sz="1400">
                <a:latin typeface="Times New Roman" panose="02020603050405020304" pitchFamily="18" charset="0"/>
                <a:cs typeface="Times New Roman" panose="02020603050405020304" pitchFamily="18" charset="0"/>
                <a:sym typeface="+mn-ea"/>
              </a:endParaRPr>
            </a:p>
            <a:p>
              <a:pPr algn="ctr"/>
              <a:r>
                <a:rPr lang="en-US" altLang="zh-CN" sz="1400">
                  <a:latin typeface="Times New Roman" panose="02020603050405020304" pitchFamily="18" charset="0"/>
                  <a:cs typeface="Times New Roman" panose="02020603050405020304" pitchFamily="18" charset="0"/>
                  <a:sym typeface="+mn-ea"/>
                </a:rPr>
                <a:t>Teacher</a:t>
              </a:r>
              <a:endParaRPr lang="en-US" altLang="zh-CN" sz="1400">
                <a:latin typeface="Times New Roman" panose="02020603050405020304" pitchFamily="18" charset="0"/>
                <a:cs typeface="Times New Roman" panose="02020603050405020304" pitchFamily="18" charset="0"/>
                <a:sym typeface="+mn-ea"/>
              </a:endParaRPr>
            </a:p>
          </p:txBody>
        </p:sp>
        <p:sp>
          <p:nvSpPr>
            <p:cNvPr id="15" name="矩形 14"/>
            <p:cNvSpPr/>
            <p:nvPr/>
          </p:nvSpPr>
          <p:spPr>
            <a:xfrm>
              <a:off x="8424" y="4833"/>
              <a:ext cx="158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
          <p:nvSpPr>
            <p:cNvPr id="16" name="矩形 15"/>
            <p:cNvSpPr/>
            <p:nvPr/>
          </p:nvSpPr>
          <p:spPr>
            <a:xfrm>
              <a:off x="10208" y="4833"/>
              <a:ext cx="1751"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
          <p:nvSpPr>
            <p:cNvPr id="17" name="文本框 16"/>
            <p:cNvSpPr txBox="1"/>
            <p:nvPr/>
          </p:nvSpPr>
          <p:spPr>
            <a:xfrm>
              <a:off x="8590" y="3118"/>
              <a:ext cx="3110" cy="483"/>
            </a:xfrm>
            <a:prstGeom prst="rect">
              <a:avLst/>
            </a:prstGeom>
            <a:noFill/>
          </p:spPr>
          <p:txBody>
            <a:bodyPr wrap="none" rtlCol="0" anchor="t">
              <a:spAutoFit/>
            </a:bodyPr>
            <a:p>
              <a:pPr algn="l"/>
              <a:r>
                <a:rPr lang="en-US" altLang="zh-CN" sz="1400">
                  <a:solidFill>
                    <a:schemeClr val="bg1"/>
                  </a:solidFill>
                  <a:latin typeface="Times New Roman" panose="02020603050405020304" pitchFamily="18" charset="0"/>
                  <a:cs typeface="Times New Roman" panose="02020603050405020304" pitchFamily="18" charset="0"/>
                  <a:sym typeface="+mn-ea"/>
                </a:rPr>
                <a:t>Scheme1           </a:t>
              </a:r>
              <a:r>
                <a:rPr lang="en-US" altLang="zh-CN" sz="1400">
                  <a:solidFill>
                    <a:schemeClr val="bg1"/>
                  </a:solidFill>
                  <a:latin typeface="Times New Roman" panose="02020603050405020304" pitchFamily="18" charset="0"/>
                  <a:cs typeface="Times New Roman" panose="02020603050405020304" pitchFamily="18" charset="0"/>
                  <a:sym typeface="+mn-ea"/>
                </a:rPr>
                <a:t>Scheme2</a:t>
              </a:r>
              <a:endParaRPr lang="en-US" altLang="zh-CN" sz="1400">
                <a:solidFill>
                  <a:schemeClr val="bg1"/>
                </a:solidFill>
                <a:latin typeface="Times New Roman" panose="02020603050405020304" pitchFamily="18" charset="0"/>
                <a:cs typeface="Times New Roman" panose="02020603050405020304" pitchFamily="18" charset="0"/>
                <a:sym typeface="+mn-ea"/>
              </a:endParaRPr>
            </a:p>
          </p:txBody>
        </p:sp>
      </p:grpSp>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6.5.3 </a:t>
            </a:r>
            <a:r>
              <a:rPr lang="zh-CN" altLang="en-US" dirty="0"/>
              <a:t>架构</a:t>
            </a:r>
            <a:r>
              <a:rPr lang="en-US" altLang="zh-CN" dirty="0"/>
              <a:t>—</a:t>
            </a:r>
            <a:r>
              <a:rPr lang="zh-CN" altLang="en-US" dirty="0"/>
              <a:t>架构特点</a:t>
            </a:r>
            <a:endParaRPr lang="zh-CN" altLang="en-US" dirty="0"/>
          </a:p>
        </p:txBody>
      </p:sp>
      <p:sp>
        <p:nvSpPr>
          <p:cNvPr id="3" name="内容占位符 2"/>
          <p:cNvSpPr>
            <a:spLocks noGrp="1"/>
          </p:cNvSpPr>
          <p:nvPr>
            <p:ph idx="1"/>
          </p:nvPr>
        </p:nvSpPr>
        <p:spPr/>
        <p:txBody>
          <a:bodyPr/>
          <a:lstStyle/>
          <a:p>
            <a:pPr marL="457200" indent="-457200">
              <a:buAutoNum type="arabicParenBoth"/>
            </a:pPr>
            <a:r>
              <a:rPr lang="zh-CN" altLang="en-US" sz="2400" dirty="0">
                <a:latin typeface="Times New Roman" panose="02020603050405020304" pitchFamily="18" charset="0"/>
                <a:cs typeface="Times New Roman" panose="02020603050405020304" pitchFamily="18" charset="0"/>
              </a:rPr>
              <a:t>一个架构中不能包含相同名称的对象，相同名称的对象可以在不同的架构中存在。 </a:t>
            </a:r>
            <a:endParaRPr lang="en-US" altLang="zh-CN" sz="2400" dirty="0">
              <a:latin typeface="Times New Roman" panose="02020603050405020304" pitchFamily="18" charset="0"/>
              <a:cs typeface="Times New Roman" panose="02020603050405020304" pitchFamily="18" charset="0"/>
            </a:endParaRPr>
          </a:p>
          <a:p>
            <a:pPr marL="457200" indent="-457200">
              <a:buAutoNum type="arabicParenBoth"/>
            </a:pPr>
            <a:r>
              <a:rPr lang="zh-CN" altLang="en-US" sz="2400" dirty="0">
                <a:latin typeface="Times New Roman" panose="02020603050405020304" pitchFamily="18" charset="0"/>
                <a:cs typeface="Times New Roman" panose="02020603050405020304" pitchFamily="18" charset="0"/>
              </a:rPr>
              <a:t>一个架构只能有一个所有者，所有者可以是用户、数据库角色、应用程序角色。 </a:t>
            </a:r>
            <a:endParaRPr lang="en-US" altLang="zh-CN" sz="2400" dirty="0">
              <a:latin typeface="Times New Roman" panose="02020603050405020304" pitchFamily="18" charset="0"/>
              <a:cs typeface="Times New Roman" panose="02020603050405020304" pitchFamily="18" charset="0"/>
            </a:endParaRPr>
          </a:p>
          <a:p>
            <a:pPr marL="457200" indent="-457200">
              <a:buAutoNum type="arabicParenBoth"/>
            </a:pPr>
            <a:r>
              <a:rPr lang="zh-CN" altLang="en-US" sz="2400" dirty="0">
                <a:latin typeface="Times New Roman" panose="02020603050405020304" pitchFamily="18" charset="0"/>
                <a:cs typeface="Times New Roman" panose="02020603050405020304" pitchFamily="18" charset="0"/>
              </a:rPr>
              <a:t>一个数据库角色可以拥有一个默认架构和多个架构。</a:t>
            </a:r>
            <a:endParaRPr lang="en-US" altLang="zh-CN" sz="2400" dirty="0">
              <a:latin typeface="Times New Roman" panose="02020603050405020304" pitchFamily="18" charset="0"/>
              <a:cs typeface="Times New Roman" panose="02020603050405020304" pitchFamily="18" charset="0"/>
            </a:endParaRPr>
          </a:p>
          <a:p>
            <a:pPr marL="457200" indent="-457200">
              <a:buAutoNum type="arabicParenBoth"/>
            </a:pPr>
            <a:r>
              <a:rPr lang="zh-CN" altLang="en-US" sz="2400" dirty="0">
                <a:latin typeface="Times New Roman" panose="02020603050405020304" pitchFamily="18" charset="0"/>
                <a:cs typeface="Times New Roman" panose="02020603050405020304" pitchFamily="18" charset="0"/>
              </a:rPr>
              <a:t>多个数据库用户可以共享单个默认架构。 </a:t>
            </a:r>
            <a:endParaRPr lang="en-US" altLang="zh-CN" sz="2400" dirty="0">
              <a:latin typeface="Times New Roman" panose="02020603050405020304" pitchFamily="18" charset="0"/>
              <a:cs typeface="Times New Roman" panose="02020603050405020304" pitchFamily="18" charset="0"/>
            </a:endParaRPr>
          </a:p>
          <a:p>
            <a:pPr marL="457200" indent="-457200">
              <a:buAutoNum type="arabicParenBoth"/>
            </a:pPr>
            <a:r>
              <a:rPr lang="zh-CN" altLang="en-US" sz="2400" dirty="0">
                <a:latin typeface="Times New Roman" panose="02020603050405020304" pitchFamily="18" charset="0"/>
                <a:cs typeface="Times New Roman" panose="02020603050405020304" pitchFamily="18" charset="0"/>
              </a:rPr>
              <a:t>架构与用户独立，删除用户不会删除架构中的对象。 </a:t>
            </a:r>
            <a:endParaRPr lang="en-US" altLang="zh-CN" sz="2400" dirty="0">
              <a:latin typeface="Times New Roman" panose="02020603050405020304" pitchFamily="18" charset="0"/>
              <a:cs typeface="Times New Roman" panose="02020603050405020304" pitchFamily="18" charset="0"/>
            </a:endParaRPr>
          </a:p>
          <a:p>
            <a:endParaRPr lang="zh-CN" altLang="en-US" b="1" dirty="0"/>
          </a:p>
        </p:txBody>
      </p:sp>
      <p:pic>
        <p:nvPicPr>
          <p:cNvPr id="4" name="图片 3"/>
          <p:cNvPicPr>
            <a:picLocks noChangeAspect="1"/>
          </p:cNvPicPr>
          <p:nvPr>
            <p:custDataLst>
              <p:tags r:id="rId1"/>
            </p:custDataLst>
          </p:nvPr>
        </p:nvPicPr>
        <p:blipFill>
          <a:blip r:embed="rId2"/>
          <a:srcRect t="-8552"/>
          <a:stretch>
            <a:fillRect/>
          </a:stretch>
        </p:blipFill>
        <p:spPr>
          <a:xfrm>
            <a:off x="1017905" y="3796665"/>
            <a:ext cx="7416165" cy="249047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6.1 </a:t>
            </a:r>
            <a:r>
              <a:rPr lang="zh-CN" altLang="en-US" dirty="0"/>
              <a:t>数据库安全性控制概述</a:t>
            </a:r>
            <a:endParaRPr lang="zh-CN" altLang="en-US" sz="3600" dirty="0"/>
          </a:p>
        </p:txBody>
      </p:sp>
      <p:sp>
        <p:nvSpPr>
          <p:cNvPr id="9219" name="Rectangle 3"/>
          <p:cNvSpPr>
            <a:spLocks noGrp="1" noChangeArrowheads="1"/>
          </p:cNvSpPr>
          <p:nvPr>
            <p:ph idx="1"/>
          </p:nvPr>
        </p:nvSpPr>
        <p:spPr>
          <a:xfrm>
            <a:off x="457200" y="1052513"/>
            <a:ext cx="8229600" cy="5184775"/>
          </a:xfrm>
        </p:spPr>
        <p:txBody>
          <a:bodyPr/>
          <a:lstStyle/>
          <a:p>
            <a:pPr eaLnBrk="1" hangingPunct="1">
              <a:buFont typeface="Wingdings" panose="05000000000000000000" pitchFamily="2" charset="2"/>
              <a:buNone/>
            </a:pPr>
            <a:r>
              <a:rPr lang="en-US" altLang="zh-CN" sz="2800" b="1" dirty="0">
                <a:solidFill>
                  <a:srgbClr val="0000FF"/>
                </a:solidFill>
              </a:rPr>
              <a:t>1</a:t>
            </a:r>
            <a:r>
              <a:rPr lang="zh-CN" altLang="en-US" sz="2800" b="1" dirty="0">
                <a:solidFill>
                  <a:srgbClr val="0000FF"/>
                </a:solidFill>
              </a:rPr>
              <a:t>．用户标识与鉴别</a:t>
            </a:r>
            <a:r>
              <a:rPr lang="en-US" altLang="zh-CN" sz="2800" dirty="0">
                <a:latin typeface="Arial" panose="020B0604020202020204" pitchFamily="34" charset="0"/>
              </a:rPr>
              <a:t>——</a:t>
            </a:r>
            <a:r>
              <a:rPr lang="zh-CN" altLang="en-US" sz="2800" dirty="0"/>
              <a:t>系统提供的最外层安全保护措施。</a:t>
            </a:r>
            <a:endParaRPr lang="zh-CN" altLang="en-US" sz="2800" dirty="0"/>
          </a:p>
          <a:p>
            <a:pPr eaLnBrk="1" hangingPunct="1"/>
            <a:r>
              <a:rPr lang="zh-CN" altLang="en-US" sz="2800" dirty="0"/>
              <a:t>由系统提供一定的方式让用户标识自己的名字或身份。每次用户要求进入系统时，由系统进行核对，通过鉴定后才</a:t>
            </a:r>
            <a:r>
              <a:rPr lang="zh-CN" altLang="en-US" sz="2800" dirty="0">
                <a:solidFill>
                  <a:srgbClr val="FF0000"/>
                </a:solidFill>
              </a:rPr>
              <a:t>提供机器使用权</a:t>
            </a:r>
            <a:r>
              <a:rPr lang="zh-CN" altLang="en-US" sz="2800" dirty="0"/>
              <a:t>。</a:t>
            </a:r>
            <a:endParaRPr lang="zh-CN" altLang="en-US" sz="2800" dirty="0"/>
          </a:p>
          <a:p>
            <a:pPr eaLnBrk="1" hangingPunct="1"/>
            <a:r>
              <a:rPr lang="zh-CN" altLang="en-US" sz="2800" dirty="0"/>
              <a:t>对于获得上机权的用户若要</a:t>
            </a:r>
            <a:r>
              <a:rPr lang="zh-CN" altLang="en-US" sz="2800" dirty="0">
                <a:solidFill>
                  <a:srgbClr val="FF0000"/>
                </a:solidFill>
              </a:rPr>
              <a:t>使用数据库时数据库管理系统还要进行用户标识和鉴定</a:t>
            </a:r>
            <a:r>
              <a:rPr lang="zh-CN" altLang="en-US" sz="2800" dirty="0"/>
              <a:t>。用户标识和鉴定的方法有很多种，而且在一个系统中往往是多种方法并举，以获得更强的安全性。</a:t>
            </a:r>
            <a:endParaRPr lang="zh-CN" altLang="en-US" sz="2800" dirty="0"/>
          </a:p>
          <a:p>
            <a:pPr eaLnBrk="1" hangingPunct="1"/>
            <a:r>
              <a:rPr lang="zh-CN" altLang="en-US" sz="2800" dirty="0"/>
              <a:t>通常使用</a:t>
            </a:r>
            <a:r>
              <a:rPr lang="zh-CN" altLang="en-US" sz="2800" dirty="0">
                <a:solidFill>
                  <a:srgbClr val="FF0000"/>
                </a:solidFill>
              </a:rPr>
              <a:t>用户名和口令标识和鉴定用户</a:t>
            </a:r>
            <a:r>
              <a:rPr lang="zh-CN" altLang="en-US" sz="2800" dirty="0"/>
              <a:t>。用户标识与鉴别可以重复多次。 </a:t>
            </a:r>
            <a:endParaRPr lang="zh-CN" altLang="en-US" sz="2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wipe(down)">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wipe(down)">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wipe(down)">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dirty="0"/>
          </a:p>
        </p:txBody>
      </p:sp>
      <p:sp>
        <p:nvSpPr>
          <p:cNvPr id="29699" name="Rectangle 3"/>
          <p:cNvSpPr>
            <a:spLocks noGrp="1" noChangeArrowheads="1"/>
          </p:cNvSpPr>
          <p:nvPr>
            <p:ph idx="1"/>
          </p:nvPr>
        </p:nvSpPr>
        <p:spPr>
          <a:xfrm>
            <a:off x="457200" y="1052830"/>
            <a:ext cx="8229600" cy="5502910"/>
          </a:xfrm>
        </p:spPr>
        <p:txBody>
          <a:bodyPr/>
          <a:lstStyle/>
          <a:p>
            <a:pPr marL="0" indent="0" eaLnBrk="1" hangingPunct="1">
              <a:buNone/>
            </a:pP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1</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SQL Server</a:t>
            </a:r>
            <a:r>
              <a:rPr lang="zh-CN" altLang="en-US" sz="2800" dirty="0">
                <a:solidFill>
                  <a:srgbClr val="0000FF"/>
                </a:solidFill>
                <a:latin typeface="Times New Roman" panose="02020603050405020304" pitchFamily="18" charset="0"/>
                <a:cs typeface="Times New Roman" panose="02020603050405020304" pitchFamily="18" charset="0"/>
              </a:rPr>
              <a:t>权限</a:t>
            </a:r>
            <a:endParaRPr lang="en-US" altLang="zh-CN" sz="2800" dirty="0">
              <a:solidFill>
                <a:srgbClr val="0000FF"/>
              </a:solidFill>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对象权限分配给数据库层次上的对象，并允许用户访问和操作数据库中已存在的对象。这些权限实际上给了用户运行特定</a:t>
            </a:r>
            <a:r>
              <a:rPr lang="en-US" altLang="zh-CN" sz="2400" dirty="0">
                <a:latin typeface="Times New Roman" panose="02020603050405020304" pitchFamily="18" charset="0"/>
                <a:cs typeface="Times New Roman" panose="02020603050405020304" pitchFamily="18" charset="0"/>
              </a:rPr>
              <a:t>SQL</a:t>
            </a:r>
            <a:r>
              <a:rPr lang="zh-CN" altLang="en-US" sz="2400" dirty="0">
                <a:latin typeface="Times New Roman" panose="02020603050405020304" pitchFamily="18" charset="0"/>
                <a:cs typeface="Times New Roman" panose="02020603050405020304" pitchFamily="18" charset="0"/>
              </a:rPr>
              <a:t>命令的能力。</a:t>
            </a:r>
            <a:endParaRPr lang="zh-CN" altLang="en-US"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可用的对象权限有以下几种：</a:t>
            </a:r>
            <a:endParaRPr lang="zh-CN" altLang="en-US" sz="2400" dirty="0">
              <a:latin typeface="Times New Roman" panose="02020603050405020304" pitchFamily="18" charset="0"/>
              <a:cs typeface="Times New Roman" panose="02020603050405020304" pitchFamily="18" charset="0"/>
            </a:endParaRPr>
          </a:p>
          <a:p>
            <a:pPr lvl="1" eaLnBrk="1" hangingPunct="1">
              <a:spcBef>
                <a:spcPts val="0"/>
              </a:spcBef>
            </a:pPr>
            <a:r>
              <a:rPr lang="en-US" altLang="zh-CN" sz="2000" dirty="0">
                <a:latin typeface="Times New Roman" panose="02020603050405020304" pitchFamily="18" charset="0"/>
                <a:cs typeface="Times New Roman" panose="02020603050405020304" pitchFamily="18" charset="0"/>
              </a:rPr>
              <a:t>SELECT—</a:t>
            </a:r>
            <a:r>
              <a:rPr lang="zh-CN" altLang="en-US" sz="2000" dirty="0">
                <a:latin typeface="Times New Roman" panose="02020603050405020304" pitchFamily="18" charset="0"/>
                <a:cs typeface="Times New Roman" panose="02020603050405020304" pitchFamily="18" charset="0"/>
              </a:rPr>
              <a:t>能访问、存储该表上的数据。</a:t>
            </a:r>
            <a:endParaRPr lang="zh-CN" altLang="en-US" sz="2000" dirty="0">
              <a:latin typeface="Times New Roman" panose="02020603050405020304" pitchFamily="18" charset="0"/>
              <a:cs typeface="Times New Roman" panose="02020603050405020304" pitchFamily="18" charset="0"/>
            </a:endParaRPr>
          </a:p>
          <a:p>
            <a:pPr lvl="1" eaLnBrk="1" hangingPunct="1">
              <a:spcBef>
                <a:spcPts val="0"/>
              </a:spcBef>
            </a:pPr>
            <a:r>
              <a:rPr lang="en-US" altLang="zh-CN" sz="2000" dirty="0">
                <a:latin typeface="Times New Roman" panose="02020603050405020304" pitchFamily="18" charset="0"/>
                <a:cs typeface="Times New Roman" panose="02020603050405020304" pitchFamily="18" charset="0"/>
              </a:rPr>
              <a:t>INSERT—</a:t>
            </a:r>
            <a:r>
              <a:rPr lang="zh-CN" altLang="en-US" sz="2000" dirty="0">
                <a:latin typeface="Times New Roman" panose="02020603050405020304" pitchFamily="18" charset="0"/>
                <a:cs typeface="Times New Roman" panose="02020603050405020304" pitchFamily="18" charset="0"/>
              </a:rPr>
              <a:t>能够增加新数据到该表上。</a:t>
            </a:r>
            <a:endParaRPr lang="zh-CN" altLang="en-US" sz="2000" dirty="0">
              <a:latin typeface="Times New Roman" panose="02020603050405020304" pitchFamily="18" charset="0"/>
              <a:cs typeface="Times New Roman" panose="02020603050405020304" pitchFamily="18" charset="0"/>
            </a:endParaRPr>
          </a:p>
          <a:p>
            <a:pPr lvl="1" eaLnBrk="1" hangingPunct="1">
              <a:spcBef>
                <a:spcPts val="0"/>
              </a:spcBef>
            </a:pPr>
            <a:r>
              <a:rPr lang="en-US" altLang="zh-CN" sz="2000" dirty="0">
                <a:latin typeface="Times New Roman" panose="02020603050405020304" pitchFamily="18" charset="0"/>
                <a:cs typeface="Times New Roman" panose="02020603050405020304" pitchFamily="18" charset="0"/>
              </a:rPr>
              <a:t>UPDATE—</a:t>
            </a:r>
            <a:r>
              <a:rPr lang="zh-CN" altLang="en-US" sz="2000" dirty="0">
                <a:latin typeface="Times New Roman" panose="02020603050405020304" pitchFamily="18" charset="0"/>
                <a:cs typeface="Times New Roman" panose="02020603050405020304" pitchFamily="18" charset="0"/>
              </a:rPr>
              <a:t>能修改数据库里存在的数据。</a:t>
            </a:r>
            <a:endParaRPr lang="zh-CN" altLang="en-US" sz="2000" dirty="0">
              <a:latin typeface="Times New Roman" panose="02020603050405020304" pitchFamily="18" charset="0"/>
              <a:cs typeface="Times New Roman" panose="02020603050405020304" pitchFamily="18" charset="0"/>
            </a:endParaRPr>
          </a:p>
          <a:p>
            <a:pPr lvl="1" eaLnBrk="1" hangingPunct="1">
              <a:spcBef>
                <a:spcPts val="0"/>
              </a:spcBef>
            </a:pPr>
            <a:r>
              <a:rPr lang="en-US" altLang="zh-CN" sz="2000" dirty="0">
                <a:latin typeface="Times New Roman" panose="02020603050405020304" pitchFamily="18" charset="0"/>
                <a:cs typeface="Times New Roman" panose="02020603050405020304" pitchFamily="18" charset="0"/>
              </a:rPr>
              <a:t>DELETE—</a:t>
            </a:r>
            <a:r>
              <a:rPr lang="zh-CN" altLang="en-US" sz="2000" dirty="0">
                <a:latin typeface="Times New Roman" panose="02020603050405020304" pitchFamily="18" charset="0"/>
                <a:cs typeface="Times New Roman" panose="02020603050405020304" pitchFamily="18" charset="0"/>
              </a:rPr>
              <a:t>能从表中删除数据。</a:t>
            </a:r>
            <a:endParaRPr lang="zh-CN" altLang="en-US" sz="2000" dirty="0">
              <a:latin typeface="Times New Roman" panose="02020603050405020304" pitchFamily="18" charset="0"/>
              <a:cs typeface="Times New Roman" panose="02020603050405020304" pitchFamily="18" charset="0"/>
            </a:endParaRPr>
          </a:p>
          <a:p>
            <a:pPr lvl="1" eaLnBrk="1" hangingPunct="1">
              <a:spcBef>
                <a:spcPts val="0"/>
              </a:spcBef>
            </a:pPr>
            <a:r>
              <a:rPr lang="en-US" altLang="zh-CN" sz="2000" dirty="0">
                <a:latin typeface="Times New Roman" panose="02020603050405020304" pitchFamily="18" charset="0"/>
                <a:cs typeface="Times New Roman" panose="02020603050405020304" pitchFamily="18" charset="0"/>
              </a:rPr>
              <a:t>EXECUTE—</a:t>
            </a:r>
            <a:r>
              <a:rPr lang="zh-CN" altLang="en-US" sz="2000" dirty="0">
                <a:latin typeface="Times New Roman" panose="02020603050405020304" pitchFamily="18" charset="0"/>
                <a:cs typeface="Times New Roman" panose="02020603050405020304" pitchFamily="18" charset="0"/>
              </a:rPr>
              <a:t>运行该存储过程。</a:t>
            </a:r>
            <a:endParaRPr lang="zh-CN" altLang="en-US" sz="2000" dirty="0">
              <a:latin typeface="Times New Roman" panose="02020603050405020304" pitchFamily="18" charset="0"/>
              <a:cs typeface="Times New Roman" panose="02020603050405020304" pitchFamily="18" charset="0"/>
            </a:endParaRPr>
          </a:p>
          <a:p>
            <a:pPr lvl="1" eaLnBrk="1" hangingPunct="1">
              <a:spcBef>
                <a:spcPts val="0"/>
              </a:spcBef>
            </a:pPr>
            <a:r>
              <a:rPr lang="en-US" altLang="zh-CN" sz="2000" dirty="0">
                <a:latin typeface="Times New Roman" panose="02020603050405020304" pitchFamily="18" charset="0"/>
                <a:cs typeface="Times New Roman" panose="02020603050405020304" pitchFamily="18" charset="0"/>
              </a:rPr>
              <a:t>REFERENCES—</a:t>
            </a:r>
            <a:r>
              <a:rPr lang="zh-CN" altLang="en-US" sz="2000" dirty="0">
                <a:latin typeface="Times New Roman" panose="02020603050405020304" pitchFamily="18" charset="0"/>
                <a:cs typeface="Times New Roman" panose="02020603050405020304" pitchFamily="18" charset="0"/>
              </a:rPr>
              <a:t>允许一个用户使用一个主键</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外键关系把两个表链接到一起。</a:t>
            </a:r>
            <a:endParaRPr lang="zh-CN" altLang="en-US" sz="20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权限可以直接分配给用户；或者把权限分配给角色，然后再分配用户到这个角色。</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sz="3200" dirty="0"/>
          </a:p>
        </p:txBody>
      </p:sp>
      <p:sp>
        <p:nvSpPr>
          <p:cNvPr id="31747" name="Rectangle 3"/>
          <p:cNvSpPr>
            <a:spLocks noGrp="1" noChangeArrowheads="1"/>
          </p:cNvSpPr>
          <p:nvPr>
            <p:ph idx="1"/>
          </p:nvPr>
        </p:nvSpPr>
        <p:spPr>
          <a:xfrm>
            <a:off x="457200" y="1052513"/>
            <a:ext cx="8229600" cy="5184775"/>
          </a:xfrm>
        </p:spPr>
        <p:txBody>
          <a:bodyPr/>
          <a:lstStyle/>
          <a:p>
            <a:pPr eaLnBrk="1" hangingPunct="1">
              <a:lnSpc>
                <a:spcPct val="80000"/>
              </a:lnSpc>
              <a:buFont typeface="Wingdings" panose="05000000000000000000" pitchFamily="2" charset="2"/>
              <a:buNone/>
            </a:pPr>
            <a:r>
              <a:rPr lang="zh-CN" altLang="en-US" sz="3200" dirty="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2</a:t>
            </a:r>
            <a:r>
              <a:rPr lang="zh-CN" altLang="en-US" sz="3200" dirty="0">
                <a:solidFill>
                  <a:srgbClr val="0000FF"/>
                </a:solidFill>
                <a:latin typeface="Times New Roman" panose="02020603050405020304" pitchFamily="18" charset="0"/>
                <a:cs typeface="Times New Roman" panose="02020603050405020304" pitchFamily="18" charset="0"/>
              </a:rPr>
              <a:t>）权限操作</a:t>
            </a:r>
            <a:endParaRPr lang="en-US" altLang="zh-CN" sz="3200" dirty="0">
              <a:solidFill>
                <a:srgbClr val="0000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数据库内的权限始终授予数据库用户、角色和</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用户或者组，但是不授予</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登陆名。</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a:sym typeface="+mn-ea"/>
              </a:rPr>
              <a:t>管理</a:t>
            </a:r>
            <a:r>
              <a:rPr lang="zh-CN" altLang="en-US" sz="2400" dirty="0"/>
              <a:t>数据库用户或角色权限的方法有：授予权限、拒绝权限和吊销权限</a:t>
            </a:r>
            <a:endParaRPr lang="en-US" altLang="zh-CN" sz="2400" dirty="0"/>
          </a:p>
          <a:p>
            <a:pPr eaLnBrk="1" hangingPunct="1">
              <a:lnSpc>
                <a:spcPct val="80000"/>
              </a:lnSpc>
              <a:buFont typeface="Wingdings" panose="05000000000000000000" pitchFamily="2" charset="2"/>
              <a:buNone/>
            </a:pPr>
            <a:endParaRPr lang="zh-CN" altLang="en-US" sz="3200" dirty="0">
              <a:solidFill>
                <a:srgbClr val="0000FF"/>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①</a:t>
            </a:r>
            <a:r>
              <a:rPr lang="zh-CN" altLang="en-US" sz="2400" dirty="0">
                <a:latin typeface="Times New Roman" panose="02020603050405020304" pitchFamily="18" charset="0"/>
                <a:cs typeface="Times New Roman" panose="02020603050405020304" pitchFamily="18" charset="0"/>
              </a:rPr>
              <a:t>拒绝或禁止</a:t>
            </a:r>
            <a:r>
              <a:rPr lang="en-US" altLang="zh-CN" sz="2400" dirty="0">
                <a:latin typeface="Times New Roman" panose="02020603050405020304" pitchFamily="18" charset="0"/>
                <a:cs typeface="Times New Roman" panose="02020603050405020304" pitchFamily="18" charset="0"/>
              </a:rPr>
              <a:t>(Deny)</a:t>
            </a:r>
            <a:endParaRPr lang="zh-CN" altLang="en-US"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禁止权限是权限的最高级别。一种权限对一个用户禁止后，该用户不再有该权限，即使他在另一个级别被授予该权限</a:t>
            </a:r>
            <a:endParaRPr lang="en-US" altLang="zh-CN" sz="2400" dirty="0">
              <a:latin typeface="Times New Roman" panose="02020603050405020304" pitchFamily="18" charset="0"/>
              <a:cs typeface="Times New Roman" panose="02020603050405020304" pitchFamily="18" charset="0"/>
            </a:endParaRPr>
          </a:p>
          <a:p>
            <a:pPr lvl="1" eaLnBrk="1" hangingPunct="1"/>
            <a:r>
              <a:rPr lang="en-US" altLang="zh-CN" sz="2400" dirty="0">
                <a:latin typeface="Times New Roman" panose="02020603050405020304" pitchFamily="18" charset="0"/>
                <a:cs typeface="Times New Roman" panose="02020603050405020304" pitchFamily="18" charset="0"/>
              </a:rPr>
              <a:t>Mark</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Editors</a:t>
            </a:r>
            <a:r>
              <a:rPr lang="zh-CN" altLang="en-US" sz="2400" dirty="0">
                <a:latin typeface="Times New Roman" panose="02020603050405020304" pitchFamily="18" charset="0"/>
                <a:cs typeface="Times New Roman" panose="02020603050405020304" pitchFamily="18" charset="0"/>
              </a:rPr>
              <a:t>角色中的一员。</a:t>
            </a:r>
            <a:r>
              <a:rPr lang="en-US" altLang="zh-CN" sz="2400" dirty="0">
                <a:latin typeface="Times New Roman" panose="02020603050405020304" pitchFamily="18" charset="0"/>
                <a:cs typeface="Times New Roman" panose="02020603050405020304" pitchFamily="18" charset="0"/>
              </a:rPr>
              <a:t>Editors</a:t>
            </a:r>
            <a:r>
              <a:rPr lang="zh-CN" altLang="en-US" sz="2400" dirty="0">
                <a:latin typeface="Times New Roman" panose="02020603050405020304" pitchFamily="18" charset="0"/>
                <a:cs typeface="Times New Roman" panose="02020603050405020304" pitchFamily="18" charset="0"/>
              </a:rPr>
              <a:t>角色在</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表上被授予</a:t>
            </a: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权限，而</a:t>
            </a:r>
            <a:r>
              <a:rPr lang="en-US" altLang="zh-CN" sz="2400" dirty="0">
                <a:latin typeface="Times New Roman" panose="02020603050405020304" pitchFamily="18" charset="0"/>
                <a:cs typeface="Times New Roman" panose="02020603050405020304" pitchFamily="18" charset="0"/>
              </a:rPr>
              <a:t>Mark</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表上被禁止</a:t>
            </a: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权限，</a:t>
            </a:r>
            <a:r>
              <a:rPr lang="en-US" altLang="zh-CN" sz="2400" dirty="0">
                <a:latin typeface="Times New Roman" panose="02020603050405020304" pitchFamily="18" charset="0"/>
                <a:cs typeface="Times New Roman" panose="02020603050405020304" pitchFamily="18" charset="0"/>
              </a:rPr>
              <a:t>Mark</a:t>
            </a:r>
            <a:r>
              <a:rPr lang="zh-CN" altLang="en-US" sz="2400" dirty="0">
                <a:latin typeface="Times New Roman" panose="02020603050405020304" pitchFamily="18" charset="0"/>
                <a:cs typeface="Times New Roman" panose="02020603050405020304" pitchFamily="18" charset="0"/>
              </a:rPr>
              <a:t>便不能访问</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a:t>
            </a:r>
            <a:endParaRPr lang="zh-CN" altLang="en-US" sz="24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wipe(down)">
                                      <p:cBhvr>
                                        <p:cTn id="7" dur="500"/>
                                        <p:tgtEl>
                                          <p:spTgt spid="31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747">
                                            <p:txEl>
                                              <p:pRg st="2" end="2"/>
                                            </p:txEl>
                                          </p:spTgt>
                                        </p:tgtEl>
                                        <p:attrNameLst>
                                          <p:attrName>style.visibility</p:attrName>
                                        </p:attrNameLst>
                                      </p:cBhvr>
                                      <p:to>
                                        <p:strVal val="visible"/>
                                      </p:to>
                                    </p:set>
                                    <p:animEffect transition="in" filter="wipe(down)">
                                      <p:cBhvr>
                                        <p:cTn id="12" dur="500"/>
                                        <p:tgtEl>
                                          <p:spTgt spid="31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animEffect transition="in" filter="wipe(down)">
                                      <p:cBhvr>
                                        <p:cTn id="17" dur="500"/>
                                        <p:tgtEl>
                                          <p:spTgt spid="31747">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1747">
                                            <p:txEl>
                                              <p:pRg st="5" end="5"/>
                                            </p:txEl>
                                          </p:spTgt>
                                        </p:tgtEl>
                                        <p:attrNameLst>
                                          <p:attrName>style.visibility</p:attrName>
                                        </p:attrNameLst>
                                      </p:cBhvr>
                                      <p:to>
                                        <p:strVal val="visible"/>
                                      </p:to>
                                    </p:set>
                                    <p:animEffect transition="in" filter="wipe(down)">
                                      <p:cBhvr>
                                        <p:cTn id="20" dur="500"/>
                                        <p:tgtEl>
                                          <p:spTgt spid="3174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1747">
                                            <p:txEl>
                                              <p:pRg st="6" end="6"/>
                                            </p:txEl>
                                          </p:spTgt>
                                        </p:tgtEl>
                                        <p:attrNameLst>
                                          <p:attrName>style.visibility</p:attrName>
                                        </p:attrNameLst>
                                      </p:cBhvr>
                                      <p:to>
                                        <p:strVal val="visible"/>
                                      </p:to>
                                    </p:set>
                                    <p:animEffect transition="in" filter="wipe(down)">
                                      <p:cBhvr>
                                        <p:cTn id="25" dur="500"/>
                                        <p:tgtEl>
                                          <p:spTgt spid="3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sz="3200" dirty="0"/>
          </a:p>
        </p:txBody>
      </p:sp>
      <p:sp>
        <p:nvSpPr>
          <p:cNvPr id="31747" name="Rectangle 3"/>
          <p:cNvSpPr>
            <a:spLocks noGrp="1" noChangeArrowheads="1"/>
          </p:cNvSpPr>
          <p:nvPr>
            <p:ph idx="1"/>
          </p:nvPr>
        </p:nvSpPr>
        <p:spPr>
          <a:xfrm>
            <a:off x="457200" y="1052513"/>
            <a:ext cx="8229600" cy="5184775"/>
          </a:xfrm>
        </p:spPr>
        <p:txBody>
          <a:bodyPr/>
          <a:lstStyle/>
          <a:p>
            <a:pPr eaLnBrk="1" hangingPunct="1">
              <a:lnSpc>
                <a:spcPct val="80000"/>
              </a:lnSpc>
              <a:buNone/>
            </a:pPr>
            <a:r>
              <a:rPr lang="zh-CN" altLang="en-US" sz="3200" dirty="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2</a:t>
            </a:r>
            <a:r>
              <a:rPr lang="zh-CN" altLang="en-US" sz="3200" dirty="0">
                <a:solidFill>
                  <a:srgbClr val="0000FF"/>
                </a:solidFill>
                <a:latin typeface="Times New Roman" panose="02020603050405020304" pitchFamily="18" charset="0"/>
                <a:cs typeface="Times New Roman" panose="02020603050405020304" pitchFamily="18" charset="0"/>
              </a:rPr>
              <a:t>）权限操作</a:t>
            </a:r>
            <a:endParaRPr lang="zh-CN" altLang="en-US" sz="3200" dirty="0">
              <a:solidFill>
                <a:srgbClr val="0000FF"/>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②撤销或吊销</a:t>
            </a:r>
            <a:r>
              <a:rPr lang="en-US" altLang="zh-CN" sz="2400" dirty="0">
                <a:latin typeface="Times New Roman" panose="02020603050405020304" pitchFamily="18" charset="0"/>
                <a:cs typeface="Times New Roman" panose="02020603050405020304" pitchFamily="18" charset="0"/>
              </a:rPr>
              <a:t>(Revoke)</a:t>
            </a:r>
            <a:endParaRPr lang="zh-CN" altLang="en-US"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只是简单地撤销以前分配给用户的权限。如果同样的权限在另一级别上被授予，则依然拥有该权限。</a:t>
            </a:r>
            <a:endParaRPr lang="en-US" altLang="zh-CN" sz="2400" dirty="0">
              <a:latin typeface="Times New Roman" panose="02020603050405020304" pitchFamily="18" charset="0"/>
              <a:cs typeface="Times New Roman" panose="02020603050405020304" pitchFamily="18" charset="0"/>
            </a:endParaRPr>
          </a:p>
          <a:p>
            <a:pPr lvl="1" eaLnBrk="1" hangingPunct="1"/>
            <a:r>
              <a:rPr lang="en-US" altLang="zh-CN" sz="2400" dirty="0">
                <a:latin typeface="Times New Roman" panose="02020603050405020304" pitchFamily="18" charset="0"/>
                <a:cs typeface="Times New Roman" panose="02020603050405020304" pitchFamily="18" charset="0"/>
              </a:rPr>
              <a:t>Mark </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Editors</a:t>
            </a:r>
            <a:r>
              <a:rPr lang="zh-CN" altLang="en-US" sz="2400" dirty="0">
                <a:latin typeface="Times New Roman" panose="02020603050405020304" pitchFamily="18" charset="0"/>
                <a:cs typeface="Times New Roman" panose="02020603050405020304" pitchFamily="18" charset="0"/>
              </a:rPr>
              <a:t>角色中的一员。</a:t>
            </a:r>
            <a:r>
              <a:rPr lang="en-US" altLang="zh-CN" sz="2400" dirty="0">
                <a:latin typeface="Times New Roman" panose="02020603050405020304" pitchFamily="18" charset="0"/>
                <a:cs typeface="Times New Roman" panose="02020603050405020304" pitchFamily="18" charset="0"/>
              </a:rPr>
              <a:t>Editors</a:t>
            </a:r>
            <a:r>
              <a:rPr lang="zh-CN" altLang="en-US" sz="2400" dirty="0">
                <a:latin typeface="Times New Roman" panose="02020603050405020304" pitchFamily="18" charset="0"/>
                <a:cs typeface="Times New Roman" panose="02020603050405020304" pitchFamily="18" charset="0"/>
              </a:rPr>
              <a:t>角色在</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表上被授予</a:t>
            </a: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权限，而</a:t>
            </a:r>
            <a:r>
              <a:rPr lang="en-US" altLang="zh-CN" sz="2400" dirty="0">
                <a:latin typeface="Times New Roman" panose="02020603050405020304" pitchFamily="18" charset="0"/>
                <a:cs typeface="Times New Roman" panose="02020603050405020304" pitchFamily="18" charset="0"/>
              </a:rPr>
              <a:t>Mark</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表上被撤销了</a:t>
            </a: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权限。</a:t>
            </a:r>
            <a:r>
              <a:rPr lang="en-US" altLang="zh-CN" sz="2400" dirty="0">
                <a:latin typeface="Times New Roman" panose="02020603050405020304" pitchFamily="18" charset="0"/>
                <a:cs typeface="Times New Roman" panose="02020603050405020304" pitchFamily="18" charset="0"/>
              </a:rPr>
              <a:t>Mark</a:t>
            </a:r>
            <a:r>
              <a:rPr lang="zh-CN" altLang="en-US" sz="2400" dirty="0">
                <a:latin typeface="Times New Roman" panose="02020603050405020304" pitchFamily="18" charset="0"/>
                <a:cs typeface="Times New Roman" panose="02020603050405020304" pitchFamily="18" charset="0"/>
              </a:rPr>
              <a:t>仍然能访问</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要想彻底地取消这个权限，用户必须明确地在</a:t>
            </a:r>
            <a:r>
              <a:rPr lang="en-US" altLang="zh-CN" sz="2400" dirty="0">
                <a:latin typeface="Times New Roman" panose="02020603050405020304" pitchFamily="18" charset="0"/>
                <a:cs typeface="Times New Roman" panose="02020603050405020304" pitchFamily="18" charset="0"/>
              </a:rPr>
              <a:t>Editors</a:t>
            </a:r>
            <a:r>
              <a:rPr lang="zh-CN" altLang="en-US" sz="2400" dirty="0">
                <a:latin typeface="Times New Roman" panose="02020603050405020304" pitchFamily="18" charset="0"/>
                <a:cs typeface="Times New Roman" panose="02020603050405020304" pitchFamily="18" charset="0"/>
              </a:rPr>
              <a:t>角色上撤销或禁止这个权限，或者对</a:t>
            </a:r>
            <a:r>
              <a:rPr lang="en-US" altLang="zh-CN" sz="2400" dirty="0">
                <a:latin typeface="Times New Roman" panose="02020603050405020304" pitchFamily="18" charset="0"/>
                <a:cs typeface="Times New Roman" panose="02020603050405020304" pitchFamily="18" charset="0"/>
              </a:rPr>
              <a:t>Mark</a:t>
            </a:r>
            <a:r>
              <a:rPr lang="zh-CN" altLang="en-US" sz="2400" dirty="0">
                <a:latin typeface="Times New Roman" panose="02020603050405020304" pitchFamily="18" charset="0"/>
                <a:cs typeface="Times New Roman" panose="02020603050405020304" pitchFamily="18" charset="0"/>
              </a:rPr>
              <a:t>禁止这个权限。</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Effect transition="in" filter="wipe(down)">
                                      <p:cBhvr>
                                        <p:cTn id="7" dur="500"/>
                                        <p:tgtEl>
                                          <p:spTgt spid="31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Effect transition="in" filter="wipe(down)">
                                      <p:cBhvr>
                                        <p:cTn id="12" dur="500"/>
                                        <p:tgtEl>
                                          <p:spTgt spid="317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animEffect transition="in" filter="wipe(down)">
                                      <p:cBhvr>
                                        <p:cTn id="17"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dirty="0"/>
              <a:t>6.5 </a:t>
            </a:r>
            <a:r>
              <a:rPr lang="en-US" altLang="zh-CN" dirty="0" err="1"/>
              <a:t>数据库对象安全验证</a:t>
            </a:r>
            <a:r>
              <a:rPr lang="en-US" altLang="zh-CN" dirty="0"/>
              <a:t>--</a:t>
            </a:r>
            <a:r>
              <a:rPr lang="zh-CN" altLang="en-US" dirty="0"/>
              <a:t>权限管理</a:t>
            </a:r>
            <a:endParaRPr lang="zh-CN" altLang="en-US" sz="3200" dirty="0"/>
          </a:p>
        </p:txBody>
      </p:sp>
      <p:sp>
        <p:nvSpPr>
          <p:cNvPr id="31747" name="Rectangle 3"/>
          <p:cNvSpPr>
            <a:spLocks noGrp="1" noChangeArrowheads="1"/>
          </p:cNvSpPr>
          <p:nvPr>
            <p:ph idx="1"/>
          </p:nvPr>
        </p:nvSpPr>
        <p:spPr>
          <a:xfrm>
            <a:off x="457200" y="1052513"/>
            <a:ext cx="8229600" cy="5527674"/>
          </a:xfrm>
        </p:spPr>
        <p:txBody>
          <a:bodyPr/>
          <a:lstStyle/>
          <a:p>
            <a:pPr eaLnBrk="1" hangingPunct="1">
              <a:lnSpc>
                <a:spcPct val="80000"/>
              </a:lnSpc>
              <a:buNone/>
            </a:pPr>
            <a:r>
              <a:rPr lang="zh-CN" altLang="en-US" sz="3200" dirty="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2</a:t>
            </a:r>
            <a:r>
              <a:rPr lang="zh-CN" altLang="en-US" sz="3200" dirty="0">
                <a:solidFill>
                  <a:srgbClr val="0000FF"/>
                </a:solidFill>
                <a:latin typeface="Times New Roman" panose="02020603050405020304" pitchFamily="18" charset="0"/>
                <a:cs typeface="Times New Roman" panose="02020603050405020304" pitchFamily="18" charset="0"/>
              </a:rPr>
              <a:t>）权限操作</a:t>
            </a:r>
            <a:endParaRPr lang="zh-CN" altLang="en-US" sz="3200" dirty="0">
              <a:solidFill>
                <a:srgbClr val="0000FF"/>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③授予</a:t>
            </a:r>
            <a:r>
              <a:rPr lang="en-US" altLang="zh-CN" sz="2400" dirty="0">
                <a:latin typeface="Times New Roman" panose="02020603050405020304" pitchFamily="18" charset="0"/>
                <a:cs typeface="Times New Roman" panose="02020603050405020304" pitchFamily="18" charset="0"/>
              </a:rPr>
              <a:t>(Grant)</a:t>
            </a:r>
            <a:endParaRPr lang="zh-CN" altLang="en-US"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授予权限将会删除以前的禁止权限或撤销权限，并允许用户执行这个功能。</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如果同一个权限在任一其他级上被禁止，用户将不能使用这项功能。</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如果这个权限在另一级上被撤销，用户仍然能够使用这项功能。</a:t>
            </a:r>
            <a:endParaRPr lang="en-US" altLang="zh-CN" sz="2400" dirty="0">
              <a:latin typeface="Times New Roman" panose="02020603050405020304" pitchFamily="18" charset="0"/>
              <a:cs typeface="Times New Roman" panose="02020603050405020304" pitchFamily="18" charset="0"/>
            </a:endParaRPr>
          </a:p>
          <a:p>
            <a:pPr lvl="1" eaLnBrk="1" hangingPunct="1"/>
            <a:r>
              <a:rPr lang="en-US" altLang="zh-CN" sz="2400" dirty="0">
                <a:latin typeface="Times New Roman" panose="02020603050405020304" pitchFamily="18" charset="0"/>
                <a:cs typeface="Times New Roman" panose="02020603050405020304" pitchFamily="18" charset="0"/>
              </a:rPr>
              <a:t>Mark </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Editors</a:t>
            </a:r>
            <a:r>
              <a:rPr lang="zh-CN" altLang="en-US" sz="2400" dirty="0">
                <a:latin typeface="Times New Roman" panose="02020603050405020304" pitchFamily="18" charset="0"/>
                <a:cs typeface="Times New Roman" panose="02020603050405020304" pitchFamily="18" charset="0"/>
              </a:rPr>
              <a:t>角色中的一员。如果</a:t>
            </a:r>
            <a:r>
              <a:rPr lang="en-US" altLang="zh-CN" sz="2400" dirty="0">
                <a:latin typeface="Times New Roman" panose="02020603050405020304" pitchFamily="18" charset="0"/>
                <a:cs typeface="Times New Roman" panose="02020603050405020304" pitchFamily="18" charset="0"/>
              </a:rPr>
              <a:t>Mark </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表上被授予</a:t>
            </a: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权限，而</a:t>
            </a:r>
            <a:r>
              <a:rPr lang="en-US" altLang="zh-CN" sz="2400" dirty="0">
                <a:latin typeface="Times New Roman" panose="02020603050405020304" pitchFamily="18" charset="0"/>
                <a:cs typeface="Times New Roman" panose="02020603050405020304" pitchFamily="18" charset="0"/>
              </a:rPr>
              <a:t>Editors</a:t>
            </a:r>
            <a:r>
              <a:rPr lang="zh-CN" altLang="en-US" sz="2400" dirty="0">
                <a:latin typeface="Times New Roman" panose="02020603050405020304" pitchFamily="18" charset="0"/>
                <a:cs typeface="Times New Roman" panose="02020603050405020304" pitchFamily="18" charset="0"/>
              </a:rPr>
              <a:t>角色在</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表上被撤销</a:t>
            </a: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权限，</a:t>
            </a:r>
            <a:r>
              <a:rPr lang="en-US" altLang="zh-CN" sz="2400" dirty="0">
                <a:latin typeface="Times New Roman" panose="02020603050405020304" pitchFamily="18" charset="0"/>
                <a:cs typeface="Times New Roman" panose="02020603050405020304" pitchFamily="18" charset="0"/>
              </a:rPr>
              <a:t>Mark</a:t>
            </a:r>
            <a:r>
              <a:rPr lang="zh-CN" altLang="en-US" sz="2400" dirty="0">
                <a:latin typeface="Times New Roman" panose="02020603050405020304" pitchFamily="18" charset="0"/>
                <a:cs typeface="Times New Roman" panose="02020603050405020304" pitchFamily="18" charset="0"/>
              </a:rPr>
              <a:t>仍然能访问</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a:t>
            </a:r>
            <a:endParaRPr lang="en-US" altLang="zh-CN" sz="2400" dirty="0">
              <a:latin typeface="Times New Roman" panose="02020603050405020304" pitchFamily="18" charset="0"/>
              <a:cs typeface="Times New Roman" panose="02020603050405020304" pitchFamily="18" charset="0"/>
            </a:endParaRPr>
          </a:p>
          <a:p>
            <a:pPr lvl="1" eaLnBrk="1" hangingPunct="1"/>
            <a:r>
              <a:rPr lang="en-US" altLang="zh-CN" sz="2400" dirty="0">
                <a:latin typeface="Times New Roman" panose="02020603050405020304" pitchFamily="18" charset="0"/>
                <a:cs typeface="Times New Roman" panose="02020603050405020304" pitchFamily="18" charset="0"/>
              </a:rPr>
              <a:t>Editors</a:t>
            </a:r>
            <a:r>
              <a:rPr lang="zh-CN" altLang="en-US" sz="2400" dirty="0">
                <a:latin typeface="Times New Roman" panose="02020603050405020304" pitchFamily="18" charset="0"/>
                <a:cs typeface="Times New Roman" panose="02020603050405020304" pitchFamily="18" charset="0"/>
              </a:rPr>
              <a:t>角色在</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表上被禁止</a:t>
            </a: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权限，</a:t>
            </a:r>
            <a:r>
              <a:rPr lang="en-US" altLang="zh-CN" sz="2400" dirty="0">
                <a:latin typeface="Times New Roman" panose="02020603050405020304" pitchFamily="18" charset="0"/>
                <a:cs typeface="Times New Roman" panose="02020603050405020304" pitchFamily="18" charset="0"/>
              </a:rPr>
              <a:t>Mark</a:t>
            </a:r>
            <a:r>
              <a:rPr lang="zh-CN" altLang="en-US" sz="2400" dirty="0">
                <a:latin typeface="Times New Roman" panose="02020603050405020304" pitchFamily="18" charset="0"/>
                <a:cs typeface="Times New Roman" panose="02020603050405020304" pitchFamily="18" charset="0"/>
              </a:rPr>
              <a:t>则不能访问</a:t>
            </a:r>
            <a:r>
              <a:rPr lang="en-US" altLang="zh-CN" sz="2400" dirty="0">
                <a:latin typeface="Times New Roman" panose="02020603050405020304" pitchFamily="18" charset="0"/>
                <a:cs typeface="Times New Roman" panose="02020603050405020304" pitchFamily="18" charset="0"/>
              </a:rPr>
              <a:t>authors</a:t>
            </a:r>
            <a:r>
              <a:rPr lang="zh-CN" altLang="en-US" sz="2400" dirty="0">
                <a:latin typeface="Times New Roman" panose="02020603050405020304" pitchFamily="18" charset="0"/>
                <a:cs typeface="Times New Roman" panose="02020603050405020304" pitchFamily="18" charset="0"/>
              </a:rPr>
              <a:t>表。</a:t>
            </a:r>
            <a:endParaRPr lang="zh-CN" altLang="en-US" sz="2400" dirty="0">
              <a:latin typeface="Times New Roman" panose="02020603050405020304" pitchFamily="18" charset="0"/>
              <a:cs typeface="Times New Roman" panose="02020603050405020304" pitchFamily="18" charset="0"/>
            </a:endParaRPr>
          </a:p>
          <a:p>
            <a:pPr lvl="1" eaLnBrk="1" hangingPunct="1"/>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Effect transition="in" filter="wipe(down)">
                                      <p:cBhvr>
                                        <p:cTn id="7" dur="500"/>
                                        <p:tgtEl>
                                          <p:spTgt spid="31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Effect transition="in" filter="wipe(down)">
                                      <p:cBhvr>
                                        <p:cTn id="12" dur="500"/>
                                        <p:tgtEl>
                                          <p:spTgt spid="317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animEffect transition="in" filter="wipe(down)">
                                      <p:cBhvr>
                                        <p:cTn id="17" dur="500"/>
                                        <p:tgtEl>
                                          <p:spTgt spid="317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747">
                                            <p:txEl>
                                              <p:pRg st="5" end="5"/>
                                            </p:txEl>
                                          </p:spTgt>
                                        </p:tgtEl>
                                        <p:attrNameLst>
                                          <p:attrName>style.visibility</p:attrName>
                                        </p:attrNameLst>
                                      </p:cBhvr>
                                      <p:to>
                                        <p:strVal val="visible"/>
                                      </p:to>
                                    </p:set>
                                    <p:animEffect transition="in" filter="wipe(down)">
                                      <p:cBhvr>
                                        <p:cTn id="22" dur="500"/>
                                        <p:tgtEl>
                                          <p:spTgt spid="317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747">
                                            <p:txEl>
                                              <p:pRg st="6" end="6"/>
                                            </p:txEl>
                                          </p:spTgt>
                                        </p:tgtEl>
                                        <p:attrNameLst>
                                          <p:attrName>style.visibility</p:attrName>
                                        </p:attrNameLst>
                                      </p:cBhvr>
                                      <p:to>
                                        <p:strVal val="visible"/>
                                      </p:to>
                                    </p:set>
                                    <p:animEffect transition="in" filter="wipe(down)">
                                      <p:cBhvr>
                                        <p:cTn id="27" dur="500"/>
                                        <p:tgtEl>
                                          <p:spTgt spid="3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t>T-SQL</a:t>
            </a:r>
            <a:r>
              <a:rPr lang="zh-CN" altLang="zh-CN" dirty="0"/>
              <a:t>创建</a:t>
            </a:r>
            <a:r>
              <a:rPr lang="zh-CN" altLang="en-US" dirty="0"/>
              <a:t>数据库登录名</a:t>
            </a:r>
            <a:endParaRPr lang="zh-CN" altLang="en-US" dirty="0"/>
          </a:p>
        </p:txBody>
      </p:sp>
      <p:sp>
        <p:nvSpPr>
          <p:cNvPr id="19459" name="Rectangle 3"/>
          <p:cNvSpPr>
            <a:spLocks noGrp="1" noChangeArrowheads="1"/>
          </p:cNvSpPr>
          <p:nvPr>
            <p:ph type="body" idx="1"/>
          </p:nvPr>
        </p:nvSpPr>
        <p:spPr>
          <a:xfrm>
            <a:off x="457200" y="1052513"/>
            <a:ext cx="8229600" cy="5184775"/>
          </a:xfrm>
        </p:spPr>
        <p:txBody>
          <a:bodyPr/>
          <a:lstStyle/>
          <a:p>
            <a:r>
              <a:rPr lang="zh-CN" altLang="zh-CN" sz="2400" dirty="0">
                <a:latin typeface="Times New Roman" panose="02020603050405020304" pitchFamily="18" charset="0"/>
                <a:cs typeface="Times New Roman" panose="02020603050405020304" pitchFamily="18" charset="0"/>
              </a:rPr>
              <a:t>通过</a:t>
            </a:r>
            <a:r>
              <a:rPr lang="en-US" altLang="zh-CN" sz="2400" dirty="0">
                <a:latin typeface="Times New Roman" panose="02020603050405020304" pitchFamily="18" charset="0"/>
                <a:cs typeface="Times New Roman" panose="02020603050405020304" pitchFamily="18" charset="0"/>
              </a:rPr>
              <a:t>T-SQL</a:t>
            </a:r>
            <a:r>
              <a:rPr lang="zh-CN" altLang="zh-CN" sz="2400" dirty="0">
                <a:latin typeface="Times New Roman" panose="02020603050405020304" pitchFamily="18" charset="0"/>
                <a:cs typeface="Times New Roman" panose="02020603050405020304" pitchFamily="18" charset="0"/>
              </a:rPr>
              <a:t>创建使用</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身份验证的</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登录名；</a:t>
            </a:r>
            <a:endParaRPr lang="en-US" altLang="zh-CN" sz="24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CREATE LOGIN &lt;login name&gt; WITH PASSWORD=’&lt;password&gt;’</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例</a:t>
            </a:r>
            <a:r>
              <a:rPr lang="en-US" altLang="zh-CN" sz="2200" dirty="0">
                <a:latin typeface="Times New Roman" panose="02020603050405020304" pitchFamily="18" charset="0"/>
                <a:cs typeface="Times New Roman" panose="02020603050405020304" pitchFamily="18" charset="0"/>
              </a:rPr>
              <a:t>6-4</a:t>
            </a:r>
            <a:r>
              <a:rPr lang="zh-CN" altLang="en-US" sz="2200" dirty="0">
                <a:latin typeface="Times New Roman" panose="02020603050405020304" pitchFamily="18" charset="0"/>
                <a:cs typeface="Times New Roman" panose="02020603050405020304" pitchFamily="18" charset="0"/>
              </a:rPr>
              <a:t> 新建一个名字为</a:t>
            </a:r>
            <a:r>
              <a:rPr lang="en-US" altLang="zh-CN" sz="2200" dirty="0">
                <a:latin typeface="Times New Roman" panose="02020603050405020304" pitchFamily="18" charset="0"/>
                <a:cs typeface="Times New Roman" panose="02020603050405020304" pitchFamily="18" charset="0"/>
              </a:rPr>
              <a:t>”wang”</a:t>
            </a:r>
            <a:r>
              <a:rPr lang="zh-CN" altLang="en-US" sz="2200" dirty="0">
                <a:latin typeface="Times New Roman" panose="02020603050405020304" pitchFamily="18" charset="0"/>
                <a:cs typeface="Times New Roman" panose="02020603050405020304" pitchFamily="18" charset="0"/>
              </a:rPr>
              <a:t>的登录名，密码是</a:t>
            </a:r>
            <a:r>
              <a:rPr lang="en-US" altLang="zh-CN" sz="2200" dirty="0">
                <a:latin typeface="Times New Roman" panose="02020603050405020304" pitchFamily="18" charset="0"/>
                <a:cs typeface="Times New Roman" panose="02020603050405020304" pitchFamily="18" charset="0"/>
              </a:rPr>
              <a:t>”123456”</a:t>
            </a:r>
            <a:endParaRPr lang="en-US" altLang="zh-CN" sz="22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CREATE LOGIN wang WITH PASSWORD=‘123456’</a:t>
            </a:r>
            <a:endParaRPr lang="en-US" altLang="zh-CN" sz="2200" dirty="0">
              <a:latin typeface="Times New Roman" panose="02020603050405020304" pitchFamily="18" charset="0"/>
              <a:cs typeface="Times New Roman" panose="02020603050405020304" pitchFamily="18" charset="0"/>
            </a:endParaRPr>
          </a:p>
          <a:p>
            <a:pPr lvl="1"/>
            <a:endParaRPr lang="en-US" altLang="zh-CN" sz="2200" dirty="0">
              <a:latin typeface="Times New Roman" panose="02020603050405020304" pitchFamily="18" charset="0"/>
              <a:cs typeface="Times New Roman" panose="02020603050405020304" pitchFamily="18" charset="0"/>
            </a:endParaRPr>
          </a:p>
          <a:p>
            <a:pPr marL="457200" lvl="1" indent="0">
              <a:buNone/>
            </a:pPr>
            <a:r>
              <a:rPr lang="zh-CN" altLang="en-US" sz="2400" dirty="0">
                <a:latin typeface="Times New Roman" panose="02020603050405020304" pitchFamily="18" charset="0"/>
                <a:cs typeface="Times New Roman" panose="02020603050405020304" pitchFamily="18" charset="0"/>
              </a:rPr>
              <a:t>注意：密码是区分大小写的。 密码应始终至少包含八个字符，并且不能超过 </a:t>
            </a:r>
            <a:r>
              <a:rPr lang="en-US" altLang="zh-CN" sz="2400" dirty="0">
                <a:latin typeface="Times New Roman" panose="02020603050405020304" pitchFamily="18" charset="0"/>
                <a:cs typeface="Times New Roman" panose="02020603050405020304" pitchFamily="18" charset="0"/>
              </a:rPr>
              <a:t>128 </a:t>
            </a:r>
            <a:r>
              <a:rPr lang="zh-CN" altLang="en-US" sz="2400" dirty="0">
                <a:latin typeface="Times New Roman" panose="02020603050405020304" pitchFamily="18" charset="0"/>
                <a:cs typeface="Times New Roman" panose="02020603050405020304" pitchFamily="18" charset="0"/>
              </a:rPr>
              <a:t>个字符。 密码可以包含 </a:t>
            </a:r>
            <a:r>
              <a:rPr lang="en-US" altLang="zh-CN" sz="2400" dirty="0">
                <a:latin typeface="Times New Roman" panose="02020603050405020304" pitchFamily="18" charset="0"/>
                <a:cs typeface="Times New Roman" panose="02020603050405020304" pitchFamily="18" charset="0"/>
              </a:rPr>
              <a:t>a-z</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A-Z</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0-9 </a:t>
            </a:r>
            <a:r>
              <a:rPr lang="zh-CN" altLang="en-US" sz="2400" dirty="0">
                <a:latin typeface="Times New Roman" panose="02020603050405020304" pitchFamily="18" charset="0"/>
                <a:cs typeface="Times New Roman" panose="02020603050405020304" pitchFamily="18" charset="0"/>
              </a:rPr>
              <a:t>和大多数非字母数字字符。 密码不能包含单引号或登录名</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dow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down)">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down)">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wipe(down)">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wipe(down)">
                                      <p:cBhvr>
                                        <p:cTn id="27"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T-SQL</a:t>
            </a:r>
            <a:r>
              <a:rPr lang="zh-CN" altLang="zh-CN" dirty="0">
                <a:latin typeface="Times New Roman" panose="02020603050405020304" pitchFamily="18" charset="0"/>
                <a:cs typeface="Times New Roman" panose="02020603050405020304" pitchFamily="18" charset="0"/>
              </a:rPr>
              <a:t>创建</a:t>
            </a:r>
            <a:r>
              <a:rPr lang="zh-CN" altLang="en-US" dirty="0">
                <a:latin typeface="Times New Roman" panose="02020603050405020304" pitchFamily="18" charset="0"/>
                <a:cs typeface="Times New Roman" panose="02020603050405020304" pitchFamily="18" charset="0"/>
              </a:rPr>
              <a:t>数据库用户</a:t>
            </a:r>
            <a:endParaRPr lang="zh-CN" altLang="en-US" dirty="0">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body" idx="1"/>
          </p:nvPr>
        </p:nvSpPr>
        <p:spPr>
          <a:xfrm>
            <a:off x="457200" y="1052513"/>
            <a:ext cx="8229600" cy="5184775"/>
          </a:xfrm>
        </p:spPr>
        <p:txBody>
          <a:bodyPr/>
          <a:lstStyle/>
          <a:p>
            <a:r>
              <a:rPr lang="zh-CN" altLang="zh-CN" sz="2400" dirty="0">
                <a:latin typeface="Times New Roman" panose="02020603050405020304" pitchFamily="18" charset="0"/>
                <a:cs typeface="Times New Roman" panose="02020603050405020304" pitchFamily="18" charset="0"/>
              </a:rPr>
              <a:t>通过</a:t>
            </a:r>
            <a:r>
              <a:rPr lang="en-US" altLang="zh-CN" sz="2400" dirty="0">
                <a:latin typeface="Times New Roman" panose="02020603050405020304" pitchFamily="18" charset="0"/>
                <a:cs typeface="Times New Roman" panose="02020603050405020304" pitchFamily="18" charset="0"/>
              </a:rPr>
              <a:t>T-SQL</a:t>
            </a:r>
            <a:r>
              <a:rPr lang="zh-CN" altLang="zh-CN" sz="2400" dirty="0">
                <a:latin typeface="Times New Roman" panose="02020603050405020304" pitchFamily="18" charset="0"/>
                <a:cs typeface="Times New Roman" panose="02020603050405020304" pitchFamily="18" charset="0"/>
              </a:rPr>
              <a:t>创建</a:t>
            </a:r>
            <a:r>
              <a:rPr lang="zh-CN" altLang="en-US" sz="2400" dirty="0">
                <a:latin typeface="Times New Roman" panose="02020603050405020304" pitchFamily="18" charset="0"/>
                <a:cs typeface="Times New Roman" panose="02020603050405020304" pitchFamily="18" charset="0"/>
              </a:rPr>
              <a:t>数据库用户名</a:t>
            </a:r>
            <a:endParaRPr lang="en-US" altLang="zh-CN" sz="24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USE &lt;database name&gt;</a:t>
            </a:r>
            <a:endParaRPr lang="en-US" altLang="zh-CN" sz="22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CREATE USER &lt;user name&gt; FOR LOGIN &lt;login name&gt; </a:t>
            </a:r>
            <a:r>
              <a:rPr lang="zh-CN" altLang="en-US" sz="2200" dirty="0">
                <a:latin typeface="Times New Roman" panose="02020603050405020304" pitchFamily="18" charset="0"/>
                <a:cs typeface="Times New Roman" panose="02020603050405020304" pitchFamily="18" charset="0"/>
              </a:rPr>
              <a:t>将登录名映射为某数据库下的用户名</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例： 把账号“</a:t>
            </a:r>
            <a:r>
              <a:rPr lang="en-US" altLang="zh-CN" sz="2200" dirty="0">
                <a:latin typeface="Times New Roman" panose="02020603050405020304" pitchFamily="18" charset="0"/>
                <a:cs typeface="Times New Roman" panose="02020603050405020304" pitchFamily="18" charset="0"/>
              </a:rPr>
              <a:t>wang</a:t>
            </a:r>
            <a:r>
              <a:rPr lang="zh-CN" altLang="en-US" sz="2200" dirty="0">
                <a:latin typeface="Times New Roman" panose="02020603050405020304" pitchFamily="18" charset="0"/>
                <a:cs typeface="Times New Roman" panose="02020603050405020304" pitchFamily="18" charset="0"/>
              </a:rPr>
              <a:t>”授予数据库“</a:t>
            </a:r>
            <a:r>
              <a:rPr lang="en-US" altLang="zh-CN" sz="2200" dirty="0" err="1">
                <a:latin typeface="Times New Roman" panose="02020603050405020304" pitchFamily="18" charset="0"/>
                <a:cs typeface="Times New Roman" panose="02020603050405020304" pitchFamily="18" charset="0"/>
              </a:rPr>
              <a:t>StudentDB</a:t>
            </a:r>
            <a:r>
              <a:rPr lang="zh-CN" altLang="en-US"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214898" y="3140968"/>
            <a:ext cx="6813486"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altLang="zh-CN" sz="2200" dirty="0">
                <a:latin typeface="Times New Roman" panose="02020603050405020304" pitchFamily="18" charset="0"/>
                <a:cs typeface="Times New Roman" panose="02020603050405020304" pitchFamily="18" charset="0"/>
              </a:rPr>
              <a:t>USE </a:t>
            </a:r>
            <a:r>
              <a:rPr lang="en-US" altLang="zh-CN" sz="2200" dirty="0" err="1">
                <a:latin typeface="Times New Roman" panose="02020603050405020304" pitchFamily="18" charset="0"/>
                <a:cs typeface="Times New Roman" panose="02020603050405020304" pitchFamily="18" charset="0"/>
              </a:rPr>
              <a:t>StudentDB</a:t>
            </a:r>
            <a:r>
              <a:rPr lang="en-US" altLang="zh-CN"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a:p>
            <a:pPr marL="0" lvl="1"/>
            <a:r>
              <a:rPr lang="en-US" altLang="zh-CN" sz="2200" dirty="0">
                <a:latin typeface="Times New Roman" panose="02020603050405020304" pitchFamily="18" charset="0"/>
                <a:cs typeface="Times New Roman" panose="02020603050405020304" pitchFamily="18" charset="0"/>
              </a:rPr>
              <a:t>GO </a:t>
            </a:r>
            <a:endParaRPr lang="en-US" altLang="zh-CN" sz="2200" dirty="0">
              <a:latin typeface="Times New Roman" panose="02020603050405020304" pitchFamily="18" charset="0"/>
              <a:cs typeface="Times New Roman" panose="02020603050405020304" pitchFamily="18" charset="0"/>
            </a:endParaRPr>
          </a:p>
          <a:p>
            <a:pPr marL="0" lvl="1"/>
            <a:r>
              <a:rPr lang="en-US" altLang="zh-CN" sz="2200" dirty="0">
                <a:latin typeface="Times New Roman" panose="02020603050405020304" pitchFamily="18" charset="0"/>
                <a:cs typeface="Times New Roman" panose="02020603050405020304" pitchFamily="18" charset="0"/>
              </a:rPr>
              <a:t>CREATE USER wang FOR LOGIN wang </a:t>
            </a:r>
            <a:endParaRPr lang="en-US" altLang="zh-CN" sz="2200" dirty="0">
              <a:latin typeface="Times New Roman" panose="02020603050405020304" pitchFamily="18" charset="0"/>
              <a:cs typeface="Times New Roman" panose="02020603050405020304" pitchFamily="18" charset="0"/>
            </a:endParaRPr>
          </a:p>
          <a:p>
            <a:pPr marL="0" lvl="1"/>
            <a:r>
              <a:rPr lang="en-US" altLang="zh-CN" sz="2200" dirty="0">
                <a:latin typeface="Times New Roman" panose="02020603050405020304" pitchFamily="18" charset="0"/>
                <a:cs typeface="Times New Roman" panose="02020603050405020304" pitchFamily="18" charset="0"/>
              </a:rPr>
              <a:t>GO</a:t>
            </a:r>
            <a:endParaRPr lang="en-US" altLang="zh-CN" sz="2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214899" y="4725144"/>
            <a:ext cx="6813486"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charset="-122"/>
                <a:cs typeface="Times New Roman" panose="02020603050405020304" pitchFamily="18" charset="0"/>
              </a:rPr>
              <a:t>注意：一定要注明要创建哪个数据库的用户名</a:t>
            </a:r>
            <a:endParaRPr lang="zh-CN" altLang="en-US" sz="2400" b="1" dirty="0">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animEffect transition="in" filter="wipe(down)">
                                      <p:cBhvr>
                                        <p:cTn id="7" dur="500"/>
                                        <p:tgtEl>
                                          <p:spTgt spid="1945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T-SQL</a:t>
            </a:r>
            <a:r>
              <a:rPr lang="zh-CN" altLang="en-US" dirty="0">
                <a:latin typeface="Times New Roman" panose="02020603050405020304" pitchFamily="18" charset="0"/>
                <a:cs typeface="Times New Roman" panose="02020603050405020304" pitchFamily="18" charset="0"/>
              </a:rPr>
              <a:t>修改和删除登录名和用户</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611560" y="1124744"/>
            <a:ext cx="8229600" cy="5184576"/>
          </a:xfrm>
        </p:spPr>
        <p:txBody>
          <a:bodyPr/>
          <a:lstStyle/>
          <a:p>
            <a:pPr marL="0" indent="0">
              <a:buNone/>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ALTER LOGIN----------</a:t>
            </a:r>
            <a:r>
              <a:rPr lang="zh-CN" altLang="en-US" dirty="0">
                <a:latin typeface="Times New Roman" panose="02020603050405020304" pitchFamily="18" charset="0"/>
                <a:cs typeface="Times New Roman" panose="02020603050405020304" pitchFamily="18" charset="0"/>
              </a:rPr>
              <a:t>修改登录账户</a:t>
            </a:r>
            <a:endParaRPr lang="zh-CN" altLang="en-US"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ALTER LOGIN </a:t>
            </a:r>
            <a:r>
              <a:rPr lang="zh-CN" altLang="en-US" dirty="0">
                <a:latin typeface="Times New Roman" panose="02020603050405020304" pitchFamily="18" charset="0"/>
                <a:cs typeface="Times New Roman" panose="02020603050405020304" pitchFamily="18" charset="0"/>
              </a:rPr>
              <a:t>旧登录名 </a:t>
            </a:r>
            <a:r>
              <a:rPr lang="en-US" altLang="zh-CN" dirty="0">
                <a:latin typeface="Times New Roman" panose="02020603050405020304" pitchFamily="18" charset="0"/>
                <a:cs typeface="Times New Roman" panose="02020603050405020304" pitchFamily="18" charset="0"/>
              </a:rPr>
              <a:t>WITH NAME=</a:t>
            </a:r>
            <a:r>
              <a:rPr lang="zh-CN" altLang="en-US" dirty="0">
                <a:latin typeface="Times New Roman" panose="02020603050405020304" pitchFamily="18" charset="0"/>
                <a:cs typeface="Times New Roman" panose="02020603050405020304" pitchFamily="18" charset="0"/>
              </a:rPr>
              <a:t>新登录。如：</a:t>
            </a: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ALTER LOGIN SUSER1 WITH NAME=SUSER2</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② ALTER LOGIN </a:t>
            </a:r>
            <a:r>
              <a:rPr lang="zh-CN" altLang="en-US" dirty="0">
                <a:latin typeface="Times New Roman" panose="02020603050405020304" pitchFamily="18" charset="0"/>
                <a:cs typeface="Times New Roman" panose="02020603050405020304" pitchFamily="18" charset="0"/>
              </a:rPr>
              <a:t>登录名 </a:t>
            </a:r>
            <a:r>
              <a:rPr lang="en-US" altLang="zh-CN" dirty="0">
                <a:latin typeface="Times New Roman" panose="02020603050405020304" pitchFamily="18" charset="0"/>
                <a:cs typeface="Times New Roman" panose="02020603050405020304" pitchFamily="18" charset="0"/>
              </a:rPr>
              <a:t>WITH PASSWORD='</a:t>
            </a:r>
            <a:r>
              <a:rPr lang="zh-CN" altLang="en-US" dirty="0">
                <a:latin typeface="Times New Roman" panose="02020603050405020304" pitchFamily="18" charset="0"/>
                <a:cs typeface="Times New Roman" panose="02020603050405020304" pitchFamily="18" charset="0"/>
              </a:rPr>
              <a:t>新密码</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注意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只有</a:t>
            </a:r>
            <a:r>
              <a:rPr lang="en-US" altLang="zh-CN" dirty="0">
                <a:latin typeface="Times New Roman" panose="02020603050405020304" pitchFamily="18" charset="0"/>
                <a:cs typeface="Times New Roman" panose="02020603050405020304" pitchFamily="18" charset="0"/>
              </a:rPr>
              <a:t>SYSADMIN</a:t>
            </a:r>
            <a:r>
              <a:rPr lang="zh-CN" altLang="en-US" dirty="0">
                <a:latin typeface="Times New Roman" panose="02020603050405020304" pitchFamily="18" charset="0"/>
                <a:cs typeface="Times New Roman" panose="02020603050405020304" pitchFamily="18" charset="0"/>
              </a:rPr>
              <a:t>角色中的用户才可以修改任何其他用户的密码。</a:t>
            </a: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ALTER LOGIN SUSER4 WITH PASSWORD='12344'</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③ ALTER LOGIN </a:t>
            </a:r>
            <a:r>
              <a:rPr lang="zh-CN" altLang="en-US" dirty="0">
                <a:latin typeface="Times New Roman" panose="02020603050405020304" pitchFamily="18" charset="0"/>
                <a:cs typeface="Times New Roman" panose="02020603050405020304" pitchFamily="18" charset="0"/>
              </a:rPr>
              <a:t>登录名 </a:t>
            </a:r>
            <a:r>
              <a:rPr lang="en-US" altLang="zh-CN" dirty="0">
                <a:latin typeface="Times New Roman" panose="02020603050405020304" pitchFamily="18" charset="0"/>
                <a:cs typeface="Times New Roman" panose="02020603050405020304" pitchFamily="18" charset="0"/>
              </a:rPr>
              <a:t>{DISABLE|ENABLE}  </a:t>
            </a:r>
            <a:r>
              <a:rPr lang="zh-CN" altLang="en-US" dirty="0">
                <a:latin typeface="Times New Roman" panose="02020603050405020304" pitchFamily="18" charset="0"/>
                <a:cs typeface="Times New Roman" panose="02020603050405020304" pitchFamily="18" charset="0"/>
              </a:rPr>
              <a:t>禁用或启用账户。 </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注意：只用</a:t>
            </a:r>
            <a:r>
              <a:rPr lang="en-US" altLang="zh-CN" dirty="0">
                <a:latin typeface="Times New Roman" panose="02020603050405020304" pitchFamily="18" charset="0"/>
                <a:cs typeface="Times New Roman" panose="02020603050405020304" pitchFamily="18" charset="0"/>
              </a:rPr>
              <a:t>SYSADMIN </a:t>
            </a:r>
            <a:r>
              <a:rPr lang="zh-CN" altLang="en-US" dirty="0">
                <a:latin typeface="Times New Roman" panose="02020603050405020304" pitchFamily="18" charset="0"/>
                <a:cs typeface="Times New Roman" panose="02020603050405020304" pitchFamily="18" charset="0"/>
              </a:rPr>
              <a:t>和 </a:t>
            </a:r>
            <a:r>
              <a:rPr lang="en-US" altLang="zh-CN" dirty="0">
                <a:latin typeface="Times New Roman" panose="02020603050405020304" pitchFamily="18" charset="0"/>
                <a:cs typeface="Times New Roman" panose="02020603050405020304" pitchFamily="18" charset="0"/>
              </a:rPr>
              <a:t>SECURITYADMIN </a:t>
            </a:r>
            <a:r>
              <a:rPr lang="zh-CN" altLang="en-US" dirty="0">
                <a:latin typeface="Times New Roman" panose="02020603050405020304" pitchFamily="18" charset="0"/>
                <a:cs typeface="Times New Roman" panose="02020603050405020304" pitchFamily="18" charset="0"/>
              </a:rPr>
              <a:t>才可以执行该命令。</a:t>
            </a:r>
            <a:endParaRPr lang="zh-CN" altLang="en-US"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DROP LOGIN------------</a:t>
            </a:r>
            <a:r>
              <a:rPr lang="zh-CN" altLang="en-US" dirty="0">
                <a:latin typeface="Times New Roman" panose="02020603050405020304" pitchFamily="18" charset="0"/>
                <a:cs typeface="Times New Roman" panose="02020603050405020304" pitchFamily="18" charset="0"/>
              </a:rPr>
              <a:t>删除账户</a:t>
            </a: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DROP LOGIN </a:t>
            </a:r>
            <a:r>
              <a:rPr lang="zh-CN" altLang="en-US" dirty="0">
                <a:latin typeface="Times New Roman" panose="02020603050405020304" pitchFamily="18" charset="0"/>
                <a:cs typeface="Times New Roman" panose="02020603050405020304" pitchFamily="18" charset="0"/>
              </a:rPr>
              <a:t>登录名    </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注意：不能删除拥有任何安全对象、服务器级别对象，不能删除</a:t>
            </a:r>
            <a:r>
              <a:rPr lang="en-US" altLang="zh-CN" dirty="0">
                <a:latin typeface="Times New Roman" panose="02020603050405020304" pitchFamily="18" charset="0"/>
                <a:cs typeface="Times New Roman" panose="02020603050405020304" pitchFamily="18" charset="0"/>
              </a:rPr>
              <a:t>SA</a:t>
            </a:r>
            <a:r>
              <a:rPr lang="zh-CN" altLang="en-US" dirty="0">
                <a:latin typeface="Times New Roman" panose="02020603050405020304" pitchFamily="18" charset="0"/>
                <a:cs typeface="Times New Roman" panose="02020603050405020304" pitchFamily="18" charset="0"/>
              </a:rPr>
              <a:t>，不能删除当前连接到</a:t>
            </a:r>
            <a:r>
              <a:rPr lang="en-US" altLang="zh-CN" dirty="0">
                <a:latin typeface="Times New Roman" panose="02020603050405020304" pitchFamily="18" charset="0"/>
                <a:cs typeface="Times New Roman" panose="02020603050405020304" pitchFamily="18" charset="0"/>
              </a:rPr>
              <a:t>SQL SERVER</a:t>
            </a:r>
            <a:r>
              <a:rPr lang="zh-CN" altLang="en-US" dirty="0">
                <a:latin typeface="Times New Roman" panose="02020603050405020304" pitchFamily="18" charset="0"/>
                <a:cs typeface="Times New Roman" panose="02020603050405020304" pitchFamily="18" charset="0"/>
              </a:rPr>
              <a:t>服务器正在使用的账户，只有</a:t>
            </a:r>
            <a:r>
              <a:rPr lang="en-US" altLang="zh-CN" dirty="0">
                <a:latin typeface="Times New Roman" panose="02020603050405020304" pitchFamily="18" charset="0"/>
                <a:cs typeface="Times New Roman" panose="02020603050405020304" pitchFamily="18" charset="0"/>
              </a:rPr>
              <a:t>SYSADMIN </a:t>
            </a:r>
            <a:r>
              <a:rPr lang="zh-CN" altLang="en-US" dirty="0">
                <a:latin typeface="Times New Roman" panose="02020603050405020304" pitchFamily="18" charset="0"/>
                <a:cs typeface="Times New Roman" panose="02020603050405020304" pitchFamily="18" charset="0"/>
              </a:rPr>
              <a:t>和 </a:t>
            </a:r>
            <a:r>
              <a:rPr lang="en-US" altLang="zh-CN" dirty="0">
                <a:latin typeface="Times New Roman" panose="02020603050405020304" pitchFamily="18" charset="0"/>
                <a:cs typeface="Times New Roman" panose="02020603050405020304" pitchFamily="18" charset="0"/>
              </a:rPr>
              <a:t>SECURITYADMIN</a:t>
            </a:r>
            <a:r>
              <a:rPr lang="zh-CN" altLang="en-US" dirty="0">
                <a:latin typeface="Times New Roman" panose="02020603050405020304" pitchFamily="18" charset="0"/>
                <a:cs typeface="Times New Roman" panose="02020603050405020304" pitchFamily="18" charset="0"/>
              </a:rPr>
              <a:t>角色的用户才可以删除账号。</a:t>
            </a: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DROP LOGIN Wang</a:t>
            </a:r>
            <a:endParaRPr lang="en-US" altLang="zh-CN" dirty="0">
              <a:latin typeface="Times New Roman" panose="02020603050405020304" pitchFamily="18" charset="0"/>
              <a:cs typeface="Times New Roman" panose="02020603050405020304" pitchFamily="18" charset="0"/>
            </a:endParaRPr>
          </a:p>
          <a:p>
            <a:pPr marL="0" lvl="1"/>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down)">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down)">
                                      <p:cBhvr>
                                        <p:cTn id="29" dur="500"/>
                                        <p:tgtEl>
                                          <p:spTgt spid="4">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wipe(down)">
                                      <p:cBhvr>
                                        <p:cTn id="40" dur="500"/>
                                        <p:tgtEl>
                                          <p:spTgt spid="4">
                                            <p:txEl>
                                              <p:pRg st="10" end="10"/>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wipe(down)">
                                      <p:cBhvr>
                                        <p:cTn id="43" dur="500"/>
                                        <p:tgtEl>
                                          <p:spTgt spid="4">
                                            <p:txEl>
                                              <p:pRg st="11" end="11"/>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wipe(down)">
                                      <p:cBhvr>
                                        <p:cTn id="4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t>T-SQL</a:t>
            </a:r>
            <a:r>
              <a:rPr lang="zh-CN" altLang="en-US" dirty="0"/>
              <a:t>授予权限</a:t>
            </a:r>
            <a:r>
              <a:rPr lang="en-US" altLang="zh-CN" dirty="0"/>
              <a:t>--Grant</a:t>
            </a:r>
            <a:endParaRPr lang="zh-CN" altLang="en-US" dirty="0"/>
          </a:p>
        </p:txBody>
      </p:sp>
      <p:sp>
        <p:nvSpPr>
          <p:cNvPr id="4" name="内容占位符 3"/>
          <p:cNvSpPr>
            <a:spLocks noGrp="1"/>
          </p:cNvSpPr>
          <p:nvPr>
            <p:ph idx="1"/>
          </p:nvPr>
        </p:nvSpPr>
        <p:spPr>
          <a:xfrm>
            <a:off x="457200" y="1124744"/>
            <a:ext cx="8383960" cy="5184576"/>
          </a:xfrm>
        </p:spPr>
        <p:txBody>
          <a:bodyPr/>
          <a:lstStyle/>
          <a:p>
            <a:pPr marL="0" indent="0">
              <a:buNone/>
            </a:pPr>
            <a:r>
              <a:rPr lang="en-US" altLang="zh-CN" sz="2400" dirty="0">
                <a:latin typeface="Times New Roman" panose="02020603050405020304" pitchFamily="18" charset="0"/>
                <a:cs typeface="Times New Roman" panose="02020603050405020304" pitchFamily="18" charset="0"/>
              </a:rPr>
              <a:t>Grant</a:t>
            </a:r>
            <a:r>
              <a:rPr lang="zh-CN" altLang="en-US" sz="2400" dirty="0">
                <a:latin typeface="Times New Roman" panose="02020603050405020304" pitchFamily="18" charset="0"/>
                <a:cs typeface="Times New Roman" panose="02020603050405020304" pitchFamily="18" charset="0"/>
              </a:rPr>
              <a:t>将安全对象的权限授予主体。语法格式如下：</a:t>
            </a:r>
            <a:endParaRPr lang="en-US" altLang="zh-CN" sz="2400" dirty="0">
              <a:latin typeface="Times New Roman" panose="02020603050405020304" pitchFamily="18" charset="0"/>
              <a:cs typeface="Times New Roman" panose="02020603050405020304" pitchFamily="18" charset="0"/>
            </a:endParaRPr>
          </a:p>
          <a:p>
            <a:pPr marL="400050" lvl="1" indent="0">
              <a:buNone/>
            </a:pPr>
            <a:r>
              <a:rPr lang="en-US" altLang="zh-CN" sz="2000" dirty="0">
                <a:solidFill>
                  <a:srgbClr val="0000FF"/>
                </a:solidFill>
                <a:latin typeface="Times New Roman" panose="02020603050405020304" pitchFamily="18" charset="0"/>
                <a:cs typeface="Times New Roman" panose="02020603050405020304" pitchFamily="18" charset="0"/>
              </a:rPr>
              <a:t>GRANT</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{ALL [PRIVILEGES]|PERMISSION{,PERMISSION…}}</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400050" lvl="1" indent="0">
              <a:buNone/>
            </a:pPr>
            <a:r>
              <a:rPr lang="en-US" altLang="zh-CN" sz="2000" dirty="0">
                <a:solidFill>
                  <a:srgbClr val="0000FF"/>
                </a:solidFill>
                <a:latin typeface="Times New Roman" panose="02020603050405020304" pitchFamily="18" charset="0"/>
                <a:cs typeface="Times New Roman" panose="02020603050405020304" pitchFamily="18" charset="0"/>
              </a:rPr>
              <a:t>on</a:t>
            </a:r>
            <a:r>
              <a:rPr lang="en-US" altLang="zh-CN" sz="2000" dirty="0">
                <a:latin typeface="Times New Roman" panose="02020603050405020304" pitchFamily="18" charset="0"/>
                <a:cs typeface="Times New Roman" panose="02020603050405020304" pitchFamily="18" charset="0"/>
              </a:rPr>
              <a:t> [Table] </a:t>
            </a:r>
            <a:r>
              <a:rPr lang="en-US" altLang="zh-CN" sz="2000" dirty="0" err="1">
                <a:solidFill>
                  <a:srgbClr val="FF0000"/>
                </a:solidFill>
                <a:latin typeface="Times New Roman" panose="02020603050405020304" pitchFamily="18" charset="0"/>
                <a:cs typeface="Times New Roman" panose="02020603050405020304" pitchFamily="18" charset="0"/>
              </a:rPr>
              <a:t>tablename|viewname</a:t>
            </a:r>
            <a:endParaRPr lang="en-US"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solidFill>
                  <a:srgbClr val="0000FF"/>
                </a:solidFill>
                <a:latin typeface="Times New Roman" panose="02020603050405020304" pitchFamily="18" charset="0"/>
                <a:cs typeface="Times New Roman" panose="02020603050405020304" pitchFamily="18" charset="0"/>
              </a:rPr>
              <a:t>To</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a:t>
            </a:r>
            <a:r>
              <a:rPr lang="en-US" altLang="zh-CN" sz="2000" dirty="0" err="1">
                <a:solidFill>
                  <a:srgbClr val="FF0000"/>
                </a:solidFill>
                <a:latin typeface="Times New Roman" panose="02020603050405020304" pitchFamily="18" charset="0"/>
                <a:cs typeface="Times New Roman" panose="02020603050405020304" pitchFamily="18" charset="0"/>
              </a:rPr>
              <a:t>public|user-id</a:t>
            </a:r>
            <a:r>
              <a:rPr lang="en-US" altLang="zh-CN" sz="2000" dirty="0">
                <a:solidFill>
                  <a:srgbClr val="FF0000"/>
                </a:solidFill>
                <a:latin typeface="Times New Roman" panose="02020603050405020304" pitchFamily="18" charset="0"/>
                <a:cs typeface="Times New Roman" panose="02020603050405020304" pitchFamily="18" charset="0"/>
              </a:rPr>
              <a:t> {, user-id…}|</a:t>
            </a:r>
            <a:r>
              <a:rPr lang="en-US" altLang="zh-CN" sz="2000" dirty="0" err="1">
                <a:solidFill>
                  <a:srgbClr val="FF0000"/>
                </a:solidFill>
                <a:latin typeface="Times New Roman" panose="02020603050405020304" pitchFamily="18" charset="0"/>
                <a:cs typeface="Times New Roman" panose="02020603050405020304" pitchFamily="18" charset="0"/>
              </a:rPr>
              <a:t>rolename</a:t>
            </a:r>
            <a:r>
              <a:rPr lang="en-US" altLang="zh-CN" sz="2000" dirty="0">
                <a:solidFill>
                  <a:srgbClr val="FF0000"/>
                </a:solidFill>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[With grant option]</a:t>
            </a:r>
            <a:endParaRPr lang="en-US" altLang="zh-CN" sz="2000" dirty="0">
              <a:latin typeface="Times New Roman" panose="02020603050405020304" pitchFamily="18" charset="0"/>
              <a:cs typeface="Times New Roman" panose="02020603050405020304" pitchFamily="18" charset="0"/>
            </a:endParaRPr>
          </a:p>
          <a:p>
            <a:pPr marL="400050" lvl="1" indent="0">
              <a:buNone/>
            </a:pPr>
            <a:endParaRPr lang="en-US" altLang="zh-CN" sz="2000" dirty="0">
              <a:latin typeface="Times New Roman" panose="02020603050405020304" pitchFamily="18" charset="0"/>
              <a:cs typeface="Times New Roman" panose="02020603050405020304" pitchFamily="18" charset="0"/>
            </a:endParaRPr>
          </a:p>
          <a:p>
            <a:pPr lvl="1" indent="-342900"/>
            <a:r>
              <a:rPr lang="en-US" altLang="zh-CN" sz="2400" dirty="0">
                <a:latin typeface="Times New Roman" panose="02020603050405020304" pitchFamily="18" charset="0"/>
                <a:cs typeface="Times New Roman" panose="02020603050405020304" pitchFamily="18" charset="0"/>
              </a:rPr>
              <a:t>User-id  </a:t>
            </a:r>
            <a:r>
              <a:rPr lang="zh-CN" altLang="en-US" sz="2400" dirty="0">
                <a:latin typeface="Times New Roman" panose="02020603050405020304" pitchFamily="18" charset="0"/>
                <a:cs typeface="Times New Roman" panose="02020603050405020304" pitchFamily="18" charset="0"/>
              </a:rPr>
              <a:t>某一用户账户，由</a:t>
            </a:r>
            <a:r>
              <a:rPr lang="en-US" altLang="zh-CN" sz="2400" dirty="0">
                <a:latin typeface="Times New Roman" panose="02020603050405020304" pitchFamily="18" charset="0"/>
                <a:cs typeface="Times New Roman" panose="02020603050405020304" pitchFamily="18" charset="0"/>
              </a:rPr>
              <a:t>DBA</a:t>
            </a:r>
            <a:r>
              <a:rPr lang="zh-CN" altLang="en-US" sz="2400" dirty="0">
                <a:latin typeface="Times New Roman" panose="02020603050405020304" pitchFamily="18" charset="0"/>
                <a:cs typeface="Times New Roman" panose="02020603050405020304" pitchFamily="18" charset="0"/>
              </a:rPr>
              <a:t>创建的合法账户</a:t>
            </a:r>
            <a:endParaRPr lang="en-US" altLang="zh-CN" sz="2400" dirty="0">
              <a:latin typeface="Times New Roman" panose="02020603050405020304" pitchFamily="18" charset="0"/>
              <a:cs typeface="Times New Roman" panose="02020603050405020304" pitchFamily="18" charset="0"/>
            </a:endParaRPr>
          </a:p>
          <a:p>
            <a:pPr lvl="1" indent="-342900"/>
            <a:r>
              <a:rPr lang="en-US" altLang="zh-CN" sz="2400" dirty="0">
                <a:latin typeface="Times New Roman" panose="02020603050405020304" pitchFamily="18" charset="0"/>
                <a:cs typeface="Times New Roman" panose="02020603050405020304" pitchFamily="18" charset="0"/>
              </a:rPr>
              <a:t>Public  </a:t>
            </a:r>
            <a:r>
              <a:rPr lang="zh-CN" altLang="en-US" sz="2400" dirty="0">
                <a:latin typeface="Times New Roman" panose="02020603050405020304" pitchFamily="18" charset="0"/>
                <a:cs typeface="Times New Roman" panose="02020603050405020304" pitchFamily="18" charset="0"/>
              </a:rPr>
              <a:t>允许所有有效用户使用授予的权限</a:t>
            </a:r>
            <a:endParaRPr lang="en-US" altLang="zh-CN" sz="2400" dirty="0">
              <a:latin typeface="Times New Roman" panose="02020603050405020304" pitchFamily="18" charset="0"/>
              <a:cs typeface="Times New Roman" panose="02020603050405020304" pitchFamily="18" charset="0"/>
            </a:endParaRPr>
          </a:p>
          <a:p>
            <a:pPr lvl="1" indent="-342900"/>
            <a:r>
              <a:rPr lang="en-US" altLang="zh-CN" sz="2400" dirty="0">
                <a:latin typeface="Times New Roman" panose="02020603050405020304" pitchFamily="18" charset="0"/>
                <a:cs typeface="Times New Roman" panose="02020603050405020304" pitchFamily="18" charset="0"/>
              </a:rPr>
              <a:t>Permission </a:t>
            </a:r>
            <a:r>
              <a:rPr lang="zh-CN" altLang="en-US" sz="2400" dirty="0">
                <a:latin typeface="Times New Roman" panose="02020603050405020304" pitchFamily="18" charset="0"/>
                <a:cs typeface="Times New Roman" panose="02020603050405020304" pitchFamily="18" charset="0"/>
              </a:rPr>
              <a:t>是下面的权利</a:t>
            </a:r>
            <a:endParaRPr lang="en-US" altLang="zh-CN" sz="2400" dirty="0">
              <a:latin typeface="Times New Roman" panose="02020603050405020304" pitchFamily="18" charset="0"/>
              <a:cs typeface="Times New Roman" panose="02020603050405020304" pitchFamily="18" charset="0"/>
            </a:endParaRPr>
          </a:p>
          <a:p>
            <a:pPr lvl="2" indent="-342900"/>
            <a:r>
              <a:rPr lang="en-US" altLang="zh-CN" sz="2400" dirty="0" err="1">
                <a:latin typeface="Times New Roman" panose="02020603050405020304" pitchFamily="18" charset="0"/>
                <a:cs typeface="Times New Roman" panose="02020603050405020304" pitchFamily="18" charset="0"/>
              </a:rPr>
              <a:t>Select|insert|update|delete</a:t>
            </a:r>
            <a:endParaRPr lang="en-US" altLang="zh-CN" sz="2400" dirty="0">
              <a:latin typeface="Times New Roman" panose="02020603050405020304" pitchFamily="18" charset="0"/>
              <a:cs typeface="Times New Roman" panose="02020603050405020304" pitchFamily="18" charset="0"/>
            </a:endParaRPr>
          </a:p>
          <a:p>
            <a:pPr lvl="1" indent="-342900"/>
            <a:r>
              <a:rPr lang="en-US" altLang="zh-CN" sz="2400" dirty="0">
                <a:latin typeface="Times New Roman" panose="02020603050405020304" pitchFamily="18" charset="0"/>
                <a:cs typeface="Times New Roman" panose="02020603050405020304" pitchFamily="18" charset="0"/>
              </a:rPr>
              <a:t>With grant option</a:t>
            </a:r>
            <a:r>
              <a:rPr lang="zh-CN" altLang="en-US" sz="2400" dirty="0">
                <a:latin typeface="Times New Roman" panose="02020603050405020304" pitchFamily="18" charset="0"/>
                <a:cs typeface="Times New Roman" panose="02020603050405020304" pitchFamily="18" charset="0"/>
              </a:rPr>
              <a:t>选项时允许被授权者传播这些权利</a:t>
            </a:r>
            <a:endParaRPr lang="en-US" altLang="zh-CN" sz="2400"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t>T-SQL</a:t>
            </a:r>
            <a:r>
              <a:rPr lang="zh-CN" altLang="en-US" dirty="0"/>
              <a:t>授予权限</a:t>
            </a:r>
            <a:r>
              <a:rPr lang="en-US" altLang="zh-CN" dirty="0"/>
              <a:t>--Grant</a:t>
            </a:r>
            <a:endParaRPr lang="zh-CN" altLang="en-US" dirty="0"/>
          </a:p>
        </p:txBody>
      </p:sp>
      <p:sp>
        <p:nvSpPr>
          <p:cNvPr id="4" name="内容占位符 3"/>
          <p:cNvSpPr>
            <a:spLocks noGrp="1"/>
          </p:cNvSpPr>
          <p:nvPr>
            <p:ph idx="1"/>
          </p:nvPr>
        </p:nvSpPr>
        <p:spPr>
          <a:xfrm>
            <a:off x="457200" y="1124744"/>
            <a:ext cx="8383960" cy="5184576"/>
          </a:xfrm>
        </p:spPr>
        <p:txBody>
          <a:bodyPr/>
          <a:lstStyle/>
          <a:p>
            <a:r>
              <a:rPr lang="zh-CN" altLang="en-US" sz="2400" dirty="0">
                <a:latin typeface="Times New Roman" panose="02020603050405020304" pitchFamily="18" charset="0"/>
                <a:cs typeface="Times New Roman" panose="02020603050405020304" pitchFamily="18" charset="0"/>
              </a:rPr>
              <a:t>给</a:t>
            </a:r>
            <a:r>
              <a:rPr lang="en-US" altLang="zh-CN" sz="2400" dirty="0">
                <a:latin typeface="Times New Roman" panose="02020603050405020304" pitchFamily="18" charset="0"/>
                <a:cs typeface="Times New Roman" panose="02020603050405020304" pitchFamily="18" charset="0"/>
              </a:rPr>
              <a:t>Wang</a:t>
            </a:r>
            <a:r>
              <a:rPr lang="zh-CN" altLang="en-US" sz="2400" dirty="0">
                <a:latin typeface="Times New Roman" panose="02020603050405020304" pitchFamily="18" charset="0"/>
                <a:cs typeface="Times New Roman" panose="02020603050405020304" pitchFamily="18" charset="0"/>
              </a:rPr>
              <a:t>分配具有操作</a:t>
            </a:r>
            <a:r>
              <a:rPr lang="en-US" altLang="zh-CN" sz="2400" dirty="0">
                <a:latin typeface="Times New Roman" panose="02020603050405020304" pitchFamily="18" charset="0"/>
                <a:cs typeface="Times New Roman" panose="02020603050405020304" pitchFamily="18" charset="0"/>
              </a:rPr>
              <a:t>Student</a:t>
            </a:r>
            <a:r>
              <a:rPr lang="zh-CN" altLang="en-US" sz="2400" dirty="0">
                <a:latin typeface="Times New Roman" panose="02020603050405020304" pitchFamily="18" charset="0"/>
                <a:cs typeface="Times New Roman" panose="02020603050405020304" pitchFamily="18" charset="0"/>
              </a:rPr>
              <a:t>表的一切权限。</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给</a:t>
            </a:r>
            <a:r>
              <a:rPr lang="en-US" altLang="zh-CN" sz="2400" dirty="0">
                <a:latin typeface="Times New Roman" panose="02020603050405020304" pitchFamily="18" charset="0"/>
                <a:cs typeface="Times New Roman" panose="02020603050405020304" pitchFamily="18" charset="0"/>
              </a:rPr>
              <a:t>Wang</a:t>
            </a:r>
            <a:r>
              <a:rPr lang="zh-CN" altLang="en-US" sz="2400" dirty="0">
                <a:latin typeface="Times New Roman" panose="02020603050405020304" pitchFamily="18" charset="0"/>
                <a:cs typeface="Times New Roman" panose="02020603050405020304" pitchFamily="18" charset="0"/>
              </a:rPr>
              <a:t>分配查询、插入、更新表</a:t>
            </a:r>
            <a:r>
              <a:rPr lang="en-US" altLang="zh-CN" sz="2400" dirty="0">
                <a:latin typeface="Times New Roman" panose="02020603050405020304" pitchFamily="18" charset="0"/>
                <a:cs typeface="Times New Roman" panose="02020603050405020304" pitchFamily="18" charset="0"/>
              </a:rPr>
              <a:t>Student</a:t>
            </a:r>
            <a:r>
              <a:rPr lang="zh-CN" altLang="en-US" sz="2400" dirty="0">
                <a:latin typeface="Times New Roman" panose="02020603050405020304" pitchFamily="18" charset="0"/>
                <a:cs typeface="Times New Roman" panose="02020603050405020304" pitchFamily="18" charset="0"/>
              </a:rPr>
              <a:t>的权限。</a:t>
            </a:r>
            <a:endParaRPr lang="zh-CN" altLang="zh-CN" sz="2400" dirty="0">
              <a:latin typeface="Arial" panose="020B0604020202020204" pitchFamily="34" charset="0"/>
            </a:endParaRPr>
          </a:p>
          <a:p>
            <a:endParaRPr lang="zh-CN" altLang="zh-CN" dirty="0">
              <a:latin typeface="Arial" panose="020B0604020202020204" pitchFamily="34" charset="0"/>
            </a:endParaRPr>
          </a:p>
          <a:p>
            <a:endParaRPr lang="zh-CN" altLang="en-US" dirty="0"/>
          </a:p>
        </p:txBody>
      </p:sp>
      <p:sp>
        <p:nvSpPr>
          <p:cNvPr id="5" name="Rectangle 3"/>
          <p:cNvSpPr>
            <a:spLocks noChangeArrowheads="1"/>
          </p:cNvSpPr>
          <p:nvPr/>
        </p:nvSpPr>
        <p:spPr bwMode="auto">
          <a:xfrm>
            <a:off x="915108" y="1671396"/>
            <a:ext cx="7468144" cy="46037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grant all on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GRANT OPTION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915108" y="3430806"/>
            <a:ext cx="7502289" cy="46037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grant select,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insert,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update on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tudent to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t>T-SQL</a:t>
            </a:r>
            <a:r>
              <a:rPr lang="zh-CN" altLang="en-US" dirty="0"/>
              <a:t>撤销权限</a:t>
            </a:r>
            <a:r>
              <a:rPr lang="en-US" altLang="zh-CN" dirty="0"/>
              <a:t>--Revoke</a:t>
            </a:r>
            <a:endParaRPr lang="zh-CN" altLang="en-US" dirty="0"/>
          </a:p>
        </p:txBody>
      </p:sp>
      <p:sp>
        <p:nvSpPr>
          <p:cNvPr id="4" name="内容占位符 3"/>
          <p:cNvSpPr>
            <a:spLocks noGrp="1"/>
          </p:cNvSpPr>
          <p:nvPr>
            <p:ph idx="1"/>
          </p:nvPr>
        </p:nvSpPr>
        <p:spPr>
          <a:xfrm>
            <a:off x="611560" y="1124744"/>
            <a:ext cx="8229600" cy="5184576"/>
          </a:xfrm>
        </p:spPr>
        <p:txBody>
          <a:bodyPr/>
          <a:lstStyle/>
          <a:p>
            <a:pPr marL="0" indent="0">
              <a:buNone/>
            </a:pPr>
            <a:r>
              <a:rPr lang="en-US" altLang="zh-CN" sz="2400" dirty="0" err="1">
                <a:latin typeface="Times New Roman" panose="02020603050405020304" pitchFamily="18" charset="0"/>
                <a:cs typeface="Times New Roman" panose="02020603050405020304" pitchFamily="18" charset="0"/>
              </a:rPr>
              <a:t>Rovoke</a:t>
            </a:r>
            <a:r>
              <a:rPr lang="zh-CN" altLang="en-US" sz="2400" dirty="0">
                <a:latin typeface="Times New Roman" panose="02020603050405020304" pitchFamily="18" charset="0"/>
                <a:cs typeface="Times New Roman" panose="02020603050405020304" pitchFamily="18" charset="0"/>
              </a:rPr>
              <a:t>撤销对特定数据库对象的授权。语法格式如下：</a:t>
            </a:r>
            <a:endParaRPr lang="en-US" altLang="zh-CN" sz="24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Revoke [Grant option for] </a:t>
            </a:r>
            <a:endParaRPr lang="en-US"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solidFill>
                  <a:srgbClr val="FF0000"/>
                </a:solidFill>
                <a:latin typeface="Times New Roman" panose="02020603050405020304" pitchFamily="18" charset="0"/>
                <a:cs typeface="Times New Roman" panose="02020603050405020304" pitchFamily="18" charset="0"/>
              </a:rPr>
              <a:t>{ALL [PRIVILEGES]|PERMISSION{,PERMISSION…}}</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400050" lvl="1" indent="0">
              <a:buNone/>
            </a:pPr>
            <a:r>
              <a:rPr lang="en-US" altLang="zh-CN" sz="2000" dirty="0">
                <a:solidFill>
                  <a:srgbClr val="0000FF"/>
                </a:solidFill>
                <a:latin typeface="Times New Roman" panose="02020603050405020304" pitchFamily="18" charset="0"/>
                <a:cs typeface="Times New Roman" panose="02020603050405020304" pitchFamily="18" charset="0"/>
              </a:rPr>
              <a:t>on</a:t>
            </a: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FF0000"/>
                </a:solidFill>
                <a:latin typeface="Times New Roman" panose="02020603050405020304" pitchFamily="18" charset="0"/>
                <a:cs typeface="Times New Roman" panose="02020603050405020304" pitchFamily="18" charset="0"/>
              </a:rPr>
              <a:t>tablename|viewname</a:t>
            </a:r>
            <a:endParaRPr lang="en-US"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solidFill>
                  <a:srgbClr val="0000FF"/>
                </a:solidFill>
                <a:latin typeface="Times New Roman" panose="02020603050405020304" pitchFamily="18" charset="0"/>
                <a:cs typeface="Times New Roman" panose="02020603050405020304" pitchFamily="18" charset="0"/>
              </a:rPr>
              <a:t>From</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a:t>
            </a:r>
            <a:r>
              <a:rPr lang="en-US" altLang="zh-CN" sz="2000" dirty="0" err="1">
                <a:solidFill>
                  <a:srgbClr val="FF0000"/>
                </a:solidFill>
                <a:latin typeface="Times New Roman" panose="02020603050405020304" pitchFamily="18" charset="0"/>
                <a:cs typeface="Times New Roman" panose="02020603050405020304" pitchFamily="18" charset="0"/>
              </a:rPr>
              <a:t>public|user-id</a:t>
            </a:r>
            <a:r>
              <a:rPr lang="en-US" altLang="zh-CN" sz="2000" dirty="0">
                <a:solidFill>
                  <a:srgbClr val="FF0000"/>
                </a:solidFill>
                <a:latin typeface="Times New Roman" panose="02020603050405020304" pitchFamily="18" charset="0"/>
                <a:cs typeface="Times New Roman" panose="02020603050405020304" pitchFamily="18" charset="0"/>
              </a:rPr>
              <a:t> {, user-id…}} </a:t>
            </a:r>
            <a:endParaRPr lang="en-US"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[CASCADE] </a:t>
            </a:r>
            <a:endParaRPr lang="en-US" altLang="zh-CN" sz="2000" dirty="0">
              <a:latin typeface="Times New Roman" panose="02020603050405020304" pitchFamily="18" charset="0"/>
              <a:cs typeface="Times New Roman" panose="02020603050405020304" pitchFamily="18" charset="0"/>
            </a:endParaRPr>
          </a:p>
          <a:p>
            <a:pPr marL="400050" lvl="1" indent="0">
              <a:buNone/>
            </a:pPr>
            <a:endParaRPr lang="en-US" altLang="zh-CN" sz="2000" dirty="0"/>
          </a:p>
          <a:p>
            <a:pPr lvl="1" indent="-342900"/>
            <a:r>
              <a:rPr lang="en-US" altLang="zh-CN" sz="2400" dirty="0">
                <a:latin typeface="Times New Roman" panose="02020603050405020304" pitchFamily="18" charset="0"/>
                <a:cs typeface="Times New Roman" panose="02020603050405020304" pitchFamily="18" charset="0"/>
              </a:rPr>
              <a:t>Grant option for</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cascade</a:t>
            </a:r>
            <a:r>
              <a:rPr lang="zh-CN" altLang="en-US" sz="2400" dirty="0">
                <a:latin typeface="Times New Roman" panose="02020603050405020304" pitchFamily="18" charset="0"/>
                <a:cs typeface="Times New Roman" panose="02020603050405020304" pitchFamily="18" charset="0"/>
              </a:rPr>
              <a:t>成对使用，表明收回传播权限的授权</a:t>
            </a:r>
            <a:endParaRPr lang="zh-CN" altLang="en-US" sz="2400" dirty="0">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1064296" y="4675783"/>
            <a:ext cx="7468144" cy="830997"/>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Revoke update(</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Sname</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Wang</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zh-CN" altLang="en-US" sz="2400" dirty="0">
                <a:solidFill>
                  <a:schemeClr val="tx1"/>
                </a:solidFill>
                <a:latin typeface="Times New Roman" panose="02020603050405020304" pitchFamily="18" charset="0"/>
                <a:cs typeface="Times New Roman" panose="02020603050405020304" pitchFamily="18" charset="0"/>
              </a:rPr>
              <a:t>从</a:t>
            </a:r>
            <a:r>
              <a:rPr lang="en-US" altLang="zh-CN" sz="2400" dirty="0">
                <a:solidFill>
                  <a:schemeClr val="tx1"/>
                </a:solidFill>
                <a:latin typeface="Times New Roman" panose="02020603050405020304" pitchFamily="18" charset="0"/>
                <a:cs typeface="Times New Roman" panose="02020603050405020304" pitchFamily="18" charset="0"/>
              </a:rPr>
              <a:t>Wang</a:t>
            </a:r>
            <a:r>
              <a:rPr lang="zh-CN" altLang="en-US" sz="2400" dirty="0">
                <a:solidFill>
                  <a:schemeClr val="tx1"/>
                </a:solidFill>
                <a:latin typeface="Times New Roman" panose="02020603050405020304" pitchFamily="18" charset="0"/>
                <a:cs typeface="Times New Roman" panose="02020603050405020304" pitchFamily="18" charset="0"/>
              </a:rPr>
              <a:t>撤销修改</a:t>
            </a:r>
            <a:r>
              <a:rPr lang="en-US" altLang="zh-CN" sz="2400" dirty="0">
                <a:solidFill>
                  <a:schemeClr val="tx1"/>
                </a:solidFill>
                <a:latin typeface="Times New Roman" panose="02020603050405020304" pitchFamily="18" charset="0"/>
                <a:cs typeface="Times New Roman" panose="02020603050405020304" pitchFamily="18" charset="0"/>
              </a:rPr>
              <a:t>Student</a:t>
            </a:r>
            <a:r>
              <a:rPr lang="zh-CN" altLang="en-US" sz="2400" dirty="0">
                <a:solidFill>
                  <a:schemeClr val="tx1"/>
                </a:solidFill>
                <a:latin typeface="Times New Roman" panose="02020603050405020304" pitchFamily="18" charset="0"/>
                <a:cs typeface="Times New Roman" panose="02020603050405020304" pitchFamily="18" charset="0"/>
              </a:rPr>
              <a:t>中姓名列</a:t>
            </a:r>
            <a:r>
              <a:rPr lang="zh-CN" altLang="en-US" sz="2400" dirty="0">
                <a:latin typeface="Times New Roman" panose="02020603050405020304" pitchFamily="18" charset="0"/>
                <a:cs typeface="Times New Roman" panose="02020603050405020304" pitchFamily="18" charset="0"/>
              </a:rPr>
              <a:t>的权限。</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030150" y="5684421"/>
            <a:ext cx="7502289" cy="82994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dirty="0">
                <a:solidFill>
                  <a:schemeClr val="tx1"/>
                </a:solidFill>
                <a:latin typeface="Times New Roman" panose="02020603050405020304" pitchFamily="18" charset="0"/>
                <a:cs typeface="Times New Roman" panose="02020603050405020304" pitchFamily="18" charset="0"/>
              </a:rPr>
              <a:t>Revoke all </a:t>
            </a:r>
            <a:r>
              <a:rPr lang="zh-CN" altLang="zh-CN" sz="2400" dirty="0">
                <a:solidFill>
                  <a:schemeClr val="tx1"/>
                </a:solidFill>
                <a:latin typeface="Times New Roman" panose="02020603050405020304" pitchFamily="18" charset="0"/>
                <a:cs typeface="Times New Roman" panose="02020603050405020304" pitchFamily="18" charset="0"/>
              </a:rPr>
              <a:t>on </a:t>
            </a:r>
            <a:r>
              <a:rPr lang="en-US" altLang="zh-CN" sz="2400" dirty="0">
                <a:solidFill>
                  <a:schemeClr val="tx1"/>
                </a:solidFill>
                <a:latin typeface="Times New Roman" panose="02020603050405020304" pitchFamily="18" charset="0"/>
                <a:cs typeface="Times New Roman" panose="02020603050405020304" pitchFamily="18" charset="0"/>
              </a:rPr>
              <a:t>S</a:t>
            </a:r>
            <a:r>
              <a:rPr lang="zh-CN" altLang="zh-CN" sz="2400" dirty="0">
                <a:solidFill>
                  <a:schemeClr val="tx1"/>
                </a:solidFill>
                <a:latin typeface="Times New Roman" panose="02020603050405020304" pitchFamily="18" charset="0"/>
                <a:cs typeface="Times New Roman" panose="02020603050405020304" pitchFamily="18" charset="0"/>
              </a:rPr>
              <a:t>tudent </a:t>
            </a:r>
            <a:r>
              <a:rPr lang="en-US" altLang="zh-CN" sz="2400" dirty="0">
                <a:solidFill>
                  <a:schemeClr val="tx1"/>
                </a:solidFill>
                <a:latin typeface="Times New Roman" panose="02020603050405020304" pitchFamily="18" charset="0"/>
                <a:cs typeface="Times New Roman" panose="02020603050405020304" pitchFamily="18" charset="0"/>
              </a:rPr>
              <a:t>from</a:t>
            </a:r>
            <a:r>
              <a:rPr lang="zh-CN"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Wang</a:t>
            </a:r>
            <a:endParaRPr lang="en-US" altLang="zh-CN" sz="2400" dirty="0">
              <a:solidFill>
                <a:schemeClr val="tx1"/>
              </a:solidFill>
              <a:latin typeface="Times New Roman" panose="02020603050405020304" pitchFamily="18" charset="0"/>
              <a:cs typeface="Times New Roman" panose="02020603050405020304" pitchFamily="18" charset="0"/>
            </a:endParaRPr>
          </a:p>
          <a:p>
            <a:r>
              <a:rPr lang="zh-CN" altLang="en-US" sz="2400" dirty="0">
                <a:solidFill>
                  <a:schemeClr val="tx1"/>
                </a:solidFill>
                <a:latin typeface="Times New Roman" panose="02020603050405020304" pitchFamily="18" charset="0"/>
                <a:cs typeface="Times New Roman" panose="02020603050405020304" pitchFamily="18" charset="0"/>
              </a:rPr>
              <a:t>从</a:t>
            </a:r>
            <a:r>
              <a:rPr lang="en-US" altLang="zh-CN" sz="2400" dirty="0">
                <a:solidFill>
                  <a:schemeClr val="tx1"/>
                </a:solidFill>
                <a:latin typeface="Times New Roman" panose="02020603050405020304" pitchFamily="18" charset="0"/>
                <a:cs typeface="Times New Roman" panose="02020603050405020304" pitchFamily="18" charset="0"/>
              </a:rPr>
              <a:t>Wang</a:t>
            </a:r>
            <a:r>
              <a:rPr lang="zh-CN" altLang="en-US" sz="2400" dirty="0">
                <a:solidFill>
                  <a:schemeClr val="tx1"/>
                </a:solidFill>
                <a:latin typeface="Times New Roman" panose="02020603050405020304" pitchFamily="18" charset="0"/>
                <a:cs typeface="Times New Roman" panose="02020603050405020304" pitchFamily="18" charset="0"/>
              </a:rPr>
              <a:t>撤销对</a:t>
            </a:r>
            <a:r>
              <a:rPr lang="en-US" altLang="zh-CN" sz="2400" dirty="0">
                <a:solidFill>
                  <a:schemeClr val="tx1"/>
                </a:solidFill>
                <a:latin typeface="Times New Roman" panose="02020603050405020304" pitchFamily="18" charset="0"/>
                <a:cs typeface="Times New Roman" panose="02020603050405020304" pitchFamily="18" charset="0"/>
              </a:rPr>
              <a:t>Student</a:t>
            </a:r>
            <a:r>
              <a:rPr lang="zh-CN" altLang="en-US" sz="2400" dirty="0">
                <a:solidFill>
                  <a:schemeClr val="tx1"/>
                </a:solidFill>
                <a:latin typeface="Times New Roman" panose="02020603050405020304" pitchFamily="18" charset="0"/>
                <a:cs typeface="Times New Roman" panose="02020603050405020304" pitchFamily="18" charset="0"/>
              </a:rPr>
              <a:t>的权限。</a:t>
            </a:r>
            <a:endParaRPr lang="zh-CN" altLang="zh-C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t>6.1 </a:t>
            </a:r>
            <a:r>
              <a:rPr lang="zh-CN" altLang="en-US" dirty="0"/>
              <a:t>数据库安全性控制概述</a:t>
            </a:r>
            <a:endParaRPr lang="zh-CN" altLang="en-US" sz="3600" dirty="0"/>
          </a:p>
        </p:txBody>
      </p:sp>
      <p:sp>
        <p:nvSpPr>
          <p:cNvPr id="7171" name="Rectangle 3"/>
          <p:cNvSpPr>
            <a:spLocks noGrp="1" noChangeArrowheads="1"/>
          </p:cNvSpPr>
          <p:nvPr>
            <p:ph type="body" idx="1"/>
          </p:nvPr>
        </p:nvSpPr>
        <p:spPr>
          <a:xfrm>
            <a:off x="457200" y="1052513"/>
            <a:ext cx="8229600" cy="5184775"/>
          </a:xfrm>
        </p:spPr>
        <p:txBody>
          <a:bodyPr/>
          <a:lstStyle/>
          <a:p>
            <a:pPr marL="0" indent="0" eaLnBrk="1" hangingPunct="1">
              <a:lnSpc>
                <a:spcPct val="80000"/>
              </a:lnSpc>
              <a:buFont typeface="Wingdings" panose="05000000000000000000" pitchFamily="2" charset="2"/>
              <a:buNone/>
              <a:defRPr/>
            </a:pPr>
            <a:r>
              <a:rPr lang="en-US" altLang="zh-CN" sz="3200" b="1" dirty="0">
                <a:solidFill>
                  <a:srgbClr val="0000FF"/>
                </a:solidFill>
              </a:rPr>
              <a:t>2</a:t>
            </a:r>
            <a:r>
              <a:rPr lang="zh-CN" altLang="en-US" sz="3200" b="1" dirty="0">
                <a:solidFill>
                  <a:srgbClr val="0000FF"/>
                </a:solidFill>
              </a:rPr>
              <a:t>．存取控制</a:t>
            </a:r>
            <a:endParaRPr lang="zh-CN" altLang="en-US" sz="3200" b="1" dirty="0">
              <a:solidFill>
                <a:srgbClr val="0000FF"/>
              </a:solidFill>
            </a:endParaRPr>
          </a:p>
          <a:p>
            <a:pPr eaLnBrk="1" latinLnBrk="0" hangingPunct="1">
              <a:lnSpc>
                <a:spcPct val="100000"/>
              </a:lnSpc>
              <a:spcBef>
                <a:spcPts val="600"/>
              </a:spcBef>
              <a:defRPr/>
            </a:pPr>
            <a:r>
              <a:rPr lang="zh-CN" altLang="en-US" sz="2400" dirty="0">
                <a:latin typeface="Times New Roman" panose="02020603050405020304" pitchFamily="18" charset="0"/>
                <a:cs typeface="Times New Roman" panose="02020603050405020304" pitchFamily="18" charset="0"/>
              </a:rPr>
              <a:t>数据库安全性所关心的主要是</a:t>
            </a:r>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的存取控制机制。存取控制机制主要包括两部分：</a:t>
            </a:r>
            <a:endParaRPr lang="zh-CN" altLang="en-US" sz="2400" dirty="0">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定义用户权限，并将用户权限登记到数据字典中。用户权限是指不同的用户对于不同的数据对象允许执行的操作权限，这些定义经过编译后存放在数据字典中，被称作</a:t>
            </a:r>
            <a:r>
              <a:rPr lang="zh-CN" altLang="en-US" sz="2400" dirty="0">
                <a:solidFill>
                  <a:srgbClr val="FF0000"/>
                </a:solidFill>
                <a:latin typeface="Times New Roman" panose="02020603050405020304" pitchFamily="18" charset="0"/>
                <a:cs typeface="Times New Roman" panose="02020603050405020304" pitchFamily="18" charset="0"/>
              </a:rPr>
              <a:t>安全规则或授权规则</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合法权限检查，每当用户发出存取数据库的操作请求之后（请求一般应包括操作类型、操作对象和操作用户等信息），</a:t>
            </a:r>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查找字典，根据安全规则进行合法权限检查，若用户的操作请求超出了定义的权限，系统将拒绝执行此操作。</a:t>
            </a:r>
            <a:endParaRPr lang="zh-CN" altLang="en-US" sz="2400" dirty="0">
              <a:latin typeface="Times New Roman" panose="02020603050405020304" pitchFamily="18" charset="0"/>
              <a:cs typeface="Times New Roman" panose="02020603050405020304" pitchFamily="18" charset="0"/>
            </a:endParaRPr>
          </a:p>
          <a:p>
            <a:pPr eaLnBrk="1" latinLnBrk="0" hangingPunct="1">
              <a:lnSpc>
                <a:spcPct val="100000"/>
              </a:lnSpc>
              <a:spcBef>
                <a:spcPts val="600"/>
              </a:spcBef>
              <a:defRPr/>
            </a:pPr>
            <a:r>
              <a:rPr lang="zh-CN" altLang="en-US" sz="2400" dirty="0">
                <a:latin typeface="Times New Roman" panose="02020603050405020304" pitchFamily="18" charset="0"/>
                <a:cs typeface="Times New Roman" panose="02020603050405020304" pitchFamily="18" charset="0"/>
              </a:rPr>
              <a:t>用户权限定义和合法权限检查机制一起组成了</a:t>
            </a:r>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的安全子系统。</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wipe(down)">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wipe(down)">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down)">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wipe(down)">
                                      <p:cBhvr>
                                        <p:cTn id="22"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t>T-SQL</a:t>
            </a:r>
            <a:r>
              <a:rPr lang="zh-CN" altLang="en-US" dirty="0"/>
              <a:t>拒绝权限</a:t>
            </a:r>
            <a:r>
              <a:rPr lang="en-US" altLang="zh-CN" dirty="0"/>
              <a:t>—Deny </a:t>
            </a:r>
            <a:endParaRPr lang="zh-CN" altLang="en-US" dirty="0"/>
          </a:p>
        </p:txBody>
      </p:sp>
      <p:sp>
        <p:nvSpPr>
          <p:cNvPr id="4" name="内容占位符 3"/>
          <p:cNvSpPr>
            <a:spLocks noGrp="1"/>
          </p:cNvSpPr>
          <p:nvPr>
            <p:ph idx="1"/>
          </p:nvPr>
        </p:nvSpPr>
        <p:spPr>
          <a:xfrm>
            <a:off x="611560" y="1124744"/>
            <a:ext cx="8229600" cy="5184576"/>
          </a:xfrm>
        </p:spPr>
        <p:txBody>
          <a:bodyPr/>
          <a:lstStyle/>
          <a:p>
            <a:pPr marL="0" indent="0">
              <a:buNone/>
            </a:pPr>
            <a:r>
              <a:rPr lang="en-US" altLang="zh-CN" sz="2400" dirty="0"/>
              <a:t>Deny</a:t>
            </a:r>
            <a:r>
              <a:rPr lang="zh-CN" altLang="en-US" sz="2400" dirty="0"/>
              <a:t>拒绝对特定数据库对象的授权，防止主体通过其他组或者角色成员身份继承权限。语法格式如下：</a:t>
            </a:r>
            <a:endParaRPr lang="en-US" altLang="zh-CN" sz="2400" dirty="0"/>
          </a:p>
          <a:p>
            <a:pPr marL="400050" lvl="1" indent="0">
              <a:buNone/>
            </a:pPr>
            <a:r>
              <a:rPr lang="en-US" altLang="zh-CN" sz="2000" dirty="0">
                <a:latin typeface="Times New Roman" panose="02020603050405020304" pitchFamily="18" charset="0"/>
                <a:cs typeface="Times New Roman" panose="02020603050405020304" pitchFamily="18" charset="0"/>
              </a:rPr>
              <a:t>Deny </a:t>
            </a:r>
            <a:r>
              <a:rPr lang="en-US" altLang="zh-CN" sz="2000" dirty="0">
                <a:solidFill>
                  <a:srgbClr val="FF0000"/>
                </a:solidFill>
                <a:latin typeface="Times New Roman" panose="02020603050405020304" pitchFamily="18" charset="0"/>
                <a:cs typeface="Times New Roman" panose="02020603050405020304" pitchFamily="18" charset="0"/>
              </a:rPr>
              <a:t>{ALL [PRIVILEGES]|PERMISSION{,PERMISSION…}}</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400050" lvl="1" indent="0">
              <a:buNone/>
            </a:pPr>
            <a:r>
              <a:rPr lang="en-US" altLang="zh-CN" sz="2000" dirty="0">
                <a:solidFill>
                  <a:srgbClr val="0000FF"/>
                </a:solidFill>
                <a:latin typeface="Times New Roman" panose="02020603050405020304" pitchFamily="18" charset="0"/>
                <a:cs typeface="Times New Roman" panose="02020603050405020304" pitchFamily="18" charset="0"/>
              </a:rPr>
              <a:t>on</a:t>
            </a: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FF0000"/>
                </a:solidFill>
                <a:latin typeface="Times New Roman" panose="02020603050405020304" pitchFamily="18" charset="0"/>
                <a:cs typeface="Times New Roman" panose="02020603050405020304" pitchFamily="18" charset="0"/>
              </a:rPr>
              <a:t>tablename|viewname</a:t>
            </a:r>
            <a:endParaRPr lang="en-US"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solidFill>
                  <a:srgbClr val="0000FF"/>
                </a:solidFill>
                <a:latin typeface="Times New Roman" panose="02020603050405020304" pitchFamily="18" charset="0"/>
                <a:cs typeface="Times New Roman" panose="02020603050405020304" pitchFamily="18" charset="0"/>
              </a:rPr>
              <a:t>From</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a:t>
            </a:r>
            <a:r>
              <a:rPr lang="en-US" altLang="zh-CN" sz="2000" dirty="0" err="1">
                <a:solidFill>
                  <a:srgbClr val="FF0000"/>
                </a:solidFill>
                <a:latin typeface="Times New Roman" panose="02020603050405020304" pitchFamily="18" charset="0"/>
                <a:cs typeface="Times New Roman" panose="02020603050405020304" pitchFamily="18" charset="0"/>
              </a:rPr>
              <a:t>public|user-id</a:t>
            </a:r>
            <a:r>
              <a:rPr lang="en-US" altLang="zh-CN" sz="2000" dirty="0">
                <a:solidFill>
                  <a:srgbClr val="FF0000"/>
                </a:solidFill>
                <a:latin typeface="Times New Roman" panose="02020603050405020304" pitchFamily="18" charset="0"/>
                <a:cs typeface="Times New Roman" panose="02020603050405020304" pitchFamily="18" charset="0"/>
              </a:rPr>
              <a:t> {, user-id…}} </a:t>
            </a:r>
            <a:endParaRPr lang="en-US" altLang="zh-CN"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[CASCADE] </a:t>
            </a:r>
            <a:endParaRPr lang="en-US" altLang="zh-CN" sz="2000" dirty="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975215" y="3645024"/>
            <a:ext cx="7502289" cy="830997"/>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Deny select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tudent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zh-CN" altLang="en-US" sz="2400" dirty="0">
                <a:solidFill>
                  <a:schemeClr val="tx1"/>
                </a:solidFill>
                <a:latin typeface="Times New Roman" panose="02020603050405020304" pitchFamily="18" charset="0"/>
                <a:cs typeface="Times New Roman" panose="02020603050405020304" pitchFamily="18" charset="0"/>
              </a:rPr>
              <a:t>拒绝</a:t>
            </a:r>
            <a:r>
              <a:rPr lang="en-US" altLang="zh-CN" sz="2400" dirty="0">
                <a:solidFill>
                  <a:schemeClr val="tx1"/>
                </a:solidFill>
                <a:latin typeface="Times New Roman" panose="02020603050405020304" pitchFamily="18" charset="0"/>
                <a:cs typeface="Times New Roman" panose="02020603050405020304" pitchFamily="18" charset="0"/>
              </a:rPr>
              <a:t>Wang</a:t>
            </a:r>
            <a:r>
              <a:rPr lang="zh-CN" altLang="en-US" sz="2400" dirty="0">
                <a:solidFill>
                  <a:schemeClr val="tx1"/>
                </a:solidFill>
                <a:latin typeface="Times New Roman" panose="02020603050405020304" pitchFamily="18" charset="0"/>
                <a:cs typeface="Times New Roman" panose="02020603050405020304" pitchFamily="18" charset="0"/>
              </a:rPr>
              <a:t>对</a:t>
            </a:r>
            <a:r>
              <a:rPr lang="en-US" altLang="zh-CN" sz="2400" dirty="0">
                <a:latin typeface="Times New Roman" panose="02020603050405020304" pitchFamily="18" charset="0"/>
                <a:cs typeface="Times New Roman" panose="02020603050405020304" pitchFamily="18" charset="0"/>
              </a:rPr>
              <a:t>Student</a:t>
            </a:r>
            <a:r>
              <a:rPr lang="zh-CN" altLang="en-US" sz="2400" dirty="0">
                <a:latin typeface="Times New Roman" panose="02020603050405020304" pitchFamily="18" charset="0"/>
                <a:cs typeface="Times New Roman" panose="02020603050405020304" pitchFamily="18" charset="0"/>
              </a:rPr>
              <a:t>的查看权限。</a:t>
            </a:r>
            <a:endParaRPr lang="zh-CN" altLang="zh-C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t>Revoke</a:t>
            </a:r>
            <a:r>
              <a:rPr lang="zh-CN" altLang="en-US" dirty="0"/>
              <a:t>与</a:t>
            </a:r>
            <a:r>
              <a:rPr lang="en-US" altLang="zh-CN" dirty="0"/>
              <a:t>Deny</a:t>
            </a:r>
            <a:r>
              <a:rPr lang="zh-CN" altLang="en-US" dirty="0"/>
              <a:t>区别</a:t>
            </a:r>
            <a:r>
              <a:rPr lang="en-US" altLang="zh-CN" dirty="0"/>
              <a:t> </a:t>
            </a:r>
            <a:endParaRPr lang="zh-CN" altLang="en-US" dirty="0"/>
          </a:p>
        </p:txBody>
      </p:sp>
      <p:sp>
        <p:nvSpPr>
          <p:cNvPr id="4" name="内容占位符 3"/>
          <p:cNvSpPr>
            <a:spLocks noGrp="1"/>
          </p:cNvSpPr>
          <p:nvPr>
            <p:ph idx="1"/>
          </p:nvPr>
        </p:nvSpPr>
        <p:spPr>
          <a:xfrm>
            <a:off x="611560" y="1124744"/>
            <a:ext cx="8229600" cy="5184576"/>
          </a:xfrm>
        </p:spPr>
        <p:txBody>
          <a:bodyPr/>
          <a:lstStyle/>
          <a:p>
            <a:r>
              <a:rPr lang="en-US" altLang="zh-CN" sz="2400" dirty="0">
                <a:latin typeface="Times New Roman" panose="02020603050405020304" pitchFamily="18" charset="0"/>
                <a:cs typeface="Times New Roman" panose="02020603050405020304" pitchFamily="18" charset="0"/>
              </a:rPr>
              <a:t>revoke</a:t>
            </a:r>
            <a:r>
              <a:rPr lang="zh-CN" altLang="en-US" sz="2400" dirty="0">
                <a:latin typeface="Times New Roman" panose="02020603050405020304" pitchFamily="18" charset="0"/>
                <a:cs typeface="Times New Roman" panose="02020603050405020304" pitchFamily="18" charset="0"/>
              </a:rPr>
              <a:t>：收回之前被授予的权限</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deny</a:t>
            </a:r>
            <a:r>
              <a:rPr lang="zh-CN" altLang="en-US" sz="2400" dirty="0">
                <a:latin typeface="Times New Roman" panose="02020603050405020304" pitchFamily="18" charset="0"/>
                <a:cs typeface="Times New Roman" panose="02020603050405020304" pitchFamily="18" charset="0"/>
              </a:rPr>
              <a:t>：拒绝给当前数据库的帐户授予权限并防止该帐户通过其组或角色成员资格继承权限。</a:t>
            </a:r>
            <a:endParaRPr lang="en-US" altLang="zh-CN" sz="24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例如：</a:t>
            </a:r>
            <a:r>
              <a:rPr lang="en-US" altLang="zh-CN" sz="2200" dirty="0" err="1">
                <a:latin typeface="Times New Roman" panose="02020603050405020304" pitchFamily="18" charset="0"/>
                <a:cs typeface="Times New Roman" panose="02020603050405020304" pitchFamily="18" charset="0"/>
              </a:rPr>
              <a:t>UserA</a:t>
            </a:r>
            <a:r>
              <a:rPr lang="zh-CN" altLang="en-US" sz="2200" dirty="0">
                <a:latin typeface="Times New Roman" panose="02020603050405020304" pitchFamily="18" charset="0"/>
                <a:cs typeface="Times New Roman" panose="02020603050405020304" pitchFamily="18" charset="0"/>
              </a:rPr>
              <a:t>所在的角色组有</a:t>
            </a:r>
            <a:r>
              <a:rPr lang="en-US" altLang="zh-CN" sz="2200" dirty="0">
                <a:latin typeface="Times New Roman" panose="02020603050405020304" pitchFamily="18" charset="0"/>
                <a:cs typeface="Times New Roman" panose="02020603050405020304" pitchFamily="18" charset="0"/>
              </a:rPr>
              <a:t>inset</a:t>
            </a:r>
            <a:r>
              <a:rPr lang="zh-CN" altLang="en-US" sz="2200" dirty="0">
                <a:latin typeface="Times New Roman" panose="02020603050405020304" pitchFamily="18" charset="0"/>
                <a:cs typeface="Times New Roman" panose="02020603050405020304" pitchFamily="18" charset="0"/>
              </a:rPr>
              <a:t>权限，</a:t>
            </a:r>
            <a:r>
              <a:rPr lang="en-US" altLang="zh-CN" sz="2200" dirty="0">
                <a:latin typeface="Times New Roman" panose="02020603050405020304" pitchFamily="18" charset="0"/>
                <a:cs typeface="Times New Roman" panose="02020603050405020304" pitchFamily="18" charset="0"/>
              </a:rPr>
              <a:t>Deny </a:t>
            </a:r>
            <a:r>
              <a:rPr lang="en-US" altLang="zh-CN" sz="2200" dirty="0" err="1">
                <a:latin typeface="Times New Roman" panose="02020603050405020304" pitchFamily="18" charset="0"/>
                <a:cs typeface="Times New Roman" panose="02020603050405020304" pitchFamily="18" charset="0"/>
              </a:rPr>
              <a:t>UserA</a:t>
            </a:r>
            <a:r>
              <a:rPr lang="zh-CN" altLang="en-US" sz="2200" dirty="0">
                <a:latin typeface="Times New Roman" panose="02020603050405020304" pitchFamily="18" charset="0"/>
                <a:cs typeface="Times New Roman" panose="02020603050405020304" pitchFamily="18" charset="0"/>
              </a:rPr>
              <a:t>使其没有</a:t>
            </a:r>
            <a:r>
              <a:rPr lang="en-US" altLang="zh-CN" sz="2200" dirty="0">
                <a:latin typeface="Times New Roman" panose="02020603050405020304" pitchFamily="18" charset="0"/>
                <a:cs typeface="Times New Roman" panose="02020603050405020304" pitchFamily="18" charset="0"/>
              </a:rPr>
              <a:t>insert</a:t>
            </a:r>
            <a:r>
              <a:rPr lang="zh-CN" altLang="en-US" sz="2200" dirty="0">
                <a:latin typeface="Times New Roman" panose="02020603050405020304" pitchFamily="18" charset="0"/>
                <a:cs typeface="Times New Roman" panose="02020603050405020304" pitchFamily="18" charset="0"/>
              </a:rPr>
              <a:t>权限，以后即使</a:t>
            </a:r>
            <a:r>
              <a:rPr lang="en-US" altLang="zh-CN" sz="2200" dirty="0" err="1">
                <a:latin typeface="Times New Roman" panose="02020603050405020304" pitchFamily="18" charset="0"/>
                <a:cs typeface="Times New Roman" panose="02020603050405020304" pitchFamily="18" charset="0"/>
              </a:rPr>
              <a:t>UserA</a:t>
            </a:r>
            <a:r>
              <a:rPr lang="zh-CN" altLang="en-US" sz="2200" dirty="0">
                <a:latin typeface="Times New Roman" panose="02020603050405020304" pitchFamily="18" charset="0"/>
                <a:cs typeface="Times New Roman" panose="02020603050405020304" pitchFamily="18" charset="0"/>
              </a:rPr>
              <a:t>到其他有</a:t>
            </a:r>
            <a:r>
              <a:rPr lang="en-US" altLang="zh-CN" sz="2200" dirty="0">
                <a:latin typeface="Times New Roman" panose="02020603050405020304" pitchFamily="18" charset="0"/>
                <a:cs typeface="Times New Roman" panose="02020603050405020304" pitchFamily="18" charset="0"/>
              </a:rPr>
              <a:t>Insert</a:t>
            </a:r>
            <a:r>
              <a:rPr lang="zh-CN" altLang="en-US" sz="2200" dirty="0">
                <a:latin typeface="Times New Roman" panose="02020603050405020304" pitchFamily="18" charset="0"/>
                <a:cs typeface="Times New Roman" panose="02020603050405020304" pitchFamily="18" charset="0"/>
              </a:rPr>
              <a:t>权限的角色组中去，还是没有</a:t>
            </a:r>
            <a:r>
              <a:rPr lang="en-US" altLang="zh-CN" sz="2200" dirty="0">
                <a:latin typeface="Times New Roman" panose="02020603050405020304" pitchFamily="18" charset="0"/>
                <a:cs typeface="Times New Roman" panose="02020603050405020304" pitchFamily="18" charset="0"/>
              </a:rPr>
              <a:t>insert</a:t>
            </a:r>
            <a:r>
              <a:rPr lang="zh-CN" altLang="en-US" sz="2200" dirty="0">
                <a:latin typeface="Times New Roman" panose="02020603050405020304" pitchFamily="18" charset="0"/>
                <a:cs typeface="Times New Roman" panose="02020603050405020304" pitchFamily="18" charset="0"/>
              </a:rPr>
              <a:t>权限，除非该用户被显示授权。</a:t>
            </a: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t>Revoke</a:t>
            </a:r>
            <a:r>
              <a:rPr lang="zh-CN" altLang="en-US" dirty="0"/>
              <a:t>与</a:t>
            </a:r>
            <a:r>
              <a:rPr lang="en-US" altLang="zh-CN" dirty="0"/>
              <a:t>Deny</a:t>
            </a:r>
            <a:r>
              <a:rPr lang="zh-CN" altLang="en-US" dirty="0"/>
              <a:t>区别</a:t>
            </a:r>
            <a:r>
              <a:rPr lang="en-US" altLang="zh-CN" dirty="0"/>
              <a:t> </a:t>
            </a:r>
            <a:endParaRPr lang="zh-CN" altLang="en-US" dirty="0"/>
          </a:p>
        </p:txBody>
      </p:sp>
      <p:sp>
        <p:nvSpPr>
          <p:cNvPr id="2" name="Rectangle 1"/>
          <p:cNvSpPr>
            <a:spLocks noChangeArrowheads="1"/>
          </p:cNvSpPr>
          <p:nvPr/>
        </p:nvSpPr>
        <p:spPr bwMode="auto">
          <a:xfrm>
            <a:off x="457200" y="1189196"/>
            <a:ext cx="81025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zh-CN" sz="2200" dirty="0">
                <a:solidFill>
                  <a:srgbClr val="0000FF"/>
                </a:solidFill>
                <a:latin typeface="Times New Roman" panose="02020603050405020304" pitchFamily="18" charset="0"/>
                <a:cs typeface="Times New Roman" panose="02020603050405020304" pitchFamily="18" charset="0"/>
              </a:rPr>
              <a:t>EXEC</a:t>
            </a:r>
            <a:r>
              <a:rPr lang="zh-CN" altLang="zh-CN" sz="2200" dirty="0">
                <a:latin typeface="Times New Roman" panose="02020603050405020304" pitchFamily="18" charset="0"/>
                <a:cs typeface="Times New Roman" panose="02020603050405020304" pitchFamily="18" charset="0"/>
              </a:rPr>
              <a:t> sp_addrolemember RoleA, </a:t>
            </a:r>
            <a:r>
              <a:rPr lang="zh-CN" altLang="en-US" sz="2200" dirty="0">
                <a:solidFill>
                  <a:srgbClr val="FF0000"/>
                </a:solidFill>
                <a:latin typeface="Times New Roman" panose="02020603050405020304" pitchFamily="18" charset="0"/>
                <a:cs typeface="Times New Roman" panose="02020603050405020304" pitchFamily="18" charset="0"/>
              </a:rPr>
              <a:t>‘</a:t>
            </a:r>
            <a:r>
              <a:rPr lang="zh-CN" altLang="zh-CN" sz="2200" dirty="0">
                <a:solidFill>
                  <a:srgbClr val="FF0000"/>
                </a:solidFill>
                <a:latin typeface="Times New Roman" panose="02020603050405020304" pitchFamily="18" charset="0"/>
                <a:cs typeface="Times New Roman" panose="02020603050405020304" pitchFamily="18" charset="0"/>
              </a:rPr>
              <a:t>UserA</a:t>
            </a:r>
            <a:r>
              <a:rPr lang="zh-CN" altLang="en-US" sz="2200" dirty="0">
                <a:solidFill>
                  <a:srgbClr val="FF0000"/>
                </a:solidFill>
                <a:latin typeface="Times New Roman" panose="02020603050405020304" pitchFamily="18" charset="0"/>
                <a:cs typeface="Times New Roman" panose="02020603050405020304" pitchFamily="18" charset="0"/>
              </a:rPr>
              <a:t>’</a:t>
            </a:r>
            <a:endParaRPr lang="en-US" altLang="zh-CN" sz="2200" dirty="0">
              <a:solidFill>
                <a:srgbClr val="FF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GRANT</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INSERT</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ON</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TableA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TO</a:t>
            </a:r>
            <a:r>
              <a:rPr kumimoji="0" lang="zh-CN" altLang="zh-CN"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RoleA </a:t>
            </a:r>
            <a:endParaRPr kumimoji="0" lang="en-US" altLang="zh-CN"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2200" dirty="0">
                <a:solidFill>
                  <a:srgbClr val="008080"/>
                </a:solidFill>
                <a:latin typeface="Times New Roman" panose="02020603050405020304" pitchFamily="18" charset="0"/>
                <a:cs typeface="Times New Roman" panose="02020603050405020304" pitchFamily="18" charset="0"/>
              </a:rPr>
              <a:t>--</a:t>
            </a:r>
            <a:r>
              <a:rPr lang="zh-CN" altLang="zh-CN" sz="2200" dirty="0">
                <a:solidFill>
                  <a:srgbClr val="008080"/>
                </a:solidFill>
                <a:latin typeface="Times New Roman" panose="02020603050405020304" pitchFamily="18" charset="0"/>
                <a:cs typeface="Times New Roman" panose="02020603050405020304" pitchFamily="18" charset="0"/>
              </a:rPr>
              <a:t> </a:t>
            </a:r>
            <a:r>
              <a:rPr lang="en-US" altLang="zh-CN" sz="2200" dirty="0" err="1">
                <a:solidFill>
                  <a:srgbClr val="008080"/>
                </a:solidFill>
                <a:latin typeface="Times New Roman" panose="02020603050405020304" pitchFamily="18" charset="0"/>
                <a:cs typeface="Times New Roman" panose="02020603050405020304" pitchFamily="18" charset="0"/>
              </a:rPr>
              <a:t>UserA</a:t>
            </a:r>
            <a:r>
              <a:rPr lang="zh-CN" altLang="en-US" sz="2200" dirty="0">
                <a:solidFill>
                  <a:srgbClr val="008080"/>
                </a:solidFill>
                <a:latin typeface="Times New Roman" panose="02020603050405020304" pitchFamily="18" charset="0"/>
                <a:cs typeface="Times New Roman" panose="02020603050405020304" pitchFamily="18" charset="0"/>
              </a:rPr>
              <a:t>赋予角色</a:t>
            </a:r>
            <a:r>
              <a:rPr lang="en-US" altLang="zh-CN" sz="2200" dirty="0" err="1">
                <a:solidFill>
                  <a:srgbClr val="008080"/>
                </a:solidFill>
                <a:latin typeface="Times New Roman" panose="02020603050405020304" pitchFamily="18" charset="0"/>
                <a:cs typeface="Times New Roman" panose="02020603050405020304" pitchFamily="18" charset="0"/>
              </a:rPr>
              <a:t>RoleA</a:t>
            </a:r>
            <a:endParaRPr lang="en-US" altLang="zh-CN" sz="2200" dirty="0">
              <a:solidFill>
                <a:srgbClr val="00808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0"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 用户UserA将有TableA的INSERT权限</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REVOKE</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INSERT</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ON</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TableA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FROM</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RoleA </a:t>
            </a:r>
            <a:endParaRPr kumimoji="0" lang="en-US"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0"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 用户UserA将没有TableA的INSERT权限，收回权限</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GRANT</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INSERT</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ON</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TableA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TO</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RoleA </a:t>
            </a:r>
            <a:endParaRPr kumimoji="0" lang="en-US"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0"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--重新给RoleA以TableA的INSERT权限</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DENY</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INSERT</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ON</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TableA </a:t>
            </a:r>
            <a:r>
              <a:rPr kumimoji="0" lang="zh-CN" altLang="zh-CN" sz="22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TO</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UserA </a:t>
            </a:r>
            <a:endParaRPr kumimoji="0" lang="en-US"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0"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 虽然用户UserA所在RoleA有TableA的INSERT权限，但UserA本身被DENY了，所以用户UserA将没有TableA的INSERT权限。</a:t>
            </a:r>
            <a:r>
              <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zh-CN" altLang="zh-C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84438" y="2852738"/>
            <a:ext cx="4824412" cy="1223962"/>
          </a:xfrm>
        </p:spPr>
        <p:txBody>
          <a:bodyPr/>
          <a:lstStyle/>
          <a:p>
            <a:pPr>
              <a:defRPr/>
            </a:pPr>
            <a:r>
              <a:rPr lang="zh-CN" altLang="en-US" sz="6600"/>
              <a:t>本章结束！</a:t>
            </a:r>
            <a:br>
              <a:rPr lang="zh-CN" altLang="en-US" sz="6600"/>
            </a:br>
            <a:endParaRPr lang="zh-CN" altLang="en-US" sz="660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00FF"/>
                </a:solidFill>
              </a:rPr>
              <a:t>存取控制</a:t>
            </a:r>
            <a:endParaRPr lang="zh-CN" altLang="en-US" b="1" dirty="0">
              <a:solidFill>
                <a:srgbClr val="0000FF"/>
              </a:solidFill>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专门提供一个</a:t>
            </a:r>
            <a:r>
              <a:rPr lang="en-US" altLang="zh-CN" sz="2400" dirty="0">
                <a:latin typeface="Times New Roman" panose="02020603050405020304" pitchFamily="18" charset="0"/>
                <a:cs typeface="Times New Roman" panose="02020603050405020304" pitchFamily="18" charset="0"/>
              </a:rPr>
              <a:t>DBA</a:t>
            </a:r>
            <a:r>
              <a:rPr lang="zh-CN" altLang="en-US" sz="2400" dirty="0">
                <a:latin typeface="Times New Roman" panose="02020603050405020304" pitchFamily="18" charset="0"/>
                <a:cs typeface="Times New Roman" panose="02020603050405020304" pitchFamily="18" charset="0"/>
              </a:rPr>
              <a:t>账户，该账户是一个超级用户或称系统用户。 </a:t>
            </a:r>
            <a:r>
              <a:rPr lang="en-US" altLang="zh-CN" sz="2400" dirty="0">
                <a:latin typeface="Times New Roman" panose="02020603050405020304" pitchFamily="18" charset="0"/>
                <a:cs typeface="Times New Roman" panose="02020603050405020304" pitchFamily="18" charset="0"/>
              </a:rPr>
              <a:t>DBA</a:t>
            </a:r>
            <a:r>
              <a:rPr lang="zh-CN" altLang="en-US" sz="2400" dirty="0">
                <a:latin typeface="Times New Roman" panose="02020603050405020304" pitchFamily="18" charset="0"/>
                <a:cs typeface="Times New Roman" panose="02020603050405020304" pitchFamily="18" charset="0"/>
              </a:rPr>
              <a:t>利用该账户的特权可以进行用户账户的创建、权限授予和撤消、安全级别控制调整等数据库安全控制操作</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用户在使用数据库前必须由</a:t>
            </a:r>
            <a:r>
              <a:rPr lang="en-US" altLang="zh-CN" sz="2400" dirty="0">
                <a:latin typeface="Times New Roman" panose="02020603050405020304" pitchFamily="18" charset="0"/>
                <a:cs typeface="Times New Roman" panose="02020603050405020304" pitchFamily="18" charset="0"/>
              </a:rPr>
              <a:t>DBA</a:t>
            </a:r>
            <a:r>
              <a:rPr lang="zh-CN" altLang="en-US" sz="2400" dirty="0">
                <a:latin typeface="Times New Roman" panose="02020603050405020304" pitchFamily="18" charset="0"/>
                <a:cs typeface="Times New Roman" panose="02020603050405020304" pitchFamily="18" charset="0"/>
              </a:rPr>
              <a:t>处获得一个账户，并由</a:t>
            </a:r>
            <a:r>
              <a:rPr lang="en-US" altLang="zh-CN" sz="2400" dirty="0">
                <a:latin typeface="Times New Roman" panose="02020603050405020304" pitchFamily="18" charset="0"/>
                <a:cs typeface="Times New Roman" panose="02020603050405020304" pitchFamily="18" charset="0"/>
              </a:rPr>
              <a:t>DBA</a:t>
            </a:r>
            <a:r>
              <a:rPr lang="zh-CN" altLang="en-US" sz="2400" dirty="0">
                <a:latin typeface="Times New Roman" panose="02020603050405020304" pitchFamily="18" charset="0"/>
                <a:cs typeface="Times New Roman" panose="02020603050405020304" pitchFamily="18" charset="0"/>
              </a:rPr>
              <a:t>授予该账户一定的权限，该账户的用户依据其所拥有的权限对数据库进行操作</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同时，该帐户用户也可将其所拥有的权利转授给其他的用户</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账户</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，由此实现权限在用户之间的传播和控制。</a:t>
            </a:r>
            <a:endParaRPr lang="en-US" altLang="zh-CN" sz="24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授权者：决定用户权利的人</a:t>
            </a:r>
            <a:endParaRPr lang="en-US" altLang="zh-CN" sz="22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授权：授予用户访问的权利 </a:t>
            </a:r>
            <a:br>
              <a:rPr lang="zh-CN" altLang="en-US" dirty="0"/>
            </a:b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00FF"/>
                </a:solidFill>
              </a:rPr>
              <a:t>存取控制</a:t>
            </a:r>
            <a:endParaRPr lang="zh-CN" altLang="en-US" dirty="0"/>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允许用户定义一些</a:t>
            </a:r>
            <a:r>
              <a:rPr lang="zh-CN" altLang="en-US" sz="2400" dirty="0">
                <a:solidFill>
                  <a:srgbClr val="FF0000"/>
                </a:solidFill>
                <a:latin typeface="Times New Roman" panose="02020603050405020304" pitchFamily="18" charset="0"/>
                <a:cs typeface="Times New Roman" panose="02020603050405020304" pitchFamily="18" charset="0"/>
              </a:rPr>
              <a:t>安全性控制规则</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用</a:t>
            </a:r>
            <a:r>
              <a:rPr lang="en-US" altLang="zh-CN" sz="2400" dirty="0">
                <a:latin typeface="Times New Roman" panose="02020603050405020304" pitchFamily="18" charset="0"/>
                <a:cs typeface="Times New Roman" panose="02020603050405020304" pitchFamily="18" charset="0"/>
              </a:rPr>
              <a:t>SQL-DCL</a:t>
            </a:r>
            <a:r>
              <a:rPr lang="zh-CN" altLang="en-US" sz="2400" dirty="0">
                <a:latin typeface="Times New Roman" panose="02020603050405020304" pitchFamily="18" charset="0"/>
                <a:cs typeface="Times New Roman" panose="02020603050405020304" pitchFamily="18" charset="0"/>
              </a:rPr>
              <a:t>来定义</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当有</a:t>
            </a:r>
            <a:r>
              <a:rPr lang="en-US" altLang="zh-CN" sz="2400" dirty="0">
                <a:latin typeface="Times New Roman" panose="02020603050405020304" pitchFamily="18" charset="0"/>
                <a:cs typeface="Times New Roman" panose="02020603050405020304" pitchFamily="18" charset="0"/>
              </a:rPr>
              <a:t>DB</a:t>
            </a:r>
            <a:r>
              <a:rPr lang="zh-CN" altLang="en-US" sz="2400" dirty="0">
                <a:latin typeface="Times New Roman" panose="02020603050405020304" pitchFamily="18" charset="0"/>
                <a:cs typeface="Times New Roman" panose="02020603050405020304" pitchFamily="18" charset="0"/>
              </a:rPr>
              <a:t>访问操作时，</a:t>
            </a:r>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自动按照安全性控制规则进行检查，检查通过则允许访问，不通过则不允许访问 </a:t>
            </a:r>
            <a:br>
              <a:rPr lang="zh-CN" altLang="en-US" sz="2200" dirty="0"/>
            </a:br>
            <a:br>
              <a:rPr lang="zh-CN" altLang="en-US" dirty="0"/>
            </a:br>
            <a:endParaRPr lang="zh-CN" altLang="en-US" dirty="0"/>
          </a:p>
        </p:txBody>
      </p:sp>
      <p:pic>
        <p:nvPicPr>
          <p:cNvPr id="4" name="图片 3"/>
          <p:cNvPicPr>
            <a:picLocks noChangeAspect="1"/>
          </p:cNvPicPr>
          <p:nvPr/>
        </p:nvPicPr>
        <p:blipFill>
          <a:blip r:embed="rId1"/>
          <a:stretch>
            <a:fillRect/>
          </a:stretch>
        </p:blipFill>
        <p:spPr>
          <a:xfrm>
            <a:off x="1259632" y="3094303"/>
            <a:ext cx="6866818" cy="3485884"/>
          </a:xfrm>
          <a:prstGeom prst="rect">
            <a:avLst/>
          </a:prstGeom>
        </p:spPr>
      </p:pic>
    </p:spTree>
  </p:cSld>
  <p:clrMapOvr>
    <a:masterClrMapping/>
  </p:clrMapOvr>
  <p:transition spd="slow">
    <p:randomBar dir="vert"/>
  </p:transition>
</p:sld>
</file>

<file path=ppt/tags/tag1.xml><?xml version="1.0" encoding="utf-8"?>
<p:tagLst xmlns:p="http://schemas.openxmlformats.org/presentationml/2006/main">
  <p:tag name="KSO_WM_UNIT_PLACING_PICTURE_USER_VIEWPORT" val="{&quot;height&quot;:6780,&quot;width&quot;:20190}"/>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13883</Words>
  <Application>WPS 演示</Application>
  <PresentationFormat>全屏显示(4:3)</PresentationFormat>
  <Paragraphs>762</Paragraphs>
  <Slides>73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73</vt:i4>
      </vt:variant>
    </vt:vector>
  </HeadingPairs>
  <TitlesOfParts>
    <vt:vector size="86" baseType="lpstr">
      <vt:lpstr>Arial</vt:lpstr>
      <vt:lpstr>宋体</vt:lpstr>
      <vt:lpstr>Wingdings</vt:lpstr>
      <vt:lpstr>Verdana</vt:lpstr>
      <vt:lpstr>Times New Roman</vt:lpstr>
      <vt:lpstr>Garamond</vt:lpstr>
      <vt:lpstr>黑体</vt:lpstr>
      <vt:lpstr>微软雅黑</vt:lpstr>
      <vt:lpstr>Arial Unicode MS</vt:lpstr>
      <vt:lpstr>Calibri</vt:lpstr>
      <vt:lpstr>Garamond</vt:lpstr>
      <vt:lpstr>Times New Roman</vt:lpstr>
      <vt:lpstr>Level</vt:lpstr>
      <vt:lpstr>第三篇  安全与保护</vt:lpstr>
      <vt:lpstr>安全与保护概述 </vt:lpstr>
      <vt:lpstr>6 数据库的安全性 </vt:lpstr>
      <vt:lpstr>第6章 数据库的安全性控制</vt:lpstr>
      <vt:lpstr>6.1 数据库安全性控制概述</vt:lpstr>
      <vt:lpstr>6.1 数据库安全性控制概述</vt:lpstr>
      <vt:lpstr>6.1 数据库安全性控制概述</vt:lpstr>
      <vt:lpstr>存取控制</vt:lpstr>
      <vt:lpstr>存取控制</vt:lpstr>
      <vt:lpstr>安全性控制规则</vt:lpstr>
      <vt:lpstr>安全性控制示例—权限分析</vt:lpstr>
      <vt:lpstr>安全性控制示例—授权</vt:lpstr>
      <vt:lpstr>6.1 数据库安全性控制概述</vt:lpstr>
      <vt:lpstr>安全性控制示例—视图</vt:lpstr>
      <vt:lpstr>安全性控制示例—视图权限授予</vt:lpstr>
      <vt:lpstr>6.1 数据库安全性控制概述</vt:lpstr>
      <vt:lpstr>6.1 数据库安全性控制概述</vt:lpstr>
      <vt:lpstr>6.1 数据库安全性控制概述</vt:lpstr>
      <vt:lpstr>6.2  SQL Sever的安全性措施概述</vt:lpstr>
      <vt:lpstr>(1) 操作系统安全验证</vt:lpstr>
      <vt:lpstr>(2) SQL Server安全验证</vt:lpstr>
      <vt:lpstr>(3) SQL Server数据库安全验证</vt:lpstr>
      <vt:lpstr>登录名与用户名</vt:lpstr>
      <vt:lpstr>(4) SQL Server数据库对象安全验证</vt:lpstr>
      <vt:lpstr>SQL Server四层防护图解</vt:lpstr>
      <vt:lpstr>6.3 SQL Server身份验证</vt:lpstr>
      <vt:lpstr>6.3 SQL Server身份验证</vt:lpstr>
      <vt:lpstr>6.3 SQL Server身份验证</vt:lpstr>
      <vt:lpstr>验证模式设置</vt:lpstr>
      <vt:lpstr>6.3.3 服务器登录名管理</vt:lpstr>
      <vt:lpstr>6.3.3 服务器登录名管理</vt:lpstr>
      <vt:lpstr>6.3.3 服务器登录名管理</vt:lpstr>
      <vt:lpstr>6.3.3 服务器登录名管理</vt:lpstr>
      <vt:lpstr>6.3.3 服务器登录名管理</vt:lpstr>
      <vt:lpstr>6.3.3 服务器登录名管理</vt:lpstr>
      <vt:lpstr>6.4 SQL Server数据库身份验证 </vt:lpstr>
      <vt:lpstr>6.4 SQL Server数据库身份验证 </vt:lpstr>
      <vt:lpstr>3．数据库用户管理 </vt:lpstr>
      <vt:lpstr>PowerPoint 演示文稿</vt:lpstr>
      <vt:lpstr>6.5 数据库对象安全验证</vt:lpstr>
      <vt:lpstr>6.5 数据库对象安全验证</vt:lpstr>
      <vt:lpstr>6.5 数据库对象安全验证</vt:lpstr>
      <vt:lpstr>6.5 数据库对象安全验证—示例</vt:lpstr>
      <vt:lpstr>6.5 数据库对象安全验证--权限管理</vt:lpstr>
      <vt:lpstr>6.5 数据库对象安全验证--权限管理</vt:lpstr>
      <vt:lpstr>6.5 数据库对象安全验证--权限管理</vt:lpstr>
      <vt:lpstr>6.5 数据库对象安全验证--权限管理</vt:lpstr>
      <vt:lpstr>权限管理T-SQL</vt:lpstr>
      <vt:lpstr>6.5 数据库对象安全验证--权限管理</vt:lpstr>
      <vt:lpstr>②数据库角色</vt:lpstr>
      <vt:lpstr>②数据库角色</vt:lpstr>
      <vt:lpstr>②数据库角色</vt:lpstr>
      <vt:lpstr>②数据库角色</vt:lpstr>
      <vt:lpstr>③应用程序角色</vt:lpstr>
      <vt:lpstr>6.5.2 授权的主体</vt:lpstr>
      <vt:lpstr>6.5.2 授权的主体</vt:lpstr>
      <vt:lpstr>6.5.3 架构</vt:lpstr>
      <vt:lpstr>6.5.3	架构</vt:lpstr>
      <vt:lpstr>6.5.3 架构—架构特点</vt:lpstr>
      <vt:lpstr>6.5 数据库对象安全验证--权限管理</vt:lpstr>
      <vt:lpstr>6.5 数据库对象安全验证--权限管理</vt:lpstr>
      <vt:lpstr>6.5 数据库对象安全验证--权限管理</vt:lpstr>
      <vt:lpstr>6.5 数据库对象安全验证--权限管理</vt:lpstr>
      <vt:lpstr>T-SQL创建数据库登录名</vt:lpstr>
      <vt:lpstr>T-SQL创建数据库用户</vt:lpstr>
      <vt:lpstr>T-SQL修改和删除登录名和用户</vt:lpstr>
      <vt:lpstr>T-SQL授予权限--Grant</vt:lpstr>
      <vt:lpstr>T-SQL授予权限--Grant</vt:lpstr>
      <vt:lpstr>T-SQL撤销权限--Revoke</vt:lpstr>
      <vt:lpstr>T-SQL拒绝权限—Deny </vt:lpstr>
      <vt:lpstr>Revoke与Deny区别 </vt:lpstr>
      <vt:lpstr>Revoke与Deny区别 </vt:lpstr>
      <vt:lpstr>本章结束！ </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妹陀</cp:lastModifiedBy>
  <cp:revision>275</cp:revision>
  <dcterms:created xsi:type="dcterms:W3CDTF">2013-03-14T02:59:00Z</dcterms:created>
  <dcterms:modified xsi:type="dcterms:W3CDTF">2020-10-12T01:39:15Z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