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3"/>
  </p:notesMasterIdLst>
  <p:sldIdLst>
    <p:sldId id="350" r:id="rId2"/>
    <p:sldId id="429" r:id="rId3"/>
    <p:sldId id="433" r:id="rId4"/>
    <p:sldId id="432" r:id="rId5"/>
    <p:sldId id="430" r:id="rId6"/>
    <p:sldId id="431" r:id="rId7"/>
    <p:sldId id="382" r:id="rId8"/>
    <p:sldId id="434" r:id="rId9"/>
    <p:sldId id="384" r:id="rId10"/>
    <p:sldId id="385" r:id="rId11"/>
    <p:sldId id="386" r:id="rId12"/>
    <p:sldId id="387" r:id="rId13"/>
    <p:sldId id="388" r:id="rId14"/>
    <p:sldId id="389" r:id="rId15"/>
    <p:sldId id="390" r:id="rId16"/>
    <p:sldId id="391" r:id="rId17"/>
    <p:sldId id="392" r:id="rId18"/>
    <p:sldId id="393" r:id="rId19"/>
    <p:sldId id="394" r:id="rId20"/>
    <p:sldId id="395" r:id="rId21"/>
    <p:sldId id="396" r:id="rId22"/>
    <p:sldId id="397" r:id="rId23"/>
    <p:sldId id="398" r:id="rId24"/>
    <p:sldId id="399" r:id="rId25"/>
    <p:sldId id="400" r:id="rId26"/>
    <p:sldId id="401" r:id="rId27"/>
    <p:sldId id="402" r:id="rId28"/>
    <p:sldId id="403" r:id="rId29"/>
    <p:sldId id="404" r:id="rId30"/>
    <p:sldId id="405" r:id="rId31"/>
    <p:sldId id="406" r:id="rId32"/>
    <p:sldId id="407" r:id="rId33"/>
    <p:sldId id="482" r:id="rId34"/>
    <p:sldId id="408" r:id="rId35"/>
    <p:sldId id="409" r:id="rId36"/>
    <p:sldId id="410" r:id="rId37"/>
    <p:sldId id="485" r:id="rId38"/>
    <p:sldId id="486" r:id="rId39"/>
    <p:sldId id="413" r:id="rId40"/>
    <p:sldId id="411" r:id="rId41"/>
    <p:sldId id="412" r:id="rId42"/>
    <p:sldId id="414" r:id="rId43"/>
    <p:sldId id="415" r:id="rId44"/>
    <p:sldId id="416" r:id="rId45"/>
    <p:sldId id="521" r:id="rId46"/>
    <p:sldId id="417" r:id="rId47"/>
    <p:sldId id="418" r:id="rId48"/>
    <p:sldId id="504" r:id="rId49"/>
    <p:sldId id="419" r:id="rId50"/>
    <p:sldId id="513" r:id="rId51"/>
    <p:sldId id="505" r:id="rId52"/>
    <p:sldId id="522" r:id="rId53"/>
    <p:sldId id="420" r:id="rId54"/>
    <p:sldId id="421" r:id="rId55"/>
    <p:sldId id="422" r:id="rId56"/>
    <p:sldId id="423" r:id="rId57"/>
    <p:sldId id="523" r:id="rId58"/>
    <p:sldId id="524" r:id="rId59"/>
    <p:sldId id="526" r:id="rId60"/>
    <p:sldId id="527" r:id="rId61"/>
    <p:sldId id="348" r:id="rId6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09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78" autoAdjust="0"/>
    <p:restoredTop sz="94660"/>
  </p:normalViewPr>
  <p:slideViewPr>
    <p:cSldViewPr>
      <p:cViewPr varScale="1">
        <p:scale>
          <a:sx n="74" d="100"/>
          <a:sy n="74" d="100"/>
        </p:scale>
        <p:origin x="-1314" y="-84"/>
      </p:cViewPr>
      <p:guideLst>
        <p:guide orient="horz" pos="2092"/>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ea typeface="宋体" panose="02010600030101010101" pitchFamily="2" charset="-122"/>
              </a:defRPr>
            </a:lvl1pPr>
          </a:lstStyle>
          <a:p>
            <a:pPr>
              <a:defRPr/>
            </a:pPr>
            <a:fld id="{15F35B71-A600-4FFD-BDDA-933D92050F9E}" type="datetimeFigureOut">
              <a:rPr lang="zh-CN" altLang="en-US"/>
              <a:t>2020/10/21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a:defRPr/>
            </a:pPr>
            <a:fld id="{BB92E20E-850A-46A2-9643-762D46142C1B}" type="slidenum">
              <a:rPr lang="zh-CN" altLang="en-US"/>
              <a:t>‹#›</a:t>
            </a:fld>
            <a:endParaRPr lang="en-US" altLang="zh-CN"/>
          </a:p>
        </p:txBody>
      </p:sp>
    </p:spTree>
    <p:extLst>
      <p:ext uri="{BB962C8B-B14F-4D97-AF65-F5344CB8AC3E}">
        <p14:creationId xmlns:p14="http://schemas.microsoft.com/office/powerpoint/2010/main" val="20613933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2"/>
          <p:cNvSpPr>
            <a:spLocks noGrp="1" noChangeArrowheads="1"/>
          </p:cNvSpPr>
          <p:nvPr/>
        </p:nvSpPr>
        <p:spPr bwMode="auto">
          <a:xfrm>
            <a:off x="457200" y="277813"/>
            <a:ext cx="8229600"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endParaRPr lang="zh-CN" altLang="en-US" sz="4000">
              <a:solidFill>
                <a:schemeClr val="tx2"/>
              </a:solidFill>
              <a:latin typeface="Garamond" panose="02020404030301010803" pitchFamily="18" charset="0"/>
              <a:ea typeface="黑体" panose="02010609060101010101" pitchFamily="2" charset="-122"/>
            </a:endParaRPr>
          </a:p>
        </p:txBody>
      </p:sp>
      <p:sp>
        <p:nvSpPr>
          <p:cNvPr id="3" name="Rectangle 3"/>
          <p:cNvSpPr>
            <a:spLocks noGrp="1" noChangeArrowheads="1"/>
          </p:cNvSpPr>
          <p:nvPr/>
        </p:nvSpPr>
        <p:spPr bwMode="auto">
          <a:xfrm>
            <a:off x="457200" y="1125538"/>
            <a:ext cx="8229600" cy="500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spcBef>
                <a:spcPct val="20000"/>
              </a:spcBef>
              <a:buClr>
                <a:schemeClr val="bg2"/>
              </a:buClr>
              <a:buSzPct val="75000"/>
              <a:buFont typeface="Wingdings" panose="05000000000000000000" pitchFamily="2" charset="2"/>
              <a:buChar char="p"/>
              <a:defRPr/>
            </a:pPr>
            <a:endParaRPr lang="zh-CN" altLang="en-US" sz="2800"/>
          </a:p>
        </p:txBody>
      </p: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D1C9CC1-607A-4572-87DB-0E8E70528ABB}" type="slidenum">
              <a:rPr lang="en-US" altLang="zh-CN"/>
              <a:t>‹#›</a:t>
            </a:fld>
            <a:endParaRPr lang="en-US" altLang="zh-CN"/>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35616F22-3557-422E-847A-D3DEAA46A641}" type="slidenum">
              <a:rPr lang="en-US" altLang="zh-CN"/>
              <a:t>‹#›</a:t>
            </a:fld>
            <a:endParaRPr lang="en-US" altLang="zh-CN"/>
          </a:p>
        </p:txBody>
      </p:sp>
    </p:spTree>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3" name="直角三角形 2"/>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4" name="组合 15"/>
          <p:cNvGrpSpPr/>
          <p:nvPr/>
        </p:nvGrpSpPr>
        <p:grpSpPr bwMode="auto">
          <a:xfrm>
            <a:off x="-3175" y="4953000"/>
            <a:ext cx="9147175" cy="1911350"/>
            <a:chOff x="-3765" y="4832896"/>
            <a:chExt cx="9147765" cy="2032192"/>
          </a:xfrm>
        </p:grpSpPr>
        <p:sp>
          <p:nvSpPr>
            <p:cNvPr id="5" name="任意多边形 4"/>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endParaRPr>
            </a:p>
          </p:txBody>
        </p:sp>
        <p:sp>
          <p:nvSpPr>
            <p:cNvPr id="6" name="任意多边形 18"/>
            <p:cNvSpPr/>
            <p:nvPr/>
          </p:nvSpPr>
          <p:spPr bwMode="auto">
            <a:xfrm>
              <a:off x="35443" y="5135526"/>
              <a:ext cx="9108557" cy="838200"/>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p>
              <a:endParaRPr lang="zh-CN" altLang="en-US"/>
            </a:p>
          </p:txBody>
        </p:sp>
        <p:sp>
          <p:nvSpPr>
            <p:cNvPr id="7" name="任意多边形 6"/>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8" name="直接连接符 7"/>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9" name="日期占位符 29"/>
          <p:cNvSpPr>
            <a:spLocks noGrp="1"/>
          </p:cNvSpPr>
          <p:nvPr>
            <p:ph type="dt" sz="half" idx="10"/>
          </p:nvPr>
        </p:nvSpPr>
        <p:spPr/>
        <p:txBody>
          <a:bodyPr/>
          <a:lstStyle>
            <a:lvl1pPr>
              <a:defRPr>
                <a:solidFill>
                  <a:srgbClr val="FFFFFF"/>
                </a:solidFill>
              </a:defRPr>
            </a:lvl1pPr>
          </a:lstStyle>
          <a:p>
            <a:pPr>
              <a:defRPr/>
            </a:pPr>
            <a:fld id="{A3AE2AA9-9E8A-49D8-8F4C-62EE140FC249}" type="datetimeFigureOut">
              <a:rPr lang="zh-CN" altLang="en-US"/>
              <a:t>2020/10/21</a:t>
            </a:fld>
            <a:endParaRPr lang="zh-CN" altLang="en-US"/>
          </a:p>
        </p:txBody>
      </p:sp>
      <p:sp>
        <p:nvSpPr>
          <p:cNvPr id="10" name="页脚占位符 18"/>
          <p:cNvSpPr>
            <a:spLocks noGrp="1"/>
          </p:cNvSpPr>
          <p:nvPr>
            <p:ph type="ftr" sz="quarter" idx="11"/>
          </p:nvPr>
        </p:nvSpPr>
        <p:spPr/>
        <p:txBody>
          <a:bodyPr/>
          <a:lstStyle>
            <a:lvl1pPr>
              <a:defRPr>
                <a:solidFill>
                  <a:schemeClr val="accent1">
                    <a:tint val="20000"/>
                  </a:schemeClr>
                </a:solidFill>
              </a:defRPr>
            </a:lvl1pPr>
          </a:lstStyle>
          <a:p>
            <a:pPr>
              <a:defRPr/>
            </a:pPr>
            <a:endParaRPr lang="zh-CN" altLang="en-US"/>
          </a:p>
        </p:txBody>
      </p:sp>
      <p:sp>
        <p:nvSpPr>
          <p:cNvPr id="11" name="灯片编号占位符 26"/>
          <p:cNvSpPr>
            <a:spLocks noGrp="1"/>
          </p:cNvSpPr>
          <p:nvPr>
            <p:ph type="sldNum" sz="quarter" idx="12"/>
          </p:nvPr>
        </p:nvSpPr>
        <p:spPr/>
        <p:txBody>
          <a:bodyPr/>
          <a:lstStyle>
            <a:lvl1pPr>
              <a:defRPr>
                <a:solidFill>
                  <a:srgbClr val="FFFFFF"/>
                </a:solidFill>
              </a:defRPr>
            </a:lvl1pPr>
          </a:lstStyle>
          <a:p>
            <a:pPr>
              <a:defRPr/>
            </a:pPr>
            <a:fld id="{17A99BE6-D599-4568-92E9-AD40CECDE9BC}" type="slidenum">
              <a:rPr lang="zh-CN" altLang="en-US"/>
              <a:t>‹#›</a:t>
            </a:fld>
            <a:endParaRPr lang="en-US" altLang="zh-CN"/>
          </a:p>
        </p:txBody>
      </p:sp>
    </p:spTree>
  </p:cSld>
  <p:clrMapOvr>
    <a:masterClrMapping/>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DAA54D2B-6AF7-4305-B0E0-115725A47AD7}" type="slidenum">
              <a:rPr lang="en-US" altLang="zh-CN"/>
              <a:t>‹#›</a:t>
            </a:fld>
            <a:endParaRPr lang="en-US" altLang="zh-CN"/>
          </a:p>
        </p:txBody>
      </p:sp>
    </p:spTree>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50938" y="214313"/>
            <a:ext cx="7804150" cy="5918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3F01E88D-50A6-47D1-9745-9C2F08D7BC2B}" type="slidenum">
              <a:rPr lang="en-US" altLang="zh-CN"/>
              <a:t>‹#›</a:t>
            </a:fld>
            <a:endParaRPr lang="en-US" altLang="zh-CN"/>
          </a:p>
        </p:txBody>
      </p:sp>
    </p:spTree>
  </p:cSld>
  <p:clrMapOvr>
    <a:masterClrMapping/>
  </p:clrMapOvr>
  <p:transition spd="slow">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145088" y="20177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145088" y="41513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991832C7-F275-4A2C-A936-7C9E5D8200B9}" type="slidenum">
              <a:rPr lang="en-US" altLang="zh-CN"/>
              <a:t>‹#›</a:t>
            </a:fld>
            <a:endParaRPr lang="en-US" altLang="zh-CN"/>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239713" y="981075"/>
            <a:ext cx="8885237" cy="0"/>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457200" y="1052736"/>
            <a:ext cx="8229600" cy="5184576"/>
          </a:xfrm>
        </p:spPr>
        <p:txBody>
          <a:bodyPr/>
          <a:lstStyle>
            <a:lvl1pPr>
              <a:defRPr sz="2000"/>
            </a:lvl1pPr>
            <a:lvl2pPr>
              <a:defRPr sz="1800"/>
            </a:lvl2pPr>
            <a:lvl3pPr>
              <a:defRPr sz="1600"/>
            </a:lvl3pPr>
            <a:lvl4pPr>
              <a:defRPr sz="1400"/>
            </a:lvl4pPr>
            <a:lvl5pPr>
              <a:defRPr sz="14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77672E2-D3E4-4021-9F67-AD8F7B7C14B7}" type="slidenum">
              <a:rPr lang="en-US" altLang="zh-CN"/>
              <a:t>‹#›</a:t>
            </a:fld>
            <a:endParaRPr lang="en-US" altLang="zh-CN"/>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2048" y="1484784"/>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EC85B84-E937-4C49-BB9F-1CF17EDDEA64}" type="slidenum">
              <a:rPr lang="en-US" altLang="zh-CN"/>
              <a:t>‹#›</a:t>
            </a:fld>
            <a:endParaRPr lang="en-US" altLang="zh-CN"/>
          </a:p>
        </p:txBody>
      </p:sp>
    </p:spTree>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125538"/>
            <a:ext cx="4038600" cy="5005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25538"/>
            <a:ext cx="4038600" cy="5005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C92B015-C454-4442-A5B7-29D34D310BB3}" type="slidenum">
              <a:rPr lang="en-US" altLang="zh-CN"/>
              <a:t>‹#›</a:t>
            </a:fld>
            <a:endParaRPr lang="en-US" altLang="zh-CN"/>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F81FE901-C55F-4B54-9AF9-3DC6A968AB4B}" type="slidenum">
              <a:rPr lang="en-US" altLang="zh-CN"/>
              <a:t>‹#›</a:t>
            </a:fld>
            <a:endParaRPr lang="en-US" altLang="zh-CN"/>
          </a:p>
        </p:txBody>
      </p: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EF22D682-EE57-4599-BB34-4964C75AD13A}" type="slidenum">
              <a:rPr lang="en-US" altLang="zh-CN"/>
              <a:t>‹#›</a:t>
            </a:fld>
            <a:endParaRPr lang="en-US" altLang="zh-CN"/>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7EA4232A-A3C7-4A45-B485-4ACCE8A71F1F}" type="slidenum">
              <a:rPr lang="en-US" altLang="zh-CN"/>
              <a:t>‹#›</a:t>
            </a:fld>
            <a:endParaRPr lang="en-US" altLang="zh-CN"/>
          </a:p>
        </p:txBody>
      </p:sp>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EE511B4-D9BA-46A4-89E7-CE6CFB2E5230}" type="slidenum">
              <a:rPr lang="en-US" altLang="zh-CN"/>
              <a:t>‹#›</a:t>
            </a:fld>
            <a:endParaRPr lang="en-US" altLang="zh-CN"/>
          </a:p>
        </p:txBody>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58EF505F-27D0-4677-8A68-AD5C86AE2C51}" type="slidenum">
              <a:rPr lang="en-US" altLang="zh-CN"/>
              <a:t>‹#›</a:t>
            </a:fld>
            <a:endParaRPr lang="en-US" altLang="zh-CN"/>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7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125538"/>
            <a:ext cx="8229600" cy="500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0836" name="Rectangle 4"/>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pPr>
              <a:defRPr/>
            </a:pPr>
            <a:endParaRPr lang="en-US" altLang="zh-CN"/>
          </a:p>
        </p:txBody>
      </p:sp>
      <p:sp>
        <p:nvSpPr>
          <p:cNvPr id="120837"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pPr>
              <a:defRPr/>
            </a:pPr>
            <a:endParaRPr lang="en-US" altLang="zh-CN"/>
          </a:p>
        </p:txBody>
      </p:sp>
      <p:sp>
        <p:nvSpPr>
          <p:cNvPr id="120838"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000"/>
            </a:lvl1pPr>
          </a:lstStyle>
          <a:p>
            <a:pPr>
              <a:defRPr/>
            </a:pPr>
            <a:fld id="{CE0FD5D9-A70B-4AFC-AB9A-3C1CE7529CEE}" type="slidenum">
              <a:rPr lang="en-US" altLang="zh-CN"/>
              <a:t>‹#›</a:t>
            </a:fld>
            <a:endParaRPr lang="en-US" altLang="zh-CN"/>
          </a:p>
        </p:txBody>
      </p:sp>
      <p:sp>
        <p:nvSpPr>
          <p:cNvPr id="1031" name="Rectangle 7"/>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32" name="Rectangle 9"/>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33" name="Rectangle 10"/>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slow">
    <p:randomBar dir="vert"/>
  </p:transition>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anose="02020404030301010803" pitchFamily="18" charset="0"/>
          <a:ea typeface="黑体" panose="02010609060101010101" pitchFamily="2" charset="-122"/>
        </a:defRPr>
      </a:lvl2pPr>
      <a:lvl3pPr algn="l" rtl="0" eaLnBrk="0" fontAlgn="base" hangingPunct="0">
        <a:spcBef>
          <a:spcPct val="0"/>
        </a:spcBef>
        <a:spcAft>
          <a:spcPct val="0"/>
        </a:spcAft>
        <a:defRPr sz="4000">
          <a:solidFill>
            <a:schemeClr val="tx2"/>
          </a:solidFill>
          <a:latin typeface="Garamond" panose="02020404030301010803" pitchFamily="18" charset="0"/>
          <a:ea typeface="黑体" panose="02010609060101010101" pitchFamily="2" charset="-122"/>
        </a:defRPr>
      </a:lvl3pPr>
      <a:lvl4pPr algn="l" rtl="0" eaLnBrk="0" fontAlgn="base" hangingPunct="0">
        <a:spcBef>
          <a:spcPct val="0"/>
        </a:spcBef>
        <a:spcAft>
          <a:spcPct val="0"/>
        </a:spcAft>
        <a:defRPr sz="4000">
          <a:solidFill>
            <a:schemeClr val="tx2"/>
          </a:solidFill>
          <a:latin typeface="Garamond" panose="02020404030301010803" pitchFamily="18" charset="0"/>
          <a:ea typeface="黑体" panose="02010609060101010101" pitchFamily="2" charset="-122"/>
        </a:defRPr>
      </a:lvl4pPr>
      <a:lvl5pPr algn="l" rtl="0" eaLnBrk="0" fontAlgn="base" hangingPunct="0">
        <a:spcBef>
          <a:spcPct val="0"/>
        </a:spcBef>
        <a:spcAft>
          <a:spcPct val="0"/>
        </a:spcAft>
        <a:defRPr sz="4000">
          <a:solidFill>
            <a:schemeClr val="tx2"/>
          </a:solidFill>
          <a:latin typeface="Garamond" panose="02020404030301010803" pitchFamily="18" charset="0"/>
          <a:ea typeface="黑体" panose="02010609060101010101" pitchFamily="2" charset="-122"/>
        </a:defRPr>
      </a:lvl5pPr>
      <a:lvl6pPr marL="457200" algn="l" rtl="0" fontAlgn="base">
        <a:spcBef>
          <a:spcPct val="0"/>
        </a:spcBef>
        <a:spcAft>
          <a:spcPct val="0"/>
        </a:spcAft>
        <a:defRPr sz="4000">
          <a:solidFill>
            <a:schemeClr val="tx2"/>
          </a:solidFill>
          <a:latin typeface="Garamond" panose="02020404030301010803" pitchFamily="18" charset="0"/>
          <a:ea typeface="黑体" panose="02010609060101010101" pitchFamily="2" charset="-122"/>
        </a:defRPr>
      </a:lvl6pPr>
      <a:lvl7pPr marL="914400" algn="l" rtl="0" fontAlgn="base">
        <a:spcBef>
          <a:spcPct val="0"/>
        </a:spcBef>
        <a:spcAft>
          <a:spcPct val="0"/>
        </a:spcAft>
        <a:defRPr sz="4000">
          <a:solidFill>
            <a:schemeClr val="tx2"/>
          </a:solidFill>
          <a:latin typeface="Garamond" panose="02020404030301010803" pitchFamily="18" charset="0"/>
          <a:ea typeface="黑体" panose="02010609060101010101" pitchFamily="2" charset="-122"/>
        </a:defRPr>
      </a:lvl7pPr>
      <a:lvl8pPr marL="1371600" algn="l" rtl="0" fontAlgn="base">
        <a:spcBef>
          <a:spcPct val="0"/>
        </a:spcBef>
        <a:spcAft>
          <a:spcPct val="0"/>
        </a:spcAft>
        <a:defRPr sz="4000">
          <a:solidFill>
            <a:schemeClr val="tx2"/>
          </a:solidFill>
          <a:latin typeface="Garamond" panose="02020404030301010803" pitchFamily="18" charset="0"/>
          <a:ea typeface="黑体" panose="02010609060101010101" pitchFamily="2" charset="-122"/>
        </a:defRPr>
      </a:lvl8pPr>
      <a:lvl9pPr marL="1828800" algn="l" rtl="0" fontAlgn="base">
        <a:spcBef>
          <a:spcPct val="0"/>
        </a:spcBef>
        <a:spcAft>
          <a:spcPct val="0"/>
        </a:spcAft>
        <a:defRPr sz="4000">
          <a:solidFill>
            <a:schemeClr val="tx2"/>
          </a:solidFill>
          <a:latin typeface="Garamond" panose="02020404030301010803" pitchFamily="18" charset="0"/>
          <a:ea typeface="黑体" panose="0201060906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vl6pPr marL="25146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6pPr>
      <a:lvl7pPr marL="29718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7pPr>
      <a:lvl8pPr marL="34290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8pPr>
      <a:lvl9pPr marL="38862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slideLayout" Target="../slideLayouts/slideLayout7.xml"/><Relationship Id="rId4" Type="http://schemas.openxmlformats.org/officeDocument/2006/relationships/tags" Target="../tags/tag4.xml"/><Relationship Id="rId9" Type="http://schemas.openxmlformats.org/officeDocument/2006/relationships/tags" Target="../tags/tag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4.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p:cNvSpPr>
          <p:nvPr>
            <p:ph type="ctrTitle" idx="4294967295"/>
          </p:nvPr>
        </p:nvSpPr>
        <p:spPr>
          <a:xfrm>
            <a:off x="611188" y="2205038"/>
            <a:ext cx="7772400" cy="14700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eaLnBrk="1" hangingPunct="1"/>
            <a:r>
              <a:rPr lang="zh-CN" altLang="en-US" sz="4800"/>
              <a:t>第</a:t>
            </a:r>
            <a:r>
              <a:rPr lang="en-US" altLang="zh-CN" sz="4800"/>
              <a:t>7</a:t>
            </a:r>
            <a:r>
              <a:rPr lang="zh-CN" altLang="en-US" sz="4800"/>
              <a:t>章 数据库的完整性控制</a:t>
            </a:r>
          </a:p>
        </p:txBody>
      </p:sp>
      <p:sp>
        <p:nvSpPr>
          <p:cNvPr id="6147" name="副标题 2"/>
          <p:cNvSpPr>
            <a:spLocks noGrp="1"/>
          </p:cNvSpPr>
          <p:nvPr>
            <p:ph type="subTitle" idx="1"/>
          </p:nvPr>
        </p:nvSpPr>
        <p:spPr>
          <a:xfrm>
            <a:off x="1371600" y="3886200"/>
            <a:ext cx="6400800" cy="1752600"/>
          </a:xfrm>
        </p:spPr>
        <p:txBody>
          <a:bodyPr/>
          <a:lstStyle/>
          <a:p>
            <a:pPr marR="0" eaLnBrk="1" hangingPunct="1"/>
            <a:r>
              <a:rPr lang="zh-CN" altLang="en-US" sz="3200" dirty="0"/>
              <a:t>主讲：梅晶</a:t>
            </a:r>
            <a:endParaRPr lang="en-US" altLang="zh-CN" sz="3200" dirty="0"/>
          </a:p>
          <a:p>
            <a:pPr marR="0" eaLnBrk="1" hangingPunct="1"/>
            <a:r>
              <a:rPr lang="zh-CN" altLang="en-US" sz="3200" dirty="0"/>
              <a:t>信息科学与工程学院</a:t>
            </a:r>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dirty="0">
                <a:solidFill>
                  <a:schemeClr val="accent2"/>
                </a:solidFill>
              </a:rPr>
              <a:t>完整性约束条件分类</a:t>
            </a:r>
            <a:endParaRPr lang="zh-CN" altLang="en-US" dirty="0"/>
          </a:p>
        </p:txBody>
      </p:sp>
      <p:graphicFrame>
        <p:nvGraphicFramePr>
          <p:cNvPr id="37916" name="Group 28"/>
          <p:cNvGraphicFramePr>
            <a:graphicFrameLocks noGrp="1"/>
          </p:cNvGraphicFramePr>
          <p:nvPr>
            <p:ph idx="1"/>
          </p:nvPr>
        </p:nvGraphicFramePr>
        <p:xfrm>
          <a:off x="590872" y="1231849"/>
          <a:ext cx="8229600" cy="4501407"/>
        </p:xfrm>
        <a:graphic>
          <a:graphicData uri="http://schemas.openxmlformats.org/drawingml/2006/table">
            <a:tbl>
              <a:tblPr/>
              <a:tblGrid>
                <a:gridCol w="1336675">
                  <a:extLst>
                    <a:ext uri="{9D8B030D-6E8A-4147-A177-3AD203B41FA5}">
                      <a16:colId xmlns:a16="http://schemas.microsoft.com/office/drawing/2014/main" xmlns="" val="20000"/>
                    </a:ext>
                  </a:extLst>
                </a:gridCol>
                <a:gridCol w="1997075">
                  <a:extLst>
                    <a:ext uri="{9D8B030D-6E8A-4147-A177-3AD203B41FA5}">
                      <a16:colId xmlns:a16="http://schemas.microsoft.com/office/drawing/2014/main" xmlns="" val="20001"/>
                    </a:ext>
                  </a:extLst>
                </a:gridCol>
                <a:gridCol w="1903413">
                  <a:extLst>
                    <a:ext uri="{9D8B030D-6E8A-4147-A177-3AD203B41FA5}">
                      <a16:colId xmlns:a16="http://schemas.microsoft.com/office/drawing/2014/main" xmlns="" val="20002"/>
                    </a:ext>
                  </a:extLst>
                </a:gridCol>
                <a:gridCol w="2992437">
                  <a:extLst>
                    <a:ext uri="{9D8B030D-6E8A-4147-A177-3AD203B41FA5}">
                      <a16:colId xmlns:a16="http://schemas.microsoft.com/office/drawing/2014/main" xmlns="" val="20003"/>
                    </a:ext>
                  </a:extLst>
                </a:gridCol>
              </a:tblGrid>
              <a:tr h="89607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a:ln>
                            <a:noFill/>
                          </a:ln>
                          <a:solidFill>
                            <a:schemeClr val="tx1"/>
                          </a:solidFill>
                          <a:effectLst/>
                          <a:latin typeface="Tahoma" panose="020B0604030504040204" pitchFamily="34" charset="0"/>
                          <a:ea typeface="楷体_GB2312" pitchFamily="49" charset="-122"/>
                        </a:rPr>
                        <a:t>    </a:t>
                      </a: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粒度</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状态</a:t>
                      </a:r>
                    </a:p>
                  </a:txBody>
                  <a:tcPr marL="95014" marR="95014"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列级</a:t>
                      </a:r>
                    </a:p>
                  </a:txBody>
                  <a:tcPr marL="93518" marR="93518" marT="46785" marB="4678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元组级</a:t>
                      </a:r>
                    </a:p>
                  </a:txBody>
                  <a:tcPr marL="93518" marR="93518" marT="46785" marB="4678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关系级</a:t>
                      </a:r>
                    </a:p>
                  </a:txBody>
                  <a:tcPr marL="93518" marR="93518" marT="46785" marB="4678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41650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静态</a:t>
                      </a:r>
                    </a:p>
                  </a:txBody>
                  <a:tcPr marL="93518" marR="93518" marT="46785" marB="4678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列定义</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 </a:t>
                      </a:r>
                      <a:r>
                        <a:rPr kumimoji="0" lang="zh-CN" altLang="en-US" sz="2400" b="0" i="0" u="none" strike="noStrike" cap="none" normalizeH="0" baseline="0">
                          <a:ln>
                            <a:noFill/>
                          </a:ln>
                          <a:solidFill>
                            <a:schemeClr val="hlink"/>
                          </a:solidFill>
                          <a:effectLst/>
                          <a:latin typeface="Tahoma" panose="020B0604030504040204" pitchFamily="34" charset="0"/>
                          <a:ea typeface="楷体_GB2312" pitchFamily="49" charset="-122"/>
                        </a:rPr>
                        <a:t>类型</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 </a:t>
                      </a:r>
                      <a:r>
                        <a:rPr kumimoji="0" lang="zh-CN" altLang="en-US" sz="2400" b="0" i="0" u="none" strike="noStrike" cap="none" normalizeH="0" baseline="0">
                          <a:ln>
                            <a:noFill/>
                          </a:ln>
                          <a:solidFill>
                            <a:schemeClr val="hlink"/>
                          </a:solidFill>
                          <a:effectLst/>
                          <a:latin typeface="Tahoma" panose="020B0604030504040204" pitchFamily="34" charset="0"/>
                          <a:ea typeface="楷体_GB2312" pitchFamily="49" charset="-122"/>
                        </a:rPr>
                        <a:t>格式</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pPr>
                      <a:r>
                        <a:rPr kumimoji="0" lang="zh-CN" altLang="en-US" sz="2400" b="0" i="0" u="none" strike="noStrike" cap="none" normalizeH="0" baseline="0">
                          <a:ln>
                            <a:noFill/>
                          </a:ln>
                          <a:solidFill>
                            <a:schemeClr val="hlink"/>
                          </a:solidFill>
                          <a:effectLst/>
                          <a:latin typeface="Tahoma" panose="020B0604030504040204" pitchFamily="34" charset="0"/>
                          <a:ea typeface="楷体_GB2312" pitchFamily="49" charset="-122"/>
                        </a:rPr>
                        <a:t> 值域</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pPr>
                      <a:r>
                        <a:rPr kumimoji="0" lang="zh-CN" altLang="en-US" sz="2400" b="0" i="0" u="none" strike="noStrike" cap="none" normalizeH="0" baseline="0">
                          <a:ln>
                            <a:noFill/>
                          </a:ln>
                          <a:solidFill>
                            <a:schemeClr val="hlink"/>
                          </a:solidFill>
                          <a:effectLst/>
                          <a:latin typeface="Tahoma" panose="020B0604030504040204" pitchFamily="34" charset="0"/>
                          <a:ea typeface="楷体_GB2312" pitchFamily="49" charset="-122"/>
                        </a:rPr>
                        <a:t> 空值</a:t>
                      </a:r>
                    </a:p>
                  </a:txBody>
                  <a:tcPr marL="93518" marR="93518" marT="46785" marB="4678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元组应满足的条件</a:t>
                      </a:r>
                    </a:p>
                  </a:txBody>
                  <a:tcPr marL="93518" marR="93518" marT="46785" marB="4678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实体完整性约束</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参照完整性约束</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函数依赖约束</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统计约束</a:t>
                      </a:r>
                    </a:p>
                  </a:txBody>
                  <a:tcPr marL="93518" marR="93518" marT="46785" marB="4678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18881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动态</a:t>
                      </a:r>
                    </a:p>
                  </a:txBody>
                  <a:tcPr marL="93518" marR="93518" marT="46785" marB="4678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改变列定义</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改变列值</a:t>
                      </a:r>
                    </a:p>
                  </a:txBody>
                  <a:tcPr marL="93518" marR="93518" marT="46785" marB="4678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元组新旧值之间应满足的约束条件</a:t>
                      </a:r>
                    </a:p>
                  </a:txBody>
                  <a:tcPr marL="95014" marR="95014"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dirty="0">
                          <a:ln>
                            <a:noFill/>
                          </a:ln>
                          <a:solidFill>
                            <a:schemeClr val="tx1"/>
                          </a:solidFill>
                          <a:effectLst/>
                          <a:latin typeface="Tahoma" panose="020B0604030504040204" pitchFamily="34" charset="0"/>
                          <a:ea typeface="楷体_GB2312" pitchFamily="49" charset="-122"/>
                        </a:rPr>
                        <a:t>关系新旧状态间应满足的约束条件</a:t>
                      </a:r>
                    </a:p>
                  </a:txBody>
                  <a:tcPr marL="95014" marR="95014"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a:t>1</a:t>
            </a:r>
            <a:r>
              <a:rPr lang="zh-CN" altLang="en-US"/>
              <a:t>．静态列级约束</a:t>
            </a:r>
            <a:endParaRPr lang="zh-CN" altLang="en-US" sz="3600"/>
          </a:p>
        </p:txBody>
      </p:sp>
      <p:sp>
        <p:nvSpPr>
          <p:cNvPr id="12291" name="Rectangle 3"/>
          <p:cNvSpPr>
            <a:spLocks noGrp="1" noChangeArrowheads="1"/>
          </p:cNvSpPr>
          <p:nvPr>
            <p:ph idx="1"/>
          </p:nvPr>
        </p:nvSpPr>
        <p:spPr>
          <a:xfrm>
            <a:off x="457200" y="1052513"/>
            <a:ext cx="8229600" cy="5184775"/>
          </a:xfrm>
        </p:spPr>
        <p:txBody>
          <a:bodyPr/>
          <a:lstStyle/>
          <a:p>
            <a:pPr eaLnBrk="1" hangingPunct="1"/>
            <a:r>
              <a:rPr lang="zh-CN" altLang="en-US" sz="2800" b="1" dirty="0">
                <a:solidFill>
                  <a:srgbClr val="0000FF"/>
                </a:solidFill>
              </a:rPr>
              <a:t>对数据类型的约束</a:t>
            </a:r>
          </a:p>
          <a:p>
            <a:pPr lvl="1" eaLnBrk="1" hangingPunct="1"/>
            <a:r>
              <a:rPr lang="zh-CN" altLang="en-US" sz="2400" dirty="0"/>
              <a:t>包括数据的类型、长度、单位、精度等</a:t>
            </a:r>
          </a:p>
          <a:p>
            <a:pPr lvl="1" eaLnBrk="1" hangingPunct="1"/>
            <a:r>
              <a:rPr lang="zh-CN" altLang="en-US" sz="2400" dirty="0"/>
              <a:t>例：中国人姓名的数据类型：</a:t>
            </a:r>
            <a:r>
              <a:rPr lang="en-US" altLang="zh-CN" sz="2400" dirty="0">
                <a:latin typeface="Times New Roman" panose="02020603050405020304" pitchFamily="18" charset="0"/>
              </a:rPr>
              <a:t>char(8)</a:t>
            </a:r>
          </a:p>
          <a:p>
            <a:pPr lvl="1" eaLnBrk="1" hangingPunct="1">
              <a:buNone/>
            </a:pPr>
            <a:r>
              <a:rPr lang="en-US" altLang="zh-CN" sz="2400" dirty="0">
                <a:latin typeface="Times New Roman" panose="02020603050405020304" pitchFamily="18" charset="0"/>
              </a:rPr>
              <a:t>	</a:t>
            </a:r>
            <a:r>
              <a:rPr lang="zh-CN" altLang="en-US" sz="2400" dirty="0">
                <a:latin typeface="Times New Roman" panose="02020603050405020304" pitchFamily="18" charset="0"/>
              </a:rPr>
              <a:t>西方人姓名的数据类型：</a:t>
            </a:r>
            <a:r>
              <a:rPr lang="en-US" altLang="zh-CN" sz="2400" dirty="0">
                <a:latin typeface="Times New Roman" panose="02020603050405020304" pitchFamily="18" charset="0"/>
              </a:rPr>
              <a:t>char(40)</a:t>
            </a:r>
          </a:p>
          <a:p>
            <a:pPr eaLnBrk="1" hangingPunct="1">
              <a:buFont typeface="Wingdings" panose="05000000000000000000" pitchFamily="2" charset="2"/>
              <a:buNone/>
            </a:pPr>
            <a:endParaRPr lang="en-US" altLang="zh-CN" sz="3200" dirty="0">
              <a:latin typeface="Times New Roman" panose="02020603050405020304" pitchFamily="18" charset="0"/>
            </a:endParaRPr>
          </a:p>
        </p:txBody>
      </p:sp>
    </p:spTree>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a:t>1</a:t>
            </a:r>
            <a:r>
              <a:rPr lang="zh-CN" altLang="en-US"/>
              <a:t>．静态列级约束</a:t>
            </a:r>
            <a:endParaRPr lang="zh-CN" altLang="en-US" sz="3600"/>
          </a:p>
        </p:txBody>
      </p:sp>
      <p:sp>
        <p:nvSpPr>
          <p:cNvPr id="13315" name="Rectangle 3"/>
          <p:cNvSpPr>
            <a:spLocks noGrp="1" noChangeArrowheads="1"/>
          </p:cNvSpPr>
          <p:nvPr>
            <p:ph idx="1"/>
          </p:nvPr>
        </p:nvSpPr>
        <p:spPr>
          <a:xfrm>
            <a:off x="457200" y="1052513"/>
            <a:ext cx="8229600" cy="5184775"/>
          </a:xfrm>
        </p:spPr>
        <p:txBody>
          <a:bodyPr/>
          <a:lstStyle/>
          <a:p>
            <a:pPr eaLnBrk="1" hangingPunct="1"/>
            <a:r>
              <a:rPr lang="zh-CN" altLang="en-US" sz="2800" b="1" dirty="0">
                <a:solidFill>
                  <a:srgbClr val="0000FF"/>
                </a:solidFill>
              </a:rPr>
              <a:t>对数据格式的约束</a:t>
            </a:r>
          </a:p>
          <a:p>
            <a:pPr lvl="1" eaLnBrk="1" hangingPunct="1"/>
            <a:r>
              <a:rPr lang="zh-CN" altLang="en-US" sz="2600" dirty="0"/>
              <a:t>例：居民身份证号码</a:t>
            </a:r>
          </a:p>
          <a:p>
            <a:pPr lvl="1" eaLnBrk="1" hangingPunct="1">
              <a:buNone/>
            </a:pPr>
            <a:endParaRPr lang="zh-CN" altLang="en-US" sz="2600" dirty="0"/>
          </a:p>
          <a:p>
            <a:pPr lvl="1" eaLnBrk="1" hangingPunct="1">
              <a:buNone/>
            </a:pPr>
            <a:r>
              <a:rPr lang="zh-CN" altLang="en-US" sz="2600" dirty="0"/>
              <a:t>	</a:t>
            </a:r>
          </a:p>
          <a:p>
            <a:pPr lvl="1" eaLnBrk="1" hangingPunct="1">
              <a:buNone/>
            </a:pPr>
            <a:r>
              <a:rPr lang="en-US" altLang="zh-CN" sz="2600" u="sng" dirty="0">
                <a:latin typeface="Times New Roman" panose="02020603050405020304" pitchFamily="18" charset="0"/>
              </a:rPr>
              <a:t>430102</a:t>
            </a:r>
            <a:r>
              <a:rPr lang="en-US" altLang="zh-CN" sz="2600" dirty="0">
                <a:latin typeface="Times New Roman" panose="02020603050405020304" pitchFamily="18" charset="0"/>
              </a:rPr>
              <a:t> </a:t>
            </a:r>
            <a:r>
              <a:rPr lang="en-US" altLang="zh-CN" sz="2600" u="sng" dirty="0">
                <a:latin typeface="Times New Roman" panose="02020603050405020304" pitchFamily="18" charset="0"/>
              </a:rPr>
              <a:t>19840123</a:t>
            </a:r>
            <a:r>
              <a:rPr lang="en-US" altLang="zh-CN" sz="2600" dirty="0">
                <a:latin typeface="Times New Roman" panose="02020603050405020304" pitchFamily="18" charset="0"/>
              </a:rPr>
              <a:t> 0711</a:t>
            </a:r>
          </a:p>
          <a:p>
            <a:pPr lvl="1" eaLnBrk="1" hangingPunct="1"/>
            <a:r>
              <a:rPr lang="zh-CN" altLang="en-US" sz="2600" dirty="0">
                <a:latin typeface="Times New Roman" panose="02020603050405020304" pitchFamily="18" charset="0"/>
              </a:rPr>
              <a:t>例：</a:t>
            </a:r>
            <a:r>
              <a:rPr lang="en-US" altLang="zh-CN" sz="2600" dirty="0">
                <a:latin typeface="Times New Roman" panose="02020603050405020304" pitchFamily="18" charset="0"/>
              </a:rPr>
              <a:t>pubs</a:t>
            </a:r>
            <a:r>
              <a:rPr lang="zh-CN" altLang="en-US" sz="2600" dirty="0">
                <a:latin typeface="Times New Roman" panose="02020603050405020304" pitchFamily="18" charset="0"/>
              </a:rPr>
              <a:t>数据库中</a:t>
            </a:r>
            <a:r>
              <a:rPr lang="en-US" altLang="zh-CN" sz="2600" dirty="0" err="1">
                <a:latin typeface="Times New Roman" panose="02020603050405020304" pitchFamily="18" charset="0"/>
              </a:rPr>
              <a:t>pubid</a:t>
            </a:r>
            <a:r>
              <a:rPr lang="zh-CN" altLang="en-US" sz="2600" dirty="0">
                <a:latin typeface="Times New Roman" panose="02020603050405020304" pitchFamily="18" charset="0"/>
              </a:rPr>
              <a:t>必须是</a:t>
            </a:r>
            <a:r>
              <a:rPr lang="en-US" altLang="zh-CN" sz="2600" dirty="0">
                <a:latin typeface="Times New Roman" panose="02020603050405020304" pitchFamily="18" charset="0"/>
              </a:rPr>
              <a:t>99xx</a:t>
            </a:r>
          </a:p>
          <a:p>
            <a:pPr marL="342900" lvl="1" indent="-342900" algn="l" eaLnBrk="1" hangingPunct="1">
              <a:buChar char="p"/>
            </a:pPr>
            <a:endParaRPr lang="zh-CN" altLang="en-US" sz="2400" dirty="0">
              <a:solidFill>
                <a:schemeClr val="tx1"/>
              </a:solidFill>
              <a:latin typeface="Times New Roman" panose="02020603050405020304" pitchFamily="18" charset="0"/>
              <a:cs typeface="Times New Roman" panose="02020603050405020304" pitchFamily="18" charset="0"/>
            </a:endParaRPr>
          </a:p>
          <a:p>
            <a:pPr marL="342900" lvl="1" indent="-342900" algn="l" eaLnBrk="1" hangingPunct="1">
              <a:buChar char="p"/>
            </a:pPr>
            <a:r>
              <a:rPr lang="zh-CN" altLang="en-US" sz="2400" dirty="0">
                <a:solidFill>
                  <a:schemeClr val="tx1"/>
                </a:solidFill>
                <a:latin typeface="Times New Roman" panose="02020603050405020304" pitchFamily="18" charset="0"/>
                <a:cs typeface="Times New Roman" panose="02020603050405020304" pitchFamily="18" charset="0"/>
              </a:rPr>
              <a:t>通过Check实现</a:t>
            </a:r>
          </a:p>
        </p:txBody>
      </p:sp>
      <p:sp>
        <p:nvSpPr>
          <p:cNvPr id="13316" name="AutoShape 6"/>
          <p:cNvSpPr>
            <a:spLocks noChangeArrowheads="1"/>
          </p:cNvSpPr>
          <p:nvPr/>
        </p:nvSpPr>
        <p:spPr bwMode="auto">
          <a:xfrm>
            <a:off x="441581" y="2101851"/>
            <a:ext cx="2160587" cy="576262"/>
          </a:xfrm>
          <a:prstGeom prst="wedgeRoundRectCallout">
            <a:avLst>
              <a:gd name="adj1" fmla="val 1213"/>
              <a:gd name="adj2" fmla="val 109505"/>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b="1" dirty="0">
                <a:solidFill>
                  <a:srgbClr val="FFFF00"/>
                </a:solidFill>
                <a:ea typeface="楷体_GB2312" pitchFamily="49" charset="-122"/>
              </a:rPr>
              <a:t>户口所在地</a:t>
            </a:r>
          </a:p>
        </p:txBody>
      </p:sp>
      <p:sp>
        <p:nvSpPr>
          <p:cNvPr id="13317" name="AutoShape 7"/>
          <p:cNvSpPr>
            <a:spLocks noChangeArrowheads="1"/>
          </p:cNvSpPr>
          <p:nvPr/>
        </p:nvSpPr>
        <p:spPr bwMode="auto">
          <a:xfrm>
            <a:off x="2699792" y="2061220"/>
            <a:ext cx="4679950" cy="647700"/>
          </a:xfrm>
          <a:prstGeom prst="wedgeRoundRectCallout">
            <a:avLst>
              <a:gd name="adj1" fmla="val -40435"/>
              <a:gd name="adj2" fmla="val 100981"/>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b="1" dirty="0">
                <a:solidFill>
                  <a:srgbClr val="FFFF00"/>
                </a:solidFill>
                <a:ea typeface="楷体_GB2312" pitchFamily="49" charset="-122"/>
              </a:rPr>
              <a:t>出生年月：</a:t>
            </a:r>
            <a:r>
              <a:rPr lang="en-US" altLang="zh-CN" b="1" dirty="0">
                <a:solidFill>
                  <a:srgbClr val="FFFF00"/>
                </a:solidFill>
                <a:ea typeface="楷体_GB2312" pitchFamily="49" charset="-122"/>
              </a:rPr>
              <a:t>YYYYMMDD</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Effect transition="in" filter="wipe(down)">
                                      <p:cBhvr>
                                        <p:cTn id="7" dur="500"/>
                                        <p:tgtEl>
                                          <p:spTgt spid="13315">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3315">
                                            <p:txEl>
                                              <p:pRg st="3" end="3"/>
                                            </p:txEl>
                                          </p:spTgt>
                                        </p:tgtEl>
                                        <p:attrNameLst>
                                          <p:attrName>style.visibility</p:attrName>
                                        </p:attrNameLst>
                                      </p:cBhvr>
                                      <p:to>
                                        <p:strVal val="visible"/>
                                      </p:to>
                                    </p:set>
                                    <p:animEffect transition="in" filter="wipe(down)">
                                      <p:cBhvr>
                                        <p:cTn id="10" dur="500"/>
                                        <p:tgtEl>
                                          <p:spTgt spid="13315">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3315">
                                            <p:txEl>
                                              <p:pRg st="4" end="4"/>
                                            </p:txEl>
                                          </p:spTgt>
                                        </p:tgtEl>
                                        <p:attrNameLst>
                                          <p:attrName>style.visibility</p:attrName>
                                        </p:attrNameLst>
                                      </p:cBhvr>
                                      <p:to>
                                        <p:strVal val="visible"/>
                                      </p:to>
                                    </p:set>
                                    <p:animEffect transition="in" filter="wipe(down)">
                                      <p:cBhvr>
                                        <p:cTn id="13" dur="500"/>
                                        <p:tgtEl>
                                          <p:spTgt spid="13315">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3316"/>
                                        </p:tgtEl>
                                        <p:attrNameLst>
                                          <p:attrName>style.visibility</p:attrName>
                                        </p:attrNameLst>
                                      </p:cBhvr>
                                      <p:to>
                                        <p:strVal val="visible"/>
                                      </p:to>
                                    </p:set>
                                    <p:animEffect transition="in" filter="wipe(down)">
                                      <p:cBhvr>
                                        <p:cTn id="18" dur="500"/>
                                        <p:tgtEl>
                                          <p:spTgt spid="13316"/>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3317"/>
                                        </p:tgtEl>
                                        <p:attrNameLst>
                                          <p:attrName>style.visibility</p:attrName>
                                        </p:attrNameLst>
                                      </p:cBhvr>
                                      <p:to>
                                        <p:strVal val="visible"/>
                                      </p:to>
                                    </p:set>
                                    <p:animEffect transition="in" filter="wipe(down)">
                                      <p:cBhvr>
                                        <p:cTn id="21" dur="500"/>
                                        <p:tgtEl>
                                          <p:spTgt spid="1331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3315">
                                            <p:txEl>
                                              <p:pRg st="5" end="5"/>
                                            </p:txEl>
                                          </p:spTgt>
                                        </p:tgtEl>
                                        <p:attrNameLst>
                                          <p:attrName>style.visibility</p:attrName>
                                        </p:attrNameLst>
                                      </p:cBhvr>
                                      <p:to>
                                        <p:strVal val="visible"/>
                                      </p:to>
                                    </p:set>
                                    <p:animEffect transition="in" filter="wipe(down)">
                                      <p:cBhvr>
                                        <p:cTn id="26" dur="500"/>
                                        <p:tgtEl>
                                          <p:spTgt spid="1331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3315">
                                            <p:txEl>
                                              <p:pRg st="7" end="7"/>
                                            </p:txEl>
                                          </p:spTgt>
                                        </p:tgtEl>
                                        <p:attrNameLst>
                                          <p:attrName>style.visibility</p:attrName>
                                        </p:attrNameLst>
                                      </p:cBhvr>
                                      <p:to>
                                        <p:strVal val="visible"/>
                                      </p:to>
                                    </p:set>
                                    <p:animEffect transition="in" filter="wipe(down)">
                                      <p:cBhvr>
                                        <p:cTn id="31" dur="500"/>
                                        <p:tgtEl>
                                          <p:spTgt spid="133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animBg="1"/>
      <p:bldP spid="133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a:t>1</a:t>
            </a:r>
            <a:r>
              <a:rPr lang="zh-CN" altLang="en-US"/>
              <a:t>．静态列级约束</a:t>
            </a:r>
            <a:endParaRPr lang="zh-CN" altLang="en-US" sz="3600"/>
          </a:p>
        </p:txBody>
      </p:sp>
      <p:sp>
        <p:nvSpPr>
          <p:cNvPr id="14339" name="Rectangle 3"/>
          <p:cNvSpPr>
            <a:spLocks noGrp="1" noChangeArrowheads="1"/>
          </p:cNvSpPr>
          <p:nvPr>
            <p:ph idx="1"/>
          </p:nvPr>
        </p:nvSpPr>
        <p:spPr>
          <a:xfrm>
            <a:off x="457200" y="1052513"/>
            <a:ext cx="8229600" cy="5184775"/>
          </a:xfrm>
        </p:spPr>
        <p:txBody>
          <a:bodyPr/>
          <a:lstStyle/>
          <a:p>
            <a:pPr eaLnBrk="1" hangingPunct="1"/>
            <a:r>
              <a:rPr lang="zh-CN" altLang="en-US" sz="2800" b="1" dirty="0">
                <a:solidFill>
                  <a:srgbClr val="0000FF"/>
                </a:solidFill>
              </a:rPr>
              <a:t>对取值范围或取值集合的约束</a:t>
            </a:r>
          </a:p>
          <a:p>
            <a:pPr lvl="1" eaLnBrk="1" hangingPunct="1"/>
            <a:r>
              <a:rPr lang="zh-CN" altLang="en-US" sz="2400" dirty="0"/>
              <a:t>例：学生成绩的取值：</a:t>
            </a:r>
            <a:r>
              <a:rPr lang="en-US" altLang="zh-CN" sz="2400" dirty="0">
                <a:latin typeface="Times New Roman" panose="02020603050405020304" pitchFamily="18" charset="0"/>
              </a:rPr>
              <a:t>0</a:t>
            </a:r>
            <a:r>
              <a:rPr lang="zh-CN" altLang="en-US" sz="2400" dirty="0">
                <a:latin typeface="Times New Roman" panose="02020603050405020304" pitchFamily="18" charset="0"/>
              </a:rPr>
              <a:t>～</a:t>
            </a:r>
            <a:r>
              <a:rPr lang="en-US" altLang="zh-CN" sz="2400" dirty="0">
                <a:latin typeface="Times New Roman" panose="02020603050405020304" pitchFamily="18" charset="0"/>
              </a:rPr>
              <a:t>100</a:t>
            </a:r>
          </a:p>
          <a:p>
            <a:pPr lvl="1" eaLnBrk="1" hangingPunct="1">
              <a:buNone/>
            </a:pPr>
            <a:r>
              <a:rPr lang="en-US" altLang="zh-CN" sz="2400" dirty="0">
                <a:latin typeface="Times New Roman" panose="02020603050405020304" pitchFamily="18" charset="0"/>
              </a:rPr>
              <a:t>	        </a:t>
            </a:r>
            <a:r>
              <a:rPr lang="zh-CN" altLang="en-US" sz="2400" dirty="0">
                <a:latin typeface="Times New Roman" panose="02020603050405020304" pitchFamily="18" charset="0"/>
              </a:rPr>
              <a:t>性别的取值集合：</a:t>
            </a:r>
            <a:r>
              <a:rPr lang="en-US" altLang="zh-CN" sz="2400" dirty="0">
                <a:latin typeface="Times New Roman" panose="02020603050405020304" pitchFamily="18" charset="0"/>
              </a:rPr>
              <a:t>[ </a:t>
            </a:r>
            <a:r>
              <a:rPr lang="zh-CN" altLang="en-US" sz="2400" dirty="0">
                <a:latin typeface="Times New Roman" panose="02020603050405020304" pitchFamily="18" charset="0"/>
              </a:rPr>
              <a:t>男，女 </a:t>
            </a:r>
            <a:r>
              <a:rPr lang="en-US" altLang="zh-CN" sz="2400" dirty="0">
                <a:latin typeface="Times New Roman" panose="02020603050405020304" pitchFamily="18" charset="0"/>
              </a:rPr>
              <a:t>]</a:t>
            </a:r>
          </a:p>
          <a:p>
            <a:pPr eaLnBrk="1" hangingPunct="1">
              <a:buFont typeface="Wingdings" panose="05000000000000000000" pitchFamily="2" charset="2"/>
              <a:buNone/>
            </a:pPr>
            <a:endParaRPr lang="en-US" altLang="zh-CN" sz="2800" dirty="0">
              <a:latin typeface="Times New Roman" panose="02020603050405020304" pitchFamily="18" charset="0"/>
            </a:endParaRPr>
          </a:p>
          <a:p>
            <a:pPr eaLnBrk="1" hangingPunct="1"/>
            <a:r>
              <a:rPr lang="zh-CN" altLang="en-US" sz="2600" dirty="0">
                <a:latin typeface="Times New Roman" panose="02020603050405020304" pitchFamily="18" charset="0"/>
              </a:rPr>
              <a:t>可通过</a:t>
            </a:r>
            <a:r>
              <a:rPr lang="en-US" altLang="zh-CN" sz="2600" dirty="0">
                <a:latin typeface="Times New Roman" panose="02020603050405020304" pitchFamily="18" charset="0"/>
              </a:rPr>
              <a:t>Check</a:t>
            </a:r>
            <a:r>
              <a:rPr lang="zh-CN" altLang="en-US" sz="2600" dirty="0">
                <a:latin typeface="Times New Roman" panose="02020603050405020304" pitchFamily="18" charset="0"/>
              </a:rPr>
              <a:t>实现</a:t>
            </a:r>
          </a:p>
          <a:p>
            <a:pPr eaLnBrk="1" hangingPunct="1">
              <a:buFont typeface="Wingdings" panose="05000000000000000000" pitchFamily="2" charset="2"/>
              <a:buNone/>
            </a:pPr>
            <a:endParaRPr lang="zh-CN" altLang="en-US" sz="2800" dirty="0">
              <a:latin typeface="Times New Roman" panose="02020603050405020304" pitchFamily="18" charset="0"/>
            </a:endParaRPr>
          </a:p>
          <a:p>
            <a:pPr eaLnBrk="1" hangingPunct="1">
              <a:buFont typeface="Wingdings" panose="05000000000000000000" pitchFamily="2" charset="2"/>
              <a:buNone/>
            </a:pPr>
            <a:r>
              <a:rPr lang="zh-CN" altLang="en-US" sz="2800" dirty="0"/>
              <a:t>		</a:t>
            </a:r>
          </a:p>
        </p:txBody>
      </p:sp>
    </p:spTree>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a:t>1</a:t>
            </a:r>
            <a:r>
              <a:rPr lang="zh-CN" altLang="en-US"/>
              <a:t>．静态列级约束</a:t>
            </a:r>
            <a:endParaRPr lang="zh-CN" altLang="en-US" sz="3600"/>
          </a:p>
        </p:txBody>
      </p:sp>
      <p:sp>
        <p:nvSpPr>
          <p:cNvPr id="15363" name="Rectangle 3"/>
          <p:cNvSpPr>
            <a:spLocks noGrp="1" noChangeArrowheads="1"/>
          </p:cNvSpPr>
          <p:nvPr>
            <p:ph idx="1"/>
          </p:nvPr>
        </p:nvSpPr>
        <p:spPr>
          <a:xfrm>
            <a:off x="457200" y="1052513"/>
            <a:ext cx="8229600" cy="5184775"/>
          </a:xfrm>
        </p:spPr>
        <p:txBody>
          <a:bodyPr/>
          <a:lstStyle/>
          <a:p>
            <a:pPr eaLnBrk="1" hangingPunct="1"/>
            <a:r>
              <a:rPr lang="zh-CN" altLang="en-US" sz="2800" b="1" dirty="0">
                <a:solidFill>
                  <a:srgbClr val="0000FF"/>
                </a:solidFill>
              </a:rPr>
              <a:t>对空值的约束</a:t>
            </a:r>
          </a:p>
          <a:p>
            <a:pPr lvl="1" eaLnBrk="1" hangingPunct="1"/>
            <a:r>
              <a:rPr lang="zh-CN" altLang="en-US" sz="2600" dirty="0"/>
              <a:t>空值表示未定义或未知的值，或有意为空值。它与零值和空格不同。</a:t>
            </a:r>
          </a:p>
          <a:p>
            <a:pPr lvl="1" eaLnBrk="1" hangingPunct="1"/>
            <a:r>
              <a:rPr lang="zh-CN" altLang="en-US" sz="2600" dirty="0"/>
              <a:t>例：学生的学号</a:t>
            </a:r>
            <a:r>
              <a:rPr lang="en-US" altLang="zh-CN" sz="2600" dirty="0" err="1">
                <a:latin typeface="Times New Roman" panose="02020603050405020304" pitchFamily="18" charset="0"/>
              </a:rPr>
              <a:t>Sno</a:t>
            </a:r>
            <a:r>
              <a:rPr lang="zh-CN" altLang="en-US" sz="2600" dirty="0"/>
              <a:t>不能为空值。</a:t>
            </a:r>
          </a:p>
          <a:p>
            <a:pPr lvl="1" eaLnBrk="1" hangingPunct="1">
              <a:buNone/>
            </a:pPr>
            <a:r>
              <a:rPr lang="zh-CN" altLang="en-US" sz="2600" dirty="0"/>
              <a:t>	      学生的成绩</a:t>
            </a:r>
            <a:r>
              <a:rPr lang="en-US" altLang="zh-CN" sz="2600" dirty="0">
                <a:latin typeface="Times New Roman" panose="02020603050405020304" pitchFamily="18" charset="0"/>
              </a:rPr>
              <a:t>Score</a:t>
            </a:r>
            <a:r>
              <a:rPr lang="zh-CN" altLang="en-US" sz="2600" dirty="0"/>
              <a:t>可为空值。</a:t>
            </a:r>
          </a:p>
          <a:p>
            <a:pPr lvl="1" eaLnBrk="1" hangingPunct="1"/>
            <a:r>
              <a:rPr lang="zh-CN" altLang="en-US" sz="2600" dirty="0"/>
              <a:t>设计表时对列直接定义可否为空</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Effect transition="in" filter="wipe(down)">
                                      <p:cBhvr>
                                        <p:cTn id="7" dur="500"/>
                                        <p:tgtEl>
                                          <p:spTgt spid="153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363">
                                            <p:txEl>
                                              <p:pRg st="2" end="2"/>
                                            </p:txEl>
                                          </p:spTgt>
                                        </p:tgtEl>
                                        <p:attrNameLst>
                                          <p:attrName>style.visibility</p:attrName>
                                        </p:attrNameLst>
                                      </p:cBhvr>
                                      <p:to>
                                        <p:strVal val="visible"/>
                                      </p:to>
                                    </p:set>
                                    <p:animEffect transition="in" filter="wipe(down)">
                                      <p:cBhvr>
                                        <p:cTn id="12" dur="500"/>
                                        <p:tgtEl>
                                          <p:spTgt spid="153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5363">
                                            <p:txEl>
                                              <p:pRg st="3" end="3"/>
                                            </p:txEl>
                                          </p:spTgt>
                                        </p:tgtEl>
                                        <p:attrNameLst>
                                          <p:attrName>style.visibility</p:attrName>
                                        </p:attrNameLst>
                                      </p:cBhvr>
                                      <p:to>
                                        <p:strVal val="visible"/>
                                      </p:to>
                                    </p:set>
                                    <p:animEffect transition="in" filter="wipe(down)">
                                      <p:cBhvr>
                                        <p:cTn id="17" dur="500"/>
                                        <p:tgtEl>
                                          <p:spTgt spid="1536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5363">
                                            <p:txEl>
                                              <p:pRg st="4" end="4"/>
                                            </p:txEl>
                                          </p:spTgt>
                                        </p:tgtEl>
                                        <p:attrNameLst>
                                          <p:attrName>style.visibility</p:attrName>
                                        </p:attrNameLst>
                                      </p:cBhvr>
                                      <p:to>
                                        <p:strVal val="visible"/>
                                      </p:to>
                                    </p:set>
                                    <p:animEffect transition="in" filter="wipe(down)">
                                      <p:cBhvr>
                                        <p:cTn id="22" dur="500"/>
                                        <p:tgtEl>
                                          <p:spTgt spid="153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a:t>1</a:t>
            </a:r>
            <a:r>
              <a:rPr lang="zh-CN" altLang="en-US"/>
              <a:t>．静态列级约束</a:t>
            </a:r>
            <a:endParaRPr lang="zh-CN" altLang="en-US" sz="3600"/>
          </a:p>
        </p:txBody>
      </p:sp>
      <p:sp>
        <p:nvSpPr>
          <p:cNvPr id="16387" name="Rectangle 3"/>
          <p:cNvSpPr>
            <a:spLocks noGrp="1" noChangeArrowheads="1"/>
          </p:cNvSpPr>
          <p:nvPr>
            <p:ph idx="1"/>
          </p:nvPr>
        </p:nvSpPr>
        <p:spPr>
          <a:xfrm>
            <a:off x="457200" y="1052513"/>
            <a:ext cx="8229600" cy="5184775"/>
          </a:xfrm>
        </p:spPr>
        <p:txBody>
          <a:bodyPr/>
          <a:lstStyle/>
          <a:p>
            <a:pPr eaLnBrk="1" hangingPunct="1"/>
            <a:r>
              <a:rPr lang="zh-CN" altLang="en-US" sz="2800" b="1" dirty="0">
                <a:solidFill>
                  <a:srgbClr val="0000FF"/>
                </a:solidFill>
              </a:rPr>
              <a:t>其他约束</a:t>
            </a:r>
          </a:p>
          <a:p>
            <a:pPr lvl="1" eaLnBrk="1" hangingPunct="1"/>
            <a:r>
              <a:rPr lang="zh-CN" altLang="en-US" sz="2600" dirty="0"/>
              <a:t>如关于列的排序说明、组合列等</a:t>
            </a:r>
          </a:p>
        </p:txBody>
      </p:sp>
    </p:spTree>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dirty="0">
                <a:solidFill>
                  <a:schemeClr val="accent2"/>
                </a:solidFill>
              </a:rPr>
              <a:t>完整性约束条件分类</a:t>
            </a:r>
            <a:endParaRPr lang="zh-CN" altLang="en-US" dirty="0"/>
          </a:p>
        </p:txBody>
      </p:sp>
      <p:graphicFrame>
        <p:nvGraphicFramePr>
          <p:cNvPr id="44060" name="Group 28"/>
          <p:cNvGraphicFramePr>
            <a:graphicFrameLocks noGrp="1"/>
          </p:cNvGraphicFramePr>
          <p:nvPr>
            <p:ph idx="1"/>
          </p:nvPr>
        </p:nvGraphicFramePr>
        <p:xfrm>
          <a:off x="457200" y="1052513"/>
          <a:ext cx="8229600" cy="4799016"/>
        </p:xfrm>
        <a:graphic>
          <a:graphicData uri="http://schemas.openxmlformats.org/drawingml/2006/table">
            <a:tbl>
              <a:tblPr/>
              <a:tblGrid>
                <a:gridCol w="1336675">
                  <a:extLst>
                    <a:ext uri="{9D8B030D-6E8A-4147-A177-3AD203B41FA5}">
                      <a16:colId xmlns:a16="http://schemas.microsoft.com/office/drawing/2014/main" xmlns="" val="20000"/>
                    </a:ext>
                  </a:extLst>
                </a:gridCol>
                <a:gridCol w="1997075">
                  <a:extLst>
                    <a:ext uri="{9D8B030D-6E8A-4147-A177-3AD203B41FA5}">
                      <a16:colId xmlns:a16="http://schemas.microsoft.com/office/drawing/2014/main" xmlns="" val="20001"/>
                    </a:ext>
                  </a:extLst>
                </a:gridCol>
                <a:gridCol w="1903413">
                  <a:extLst>
                    <a:ext uri="{9D8B030D-6E8A-4147-A177-3AD203B41FA5}">
                      <a16:colId xmlns:a16="http://schemas.microsoft.com/office/drawing/2014/main" xmlns="" val="20002"/>
                    </a:ext>
                  </a:extLst>
                </a:gridCol>
                <a:gridCol w="2992437">
                  <a:extLst>
                    <a:ext uri="{9D8B030D-6E8A-4147-A177-3AD203B41FA5}">
                      <a16:colId xmlns:a16="http://schemas.microsoft.com/office/drawing/2014/main" xmlns="" val="20003"/>
                    </a:ext>
                  </a:extLst>
                </a:gridCol>
              </a:tblGrid>
              <a:tr h="89607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a:ln>
                            <a:noFill/>
                          </a:ln>
                          <a:solidFill>
                            <a:schemeClr val="tx1"/>
                          </a:solidFill>
                          <a:effectLst/>
                          <a:latin typeface="Tahoma" panose="020B0604030504040204" pitchFamily="34" charset="0"/>
                          <a:ea typeface="楷体_GB2312" pitchFamily="49" charset="-122"/>
                        </a:rPr>
                        <a:t>    </a:t>
                      </a: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粒度</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状态</a:t>
                      </a:r>
                    </a:p>
                  </a:txBody>
                  <a:tcPr marL="95014" marR="95014"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列级</a:t>
                      </a:r>
                    </a:p>
                  </a:txBody>
                  <a:tcPr marL="93518" marR="93518" marT="46785" marB="4678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元组级</a:t>
                      </a:r>
                    </a:p>
                  </a:txBody>
                  <a:tcPr marL="93518" marR="93518" marT="46785" marB="4678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关系级</a:t>
                      </a:r>
                    </a:p>
                  </a:txBody>
                  <a:tcPr marL="93518" marR="93518" marT="46785" marB="4678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1411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静态</a:t>
                      </a:r>
                    </a:p>
                  </a:txBody>
                  <a:tcPr marL="93518" marR="93518" marT="46785" marB="4678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列定义</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 类型</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 格式</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 值域</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 空值</a:t>
                      </a:r>
                    </a:p>
                  </a:txBody>
                  <a:tcPr marL="93518" marR="93518" marT="46785" marB="4678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hlink"/>
                          </a:solidFill>
                          <a:effectLst/>
                          <a:latin typeface="Tahoma" panose="020B0604030504040204" pitchFamily="34" charset="0"/>
                          <a:ea typeface="楷体_GB2312" pitchFamily="49" charset="-122"/>
                        </a:rPr>
                        <a:t>元组应满足的条件</a:t>
                      </a:r>
                    </a:p>
                  </a:txBody>
                  <a:tcPr marL="93518" marR="93518" marT="46785" marB="4678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实体完整性约束</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参照完整性约束</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函数依赖约束</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统计约束</a:t>
                      </a:r>
                    </a:p>
                  </a:txBody>
                  <a:tcPr marL="93518" marR="93518" marT="46785" marB="4678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18881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动态</a:t>
                      </a:r>
                    </a:p>
                  </a:txBody>
                  <a:tcPr marL="93518" marR="93518" marT="46785" marB="4678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改变列定义</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改变列值</a:t>
                      </a:r>
                    </a:p>
                  </a:txBody>
                  <a:tcPr marL="93518" marR="93518" marT="46785" marB="4678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元组新旧值之间应满足的约束条件</a:t>
                      </a:r>
                    </a:p>
                  </a:txBody>
                  <a:tcPr marL="95014" marR="95014"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dirty="0">
                          <a:ln>
                            <a:noFill/>
                          </a:ln>
                          <a:solidFill>
                            <a:schemeClr val="tx1"/>
                          </a:solidFill>
                          <a:effectLst/>
                          <a:latin typeface="Tahoma" panose="020B0604030504040204" pitchFamily="34" charset="0"/>
                          <a:ea typeface="楷体_GB2312" pitchFamily="49" charset="-122"/>
                        </a:rPr>
                        <a:t>关系新旧状态间应满足的约束条件</a:t>
                      </a:r>
                    </a:p>
                  </a:txBody>
                  <a:tcPr marL="95014" marR="95014"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dirty="0"/>
              <a:t>2</a:t>
            </a:r>
            <a:r>
              <a:rPr lang="zh-CN" altLang="en-US" dirty="0"/>
              <a:t>．静态元组约束</a:t>
            </a:r>
          </a:p>
        </p:txBody>
      </p:sp>
      <p:sp>
        <p:nvSpPr>
          <p:cNvPr id="18435" name="Rectangle 3"/>
          <p:cNvSpPr>
            <a:spLocks noGrp="1" noChangeArrowheads="1"/>
          </p:cNvSpPr>
          <p:nvPr>
            <p:ph idx="1"/>
          </p:nvPr>
        </p:nvSpPr>
        <p:spPr>
          <a:xfrm>
            <a:off x="457200" y="1052513"/>
            <a:ext cx="8229600" cy="5184775"/>
          </a:xfrm>
        </p:spPr>
        <p:txBody>
          <a:bodyPr/>
          <a:lstStyle/>
          <a:p>
            <a:pPr eaLnBrk="1" hangingPunct="1"/>
            <a:r>
              <a:rPr lang="zh-CN" altLang="en-US" sz="2800" dirty="0"/>
              <a:t>一个元组是由若干个列值组成的，静态元组约束就是规定元组的各个列值之间的约束关系。</a:t>
            </a:r>
          </a:p>
          <a:p>
            <a:pPr lvl="1" eaLnBrk="1" hangingPunct="1"/>
            <a:r>
              <a:rPr lang="zh-CN" altLang="en-US" sz="2600" dirty="0"/>
              <a:t>例如：订货关系中包含发货量、订货量等列，规定发货量不得超过订货量。</a:t>
            </a:r>
          </a:p>
          <a:p>
            <a:pPr lvl="1" eaLnBrk="1" hangingPunct="1"/>
            <a:r>
              <a:rPr lang="zh-CN" altLang="en-US" sz="2600" dirty="0"/>
              <a:t>已毕业学生信息关系中毕业年份不得早于入学年份 </a:t>
            </a:r>
          </a:p>
          <a:p>
            <a:pPr eaLnBrk="1" hangingPunct="1"/>
            <a:endParaRPr lang="zh-CN" altLang="en-US" sz="2800" dirty="0"/>
          </a:p>
          <a:p>
            <a:pPr eaLnBrk="1" hangingPunct="1"/>
            <a:r>
              <a:rPr lang="zh-CN" altLang="en-US" sz="2800" dirty="0"/>
              <a:t>元组级</a:t>
            </a:r>
            <a:r>
              <a:rPr lang="en-US" altLang="zh-CN" sz="2800" dirty="0">
                <a:latin typeface="Times New Roman" panose="02020603050405020304" pitchFamily="18" charset="0"/>
                <a:cs typeface="Times New Roman" panose="02020603050405020304" pitchFamily="18" charset="0"/>
              </a:rPr>
              <a:t>Check</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wipe(down)">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wipe(down)">
                                      <p:cBhvr>
                                        <p:cTn id="12" dur="500"/>
                                        <p:tgtEl>
                                          <p:spTgt spid="18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wipe(down)">
                                      <p:cBhvr>
                                        <p:cTn id="17" dur="500"/>
                                        <p:tgtEl>
                                          <p:spTgt spid="184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8435">
                                            <p:txEl>
                                              <p:pRg st="4" end="4"/>
                                            </p:txEl>
                                          </p:spTgt>
                                        </p:tgtEl>
                                        <p:attrNameLst>
                                          <p:attrName>style.visibility</p:attrName>
                                        </p:attrNameLst>
                                      </p:cBhvr>
                                      <p:to>
                                        <p:strVal val="visible"/>
                                      </p:to>
                                    </p:set>
                                    <p:animEffect transition="in" filter="wipe(down)">
                                      <p:cBhvr>
                                        <p:cTn id="22" dur="500"/>
                                        <p:tgtEl>
                                          <p:spTgt spid="184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dirty="0">
                <a:solidFill>
                  <a:schemeClr val="accent2"/>
                </a:solidFill>
              </a:rPr>
              <a:t>完整性约束条件分类</a:t>
            </a:r>
            <a:endParaRPr lang="zh-CN" altLang="en-US" dirty="0"/>
          </a:p>
        </p:txBody>
      </p:sp>
      <p:graphicFrame>
        <p:nvGraphicFramePr>
          <p:cNvPr id="46108" name="Group 28"/>
          <p:cNvGraphicFramePr>
            <a:graphicFrameLocks noGrp="1"/>
          </p:cNvGraphicFramePr>
          <p:nvPr>
            <p:ph idx="1"/>
          </p:nvPr>
        </p:nvGraphicFramePr>
        <p:xfrm>
          <a:off x="457200" y="1052513"/>
          <a:ext cx="8229600" cy="4799016"/>
        </p:xfrm>
        <a:graphic>
          <a:graphicData uri="http://schemas.openxmlformats.org/drawingml/2006/table">
            <a:tbl>
              <a:tblPr/>
              <a:tblGrid>
                <a:gridCol w="1336675">
                  <a:extLst>
                    <a:ext uri="{9D8B030D-6E8A-4147-A177-3AD203B41FA5}">
                      <a16:colId xmlns:a16="http://schemas.microsoft.com/office/drawing/2014/main" xmlns="" val="20000"/>
                    </a:ext>
                  </a:extLst>
                </a:gridCol>
                <a:gridCol w="1997075">
                  <a:extLst>
                    <a:ext uri="{9D8B030D-6E8A-4147-A177-3AD203B41FA5}">
                      <a16:colId xmlns:a16="http://schemas.microsoft.com/office/drawing/2014/main" xmlns="" val="20001"/>
                    </a:ext>
                  </a:extLst>
                </a:gridCol>
                <a:gridCol w="1903413">
                  <a:extLst>
                    <a:ext uri="{9D8B030D-6E8A-4147-A177-3AD203B41FA5}">
                      <a16:colId xmlns:a16="http://schemas.microsoft.com/office/drawing/2014/main" xmlns="" val="20002"/>
                    </a:ext>
                  </a:extLst>
                </a:gridCol>
                <a:gridCol w="2992437">
                  <a:extLst>
                    <a:ext uri="{9D8B030D-6E8A-4147-A177-3AD203B41FA5}">
                      <a16:colId xmlns:a16="http://schemas.microsoft.com/office/drawing/2014/main" xmlns="" val="20003"/>
                    </a:ext>
                  </a:extLst>
                </a:gridCol>
              </a:tblGrid>
              <a:tr h="89607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a:ln>
                            <a:noFill/>
                          </a:ln>
                          <a:solidFill>
                            <a:schemeClr val="tx1"/>
                          </a:solidFill>
                          <a:effectLst/>
                          <a:latin typeface="Tahoma" panose="020B0604030504040204" pitchFamily="34" charset="0"/>
                          <a:ea typeface="楷体_GB2312" pitchFamily="49" charset="-122"/>
                        </a:rPr>
                        <a:t>    </a:t>
                      </a: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粒度</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状态</a:t>
                      </a:r>
                    </a:p>
                  </a:txBody>
                  <a:tcPr marL="95014" marR="95014"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列级</a:t>
                      </a:r>
                    </a:p>
                  </a:txBody>
                  <a:tcPr marL="93518" marR="93518" marT="46785" marB="4678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元组级</a:t>
                      </a:r>
                    </a:p>
                  </a:txBody>
                  <a:tcPr marL="93518" marR="93518" marT="46785" marB="4678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关系级</a:t>
                      </a:r>
                    </a:p>
                  </a:txBody>
                  <a:tcPr marL="93518" marR="93518" marT="46785" marB="4678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1411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静态</a:t>
                      </a:r>
                    </a:p>
                  </a:txBody>
                  <a:tcPr marL="93518" marR="93518" marT="46785" marB="4678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列定义</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 类型</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 格式</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 值域</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 空值</a:t>
                      </a:r>
                    </a:p>
                  </a:txBody>
                  <a:tcPr marL="93518" marR="93518" marT="46785" marB="4678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元组应满足的条件</a:t>
                      </a:r>
                    </a:p>
                  </a:txBody>
                  <a:tcPr marL="93518" marR="93518" marT="46785" marB="4678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hlink"/>
                          </a:solidFill>
                          <a:effectLst/>
                          <a:latin typeface="Tahoma" panose="020B0604030504040204" pitchFamily="34" charset="0"/>
                          <a:ea typeface="楷体_GB2312" pitchFamily="49" charset="-122"/>
                        </a:rPr>
                        <a:t>实体完整性约束</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hlink"/>
                          </a:solidFill>
                          <a:effectLst/>
                          <a:latin typeface="Tahoma" panose="020B0604030504040204" pitchFamily="34" charset="0"/>
                          <a:ea typeface="楷体_GB2312" pitchFamily="49" charset="-122"/>
                        </a:rPr>
                        <a:t>参照完整性约束</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hlink"/>
                          </a:solidFill>
                          <a:effectLst/>
                          <a:latin typeface="Tahoma" panose="020B0604030504040204" pitchFamily="34" charset="0"/>
                          <a:ea typeface="楷体_GB2312" pitchFamily="49" charset="-122"/>
                        </a:rPr>
                        <a:t>函数依赖约束</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hlink"/>
                          </a:solidFill>
                          <a:effectLst/>
                          <a:latin typeface="Tahoma" panose="020B0604030504040204" pitchFamily="34" charset="0"/>
                          <a:ea typeface="楷体_GB2312" pitchFamily="49" charset="-122"/>
                        </a:rPr>
                        <a:t>统计约束</a:t>
                      </a:r>
                    </a:p>
                  </a:txBody>
                  <a:tcPr marL="93518" marR="93518" marT="46785" marB="4678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18881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动态</a:t>
                      </a:r>
                    </a:p>
                  </a:txBody>
                  <a:tcPr marL="93518" marR="93518" marT="46785" marB="4678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改变列定义</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改变列值</a:t>
                      </a:r>
                    </a:p>
                  </a:txBody>
                  <a:tcPr marL="93518" marR="93518" marT="46785" marB="4678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元组新旧值之间应满足的约束条件</a:t>
                      </a:r>
                    </a:p>
                  </a:txBody>
                  <a:tcPr marL="95014" marR="95014"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dirty="0">
                          <a:ln>
                            <a:noFill/>
                          </a:ln>
                          <a:solidFill>
                            <a:schemeClr val="tx1"/>
                          </a:solidFill>
                          <a:effectLst/>
                          <a:latin typeface="Tahoma" panose="020B0604030504040204" pitchFamily="34" charset="0"/>
                          <a:ea typeface="楷体_GB2312" pitchFamily="49" charset="-122"/>
                        </a:rPr>
                        <a:t>关系新旧状态间应满足的约束条件</a:t>
                      </a:r>
                    </a:p>
                  </a:txBody>
                  <a:tcPr marL="95014" marR="95014"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dirty="0"/>
              <a:t>3</a:t>
            </a:r>
            <a:r>
              <a:rPr lang="zh-CN" altLang="en-US" dirty="0"/>
              <a:t>．静态关系约束</a:t>
            </a:r>
            <a:endParaRPr lang="zh-CN" altLang="en-US" sz="3600" dirty="0"/>
          </a:p>
        </p:txBody>
      </p:sp>
      <p:sp>
        <p:nvSpPr>
          <p:cNvPr id="20483" name="Rectangle 3"/>
          <p:cNvSpPr>
            <a:spLocks noGrp="1" noChangeArrowheads="1"/>
          </p:cNvSpPr>
          <p:nvPr>
            <p:ph idx="1"/>
          </p:nvPr>
        </p:nvSpPr>
        <p:spPr>
          <a:xfrm>
            <a:off x="457200" y="1052513"/>
            <a:ext cx="8229600" cy="5184775"/>
          </a:xfrm>
        </p:spPr>
        <p:txBody>
          <a:bodyPr/>
          <a:lstStyle/>
          <a:p>
            <a:pPr eaLnBrk="1" hangingPunct="1"/>
            <a:r>
              <a:rPr lang="zh-CN" altLang="en-US" sz="3200" b="1" dirty="0">
                <a:solidFill>
                  <a:srgbClr val="0000FF"/>
                </a:solidFill>
              </a:rPr>
              <a:t>实体完整性约束</a:t>
            </a:r>
          </a:p>
          <a:p>
            <a:pPr lvl="1" eaLnBrk="1" hangingPunct="1"/>
            <a:r>
              <a:rPr lang="zh-CN" altLang="en-US" sz="2600" dirty="0"/>
              <a:t>在关系模式中定义主键，一个基本表中只能有一个主键。</a:t>
            </a:r>
          </a:p>
          <a:p>
            <a:pPr lvl="1" eaLnBrk="1" hangingPunct="1"/>
            <a:r>
              <a:rPr lang="zh-CN" altLang="en-US" sz="2600" dirty="0"/>
              <a:t>例：学生信息表中主键为：</a:t>
            </a:r>
            <a:r>
              <a:rPr lang="en-US" altLang="zh-CN" sz="2600" dirty="0" err="1">
                <a:latin typeface="Times New Roman" panose="02020603050405020304" pitchFamily="18" charset="0"/>
              </a:rPr>
              <a:t>Sno</a:t>
            </a:r>
            <a:endParaRPr lang="en-US" altLang="zh-CN" sz="2600" dirty="0">
              <a:latin typeface="Times New Roman" panose="02020603050405020304" pitchFamily="18" charset="0"/>
            </a:endParaRPr>
          </a:p>
          <a:p>
            <a:pPr lvl="1" eaLnBrk="1" hangingPunct="1">
              <a:buNone/>
            </a:pPr>
            <a:r>
              <a:rPr lang="en-US" altLang="zh-CN" sz="2600" dirty="0">
                <a:latin typeface="Times New Roman" panose="02020603050405020304" pitchFamily="18" charset="0"/>
              </a:rPr>
              <a:t>	        </a:t>
            </a:r>
            <a:r>
              <a:rPr lang="zh-CN" altLang="en-US" sz="2600" dirty="0">
                <a:latin typeface="Times New Roman" panose="02020603050405020304" pitchFamily="18" charset="0"/>
              </a:rPr>
              <a:t>选课表中主键为：</a:t>
            </a:r>
            <a:r>
              <a:rPr lang="en-US" altLang="zh-CN" sz="2600" dirty="0" err="1">
                <a:latin typeface="Times New Roman" panose="02020603050405020304" pitchFamily="18" charset="0"/>
              </a:rPr>
              <a:t>Sno</a:t>
            </a:r>
            <a:r>
              <a:rPr lang="zh-CN" altLang="en-US" sz="2600" dirty="0">
                <a:latin typeface="Times New Roman" panose="02020603050405020304" pitchFamily="18" charset="0"/>
              </a:rPr>
              <a:t>＋</a:t>
            </a:r>
            <a:r>
              <a:rPr lang="en-US" altLang="zh-CN" sz="2600" dirty="0" err="1">
                <a:latin typeface="Times New Roman" panose="02020603050405020304" pitchFamily="18" charset="0"/>
              </a:rPr>
              <a:t>Cno</a:t>
            </a:r>
            <a:endParaRPr lang="en-US" altLang="zh-CN" sz="2600" dirty="0">
              <a:latin typeface="Times New Roman" panose="02020603050405020304" pitchFamily="18" charset="0"/>
            </a:endParaRPr>
          </a:p>
          <a:p>
            <a:pPr eaLnBrk="1" hangingPunct="1"/>
            <a:endParaRPr lang="zh-CN" altLang="en-US" sz="2800" dirty="0">
              <a:latin typeface="Times New Roman" panose="02020603050405020304" pitchFamily="18" charset="0"/>
            </a:endParaRPr>
          </a:p>
          <a:p>
            <a:pPr eaLnBrk="1" hangingPunct="1"/>
            <a:r>
              <a:rPr lang="zh-CN" altLang="en-US" sz="2800" dirty="0">
                <a:latin typeface="Times New Roman" panose="02020603050405020304" pitchFamily="18" charset="0"/>
              </a:rPr>
              <a:t>通过定义主键实现</a:t>
            </a:r>
          </a:p>
        </p:txBody>
      </p:sp>
    </p:spTree>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custDataLst>
              <p:tags r:id="rId1"/>
            </p:custDataLst>
          </p:nvPr>
        </p:nvSpPr>
        <p:spPr bwMode="auto">
          <a:xfrm>
            <a:off x="1789483" y="1501736"/>
            <a:ext cx="742609" cy="742609"/>
          </a:xfrm>
          <a:prstGeom prst="ellipse">
            <a:avLst/>
          </a:prstGeom>
          <a:solidFill>
            <a:srgbClr val="1F74AD"/>
          </a:solidFill>
          <a:ln w="19050">
            <a:noFill/>
            <a:round/>
          </a:ln>
        </p:spPr>
        <p:txBody>
          <a:bodyPr rot="0" spcFirstLastPara="0" vert="horz" wrap="none" lIns="0" tIns="0" rIns="0" bIns="0" anchor="ctr" anchorCtr="1" forceAA="0" compatLnSpc="1">
            <a:normAutofit/>
          </a:bodyPr>
          <a:lstStyle/>
          <a:p>
            <a:pPr>
              <a:lnSpc>
                <a:spcPct val="140000"/>
              </a:lnSpc>
            </a:pPr>
            <a:r>
              <a:rPr lang="en-US" altLang="zh-CN" sz="2100" b="1" dirty="0">
                <a:solidFill>
                  <a:sysClr val="window" lastClr="FFFFFF"/>
                </a:solidFill>
                <a:latin typeface="微软雅黑" panose="020B0503020204020204" charset="-122"/>
                <a:ea typeface="微软雅黑" panose="020B0503020204020204" charset="-122"/>
              </a:rPr>
              <a:t>01</a:t>
            </a:r>
          </a:p>
        </p:txBody>
      </p:sp>
      <p:sp>
        <p:nvSpPr>
          <p:cNvPr id="16" name="椭圆 15"/>
          <p:cNvSpPr/>
          <p:nvPr>
            <p:custDataLst>
              <p:tags r:id="rId2"/>
            </p:custDataLst>
          </p:nvPr>
        </p:nvSpPr>
        <p:spPr bwMode="auto">
          <a:xfrm>
            <a:off x="1789483" y="2579472"/>
            <a:ext cx="742609" cy="742609"/>
          </a:xfrm>
          <a:prstGeom prst="ellipse">
            <a:avLst/>
          </a:prstGeom>
          <a:solidFill>
            <a:srgbClr val="3498DB"/>
          </a:solidFill>
          <a:ln w="19050">
            <a:noFill/>
            <a:round/>
          </a:ln>
        </p:spPr>
        <p:txBody>
          <a:bodyPr rot="0" spcFirstLastPara="0" vert="horz" wrap="none" lIns="0" tIns="0" rIns="0" bIns="0" anchor="ctr" anchorCtr="1" forceAA="0" compatLnSpc="1">
            <a:normAutofit/>
          </a:bodyPr>
          <a:lstStyle/>
          <a:p>
            <a:pPr>
              <a:lnSpc>
                <a:spcPct val="140000"/>
              </a:lnSpc>
            </a:pPr>
            <a:r>
              <a:rPr lang="en-US" altLang="zh-CN" sz="2100" b="1">
                <a:solidFill>
                  <a:sysClr val="window" lastClr="FFFFFF"/>
                </a:solidFill>
                <a:latin typeface="微软雅黑" panose="020B0503020204020204" charset="-122"/>
                <a:ea typeface="微软雅黑" panose="020B0503020204020204" charset="-122"/>
              </a:rPr>
              <a:t>02</a:t>
            </a:r>
          </a:p>
        </p:txBody>
      </p:sp>
      <p:sp>
        <p:nvSpPr>
          <p:cNvPr id="17" name="椭圆 16"/>
          <p:cNvSpPr/>
          <p:nvPr>
            <p:custDataLst>
              <p:tags r:id="rId3"/>
            </p:custDataLst>
          </p:nvPr>
        </p:nvSpPr>
        <p:spPr bwMode="auto">
          <a:xfrm>
            <a:off x="1789483" y="3696405"/>
            <a:ext cx="742609" cy="742609"/>
          </a:xfrm>
          <a:prstGeom prst="ellipse">
            <a:avLst/>
          </a:prstGeom>
          <a:solidFill>
            <a:srgbClr val="1AA3AA"/>
          </a:solidFill>
          <a:ln w="19050">
            <a:noFill/>
            <a:round/>
          </a:ln>
        </p:spPr>
        <p:txBody>
          <a:bodyPr rot="0" spcFirstLastPara="0" vert="horz" wrap="none" lIns="0" tIns="0" rIns="0" bIns="0" anchor="ctr" anchorCtr="1" forceAA="0" compatLnSpc="1">
            <a:normAutofit/>
          </a:bodyPr>
          <a:lstStyle/>
          <a:p>
            <a:pPr>
              <a:lnSpc>
                <a:spcPct val="140000"/>
              </a:lnSpc>
            </a:pPr>
            <a:r>
              <a:rPr lang="en-US" altLang="zh-CN" sz="2100" b="1">
                <a:solidFill>
                  <a:sysClr val="window" lastClr="FFFFFF"/>
                </a:solidFill>
                <a:latin typeface="微软雅黑" panose="020B0503020204020204" charset="-122"/>
                <a:ea typeface="微软雅黑" panose="020B0503020204020204" charset="-122"/>
              </a:rPr>
              <a:t>03</a:t>
            </a:r>
          </a:p>
        </p:txBody>
      </p:sp>
      <p:sp>
        <p:nvSpPr>
          <p:cNvPr id="33" name="文本框 32"/>
          <p:cNvSpPr txBox="1"/>
          <p:nvPr>
            <p:custDataLst>
              <p:tags r:id="rId4"/>
            </p:custDataLst>
          </p:nvPr>
        </p:nvSpPr>
        <p:spPr>
          <a:xfrm>
            <a:off x="2679138" y="1277036"/>
            <a:ext cx="4951207" cy="579290"/>
          </a:xfrm>
          <a:prstGeom prst="rect">
            <a:avLst/>
          </a:prstGeom>
          <a:noFill/>
        </p:spPr>
        <p:txBody>
          <a:bodyPr wrap="square" lIns="67500" tIns="35100" rIns="67500" bIns="0" anchor="b" anchorCtr="0">
            <a:normAutofit/>
          </a:bodyPr>
          <a:lstStyle/>
          <a:p>
            <a:pPr>
              <a:lnSpc>
                <a:spcPct val="120000"/>
              </a:lnSpc>
            </a:pPr>
            <a:r>
              <a:rPr lang="zh-CN" altLang="en-US" sz="2400" b="1" spc="300" dirty="0">
                <a:solidFill>
                  <a:srgbClr val="1F74AD">
                    <a:lumMod val="100000"/>
                  </a:srgbClr>
                </a:solidFill>
                <a:latin typeface="微软雅黑" panose="020B0503020204020204" charset="-122"/>
                <a:ea typeface="微软雅黑" panose="020B0503020204020204" charset="-122"/>
                <a:cs typeface="+mn-ea"/>
              </a:rPr>
              <a:t>数据结构</a:t>
            </a:r>
          </a:p>
        </p:txBody>
      </p:sp>
      <p:sp>
        <p:nvSpPr>
          <p:cNvPr id="34" name="文本框 33"/>
          <p:cNvSpPr txBox="1"/>
          <p:nvPr>
            <p:custDataLst>
              <p:tags r:id="rId5"/>
            </p:custDataLst>
          </p:nvPr>
        </p:nvSpPr>
        <p:spPr>
          <a:xfrm>
            <a:off x="2678945" y="1889418"/>
            <a:ext cx="4951207" cy="398003"/>
          </a:xfrm>
          <a:prstGeom prst="rect">
            <a:avLst/>
          </a:prstGeom>
        </p:spPr>
        <p:txBody>
          <a:bodyPr vert="horz" wrap="square" lIns="67500" tIns="0" rIns="67500" bIns="35100" anchor="t" anchorCtr="0"/>
          <a:lstStyle/>
          <a:p>
            <a:pPr>
              <a:lnSpc>
                <a:spcPct val="120000"/>
              </a:lnSpc>
            </a:pPr>
            <a:r>
              <a:rPr lang="zh-CN" altLang="en-US" sz="1800" dirty="0">
                <a:sym typeface="+mn-ea"/>
              </a:rPr>
              <a:t>介绍数据结构描述的相关术语</a:t>
            </a:r>
            <a:endParaRPr lang="zh-CN" altLang="en-US" sz="1800" spc="150" dirty="0">
              <a:solidFill>
                <a:srgbClr val="000000">
                  <a:lumMod val="100000"/>
                </a:srgbClr>
              </a:solidFill>
              <a:latin typeface="微软雅黑" panose="020B0503020204020204" charset="-122"/>
              <a:ea typeface="微软雅黑" panose="020B0503020204020204" charset="-122"/>
              <a:sym typeface="+mn-ea"/>
            </a:endParaRPr>
          </a:p>
        </p:txBody>
      </p:sp>
      <p:sp>
        <p:nvSpPr>
          <p:cNvPr id="35" name="文本框 34"/>
          <p:cNvSpPr txBox="1"/>
          <p:nvPr>
            <p:custDataLst>
              <p:tags r:id="rId6"/>
            </p:custDataLst>
          </p:nvPr>
        </p:nvSpPr>
        <p:spPr>
          <a:xfrm>
            <a:off x="2679138" y="2339668"/>
            <a:ext cx="4951207" cy="579290"/>
          </a:xfrm>
          <a:prstGeom prst="rect">
            <a:avLst/>
          </a:prstGeom>
          <a:noFill/>
        </p:spPr>
        <p:txBody>
          <a:bodyPr wrap="square" lIns="67500" tIns="35100" rIns="67500" bIns="0" anchor="b" anchorCtr="0">
            <a:normAutofit/>
          </a:bodyPr>
          <a:lstStyle/>
          <a:p>
            <a:pPr>
              <a:lnSpc>
                <a:spcPct val="120000"/>
              </a:lnSpc>
            </a:pPr>
            <a:r>
              <a:rPr lang="zh-CN" altLang="en-US" sz="2400" b="1" spc="300">
                <a:solidFill>
                  <a:srgbClr val="3498DB"/>
                </a:solidFill>
                <a:latin typeface="微软雅黑" panose="020B0503020204020204" charset="-122"/>
                <a:ea typeface="微软雅黑" panose="020B0503020204020204" charset="-122"/>
                <a:cs typeface="+mn-ea"/>
              </a:rPr>
              <a:t>数据操作</a:t>
            </a:r>
          </a:p>
        </p:txBody>
      </p:sp>
      <p:sp>
        <p:nvSpPr>
          <p:cNvPr id="36" name="文本框 35"/>
          <p:cNvSpPr txBox="1"/>
          <p:nvPr>
            <p:custDataLst>
              <p:tags r:id="rId7"/>
            </p:custDataLst>
          </p:nvPr>
        </p:nvSpPr>
        <p:spPr>
          <a:xfrm>
            <a:off x="2681110" y="2923832"/>
            <a:ext cx="4951207" cy="398003"/>
          </a:xfrm>
          <a:prstGeom prst="rect">
            <a:avLst/>
          </a:prstGeom>
        </p:spPr>
        <p:txBody>
          <a:bodyPr vert="horz" wrap="square" lIns="67500" tIns="0" rIns="67500" bIns="35100" anchor="t" anchorCtr="0"/>
          <a:lstStyle/>
          <a:p>
            <a:pPr>
              <a:lnSpc>
                <a:spcPct val="120000"/>
              </a:lnSpc>
            </a:pPr>
            <a:r>
              <a:rPr lang="zh-CN" altLang="en-US" sz="1800" dirty="0">
                <a:sym typeface="+mn-ea"/>
              </a:rPr>
              <a:t>介绍数据各种操作的确切含义、操作符号、操作规则（如优先级）以及实现操作的语言</a:t>
            </a:r>
            <a:endParaRPr lang="en-US" altLang="zh-CN" sz="1800" dirty="0"/>
          </a:p>
          <a:p>
            <a:pPr>
              <a:lnSpc>
                <a:spcPct val="120000"/>
              </a:lnSpc>
            </a:pPr>
            <a:endParaRPr lang="en-US" altLang="zh-CN" sz="1800" spc="150" dirty="0">
              <a:solidFill>
                <a:srgbClr val="000000">
                  <a:lumMod val="100000"/>
                </a:srgbClr>
              </a:solidFill>
              <a:latin typeface="微软雅黑" panose="020B0503020204020204" charset="-122"/>
              <a:ea typeface="微软雅黑" panose="020B0503020204020204" charset="-122"/>
            </a:endParaRPr>
          </a:p>
        </p:txBody>
      </p:sp>
      <p:sp>
        <p:nvSpPr>
          <p:cNvPr id="37" name="文本框 36"/>
          <p:cNvSpPr txBox="1"/>
          <p:nvPr>
            <p:custDataLst>
              <p:tags r:id="rId8"/>
            </p:custDataLst>
          </p:nvPr>
        </p:nvSpPr>
        <p:spPr>
          <a:xfrm>
            <a:off x="2681302" y="3550525"/>
            <a:ext cx="4951207" cy="579290"/>
          </a:xfrm>
          <a:prstGeom prst="rect">
            <a:avLst/>
          </a:prstGeom>
          <a:noFill/>
        </p:spPr>
        <p:txBody>
          <a:bodyPr wrap="square" lIns="67500" tIns="35100" rIns="67500" bIns="0" anchor="b" anchorCtr="0">
            <a:normAutofit/>
          </a:bodyPr>
          <a:lstStyle/>
          <a:p>
            <a:pPr>
              <a:lnSpc>
                <a:spcPct val="120000"/>
              </a:lnSpc>
            </a:pPr>
            <a:r>
              <a:rPr lang="zh-CN" altLang="en-US" sz="2400" b="1" spc="300">
                <a:solidFill>
                  <a:srgbClr val="1AA3AA"/>
                </a:solidFill>
                <a:latin typeface="微软雅黑" panose="020B0503020204020204" charset="-122"/>
                <a:ea typeface="微软雅黑" panose="020B0503020204020204" charset="-122"/>
                <a:cs typeface="+mn-ea"/>
              </a:rPr>
              <a:t>数据完整性约束</a:t>
            </a:r>
          </a:p>
        </p:txBody>
      </p:sp>
      <p:sp>
        <p:nvSpPr>
          <p:cNvPr id="38" name="文本框 37"/>
          <p:cNvSpPr txBox="1"/>
          <p:nvPr>
            <p:custDataLst>
              <p:tags r:id="rId9"/>
            </p:custDataLst>
          </p:nvPr>
        </p:nvSpPr>
        <p:spPr>
          <a:xfrm>
            <a:off x="2680977" y="4163079"/>
            <a:ext cx="4951207" cy="398003"/>
          </a:xfrm>
          <a:prstGeom prst="rect">
            <a:avLst/>
          </a:prstGeom>
        </p:spPr>
        <p:txBody>
          <a:bodyPr vert="horz" wrap="square" lIns="67500" tIns="0" rIns="67500" bIns="35100" anchor="t" anchorCtr="0"/>
          <a:lstStyle/>
          <a:p>
            <a:pPr>
              <a:lnSpc>
                <a:spcPct val="120000"/>
              </a:lnSpc>
            </a:pPr>
            <a:r>
              <a:rPr lang="zh-CN" altLang="en-US" sz="1800" dirty="0">
                <a:solidFill>
                  <a:srgbClr val="FF0000"/>
                </a:solidFill>
                <a:sym typeface="+mn-ea"/>
              </a:rPr>
              <a:t>介绍数据完整性含义及各种约束的含义</a:t>
            </a:r>
            <a:endParaRPr lang="en-US" altLang="zh-CN" sz="1800" dirty="0">
              <a:solidFill>
                <a:srgbClr val="FF0000"/>
              </a:solidFill>
            </a:endParaRPr>
          </a:p>
          <a:p>
            <a:pPr>
              <a:lnSpc>
                <a:spcPct val="120000"/>
              </a:lnSpc>
            </a:pPr>
            <a:endParaRPr lang="en-US" altLang="zh-CN" sz="1800" spc="150" dirty="0">
              <a:solidFill>
                <a:srgbClr val="FF0000"/>
              </a:solidFill>
              <a:latin typeface="微软雅黑" panose="020B0503020204020204" charset="-122"/>
              <a:ea typeface="微软雅黑" panose="020B0503020204020204" charset="-122"/>
            </a:endParaRPr>
          </a:p>
        </p:txBody>
      </p:sp>
    </p:spTree>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a:t>3</a:t>
            </a:r>
            <a:r>
              <a:rPr lang="zh-CN" altLang="en-US"/>
              <a:t>．静态关系约束</a:t>
            </a:r>
            <a:endParaRPr lang="zh-CN" altLang="en-US" sz="3600"/>
          </a:p>
        </p:txBody>
      </p:sp>
      <p:sp>
        <p:nvSpPr>
          <p:cNvPr id="21507" name="Rectangle 3"/>
          <p:cNvSpPr>
            <a:spLocks noGrp="1" noChangeArrowheads="1"/>
          </p:cNvSpPr>
          <p:nvPr>
            <p:ph idx="1"/>
          </p:nvPr>
        </p:nvSpPr>
        <p:spPr>
          <a:xfrm>
            <a:off x="457200" y="1052513"/>
            <a:ext cx="8229600" cy="5184775"/>
          </a:xfrm>
        </p:spPr>
        <p:txBody>
          <a:bodyPr/>
          <a:lstStyle/>
          <a:p>
            <a:pPr eaLnBrk="1" hangingPunct="1">
              <a:lnSpc>
                <a:spcPct val="90000"/>
              </a:lnSpc>
            </a:pPr>
            <a:r>
              <a:rPr lang="zh-CN" altLang="en-US" sz="3200" b="1" dirty="0">
                <a:solidFill>
                  <a:srgbClr val="0000FF"/>
                </a:solidFill>
              </a:rPr>
              <a:t>参照完整性约束</a:t>
            </a:r>
          </a:p>
          <a:p>
            <a:pPr marL="400050" lvl="1" indent="0" eaLnBrk="1" hangingPunct="1">
              <a:lnSpc>
                <a:spcPct val="90000"/>
              </a:lnSpc>
            </a:pPr>
            <a:r>
              <a:rPr lang="zh-CN" altLang="en-US" sz="2600" dirty="0"/>
              <a:t> 通过在关系模式中定义外部键实现。</a:t>
            </a:r>
          </a:p>
          <a:p>
            <a:pPr marL="400050" lvl="1" indent="0" eaLnBrk="1" hangingPunct="1">
              <a:lnSpc>
                <a:spcPct val="90000"/>
              </a:lnSpc>
            </a:pPr>
            <a:r>
              <a:rPr lang="zh-CN" altLang="en-US" sz="2600" dirty="0"/>
              <a:t> 例： 选课表的定义</a:t>
            </a:r>
          </a:p>
          <a:p>
            <a:pPr marL="400050" lvl="1" indent="0" eaLnBrk="1" hangingPunct="1">
              <a:lnSpc>
                <a:spcPct val="90000"/>
              </a:lnSpc>
              <a:buNone/>
            </a:pPr>
            <a:r>
              <a:rPr lang="en-US" altLang="zh-CN" sz="2200" dirty="0">
                <a:latin typeface="Times New Roman" panose="02020603050405020304" pitchFamily="18" charset="0"/>
              </a:rPr>
              <a:t>Create table SC (</a:t>
            </a:r>
          </a:p>
          <a:p>
            <a:pPr marL="400050" lvl="1" indent="0" eaLnBrk="1" hangingPunct="1">
              <a:lnSpc>
                <a:spcPct val="90000"/>
              </a:lnSpc>
              <a:buNone/>
            </a:pPr>
            <a:r>
              <a:rPr lang="en-US" altLang="zh-CN" sz="2200" dirty="0">
                <a:latin typeface="Times New Roman" panose="02020603050405020304" pitchFamily="18" charset="0"/>
              </a:rPr>
              <a:t>	</a:t>
            </a:r>
            <a:r>
              <a:rPr lang="en-US" altLang="zh-CN" sz="2200" dirty="0" err="1">
                <a:solidFill>
                  <a:schemeClr val="hlink"/>
                </a:solidFill>
                <a:latin typeface="Times New Roman" panose="02020603050405020304" pitchFamily="18" charset="0"/>
              </a:rPr>
              <a:t>Sno</a:t>
            </a:r>
            <a:r>
              <a:rPr lang="en-US" altLang="zh-CN" sz="2200" dirty="0">
                <a:solidFill>
                  <a:schemeClr val="hlink"/>
                </a:solidFill>
                <a:latin typeface="Times New Roman" panose="02020603050405020304" pitchFamily="18" charset="0"/>
              </a:rPr>
              <a:t> nchar(9)</a:t>
            </a:r>
            <a:r>
              <a:rPr lang="en-US" altLang="zh-CN" sz="2200" dirty="0">
                <a:latin typeface="Times New Roman" panose="02020603050405020304" pitchFamily="18" charset="0"/>
              </a:rPr>
              <a:t> not null foreign key references Student (</a:t>
            </a:r>
            <a:r>
              <a:rPr lang="en-US" altLang="zh-CN" sz="2200" dirty="0" err="1">
                <a:latin typeface="Times New Roman" panose="02020603050405020304" pitchFamily="18" charset="0"/>
              </a:rPr>
              <a:t>Sno</a:t>
            </a:r>
            <a:r>
              <a:rPr lang="en-US" altLang="zh-CN" sz="2200" dirty="0">
                <a:latin typeface="Times New Roman" panose="02020603050405020304" pitchFamily="18" charset="0"/>
              </a:rPr>
              <a:t>) ,</a:t>
            </a:r>
          </a:p>
          <a:p>
            <a:pPr marL="400050" lvl="1" indent="0" eaLnBrk="1" hangingPunct="1">
              <a:lnSpc>
                <a:spcPct val="90000"/>
              </a:lnSpc>
              <a:buNone/>
            </a:pPr>
            <a:r>
              <a:rPr lang="en-US" altLang="zh-CN" sz="2200" dirty="0">
                <a:latin typeface="Times New Roman" panose="02020603050405020304" pitchFamily="18" charset="0"/>
              </a:rPr>
              <a:t>	</a:t>
            </a:r>
            <a:r>
              <a:rPr lang="en-US" altLang="zh-CN" sz="2200" dirty="0" err="1">
                <a:solidFill>
                  <a:schemeClr val="hlink"/>
                </a:solidFill>
                <a:latin typeface="Times New Roman" panose="02020603050405020304" pitchFamily="18" charset="0"/>
              </a:rPr>
              <a:t>Cno</a:t>
            </a:r>
            <a:r>
              <a:rPr lang="en-US" altLang="zh-CN" sz="2200" dirty="0">
                <a:solidFill>
                  <a:schemeClr val="hlink"/>
                </a:solidFill>
                <a:latin typeface="Times New Roman" panose="02020603050405020304" pitchFamily="18" charset="0"/>
              </a:rPr>
              <a:t> nchar(4)</a:t>
            </a:r>
            <a:r>
              <a:rPr lang="en-US" altLang="zh-CN" sz="2200" dirty="0">
                <a:latin typeface="Times New Roman" panose="02020603050405020304" pitchFamily="18" charset="0"/>
              </a:rPr>
              <a:t> not null foreign key references Course (</a:t>
            </a:r>
            <a:r>
              <a:rPr lang="en-US" altLang="zh-CN" sz="2200" dirty="0" err="1">
                <a:latin typeface="Times New Roman" panose="02020603050405020304" pitchFamily="18" charset="0"/>
              </a:rPr>
              <a:t>Cno</a:t>
            </a:r>
            <a:r>
              <a:rPr lang="en-US" altLang="zh-CN" sz="2200" dirty="0">
                <a:latin typeface="Times New Roman" panose="02020603050405020304" pitchFamily="18" charset="0"/>
              </a:rPr>
              <a:t>) ,</a:t>
            </a:r>
          </a:p>
          <a:p>
            <a:pPr marL="400050" lvl="1" indent="0" eaLnBrk="1" hangingPunct="1">
              <a:lnSpc>
                <a:spcPct val="90000"/>
              </a:lnSpc>
              <a:buNone/>
            </a:pPr>
            <a:r>
              <a:rPr lang="en-US" altLang="zh-CN" sz="2200" dirty="0">
                <a:latin typeface="Times New Roman" panose="02020603050405020304" pitchFamily="18" charset="0"/>
              </a:rPr>
              <a:t>	</a:t>
            </a:r>
            <a:r>
              <a:rPr lang="en-US" altLang="zh-CN" sz="2200" dirty="0">
                <a:solidFill>
                  <a:schemeClr val="hlink"/>
                </a:solidFill>
                <a:latin typeface="Times New Roman" panose="02020603050405020304" pitchFamily="18" charset="0"/>
              </a:rPr>
              <a:t>Score </a:t>
            </a:r>
            <a:r>
              <a:rPr lang="en-US" altLang="zh-CN" sz="2200" dirty="0" err="1">
                <a:solidFill>
                  <a:schemeClr val="hlink"/>
                </a:solidFill>
                <a:latin typeface="Times New Roman" panose="02020603050405020304" pitchFamily="18" charset="0"/>
              </a:rPr>
              <a:t>smallint</a:t>
            </a:r>
            <a:r>
              <a:rPr lang="en-US" altLang="zh-CN" sz="2200" dirty="0">
                <a:latin typeface="Times New Roman" panose="02020603050405020304" pitchFamily="18" charset="0"/>
              </a:rPr>
              <a:t> check( score&gt;=0 and score&lt;=100),</a:t>
            </a:r>
          </a:p>
          <a:p>
            <a:pPr marL="400050" lvl="1" indent="0" eaLnBrk="1" hangingPunct="1">
              <a:lnSpc>
                <a:spcPct val="90000"/>
              </a:lnSpc>
              <a:buNone/>
            </a:pPr>
            <a:r>
              <a:rPr lang="en-US" altLang="zh-CN" sz="2200" dirty="0">
                <a:latin typeface="Times New Roman" panose="02020603050405020304" pitchFamily="18" charset="0"/>
              </a:rPr>
              <a:t>	primary key (</a:t>
            </a:r>
            <a:r>
              <a:rPr lang="en-US" altLang="zh-CN" sz="2200" dirty="0" err="1">
                <a:latin typeface="Times New Roman" panose="02020603050405020304" pitchFamily="18" charset="0"/>
              </a:rPr>
              <a:t>Sno</a:t>
            </a:r>
            <a:r>
              <a:rPr lang="en-US" altLang="zh-CN" sz="2200" dirty="0">
                <a:latin typeface="Times New Roman" panose="02020603050405020304" pitchFamily="18" charset="0"/>
              </a:rPr>
              <a:t>, </a:t>
            </a:r>
            <a:r>
              <a:rPr lang="en-US" altLang="zh-CN" sz="2200" dirty="0" err="1">
                <a:latin typeface="Times New Roman" panose="02020603050405020304" pitchFamily="18" charset="0"/>
              </a:rPr>
              <a:t>Cno</a:t>
            </a:r>
            <a:r>
              <a:rPr lang="en-US" altLang="zh-CN" sz="2200" dirty="0">
                <a:latin typeface="Times New Roman" panose="02020603050405020304" pitchFamily="18" charset="0"/>
              </a:rPr>
              <a:t>)</a:t>
            </a:r>
          </a:p>
          <a:p>
            <a:pPr marL="400050" lvl="1" indent="0" eaLnBrk="1" hangingPunct="1">
              <a:lnSpc>
                <a:spcPct val="90000"/>
              </a:lnSpc>
              <a:buNone/>
            </a:pPr>
            <a:r>
              <a:rPr lang="en-US" altLang="zh-CN" sz="2200" dirty="0">
                <a:latin typeface="Times New Roman" panose="02020603050405020304" pitchFamily="18" charset="0"/>
              </a:rPr>
              <a:t>)</a:t>
            </a:r>
          </a:p>
          <a:p>
            <a:pPr marL="400050" lvl="1" indent="0" eaLnBrk="1" hangingPunct="1">
              <a:lnSpc>
                <a:spcPct val="130000"/>
              </a:lnSpc>
            </a:pPr>
            <a:r>
              <a:rPr lang="zh-CN" altLang="en-US" sz="2600" dirty="0"/>
              <a:t> 实体完整性约束和参照完整性约束是关系模型的两个及其重要的约束，称为</a:t>
            </a:r>
            <a:r>
              <a:rPr lang="zh-CN" altLang="en-US" sz="2600" dirty="0">
                <a:solidFill>
                  <a:schemeClr val="hlink"/>
                </a:solidFill>
              </a:rPr>
              <a:t>关系的两个不变性</a:t>
            </a:r>
            <a:r>
              <a:rPr lang="zh-CN" altLang="en-US" sz="2600" dirty="0"/>
              <a:t>。</a:t>
            </a:r>
            <a:endParaRPr lang="zh-CN" altLang="en-US" sz="2600" dirty="0">
              <a:latin typeface="Times New Roman" panose="02020603050405020304" pitchFamily="18" charset="0"/>
            </a:endParaRPr>
          </a:p>
        </p:txBody>
      </p:sp>
    </p:spTree>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a:t>3</a:t>
            </a:r>
            <a:r>
              <a:rPr lang="zh-CN" altLang="en-US"/>
              <a:t>．静态关系约束</a:t>
            </a:r>
            <a:endParaRPr lang="zh-CN" altLang="en-US" sz="3600"/>
          </a:p>
        </p:txBody>
      </p:sp>
      <p:sp>
        <p:nvSpPr>
          <p:cNvPr id="22531" name="Rectangle 3"/>
          <p:cNvSpPr>
            <a:spLocks noGrp="1" noChangeArrowheads="1"/>
          </p:cNvSpPr>
          <p:nvPr>
            <p:ph idx="1"/>
          </p:nvPr>
        </p:nvSpPr>
        <p:spPr>
          <a:xfrm>
            <a:off x="457200" y="1052513"/>
            <a:ext cx="8229600" cy="5184775"/>
          </a:xfrm>
        </p:spPr>
        <p:txBody>
          <a:bodyPr/>
          <a:lstStyle/>
          <a:p>
            <a:pPr eaLnBrk="1" hangingPunct="1">
              <a:lnSpc>
                <a:spcPct val="90000"/>
              </a:lnSpc>
            </a:pPr>
            <a:r>
              <a:rPr lang="zh-CN" altLang="en-US" sz="3200" b="1" dirty="0">
                <a:solidFill>
                  <a:srgbClr val="0000FF"/>
                </a:solidFill>
              </a:rPr>
              <a:t>函数依赖约束</a:t>
            </a:r>
          </a:p>
          <a:p>
            <a:pPr marL="400050" lvl="1" indent="0" eaLnBrk="1" hangingPunct="1"/>
            <a:r>
              <a:rPr lang="zh-CN" altLang="en-US" sz="2600" dirty="0"/>
              <a:t> 大部分函数依赖约束都在关系模式中定义。</a:t>
            </a:r>
          </a:p>
          <a:p>
            <a:pPr marL="400050" lvl="1" indent="0" eaLnBrk="1" hangingPunct="1"/>
            <a:r>
              <a:rPr lang="zh-CN" altLang="en-US" sz="2600" dirty="0"/>
              <a:t> 通过定义侯选键</a:t>
            </a:r>
            <a:r>
              <a:rPr lang="zh-CN" altLang="en-US" sz="2600" dirty="0">
                <a:solidFill>
                  <a:srgbClr val="FF0000"/>
                </a:solidFill>
              </a:rPr>
              <a:t>（主键</a:t>
            </a:r>
            <a:r>
              <a:rPr lang="en-US" altLang="zh-CN" sz="2600" dirty="0">
                <a:solidFill>
                  <a:srgbClr val="FF0000"/>
                </a:solidFill>
              </a:rPr>
              <a:t>,</a:t>
            </a:r>
            <a:r>
              <a:rPr lang="zh-CN" altLang="en-US" sz="2600" dirty="0">
                <a:solidFill>
                  <a:srgbClr val="FF0000"/>
                </a:solidFill>
              </a:rPr>
              <a:t>唯一约束）</a:t>
            </a:r>
            <a:r>
              <a:rPr lang="zh-CN" altLang="en-US" sz="2600" dirty="0"/>
              <a:t>实现</a:t>
            </a:r>
          </a:p>
        </p:txBody>
      </p:sp>
    </p:spTree>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a:t>3</a:t>
            </a:r>
            <a:r>
              <a:rPr lang="zh-CN" altLang="en-US"/>
              <a:t>．静态关系约束</a:t>
            </a:r>
            <a:endParaRPr lang="zh-CN" altLang="en-US" sz="3600"/>
          </a:p>
        </p:txBody>
      </p:sp>
      <p:sp>
        <p:nvSpPr>
          <p:cNvPr id="23555" name="Rectangle 3"/>
          <p:cNvSpPr>
            <a:spLocks noGrp="1" noChangeArrowheads="1"/>
          </p:cNvSpPr>
          <p:nvPr>
            <p:ph idx="1"/>
          </p:nvPr>
        </p:nvSpPr>
        <p:spPr>
          <a:xfrm>
            <a:off x="457200" y="1052513"/>
            <a:ext cx="8229600" cy="5184775"/>
          </a:xfrm>
        </p:spPr>
        <p:txBody>
          <a:bodyPr/>
          <a:lstStyle/>
          <a:p>
            <a:pPr eaLnBrk="1" hangingPunct="1">
              <a:lnSpc>
                <a:spcPct val="90000"/>
              </a:lnSpc>
            </a:pPr>
            <a:r>
              <a:rPr lang="zh-CN" altLang="en-US" sz="3200" b="1" dirty="0">
                <a:solidFill>
                  <a:srgbClr val="0000FF"/>
                </a:solidFill>
              </a:rPr>
              <a:t>统计约束</a:t>
            </a:r>
          </a:p>
          <a:p>
            <a:pPr marL="400050" lvl="1" indent="0" eaLnBrk="1" hangingPunct="1"/>
            <a:r>
              <a:rPr lang="zh-CN" altLang="en-US" sz="2200" dirty="0"/>
              <a:t> 定义某个字段值与关系中多个元组的统计值之间的约束关系</a:t>
            </a:r>
          </a:p>
          <a:p>
            <a:pPr marL="400050" lvl="1" indent="0" eaLnBrk="1" hangingPunct="1"/>
            <a:r>
              <a:rPr lang="zh-CN" altLang="en-US" sz="2200" dirty="0"/>
              <a:t> 例：职工平均工资的</a:t>
            </a:r>
            <a:r>
              <a:rPr lang="en-US" altLang="zh-CN" sz="2200" dirty="0">
                <a:latin typeface="Times New Roman" panose="02020603050405020304" pitchFamily="18" charset="0"/>
              </a:rPr>
              <a:t>2</a:t>
            </a:r>
            <a:r>
              <a:rPr lang="zh-CN" altLang="en-US" sz="2200" dirty="0"/>
              <a:t>倍</a:t>
            </a:r>
            <a:r>
              <a:rPr lang="en-US" altLang="zh-CN" sz="2200" dirty="0"/>
              <a:t>&lt;=</a:t>
            </a:r>
            <a:r>
              <a:rPr lang="zh-CN" altLang="en-US" sz="2200" dirty="0"/>
              <a:t>部门经理的工资</a:t>
            </a:r>
            <a:r>
              <a:rPr lang="en-US" altLang="zh-CN" sz="2200" dirty="0"/>
              <a:t>&lt;=</a:t>
            </a:r>
            <a:r>
              <a:rPr lang="zh-CN" altLang="en-US" sz="2200" dirty="0"/>
              <a:t>职工平均工资的</a:t>
            </a:r>
            <a:r>
              <a:rPr lang="en-US" altLang="zh-CN" sz="2200" dirty="0">
                <a:latin typeface="Times New Roman" panose="02020603050405020304" pitchFamily="18" charset="0"/>
              </a:rPr>
              <a:t>5</a:t>
            </a:r>
            <a:r>
              <a:rPr lang="zh-CN" altLang="en-US" sz="2200" dirty="0"/>
              <a:t>倍</a:t>
            </a:r>
          </a:p>
          <a:p>
            <a:pPr marL="0" indent="0" eaLnBrk="1" hangingPunct="1">
              <a:buFont typeface="Wingdings" panose="05000000000000000000" pitchFamily="2" charset="2"/>
              <a:buNone/>
            </a:pPr>
            <a:r>
              <a:rPr lang="zh-CN" altLang="en-US" sz="2400" dirty="0"/>
              <a:t>	</a:t>
            </a:r>
            <a:r>
              <a:rPr lang="zh-CN" altLang="en-US" sz="2200" dirty="0"/>
              <a:t>职工平均工资值</a:t>
            </a:r>
            <a:r>
              <a:rPr lang="en-US" altLang="zh-CN" sz="2200" dirty="0"/>
              <a:t>: </a:t>
            </a:r>
            <a:r>
              <a:rPr lang="zh-CN" altLang="en-US" sz="2200" dirty="0"/>
              <a:t>统计值</a:t>
            </a:r>
          </a:p>
          <a:p>
            <a:pPr marL="0" indent="0" eaLnBrk="1" hangingPunct="1">
              <a:buFont typeface="Wingdings" panose="05000000000000000000" pitchFamily="2" charset="2"/>
              <a:buNone/>
            </a:pPr>
            <a:endParaRPr lang="zh-CN" altLang="en-US" sz="2200" dirty="0"/>
          </a:p>
          <a:p>
            <a:pPr algn="l" eaLnBrk="1" hangingPunct="1">
              <a:buFont typeface="Wingdings" panose="05000000000000000000" pitchFamily="2" charset="2"/>
            </a:pPr>
            <a:r>
              <a:rPr lang="zh-CN" altLang="en-US" sz="2800" dirty="0">
                <a:latin typeface="Times New Roman" panose="02020603050405020304" pitchFamily="18" charset="0"/>
              </a:rPr>
              <a:t> 通过定义</a:t>
            </a:r>
            <a:r>
              <a:rPr lang="zh-CN" altLang="en-US" sz="2800" dirty="0">
                <a:solidFill>
                  <a:srgbClr val="FF0000"/>
                </a:solidFill>
                <a:latin typeface="Times New Roman" panose="02020603050405020304" pitchFamily="18" charset="0"/>
              </a:rPr>
              <a:t>触发器</a:t>
            </a:r>
            <a:r>
              <a:rPr lang="zh-CN" altLang="en-US" sz="2800" dirty="0">
                <a:latin typeface="Times New Roman" panose="02020603050405020304" pitchFamily="18" charset="0"/>
              </a:rPr>
              <a:t>实现。</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Effect transition="in" filter="wipe(down)">
                                      <p:cBhvr>
                                        <p:cTn id="7" dur="500"/>
                                        <p:tgtEl>
                                          <p:spTgt spid="235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3555">
                                            <p:txEl>
                                              <p:pRg st="2" end="2"/>
                                            </p:txEl>
                                          </p:spTgt>
                                        </p:tgtEl>
                                        <p:attrNameLst>
                                          <p:attrName>style.visibility</p:attrName>
                                        </p:attrNameLst>
                                      </p:cBhvr>
                                      <p:to>
                                        <p:strVal val="visible"/>
                                      </p:to>
                                    </p:set>
                                    <p:animEffect transition="in" filter="wipe(down)">
                                      <p:cBhvr>
                                        <p:cTn id="12" dur="500"/>
                                        <p:tgtEl>
                                          <p:spTgt spid="2355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3555">
                                            <p:txEl>
                                              <p:pRg st="3" end="3"/>
                                            </p:txEl>
                                          </p:spTgt>
                                        </p:tgtEl>
                                        <p:attrNameLst>
                                          <p:attrName>style.visibility</p:attrName>
                                        </p:attrNameLst>
                                      </p:cBhvr>
                                      <p:to>
                                        <p:strVal val="visible"/>
                                      </p:to>
                                    </p:set>
                                    <p:animEffect transition="in" filter="wipe(down)">
                                      <p:cBhvr>
                                        <p:cTn id="17" dur="500"/>
                                        <p:tgtEl>
                                          <p:spTgt spid="2355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3555">
                                            <p:txEl>
                                              <p:pRg st="5" end="5"/>
                                            </p:txEl>
                                          </p:spTgt>
                                        </p:tgtEl>
                                        <p:attrNameLst>
                                          <p:attrName>style.visibility</p:attrName>
                                        </p:attrNameLst>
                                      </p:cBhvr>
                                      <p:to>
                                        <p:strVal val="visible"/>
                                      </p:to>
                                    </p:set>
                                    <p:animEffect transition="in" filter="wipe(down)">
                                      <p:cBhvr>
                                        <p:cTn id="22" dur="500"/>
                                        <p:tgtEl>
                                          <p:spTgt spid="235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pPr eaLnBrk="1" hangingPunct="1"/>
            <a:r>
              <a:rPr lang="zh-CN" altLang="en-US" b="1" dirty="0">
                <a:solidFill>
                  <a:srgbClr val="0000FF"/>
                </a:solidFill>
              </a:rPr>
              <a:t>统计约束触发器示例：</a:t>
            </a:r>
          </a:p>
        </p:txBody>
      </p:sp>
      <p:sp>
        <p:nvSpPr>
          <p:cNvPr id="24579" name="内容占位符 2"/>
          <p:cNvSpPr>
            <a:spLocks noGrp="1"/>
          </p:cNvSpPr>
          <p:nvPr>
            <p:ph idx="1"/>
          </p:nvPr>
        </p:nvSpPr>
        <p:spPr>
          <a:xfrm>
            <a:off x="457200" y="1052513"/>
            <a:ext cx="8229600" cy="5184775"/>
          </a:xfrm>
        </p:spPr>
        <p:txBody>
          <a:bodyPr/>
          <a:lstStyle/>
          <a:p>
            <a:pPr marL="0" indent="0" eaLnBrk="1" hangingPunct="1">
              <a:lnSpc>
                <a:spcPct val="80000"/>
              </a:lnSpc>
              <a:buFont typeface="Wingdings" panose="05000000000000000000" pitchFamily="2" charset="2"/>
              <a:buNone/>
            </a:pPr>
            <a:r>
              <a:rPr lang="zh-CN" altLang="en-US" sz="2800" dirty="0">
                <a:solidFill>
                  <a:srgbClr val="0000FF"/>
                </a:solidFill>
                <a:latin typeface="Times New Roman" panose="02020603050405020304" pitchFamily="18" charset="0"/>
                <a:cs typeface="Times New Roman" panose="02020603050405020304" pitchFamily="18" charset="0"/>
              </a:rPr>
              <a:t>要求：一门课选课人数不超过</a:t>
            </a:r>
            <a:r>
              <a:rPr lang="en-US" altLang="zh-CN" sz="2800" dirty="0">
                <a:solidFill>
                  <a:srgbClr val="0000FF"/>
                </a:solidFill>
                <a:latin typeface="Times New Roman" panose="02020603050405020304" pitchFamily="18" charset="0"/>
                <a:cs typeface="Times New Roman" panose="02020603050405020304" pitchFamily="18" charset="0"/>
              </a:rPr>
              <a:t>3</a:t>
            </a:r>
            <a:r>
              <a:rPr lang="zh-CN" altLang="en-US" sz="2800" dirty="0">
                <a:solidFill>
                  <a:srgbClr val="0000FF"/>
                </a:solidFill>
                <a:latin typeface="Times New Roman" panose="02020603050405020304" pitchFamily="18" charset="0"/>
                <a:cs typeface="Times New Roman" panose="02020603050405020304" pitchFamily="18" charset="0"/>
              </a:rPr>
              <a:t>人</a:t>
            </a:r>
            <a:endParaRPr lang="en-US" altLang="zh-CN" sz="2800" dirty="0">
              <a:solidFill>
                <a:srgbClr val="0000FF"/>
              </a:solidFill>
              <a:latin typeface="Times New Roman" panose="02020603050405020304" pitchFamily="18" charset="0"/>
              <a:cs typeface="Times New Roman" panose="02020603050405020304" pitchFamily="18" charset="0"/>
            </a:endParaRPr>
          </a:p>
          <a:p>
            <a:pPr marL="0" indent="0" eaLnBrk="1" hangingPunct="1">
              <a:lnSpc>
                <a:spcPct val="80000"/>
              </a:lnSpc>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CREATE TRIGGER </a:t>
            </a:r>
            <a:r>
              <a:rPr lang="en-US" altLang="zh-CN" sz="2400" dirty="0" err="1">
                <a:latin typeface="Times New Roman" panose="02020603050405020304" pitchFamily="18" charset="0"/>
                <a:cs typeface="Times New Roman" panose="02020603050405020304" pitchFamily="18" charset="0"/>
              </a:rPr>
              <a:t>sc_ins</a:t>
            </a:r>
            <a:endParaRPr lang="en-US" altLang="zh-CN" sz="2400" dirty="0">
              <a:latin typeface="Times New Roman" panose="02020603050405020304" pitchFamily="18" charset="0"/>
              <a:cs typeface="Times New Roman" panose="02020603050405020304" pitchFamily="18" charset="0"/>
            </a:endParaRPr>
          </a:p>
          <a:p>
            <a:pPr marL="0" indent="0" eaLnBrk="1" hangingPunct="1">
              <a:lnSpc>
                <a:spcPct val="80000"/>
              </a:lnSpc>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ON  </a:t>
            </a:r>
            <a:r>
              <a:rPr lang="en-US" altLang="zh-CN" sz="2400" dirty="0" err="1">
                <a:latin typeface="Times New Roman" panose="02020603050405020304" pitchFamily="18" charset="0"/>
                <a:cs typeface="Times New Roman" panose="02020603050405020304" pitchFamily="18" charset="0"/>
              </a:rPr>
              <a:t>sc</a:t>
            </a:r>
            <a:endParaRPr lang="en-US" altLang="zh-CN" sz="2400" dirty="0">
              <a:latin typeface="Times New Roman" panose="02020603050405020304" pitchFamily="18" charset="0"/>
              <a:cs typeface="Times New Roman" panose="02020603050405020304" pitchFamily="18" charset="0"/>
            </a:endParaRPr>
          </a:p>
          <a:p>
            <a:pPr marL="0" indent="0" eaLnBrk="1" hangingPunct="1">
              <a:lnSpc>
                <a:spcPct val="80000"/>
              </a:lnSpc>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AFTER INSERT</a:t>
            </a:r>
          </a:p>
          <a:p>
            <a:pPr marL="0" indent="0" eaLnBrk="1" hangingPunct="1">
              <a:lnSpc>
                <a:spcPct val="80000"/>
              </a:lnSpc>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AS </a:t>
            </a:r>
          </a:p>
          <a:p>
            <a:pPr marL="0" indent="0" eaLnBrk="1" hangingPunct="1">
              <a:lnSpc>
                <a:spcPct val="80000"/>
              </a:lnSpc>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BEGIN</a:t>
            </a:r>
          </a:p>
          <a:p>
            <a:pPr marL="0" indent="0" eaLnBrk="1" hangingPunct="1">
              <a:lnSpc>
                <a:spcPct val="80000"/>
              </a:lnSpc>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if (select count(*) from </a:t>
            </a:r>
            <a:r>
              <a:rPr lang="en-US" altLang="zh-CN" sz="2400" dirty="0" err="1">
                <a:latin typeface="Times New Roman" panose="02020603050405020304" pitchFamily="18" charset="0"/>
                <a:cs typeface="Times New Roman" panose="02020603050405020304" pitchFamily="18" charset="0"/>
              </a:rPr>
              <a:t>sc</a:t>
            </a:r>
            <a:r>
              <a:rPr lang="en-US" altLang="zh-CN" sz="2400" dirty="0">
                <a:latin typeface="Times New Roman" panose="02020603050405020304" pitchFamily="18" charset="0"/>
                <a:cs typeface="Times New Roman" panose="02020603050405020304" pitchFamily="18" charset="0"/>
              </a:rPr>
              <a:t> join inserted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a:t>
            </a:r>
          </a:p>
          <a:p>
            <a:pPr marL="0" indent="0" eaLnBrk="1" hangingPunct="1">
              <a:lnSpc>
                <a:spcPct val="80000"/>
              </a:lnSpc>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on </a:t>
            </a:r>
            <a:r>
              <a:rPr lang="en-US" altLang="zh-CN" sz="2400" dirty="0" err="1">
                <a:latin typeface="Times New Roman" panose="02020603050405020304" pitchFamily="18" charset="0"/>
                <a:cs typeface="Times New Roman" panose="02020603050405020304" pitchFamily="18" charset="0"/>
              </a:rPr>
              <a:t>sc.c_no</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i.c_no</a:t>
            </a:r>
            <a:r>
              <a:rPr lang="en-US" altLang="zh-CN" sz="2400" dirty="0">
                <a:latin typeface="Times New Roman" panose="02020603050405020304" pitchFamily="18" charset="0"/>
                <a:cs typeface="Times New Roman" panose="02020603050405020304" pitchFamily="18" charset="0"/>
              </a:rPr>
              <a:t>)&gt;3</a:t>
            </a:r>
          </a:p>
          <a:p>
            <a:pPr marL="0" indent="0" eaLnBrk="1" hangingPunct="1">
              <a:lnSpc>
                <a:spcPct val="80000"/>
              </a:lnSpc>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begin</a:t>
            </a:r>
          </a:p>
          <a:p>
            <a:pPr marL="0" indent="0" eaLnBrk="1" hangingPunct="1">
              <a:lnSpc>
                <a:spcPct val="80000"/>
              </a:lnSpc>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RAISERROR ( '</a:t>
            </a:r>
            <a:r>
              <a:rPr lang="zh-CN" altLang="en-US" sz="2400" dirty="0">
                <a:latin typeface="Times New Roman" panose="02020603050405020304" pitchFamily="18" charset="0"/>
                <a:cs typeface="Times New Roman" panose="02020603050405020304" pitchFamily="18" charset="0"/>
              </a:rPr>
              <a:t>超过限制人数！</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16  ,</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1)</a:t>
            </a:r>
          </a:p>
          <a:p>
            <a:pPr marL="0" indent="0" eaLnBrk="1" hangingPunct="1">
              <a:lnSpc>
                <a:spcPct val="80000"/>
              </a:lnSpc>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rollback</a:t>
            </a:r>
          </a:p>
          <a:p>
            <a:pPr marL="0" indent="0" eaLnBrk="1" hangingPunct="1">
              <a:lnSpc>
                <a:spcPct val="80000"/>
              </a:lnSpc>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end</a:t>
            </a:r>
          </a:p>
          <a:p>
            <a:pPr marL="0" indent="0" eaLnBrk="1" hangingPunct="1">
              <a:lnSpc>
                <a:spcPct val="80000"/>
              </a:lnSpc>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END</a:t>
            </a:r>
          </a:p>
          <a:p>
            <a:pPr marL="0" indent="0" eaLnBrk="1" hangingPunct="1">
              <a:lnSpc>
                <a:spcPct val="80000"/>
              </a:lnSpc>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GO</a:t>
            </a:r>
          </a:p>
          <a:p>
            <a:pPr marL="0" indent="0" eaLnBrk="1" hangingPunct="1">
              <a:lnSpc>
                <a:spcPct val="80000"/>
              </a:lnSpc>
              <a:buFont typeface="Wingdings" panose="05000000000000000000" pitchFamily="2" charset="2"/>
              <a:buNone/>
            </a:pPr>
            <a:endParaRPr lang="zh-CN" altLang="en-US" sz="2400" dirty="0"/>
          </a:p>
        </p:txBody>
      </p:sp>
    </p:spTree>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dirty="0">
                <a:solidFill>
                  <a:schemeClr val="accent2"/>
                </a:solidFill>
              </a:rPr>
              <a:t>完整性约束条件分类</a:t>
            </a:r>
            <a:endParaRPr lang="zh-CN" altLang="en-US" dirty="0"/>
          </a:p>
        </p:txBody>
      </p:sp>
      <p:graphicFrame>
        <p:nvGraphicFramePr>
          <p:cNvPr id="52252" name="Group 28"/>
          <p:cNvGraphicFramePr>
            <a:graphicFrameLocks noGrp="1"/>
          </p:cNvGraphicFramePr>
          <p:nvPr>
            <p:ph idx="1"/>
          </p:nvPr>
        </p:nvGraphicFramePr>
        <p:xfrm>
          <a:off x="457200" y="1052513"/>
          <a:ext cx="8229600" cy="4799016"/>
        </p:xfrm>
        <a:graphic>
          <a:graphicData uri="http://schemas.openxmlformats.org/drawingml/2006/table">
            <a:tbl>
              <a:tblPr/>
              <a:tblGrid>
                <a:gridCol w="1336675">
                  <a:extLst>
                    <a:ext uri="{9D8B030D-6E8A-4147-A177-3AD203B41FA5}">
                      <a16:colId xmlns:a16="http://schemas.microsoft.com/office/drawing/2014/main" xmlns="" val="20000"/>
                    </a:ext>
                  </a:extLst>
                </a:gridCol>
                <a:gridCol w="1997075">
                  <a:extLst>
                    <a:ext uri="{9D8B030D-6E8A-4147-A177-3AD203B41FA5}">
                      <a16:colId xmlns:a16="http://schemas.microsoft.com/office/drawing/2014/main" xmlns="" val="20001"/>
                    </a:ext>
                  </a:extLst>
                </a:gridCol>
                <a:gridCol w="1903413">
                  <a:extLst>
                    <a:ext uri="{9D8B030D-6E8A-4147-A177-3AD203B41FA5}">
                      <a16:colId xmlns:a16="http://schemas.microsoft.com/office/drawing/2014/main" xmlns="" val="20002"/>
                    </a:ext>
                  </a:extLst>
                </a:gridCol>
                <a:gridCol w="2992437">
                  <a:extLst>
                    <a:ext uri="{9D8B030D-6E8A-4147-A177-3AD203B41FA5}">
                      <a16:colId xmlns:a16="http://schemas.microsoft.com/office/drawing/2014/main" xmlns="" val="20003"/>
                    </a:ext>
                  </a:extLst>
                </a:gridCol>
              </a:tblGrid>
              <a:tr h="89607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a:ln>
                            <a:noFill/>
                          </a:ln>
                          <a:solidFill>
                            <a:schemeClr val="tx1"/>
                          </a:solidFill>
                          <a:effectLst/>
                          <a:latin typeface="Tahoma" panose="020B0604030504040204" pitchFamily="34" charset="0"/>
                          <a:ea typeface="楷体_GB2312" pitchFamily="49" charset="-122"/>
                        </a:rPr>
                        <a:t>    </a:t>
                      </a: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粒度</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状态</a:t>
                      </a:r>
                    </a:p>
                  </a:txBody>
                  <a:tcPr marL="95014" marR="95014"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列级</a:t>
                      </a:r>
                    </a:p>
                  </a:txBody>
                  <a:tcPr marL="93518" marR="93518" marT="46785" marB="4678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元组级</a:t>
                      </a:r>
                    </a:p>
                  </a:txBody>
                  <a:tcPr marL="93518" marR="93518" marT="46785" marB="4678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关系级</a:t>
                      </a:r>
                    </a:p>
                  </a:txBody>
                  <a:tcPr marL="93518" marR="93518" marT="46785" marB="4678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1411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静态</a:t>
                      </a:r>
                    </a:p>
                  </a:txBody>
                  <a:tcPr marL="93518" marR="93518" marT="46785" marB="4678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列定义</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 类型</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 格式</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 值域</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 空值</a:t>
                      </a:r>
                    </a:p>
                  </a:txBody>
                  <a:tcPr marL="93518" marR="93518" marT="46785" marB="4678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元组应满足的条件</a:t>
                      </a:r>
                    </a:p>
                  </a:txBody>
                  <a:tcPr marL="93518" marR="93518" marT="46785" marB="4678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实体完整性约束</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参照完整性约束</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函数依赖约束</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统计约束</a:t>
                      </a:r>
                    </a:p>
                  </a:txBody>
                  <a:tcPr marL="93518" marR="93518" marT="46785" marB="4678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18881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动态</a:t>
                      </a:r>
                    </a:p>
                  </a:txBody>
                  <a:tcPr marL="93518" marR="93518" marT="46785" marB="4678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hlink"/>
                          </a:solidFill>
                          <a:effectLst/>
                          <a:latin typeface="Tahoma" panose="020B0604030504040204" pitchFamily="34" charset="0"/>
                          <a:ea typeface="楷体_GB2312" pitchFamily="49" charset="-122"/>
                        </a:rPr>
                        <a:t>改变列定义</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hlink"/>
                          </a:solidFill>
                          <a:effectLst/>
                          <a:latin typeface="Tahoma" panose="020B0604030504040204" pitchFamily="34" charset="0"/>
                          <a:ea typeface="楷体_GB2312" pitchFamily="49" charset="-122"/>
                        </a:rPr>
                        <a:t>改变列值</a:t>
                      </a:r>
                    </a:p>
                  </a:txBody>
                  <a:tcPr marL="93518" marR="93518" marT="46785" marB="4678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元组新旧值之间应满足的约束条件</a:t>
                      </a:r>
                    </a:p>
                  </a:txBody>
                  <a:tcPr marL="95014" marR="95014"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dirty="0">
                          <a:ln>
                            <a:noFill/>
                          </a:ln>
                          <a:solidFill>
                            <a:schemeClr val="tx1"/>
                          </a:solidFill>
                          <a:effectLst/>
                          <a:latin typeface="Tahoma" panose="020B0604030504040204" pitchFamily="34" charset="0"/>
                          <a:ea typeface="楷体_GB2312" pitchFamily="49" charset="-122"/>
                        </a:rPr>
                        <a:t>关系新旧状态间应满足的约束条件</a:t>
                      </a:r>
                    </a:p>
                  </a:txBody>
                  <a:tcPr marL="95014" marR="95014"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a:t>4</a:t>
            </a:r>
            <a:r>
              <a:rPr lang="zh-CN" altLang="en-US"/>
              <a:t>．动态列级约束</a:t>
            </a:r>
            <a:endParaRPr lang="zh-CN" altLang="en-US" sz="3600"/>
          </a:p>
        </p:txBody>
      </p:sp>
      <p:sp>
        <p:nvSpPr>
          <p:cNvPr id="49155" name="Rectangle 3"/>
          <p:cNvSpPr>
            <a:spLocks noGrp="1" noChangeArrowheads="1"/>
          </p:cNvSpPr>
          <p:nvPr>
            <p:ph idx="1"/>
          </p:nvPr>
        </p:nvSpPr>
        <p:spPr>
          <a:xfrm>
            <a:off x="457200" y="1052513"/>
            <a:ext cx="8229600" cy="5184775"/>
          </a:xfrm>
        </p:spPr>
        <p:txBody>
          <a:bodyPr/>
          <a:lstStyle/>
          <a:p>
            <a:pPr eaLnBrk="1" hangingPunct="1">
              <a:defRPr/>
            </a:pPr>
            <a:r>
              <a:rPr lang="zh-CN" altLang="en-US" sz="2800" b="1" dirty="0">
                <a:solidFill>
                  <a:srgbClr val="0000FF"/>
                </a:solidFill>
              </a:rPr>
              <a:t>修改列定义时的约束</a:t>
            </a:r>
          </a:p>
          <a:p>
            <a:pPr lvl="1" eaLnBrk="1" hangingPunct="1">
              <a:defRPr/>
            </a:pPr>
            <a:r>
              <a:rPr lang="zh-CN" altLang="en-US" sz="2600" dirty="0"/>
              <a:t>例如，将允许空值的列改为不允许空值时，如果该列目前已存在空值，则拒绝这种修改。 </a:t>
            </a:r>
          </a:p>
          <a:p>
            <a:pPr eaLnBrk="1" hangingPunct="1">
              <a:buFont typeface="Wingdings" panose="05000000000000000000" pitchFamily="2" charset="2"/>
              <a:buNone/>
              <a:defRPr/>
            </a:pPr>
            <a:endParaRPr lang="en-US" altLang="zh-CN" sz="2800" dirty="0"/>
          </a:p>
        </p:txBody>
      </p:sp>
    </p:spTree>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a:t>4</a:t>
            </a:r>
            <a:r>
              <a:rPr lang="zh-CN" altLang="en-US"/>
              <a:t>．动态列级约束</a:t>
            </a:r>
            <a:endParaRPr lang="zh-CN" altLang="en-US" sz="3600"/>
          </a:p>
        </p:txBody>
      </p:sp>
      <p:sp>
        <p:nvSpPr>
          <p:cNvPr id="50179" name="Rectangle 3"/>
          <p:cNvSpPr>
            <a:spLocks noGrp="1" noChangeArrowheads="1"/>
          </p:cNvSpPr>
          <p:nvPr>
            <p:ph idx="1"/>
          </p:nvPr>
        </p:nvSpPr>
        <p:spPr>
          <a:xfrm>
            <a:off x="457200" y="1052513"/>
            <a:ext cx="8229600" cy="5184775"/>
          </a:xfrm>
        </p:spPr>
        <p:txBody>
          <a:bodyPr/>
          <a:lstStyle/>
          <a:p>
            <a:pPr eaLnBrk="1" hangingPunct="1">
              <a:defRPr/>
            </a:pPr>
            <a:r>
              <a:rPr lang="zh-CN" altLang="en-US" sz="2800" b="1" dirty="0">
                <a:solidFill>
                  <a:srgbClr val="0000FF"/>
                </a:solidFill>
              </a:rPr>
              <a:t>修改列值时的约束</a:t>
            </a:r>
          </a:p>
          <a:p>
            <a:pPr lvl="1" eaLnBrk="1" hangingPunct="1">
              <a:defRPr/>
            </a:pPr>
            <a:r>
              <a:rPr lang="zh-CN" altLang="en-US" sz="2600" dirty="0"/>
              <a:t>修改列值有时需要参照其旧值，并且新旧值之间需要满足某种约束条件。</a:t>
            </a:r>
          </a:p>
          <a:p>
            <a:pPr lvl="1" eaLnBrk="1" hangingPunct="1">
              <a:defRPr/>
            </a:pPr>
            <a:r>
              <a:rPr lang="zh-CN" altLang="en-US" sz="2600" dirty="0"/>
              <a:t>例如，职工工资调整不得低于其原来工资，学生年龄只能增长等。</a:t>
            </a:r>
          </a:p>
          <a:p>
            <a:pPr lvl="1" eaLnBrk="1" hangingPunct="1">
              <a:defRPr/>
            </a:pPr>
            <a:r>
              <a:rPr lang="zh-CN" altLang="en-US" sz="2600" dirty="0"/>
              <a:t>可通过定义触发器实现</a:t>
            </a:r>
          </a:p>
        </p:txBody>
      </p:sp>
    </p:spTree>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dirty="0">
                <a:solidFill>
                  <a:schemeClr val="accent2"/>
                </a:solidFill>
              </a:rPr>
              <a:t>完整性约束条件分类</a:t>
            </a:r>
            <a:endParaRPr lang="zh-CN" altLang="en-US" dirty="0"/>
          </a:p>
        </p:txBody>
      </p:sp>
      <p:graphicFrame>
        <p:nvGraphicFramePr>
          <p:cNvPr id="55324" name="Group 28"/>
          <p:cNvGraphicFramePr>
            <a:graphicFrameLocks noGrp="1"/>
          </p:cNvGraphicFramePr>
          <p:nvPr>
            <p:ph idx="1"/>
          </p:nvPr>
        </p:nvGraphicFramePr>
        <p:xfrm>
          <a:off x="457200" y="1052513"/>
          <a:ext cx="8229600" cy="4799016"/>
        </p:xfrm>
        <a:graphic>
          <a:graphicData uri="http://schemas.openxmlformats.org/drawingml/2006/table">
            <a:tbl>
              <a:tblPr/>
              <a:tblGrid>
                <a:gridCol w="1336675">
                  <a:extLst>
                    <a:ext uri="{9D8B030D-6E8A-4147-A177-3AD203B41FA5}">
                      <a16:colId xmlns:a16="http://schemas.microsoft.com/office/drawing/2014/main" xmlns="" val="20000"/>
                    </a:ext>
                  </a:extLst>
                </a:gridCol>
                <a:gridCol w="1997075">
                  <a:extLst>
                    <a:ext uri="{9D8B030D-6E8A-4147-A177-3AD203B41FA5}">
                      <a16:colId xmlns:a16="http://schemas.microsoft.com/office/drawing/2014/main" xmlns="" val="20001"/>
                    </a:ext>
                  </a:extLst>
                </a:gridCol>
                <a:gridCol w="1903413">
                  <a:extLst>
                    <a:ext uri="{9D8B030D-6E8A-4147-A177-3AD203B41FA5}">
                      <a16:colId xmlns:a16="http://schemas.microsoft.com/office/drawing/2014/main" xmlns="" val="20002"/>
                    </a:ext>
                  </a:extLst>
                </a:gridCol>
                <a:gridCol w="2992437">
                  <a:extLst>
                    <a:ext uri="{9D8B030D-6E8A-4147-A177-3AD203B41FA5}">
                      <a16:colId xmlns:a16="http://schemas.microsoft.com/office/drawing/2014/main" xmlns="" val="20003"/>
                    </a:ext>
                  </a:extLst>
                </a:gridCol>
              </a:tblGrid>
              <a:tr h="89607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a:ln>
                            <a:noFill/>
                          </a:ln>
                          <a:solidFill>
                            <a:schemeClr val="tx1"/>
                          </a:solidFill>
                          <a:effectLst/>
                          <a:latin typeface="Tahoma" panose="020B0604030504040204" pitchFamily="34" charset="0"/>
                          <a:ea typeface="楷体_GB2312" pitchFamily="49" charset="-122"/>
                        </a:rPr>
                        <a:t>    </a:t>
                      </a: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粒度</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状态</a:t>
                      </a:r>
                    </a:p>
                  </a:txBody>
                  <a:tcPr marL="95014" marR="95014"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列级</a:t>
                      </a:r>
                    </a:p>
                  </a:txBody>
                  <a:tcPr marL="93518" marR="93518" marT="46785" marB="4678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元组级</a:t>
                      </a:r>
                    </a:p>
                  </a:txBody>
                  <a:tcPr marL="93518" marR="93518" marT="46785" marB="4678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关系级</a:t>
                      </a:r>
                    </a:p>
                  </a:txBody>
                  <a:tcPr marL="93518" marR="93518" marT="46785" marB="4678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1411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静态</a:t>
                      </a:r>
                    </a:p>
                  </a:txBody>
                  <a:tcPr marL="93518" marR="93518" marT="46785" marB="4678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列定义</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 类型</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 格式</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 值域</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 空值</a:t>
                      </a:r>
                    </a:p>
                  </a:txBody>
                  <a:tcPr marL="93518" marR="93518" marT="46785" marB="4678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元组应满足的条件</a:t>
                      </a:r>
                    </a:p>
                  </a:txBody>
                  <a:tcPr marL="93518" marR="93518" marT="46785" marB="4678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实体完整性约束</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参照完整性约束</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函数依赖约束</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统计约束</a:t>
                      </a:r>
                    </a:p>
                  </a:txBody>
                  <a:tcPr marL="93518" marR="93518" marT="46785" marB="4678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18881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动态</a:t>
                      </a:r>
                    </a:p>
                  </a:txBody>
                  <a:tcPr marL="93518" marR="93518" marT="46785" marB="4678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改变列定义</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改变列值</a:t>
                      </a:r>
                    </a:p>
                  </a:txBody>
                  <a:tcPr marL="93518" marR="93518" marT="46785" marB="4678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hlink"/>
                          </a:solidFill>
                          <a:effectLst/>
                          <a:latin typeface="Tahoma" panose="020B0604030504040204" pitchFamily="34" charset="0"/>
                          <a:ea typeface="楷体_GB2312" pitchFamily="49" charset="-122"/>
                        </a:rPr>
                        <a:t>元组新旧值之间应满足的约束条件</a:t>
                      </a:r>
                    </a:p>
                  </a:txBody>
                  <a:tcPr marL="95014" marR="95014"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dirty="0">
                          <a:ln>
                            <a:noFill/>
                          </a:ln>
                          <a:solidFill>
                            <a:schemeClr val="tx1"/>
                          </a:solidFill>
                          <a:effectLst/>
                          <a:latin typeface="Tahoma" panose="020B0604030504040204" pitchFamily="34" charset="0"/>
                          <a:ea typeface="楷体_GB2312" pitchFamily="49" charset="-122"/>
                        </a:rPr>
                        <a:t>关系新旧状态间应满足的约束条件</a:t>
                      </a:r>
                    </a:p>
                  </a:txBody>
                  <a:tcPr marL="95014" marR="95014"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dirty="0"/>
              <a:t>5</a:t>
            </a:r>
            <a:r>
              <a:rPr lang="zh-CN" altLang="en-US" dirty="0"/>
              <a:t>、动态元组约束</a:t>
            </a:r>
          </a:p>
        </p:txBody>
      </p:sp>
      <p:sp>
        <p:nvSpPr>
          <p:cNvPr id="29699" name="Rectangle 3"/>
          <p:cNvSpPr>
            <a:spLocks noGrp="1" noChangeArrowheads="1"/>
          </p:cNvSpPr>
          <p:nvPr>
            <p:ph idx="1"/>
          </p:nvPr>
        </p:nvSpPr>
        <p:spPr>
          <a:xfrm>
            <a:off x="457200" y="1052513"/>
            <a:ext cx="8229600" cy="5184775"/>
          </a:xfrm>
        </p:spPr>
        <p:txBody>
          <a:bodyPr/>
          <a:lstStyle/>
          <a:p>
            <a:pPr eaLnBrk="1" hangingPunct="1"/>
            <a:r>
              <a:rPr lang="zh-CN" altLang="en-US" sz="2800" dirty="0"/>
              <a:t>动态元组的约束是指修改元组中各个字段时需要满足某种约束条件。</a:t>
            </a:r>
          </a:p>
          <a:p>
            <a:pPr lvl="1" eaLnBrk="1" hangingPunct="1"/>
            <a:r>
              <a:rPr lang="zh-CN" altLang="en-US" sz="2600" dirty="0"/>
              <a:t>例如：职工工资调整时，新工资不能低于原工资＋工龄</a:t>
            </a:r>
            <a:r>
              <a:rPr lang="en-US" altLang="zh-CN" sz="2600" dirty="0"/>
              <a:t>×</a:t>
            </a:r>
            <a:r>
              <a:rPr lang="en-US" altLang="zh-CN" sz="2600" dirty="0">
                <a:latin typeface="Times New Roman" panose="02020603050405020304" pitchFamily="18" charset="0"/>
              </a:rPr>
              <a:t>2</a:t>
            </a:r>
            <a:r>
              <a:rPr lang="zh-CN" altLang="en-US" sz="2600" dirty="0"/>
              <a:t>，等</a:t>
            </a:r>
          </a:p>
          <a:p>
            <a:pPr lvl="1" eaLnBrk="1" hangingPunct="1"/>
            <a:r>
              <a:rPr lang="zh-CN" altLang="en-US" sz="2600" dirty="0"/>
              <a:t>通过定义触发器实现</a:t>
            </a:r>
            <a:endParaRPr lang="en-US" altLang="zh-CN" sz="2600" dirty="0"/>
          </a:p>
        </p:txBody>
      </p:sp>
    </p:spTree>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dirty="0">
                <a:solidFill>
                  <a:schemeClr val="accent2"/>
                </a:solidFill>
              </a:rPr>
              <a:t>完整性约束条件分类</a:t>
            </a:r>
            <a:endParaRPr lang="zh-CN" altLang="en-US" dirty="0"/>
          </a:p>
        </p:txBody>
      </p:sp>
      <p:graphicFrame>
        <p:nvGraphicFramePr>
          <p:cNvPr id="57372" name="Group 28"/>
          <p:cNvGraphicFramePr>
            <a:graphicFrameLocks noGrp="1"/>
          </p:cNvGraphicFramePr>
          <p:nvPr>
            <p:ph idx="1"/>
          </p:nvPr>
        </p:nvGraphicFramePr>
        <p:xfrm>
          <a:off x="457200" y="1052513"/>
          <a:ext cx="8229600" cy="4799016"/>
        </p:xfrm>
        <a:graphic>
          <a:graphicData uri="http://schemas.openxmlformats.org/drawingml/2006/table">
            <a:tbl>
              <a:tblPr/>
              <a:tblGrid>
                <a:gridCol w="1336675">
                  <a:extLst>
                    <a:ext uri="{9D8B030D-6E8A-4147-A177-3AD203B41FA5}">
                      <a16:colId xmlns:a16="http://schemas.microsoft.com/office/drawing/2014/main" xmlns="" val="20000"/>
                    </a:ext>
                  </a:extLst>
                </a:gridCol>
                <a:gridCol w="1997075">
                  <a:extLst>
                    <a:ext uri="{9D8B030D-6E8A-4147-A177-3AD203B41FA5}">
                      <a16:colId xmlns:a16="http://schemas.microsoft.com/office/drawing/2014/main" xmlns="" val="20001"/>
                    </a:ext>
                  </a:extLst>
                </a:gridCol>
                <a:gridCol w="1903413">
                  <a:extLst>
                    <a:ext uri="{9D8B030D-6E8A-4147-A177-3AD203B41FA5}">
                      <a16:colId xmlns:a16="http://schemas.microsoft.com/office/drawing/2014/main" xmlns="" val="20002"/>
                    </a:ext>
                  </a:extLst>
                </a:gridCol>
                <a:gridCol w="2992437">
                  <a:extLst>
                    <a:ext uri="{9D8B030D-6E8A-4147-A177-3AD203B41FA5}">
                      <a16:colId xmlns:a16="http://schemas.microsoft.com/office/drawing/2014/main" xmlns="" val="20003"/>
                    </a:ext>
                  </a:extLst>
                </a:gridCol>
              </a:tblGrid>
              <a:tr h="89607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ahoma" panose="020B0604030504040204" pitchFamily="34" charset="0"/>
                          <a:ea typeface="楷体_GB2312" pitchFamily="49" charset="-122"/>
                        </a:rPr>
                        <a:t>    </a:t>
                      </a:r>
                      <a:r>
                        <a:rPr kumimoji="0" lang="zh-CN" altLang="en-US" sz="2400" b="0" i="0" u="none" strike="noStrike" cap="none" normalizeH="0" baseline="0" dirty="0">
                          <a:ln>
                            <a:noFill/>
                          </a:ln>
                          <a:solidFill>
                            <a:schemeClr val="tx1"/>
                          </a:solidFill>
                          <a:effectLst/>
                          <a:latin typeface="Tahoma" panose="020B0604030504040204" pitchFamily="34" charset="0"/>
                          <a:ea typeface="楷体_GB2312" pitchFamily="49" charset="-122"/>
                        </a:rPr>
                        <a:t>粒度</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dirty="0">
                          <a:ln>
                            <a:noFill/>
                          </a:ln>
                          <a:solidFill>
                            <a:schemeClr val="tx1"/>
                          </a:solidFill>
                          <a:effectLst/>
                          <a:latin typeface="Tahoma" panose="020B0604030504040204" pitchFamily="34" charset="0"/>
                          <a:ea typeface="楷体_GB2312" pitchFamily="49" charset="-122"/>
                        </a:rPr>
                        <a:t>状态</a:t>
                      </a:r>
                    </a:p>
                  </a:txBody>
                  <a:tcPr marL="95014" marR="95014"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列级</a:t>
                      </a:r>
                    </a:p>
                  </a:txBody>
                  <a:tcPr marL="93518" marR="93518" marT="46785" marB="4678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元组级</a:t>
                      </a:r>
                    </a:p>
                  </a:txBody>
                  <a:tcPr marL="93518" marR="93518" marT="46785" marB="4678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关系级</a:t>
                      </a:r>
                    </a:p>
                  </a:txBody>
                  <a:tcPr marL="93518" marR="93518" marT="46785" marB="4678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1411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静态</a:t>
                      </a:r>
                    </a:p>
                  </a:txBody>
                  <a:tcPr marL="93518" marR="93518" marT="46785" marB="4678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列定义</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 类型</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 格式</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 值域</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 空值</a:t>
                      </a:r>
                    </a:p>
                  </a:txBody>
                  <a:tcPr marL="93518" marR="93518" marT="46785" marB="4678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元组应满足的条件</a:t>
                      </a:r>
                    </a:p>
                  </a:txBody>
                  <a:tcPr marL="93518" marR="93518" marT="46785" marB="4678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实体完整性约束</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参照完整性约束</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函数依赖约束</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统计约束</a:t>
                      </a:r>
                    </a:p>
                  </a:txBody>
                  <a:tcPr marL="93518" marR="93518" marT="46785" marB="4678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18881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动态</a:t>
                      </a:r>
                    </a:p>
                  </a:txBody>
                  <a:tcPr marL="93518" marR="93518" marT="46785" marB="4678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改变列定义</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改变列值</a:t>
                      </a:r>
                    </a:p>
                  </a:txBody>
                  <a:tcPr marL="93518" marR="93518" marT="46785" marB="4678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楷体_GB2312" pitchFamily="49" charset="-122"/>
                        </a:rPr>
                        <a:t>元组新旧值之间应满足的约束条件</a:t>
                      </a:r>
                    </a:p>
                  </a:txBody>
                  <a:tcPr marL="95014" marR="95014"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dirty="0">
                          <a:ln>
                            <a:noFill/>
                          </a:ln>
                          <a:solidFill>
                            <a:schemeClr val="hlink"/>
                          </a:solidFill>
                          <a:effectLst/>
                          <a:latin typeface="Tahoma" panose="020B0604030504040204" pitchFamily="34" charset="0"/>
                          <a:ea typeface="楷体_GB2312" pitchFamily="49" charset="-122"/>
                        </a:rPr>
                        <a:t>关系新旧状态间应满足的约束条件</a:t>
                      </a:r>
                    </a:p>
                  </a:txBody>
                  <a:tcPr marL="95014" marR="95014"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4"/>
          <p:cNvSpPr>
            <a:spLocks noGrp="1"/>
          </p:cNvSpPr>
          <p:nvPr>
            <p:ph idx="1"/>
          </p:nvPr>
        </p:nvSpPr>
        <p:spPr>
          <a:xfrm>
            <a:off x="457200" y="1124545"/>
            <a:ext cx="8229600" cy="5184775"/>
          </a:xfrm>
        </p:spPr>
        <p:txBody>
          <a:bodyPr/>
          <a:lstStyle/>
          <a:p>
            <a:pPr eaLnBrk="1" hangingPunct="1"/>
            <a:r>
              <a:rPr lang="zh-CN" altLang="en-US" sz="2400" dirty="0">
                <a:solidFill>
                  <a:schemeClr val="folHlink"/>
                </a:solidFill>
              </a:rPr>
              <a:t>安全性</a:t>
            </a:r>
            <a:r>
              <a:rPr lang="zh-CN" altLang="en-US" sz="2400" dirty="0"/>
              <a:t>：保护数据库防止恶意的破坏和非法的存取。安全性措施的防范对象是非法用户和非法操作，确保用户所做的事情被限制在其权限内；</a:t>
            </a:r>
          </a:p>
          <a:p>
            <a:pPr eaLnBrk="1" hangingPunct="1"/>
            <a:r>
              <a:rPr lang="zh-CN" altLang="en-US" sz="2400" dirty="0">
                <a:solidFill>
                  <a:schemeClr val="folHlink"/>
                </a:solidFill>
              </a:rPr>
              <a:t>完整性</a:t>
            </a:r>
            <a:r>
              <a:rPr lang="zh-CN" altLang="en-US" sz="2400" dirty="0"/>
              <a:t>：是为了防止数据库中存在不符合语义的数据，防止错误信息的输入和输出。防范对象是不合语义的数据，确保用户所做的事情是正确的。</a:t>
            </a:r>
          </a:p>
          <a:p>
            <a:pPr eaLnBrk="1" hangingPunct="1"/>
            <a:r>
              <a:rPr lang="zh-CN" altLang="en-US" sz="2400" dirty="0"/>
              <a:t>数据库的完整性：</a:t>
            </a:r>
          </a:p>
          <a:p>
            <a:pPr eaLnBrk="1" hangingPunct="1">
              <a:buNone/>
            </a:pPr>
            <a:r>
              <a:rPr lang="zh-CN" altLang="en-US" sz="2200" dirty="0"/>
              <a:t>	</a:t>
            </a:r>
            <a:r>
              <a:rPr lang="zh-CN" altLang="en-US" sz="2200" dirty="0">
                <a:solidFill>
                  <a:srgbClr val="FF3300"/>
                </a:solidFill>
              </a:rPr>
              <a:t>数据的正确性</a:t>
            </a:r>
            <a:r>
              <a:rPr lang="en-US" altLang="zh-CN" sz="2200" dirty="0">
                <a:latin typeface="Times New Roman" panose="02020603050405020304" pitchFamily="18" charset="0"/>
              </a:rPr>
              <a:t>(Correctness)</a:t>
            </a:r>
            <a:r>
              <a:rPr lang="zh-CN" altLang="en-US" sz="2200" dirty="0">
                <a:latin typeface="Times New Roman" panose="02020603050405020304" pitchFamily="18" charset="0"/>
              </a:rPr>
              <a:t>，即合法性。如数值型数据只能包含数字，不能包含字母；</a:t>
            </a:r>
            <a:endParaRPr lang="zh-CN" altLang="en-US" sz="2200" dirty="0"/>
          </a:p>
          <a:p>
            <a:pPr eaLnBrk="1" hangingPunct="1">
              <a:buNone/>
            </a:pPr>
            <a:r>
              <a:rPr lang="zh-CN" altLang="en-US" sz="2200" dirty="0"/>
              <a:t>	</a:t>
            </a:r>
            <a:r>
              <a:rPr lang="zh-CN" altLang="en-US" sz="2200" dirty="0">
                <a:solidFill>
                  <a:srgbClr val="FF3300"/>
                </a:solidFill>
              </a:rPr>
              <a:t>数据的有效性</a:t>
            </a:r>
            <a:r>
              <a:rPr lang="en-US" altLang="zh-CN" sz="2200" dirty="0">
                <a:latin typeface="Times New Roman" panose="02020603050405020304" pitchFamily="18" charset="0"/>
              </a:rPr>
              <a:t>(Validity)</a:t>
            </a:r>
            <a:r>
              <a:rPr lang="zh-CN" altLang="en-US" sz="2200" dirty="0">
                <a:latin typeface="Times New Roman" panose="02020603050405020304" pitchFamily="18" charset="0"/>
              </a:rPr>
              <a:t>，即数据是否属于所定义的有效范围。如学生成绩：</a:t>
            </a:r>
            <a:r>
              <a:rPr lang="en-US" altLang="zh-CN" sz="2200" dirty="0">
                <a:latin typeface="Times New Roman" panose="02020603050405020304" pitchFamily="18" charset="0"/>
              </a:rPr>
              <a:t>0</a:t>
            </a:r>
            <a:r>
              <a:rPr lang="zh-CN" altLang="en-US" sz="2200" dirty="0">
                <a:latin typeface="Times New Roman" panose="02020603050405020304" pitchFamily="18" charset="0"/>
              </a:rPr>
              <a:t>～</a:t>
            </a:r>
            <a:r>
              <a:rPr lang="en-US" altLang="zh-CN" sz="2200" dirty="0">
                <a:latin typeface="Times New Roman" panose="02020603050405020304" pitchFamily="18" charset="0"/>
              </a:rPr>
              <a:t>100</a:t>
            </a:r>
            <a:r>
              <a:rPr lang="zh-CN" altLang="en-US" sz="2200" dirty="0">
                <a:latin typeface="Times New Roman" panose="02020603050405020304" pitchFamily="18" charset="0"/>
              </a:rPr>
              <a:t>；</a:t>
            </a:r>
          </a:p>
          <a:p>
            <a:pPr eaLnBrk="1" hangingPunct="1">
              <a:buNone/>
            </a:pPr>
            <a:r>
              <a:rPr lang="zh-CN" altLang="en-US" sz="2200" dirty="0"/>
              <a:t>	</a:t>
            </a:r>
            <a:r>
              <a:rPr lang="zh-CN" altLang="en-US" sz="2200" dirty="0">
                <a:solidFill>
                  <a:srgbClr val="FF3300"/>
                </a:solidFill>
              </a:rPr>
              <a:t>数据的相容性</a:t>
            </a:r>
            <a:r>
              <a:rPr lang="zh-CN" altLang="en-US" sz="2200" dirty="0"/>
              <a:t>（</a:t>
            </a:r>
            <a:r>
              <a:rPr lang="en-US" altLang="zh-CN" sz="2200" dirty="0">
                <a:latin typeface="Times New Roman" panose="02020603050405020304" pitchFamily="18" charset="0"/>
              </a:rPr>
              <a:t>Consistency)</a:t>
            </a:r>
            <a:r>
              <a:rPr lang="zh-CN" altLang="en-US" sz="2200" dirty="0">
                <a:latin typeface="Times New Roman" panose="02020603050405020304" pitchFamily="18" charset="0"/>
              </a:rPr>
              <a:t>，即表示同一事实的两个数据应相同，不一致就是不相容。如两个相关联的表中的同一项数据，类型一定要一致。</a:t>
            </a:r>
          </a:p>
        </p:txBody>
      </p:sp>
      <p:sp>
        <p:nvSpPr>
          <p:cNvPr id="20483" name="Rectangle 2"/>
          <p:cNvSpPr>
            <a:spLocks noGrp="1" noChangeArrowheads="1"/>
          </p:cNvSpPr>
          <p:nvPr>
            <p:ph type="title"/>
          </p:nvPr>
        </p:nvSpPr>
        <p:spPr/>
        <p:txBody>
          <a:bodyPr/>
          <a:lstStyle/>
          <a:p>
            <a:r>
              <a:rPr lang="zh-CN" altLang="en-US" dirty="0">
                <a:solidFill>
                  <a:schemeClr val="accent2"/>
                </a:solidFill>
              </a:rPr>
              <a:t>关系模型的完整性概述</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wipe(down)">
                                      <p:cBhvr>
                                        <p:cTn id="7" dur="500"/>
                                        <p:tgtEl>
                                          <p:spTgt spid="204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0482">
                                            <p:txEl>
                                              <p:pRg st="1" end="1"/>
                                            </p:txEl>
                                          </p:spTgt>
                                        </p:tgtEl>
                                        <p:attrNameLst>
                                          <p:attrName>style.visibility</p:attrName>
                                        </p:attrNameLst>
                                      </p:cBhvr>
                                      <p:to>
                                        <p:strVal val="visible"/>
                                      </p:to>
                                    </p:set>
                                    <p:animEffect transition="in" filter="wipe(down)">
                                      <p:cBhvr>
                                        <p:cTn id="12" dur="500"/>
                                        <p:tgtEl>
                                          <p:spTgt spid="204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0482">
                                            <p:txEl>
                                              <p:pRg st="2" end="2"/>
                                            </p:txEl>
                                          </p:spTgt>
                                        </p:tgtEl>
                                        <p:attrNameLst>
                                          <p:attrName>style.visibility</p:attrName>
                                        </p:attrNameLst>
                                      </p:cBhvr>
                                      <p:to>
                                        <p:strVal val="visible"/>
                                      </p:to>
                                    </p:set>
                                    <p:animEffect transition="in" filter="wipe(down)">
                                      <p:cBhvr>
                                        <p:cTn id="17" dur="500"/>
                                        <p:tgtEl>
                                          <p:spTgt spid="2048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0482">
                                            <p:txEl>
                                              <p:pRg st="3" end="3"/>
                                            </p:txEl>
                                          </p:spTgt>
                                        </p:tgtEl>
                                        <p:attrNameLst>
                                          <p:attrName>style.visibility</p:attrName>
                                        </p:attrNameLst>
                                      </p:cBhvr>
                                      <p:to>
                                        <p:strVal val="visible"/>
                                      </p:to>
                                    </p:set>
                                    <p:animEffect transition="in" filter="wipe(down)">
                                      <p:cBhvr>
                                        <p:cTn id="22" dur="500"/>
                                        <p:tgtEl>
                                          <p:spTgt spid="2048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0482">
                                            <p:txEl>
                                              <p:pRg st="4" end="4"/>
                                            </p:txEl>
                                          </p:spTgt>
                                        </p:tgtEl>
                                        <p:attrNameLst>
                                          <p:attrName>style.visibility</p:attrName>
                                        </p:attrNameLst>
                                      </p:cBhvr>
                                      <p:to>
                                        <p:strVal val="visible"/>
                                      </p:to>
                                    </p:set>
                                    <p:animEffect transition="in" filter="wipe(down)">
                                      <p:cBhvr>
                                        <p:cTn id="27" dur="500"/>
                                        <p:tgtEl>
                                          <p:spTgt spid="2048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0482">
                                            <p:txEl>
                                              <p:pRg st="5" end="5"/>
                                            </p:txEl>
                                          </p:spTgt>
                                        </p:tgtEl>
                                        <p:attrNameLst>
                                          <p:attrName>style.visibility</p:attrName>
                                        </p:attrNameLst>
                                      </p:cBhvr>
                                      <p:to>
                                        <p:strVal val="visible"/>
                                      </p:to>
                                    </p:set>
                                    <p:animEffect transition="in" filter="wipe(down)">
                                      <p:cBhvr>
                                        <p:cTn id="32" dur="500"/>
                                        <p:tgtEl>
                                          <p:spTgt spid="2048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a:t>6</a:t>
            </a:r>
            <a:r>
              <a:rPr lang="zh-CN" altLang="en-US"/>
              <a:t>、动态关系约束</a:t>
            </a:r>
          </a:p>
        </p:txBody>
      </p:sp>
      <p:sp>
        <p:nvSpPr>
          <p:cNvPr id="31747" name="Rectangle 3"/>
          <p:cNvSpPr>
            <a:spLocks noGrp="1" noChangeArrowheads="1"/>
          </p:cNvSpPr>
          <p:nvPr>
            <p:ph idx="1"/>
          </p:nvPr>
        </p:nvSpPr>
        <p:spPr>
          <a:xfrm>
            <a:off x="457200" y="1052513"/>
            <a:ext cx="8229600" cy="5184775"/>
          </a:xfrm>
        </p:spPr>
        <p:txBody>
          <a:bodyPr/>
          <a:lstStyle/>
          <a:p>
            <a:pPr eaLnBrk="1" hangingPunct="1"/>
            <a:r>
              <a:rPr lang="zh-CN" altLang="en-US" sz="2800" dirty="0"/>
              <a:t>动态关系的约束是加在关系变化前后状态上的限制条件</a:t>
            </a:r>
          </a:p>
          <a:p>
            <a:pPr lvl="1" eaLnBrk="1" hangingPunct="1"/>
            <a:r>
              <a:rPr lang="zh-CN" altLang="en-US" sz="2600" dirty="0"/>
              <a:t>例如：</a:t>
            </a:r>
          </a:p>
          <a:p>
            <a:pPr lvl="1" eaLnBrk="1" hangingPunct="1">
              <a:buNone/>
            </a:pPr>
            <a:r>
              <a:rPr lang="zh-CN" altLang="en-US" sz="2600" dirty="0"/>
              <a:t>	事务一致性、原子性等约束条件。</a:t>
            </a:r>
          </a:p>
          <a:p>
            <a:pPr lvl="1" eaLnBrk="1" hangingPunct="1"/>
            <a:r>
              <a:rPr lang="zh-CN" altLang="en-US" sz="2600" dirty="0"/>
              <a:t>静态关系约束在修改元组时都会动态检查</a:t>
            </a:r>
          </a:p>
          <a:p>
            <a:pPr lvl="1" eaLnBrk="1" hangingPunct="1"/>
            <a:r>
              <a:rPr lang="zh-CN" altLang="en-US" sz="2600" dirty="0"/>
              <a:t>添加引用约束时，检查现有数据是否符合约束</a:t>
            </a:r>
          </a:p>
        </p:txBody>
      </p:sp>
    </p:spTree>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CN" sz="3600" b="1"/>
              <a:t>7.2  </a:t>
            </a:r>
            <a:r>
              <a:rPr lang="zh-CN" altLang="zh-CN" sz="3600" b="1"/>
              <a:t>完整性控制</a:t>
            </a:r>
          </a:p>
        </p:txBody>
      </p:sp>
      <p:sp>
        <p:nvSpPr>
          <p:cNvPr id="32771" name="Rectangle 3"/>
          <p:cNvSpPr>
            <a:spLocks noGrp="1" noChangeArrowheads="1"/>
          </p:cNvSpPr>
          <p:nvPr>
            <p:ph idx="1"/>
          </p:nvPr>
        </p:nvSpPr>
        <p:spPr>
          <a:xfrm>
            <a:off x="457200" y="1052513"/>
            <a:ext cx="8229600" cy="5184775"/>
          </a:xfrm>
        </p:spPr>
        <p:txBody>
          <a:bodyPr/>
          <a:lstStyle/>
          <a:p>
            <a:r>
              <a:rPr lang="en-US" altLang="zh-CN" sz="3200">
                <a:latin typeface="Times New Roman" panose="02020603050405020304" pitchFamily="18" charset="0"/>
                <a:cs typeface="Times New Roman" panose="02020603050405020304" pitchFamily="18" charset="0"/>
              </a:rPr>
              <a:t>DBMS</a:t>
            </a:r>
            <a:r>
              <a:rPr lang="zh-CN" altLang="zh-CN" sz="3200">
                <a:latin typeface="Times New Roman" panose="02020603050405020304" pitchFamily="18" charset="0"/>
                <a:cs typeface="Times New Roman" panose="02020603050405020304" pitchFamily="18" charset="0"/>
              </a:rPr>
              <a:t>的完整性控制机制应具有三个方面的功能</a:t>
            </a:r>
          </a:p>
          <a:p>
            <a:pPr lvl="1"/>
            <a:r>
              <a:rPr lang="zh-CN" altLang="zh-CN" sz="2800">
                <a:latin typeface="Times New Roman" panose="02020603050405020304" pitchFamily="18" charset="0"/>
                <a:cs typeface="Times New Roman" panose="02020603050405020304" pitchFamily="18" charset="0"/>
              </a:rPr>
              <a:t>定义功能</a:t>
            </a:r>
            <a:r>
              <a:rPr lang="zh-CN" altLang="en-US" sz="2800">
                <a:latin typeface="Times New Roman" panose="02020603050405020304" pitchFamily="18" charset="0"/>
                <a:cs typeface="Times New Roman" panose="02020603050405020304" pitchFamily="18" charset="0"/>
              </a:rPr>
              <a:t>：</a:t>
            </a:r>
            <a:r>
              <a:rPr lang="zh-CN" altLang="zh-CN" sz="2800">
                <a:latin typeface="Times New Roman" panose="02020603050405020304" pitchFamily="18" charset="0"/>
                <a:cs typeface="Times New Roman" panose="02020603050405020304" pitchFamily="18" charset="0"/>
              </a:rPr>
              <a:t>提供定义完整性约束条件的机制</a:t>
            </a:r>
          </a:p>
          <a:p>
            <a:pPr lvl="2"/>
            <a:r>
              <a:rPr lang="zh-CN" altLang="zh-CN" sz="2485">
                <a:sym typeface="+mn-ea"/>
              </a:rPr>
              <a:t>六类完整性约束条件的定义</a:t>
            </a:r>
            <a:r>
              <a:rPr lang="en-US" altLang="zh-CN" sz="2485">
                <a:sym typeface="+mn-ea"/>
              </a:rPr>
              <a:t>--</a:t>
            </a:r>
            <a:r>
              <a:rPr lang="zh-CN" altLang="en-US" sz="2485">
                <a:sym typeface="+mn-ea"/>
              </a:rPr>
              <a:t>表创建时定义、触发器</a:t>
            </a:r>
            <a:endParaRPr lang="zh-CN" altLang="zh-CN" sz="2485">
              <a:latin typeface="Times New Roman" panose="02020603050405020304" pitchFamily="18" charset="0"/>
              <a:cs typeface="Times New Roman" panose="02020603050405020304" pitchFamily="18" charset="0"/>
            </a:endParaRPr>
          </a:p>
          <a:p>
            <a:pPr lvl="1"/>
            <a:r>
              <a:rPr lang="zh-CN" altLang="zh-CN" sz="2800">
                <a:latin typeface="Times New Roman" panose="02020603050405020304" pitchFamily="18" charset="0"/>
                <a:cs typeface="Times New Roman" panose="02020603050405020304" pitchFamily="18" charset="0"/>
              </a:rPr>
              <a:t>检查功能</a:t>
            </a:r>
            <a:r>
              <a:rPr lang="zh-CN" altLang="en-US" sz="2800">
                <a:latin typeface="Times New Roman" panose="02020603050405020304" pitchFamily="18" charset="0"/>
                <a:cs typeface="Times New Roman" panose="02020603050405020304" pitchFamily="18" charset="0"/>
              </a:rPr>
              <a:t>：</a:t>
            </a:r>
            <a:r>
              <a:rPr lang="zh-CN" altLang="zh-CN" sz="2800">
                <a:latin typeface="Times New Roman" panose="02020603050405020304" pitchFamily="18" charset="0"/>
                <a:cs typeface="Times New Roman" panose="02020603050405020304" pitchFamily="18" charset="0"/>
              </a:rPr>
              <a:t>检查用户发出的操作请求是否违背了完整性约束条件。</a:t>
            </a:r>
          </a:p>
          <a:p>
            <a:pPr lvl="1"/>
            <a:r>
              <a:rPr lang="zh-CN" altLang="en-US" sz="2800">
                <a:latin typeface="Times New Roman" panose="02020603050405020304" pitchFamily="18" charset="0"/>
                <a:cs typeface="Times New Roman" panose="02020603050405020304" pitchFamily="18" charset="0"/>
              </a:rPr>
              <a:t>应对措施：</a:t>
            </a:r>
            <a:r>
              <a:rPr lang="zh-CN" altLang="zh-CN" sz="2800">
                <a:latin typeface="Times New Roman" panose="02020603050405020304" pitchFamily="18" charset="0"/>
                <a:cs typeface="Times New Roman" panose="02020603050405020304" pitchFamily="18" charset="0"/>
              </a:rPr>
              <a:t>如果发现用户的操作请求使数据违背了完整性约束条件，则采取恰当的操作</a:t>
            </a:r>
            <a:r>
              <a:rPr lang="zh-CN" altLang="zh-CN" sz="2800">
                <a:latin typeface="Times New Roman" panose="02020603050405020304" pitchFamily="18" charset="0"/>
                <a:cs typeface="Times New Roman" panose="02020603050405020304" pitchFamily="18" charset="0"/>
                <a:sym typeface="+mn-ea"/>
              </a:rPr>
              <a:t>来保证数据的完整性。</a:t>
            </a:r>
            <a:endParaRPr lang="zh-CN" altLang="zh-CN" sz="2800">
              <a:latin typeface="Times New Roman" panose="02020603050405020304" pitchFamily="18" charset="0"/>
              <a:cs typeface="Times New Roman" panose="02020603050405020304" pitchFamily="18" charset="0"/>
            </a:endParaRPr>
          </a:p>
          <a:p>
            <a:pPr lvl="2" algn="l"/>
            <a:r>
              <a:rPr lang="zh-CN" altLang="zh-CN" sz="2485">
                <a:cs typeface="+mn-ea"/>
              </a:rPr>
              <a:t>例如拒绝操作、报告违反情况、改正错误等方法</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animEffect transition="in" filter="wipe(down)">
                                      <p:cBhvr>
                                        <p:cTn id="7" dur="500"/>
                                        <p:tgtEl>
                                          <p:spTgt spid="327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2771">
                                            <p:txEl>
                                              <p:pRg st="2" end="2"/>
                                            </p:txEl>
                                          </p:spTgt>
                                        </p:tgtEl>
                                        <p:attrNameLst>
                                          <p:attrName>style.visibility</p:attrName>
                                        </p:attrNameLst>
                                      </p:cBhvr>
                                      <p:to>
                                        <p:strVal val="visible"/>
                                      </p:to>
                                    </p:set>
                                    <p:animEffect transition="in" filter="wipe(down)">
                                      <p:cBhvr>
                                        <p:cTn id="12" dur="500"/>
                                        <p:tgtEl>
                                          <p:spTgt spid="327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2771">
                                            <p:txEl>
                                              <p:pRg st="3" end="3"/>
                                            </p:txEl>
                                          </p:spTgt>
                                        </p:tgtEl>
                                        <p:attrNameLst>
                                          <p:attrName>style.visibility</p:attrName>
                                        </p:attrNameLst>
                                      </p:cBhvr>
                                      <p:to>
                                        <p:strVal val="visible"/>
                                      </p:to>
                                    </p:set>
                                    <p:animEffect transition="in" filter="wipe(down)">
                                      <p:cBhvr>
                                        <p:cTn id="17" dur="500"/>
                                        <p:tgtEl>
                                          <p:spTgt spid="32771">
                                            <p:txEl>
                                              <p:pRg st="3" end="3"/>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2771">
                                            <p:txEl>
                                              <p:pRg st="4" end="4"/>
                                            </p:txEl>
                                          </p:spTgt>
                                        </p:tgtEl>
                                        <p:attrNameLst>
                                          <p:attrName>style.visibility</p:attrName>
                                        </p:attrNameLst>
                                      </p:cBhvr>
                                      <p:to>
                                        <p:strVal val="visible"/>
                                      </p:to>
                                    </p:set>
                                    <p:animEffect transition="in" filter="wipe(down)">
                                      <p:cBhvr>
                                        <p:cTn id="20" dur="500"/>
                                        <p:tgtEl>
                                          <p:spTgt spid="32771">
                                            <p:txEl>
                                              <p:pRg st="4" end="4"/>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2771">
                                            <p:txEl>
                                              <p:pRg st="5" end="5"/>
                                            </p:txEl>
                                          </p:spTgt>
                                        </p:tgtEl>
                                        <p:attrNameLst>
                                          <p:attrName>style.visibility</p:attrName>
                                        </p:attrNameLst>
                                      </p:cBhvr>
                                      <p:to>
                                        <p:strVal val="visible"/>
                                      </p:to>
                                    </p:set>
                                    <p:animEffect transition="in" filter="wipe(down)">
                                      <p:cBhvr>
                                        <p:cTn id="23" dur="500"/>
                                        <p:tgtEl>
                                          <p:spTgt spid="327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sz="3600" b="1"/>
              <a:t>7.2  </a:t>
            </a:r>
            <a:r>
              <a:rPr lang="zh-CN" altLang="zh-CN" sz="3600" b="1"/>
              <a:t>完整性控制</a:t>
            </a:r>
          </a:p>
        </p:txBody>
      </p:sp>
      <p:sp>
        <p:nvSpPr>
          <p:cNvPr id="34819" name="Rectangle 3"/>
          <p:cNvSpPr>
            <a:spLocks noGrp="1" noChangeArrowheads="1"/>
          </p:cNvSpPr>
          <p:nvPr>
            <p:ph idx="1"/>
          </p:nvPr>
        </p:nvSpPr>
        <p:spPr>
          <a:xfrm>
            <a:off x="457200" y="1052513"/>
            <a:ext cx="8229600" cy="5184775"/>
          </a:xfrm>
        </p:spPr>
        <p:txBody>
          <a:bodyPr/>
          <a:lstStyle/>
          <a:p>
            <a:r>
              <a:rPr lang="zh-CN" altLang="en-US" sz="2520"/>
              <a:t>实体完整性</a:t>
            </a:r>
          </a:p>
          <a:p>
            <a:r>
              <a:rPr lang="zh-CN" altLang="en-US" sz="2520"/>
              <a:t>参照完整性</a:t>
            </a:r>
          </a:p>
          <a:p>
            <a:r>
              <a:rPr lang="zh-CN" altLang="en-US" sz="2520"/>
              <a:t>用户自定义完整性</a:t>
            </a:r>
          </a:p>
          <a:p>
            <a:endParaRPr lang="zh-CN" altLang="en-US" sz="2520"/>
          </a:p>
          <a:p>
            <a:r>
              <a:rPr lang="en-US" altLang="zh-CN" sz="2520">
                <a:latin typeface="Times New Roman" panose="02020603050405020304" pitchFamily="18" charset="0"/>
                <a:cs typeface="Times New Roman" panose="02020603050405020304" pitchFamily="18" charset="0"/>
              </a:rPr>
              <a:t>DBMS</a:t>
            </a:r>
            <a:r>
              <a:rPr lang="zh-CN" altLang="en-US" sz="2520">
                <a:latin typeface="Times New Roman" panose="02020603050405020304" pitchFamily="18" charset="0"/>
                <a:cs typeface="Times New Roman" panose="02020603050405020304" pitchFamily="18" charset="0"/>
              </a:rPr>
              <a:t>提供了定义和检查以上三种完整性的功能</a:t>
            </a:r>
          </a:p>
          <a:p>
            <a:r>
              <a:rPr lang="zh-CN" altLang="en-US" sz="2520">
                <a:latin typeface="Times New Roman" panose="02020603050405020304" pitchFamily="18" charset="0"/>
                <a:cs typeface="Times New Roman" panose="02020603050405020304" pitchFamily="18" charset="0"/>
              </a:rPr>
              <a:t>违反实体完整性和用户自定义完整性的操作都拒绝处理</a:t>
            </a:r>
          </a:p>
          <a:p>
            <a:r>
              <a:rPr lang="zh-CN" altLang="en-US" sz="2520">
                <a:latin typeface="Times New Roman" panose="02020603050405020304" pitchFamily="18" charset="0"/>
                <a:cs typeface="Times New Roman" panose="02020603050405020304" pitchFamily="18" charset="0"/>
              </a:rPr>
              <a:t>违反参照完整性的操作，拒绝</a:t>
            </a:r>
            <a:r>
              <a:rPr lang="en-US" altLang="zh-CN" sz="2520">
                <a:latin typeface="Times New Roman" panose="02020603050405020304" pitchFamily="18" charset="0"/>
                <a:cs typeface="Times New Roman" panose="02020603050405020304" pitchFamily="18" charset="0"/>
              </a:rPr>
              <a:t>+</a:t>
            </a:r>
            <a:r>
              <a:rPr lang="zh-CN" altLang="en-US" sz="2520">
                <a:latin typeface="Times New Roman" panose="02020603050405020304" pitchFamily="18" charset="0"/>
                <a:cs typeface="Times New Roman" panose="02020603050405020304" pitchFamily="18" charset="0"/>
              </a:rPr>
              <a:t>附加操作</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4819">
                                            <p:txEl>
                                              <p:pRg st="4" end="4"/>
                                            </p:txEl>
                                          </p:spTgt>
                                        </p:tgtEl>
                                        <p:attrNameLst>
                                          <p:attrName>style.visibility</p:attrName>
                                        </p:attrNameLst>
                                      </p:cBhvr>
                                      <p:to>
                                        <p:strVal val="visible"/>
                                      </p:to>
                                    </p:set>
                                    <p:animEffect transition="in" filter="wipe(down)">
                                      <p:cBhvr>
                                        <p:cTn id="7" dur="500"/>
                                        <p:tgtEl>
                                          <p:spTgt spid="34819">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4819">
                                            <p:txEl>
                                              <p:pRg st="5" end="5"/>
                                            </p:txEl>
                                          </p:spTgt>
                                        </p:tgtEl>
                                        <p:attrNameLst>
                                          <p:attrName>style.visibility</p:attrName>
                                        </p:attrNameLst>
                                      </p:cBhvr>
                                      <p:to>
                                        <p:strVal val="visible"/>
                                      </p:to>
                                    </p:set>
                                    <p:animEffect transition="in" filter="wipe(down)">
                                      <p:cBhvr>
                                        <p:cTn id="12" dur="500"/>
                                        <p:tgtEl>
                                          <p:spTgt spid="34819">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4819">
                                            <p:txEl>
                                              <p:pRg st="6" end="6"/>
                                            </p:txEl>
                                          </p:spTgt>
                                        </p:tgtEl>
                                        <p:attrNameLst>
                                          <p:attrName>style.visibility</p:attrName>
                                        </p:attrNameLst>
                                      </p:cBhvr>
                                      <p:to>
                                        <p:strVal val="visible"/>
                                      </p:to>
                                    </p:set>
                                    <p:animEffect transition="in" filter="wipe(down)">
                                      <p:cBhvr>
                                        <p:cTn id="17" dur="500"/>
                                        <p:tgtEl>
                                          <p:spTgt spid="34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sz="3600" b="1"/>
              <a:t>7.2  </a:t>
            </a:r>
            <a:r>
              <a:rPr lang="zh-CN" altLang="zh-CN" sz="3600" b="1"/>
              <a:t>完整性控制</a:t>
            </a:r>
          </a:p>
        </p:txBody>
      </p:sp>
      <p:sp>
        <p:nvSpPr>
          <p:cNvPr id="34819" name="Rectangle 3"/>
          <p:cNvSpPr>
            <a:spLocks noGrp="1" noChangeArrowheads="1"/>
          </p:cNvSpPr>
          <p:nvPr>
            <p:ph idx="1"/>
          </p:nvPr>
        </p:nvSpPr>
        <p:spPr>
          <a:xfrm>
            <a:off x="457200" y="1052513"/>
            <a:ext cx="8229600" cy="5184775"/>
          </a:xfrm>
        </p:spPr>
        <p:txBody>
          <a:bodyPr/>
          <a:lstStyle/>
          <a:p>
            <a:r>
              <a:rPr lang="zh-CN" altLang="en-US" sz="2800"/>
              <a:t>实现参照完整性几种情况及应对措施</a:t>
            </a:r>
          </a:p>
          <a:p>
            <a:pPr lvl="1" eaLnBrk="1" hangingPunct="1">
              <a:lnSpc>
                <a:spcPct val="120000"/>
              </a:lnSpc>
              <a:buFont typeface="Wingdings" panose="05000000000000000000" pitchFamily="2" charset="2"/>
              <a:buAutoNum type="arabicPeriod"/>
            </a:pPr>
            <a:r>
              <a:rPr lang="zh-CN" altLang="en-US" sz="2520"/>
              <a:t>外键能否接受空值</a:t>
            </a:r>
          </a:p>
          <a:p>
            <a:pPr lvl="1" eaLnBrk="1" hangingPunct="1">
              <a:lnSpc>
                <a:spcPct val="120000"/>
              </a:lnSpc>
              <a:buFont typeface="Wingdings" panose="05000000000000000000" pitchFamily="2" charset="2"/>
              <a:buAutoNum type="arabicPeriod"/>
            </a:pPr>
            <a:r>
              <a:rPr lang="zh-CN" altLang="en-US" sz="2520"/>
              <a:t>在被参照关系中删除元组的问题 </a:t>
            </a:r>
          </a:p>
          <a:p>
            <a:pPr lvl="1" eaLnBrk="1" hangingPunct="1">
              <a:lnSpc>
                <a:spcPct val="120000"/>
              </a:lnSpc>
              <a:buFont typeface="Wingdings" panose="05000000000000000000" pitchFamily="2" charset="2"/>
              <a:buAutoNum type="arabicPeriod"/>
            </a:pPr>
            <a:r>
              <a:rPr lang="zh-CN" altLang="en-US" sz="2520"/>
              <a:t>在参照关系中插入元组时的问题 </a:t>
            </a:r>
          </a:p>
          <a:p>
            <a:pPr lvl="1" eaLnBrk="1" hangingPunct="1">
              <a:lnSpc>
                <a:spcPct val="120000"/>
              </a:lnSpc>
              <a:buFont typeface="Wingdings" panose="05000000000000000000" pitchFamily="2" charset="2"/>
              <a:buAutoNum type="arabicPeriod"/>
            </a:pPr>
            <a:r>
              <a:rPr lang="zh-CN" altLang="en-US" sz="2520"/>
              <a:t>修改关系中主键的问题</a:t>
            </a:r>
          </a:p>
        </p:txBody>
      </p:sp>
    </p:spTree>
  </p:cSld>
  <p:clrMapOvr>
    <a:masterClrMapping/>
  </p:clrMapOvr>
  <p:transition spd="slow">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z="3600"/>
              <a:t>实现参照完整性几种情况及应对措施</a:t>
            </a:r>
          </a:p>
        </p:txBody>
      </p:sp>
      <p:sp>
        <p:nvSpPr>
          <p:cNvPr id="35843" name="Rectangle 3"/>
          <p:cNvSpPr>
            <a:spLocks noGrp="1" noChangeArrowheads="1"/>
          </p:cNvSpPr>
          <p:nvPr>
            <p:ph idx="1"/>
          </p:nvPr>
        </p:nvSpPr>
        <p:spPr>
          <a:xfrm>
            <a:off x="457200" y="1052513"/>
            <a:ext cx="8229600" cy="5184775"/>
          </a:xfrm>
        </p:spPr>
        <p:txBody>
          <a:bodyPr/>
          <a:lstStyle/>
          <a:p>
            <a:pPr marL="0" indent="0" eaLnBrk="1" hangingPunct="1">
              <a:buFont typeface="Wingdings" panose="05000000000000000000" pitchFamily="2" charset="2"/>
              <a:buNone/>
            </a:pPr>
            <a:r>
              <a:rPr lang="zh-CN" altLang="en-US" sz="2800">
                <a:solidFill>
                  <a:srgbClr val="0000FF"/>
                </a:solidFill>
                <a:latin typeface="Times New Roman" panose="02020603050405020304" pitchFamily="18" charset="0"/>
                <a:cs typeface="Times New Roman" panose="02020603050405020304" pitchFamily="18" charset="0"/>
              </a:rPr>
              <a:t>（</a:t>
            </a:r>
            <a:r>
              <a:rPr lang="en-US" altLang="zh-CN" sz="2800">
                <a:solidFill>
                  <a:srgbClr val="0000FF"/>
                </a:solidFill>
                <a:latin typeface="Times New Roman" panose="02020603050405020304" pitchFamily="18" charset="0"/>
                <a:cs typeface="Times New Roman" panose="02020603050405020304" pitchFamily="18" charset="0"/>
              </a:rPr>
              <a:t>1</a:t>
            </a:r>
            <a:r>
              <a:rPr lang="zh-CN" altLang="en-US" sz="2800">
                <a:solidFill>
                  <a:srgbClr val="0000FF"/>
                </a:solidFill>
                <a:latin typeface="Times New Roman" panose="02020603050405020304" pitchFamily="18" charset="0"/>
                <a:cs typeface="Times New Roman" panose="02020603050405020304" pitchFamily="18" charset="0"/>
              </a:rPr>
              <a:t>）外部键能否接受空值</a:t>
            </a:r>
            <a:endParaRPr lang="en-US" altLang="zh-CN" sz="2800">
              <a:solidFill>
                <a:srgbClr val="0000FF"/>
              </a:solidFill>
              <a:latin typeface="Times New Roman" panose="02020603050405020304" pitchFamily="18" charset="0"/>
              <a:cs typeface="Times New Roman" panose="02020603050405020304" pitchFamily="18" charset="0"/>
            </a:endParaRPr>
          </a:p>
          <a:p>
            <a:pPr eaLnBrk="1" hangingPunct="1">
              <a:buFont typeface="Wingdings" panose="05000000000000000000" charset="0"/>
              <a:buChar char="p"/>
            </a:pPr>
            <a:r>
              <a:rPr lang="zh-CN" altLang="en-US" sz="2400">
                <a:latin typeface="Times New Roman" panose="02020603050405020304" pitchFamily="18" charset="0"/>
                <a:cs typeface="Times New Roman" panose="02020603050405020304" pitchFamily="18" charset="0"/>
              </a:rPr>
              <a:t>在实现参照完整性时，除了应该定义</a:t>
            </a:r>
            <a:r>
              <a:rPr lang="en-US" altLang="zh-CN" sz="2400">
                <a:latin typeface="Times New Roman" panose="02020603050405020304" pitchFamily="18" charset="0"/>
                <a:cs typeface="Times New Roman" panose="02020603050405020304" pitchFamily="18" charset="0"/>
              </a:rPr>
              <a:t>F_K(</a:t>
            </a:r>
            <a:r>
              <a:rPr lang="zh-CN" altLang="en-US" sz="2400">
                <a:latin typeface="Times New Roman" panose="02020603050405020304" pitchFamily="18" charset="0"/>
                <a:cs typeface="Times New Roman" panose="02020603050405020304" pitchFamily="18" charset="0"/>
              </a:rPr>
              <a:t>外键</a:t>
            </a:r>
            <a:r>
              <a:rPr lang="en-US" altLang="zh-CN" sz="2400">
                <a:latin typeface="Times New Roman" panose="02020603050405020304" pitchFamily="18" charset="0"/>
                <a:cs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外，还应该根据应用环境确定</a:t>
            </a:r>
            <a:r>
              <a:rPr lang="en-US" altLang="zh-CN" sz="2400">
                <a:latin typeface="Times New Roman" panose="02020603050405020304" pitchFamily="18" charset="0"/>
                <a:cs typeface="Times New Roman" panose="02020603050405020304" pitchFamily="18" charset="0"/>
              </a:rPr>
              <a:t>F_K</a:t>
            </a:r>
            <a:r>
              <a:rPr lang="zh-CN" altLang="en-US" sz="2400">
                <a:latin typeface="Times New Roman" panose="02020603050405020304" pitchFamily="18" charset="0"/>
                <a:cs typeface="Times New Roman" panose="02020603050405020304" pitchFamily="18" charset="0"/>
              </a:rPr>
              <a:t>是否允许取空值。</a:t>
            </a:r>
          </a:p>
          <a:p>
            <a:pPr marL="457200" lvl="1" indent="0" eaLnBrk="1" hangingPunct="1"/>
            <a:r>
              <a:rPr lang="zh-CN" altLang="en-US" sz="2160">
                <a:latin typeface="Times New Roman" panose="02020603050405020304" pitchFamily="18" charset="0"/>
                <a:cs typeface="Times New Roman" panose="02020603050405020304" pitchFamily="18" charset="0"/>
              </a:rPr>
              <a:t> 例</a:t>
            </a:r>
            <a:r>
              <a:rPr lang="en-US" altLang="zh-CN" sz="2160">
                <a:latin typeface="Times New Roman" panose="02020603050405020304" pitchFamily="18" charset="0"/>
                <a:cs typeface="Times New Roman" panose="02020603050405020304" pitchFamily="18" charset="0"/>
              </a:rPr>
              <a:t>1</a:t>
            </a:r>
            <a:r>
              <a:rPr lang="zh-CN" altLang="en-US" sz="2160">
                <a:latin typeface="Times New Roman" panose="02020603050405020304" pitchFamily="18" charset="0"/>
                <a:cs typeface="Times New Roman" panose="02020603050405020304" pitchFamily="18" charset="0"/>
              </a:rPr>
              <a:t>：在成绩管理数据库中</a:t>
            </a:r>
          </a:p>
          <a:p>
            <a:pPr marL="457200" lvl="1" indent="0" eaLnBrk="1" hangingPunct="1"/>
            <a:endParaRPr lang="zh-CN" altLang="en-US" sz="2160">
              <a:latin typeface="Times New Roman" panose="02020603050405020304" pitchFamily="18" charset="0"/>
              <a:cs typeface="Times New Roman" panose="02020603050405020304" pitchFamily="18" charset="0"/>
            </a:endParaRPr>
          </a:p>
          <a:p>
            <a:pPr marL="457200" lvl="1" indent="0" eaLnBrk="1" hangingPunct="1"/>
            <a:endParaRPr lang="zh-CN" altLang="en-US" sz="2160">
              <a:latin typeface="Times New Roman" panose="02020603050405020304" pitchFamily="18" charset="0"/>
              <a:cs typeface="Times New Roman" panose="02020603050405020304" pitchFamily="18" charset="0"/>
            </a:endParaRPr>
          </a:p>
          <a:p>
            <a:pPr marL="171450" lvl="1" indent="0" algn="l" eaLnBrk="1" hangingPunct="1">
              <a:buFont typeface="Wingdings" panose="05000000000000000000" pitchFamily="2" charset="2"/>
              <a:buNone/>
            </a:pPr>
            <a:r>
              <a:rPr lang="zh-CN" altLang="en-US" sz="2400">
                <a:latin typeface="Times New Roman" panose="02020603050405020304" pitchFamily="18" charset="0"/>
                <a:cs typeface="Times New Roman" panose="02020603050405020304" pitchFamily="18" charset="0"/>
              </a:rPr>
              <a:t>  </a:t>
            </a:r>
            <a:r>
              <a:rPr lang="en-US" altLang="zh-CN" sz="2400">
                <a:latin typeface="Times New Roman" panose="02020603050405020304" pitchFamily="18" charset="0"/>
                <a:cs typeface="Times New Roman" panose="02020603050405020304" pitchFamily="18" charset="0"/>
              </a:rPr>
              <a:t>	</a:t>
            </a:r>
            <a:r>
              <a:rPr lang="zh-CN" altLang="en-US" sz="2160">
                <a:latin typeface="Times New Roman" panose="02020603050405020304" pitchFamily="18" charset="0"/>
                <a:cs typeface="Times New Roman" panose="02020603050405020304" pitchFamily="18" charset="0"/>
              </a:rPr>
              <a:t>S</a:t>
            </a:r>
            <a:r>
              <a:rPr lang="en-US" altLang="zh-CN" sz="2160">
                <a:latin typeface="Times New Roman" panose="02020603050405020304" pitchFamily="18" charset="0"/>
                <a:cs typeface="Times New Roman" panose="02020603050405020304" pitchFamily="18" charset="0"/>
              </a:rPr>
              <a:t>tudent</a:t>
            </a:r>
            <a:r>
              <a:rPr lang="zh-CN" altLang="en-US" sz="2160">
                <a:latin typeface="Times New Roman" panose="02020603050405020304" pitchFamily="18" charset="0"/>
                <a:cs typeface="Times New Roman" panose="02020603050405020304" pitchFamily="18" charset="0"/>
              </a:rPr>
              <a:t>关系为被参照关系，其主码为Sno。</a:t>
            </a:r>
          </a:p>
          <a:p>
            <a:pPr marL="171450" lvl="1" indent="0" algn="l" eaLnBrk="1" hangingPunct="1">
              <a:buFont typeface="Wingdings" panose="05000000000000000000" pitchFamily="2" charset="2"/>
              <a:buNone/>
            </a:pPr>
            <a:r>
              <a:rPr lang="zh-CN" altLang="en-US" sz="2160">
                <a:latin typeface="Times New Roman" panose="02020603050405020304" pitchFamily="18" charset="0"/>
                <a:cs typeface="Times New Roman" panose="02020603050405020304" pitchFamily="18" charset="0"/>
              </a:rPr>
              <a:t>    	SC为参照关系，外码为Sno。</a:t>
            </a:r>
          </a:p>
          <a:p>
            <a:pPr marL="0" indent="0" eaLnBrk="1" hangingPunct="1">
              <a:buFont typeface="Wingdings" panose="05000000000000000000" pitchFamily="2" charset="2"/>
              <a:buNone/>
            </a:pPr>
            <a:r>
              <a:rPr lang="zh-CN" altLang="en-US" sz="2400">
                <a:latin typeface="Times New Roman" panose="02020603050405020304" pitchFamily="18" charset="0"/>
                <a:cs typeface="Times New Roman" panose="02020603050405020304" pitchFamily="18" charset="0"/>
              </a:rPr>
              <a:t>    被参照关系中主码不能为空，参照关系的外码一般可以为空</a:t>
            </a:r>
            <a:r>
              <a:rPr lang="en-US" altLang="zh-CN" sz="2400">
                <a:latin typeface="Times New Roman" panose="02020603050405020304" pitchFamily="18" charset="0"/>
                <a:cs typeface="Times New Roman" panose="02020603050405020304" pitchFamily="18" charset="0"/>
              </a:rPr>
              <a:t>(SC</a:t>
            </a:r>
            <a:r>
              <a:rPr lang="zh-CN" altLang="en-US" sz="2400">
                <a:latin typeface="Times New Roman" panose="02020603050405020304" pitchFamily="18" charset="0"/>
                <a:cs typeface="Times New Roman" panose="02020603050405020304" pitchFamily="18" charset="0"/>
              </a:rPr>
              <a:t>关系中</a:t>
            </a:r>
            <a:r>
              <a:rPr lang="en-US" altLang="zh-CN" sz="2400">
                <a:latin typeface="Times New Roman" panose="02020603050405020304" pitchFamily="18" charset="0"/>
                <a:cs typeface="Times New Roman" panose="02020603050405020304" pitchFamily="18" charset="0"/>
              </a:rPr>
              <a:t>Sno</a:t>
            </a:r>
            <a:r>
              <a:rPr lang="zh-CN" altLang="en-US" sz="2400">
                <a:latin typeface="Times New Roman" panose="02020603050405020304" pitchFamily="18" charset="0"/>
                <a:cs typeface="Times New Roman" panose="02020603050405020304" pitchFamily="18" charset="0"/>
              </a:rPr>
              <a:t>是主码组合中的主属性，不能为空</a:t>
            </a:r>
            <a:r>
              <a:rPr lang="en-US" altLang="zh-CN" sz="2400">
                <a:latin typeface="Times New Roman" panose="02020603050405020304" pitchFamily="18" charset="0"/>
                <a:cs typeface="Times New Roman" panose="02020603050405020304" pitchFamily="18" charset="0"/>
              </a:rPr>
              <a:t>)</a:t>
            </a:r>
            <a:endParaRPr lang="zh-CN" altLang="en-US" sz="2400">
              <a:latin typeface="Times New Roman" panose="02020603050405020304" pitchFamily="18" charset="0"/>
              <a:cs typeface="Times New Roman" panose="02020603050405020304" pitchFamily="18" charset="0"/>
            </a:endParaRPr>
          </a:p>
          <a:p>
            <a:pPr marL="457200" lvl="1" indent="0" eaLnBrk="1" hangingPunct="1"/>
            <a:r>
              <a:rPr lang="zh-CN" altLang="en-US" sz="2160">
                <a:latin typeface="Times New Roman" panose="02020603050405020304" pitchFamily="18" charset="0"/>
                <a:cs typeface="Times New Roman" panose="02020603050405020304" pitchFamily="18" charset="0"/>
              </a:rPr>
              <a:t> 例</a:t>
            </a:r>
            <a:r>
              <a:rPr lang="en-US" altLang="zh-CN" sz="2160">
                <a:latin typeface="Times New Roman" panose="02020603050405020304" pitchFamily="18" charset="0"/>
                <a:cs typeface="Times New Roman" panose="02020603050405020304" pitchFamily="18" charset="0"/>
              </a:rPr>
              <a:t>2</a:t>
            </a:r>
            <a:r>
              <a:rPr lang="zh-CN" altLang="en-US" sz="2160">
                <a:latin typeface="Times New Roman" panose="02020603050405020304" pitchFamily="18" charset="0"/>
                <a:cs typeface="Times New Roman" panose="02020603050405020304" pitchFamily="18" charset="0"/>
              </a:rPr>
              <a:t>：在</a:t>
            </a:r>
            <a:r>
              <a:rPr lang="en-US" altLang="zh-CN" sz="2160">
                <a:latin typeface="Times New Roman" panose="02020603050405020304" pitchFamily="18" charset="0"/>
                <a:cs typeface="Times New Roman" panose="02020603050405020304" pitchFamily="18" charset="0"/>
              </a:rPr>
              <a:t>Pubs</a:t>
            </a:r>
            <a:r>
              <a:rPr lang="zh-CN" altLang="en-US" sz="2160">
                <a:latin typeface="Times New Roman" panose="02020603050405020304" pitchFamily="18" charset="0"/>
                <a:cs typeface="Times New Roman" panose="02020603050405020304" pitchFamily="18" charset="0"/>
              </a:rPr>
              <a:t>数据库中，</a:t>
            </a:r>
            <a:r>
              <a:rPr lang="en-US" altLang="zh-CN" sz="2160">
                <a:latin typeface="Times New Roman" panose="02020603050405020304" pitchFamily="18" charset="0"/>
                <a:cs typeface="Times New Roman" panose="02020603050405020304" pitchFamily="18" charset="0"/>
              </a:rPr>
              <a:t>Titles</a:t>
            </a:r>
            <a:r>
              <a:rPr lang="zh-CN" altLang="en-US" sz="2160">
                <a:latin typeface="Times New Roman" panose="02020603050405020304" pitchFamily="18" charset="0"/>
                <a:cs typeface="Times New Roman" panose="02020603050405020304" pitchFamily="18" charset="0"/>
              </a:rPr>
              <a:t>中的</a:t>
            </a:r>
            <a:r>
              <a:rPr lang="en-US" altLang="zh-CN" sz="2160">
                <a:latin typeface="Times New Roman" panose="02020603050405020304" pitchFamily="18" charset="0"/>
                <a:cs typeface="Times New Roman" panose="02020603050405020304" pitchFamily="18" charset="0"/>
              </a:rPr>
              <a:t>Pub_id</a:t>
            </a:r>
            <a:r>
              <a:rPr lang="zh-CN" altLang="en-US" sz="2160">
                <a:latin typeface="Times New Roman" panose="02020603050405020304" pitchFamily="18" charset="0"/>
                <a:cs typeface="Times New Roman" panose="02020603050405020304" pitchFamily="18" charset="0"/>
              </a:rPr>
              <a:t>则允许取空值，表示出版社未知，或非正式出版的无出版社的书。</a:t>
            </a:r>
          </a:p>
        </p:txBody>
      </p:sp>
      <p:grpSp>
        <p:nvGrpSpPr>
          <p:cNvPr id="8" name="组合 7"/>
          <p:cNvGrpSpPr/>
          <p:nvPr/>
        </p:nvGrpSpPr>
        <p:grpSpPr>
          <a:xfrm>
            <a:off x="1333500" y="2691130"/>
            <a:ext cx="6383655" cy="665480"/>
            <a:chOff x="2100" y="4125"/>
            <a:chExt cx="10053" cy="1048"/>
          </a:xfrm>
        </p:grpSpPr>
        <p:sp>
          <p:nvSpPr>
            <p:cNvPr id="2" name="矩形 1"/>
            <p:cNvSpPr/>
            <p:nvPr/>
          </p:nvSpPr>
          <p:spPr>
            <a:xfrm>
              <a:off x="2100" y="4379"/>
              <a:ext cx="4154" cy="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SC(Sno,Cno,Grade)</a:t>
              </a:r>
            </a:p>
          </p:txBody>
        </p:sp>
        <p:sp>
          <p:nvSpPr>
            <p:cNvPr id="3" name="矩形 2"/>
            <p:cNvSpPr/>
            <p:nvPr/>
          </p:nvSpPr>
          <p:spPr>
            <a:xfrm>
              <a:off x="8607" y="4379"/>
              <a:ext cx="3546" cy="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Student(Sno,...)</a:t>
              </a:r>
            </a:p>
          </p:txBody>
        </p:sp>
        <p:sp>
          <p:nvSpPr>
            <p:cNvPr id="6" name="右箭头 5"/>
            <p:cNvSpPr/>
            <p:nvPr/>
          </p:nvSpPr>
          <p:spPr>
            <a:xfrm>
              <a:off x="6466" y="4605"/>
              <a:ext cx="1814" cy="3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876" y="4125"/>
              <a:ext cx="1008" cy="580"/>
            </a:xfrm>
            <a:prstGeom prst="rect">
              <a:avLst/>
            </a:prstGeom>
            <a:noFill/>
          </p:spPr>
          <p:txBody>
            <a:bodyPr wrap="none" rtlCol="0">
              <a:spAutoFit/>
            </a:bodyPr>
            <a:lstStyle/>
            <a:p>
              <a:r>
                <a:rPr lang="zh-CN" altLang="en-US"/>
                <a:t>参照</a:t>
              </a:r>
            </a:p>
          </p:txBody>
        </p: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5843">
                                            <p:txEl>
                                              <p:pRg st="2" end="2"/>
                                            </p:txEl>
                                          </p:spTgt>
                                        </p:tgtEl>
                                        <p:attrNameLst>
                                          <p:attrName>style.visibility</p:attrName>
                                        </p:attrNameLst>
                                      </p:cBhvr>
                                      <p:to>
                                        <p:strVal val="visible"/>
                                      </p:to>
                                    </p:set>
                                    <p:animEffect transition="in" filter="wipe(down)">
                                      <p:cBhvr>
                                        <p:cTn id="7" dur="500"/>
                                        <p:tgtEl>
                                          <p:spTgt spid="3584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5843">
                                            <p:txEl>
                                              <p:pRg st="5" end="5"/>
                                            </p:txEl>
                                          </p:spTgt>
                                        </p:tgtEl>
                                        <p:attrNameLst>
                                          <p:attrName>style.visibility</p:attrName>
                                        </p:attrNameLst>
                                      </p:cBhvr>
                                      <p:to>
                                        <p:strVal val="visible"/>
                                      </p:to>
                                    </p:set>
                                    <p:animEffect transition="in" filter="wipe(down)">
                                      <p:cBhvr>
                                        <p:cTn id="17" dur="500"/>
                                        <p:tgtEl>
                                          <p:spTgt spid="35843">
                                            <p:txEl>
                                              <p:pRg st="5" end="5"/>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5843">
                                            <p:txEl>
                                              <p:pRg st="6" end="6"/>
                                            </p:txEl>
                                          </p:spTgt>
                                        </p:tgtEl>
                                        <p:attrNameLst>
                                          <p:attrName>style.visibility</p:attrName>
                                        </p:attrNameLst>
                                      </p:cBhvr>
                                      <p:to>
                                        <p:strVal val="visible"/>
                                      </p:to>
                                    </p:set>
                                    <p:animEffect transition="in" filter="wipe(down)">
                                      <p:cBhvr>
                                        <p:cTn id="20" dur="500"/>
                                        <p:tgtEl>
                                          <p:spTgt spid="35843">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5843">
                                            <p:txEl>
                                              <p:pRg st="7" end="7"/>
                                            </p:txEl>
                                          </p:spTgt>
                                        </p:tgtEl>
                                        <p:attrNameLst>
                                          <p:attrName>style.visibility</p:attrName>
                                        </p:attrNameLst>
                                      </p:cBhvr>
                                      <p:to>
                                        <p:strVal val="visible"/>
                                      </p:to>
                                    </p:set>
                                    <p:animEffect transition="in" filter="wipe(down)">
                                      <p:cBhvr>
                                        <p:cTn id="25" dur="500"/>
                                        <p:tgtEl>
                                          <p:spTgt spid="3584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5843">
                                            <p:txEl>
                                              <p:pRg st="8" end="8"/>
                                            </p:txEl>
                                          </p:spTgt>
                                        </p:tgtEl>
                                        <p:attrNameLst>
                                          <p:attrName>style.visibility</p:attrName>
                                        </p:attrNameLst>
                                      </p:cBhvr>
                                      <p:to>
                                        <p:strVal val="visible"/>
                                      </p:to>
                                    </p:set>
                                    <p:animEffect transition="in" filter="wipe(down)">
                                      <p:cBhvr>
                                        <p:cTn id="30" dur="500"/>
                                        <p:tgtEl>
                                          <p:spTgt spid="358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sz="3600"/>
              <a:t>实现参照完整性几种情况及应对措施</a:t>
            </a:r>
          </a:p>
        </p:txBody>
      </p:sp>
      <p:sp>
        <p:nvSpPr>
          <p:cNvPr id="36867" name="Rectangle 3"/>
          <p:cNvSpPr>
            <a:spLocks noGrp="1" noChangeArrowheads="1"/>
          </p:cNvSpPr>
          <p:nvPr>
            <p:ph idx="1"/>
          </p:nvPr>
        </p:nvSpPr>
        <p:spPr>
          <a:xfrm>
            <a:off x="457200" y="1052513"/>
            <a:ext cx="8229600" cy="5184775"/>
          </a:xfrm>
        </p:spPr>
        <p:txBody>
          <a:bodyPr/>
          <a:lstStyle/>
          <a:p>
            <a:pPr marL="0" indent="0" eaLnBrk="1" hangingPunct="1">
              <a:buFont typeface="Wingdings" panose="05000000000000000000" pitchFamily="2" charset="2"/>
              <a:buNone/>
            </a:pPr>
            <a:r>
              <a:rPr lang="zh-CN" altLang="en-US" sz="2800">
                <a:solidFill>
                  <a:srgbClr val="0000FF"/>
                </a:solidFill>
              </a:rPr>
              <a:t>（</a:t>
            </a:r>
            <a:r>
              <a:rPr lang="en-US" altLang="zh-CN" sz="2800">
                <a:solidFill>
                  <a:srgbClr val="0000FF"/>
                </a:solidFill>
              </a:rPr>
              <a:t>2</a:t>
            </a:r>
            <a:r>
              <a:rPr lang="zh-CN" altLang="en-US" sz="2800">
                <a:solidFill>
                  <a:srgbClr val="0000FF"/>
                </a:solidFill>
              </a:rPr>
              <a:t>）在被参照关系中删除元组的问题</a:t>
            </a:r>
          </a:p>
          <a:p>
            <a:pPr algn="l" eaLnBrk="1" hangingPunct="1">
              <a:buFont typeface="Wingdings" panose="05000000000000000000" pitchFamily="2" charset="2"/>
            </a:pPr>
            <a:r>
              <a:rPr lang="zh-CN" altLang="en-US" sz="2160">
                <a:latin typeface="Times New Roman" panose="02020603050405020304" pitchFamily="18" charset="0"/>
                <a:cs typeface="Times New Roman" panose="02020603050405020304" pitchFamily="18" charset="0"/>
              </a:rPr>
              <a:t>当被参照关系中删除某元组，且参照关系中外码依赖该删除元组的主码。其处理措施如下：</a:t>
            </a:r>
          </a:p>
          <a:p>
            <a:pPr lvl="1" eaLnBrk="1" hangingPunct="1"/>
            <a:r>
              <a:rPr lang="zh-CN" altLang="en-US" sz="1940">
                <a:solidFill>
                  <a:srgbClr val="FF3300"/>
                </a:solidFill>
                <a:latin typeface="Times New Roman" panose="02020603050405020304" pitchFamily="18" charset="0"/>
                <a:cs typeface="Times New Roman" panose="02020603050405020304" pitchFamily="18" charset="0"/>
              </a:rPr>
              <a:t>受限删除</a:t>
            </a:r>
            <a:r>
              <a:rPr lang="zh-CN" altLang="en-US" sz="1935">
                <a:solidFill>
                  <a:srgbClr val="FF3300"/>
                </a:solidFill>
                <a:latin typeface="Times New Roman" panose="02020603050405020304" pitchFamily="18" charset="0"/>
                <a:cs typeface="Times New Roman" panose="02020603050405020304" pitchFamily="18" charset="0"/>
                <a:sym typeface="+mn-ea"/>
              </a:rPr>
              <a:t>：</a:t>
            </a:r>
            <a:r>
              <a:rPr lang="zh-CN" altLang="en-US" sz="1940">
                <a:latin typeface="Times New Roman" panose="02020603050405020304" pitchFamily="18" charset="0"/>
                <a:cs typeface="Times New Roman" panose="02020603050405020304" pitchFamily="18" charset="0"/>
              </a:rPr>
              <a:t>仅当参照关系中没有任何元组的外码值与被参照关系中要删除元组的主码值相同时，系统才执行删除操作，否则拒绝此删除操作。 </a:t>
            </a:r>
          </a:p>
          <a:p>
            <a:pPr lvl="1" eaLnBrk="1" hangingPunct="1"/>
            <a:r>
              <a:rPr lang="zh-CN" altLang="en-US" sz="1940">
                <a:solidFill>
                  <a:srgbClr val="FF3300"/>
                </a:solidFill>
                <a:latin typeface="Times New Roman" panose="02020603050405020304" pitchFamily="18" charset="0"/>
                <a:cs typeface="Times New Roman" panose="02020603050405020304" pitchFamily="18" charset="0"/>
              </a:rPr>
              <a:t>级联删除：</a:t>
            </a:r>
            <a:r>
              <a:rPr lang="zh-CN" altLang="en-US" sz="1940">
                <a:latin typeface="Times New Roman" panose="02020603050405020304" pitchFamily="18" charset="0"/>
                <a:cs typeface="Times New Roman" panose="02020603050405020304" pitchFamily="18" charset="0"/>
              </a:rPr>
              <a:t>将参照关系中所有</a:t>
            </a:r>
            <a:r>
              <a:rPr lang="en-US" altLang="zh-CN" sz="1940">
                <a:latin typeface="Times New Roman" panose="02020603050405020304" pitchFamily="18" charset="0"/>
                <a:cs typeface="Times New Roman" panose="02020603050405020304" pitchFamily="18" charset="0"/>
              </a:rPr>
              <a:t>F_K</a:t>
            </a:r>
            <a:r>
              <a:rPr lang="zh-CN" altLang="en-US" sz="1940">
                <a:latin typeface="Times New Roman" panose="02020603050405020304" pitchFamily="18" charset="0"/>
                <a:cs typeface="Times New Roman" panose="02020603050405020304" pitchFamily="18" charset="0"/>
              </a:rPr>
              <a:t>与被参照关系中要删除元组</a:t>
            </a:r>
            <a:r>
              <a:rPr lang="en-US" altLang="zh-CN" sz="1940">
                <a:latin typeface="Times New Roman" panose="02020603050405020304" pitchFamily="18" charset="0"/>
                <a:cs typeface="Times New Roman" panose="02020603050405020304" pitchFamily="18" charset="0"/>
              </a:rPr>
              <a:t>P_K</a:t>
            </a:r>
            <a:r>
              <a:rPr lang="zh-CN" altLang="en-US" sz="1940">
                <a:latin typeface="Times New Roman" panose="02020603050405020304" pitchFamily="18" charset="0"/>
                <a:cs typeface="Times New Roman" panose="02020603050405020304" pitchFamily="18" charset="0"/>
              </a:rPr>
              <a:t>相同的元组一起删除（设置联系为级联删除）</a:t>
            </a:r>
          </a:p>
          <a:p>
            <a:pPr lvl="1" eaLnBrk="1" hangingPunct="1"/>
            <a:r>
              <a:rPr lang="zh-CN" altLang="en-US" sz="1940">
                <a:solidFill>
                  <a:srgbClr val="FF3300"/>
                </a:solidFill>
                <a:latin typeface="Times New Roman" panose="02020603050405020304" pitchFamily="18" charset="0"/>
                <a:cs typeface="Times New Roman" panose="02020603050405020304" pitchFamily="18" charset="0"/>
              </a:rPr>
              <a:t>置空值删除</a:t>
            </a:r>
            <a:r>
              <a:rPr lang="zh-CN" altLang="en-US" sz="1935">
                <a:solidFill>
                  <a:srgbClr val="FF3300"/>
                </a:solidFill>
                <a:latin typeface="Times New Roman" panose="02020603050405020304" pitchFamily="18" charset="0"/>
                <a:cs typeface="Times New Roman" panose="02020603050405020304" pitchFamily="18" charset="0"/>
                <a:sym typeface="+mn-ea"/>
              </a:rPr>
              <a:t>：</a:t>
            </a:r>
            <a:r>
              <a:rPr lang="zh-CN" altLang="en-US" sz="1940">
                <a:latin typeface="Times New Roman" panose="02020603050405020304" pitchFamily="18" charset="0"/>
                <a:cs typeface="Times New Roman" panose="02020603050405020304" pitchFamily="18" charset="0"/>
              </a:rPr>
              <a:t>删除被参照关系的元组，并将参照关系中所有与被参照关系中被删除元组</a:t>
            </a:r>
            <a:r>
              <a:rPr lang="en-US" altLang="zh-CN" sz="1940">
                <a:latin typeface="Times New Roman" panose="02020603050405020304" pitchFamily="18" charset="0"/>
                <a:cs typeface="Times New Roman" panose="02020603050405020304" pitchFamily="18" charset="0"/>
              </a:rPr>
              <a:t>P_K</a:t>
            </a:r>
            <a:r>
              <a:rPr lang="zh-CN" altLang="en-US" sz="1940">
                <a:latin typeface="Times New Roman" panose="02020603050405020304" pitchFamily="18" charset="0"/>
                <a:cs typeface="Times New Roman" panose="02020603050405020304" pitchFamily="18" charset="0"/>
              </a:rPr>
              <a:t>相应</a:t>
            </a:r>
            <a:r>
              <a:rPr lang="en-US" altLang="zh-CN" sz="1940">
                <a:latin typeface="Times New Roman" panose="02020603050405020304" pitchFamily="18" charset="0"/>
                <a:cs typeface="Times New Roman" panose="02020603050405020304" pitchFamily="18" charset="0"/>
              </a:rPr>
              <a:t>F_K</a:t>
            </a:r>
            <a:r>
              <a:rPr lang="zh-CN" altLang="en-US" sz="1940">
                <a:latin typeface="Times New Roman" panose="02020603050405020304" pitchFamily="18" charset="0"/>
                <a:cs typeface="Times New Roman" panose="02020603050405020304" pitchFamily="18" charset="0"/>
              </a:rPr>
              <a:t>均置为空值</a:t>
            </a:r>
          </a:p>
          <a:p>
            <a:pPr lvl="1" eaLnBrk="1" hangingPunct="1"/>
            <a:r>
              <a:rPr lang="zh-CN" altLang="en-US" sz="1940">
                <a:solidFill>
                  <a:srgbClr val="FF3300"/>
                </a:solidFill>
                <a:latin typeface="Times New Roman" panose="02020603050405020304" pitchFamily="18" charset="0"/>
                <a:cs typeface="Times New Roman" panose="02020603050405020304" pitchFamily="18" charset="0"/>
              </a:rPr>
              <a:t>置默认值删除</a:t>
            </a:r>
            <a:r>
              <a:rPr lang="zh-CN" altLang="en-US" sz="1935">
                <a:solidFill>
                  <a:srgbClr val="FF3300"/>
                </a:solidFill>
                <a:latin typeface="Times New Roman" panose="02020603050405020304" pitchFamily="18" charset="0"/>
                <a:cs typeface="Times New Roman" panose="02020603050405020304" pitchFamily="18" charset="0"/>
                <a:sym typeface="+mn-ea"/>
              </a:rPr>
              <a:t>：</a:t>
            </a:r>
            <a:r>
              <a:rPr lang="zh-CN" altLang="en-US" sz="1940">
                <a:latin typeface="Times New Roman" panose="02020603050405020304" pitchFamily="18" charset="0"/>
                <a:cs typeface="Times New Roman" panose="02020603050405020304" pitchFamily="18" charset="0"/>
              </a:rPr>
              <a:t>删除被参照关系的元组，并将参照关系中所有与被参照关系中被删除元组</a:t>
            </a:r>
            <a:r>
              <a:rPr lang="en-US" altLang="zh-CN" sz="1940">
                <a:latin typeface="Times New Roman" panose="02020603050405020304" pitchFamily="18" charset="0"/>
                <a:cs typeface="Times New Roman" panose="02020603050405020304" pitchFamily="18" charset="0"/>
              </a:rPr>
              <a:t>P_K</a:t>
            </a:r>
            <a:r>
              <a:rPr lang="zh-CN" altLang="en-US" sz="1940">
                <a:latin typeface="Times New Roman" panose="02020603050405020304" pitchFamily="18" charset="0"/>
                <a:cs typeface="Times New Roman" panose="02020603050405020304" pitchFamily="18" charset="0"/>
              </a:rPr>
              <a:t>相应</a:t>
            </a:r>
            <a:r>
              <a:rPr lang="en-US" altLang="zh-CN" sz="1940">
                <a:latin typeface="Times New Roman" panose="02020603050405020304" pitchFamily="18" charset="0"/>
                <a:cs typeface="Times New Roman" panose="02020603050405020304" pitchFamily="18" charset="0"/>
              </a:rPr>
              <a:t>F_K</a:t>
            </a:r>
            <a:r>
              <a:rPr lang="zh-CN" altLang="en-US" sz="1940">
                <a:latin typeface="Times New Roman" panose="02020603050405020304" pitchFamily="18" charset="0"/>
                <a:cs typeface="Times New Roman" panose="02020603050405020304" pitchFamily="18" charset="0"/>
              </a:rPr>
              <a:t>均置为默认值。</a:t>
            </a:r>
            <a:r>
              <a:rPr lang="zh-CN" altLang="en-US" sz="1940"/>
              <a:t>               </a:t>
            </a:r>
          </a:p>
          <a:p>
            <a:pPr eaLnBrk="1" latinLnBrk="0" hangingPunct="1">
              <a:spcBef>
                <a:spcPts val="600"/>
              </a:spcBef>
            </a:pPr>
            <a:endParaRPr lang="zh-CN" altLang="en-US" sz="240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6867">
                                            <p:txEl>
                                              <p:pRg st="2" end="2"/>
                                            </p:txEl>
                                          </p:spTgt>
                                        </p:tgtEl>
                                        <p:attrNameLst>
                                          <p:attrName>style.visibility</p:attrName>
                                        </p:attrNameLst>
                                      </p:cBhvr>
                                      <p:to>
                                        <p:strVal val="visible"/>
                                      </p:to>
                                    </p:set>
                                    <p:animEffect transition="in" filter="wipe(down)">
                                      <p:cBhvr>
                                        <p:cTn id="7" dur="500"/>
                                        <p:tgtEl>
                                          <p:spTgt spid="3686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6867">
                                            <p:txEl>
                                              <p:pRg st="3" end="3"/>
                                            </p:txEl>
                                          </p:spTgt>
                                        </p:tgtEl>
                                        <p:attrNameLst>
                                          <p:attrName>style.visibility</p:attrName>
                                        </p:attrNameLst>
                                      </p:cBhvr>
                                      <p:to>
                                        <p:strVal val="visible"/>
                                      </p:to>
                                    </p:set>
                                    <p:animEffect transition="in" filter="wipe(down)">
                                      <p:cBhvr>
                                        <p:cTn id="12" dur="500"/>
                                        <p:tgtEl>
                                          <p:spTgt spid="3686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6867">
                                            <p:txEl>
                                              <p:pRg st="4" end="4"/>
                                            </p:txEl>
                                          </p:spTgt>
                                        </p:tgtEl>
                                        <p:attrNameLst>
                                          <p:attrName>style.visibility</p:attrName>
                                        </p:attrNameLst>
                                      </p:cBhvr>
                                      <p:to>
                                        <p:strVal val="visible"/>
                                      </p:to>
                                    </p:set>
                                    <p:animEffect transition="in" filter="wipe(down)">
                                      <p:cBhvr>
                                        <p:cTn id="17" dur="500"/>
                                        <p:tgtEl>
                                          <p:spTgt spid="3686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6867">
                                            <p:txEl>
                                              <p:pRg st="5" end="5"/>
                                            </p:txEl>
                                          </p:spTgt>
                                        </p:tgtEl>
                                        <p:attrNameLst>
                                          <p:attrName>style.visibility</p:attrName>
                                        </p:attrNameLst>
                                      </p:cBhvr>
                                      <p:to>
                                        <p:strVal val="visible"/>
                                      </p:to>
                                    </p:set>
                                    <p:animEffect transition="in" filter="wipe(down)">
                                      <p:cBhvr>
                                        <p:cTn id="22" dur="500"/>
                                        <p:tgtEl>
                                          <p:spTgt spid="368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algn="l" eaLnBrk="1" hangingPunct="1">
              <a:buClrTx/>
              <a:buSzTx/>
              <a:buFontTx/>
            </a:pPr>
            <a:r>
              <a:rPr lang="zh-CN" altLang="en-US" sz="3600"/>
              <a:t>删除方法示例</a:t>
            </a:r>
          </a:p>
        </p:txBody>
      </p:sp>
      <p:sp>
        <p:nvSpPr>
          <p:cNvPr id="37891" name="Rectangle 3"/>
          <p:cNvSpPr>
            <a:spLocks noGrp="1" noChangeArrowheads="1"/>
          </p:cNvSpPr>
          <p:nvPr>
            <p:ph idx="1"/>
          </p:nvPr>
        </p:nvSpPr>
        <p:spPr>
          <a:xfrm>
            <a:off x="457200" y="1052513"/>
            <a:ext cx="8229600" cy="5184775"/>
          </a:xfrm>
        </p:spPr>
        <p:txBody>
          <a:bodyPr/>
          <a:lstStyle/>
          <a:p>
            <a:pPr eaLnBrk="1" hangingPunct="1">
              <a:buFont typeface="Wingdings" panose="05000000000000000000" pitchFamily="2" charset="2"/>
              <a:buNone/>
            </a:pPr>
            <a:r>
              <a:rPr lang="zh-CN" altLang="en-US" sz="2400">
                <a:solidFill>
                  <a:schemeClr val="tx2"/>
                </a:solidFill>
                <a:latin typeface="+mj-lt"/>
                <a:ea typeface="+mj-ea"/>
                <a:cs typeface="+mj-cs"/>
              </a:rPr>
              <a:t>例</a:t>
            </a:r>
            <a:r>
              <a:rPr lang="en-US" altLang="zh-CN" sz="2400">
                <a:solidFill>
                  <a:schemeClr val="tx2"/>
                </a:solidFill>
                <a:latin typeface="+mj-lt"/>
                <a:ea typeface="+mj-ea"/>
                <a:cs typeface="+mj-cs"/>
              </a:rPr>
              <a:t>1</a:t>
            </a:r>
            <a:r>
              <a:rPr lang="zh-CN" altLang="en-US" sz="2400">
                <a:solidFill>
                  <a:schemeClr val="tx2"/>
                </a:solidFill>
                <a:latin typeface="+mj-lt"/>
                <a:ea typeface="+mj-ea"/>
                <a:cs typeface="+mj-cs"/>
              </a:rPr>
              <a:t>：</a:t>
            </a:r>
            <a:r>
              <a:rPr lang="zh-CN" altLang="en-US" sz="2400" dirty="0">
                <a:latin typeface="Times New Roman" panose="02020603050405020304" pitchFamily="18" charset="0"/>
                <a:cs typeface="Times New Roman" panose="02020603050405020304" pitchFamily="18" charset="0"/>
              </a:rPr>
              <a:t>要删除</a:t>
            </a:r>
            <a:r>
              <a:rPr lang="en-US" altLang="zh-CN" sz="2400" dirty="0">
                <a:latin typeface="Times New Roman" panose="02020603050405020304" pitchFamily="18" charset="0"/>
                <a:cs typeface="Times New Roman" panose="02020603050405020304" pitchFamily="18" charset="0"/>
              </a:rPr>
              <a:t>Student</a:t>
            </a:r>
            <a:r>
              <a:rPr lang="zh-CN" altLang="en-US" sz="2400" dirty="0">
                <a:latin typeface="Times New Roman" panose="02020603050405020304" pitchFamily="18" charset="0"/>
                <a:cs typeface="Times New Roman" panose="02020603050405020304" pitchFamily="18" charset="0"/>
              </a:rPr>
              <a:t>关系中</a:t>
            </a:r>
            <a:r>
              <a:rPr lang="en-US" altLang="zh-CN" sz="2400" dirty="0" err="1">
                <a:latin typeface="Times New Roman" panose="02020603050405020304" pitchFamily="18" charset="0"/>
                <a:cs typeface="Times New Roman" panose="02020603050405020304" pitchFamily="18" charset="0"/>
              </a:rPr>
              <a:t>Sno</a:t>
            </a:r>
            <a:r>
              <a:rPr lang="en-US" altLang="zh-CN" sz="2400" dirty="0">
                <a:latin typeface="Times New Roman" panose="02020603050405020304" pitchFamily="18" charset="0"/>
                <a:cs typeface="Times New Roman" panose="02020603050405020304" pitchFamily="18" charset="0"/>
              </a:rPr>
              <a:t>=9512101</a:t>
            </a:r>
            <a:r>
              <a:rPr lang="zh-CN" altLang="en-US" sz="2400" dirty="0">
                <a:latin typeface="Times New Roman" panose="02020603050405020304" pitchFamily="18" charset="0"/>
                <a:cs typeface="Times New Roman" panose="02020603050405020304" pitchFamily="18" charset="0"/>
              </a:rPr>
              <a:t>的元组，而</a:t>
            </a:r>
            <a:r>
              <a:rPr lang="en-US" altLang="zh-CN" sz="2400" dirty="0">
                <a:latin typeface="Times New Roman" panose="02020603050405020304" pitchFamily="18" charset="0"/>
                <a:cs typeface="Times New Roman" panose="02020603050405020304" pitchFamily="18" charset="0"/>
              </a:rPr>
              <a:t>SC</a:t>
            </a:r>
            <a:r>
              <a:rPr lang="zh-CN" altLang="en-US" sz="2400" dirty="0">
                <a:latin typeface="Times New Roman" panose="02020603050405020304" pitchFamily="18" charset="0"/>
                <a:cs typeface="Times New Roman" panose="02020603050405020304" pitchFamily="18" charset="0"/>
              </a:rPr>
              <a:t>关系中有</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个元组的</a:t>
            </a:r>
            <a:r>
              <a:rPr lang="en-US" altLang="zh-CN" sz="2400" dirty="0" err="1">
                <a:latin typeface="Times New Roman" panose="02020603050405020304" pitchFamily="18" charset="0"/>
                <a:cs typeface="Times New Roman" panose="02020603050405020304" pitchFamily="18" charset="0"/>
              </a:rPr>
              <a:t>Sno</a:t>
            </a:r>
            <a:r>
              <a:rPr lang="zh-CN" altLang="en-US" sz="2400" dirty="0">
                <a:latin typeface="Times New Roman" panose="02020603050405020304" pitchFamily="18" charset="0"/>
                <a:cs typeface="Times New Roman" panose="02020603050405020304" pitchFamily="18" charset="0"/>
              </a:rPr>
              <a:t>都等于</a:t>
            </a:r>
            <a:r>
              <a:rPr lang="en-US" altLang="zh-CN" sz="2400" dirty="0">
                <a:latin typeface="Times New Roman" panose="02020603050405020304" pitchFamily="18" charset="0"/>
                <a:cs typeface="Times New Roman" panose="02020603050405020304" pitchFamily="18" charset="0"/>
              </a:rPr>
              <a:t>9512101</a:t>
            </a:r>
            <a:r>
              <a:rPr lang="zh-CN" altLang="en-US" sz="2400" dirty="0">
                <a:latin typeface="Times New Roman" panose="02020603050405020304" pitchFamily="18" charset="0"/>
                <a:cs typeface="Times New Roman" panose="02020603050405020304" pitchFamily="18" charset="0"/>
              </a:rPr>
              <a:t>。</a:t>
            </a:r>
          </a:p>
          <a:p>
            <a:pPr eaLnBrk="1" hangingPunct="1">
              <a:buFont typeface="Wingdings" panose="05000000000000000000" pitchFamily="2" charset="2"/>
              <a:buNone/>
            </a:pPr>
            <a:endParaRPr lang="zh-CN" altLang="en-US" sz="24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zh-CN" altLang="en-US" sz="24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zh-CN" altLang="en-US" sz="24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zh-CN" altLang="en-US" sz="24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zh-CN" altLang="en-US" sz="24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zh-CN" altLang="en-US" sz="24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zh-CN" altLang="en-US" sz="2400" dirty="0">
              <a:latin typeface="Times New Roman" panose="02020603050405020304" pitchFamily="18" charset="0"/>
              <a:cs typeface="Times New Roman" panose="02020603050405020304" pitchFamily="18" charset="0"/>
            </a:endParaRPr>
          </a:p>
          <a:p>
            <a:pPr marL="57150" lvl="1" indent="-342900" eaLnBrk="1" latinLnBrk="0" hangingPunct="1">
              <a:spcBef>
                <a:spcPts val="600"/>
              </a:spcBef>
            </a:pPr>
            <a:r>
              <a:rPr lang="zh-CN" altLang="en-US" sz="2400" dirty="0">
                <a:latin typeface="Times New Roman" panose="02020603050405020304" pitchFamily="18" charset="0"/>
                <a:cs typeface="Times New Roman" panose="02020603050405020304" pitchFamily="18" charset="0"/>
                <a:sym typeface="+mn-ea"/>
              </a:rPr>
              <a:t>受限删除：系统将拒绝执行此删除操作。</a:t>
            </a:r>
            <a:r>
              <a:rPr lang="en-US" altLang="zh-CN" sz="2400" dirty="0" err="1">
                <a:latin typeface="Times New Roman" panose="02020603050405020304" pitchFamily="18" charset="0"/>
                <a:cs typeface="Times New Roman" panose="02020603050405020304" pitchFamily="18" charset="0"/>
                <a:sym typeface="+mn-ea"/>
              </a:rPr>
              <a:t>Sno</a:t>
            </a:r>
            <a:r>
              <a:rPr lang="en-US" altLang="zh-CN" sz="2400" dirty="0">
                <a:latin typeface="Times New Roman" panose="02020603050405020304" pitchFamily="18" charset="0"/>
                <a:cs typeface="Times New Roman" panose="02020603050405020304" pitchFamily="18" charset="0"/>
                <a:sym typeface="+mn-ea"/>
              </a:rPr>
              <a:t>=9522103</a:t>
            </a:r>
          </a:p>
          <a:p>
            <a:pPr marL="57150" lvl="1" indent="-342900" eaLnBrk="1" latinLnBrk="0" hangingPunct="1">
              <a:spcBef>
                <a:spcPts val="600"/>
              </a:spcBef>
            </a:pPr>
            <a:r>
              <a:rPr lang="zh-CN" altLang="en-US" sz="2400" dirty="0">
                <a:latin typeface="Times New Roman" panose="02020603050405020304" pitchFamily="18" charset="0"/>
                <a:cs typeface="Times New Roman" panose="02020603050405020304" pitchFamily="18" charset="0"/>
                <a:sym typeface="+mn-ea"/>
              </a:rPr>
              <a:t>置空值删除：将</a:t>
            </a:r>
            <a:r>
              <a:rPr lang="en-US" altLang="zh-CN" sz="2400" dirty="0">
                <a:latin typeface="Times New Roman" panose="02020603050405020304" pitchFamily="18" charset="0"/>
                <a:cs typeface="Times New Roman" panose="02020603050405020304" pitchFamily="18" charset="0"/>
                <a:sym typeface="+mn-ea"/>
              </a:rPr>
              <a:t>SC</a:t>
            </a:r>
            <a:r>
              <a:rPr lang="zh-CN" altLang="en-US" sz="2400" dirty="0">
                <a:latin typeface="Times New Roman" panose="02020603050405020304" pitchFamily="18" charset="0"/>
                <a:cs typeface="Times New Roman" panose="02020603050405020304" pitchFamily="18" charset="0"/>
                <a:sym typeface="+mn-ea"/>
              </a:rPr>
              <a:t>关系中所有 </a:t>
            </a:r>
            <a:r>
              <a:rPr lang="en-US" altLang="zh-CN" sz="2400" dirty="0" err="1">
                <a:latin typeface="Times New Roman" panose="02020603050405020304" pitchFamily="18" charset="0"/>
                <a:cs typeface="Times New Roman" panose="02020603050405020304" pitchFamily="18" charset="0"/>
                <a:sym typeface="+mn-ea"/>
              </a:rPr>
              <a:t>Sno</a:t>
            </a:r>
            <a:r>
              <a:rPr lang="en-US" altLang="zh-CN" sz="2400" dirty="0">
                <a:latin typeface="Times New Roman" panose="02020603050405020304" pitchFamily="18" charset="0"/>
                <a:cs typeface="Times New Roman" panose="02020603050405020304" pitchFamily="18" charset="0"/>
                <a:sym typeface="+mn-ea"/>
              </a:rPr>
              <a:t>=9512101</a:t>
            </a:r>
            <a:r>
              <a:rPr lang="zh-CN" altLang="en-US" sz="2400" dirty="0">
                <a:latin typeface="Times New Roman" panose="02020603050405020304" pitchFamily="18" charset="0"/>
                <a:cs typeface="Times New Roman" panose="02020603050405020304" pitchFamily="18" charset="0"/>
                <a:sym typeface="+mn-ea"/>
              </a:rPr>
              <a:t>的元组的</a:t>
            </a:r>
            <a:r>
              <a:rPr lang="en-US" altLang="zh-CN" sz="2400" dirty="0" err="1">
                <a:latin typeface="Times New Roman" panose="02020603050405020304" pitchFamily="18" charset="0"/>
                <a:cs typeface="Times New Roman" panose="02020603050405020304" pitchFamily="18" charset="0"/>
                <a:sym typeface="+mn-ea"/>
              </a:rPr>
              <a:t>Sno</a:t>
            </a:r>
            <a:r>
              <a:rPr lang="zh-CN" altLang="en-US" sz="2400" dirty="0">
                <a:latin typeface="Times New Roman" panose="02020603050405020304" pitchFamily="18" charset="0"/>
                <a:cs typeface="Times New Roman" panose="02020603050405020304" pitchFamily="18" charset="0"/>
                <a:sym typeface="+mn-ea"/>
              </a:rPr>
              <a:t>值置为空值。</a:t>
            </a:r>
            <a:r>
              <a:rPr lang="en-US" altLang="zh-CN" sz="2400" dirty="0">
                <a:latin typeface="Times New Roman" panose="02020603050405020304" pitchFamily="18" charset="0"/>
                <a:cs typeface="Times New Roman" panose="02020603050405020304" pitchFamily="18" charset="0"/>
                <a:sym typeface="+mn-ea"/>
              </a:rPr>
              <a:t>(</a:t>
            </a:r>
            <a:r>
              <a:rPr lang="zh-CN" altLang="en-US" sz="2400" dirty="0">
                <a:latin typeface="Times New Roman" panose="02020603050405020304" pitchFamily="18" charset="0"/>
                <a:cs typeface="Times New Roman" panose="02020603050405020304" pitchFamily="18" charset="0"/>
                <a:sym typeface="+mn-ea"/>
              </a:rPr>
              <a:t>不可行</a:t>
            </a:r>
            <a:r>
              <a:rPr lang="en-US" altLang="zh-CN" sz="2400" dirty="0">
                <a:latin typeface="Times New Roman" panose="02020603050405020304" pitchFamily="18" charset="0"/>
                <a:cs typeface="Times New Roman" panose="02020603050405020304" pitchFamily="18" charset="0"/>
                <a:sym typeface="+mn-ea"/>
              </a:rPr>
              <a:t>)</a:t>
            </a:r>
            <a:endParaRPr lang="zh-CN" altLang="en-US" sz="24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zh-CN" altLang="en-US" sz="2400" dirty="0">
              <a:latin typeface="Times New Roman" panose="02020603050405020304" pitchFamily="18" charset="0"/>
              <a:cs typeface="Times New Roman" panose="02020603050405020304" pitchFamily="18" charset="0"/>
            </a:endParaRPr>
          </a:p>
          <a:p>
            <a:pPr lvl="1" eaLnBrk="1" hangingPunct="1"/>
            <a:endParaRPr lang="zh-CN" altLang="en-US" sz="2400" dirty="0">
              <a:latin typeface="Times New Roman" panose="02020603050405020304" pitchFamily="18" charset="0"/>
              <a:cs typeface="Times New Roman" panose="02020603050405020304" pitchFamily="18" charset="0"/>
            </a:endParaRPr>
          </a:p>
        </p:txBody>
      </p:sp>
      <p:graphicFrame>
        <p:nvGraphicFramePr>
          <p:cNvPr id="6" name="表格 5"/>
          <p:cNvGraphicFramePr>
            <a:graphicFrameLocks noGrp="1"/>
          </p:cNvGraphicFramePr>
          <p:nvPr>
            <p:custDataLst>
              <p:tags r:id="rId1"/>
            </p:custDataLst>
          </p:nvPr>
        </p:nvGraphicFramePr>
        <p:xfrm>
          <a:off x="1146905" y="1961421"/>
          <a:ext cx="4111625" cy="2592186"/>
        </p:xfrm>
        <a:graphic>
          <a:graphicData uri="http://schemas.openxmlformats.org/drawingml/2006/table">
            <a:tbl>
              <a:tblPr/>
              <a:tblGrid>
                <a:gridCol w="877570">
                  <a:extLst>
                    <a:ext uri="{9D8B030D-6E8A-4147-A177-3AD203B41FA5}">
                      <a16:colId xmlns:a16="http://schemas.microsoft.com/office/drawing/2014/main" xmlns="" val="20000"/>
                    </a:ext>
                  </a:extLst>
                </a:gridCol>
                <a:gridCol w="876935">
                  <a:extLst>
                    <a:ext uri="{9D8B030D-6E8A-4147-A177-3AD203B41FA5}">
                      <a16:colId xmlns:a16="http://schemas.microsoft.com/office/drawing/2014/main" xmlns="" val="20001"/>
                    </a:ext>
                  </a:extLst>
                </a:gridCol>
                <a:gridCol w="654685">
                  <a:extLst>
                    <a:ext uri="{9D8B030D-6E8A-4147-A177-3AD203B41FA5}">
                      <a16:colId xmlns:a16="http://schemas.microsoft.com/office/drawing/2014/main" xmlns="" val="20002"/>
                    </a:ext>
                  </a:extLst>
                </a:gridCol>
                <a:gridCol w="645160">
                  <a:extLst>
                    <a:ext uri="{9D8B030D-6E8A-4147-A177-3AD203B41FA5}">
                      <a16:colId xmlns:a16="http://schemas.microsoft.com/office/drawing/2014/main" xmlns="" val="20003"/>
                    </a:ext>
                  </a:extLst>
                </a:gridCol>
                <a:gridCol w="1057275">
                  <a:extLst>
                    <a:ext uri="{9D8B030D-6E8A-4147-A177-3AD203B41FA5}">
                      <a16:colId xmlns:a16="http://schemas.microsoft.com/office/drawing/2014/main" xmlns="" val="20004"/>
                    </a:ext>
                  </a:extLst>
                </a:gridCol>
              </a:tblGrid>
              <a:tr h="323850">
                <a:tc>
                  <a:txBody>
                    <a:bodyPr/>
                    <a:lstStyle/>
                    <a:p>
                      <a:pPr marL="0" algn="ctr" defTabSz="457200" rtl="0" eaLnBrk="1" fontAlgn="ctr" latinLnBrk="0" hangingPunct="1"/>
                      <a:r>
                        <a:rPr lang="en-US" sz="1600" b="0" i="0" u="none" strike="noStrike" kern="1200" dirty="0" err="1">
                          <a:solidFill>
                            <a:srgbClr val="000000"/>
                          </a:solidFill>
                          <a:latin typeface="Times New Roman" panose="02020603050405020304" pitchFamily="18" charset="0"/>
                          <a:cs typeface="Times New Roman" panose="02020603050405020304" pitchFamily="18" charset="0"/>
                        </a:rPr>
                        <a:t>Sno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sz="1600" b="0" i="0" u="none" strike="noStrike" kern="1200">
                          <a:solidFill>
                            <a:srgbClr val="000000"/>
                          </a:solidFill>
                          <a:latin typeface="Times New Roman" panose="02020603050405020304" pitchFamily="18" charset="0"/>
                          <a:cs typeface="Times New Roman" panose="02020603050405020304" pitchFamily="18" charset="0"/>
                        </a:rPr>
                        <a:t>Sname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sz="1600" b="0" i="0" u="none" strike="noStrike" kern="1200">
                          <a:solidFill>
                            <a:srgbClr val="000000"/>
                          </a:solidFill>
                          <a:latin typeface="Times New Roman" panose="02020603050405020304" pitchFamily="18" charset="0"/>
                          <a:cs typeface="Times New Roman" panose="02020603050405020304" pitchFamily="18" charset="0"/>
                        </a:rPr>
                        <a:t>Ssex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sz="1600" b="0" i="0" u="none" strike="noStrike" kern="1200" dirty="0">
                          <a:solidFill>
                            <a:srgbClr val="000000"/>
                          </a:solidFill>
                          <a:latin typeface="Times New Roman" panose="02020603050405020304" pitchFamily="18" charset="0"/>
                          <a:cs typeface="Times New Roman" panose="02020603050405020304" pitchFamily="18" charset="0"/>
                        </a:rPr>
                        <a:t>Sage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sz="1600" b="0" i="0" u="none" strike="noStrike" kern="1200" dirty="0" err="1">
                          <a:solidFill>
                            <a:srgbClr val="000000"/>
                          </a:solidFill>
                          <a:latin typeface="Times New Roman" panose="02020603050405020304" pitchFamily="18" charset="0"/>
                          <a:cs typeface="Times New Roman" panose="02020603050405020304" pitchFamily="18" charset="0"/>
                        </a:rPr>
                        <a:t>Sdept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324048">
                <a:tc>
                  <a:txBody>
                    <a:bodyPr/>
                    <a:lstStyle/>
                    <a:p>
                      <a:pPr marL="0" algn="ctr" defTabSz="457200" rtl="0" eaLnBrk="1" fontAlgn="ctr" latinLnBrk="0" hangingPunct="1"/>
                      <a:r>
                        <a:rPr lang="en-US" altLang="zh-CN" sz="1600" b="0" i="0" u="none" strike="noStrike" kern="1200" dirty="0">
                          <a:solidFill>
                            <a:srgbClr val="000000"/>
                          </a:solidFill>
                          <a:latin typeface="Times New Roman" panose="02020603050405020304" pitchFamily="18" charset="0"/>
                          <a:cs typeface="Times New Roman" panose="02020603050405020304" pitchFamily="18" charset="0"/>
                        </a:rPr>
                        <a:t>9512101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李勇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a:solidFill>
                            <a:srgbClr val="000000"/>
                          </a:solidFill>
                          <a:latin typeface="Times New Roman" panose="02020603050405020304" pitchFamily="18" charset="0"/>
                          <a:cs typeface="+mn-cs"/>
                        </a:rPr>
                        <a:t>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altLang="zh-CN" sz="1600" b="0" i="0" u="none" strike="noStrike" kern="1200">
                          <a:solidFill>
                            <a:srgbClr val="000000"/>
                          </a:solidFill>
                          <a:latin typeface="Times New Roman" panose="02020603050405020304" pitchFamily="18" charset="0"/>
                          <a:cs typeface="Times New Roman" panose="02020603050405020304" pitchFamily="18" charset="0"/>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计算机系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324048">
                <a:tc>
                  <a:txBody>
                    <a:bodyPr/>
                    <a:lstStyle/>
                    <a:p>
                      <a:pPr marL="0" algn="ctr" defTabSz="457200" rtl="0" eaLnBrk="1" fontAlgn="ctr" latinLnBrk="0" hangingPunct="1"/>
                      <a:r>
                        <a:rPr lang="en-US" altLang="zh-CN" sz="1600" b="0" i="0" u="none" strike="noStrike" kern="1200">
                          <a:solidFill>
                            <a:srgbClr val="000000"/>
                          </a:solidFill>
                          <a:latin typeface="Times New Roman" panose="02020603050405020304" pitchFamily="18" charset="0"/>
                          <a:cs typeface="Times New Roman" panose="02020603050405020304" pitchFamily="18" charset="0"/>
                        </a:rPr>
                        <a:t>9512102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刘晨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a:solidFill>
                            <a:srgbClr val="000000"/>
                          </a:solidFill>
                          <a:latin typeface="Times New Roman" panose="02020603050405020304" pitchFamily="18" charset="0"/>
                          <a:cs typeface="+mn-cs"/>
                        </a:rPr>
                        <a:t>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altLang="zh-CN" sz="1600" b="0" i="0" u="none" strike="noStrike" kern="1200">
                          <a:solidFill>
                            <a:srgbClr val="000000"/>
                          </a:solidFill>
                          <a:latin typeface="Times New Roman" panose="02020603050405020304" pitchFamily="18" charset="0"/>
                          <a:cs typeface="Times New Roman" panose="02020603050405020304" pitchFamily="18"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计算机系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324048">
                <a:tc>
                  <a:txBody>
                    <a:bodyPr/>
                    <a:lstStyle/>
                    <a:p>
                      <a:pPr marL="0" algn="ctr" defTabSz="457200" rtl="0" eaLnBrk="1" fontAlgn="ctr" latinLnBrk="0" hangingPunct="1"/>
                      <a:r>
                        <a:rPr lang="en-US" altLang="zh-CN" sz="1600" b="0" i="0" u="none" strike="noStrike" kern="1200">
                          <a:solidFill>
                            <a:srgbClr val="000000"/>
                          </a:solidFill>
                          <a:latin typeface="Times New Roman" panose="02020603050405020304" pitchFamily="18" charset="0"/>
                          <a:cs typeface="Times New Roman" panose="02020603050405020304" pitchFamily="18" charset="0"/>
                        </a:rPr>
                        <a:t>9512103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王敏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女</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altLang="zh-CN" sz="1600" b="0" i="0" u="none" strike="noStrike" kern="1200" dirty="0">
                          <a:solidFill>
                            <a:srgbClr val="000000"/>
                          </a:solidFill>
                          <a:latin typeface="Times New Roman" panose="02020603050405020304" pitchFamily="18" charset="0"/>
                          <a:cs typeface="Times New Roman" panose="02020603050405020304" pitchFamily="18"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计算机系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324048">
                <a:tc>
                  <a:txBody>
                    <a:bodyPr/>
                    <a:lstStyle/>
                    <a:p>
                      <a:pPr marL="0" algn="ctr" defTabSz="457200" rtl="0" eaLnBrk="1" fontAlgn="ctr" latinLnBrk="0" hangingPunct="1"/>
                      <a:r>
                        <a:rPr lang="en-US" altLang="zh-CN" sz="1600" b="0" i="0" u="none" strike="noStrike" kern="1200">
                          <a:solidFill>
                            <a:srgbClr val="000000"/>
                          </a:solidFill>
                          <a:latin typeface="Times New Roman" panose="02020603050405020304" pitchFamily="18" charset="0"/>
                          <a:cs typeface="Times New Roman" panose="02020603050405020304" pitchFamily="18" charset="0"/>
                        </a:rPr>
                        <a:t>9521101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a:solidFill>
                            <a:srgbClr val="000000"/>
                          </a:solidFill>
                          <a:latin typeface="Times New Roman" panose="02020603050405020304" pitchFamily="18" charset="0"/>
                          <a:cs typeface="+mn-cs"/>
                        </a:rPr>
                        <a:t>张立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altLang="zh-CN" sz="1600" b="0" i="0" u="none" strike="noStrike" kern="1200" dirty="0">
                          <a:solidFill>
                            <a:srgbClr val="000000"/>
                          </a:solidFill>
                          <a:latin typeface="Times New Roman" panose="02020603050405020304" pitchFamily="18" charset="0"/>
                          <a:cs typeface="Times New Roman" panose="02020603050405020304" pitchFamily="18" charset="0"/>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信息系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324048">
                <a:tc>
                  <a:txBody>
                    <a:bodyPr/>
                    <a:lstStyle/>
                    <a:p>
                      <a:pPr marL="0" algn="ctr" defTabSz="457200" rtl="0" eaLnBrk="1" fontAlgn="ctr" latinLnBrk="0" hangingPunct="1"/>
                      <a:r>
                        <a:rPr lang="en-US" altLang="zh-CN" sz="1600" b="0" i="0" u="none" strike="noStrike" kern="1200">
                          <a:solidFill>
                            <a:srgbClr val="000000"/>
                          </a:solidFill>
                          <a:latin typeface="Times New Roman" panose="02020603050405020304" pitchFamily="18" charset="0"/>
                          <a:cs typeface="Times New Roman" panose="02020603050405020304" pitchFamily="18" charset="0"/>
                        </a:rPr>
                        <a:t>9521102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a:solidFill>
                            <a:srgbClr val="000000"/>
                          </a:solidFill>
                          <a:latin typeface="Times New Roman" panose="02020603050405020304" pitchFamily="18" charset="0"/>
                          <a:cs typeface="+mn-cs"/>
                        </a:rPr>
                        <a:t>吴宾</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女</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altLang="zh-CN" sz="1600" b="0" i="0" u="none" strike="noStrike" kern="1200" dirty="0">
                          <a:solidFill>
                            <a:srgbClr val="000000"/>
                          </a:solidFill>
                          <a:latin typeface="Times New Roman" panose="02020603050405020304" pitchFamily="18" charset="0"/>
                          <a:cs typeface="Times New Roman" panose="02020603050405020304" pitchFamily="18"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信息系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324048">
                <a:tc>
                  <a:txBody>
                    <a:bodyPr/>
                    <a:lstStyle/>
                    <a:p>
                      <a:pPr marL="0" algn="ctr" defTabSz="457200" rtl="0" eaLnBrk="1" fontAlgn="ctr" latinLnBrk="0" hangingPunct="1"/>
                      <a:r>
                        <a:rPr lang="en-US" altLang="zh-CN" sz="1600" b="0" i="0" u="none" strike="noStrike" kern="1200">
                          <a:solidFill>
                            <a:srgbClr val="000000"/>
                          </a:solidFill>
                          <a:latin typeface="Times New Roman" panose="02020603050405020304" pitchFamily="18" charset="0"/>
                          <a:cs typeface="Times New Roman" panose="02020603050405020304" pitchFamily="18" charset="0"/>
                        </a:rPr>
                        <a:t>9521103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a:solidFill>
                            <a:srgbClr val="000000"/>
                          </a:solidFill>
                          <a:latin typeface="Times New Roman" panose="02020603050405020304" pitchFamily="18" charset="0"/>
                          <a:cs typeface="+mn-cs"/>
                        </a:rPr>
                        <a:t>张海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altLang="zh-CN" sz="1600" b="0" i="0" u="none" strike="noStrike" kern="1200" dirty="0">
                          <a:solidFill>
                            <a:srgbClr val="000000"/>
                          </a:solidFill>
                          <a:latin typeface="Times New Roman" panose="02020603050405020304" pitchFamily="18" charset="0"/>
                          <a:cs typeface="Times New Roman" panose="02020603050405020304" pitchFamily="18"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信息系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324048">
                <a:tc gridSpan="5">
                  <a:txBody>
                    <a:bodyPr/>
                    <a:lstStyle/>
                    <a:p>
                      <a:pPr marL="0" algn="ctr" defTabSz="457200" rtl="0" eaLnBrk="1" fontAlgn="ctr" latinLnBrk="0" hangingPunct="1"/>
                      <a:r>
                        <a:rPr lang="en-US" sz="1600" b="0" i="0" u="none" strike="noStrike" kern="1200" dirty="0">
                          <a:solidFill>
                            <a:srgbClr val="000000"/>
                          </a:solidFill>
                          <a:latin typeface="Times New Roman" panose="02020603050405020304" pitchFamily="18" charset="0"/>
                          <a:cs typeface="Times New Roman" panose="02020603050405020304" pitchFamily="18" charset="0"/>
                        </a:rPr>
                        <a:t>Student</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xmlns="" val="10007"/>
                  </a:ext>
                </a:extLst>
              </a:tr>
            </a:tbl>
          </a:graphicData>
        </a:graphic>
      </p:graphicFrame>
      <p:graphicFrame>
        <p:nvGraphicFramePr>
          <p:cNvPr id="8" name="表格 7"/>
          <p:cNvGraphicFramePr>
            <a:graphicFrameLocks noGrp="1"/>
          </p:cNvGraphicFramePr>
          <p:nvPr>
            <p:custDataLst>
              <p:tags r:id="rId2"/>
            </p:custDataLst>
          </p:nvPr>
        </p:nvGraphicFramePr>
        <p:xfrm>
          <a:off x="5589299" y="1961198"/>
          <a:ext cx="2203450" cy="2533650"/>
        </p:xfrm>
        <a:graphic>
          <a:graphicData uri="http://schemas.openxmlformats.org/drawingml/2006/table">
            <a:tbl>
              <a:tblPr/>
              <a:tblGrid>
                <a:gridCol w="883285">
                  <a:extLst>
                    <a:ext uri="{9D8B030D-6E8A-4147-A177-3AD203B41FA5}">
                      <a16:colId xmlns:a16="http://schemas.microsoft.com/office/drawing/2014/main" xmlns="" val="20000"/>
                    </a:ext>
                  </a:extLst>
                </a:gridCol>
                <a:gridCol w="634365">
                  <a:extLst>
                    <a:ext uri="{9D8B030D-6E8A-4147-A177-3AD203B41FA5}">
                      <a16:colId xmlns:a16="http://schemas.microsoft.com/office/drawing/2014/main" xmlns="" val="20001"/>
                    </a:ext>
                  </a:extLst>
                </a:gridCol>
                <a:gridCol w="685800">
                  <a:extLst>
                    <a:ext uri="{9D8B030D-6E8A-4147-A177-3AD203B41FA5}">
                      <a16:colId xmlns:a16="http://schemas.microsoft.com/office/drawing/2014/main" xmlns="" val="20002"/>
                    </a:ext>
                  </a:extLst>
                </a:gridCol>
              </a:tblGrid>
              <a:tr h="253365">
                <a:tc>
                  <a:txBody>
                    <a:bodyPr/>
                    <a:lstStyle/>
                    <a:p>
                      <a:pPr algn="ctr" fontAlgn="ctr"/>
                      <a:r>
                        <a:rPr lang="en-US" sz="1600" b="0" i="0" u="none" strike="noStrike" dirty="0" err="1">
                          <a:solidFill>
                            <a:srgbClr val="000000"/>
                          </a:solidFill>
                          <a:latin typeface="Times New Roman" panose="02020603050405020304" pitchFamily="18" charset="0"/>
                          <a:cs typeface="Times New Roman" panose="02020603050405020304" pitchFamily="18" charset="0"/>
                        </a:rPr>
                        <a:t>Sno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Times New Roman" panose="02020603050405020304" pitchFamily="18" charset="0"/>
                          <a:cs typeface="Times New Roman" panose="02020603050405020304" pitchFamily="18" charset="0"/>
                        </a:rPr>
                        <a:t>Cno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cs typeface="Times New Roman" panose="02020603050405020304" pitchFamily="18" charset="0"/>
                        </a:rPr>
                        <a:t>Grade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53365">
                <a:tc>
                  <a:txBody>
                    <a:bodyPr/>
                    <a:lstStyle/>
                    <a:p>
                      <a:pPr algn="ctr" fontAlgn="ctr"/>
                      <a:r>
                        <a:rPr lang="en-US" altLang="zh-CN" sz="1600" b="0" i="0" u="none" strike="noStrike" dirty="0">
                          <a:solidFill>
                            <a:srgbClr val="000000"/>
                          </a:solidFill>
                          <a:latin typeface="Times New Roman" panose="02020603050405020304" pitchFamily="18" charset="0"/>
                          <a:cs typeface="Times New Roman" panose="02020603050405020304" pitchFamily="18" charset="0"/>
                        </a:rPr>
                        <a:t>9512101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cs typeface="Times New Roman" panose="02020603050405020304" pitchFamily="18" charset="0"/>
                        </a:rPr>
                        <a:t>C01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cs typeface="Times New Roman" panose="02020603050405020304" pitchFamily="18" charset="0"/>
                        </a:rPr>
                        <a:t>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171450">
                <a:tc>
                  <a:txBody>
                    <a:bodyPr/>
                    <a:lstStyle/>
                    <a:p>
                      <a:pPr algn="ctr" fontAlgn="ctr"/>
                      <a:r>
                        <a:rPr lang="en-US" altLang="zh-CN" sz="1600" b="0" i="0" u="none" strike="noStrike" dirty="0">
                          <a:solidFill>
                            <a:srgbClr val="000000"/>
                          </a:solidFill>
                          <a:latin typeface="Times New Roman" panose="02020603050405020304" pitchFamily="18" charset="0"/>
                          <a:cs typeface="Times New Roman" panose="02020603050405020304" pitchFamily="18" charset="0"/>
                        </a:rPr>
                        <a:t>9512101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cs typeface="Times New Roman" panose="02020603050405020304" pitchFamily="18" charset="0"/>
                        </a:rPr>
                        <a:t>C02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cs typeface="Times New Roman" panose="02020603050405020304" pitchFamily="18" charset="0"/>
                        </a:rPr>
                        <a:t>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171450">
                <a:tc>
                  <a:txBody>
                    <a:bodyPr/>
                    <a:lstStyle/>
                    <a:p>
                      <a:pPr algn="ctr" fontAlgn="ctr"/>
                      <a:r>
                        <a:rPr lang="en-US" altLang="zh-CN" sz="1600" b="0" i="0" u="none" strike="noStrike">
                          <a:solidFill>
                            <a:srgbClr val="000000"/>
                          </a:solidFill>
                          <a:latin typeface="Times New Roman" panose="02020603050405020304" pitchFamily="18" charset="0"/>
                          <a:cs typeface="Times New Roman" panose="02020603050405020304" pitchFamily="18" charset="0"/>
                        </a:rPr>
                        <a:t>9512102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cs typeface="Times New Roman" panose="02020603050405020304" pitchFamily="18" charset="0"/>
                        </a:rPr>
                        <a:t>C02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Times New Roman" panose="02020603050405020304" pitchFamily="18" charset="0"/>
                          <a:cs typeface="Times New Roman" panose="02020603050405020304" pitchFamily="18" charset="0"/>
                        </a:rPr>
                        <a:t>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171450">
                <a:tc>
                  <a:txBody>
                    <a:bodyPr/>
                    <a:lstStyle/>
                    <a:p>
                      <a:pPr algn="ctr" fontAlgn="ctr"/>
                      <a:r>
                        <a:rPr lang="en-US" altLang="zh-CN" sz="1600" b="0" i="0" u="none" strike="noStrike">
                          <a:solidFill>
                            <a:srgbClr val="000000"/>
                          </a:solidFill>
                          <a:latin typeface="Times New Roman" panose="02020603050405020304" pitchFamily="18" charset="0"/>
                          <a:cs typeface="Times New Roman" panose="02020603050405020304" pitchFamily="18" charset="0"/>
                        </a:rPr>
                        <a:t>9512102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cs typeface="Times New Roman" panose="02020603050405020304" pitchFamily="18" charset="0"/>
                        </a:rPr>
                        <a:t>C04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Times New Roman" panose="02020603050405020304" pitchFamily="18" charset="0"/>
                          <a:cs typeface="Times New Roman" panose="02020603050405020304" pitchFamily="18" charset="0"/>
                        </a:rPr>
                        <a:t>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171450">
                <a:tc>
                  <a:txBody>
                    <a:bodyPr/>
                    <a:lstStyle/>
                    <a:p>
                      <a:pPr algn="ctr" fontAlgn="ctr"/>
                      <a:r>
                        <a:rPr lang="en-US" altLang="zh-CN" sz="1600" b="0" i="0" u="none" strike="noStrike" dirty="0">
                          <a:solidFill>
                            <a:srgbClr val="000000"/>
                          </a:solidFill>
                          <a:latin typeface="Times New Roman" panose="02020603050405020304" pitchFamily="18" charset="0"/>
                          <a:cs typeface="Times New Roman" panose="02020603050405020304" pitchFamily="18" charset="0"/>
                        </a:rPr>
                        <a:t>9521102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cs typeface="Times New Roman" panose="02020603050405020304" pitchFamily="18" charset="0"/>
                        </a:rPr>
                        <a:t>C01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cs typeface="Times New Roman" panose="02020603050405020304" pitchFamily="18" charset="0"/>
                        </a:rPr>
                        <a:t>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171450">
                <a:tc>
                  <a:txBody>
                    <a:bodyPr/>
                    <a:lstStyle/>
                    <a:p>
                      <a:pPr algn="ctr" fontAlgn="ctr"/>
                      <a:r>
                        <a:rPr lang="en-US" altLang="zh-CN" sz="1600" b="0" i="0" u="none" strike="noStrike">
                          <a:solidFill>
                            <a:srgbClr val="000000"/>
                          </a:solidFill>
                          <a:latin typeface="Times New Roman" panose="02020603050405020304" pitchFamily="18" charset="0"/>
                          <a:cs typeface="Times New Roman" panose="02020603050405020304" pitchFamily="18" charset="0"/>
                        </a:rPr>
                        <a:t>9521102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cs typeface="Times New Roman" panose="02020603050405020304" pitchFamily="18" charset="0"/>
                        </a:rPr>
                        <a:t>C02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cs typeface="Times New Roman" panose="02020603050405020304" pitchFamily="18" charset="0"/>
                        </a:rPr>
                        <a:t>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171450">
                <a:tc>
                  <a:txBody>
                    <a:bodyPr/>
                    <a:lstStyle/>
                    <a:p>
                      <a:pPr algn="ctr" fontAlgn="ctr"/>
                      <a:r>
                        <a:rPr lang="en-US" altLang="zh-CN" sz="1600" b="0" i="0" u="none" strike="noStrike">
                          <a:solidFill>
                            <a:srgbClr val="000000"/>
                          </a:solidFill>
                          <a:latin typeface="Times New Roman" panose="02020603050405020304" pitchFamily="18" charset="0"/>
                          <a:cs typeface="Times New Roman" panose="02020603050405020304" pitchFamily="18" charset="0"/>
                        </a:rPr>
                        <a:t>9521102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cs typeface="Times New Roman" panose="02020603050405020304" pitchFamily="18" charset="0"/>
                        </a:rPr>
                        <a:t>C04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cs typeface="Times New Roman" panose="02020603050405020304" pitchFamily="18" charset="0"/>
                        </a:rPr>
                        <a:t>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171450">
                <a:tc>
                  <a:txBody>
                    <a:bodyPr/>
                    <a:lstStyle/>
                    <a:p>
                      <a:pPr algn="ctr" fontAlgn="ctr"/>
                      <a:r>
                        <a:rPr lang="en-US" altLang="zh-CN" sz="1600" b="0" i="0" u="none" strike="noStrike">
                          <a:solidFill>
                            <a:srgbClr val="000000"/>
                          </a:solidFill>
                          <a:latin typeface="Times New Roman" panose="02020603050405020304" pitchFamily="18" charset="0"/>
                          <a:cs typeface="Times New Roman" panose="02020603050405020304" pitchFamily="18" charset="0"/>
                        </a:rPr>
                        <a:t>9521102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cs typeface="Times New Roman" panose="02020603050405020304" pitchFamily="18" charset="0"/>
                        </a:rPr>
                        <a:t>C05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cs typeface="Times New Roman" panose="02020603050405020304" pitchFamily="18" charset="0"/>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171450">
                <a:tc gridSpan="3">
                  <a:txBody>
                    <a:bodyPr/>
                    <a:lstStyle/>
                    <a:p>
                      <a:pPr algn="ctr" fontAlgn="ctr"/>
                      <a:r>
                        <a:rPr lang="en-US" sz="1600" b="0" i="0" u="none" strike="noStrike" dirty="0">
                          <a:solidFill>
                            <a:srgbClr val="000000"/>
                          </a:solidFill>
                          <a:latin typeface="Times New Roman" panose="02020603050405020304" pitchFamily="18" charset="0"/>
                          <a:cs typeface="Times New Roman" panose="02020603050405020304" pitchFamily="18" charset="0"/>
                        </a:rPr>
                        <a:t>SC</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xmlns="" val="10009"/>
                  </a:ext>
                </a:extLst>
              </a:tr>
            </a:tbl>
          </a:graphicData>
        </a:graphic>
      </p:graphicFrame>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7891">
                                            <p:txEl>
                                              <p:pRg st="8" end="8"/>
                                            </p:txEl>
                                          </p:spTgt>
                                        </p:tgtEl>
                                        <p:attrNameLst>
                                          <p:attrName>style.visibility</p:attrName>
                                        </p:attrNameLst>
                                      </p:cBhvr>
                                      <p:to>
                                        <p:strVal val="visible"/>
                                      </p:to>
                                    </p:set>
                                    <p:animEffect transition="in" filter="wipe(down)">
                                      <p:cBhvr>
                                        <p:cTn id="7" dur="500"/>
                                        <p:tgtEl>
                                          <p:spTgt spid="37891">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7891">
                                            <p:txEl>
                                              <p:pRg st="9" end="9"/>
                                            </p:txEl>
                                          </p:spTgt>
                                        </p:tgtEl>
                                        <p:attrNameLst>
                                          <p:attrName>style.visibility</p:attrName>
                                        </p:attrNameLst>
                                      </p:cBhvr>
                                      <p:to>
                                        <p:strVal val="visible"/>
                                      </p:to>
                                    </p:set>
                                    <p:animEffect transition="in" filter="wipe(down)">
                                      <p:cBhvr>
                                        <p:cTn id="12" dur="500"/>
                                        <p:tgtEl>
                                          <p:spTgt spid="378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algn="l" eaLnBrk="1" hangingPunct="1">
              <a:buClrTx/>
              <a:buSzTx/>
              <a:buFontTx/>
            </a:pPr>
            <a:r>
              <a:rPr lang="zh-CN" altLang="en-US" sz="3600"/>
              <a:t>删除方法示例</a:t>
            </a:r>
          </a:p>
        </p:txBody>
      </p:sp>
      <p:sp>
        <p:nvSpPr>
          <p:cNvPr id="37891" name="Rectangle 3"/>
          <p:cNvSpPr>
            <a:spLocks noGrp="1" noChangeArrowheads="1"/>
          </p:cNvSpPr>
          <p:nvPr>
            <p:ph idx="1"/>
          </p:nvPr>
        </p:nvSpPr>
        <p:spPr>
          <a:xfrm>
            <a:off x="457200" y="1052513"/>
            <a:ext cx="8229600" cy="5184775"/>
          </a:xfrm>
        </p:spPr>
        <p:txBody>
          <a:bodyPr/>
          <a:lstStyle/>
          <a:p>
            <a:pPr eaLnBrk="1" hangingPunct="1">
              <a:buFont typeface="Wingdings" panose="05000000000000000000" pitchFamily="2" charset="2"/>
              <a:buNone/>
            </a:pPr>
            <a:r>
              <a:rPr lang="zh-CN" altLang="en-US" sz="2400">
                <a:solidFill>
                  <a:schemeClr val="tx2"/>
                </a:solidFill>
                <a:latin typeface="+mj-lt"/>
                <a:ea typeface="+mj-ea"/>
                <a:cs typeface="+mj-cs"/>
              </a:rPr>
              <a:t>例</a:t>
            </a:r>
            <a:r>
              <a:rPr lang="en-US" altLang="zh-CN" sz="2400">
                <a:solidFill>
                  <a:schemeClr val="tx2"/>
                </a:solidFill>
                <a:latin typeface="+mj-lt"/>
                <a:ea typeface="+mj-ea"/>
                <a:cs typeface="+mj-cs"/>
              </a:rPr>
              <a:t>1</a:t>
            </a:r>
            <a:r>
              <a:rPr lang="zh-CN" altLang="en-US" sz="2400">
                <a:solidFill>
                  <a:schemeClr val="tx2"/>
                </a:solidFill>
                <a:latin typeface="+mj-lt"/>
                <a:ea typeface="+mj-ea"/>
                <a:cs typeface="+mj-cs"/>
              </a:rPr>
              <a:t>：</a:t>
            </a:r>
            <a:r>
              <a:rPr lang="zh-CN" altLang="en-US" sz="2400" dirty="0">
                <a:latin typeface="Times New Roman" panose="02020603050405020304" pitchFamily="18" charset="0"/>
                <a:cs typeface="Times New Roman" panose="02020603050405020304" pitchFamily="18" charset="0"/>
                <a:sym typeface="+mn-ea"/>
              </a:rPr>
              <a:t>要删除</a:t>
            </a:r>
            <a:r>
              <a:rPr lang="en-US" altLang="zh-CN" sz="2400" dirty="0">
                <a:latin typeface="Times New Roman" panose="02020603050405020304" pitchFamily="18" charset="0"/>
                <a:cs typeface="Times New Roman" panose="02020603050405020304" pitchFamily="18" charset="0"/>
                <a:sym typeface="+mn-ea"/>
              </a:rPr>
              <a:t>Student</a:t>
            </a:r>
            <a:r>
              <a:rPr lang="zh-CN" altLang="en-US" sz="2400" dirty="0">
                <a:latin typeface="Times New Roman" panose="02020603050405020304" pitchFamily="18" charset="0"/>
                <a:cs typeface="Times New Roman" panose="02020603050405020304" pitchFamily="18" charset="0"/>
                <a:sym typeface="+mn-ea"/>
              </a:rPr>
              <a:t>关系中</a:t>
            </a:r>
            <a:r>
              <a:rPr lang="en-US" altLang="zh-CN" sz="2400" dirty="0" err="1">
                <a:latin typeface="Times New Roman" panose="02020603050405020304" pitchFamily="18" charset="0"/>
                <a:cs typeface="Times New Roman" panose="02020603050405020304" pitchFamily="18" charset="0"/>
                <a:sym typeface="+mn-ea"/>
              </a:rPr>
              <a:t>Sno</a:t>
            </a:r>
            <a:r>
              <a:rPr lang="en-US" altLang="zh-CN" sz="2400" dirty="0">
                <a:latin typeface="Times New Roman" panose="02020603050405020304" pitchFamily="18" charset="0"/>
                <a:cs typeface="Times New Roman" panose="02020603050405020304" pitchFamily="18" charset="0"/>
                <a:sym typeface="+mn-ea"/>
              </a:rPr>
              <a:t>=9512101</a:t>
            </a:r>
            <a:r>
              <a:rPr lang="zh-CN" altLang="en-US" sz="2400" dirty="0">
                <a:latin typeface="Times New Roman" panose="02020603050405020304" pitchFamily="18" charset="0"/>
                <a:cs typeface="Times New Roman" panose="02020603050405020304" pitchFamily="18" charset="0"/>
                <a:sym typeface="+mn-ea"/>
              </a:rPr>
              <a:t>的元组，而</a:t>
            </a:r>
            <a:r>
              <a:rPr lang="en-US" altLang="zh-CN" sz="2400" dirty="0">
                <a:latin typeface="Times New Roman" panose="02020603050405020304" pitchFamily="18" charset="0"/>
                <a:cs typeface="Times New Roman" panose="02020603050405020304" pitchFamily="18" charset="0"/>
                <a:sym typeface="+mn-ea"/>
              </a:rPr>
              <a:t>SC</a:t>
            </a:r>
            <a:r>
              <a:rPr lang="zh-CN" altLang="en-US" sz="2400" dirty="0">
                <a:latin typeface="Times New Roman" panose="02020603050405020304" pitchFamily="18" charset="0"/>
                <a:cs typeface="Times New Roman" panose="02020603050405020304" pitchFamily="18" charset="0"/>
                <a:sym typeface="+mn-ea"/>
              </a:rPr>
              <a:t>关系中有</a:t>
            </a:r>
            <a:r>
              <a:rPr lang="en-US" altLang="zh-CN" sz="2400" dirty="0">
                <a:latin typeface="Times New Roman" panose="02020603050405020304" pitchFamily="18" charset="0"/>
                <a:cs typeface="Times New Roman" panose="02020603050405020304" pitchFamily="18" charset="0"/>
                <a:sym typeface="+mn-ea"/>
              </a:rPr>
              <a:t>2</a:t>
            </a:r>
            <a:r>
              <a:rPr lang="zh-CN" altLang="en-US" sz="2400" dirty="0">
                <a:latin typeface="Times New Roman" panose="02020603050405020304" pitchFamily="18" charset="0"/>
                <a:cs typeface="Times New Roman" panose="02020603050405020304" pitchFamily="18" charset="0"/>
                <a:sym typeface="+mn-ea"/>
              </a:rPr>
              <a:t>个元组的</a:t>
            </a:r>
            <a:r>
              <a:rPr lang="en-US" altLang="zh-CN" sz="2400" dirty="0" err="1">
                <a:latin typeface="Times New Roman" panose="02020603050405020304" pitchFamily="18" charset="0"/>
                <a:cs typeface="Times New Roman" panose="02020603050405020304" pitchFamily="18" charset="0"/>
                <a:sym typeface="+mn-ea"/>
              </a:rPr>
              <a:t>Sno</a:t>
            </a:r>
            <a:r>
              <a:rPr lang="zh-CN" altLang="en-US" sz="2400" dirty="0">
                <a:latin typeface="Times New Roman" panose="02020603050405020304" pitchFamily="18" charset="0"/>
                <a:cs typeface="Times New Roman" panose="02020603050405020304" pitchFamily="18" charset="0"/>
                <a:sym typeface="+mn-ea"/>
              </a:rPr>
              <a:t>都等于</a:t>
            </a:r>
            <a:r>
              <a:rPr lang="en-US" altLang="zh-CN" sz="2400" dirty="0">
                <a:latin typeface="Times New Roman" panose="02020603050405020304" pitchFamily="18" charset="0"/>
                <a:cs typeface="Times New Roman" panose="02020603050405020304" pitchFamily="18" charset="0"/>
                <a:sym typeface="+mn-ea"/>
              </a:rPr>
              <a:t>9512101</a:t>
            </a:r>
            <a:r>
              <a:rPr lang="zh-CN" altLang="en-US" sz="2400" dirty="0">
                <a:latin typeface="Times New Roman" panose="02020603050405020304" pitchFamily="18" charset="0"/>
                <a:cs typeface="Times New Roman" panose="02020603050405020304" pitchFamily="18" charset="0"/>
                <a:sym typeface="+mn-ea"/>
              </a:rPr>
              <a:t>。</a:t>
            </a:r>
            <a:endParaRPr lang="zh-CN" altLang="en-US" sz="24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zh-CN" altLang="en-US" sz="24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zh-CN" altLang="en-US" sz="24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zh-CN" altLang="en-US" sz="24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zh-CN" altLang="en-US" sz="24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zh-CN" altLang="en-US" sz="24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zh-CN" altLang="en-US" sz="2400" dirty="0">
              <a:latin typeface="Times New Roman" panose="02020603050405020304" pitchFamily="18" charset="0"/>
              <a:cs typeface="Times New Roman" panose="02020603050405020304" pitchFamily="18" charset="0"/>
            </a:endParaRPr>
          </a:p>
          <a:p>
            <a:pPr lvl="1" eaLnBrk="1" hangingPunct="1"/>
            <a:r>
              <a:rPr lang="zh-CN" altLang="en-US" sz="2400" dirty="0">
                <a:latin typeface="Times New Roman" panose="02020603050405020304" pitchFamily="18" charset="0"/>
                <a:cs typeface="Times New Roman" panose="02020603050405020304" pitchFamily="18" charset="0"/>
              </a:rPr>
              <a:t>级联删除：将</a:t>
            </a:r>
            <a:r>
              <a:rPr lang="en-US" altLang="zh-CN" sz="2400" dirty="0">
                <a:latin typeface="Times New Roman" panose="02020603050405020304" pitchFamily="18" charset="0"/>
                <a:cs typeface="Times New Roman" panose="02020603050405020304" pitchFamily="18" charset="0"/>
              </a:rPr>
              <a:t>SC</a:t>
            </a:r>
            <a:r>
              <a:rPr lang="zh-CN" altLang="en-US" sz="2400" dirty="0">
                <a:latin typeface="Times New Roman" panose="02020603050405020304" pitchFamily="18" charset="0"/>
                <a:cs typeface="Times New Roman" panose="02020603050405020304" pitchFamily="18" charset="0"/>
              </a:rPr>
              <a:t>关系中所有</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个 </a:t>
            </a:r>
            <a:r>
              <a:rPr lang="en-US" altLang="zh-CN" sz="2400" dirty="0" err="1">
                <a:latin typeface="Times New Roman" panose="02020603050405020304" pitchFamily="18" charset="0"/>
                <a:cs typeface="Times New Roman" panose="02020603050405020304" pitchFamily="18" charset="0"/>
              </a:rPr>
              <a:t>Sno</a:t>
            </a:r>
            <a:r>
              <a:rPr lang="en-US"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sym typeface="+mn-ea"/>
              </a:rPr>
              <a:t>9512101</a:t>
            </a:r>
            <a:r>
              <a:rPr lang="zh-CN" altLang="en-US" sz="2400" dirty="0">
                <a:latin typeface="Times New Roman" panose="02020603050405020304" pitchFamily="18" charset="0"/>
                <a:cs typeface="Times New Roman" panose="02020603050405020304" pitchFamily="18" charset="0"/>
              </a:rPr>
              <a:t>的元组一起删除。</a:t>
            </a:r>
          </a:p>
          <a:p>
            <a:pPr lvl="1" eaLnBrk="1" hangingPunct="1"/>
            <a:r>
              <a:rPr lang="zh-CN" altLang="en-US" sz="2400" dirty="0">
                <a:latin typeface="Times New Roman" panose="02020603050405020304" pitchFamily="18" charset="0"/>
                <a:cs typeface="Times New Roman" panose="02020603050405020304" pitchFamily="18" charset="0"/>
              </a:rPr>
              <a:t>注意：如果参照关系同时又是另一个关系的被参照关系，则这种删除操作会继续级联下去，称为循环级联，要避免此种情况  </a:t>
            </a:r>
          </a:p>
          <a:p>
            <a:pPr lvl="1" eaLnBrk="1" hangingPunct="1"/>
            <a:endParaRPr lang="zh-CN" altLang="en-US" sz="2400" dirty="0">
              <a:latin typeface="Times New Roman" panose="02020603050405020304" pitchFamily="18" charset="0"/>
              <a:cs typeface="Times New Roman" panose="02020603050405020304" pitchFamily="18" charset="0"/>
            </a:endParaRPr>
          </a:p>
        </p:txBody>
      </p:sp>
      <p:graphicFrame>
        <p:nvGraphicFramePr>
          <p:cNvPr id="6" name="表格 5"/>
          <p:cNvGraphicFramePr>
            <a:graphicFrameLocks noGrp="1"/>
          </p:cNvGraphicFramePr>
          <p:nvPr>
            <p:custDataLst>
              <p:tags r:id="rId1"/>
            </p:custDataLst>
          </p:nvPr>
        </p:nvGraphicFramePr>
        <p:xfrm>
          <a:off x="1146905" y="1889666"/>
          <a:ext cx="4111625" cy="2592186"/>
        </p:xfrm>
        <a:graphic>
          <a:graphicData uri="http://schemas.openxmlformats.org/drawingml/2006/table">
            <a:tbl>
              <a:tblPr/>
              <a:tblGrid>
                <a:gridCol w="877570">
                  <a:extLst>
                    <a:ext uri="{9D8B030D-6E8A-4147-A177-3AD203B41FA5}">
                      <a16:colId xmlns:a16="http://schemas.microsoft.com/office/drawing/2014/main" xmlns="" val="20000"/>
                    </a:ext>
                  </a:extLst>
                </a:gridCol>
                <a:gridCol w="876935">
                  <a:extLst>
                    <a:ext uri="{9D8B030D-6E8A-4147-A177-3AD203B41FA5}">
                      <a16:colId xmlns:a16="http://schemas.microsoft.com/office/drawing/2014/main" xmlns="" val="20001"/>
                    </a:ext>
                  </a:extLst>
                </a:gridCol>
                <a:gridCol w="654685">
                  <a:extLst>
                    <a:ext uri="{9D8B030D-6E8A-4147-A177-3AD203B41FA5}">
                      <a16:colId xmlns:a16="http://schemas.microsoft.com/office/drawing/2014/main" xmlns="" val="20002"/>
                    </a:ext>
                  </a:extLst>
                </a:gridCol>
                <a:gridCol w="645160">
                  <a:extLst>
                    <a:ext uri="{9D8B030D-6E8A-4147-A177-3AD203B41FA5}">
                      <a16:colId xmlns:a16="http://schemas.microsoft.com/office/drawing/2014/main" xmlns="" val="20003"/>
                    </a:ext>
                  </a:extLst>
                </a:gridCol>
                <a:gridCol w="1057275">
                  <a:extLst>
                    <a:ext uri="{9D8B030D-6E8A-4147-A177-3AD203B41FA5}">
                      <a16:colId xmlns:a16="http://schemas.microsoft.com/office/drawing/2014/main" xmlns="" val="20004"/>
                    </a:ext>
                  </a:extLst>
                </a:gridCol>
              </a:tblGrid>
              <a:tr h="323850">
                <a:tc>
                  <a:txBody>
                    <a:bodyPr/>
                    <a:lstStyle/>
                    <a:p>
                      <a:pPr marL="0" algn="ctr" defTabSz="457200" rtl="0" eaLnBrk="1" fontAlgn="ctr" latinLnBrk="0" hangingPunct="1"/>
                      <a:r>
                        <a:rPr lang="en-US" sz="1600" b="0" i="0" u="none" strike="noStrike" kern="1200" dirty="0" err="1">
                          <a:solidFill>
                            <a:srgbClr val="000000"/>
                          </a:solidFill>
                          <a:latin typeface="Times New Roman" panose="02020603050405020304" pitchFamily="18" charset="0"/>
                          <a:cs typeface="Times New Roman" panose="02020603050405020304" pitchFamily="18" charset="0"/>
                        </a:rPr>
                        <a:t>Sno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sz="1600" b="0" i="0" u="none" strike="noStrike" kern="1200">
                          <a:solidFill>
                            <a:srgbClr val="000000"/>
                          </a:solidFill>
                          <a:latin typeface="Times New Roman" panose="02020603050405020304" pitchFamily="18" charset="0"/>
                          <a:cs typeface="Times New Roman" panose="02020603050405020304" pitchFamily="18" charset="0"/>
                        </a:rPr>
                        <a:t>Sname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sz="1600" b="0" i="0" u="none" strike="noStrike" kern="1200">
                          <a:solidFill>
                            <a:srgbClr val="000000"/>
                          </a:solidFill>
                          <a:latin typeface="Times New Roman" panose="02020603050405020304" pitchFamily="18" charset="0"/>
                          <a:cs typeface="Times New Roman" panose="02020603050405020304" pitchFamily="18" charset="0"/>
                        </a:rPr>
                        <a:t>Ssex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sz="1600" b="0" i="0" u="none" strike="noStrike" kern="1200" dirty="0">
                          <a:solidFill>
                            <a:srgbClr val="000000"/>
                          </a:solidFill>
                          <a:latin typeface="Times New Roman" panose="02020603050405020304" pitchFamily="18" charset="0"/>
                          <a:cs typeface="Times New Roman" panose="02020603050405020304" pitchFamily="18" charset="0"/>
                        </a:rPr>
                        <a:t>Sage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sz="1600" b="0" i="0" u="none" strike="noStrike" kern="1200" dirty="0" err="1">
                          <a:solidFill>
                            <a:srgbClr val="000000"/>
                          </a:solidFill>
                          <a:latin typeface="Times New Roman" panose="02020603050405020304" pitchFamily="18" charset="0"/>
                          <a:cs typeface="Times New Roman" panose="02020603050405020304" pitchFamily="18" charset="0"/>
                        </a:rPr>
                        <a:t>Sdept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324048">
                <a:tc>
                  <a:txBody>
                    <a:bodyPr/>
                    <a:lstStyle/>
                    <a:p>
                      <a:pPr marL="0" algn="ctr" defTabSz="457200" rtl="0" eaLnBrk="1" fontAlgn="ctr" latinLnBrk="0" hangingPunct="1"/>
                      <a:r>
                        <a:rPr lang="en-US" altLang="zh-CN" sz="1600" b="0" i="0" u="none" strike="noStrike" kern="1200" dirty="0">
                          <a:solidFill>
                            <a:srgbClr val="000000"/>
                          </a:solidFill>
                          <a:latin typeface="Times New Roman" panose="02020603050405020304" pitchFamily="18" charset="0"/>
                          <a:cs typeface="Times New Roman" panose="02020603050405020304" pitchFamily="18" charset="0"/>
                        </a:rPr>
                        <a:t>9512101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李勇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a:solidFill>
                            <a:srgbClr val="000000"/>
                          </a:solidFill>
                          <a:latin typeface="Times New Roman" panose="02020603050405020304" pitchFamily="18" charset="0"/>
                          <a:cs typeface="+mn-cs"/>
                        </a:rPr>
                        <a:t>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altLang="zh-CN" sz="1600" b="0" i="0" u="none" strike="noStrike" kern="1200">
                          <a:solidFill>
                            <a:srgbClr val="000000"/>
                          </a:solidFill>
                          <a:latin typeface="Times New Roman" panose="02020603050405020304" pitchFamily="18" charset="0"/>
                          <a:cs typeface="Times New Roman" panose="02020603050405020304" pitchFamily="18" charset="0"/>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计算机系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324048">
                <a:tc>
                  <a:txBody>
                    <a:bodyPr/>
                    <a:lstStyle/>
                    <a:p>
                      <a:pPr marL="0" algn="ctr" defTabSz="457200" rtl="0" eaLnBrk="1" fontAlgn="ctr" latinLnBrk="0" hangingPunct="1"/>
                      <a:r>
                        <a:rPr lang="en-US" altLang="zh-CN" sz="1600" b="0" i="0" u="none" strike="noStrike" kern="1200">
                          <a:solidFill>
                            <a:srgbClr val="000000"/>
                          </a:solidFill>
                          <a:latin typeface="Times New Roman" panose="02020603050405020304" pitchFamily="18" charset="0"/>
                          <a:cs typeface="Times New Roman" panose="02020603050405020304" pitchFamily="18" charset="0"/>
                        </a:rPr>
                        <a:t>9512102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刘晨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a:solidFill>
                            <a:srgbClr val="000000"/>
                          </a:solidFill>
                          <a:latin typeface="Times New Roman" panose="02020603050405020304" pitchFamily="18" charset="0"/>
                          <a:cs typeface="+mn-cs"/>
                        </a:rPr>
                        <a:t>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altLang="zh-CN" sz="1600" b="0" i="0" u="none" strike="noStrike" kern="1200">
                          <a:solidFill>
                            <a:srgbClr val="000000"/>
                          </a:solidFill>
                          <a:latin typeface="Times New Roman" panose="02020603050405020304" pitchFamily="18" charset="0"/>
                          <a:cs typeface="Times New Roman" panose="02020603050405020304" pitchFamily="18"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计算机系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324048">
                <a:tc>
                  <a:txBody>
                    <a:bodyPr/>
                    <a:lstStyle/>
                    <a:p>
                      <a:pPr marL="0" algn="ctr" defTabSz="457200" rtl="0" eaLnBrk="1" fontAlgn="ctr" latinLnBrk="0" hangingPunct="1"/>
                      <a:r>
                        <a:rPr lang="en-US" altLang="zh-CN" sz="1600" b="0" i="0" u="none" strike="noStrike" kern="1200">
                          <a:solidFill>
                            <a:srgbClr val="000000"/>
                          </a:solidFill>
                          <a:latin typeface="Times New Roman" panose="02020603050405020304" pitchFamily="18" charset="0"/>
                          <a:cs typeface="Times New Roman" panose="02020603050405020304" pitchFamily="18" charset="0"/>
                        </a:rPr>
                        <a:t>9512103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王敏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女</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altLang="zh-CN" sz="1600" b="0" i="0" u="none" strike="noStrike" kern="1200" dirty="0">
                          <a:solidFill>
                            <a:srgbClr val="000000"/>
                          </a:solidFill>
                          <a:latin typeface="Times New Roman" panose="02020603050405020304" pitchFamily="18" charset="0"/>
                          <a:cs typeface="Times New Roman" panose="02020603050405020304" pitchFamily="18"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计算机系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324048">
                <a:tc>
                  <a:txBody>
                    <a:bodyPr/>
                    <a:lstStyle/>
                    <a:p>
                      <a:pPr marL="0" algn="ctr" defTabSz="457200" rtl="0" eaLnBrk="1" fontAlgn="ctr" latinLnBrk="0" hangingPunct="1"/>
                      <a:r>
                        <a:rPr lang="en-US" altLang="zh-CN" sz="1600" b="0" i="0" u="none" strike="noStrike" kern="1200">
                          <a:solidFill>
                            <a:srgbClr val="000000"/>
                          </a:solidFill>
                          <a:latin typeface="Times New Roman" panose="02020603050405020304" pitchFamily="18" charset="0"/>
                          <a:cs typeface="Times New Roman" panose="02020603050405020304" pitchFamily="18" charset="0"/>
                        </a:rPr>
                        <a:t>9521101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a:solidFill>
                            <a:srgbClr val="000000"/>
                          </a:solidFill>
                          <a:latin typeface="Times New Roman" panose="02020603050405020304" pitchFamily="18" charset="0"/>
                          <a:cs typeface="+mn-cs"/>
                        </a:rPr>
                        <a:t>张立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altLang="zh-CN" sz="1600" b="0" i="0" u="none" strike="noStrike" kern="1200" dirty="0">
                          <a:solidFill>
                            <a:srgbClr val="000000"/>
                          </a:solidFill>
                          <a:latin typeface="Times New Roman" panose="02020603050405020304" pitchFamily="18" charset="0"/>
                          <a:cs typeface="Times New Roman" panose="02020603050405020304" pitchFamily="18" charset="0"/>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信息系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324048">
                <a:tc>
                  <a:txBody>
                    <a:bodyPr/>
                    <a:lstStyle/>
                    <a:p>
                      <a:pPr marL="0" algn="ctr" defTabSz="457200" rtl="0" eaLnBrk="1" fontAlgn="ctr" latinLnBrk="0" hangingPunct="1"/>
                      <a:r>
                        <a:rPr lang="en-US" altLang="zh-CN" sz="1600" b="0" i="0" u="none" strike="noStrike" kern="1200">
                          <a:solidFill>
                            <a:srgbClr val="000000"/>
                          </a:solidFill>
                          <a:latin typeface="Times New Roman" panose="02020603050405020304" pitchFamily="18" charset="0"/>
                          <a:cs typeface="Times New Roman" panose="02020603050405020304" pitchFamily="18" charset="0"/>
                        </a:rPr>
                        <a:t>9521102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a:solidFill>
                            <a:srgbClr val="000000"/>
                          </a:solidFill>
                          <a:latin typeface="Times New Roman" panose="02020603050405020304" pitchFamily="18" charset="0"/>
                          <a:cs typeface="+mn-cs"/>
                        </a:rPr>
                        <a:t>吴宾</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女</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altLang="zh-CN" sz="1600" b="0" i="0" u="none" strike="noStrike" kern="1200" dirty="0">
                          <a:solidFill>
                            <a:srgbClr val="000000"/>
                          </a:solidFill>
                          <a:latin typeface="Times New Roman" panose="02020603050405020304" pitchFamily="18" charset="0"/>
                          <a:cs typeface="Times New Roman" panose="02020603050405020304" pitchFamily="18"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信息系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324048">
                <a:tc>
                  <a:txBody>
                    <a:bodyPr/>
                    <a:lstStyle/>
                    <a:p>
                      <a:pPr marL="0" algn="ctr" defTabSz="457200" rtl="0" eaLnBrk="1" fontAlgn="ctr" latinLnBrk="0" hangingPunct="1"/>
                      <a:r>
                        <a:rPr lang="en-US" altLang="zh-CN" sz="1600" b="0" i="0" u="none" strike="noStrike" kern="1200">
                          <a:solidFill>
                            <a:srgbClr val="000000"/>
                          </a:solidFill>
                          <a:latin typeface="Times New Roman" panose="02020603050405020304" pitchFamily="18" charset="0"/>
                          <a:cs typeface="Times New Roman" panose="02020603050405020304" pitchFamily="18" charset="0"/>
                        </a:rPr>
                        <a:t>9521103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a:solidFill>
                            <a:srgbClr val="000000"/>
                          </a:solidFill>
                          <a:latin typeface="Times New Roman" panose="02020603050405020304" pitchFamily="18" charset="0"/>
                          <a:cs typeface="+mn-cs"/>
                        </a:rPr>
                        <a:t>张海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altLang="zh-CN" sz="1600" b="0" i="0" u="none" strike="noStrike" kern="1200" dirty="0">
                          <a:solidFill>
                            <a:srgbClr val="000000"/>
                          </a:solidFill>
                          <a:latin typeface="Times New Roman" panose="02020603050405020304" pitchFamily="18" charset="0"/>
                          <a:cs typeface="Times New Roman" panose="02020603050405020304" pitchFamily="18"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信息系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324048">
                <a:tc gridSpan="5">
                  <a:txBody>
                    <a:bodyPr/>
                    <a:lstStyle/>
                    <a:p>
                      <a:pPr marL="0" algn="ctr" defTabSz="457200" rtl="0" eaLnBrk="1" fontAlgn="ctr" latinLnBrk="0" hangingPunct="1"/>
                      <a:r>
                        <a:rPr lang="en-US" sz="1600" b="0" i="0" u="none" strike="noStrike" kern="1200" dirty="0">
                          <a:solidFill>
                            <a:srgbClr val="000000"/>
                          </a:solidFill>
                          <a:latin typeface="Times New Roman" panose="02020603050405020304" pitchFamily="18" charset="0"/>
                          <a:cs typeface="Times New Roman" panose="02020603050405020304" pitchFamily="18" charset="0"/>
                        </a:rPr>
                        <a:t>Student</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xmlns="" val="10007"/>
                  </a:ext>
                </a:extLst>
              </a:tr>
            </a:tbl>
          </a:graphicData>
        </a:graphic>
      </p:graphicFrame>
      <p:graphicFrame>
        <p:nvGraphicFramePr>
          <p:cNvPr id="8" name="表格 7"/>
          <p:cNvGraphicFramePr>
            <a:graphicFrameLocks noGrp="1"/>
          </p:cNvGraphicFramePr>
          <p:nvPr>
            <p:custDataLst>
              <p:tags r:id="rId2"/>
            </p:custDataLst>
          </p:nvPr>
        </p:nvGraphicFramePr>
        <p:xfrm>
          <a:off x="5589299" y="1889443"/>
          <a:ext cx="2203450" cy="2533650"/>
        </p:xfrm>
        <a:graphic>
          <a:graphicData uri="http://schemas.openxmlformats.org/drawingml/2006/table">
            <a:tbl>
              <a:tblPr/>
              <a:tblGrid>
                <a:gridCol w="883285">
                  <a:extLst>
                    <a:ext uri="{9D8B030D-6E8A-4147-A177-3AD203B41FA5}">
                      <a16:colId xmlns:a16="http://schemas.microsoft.com/office/drawing/2014/main" xmlns="" val="20000"/>
                    </a:ext>
                  </a:extLst>
                </a:gridCol>
                <a:gridCol w="634365">
                  <a:extLst>
                    <a:ext uri="{9D8B030D-6E8A-4147-A177-3AD203B41FA5}">
                      <a16:colId xmlns:a16="http://schemas.microsoft.com/office/drawing/2014/main" xmlns="" val="20001"/>
                    </a:ext>
                  </a:extLst>
                </a:gridCol>
                <a:gridCol w="685800">
                  <a:extLst>
                    <a:ext uri="{9D8B030D-6E8A-4147-A177-3AD203B41FA5}">
                      <a16:colId xmlns:a16="http://schemas.microsoft.com/office/drawing/2014/main" xmlns="" val="20002"/>
                    </a:ext>
                  </a:extLst>
                </a:gridCol>
              </a:tblGrid>
              <a:tr h="253365">
                <a:tc>
                  <a:txBody>
                    <a:bodyPr/>
                    <a:lstStyle/>
                    <a:p>
                      <a:pPr algn="ctr" fontAlgn="ctr"/>
                      <a:r>
                        <a:rPr lang="en-US" sz="1600" b="0" i="0" u="none" strike="noStrike" dirty="0" err="1">
                          <a:solidFill>
                            <a:srgbClr val="000000"/>
                          </a:solidFill>
                          <a:latin typeface="Times New Roman" panose="02020603050405020304" pitchFamily="18" charset="0"/>
                          <a:cs typeface="Times New Roman" panose="02020603050405020304" pitchFamily="18" charset="0"/>
                        </a:rPr>
                        <a:t>Sno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Times New Roman" panose="02020603050405020304" pitchFamily="18" charset="0"/>
                          <a:cs typeface="Times New Roman" panose="02020603050405020304" pitchFamily="18" charset="0"/>
                        </a:rPr>
                        <a:t>Cno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cs typeface="Times New Roman" panose="02020603050405020304" pitchFamily="18" charset="0"/>
                        </a:rPr>
                        <a:t>Grade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53365">
                <a:tc>
                  <a:txBody>
                    <a:bodyPr/>
                    <a:lstStyle/>
                    <a:p>
                      <a:pPr algn="ctr" fontAlgn="ctr"/>
                      <a:r>
                        <a:rPr lang="en-US" altLang="zh-CN" sz="1600" b="0" i="0" u="none" strike="noStrike" dirty="0">
                          <a:solidFill>
                            <a:srgbClr val="000000"/>
                          </a:solidFill>
                          <a:latin typeface="Times New Roman" panose="02020603050405020304" pitchFamily="18" charset="0"/>
                          <a:cs typeface="Times New Roman" panose="02020603050405020304" pitchFamily="18" charset="0"/>
                        </a:rPr>
                        <a:t>9512101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cs typeface="Times New Roman" panose="02020603050405020304" pitchFamily="18" charset="0"/>
                        </a:rPr>
                        <a:t>C01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cs typeface="Times New Roman" panose="02020603050405020304" pitchFamily="18" charset="0"/>
                        </a:rPr>
                        <a:t>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171450">
                <a:tc>
                  <a:txBody>
                    <a:bodyPr/>
                    <a:lstStyle/>
                    <a:p>
                      <a:pPr algn="ctr" fontAlgn="ctr"/>
                      <a:r>
                        <a:rPr lang="en-US" altLang="zh-CN" sz="1600" b="0" i="0" u="none" strike="noStrike" dirty="0">
                          <a:solidFill>
                            <a:srgbClr val="000000"/>
                          </a:solidFill>
                          <a:latin typeface="Times New Roman" panose="02020603050405020304" pitchFamily="18" charset="0"/>
                          <a:cs typeface="Times New Roman" panose="02020603050405020304" pitchFamily="18" charset="0"/>
                        </a:rPr>
                        <a:t>9512101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cs typeface="Times New Roman" panose="02020603050405020304" pitchFamily="18" charset="0"/>
                        </a:rPr>
                        <a:t>C02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cs typeface="Times New Roman" panose="02020603050405020304" pitchFamily="18" charset="0"/>
                        </a:rPr>
                        <a:t>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171450">
                <a:tc>
                  <a:txBody>
                    <a:bodyPr/>
                    <a:lstStyle/>
                    <a:p>
                      <a:pPr algn="ctr" fontAlgn="ctr"/>
                      <a:r>
                        <a:rPr lang="en-US" altLang="zh-CN" sz="1600" b="0" i="0" u="none" strike="noStrike">
                          <a:solidFill>
                            <a:srgbClr val="000000"/>
                          </a:solidFill>
                          <a:latin typeface="Times New Roman" panose="02020603050405020304" pitchFamily="18" charset="0"/>
                          <a:cs typeface="Times New Roman" panose="02020603050405020304" pitchFamily="18" charset="0"/>
                        </a:rPr>
                        <a:t>9512102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cs typeface="Times New Roman" panose="02020603050405020304" pitchFamily="18" charset="0"/>
                        </a:rPr>
                        <a:t>C02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Times New Roman" panose="02020603050405020304" pitchFamily="18" charset="0"/>
                          <a:cs typeface="Times New Roman" panose="02020603050405020304" pitchFamily="18" charset="0"/>
                        </a:rPr>
                        <a:t>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171450">
                <a:tc>
                  <a:txBody>
                    <a:bodyPr/>
                    <a:lstStyle/>
                    <a:p>
                      <a:pPr algn="ctr" fontAlgn="ctr"/>
                      <a:r>
                        <a:rPr lang="en-US" altLang="zh-CN" sz="1600" b="0" i="0" u="none" strike="noStrike">
                          <a:solidFill>
                            <a:srgbClr val="000000"/>
                          </a:solidFill>
                          <a:latin typeface="Times New Roman" panose="02020603050405020304" pitchFamily="18" charset="0"/>
                          <a:cs typeface="Times New Roman" panose="02020603050405020304" pitchFamily="18" charset="0"/>
                        </a:rPr>
                        <a:t>9512102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cs typeface="Times New Roman" panose="02020603050405020304" pitchFamily="18" charset="0"/>
                        </a:rPr>
                        <a:t>C04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Times New Roman" panose="02020603050405020304" pitchFamily="18" charset="0"/>
                          <a:cs typeface="Times New Roman" panose="02020603050405020304" pitchFamily="18" charset="0"/>
                        </a:rPr>
                        <a:t>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171450">
                <a:tc>
                  <a:txBody>
                    <a:bodyPr/>
                    <a:lstStyle/>
                    <a:p>
                      <a:pPr algn="ctr" fontAlgn="ctr"/>
                      <a:r>
                        <a:rPr lang="en-US" altLang="zh-CN" sz="1600" b="0" i="0" u="none" strike="noStrike" dirty="0">
                          <a:solidFill>
                            <a:srgbClr val="000000"/>
                          </a:solidFill>
                          <a:latin typeface="Times New Roman" panose="02020603050405020304" pitchFamily="18" charset="0"/>
                          <a:cs typeface="Times New Roman" panose="02020603050405020304" pitchFamily="18" charset="0"/>
                        </a:rPr>
                        <a:t>9521102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cs typeface="Times New Roman" panose="02020603050405020304" pitchFamily="18" charset="0"/>
                        </a:rPr>
                        <a:t>C01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cs typeface="Times New Roman" panose="02020603050405020304" pitchFamily="18" charset="0"/>
                        </a:rPr>
                        <a:t>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171450">
                <a:tc>
                  <a:txBody>
                    <a:bodyPr/>
                    <a:lstStyle/>
                    <a:p>
                      <a:pPr algn="ctr" fontAlgn="ctr"/>
                      <a:r>
                        <a:rPr lang="en-US" altLang="zh-CN" sz="1600" b="0" i="0" u="none" strike="noStrike">
                          <a:solidFill>
                            <a:srgbClr val="000000"/>
                          </a:solidFill>
                          <a:latin typeface="Times New Roman" panose="02020603050405020304" pitchFamily="18" charset="0"/>
                          <a:cs typeface="Times New Roman" panose="02020603050405020304" pitchFamily="18" charset="0"/>
                        </a:rPr>
                        <a:t>9521102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cs typeface="Times New Roman" panose="02020603050405020304" pitchFamily="18" charset="0"/>
                        </a:rPr>
                        <a:t>C02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cs typeface="Times New Roman" panose="02020603050405020304" pitchFamily="18" charset="0"/>
                        </a:rPr>
                        <a:t>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171450">
                <a:tc>
                  <a:txBody>
                    <a:bodyPr/>
                    <a:lstStyle/>
                    <a:p>
                      <a:pPr algn="ctr" fontAlgn="ctr"/>
                      <a:r>
                        <a:rPr lang="en-US" altLang="zh-CN" sz="1600" b="0" i="0" u="none" strike="noStrike">
                          <a:solidFill>
                            <a:srgbClr val="000000"/>
                          </a:solidFill>
                          <a:latin typeface="Times New Roman" panose="02020603050405020304" pitchFamily="18" charset="0"/>
                          <a:cs typeface="Times New Roman" panose="02020603050405020304" pitchFamily="18" charset="0"/>
                        </a:rPr>
                        <a:t>9521102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cs typeface="Times New Roman" panose="02020603050405020304" pitchFamily="18" charset="0"/>
                        </a:rPr>
                        <a:t>C04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cs typeface="Times New Roman" panose="02020603050405020304" pitchFamily="18" charset="0"/>
                        </a:rPr>
                        <a:t>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171450">
                <a:tc>
                  <a:txBody>
                    <a:bodyPr/>
                    <a:lstStyle/>
                    <a:p>
                      <a:pPr algn="ctr" fontAlgn="ctr"/>
                      <a:r>
                        <a:rPr lang="en-US" altLang="zh-CN" sz="1600" b="0" i="0" u="none" strike="noStrike">
                          <a:solidFill>
                            <a:srgbClr val="000000"/>
                          </a:solidFill>
                          <a:latin typeface="Times New Roman" panose="02020603050405020304" pitchFamily="18" charset="0"/>
                          <a:cs typeface="Times New Roman" panose="02020603050405020304" pitchFamily="18" charset="0"/>
                        </a:rPr>
                        <a:t>9521102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cs typeface="Times New Roman" panose="02020603050405020304" pitchFamily="18" charset="0"/>
                        </a:rPr>
                        <a:t>C05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cs typeface="Times New Roman" panose="02020603050405020304" pitchFamily="18" charset="0"/>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171450">
                <a:tc gridSpan="3">
                  <a:txBody>
                    <a:bodyPr/>
                    <a:lstStyle/>
                    <a:p>
                      <a:pPr algn="ctr" fontAlgn="ctr"/>
                      <a:r>
                        <a:rPr lang="en-US" sz="1600" b="0" i="0" u="none" strike="noStrike" dirty="0">
                          <a:solidFill>
                            <a:srgbClr val="000000"/>
                          </a:solidFill>
                          <a:latin typeface="Times New Roman" panose="02020603050405020304" pitchFamily="18" charset="0"/>
                          <a:cs typeface="Times New Roman" panose="02020603050405020304" pitchFamily="18" charset="0"/>
                        </a:rPr>
                        <a:t>SC</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xmlns="" val="10009"/>
                  </a:ext>
                </a:extLst>
              </a:tr>
            </a:tbl>
          </a:graphicData>
        </a:graphic>
      </p:graphicFrame>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7891">
                                            <p:txEl>
                                              <p:pRg st="7" end="7"/>
                                            </p:txEl>
                                          </p:spTgt>
                                        </p:tgtEl>
                                        <p:attrNameLst>
                                          <p:attrName>style.visibility</p:attrName>
                                        </p:attrNameLst>
                                      </p:cBhvr>
                                      <p:to>
                                        <p:strVal val="visible"/>
                                      </p:to>
                                    </p:set>
                                    <p:animEffect transition="in" filter="wipe(down)">
                                      <p:cBhvr>
                                        <p:cTn id="7" dur="500"/>
                                        <p:tgtEl>
                                          <p:spTgt spid="37891">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7891">
                                            <p:txEl>
                                              <p:pRg st="8" end="8"/>
                                            </p:txEl>
                                          </p:spTgt>
                                        </p:tgtEl>
                                        <p:attrNameLst>
                                          <p:attrName>style.visibility</p:attrName>
                                        </p:attrNameLst>
                                      </p:cBhvr>
                                      <p:to>
                                        <p:strVal val="visible"/>
                                      </p:to>
                                    </p:set>
                                    <p:animEffect transition="in" filter="wipe(down)">
                                      <p:cBhvr>
                                        <p:cTn id="12" dur="500"/>
                                        <p:tgtEl>
                                          <p:spTgt spid="378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algn="l" eaLnBrk="1" hangingPunct="1">
              <a:buClrTx/>
              <a:buSzTx/>
              <a:buFontTx/>
            </a:pPr>
            <a:r>
              <a:rPr lang="zh-CN" altLang="en-US" sz="3600"/>
              <a:t>删除方法示例</a:t>
            </a:r>
          </a:p>
        </p:txBody>
      </p:sp>
      <p:sp>
        <p:nvSpPr>
          <p:cNvPr id="37891" name="Rectangle 3"/>
          <p:cNvSpPr>
            <a:spLocks noGrp="1" noChangeArrowheads="1"/>
          </p:cNvSpPr>
          <p:nvPr>
            <p:ph idx="1"/>
          </p:nvPr>
        </p:nvSpPr>
        <p:spPr>
          <a:xfrm>
            <a:off x="457200" y="1052513"/>
            <a:ext cx="8229600" cy="5184775"/>
          </a:xfrm>
        </p:spPr>
        <p:txBody>
          <a:bodyPr/>
          <a:lstStyle/>
          <a:p>
            <a:pPr eaLnBrk="1" hangingPunct="1">
              <a:buFont typeface="Wingdings" panose="05000000000000000000" pitchFamily="2" charset="2"/>
              <a:buNone/>
            </a:pPr>
            <a:r>
              <a:rPr lang="zh-CN" altLang="en-US" sz="2400">
                <a:solidFill>
                  <a:schemeClr val="tx2"/>
                </a:solidFill>
                <a:latin typeface="+mj-lt"/>
                <a:ea typeface="+mj-ea"/>
                <a:cs typeface="+mj-cs"/>
              </a:rPr>
              <a:t>例</a:t>
            </a:r>
            <a:r>
              <a:rPr lang="en-US" altLang="zh-CN" sz="2400">
                <a:solidFill>
                  <a:schemeClr val="tx2"/>
                </a:solidFill>
                <a:latin typeface="+mj-lt"/>
                <a:ea typeface="+mj-ea"/>
                <a:cs typeface="+mj-cs"/>
              </a:rPr>
              <a:t>2</a:t>
            </a:r>
            <a:r>
              <a:rPr lang="zh-CN" altLang="en-US" sz="2400">
                <a:solidFill>
                  <a:schemeClr val="tx2"/>
                </a:solidFill>
                <a:latin typeface="+mj-lt"/>
                <a:ea typeface="+mj-ea"/>
                <a:cs typeface="+mj-cs"/>
              </a:rPr>
              <a:t>：</a:t>
            </a:r>
            <a:r>
              <a:rPr lang="zh-CN" altLang="en-US" sz="2400" dirty="0">
                <a:latin typeface="Times New Roman" panose="02020603050405020304" pitchFamily="18" charset="0"/>
                <a:cs typeface="Times New Roman" panose="02020603050405020304" pitchFamily="18" charset="0"/>
                <a:sym typeface="+mn-ea"/>
              </a:rPr>
              <a:t>要删除</a:t>
            </a:r>
            <a:r>
              <a:rPr lang="en-US" altLang="zh-CN" sz="2400" dirty="0">
                <a:latin typeface="Times New Roman" panose="02020603050405020304" pitchFamily="18" charset="0"/>
                <a:cs typeface="Times New Roman" panose="02020603050405020304" pitchFamily="18" charset="0"/>
                <a:sym typeface="+mn-ea"/>
              </a:rPr>
              <a:t>Course</a:t>
            </a:r>
            <a:r>
              <a:rPr lang="zh-CN" altLang="en-US" sz="2400" dirty="0">
                <a:latin typeface="Times New Roman" panose="02020603050405020304" pitchFamily="18" charset="0"/>
                <a:cs typeface="Times New Roman" panose="02020603050405020304" pitchFamily="18" charset="0"/>
                <a:sym typeface="+mn-ea"/>
              </a:rPr>
              <a:t>关系中</a:t>
            </a:r>
            <a:r>
              <a:rPr lang="en-US" altLang="zh-CN" sz="2400" dirty="0">
                <a:latin typeface="Times New Roman" panose="02020603050405020304" pitchFamily="18" charset="0"/>
                <a:cs typeface="Times New Roman" panose="02020603050405020304" pitchFamily="18" charset="0"/>
                <a:sym typeface="+mn-ea"/>
              </a:rPr>
              <a:t>C</a:t>
            </a:r>
            <a:r>
              <a:rPr lang="en-US" altLang="zh-CN" sz="2400" dirty="0" err="1">
                <a:latin typeface="Times New Roman" panose="02020603050405020304" pitchFamily="18" charset="0"/>
                <a:cs typeface="Times New Roman" panose="02020603050405020304" pitchFamily="18" charset="0"/>
                <a:sym typeface="+mn-ea"/>
              </a:rPr>
              <a:t>no</a:t>
            </a:r>
            <a:r>
              <a:rPr lang="en-US" altLang="zh-CN" sz="2400" dirty="0">
                <a:latin typeface="Times New Roman" panose="02020603050405020304" pitchFamily="18" charset="0"/>
                <a:cs typeface="Times New Roman" panose="02020603050405020304" pitchFamily="18" charset="0"/>
                <a:sym typeface="+mn-ea"/>
              </a:rPr>
              <a:t>=C01</a:t>
            </a:r>
            <a:r>
              <a:rPr lang="zh-CN" altLang="en-US" sz="2400" dirty="0">
                <a:latin typeface="Times New Roman" panose="02020603050405020304" pitchFamily="18" charset="0"/>
                <a:cs typeface="Times New Roman" panose="02020603050405020304" pitchFamily="18" charset="0"/>
                <a:sym typeface="+mn-ea"/>
              </a:rPr>
              <a:t>的元组。</a:t>
            </a:r>
            <a:endParaRPr lang="zh-CN" altLang="en-US" sz="24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zh-CN" altLang="en-US" sz="24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zh-CN" altLang="en-US" sz="24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zh-CN" altLang="en-US" sz="24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zh-CN" altLang="en-US" sz="2400" dirty="0">
              <a:latin typeface="Times New Roman" panose="02020603050405020304" pitchFamily="18" charset="0"/>
              <a:cs typeface="Times New Roman" panose="02020603050405020304" pitchFamily="18" charset="0"/>
            </a:endParaRPr>
          </a:p>
          <a:p>
            <a:pPr lvl="1" algn="l" eaLnBrk="1" latinLnBrk="0" hangingPunct="1">
              <a:spcBef>
                <a:spcPct val="20000"/>
              </a:spcBef>
            </a:pPr>
            <a:r>
              <a:rPr lang="zh-CN" altLang="en-US" sz="2400" dirty="0">
                <a:latin typeface="Times New Roman" panose="02020603050405020304" pitchFamily="18" charset="0"/>
                <a:cs typeface="Times New Roman" panose="02020603050405020304" pitchFamily="18" charset="0"/>
                <a:sym typeface="+mn-ea"/>
              </a:rPr>
              <a:t>受限删除：</a:t>
            </a:r>
            <a:r>
              <a:rPr lang="en-US" altLang="zh-CN" sz="2400" dirty="0">
                <a:latin typeface="Times New Roman" panose="02020603050405020304" pitchFamily="18" charset="0"/>
                <a:cs typeface="Times New Roman" panose="02020603050405020304" pitchFamily="18" charset="0"/>
                <a:sym typeface="+mn-ea"/>
              </a:rPr>
              <a:t>C02</a:t>
            </a:r>
            <a:r>
              <a:rPr lang="zh-CN" altLang="en-US" sz="2400" dirty="0">
                <a:latin typeface="Times New Roman" panose="02020603050405020304" pitchFamily="18" charset="0"/>
                <a:cs typeface="Times New Roman" panose="02020603050405020304" pitchFamily="18" charset="0"/>
                <a:sym typeface="+mn-ea"/>
              </a:rPr>
              <a:t>元组依赖该元组，系统将拒绝执行此删除操作。</a:t>
            </a:r>
            <a:r>
              <a:rPr lang="en-US" altLang="zh-CN" sz="2400" dirty="0">
                <a:latin typeface="Times New Roman" panose="02020603050405020304" pitchFamily="18" charset="0"/>
                <a:cs typeface="Times New Roman" panose="02020603050405020304" pitchFamily="18" charset="0"/>
                <a:sym typeface="+mn-ea"/>
              </a:rPr>
              <a:t>C</a:t>
            </a:r>
            <a:r>
              <a:rPr lang="zh-CN" altLang="en-US" sz="2400" dirty="0">
                <a:latin typeface="Times New Roman" panose="02020603050405020304" pitchFamily="18" charset="0"/>
                <a:cs typeface="Times New Roman" panose="02020603050405020304" pitchFamily="18" charset="0"/>
                <a:sym typeface="+mn-ea"/>
              </a:rPr>
              <a:t>no=</a:t>
            </a:r>
            <a:r>
              <a:rPr lang="en-US" altLang="zh-CN" sz="2400" dirty="0">
                <a:latin typeface="Times New Roman" panose="02020603050405020304" pitchFamily="18" charset="0"/>
                <a:cs typeface="Times New Roman" panose="02020603050405020304" pitchFamily="18" charset="0"/>
                <a:sym typeface="+mn-ea"/>
              </a:rPr>
              <a:t>C02</a:t>
            </a:r>
            <a:r>
              <a:rPr lang="zh-CN" altLang="en-US" sz="2400" dirty="0">
                <a:latin typeface="Times New Roman" panose="02020603050405020304" pitchFamily="18" charset="0"/>
                <a:cs typeface="Times New Roman" panose="02020603050405020304" pitchFamily="18" charset="0"/>
                <a:sym typeface="+mn-ea"/>
              </a:rPr>
              <a:t>可删除</a:t>
            </a:r>
            <a:endParaRPr lang="en-US" altLang="zh-CN" sz="2400" dirty="0">
              <a:latin typeface="Times New Roman" panose="02020603050405020304" pitchFamily="18" charset="0"/>
              <a:cs typeface="Times New Roman" panose="02020603050405020304" pitchFamily="18" charset="0"/>
              <a:sym typeface="+mn-ea"/>
            </a:endParaRPr>
          </a:p>
          <a:p>
            <a:pPr lvl="1" algn="l" eaLnBrk="1" latinLnBrk="0" hangingPunct="1">
              <a:spcBef>
                <a:spcPct val="20000"/>
              </a:spcBef>
            </a:pPr>
            <a:r>
              <a:rPr lang="zh-CN" altLang="en-US" sz="2400" dirty="0">
                <a:latin typeface="Times New Roman" panose="02020603050405020304" pitchFamily="18" charset="0"/>
                <a:cs typeface="Times New Roman" panose="02020603050405020304" pitchFamily="18" charset="0"/>
                <a:sym typeface="+mn-ea"/>
              </a:rPr>
              <a:t>置空值删除：将</a:t>
            </a:r>
            <a:r>
              <a:rPr lang="en-US" altLang="zh-CN" sz="2400" dirty="0">
                <a:latin typeface="Times New Roman" panose="02020603050405020304" pitchFamily="18" charset="0"/>
                <a:cs typeface="Times New Roman" panose="02020603050405020304" pitchFamily="18" charset="0"/>
                <a:sym typeface="+mn-ea"/>
              </a:rPr>
              <a:t>Course</a:t>
            </a:r>
            <a:r>
              <a:rPr lang="zh-CN" altLang="en-US" sz="2400" dirty="0">
                <a:latin typeface="Times New Roman" panose="02020603050405020304" pitchFamily="18" charset="0"/>
                <a:cs typeface="Times New Roman" panose="02020603050405020304" pitchFamily="18" charset="0"/>
                <a:sym typeface="+mn-ea"/>
              </a:rPr>
              <a:t>关系中所有</a:t>
            </a:r>
            <a:r>
              <a:rPr lang="en-US" altLang="zh-CN" sz="2400" dirty="0">
                <a:latin typeface="Times New Roman" panose="02020603050405020304" pitchFamily="18" charset="0"/>
                <a:cs typeface="Times New Roman" panose="02020603050405020304" pitchFamily="18" charset="0"/>
                <a:sym typeface="+mn-ea"/>
              </a:rPr>
              <a:t>P</a:t>
            </a:r>
            <a:r>
              <a:rPr lang="zh-CN" altLang="en-US" sz="2400" dirty="0">
                <a:latin typeface="Times New Roman" panose="02020603050405020304" pitchFamily="18" charset="0"/>
                <a:cs typeface="Times New Roman" panose="02020603050405020304" pitchFamily="18" charset="0"/>
                <a:sym typeface="+mn-ea"/>
              </a:rPr>
              <a:t>no=</a:t>
            </a:r>
            <a:r>
              <a:rPr lang="en-US" altLang="zh-CN" sz="2400" dirty="0">
                <a:latin typeface="Times New Roman" panose="02020603050405020304" pitchFamily="18" charset="0"/>
                <a:cs typeface="Times New Roman" panose="02020603050405020304" pitchFamily="18" charset="0"/>
                <a:sym typeface="+mn-ea"/>
              </a:rPr>
              <a:t>C01</a:t>
            </a:r>
            <a:r>
              <a:rPr lang="zh-CN" altLang="en-US" sz="2400" dirty="0">
                <a:latin typeface="Times New Roman" panose="02020603050405020304" pitchFamily="18" charset="0"/>
                <a:cs typeface="Times New Roman" panose="02020603050405020304" pitchFamily="18" charset="0"/>
                <a:sym typeface="+mn-ea"/>
              </a:rPr>
              <a:t>的元组的</a:t>
            </a:r>
            <a:r>
              <a:rPr lang="en-US" altLang="zh-CN" sz="2400" dirty="0">
                <a:latin typeface="Times New Roman" panose="02020603050405020304" pitchFamily="18" charset="0"/>
                <a:cs typeface="Times New Roman" panose="02020603050405020304" pitchFamily="18" charset="0"/>
                <a:sym typeface="+mn-ea"/>
              </a:rPr>
              <a:t>P</a:t>
            </a:r>
            <a:r>
              <a:rPr lang="zh-CN" altLang="en-US" sz="2400" dirty="0">
                <a:latin typeface="Times New Roman" panose="02020603050405020304" pitchFamily="18" charset="0"/>
                <a:cs typeface="Times New Roman" panose="02020603050405020304" pitchFamily="18" charset="0"/>
                <a:sym typeface="+mn-ea"/>
              </a:rPr>
              <a:t>no值置为空值。</a:t>
            </a:r>
          </a:p>
          <a:p>
            <a:pPr lvl="1" algn="l" eaLnBrk="1" latinLnBrk="0" hangingPunct="1">
              <a:spcBef>
                <a:spcPct val="20000"/>
              </a:spcBef>
            </a:pPr>
            <a:r>
              <a:rPr lang="zh-CN" altLang="en-US" sz="2400" dirty="0">
                <a:latin typeface="Times New Roman" panose="02020603050405020304" pitchFamily="18" charset="0"/>
                <a:cs typeface="Times New Roman" panose="02020603050405020304" pitchFamily="18" charset="0"/>
              </a:rPr>
              <a:t>级联删除：</a:t>
            </a:r>
            <a:r>
              <a:rPr lang="en-US" altLang="zh-CN" sz="2400" dirty="0">
                <a:latin typeface="Times New Roman" panose="02020603050405020304" pitchFamily="18" charset="0"/>
                <a:cs typeface="Times New Roman" panose="02020603050405020304" pitchFamily="18" charset="0"/>
              </a:rPr>
              <a:t>C01,C02</a:t>
            </a:r>
          </a:p>
          <a:p>
            <a:pPr marL="457200" lvl="1" indent="0" algn="l" eaLnBrk="1" latinLnBrk="0" hangingPunct="1">
              <a:spcBef>
                <a:spcPct val="20000"/>
              </a:spcBef>
              <a:buNone/>
            </a:pPr>
            <a:r>
              <a:rPr lang="zh-CN" altLang="en-US" sz="2400" dirty="0">
                <a:latin typeface="Times New Roman" panose="02020603050405020304" pitchFamily="18" charset="0"/>
                <a:cs typeface="Times New Roman" panose="02020603050405020304" pitchFamily="18" charset="0"/>
              </a:rPr>
              <a:t>                   如果删除</a:t>
            </a:r>
            <a:r>
              <a:rPr lang="en-US" altLang="zh-CN" sz="2400" dirty="0">
                <a:latin typeface="Times New Roman" panose="02020603050405020304" pitchFamily="18" charset="0"/>
                <a:cs typeface="Times New Roman" panose="02020603050405020304" pitchFamily="18" charset="0"/>
              </a:rPr>
              <a:t>C06-C05-C01-C02(</a:t>
            </a:r>
            <a:r>
              <a:rPr lang="zh-CN" altLang="en-US" sz="2400" dirty="0">
                <a:latin typeface="Times New Roman" panose="02020603050405020304" pitchFamily="18" charset="0"/>
                <a:cs typeface="Times New Roman" panose="02020603050405020304" pitchFamily="18" charset="0"/>
              </a:rPr>
              <a:t>循环级联</a:t>
            </a:r>
            <a:r>
              <a:rPr lang="en-US" altLang="zh-CN" sz="2400" dirty="0">
                <a:latin typeface="Times New Roman" panose="02020603050405020304" pitchFamily="18" charset="0"/>
                <a:cs typeface="Times New Roman" panose="02020603050405020304" pitchFamily="18" charset="0"/>
              </a:rPr>
              <a:t>)</a:t>
            </a:r>
          </a:p>
        </p:txBody>
      </p:sp>
      <p:pic>
        <p:nvPicPr>
          <p:cNvPr id="3" name="图片 2"/>
          <p:cNvPicPr>
            <a:picLocks noChangeAspect="1"/>
          </p:cNvPicPr>
          <p:nvPr/>
        </p:nvPicPr>
        <p:blipFill>
          <a:blip r:embed="rId2"/>
          <a:stretch>
            <a:fillRect/>
          </a:stretch>
        </p:blipFill>
        <p:spPr>
          <a:xfrm>
            <a:off x="1124585" y="1466215"/>
            <a:ext cx="4354830" cy="1760220"/>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7891">
                                            <p:txEl>
                                              <p:pRg st="5" end="5"/>
                                            </p:txEl>
                                          </p:spTgt>
                                        </p:tgtEl>
                                        <p:attrNameLst>
                                          <p:attrName>style.visibility</p:attrName>
                                        </p:attrNameLst>
                                      </p:cBhvr>
                                      <p:to>
                                        <p:strVal val="visible"/>
                                      </p:to>
                                    </p:set>
                                    <p:animEffect transition="in" filter="wipe(down)">
                                      <p:cBhvr>
                                        <p:cTn id="7" dur="500"/>
                                        <p:tgtEl>
                                          <p:spTgt spid="37891">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7891">
                                            <p:txEl>
                                              <p:pRg st="6" end="6"/>
                                            </p:txEl>
                                          </p:spTgt>
                                        </p:tgtEl>
                                        <p:attrNameLst>
                                          <p:attrName>style.visibility</p:attrName>
                                        </p:attrNameLst>
                                      </p:cBhvr>
                                      <p:to>
                                        <p:strVal val="visible"/>
                                      </p:to>
                                    </p:set>
                                    <p:animEffect transition="in" filter="wipe(down)">
                                      <p:cBhvr>
                                        <p:cTn id="12" dur="500"/>
                                        <p:tgtEl>
                                          <p:spTgt spid="37891">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7891">
                                            <p:txEl>
                                              <p:pRg st="7" end="7"/>
                                            </p:txEl>
                                          </p:spTgt>
                                        </p:tgtEl>
                                        <p:attrNameLst>
                                          <p:attrName>style.visibility</p:attrName>
                                        </p:attrNameLst>
                                      </p:cBhvr>
                                      <p:to>
                                        <p:strVal val="visible"/>
                                      </p:to>
                                    </p:set>
                                    <p:animEffect transition="in" filter="wipe(down)">
                                      <p:cBhvr>
                                        <p:cTn id="17" dur="500"/>
                                        <p:tgtEl>
                                          <p:spTgt spid="37891">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7891">
                                            <p:txEl>
                                              <p:pRg st="8" end="8"/>
                                            </p:txEl>
                                          </p:spTgt>
                                        </p:tgtEl>
                                        <p:attrNameLst>
                                          <p:attrName>style.visibility</p:attrName>
                                        </p:attrNameLst>
                                      </p:cBhvr>
                                      <p:to>
                                        <p:strVal val="visible"/>
                                      </p:to>
                                    </p:set>
                                    <p:animEffect transition="in" filter="wipe(down)">
                                      <p:cBhvr>
                                        <p:cTn id="22" dur="500"/>
                                        <p:tgtEl>
                                          <p:spTgt spid="378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sz="3600" dirty="0"/>
              <a:t>实现参照完整性几种情况及应对措施</a:t>
            </a:r>
          </a:p>
        </p:txBody>
      </p:sp>
      <p:sp>
        <p:nvSpPr>
          <p:cNvPr id="91139" name="Rectangle 3"/>
          <p:cNvSpPr>
            <a:spLocks noGrp="1" noChangeArrowheads="1"/>
          </p:cNvSpPr>
          <p:nvPr>
            <p:ph idx="1"/>
          </p:nvPr>
        </p:nvSpPr>
        <p:spPr>
          <a:xfrm>
            <a:off x="457200" y="1052830"/>
            <a:ext cx="8229600" cy="3197225"/>
          </a:xfrm>
        </p:spPr>
        <p:txBody>
          <a:bodyPr/>
          <a:lstStyle/>
          <a:p>
            <a:pPr marL="0" indent="0">
              <a:buFont typeface="Wingdings" panose="05000000000000000000" pitchFamily="2" charset="2"/>
              <a:buNone/>
              <a:defRPr/>
            </a:pPr>
            <a:r>
              <a:rPr lang="zh-CN" altLang="en-US" sz="2800" b="1" dirty="0">
                <a:solidFill>
                  <a:srgbClr val="0000FF"/>
                </a:solidFill>
              </a:rPr>
              <a:t>（</a:t>
            </a:r>
            <a:r>
              <a:rPr lang="en-US" altLang="zh-CN" sz="2800" b="1" dirty="0">
                <a:solidFill>
                  <a:srgbClr val="0000FF"/>
                </a:solidFill>
              </a:rPr>
              <a:t>3</a:t>
            </a:r>
            <a:r>
              <a:rPr lang="zh-CN" altLang="en-US" sz="2800" b="1" dirty="0">
                <a:solidFill>
                  <a:srgbClr val="0000FF"/>
                </a:solidFill>
              </a:rPr>
              <a:t>）修改关系中主键造成的问题</a:t>
            </a:r>
          </a:p>
          <a:p>
            <a:pPr algn="l">
              <a:defRPr/>
            </a:pPr>
            <a:r>
              <a:rPr lang="zh-CN" altLang="en-US" sz="2400" dirty="0"/>
              <a:t>外码依赖，主码不唯一等</a:t>
            </a:r>
          </a:p>
          <a:p>
            <a:pPr algn="l">
              <a:defRPr/>
            </a:pPr>
            <a:r>
              <a:rPr lang="zh-CN" altLang="en-US" sz="2400" dirty="0"/>
              <a:t>处理措施：</a:t>
            </a:r>
          </a:p>
          <a:p>
            <a:pPr lvl="1">
              <a:defRPr/>
            </a:pPr>
            <a:r>
              <a:rPr lang="zh-CN" altLang="en-US" sz="2160" dirty="0">
                <a:solidFill>
                  <a:schemeClr val="tx1"/>
                </a:solidFill>
              </a:rPr>
              <a:t>不允许修改主键；</a:t>
            </a:r>
          </a:p>
          <a:p>
            <a:pPr lvl="1">
              <a:defRPr/>
            </a:pPr>
            <a:r>
              <a:rPr lang="zh-CN" altLang="en-US" sz="2160" dirty="0">
                <a:solidFill>
                  <a:schemeClr val="tx1"/>
                </a:solidFill>
              </a:rPr>
              <a:t>允许修改主键</a:t>
            </a:r>
          </a:p>
          <a:p>
            <a:pPr lvl="2">
              <a:defRPr/>
            </a:pPr>
            <a:r>
              <a:rPr lang="zh-CN" altLang="en-US" sz="2130" dirty="0"/>
              <a:t>必须保证主键的唯一性和非空，否则拒绝修改</a:t>
            </a:r>
          </a:p>
          <a:p>
            <a:pPr lvl="2">
              <a:defRPr/>
            </a:pPr>
            <a:r>
              <a:rPr lang="zh-CN" altLang="en-US" sz="2130" dirty="0"/>
              <a:t>设置外键引用联系为级</a:t>
            </a:r>
            <a:r>
              <a:rPr lang="zh-CN" altLang="en-US" sz="2130"/>
              <a:t>联更新、置空值、置默认值，</a:t>
            </a:r>
            <a:r>
              <a:rPr lang="zh-CN" altLang="en-US" sz="2130" dirty="0"/>
              <a:t>使从表中的相应外键也随之修改。</a:t>
            </a:r>
          </a:p>
        </p:txBody>
      </p:sp>
      <p:graphicFrame>
        <p:nvGraphicFramePr>
          <p:cNvPr id="6" name="表格 5"/>
          <p:cNvGraphicFramePr>
            <a:graphicFrameLocks noGrp="1"/>
          </p:cNvGraphicFramePr>
          <p:nvPr>
            <p:custDataLst>
              <p:tags r:id="rId1"/>
            </p:custDataLst>
          </p:nvPr>
        </p:nvGraphicFramePr>
        <p:xfrm>
          <a:off x="1473835" y="4404360"/>
          <a:ext cx="3836670" cy="2438400"/>
        </p:xfrm>
        <a:graphic>
          <a:graphicData uri="http://schemas.openxmlformats.org/drawingml/2006/table">
            <a:tbl>
              <a:tblPr/>
              <a:tblGrid>
                <a:gridCol w="818515">
                  <a:extLst>
                    <a:ext uri="{9D8B030D-6E8A-4147-A177-3AD203B41FA5}">
                      <a16:colId xmlns:a16="http://schemas.microsoft.com/office/drawing/2014/main" xmlns="" val="20000"/>
                    </a:ext>
                  </a:extLst>
                </a:gridCol>
                <a:gridCol w="818515">
                  <a:extLst>
                    <a:ext uri="{9D8B030D-6E8A-4147-A177-3AD203B41FA5}">
                      <a16:colId xmlns:a16="http://schemas.microsoft.com/office/drawing/2014/main" xmlns="" val="20001"/>
                    </a:ext>
                  </a:extLst>
                </a:gridCol>
                <a:gridCol w="610870">
                  <a:extLst>
                    <a:ext uri="{9D8B030D-6E8A-4147-A177-3AD203B41FA5}">
                      <a16:colId xmlns:a16="http://schemas.microsoft.com/office/drawing/2014/main" xmlns="" val="20002"/>
                    </a:ext>
                  </a:extLst>
                </a:gridCol>
                <a:gridCol w="601980">
                  <a:extLst>
                    <a:ext uri="{9D8B030D-6E8A-4147-A177-3AD203B41FA5}">
                      <a16:colId xmlns:a16="http://schemas.microsoft.com/office/drawing/2014/main" xmlns="" val="20003"/>
                    </a:ext>
                  </a:extLst>
                </a:gridCol>
                <a:gridCol w="986790">
                  <a:extLst>
                    <a:ext uri="{9D8B030D-6E8A-4147-A177-3AD203B41FA5}">
                      <a16:colId xmlns:a16="http://schemas.microsoft.com/office/drawing/2014/main" xmlns="" val="20004"/>
                    </a:ext>
                  </a:extLst>
                </a:gridCol>
              </a:tblGrid>
              <a:tr h="304800">
                <a:tc>
                  <a:txBody>
                    <a:bodyPr/>
                    <a:lstStyle/>
                    <a:p>
                      <a:pPr marL="0" algn="ctr" defTabSz="457200" rtl="0" eaLnBrk="1" fontAlgn="ctr" latinLnBrk="0" hangingPunct="1"/>
                      <a:r>
                        <a:rPr lang="en-US" sz="1600" b="0" i="0" u="none" strike="noStrike" kern="1200" dirty="0" err="1">
                          <a:solidFill>
                            <a:srgbClr val="000000"/>
                          </a:solidFill>
                          <a:latin typeface="Times New Roman" panose="02020603050405020304" pitchFamily="18" charset="0"/>
                          <a:cs typeface="Times New Roman" panose="02020603050405020304" pitchFamily="18" charset="0"/>
                        </a:rPr>
                        <a:t>Sno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sz="1600" b="0" i="0" u="none" strike="noStrike" kern="1200">
                          <a:solidFill>
                            <a:srgbClr val="000000"/>
                          </a:solidFill>
                          <a:latin typeface="Times New Roman" panose="02020603050405020304" pitchFamily="18" charset="0"/>
                          <a:cs typeface="Times New Roman" panose="02020603050405020304" pitchFamily="18" charset="0"/>
                        </a:rPr>
                        <a:t>Sname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sz="1600" b="0" i="0" u="none" strike="noStrike" kern="1200">
                          <a:solidFill>
                            <a:srgbClr val="000000"/>
                          </a:solidFill>
                          <a:latin typeface="Times New Roman" panose="02020603050405020304" pitchFamily="18" charset="0"/>
                          <a:cs typeface="Times New Roman" panose="02020603050405020304" pitchFamily="18" charset="0"/>
                        </a:rPr>
                        <a:t>Ssex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sz="1600" b="0" i="0" u="none" strike="noStrike" kern="1200" dirty="0">
                          <a:solidFill>
                            <a:srgbClr val="000000"/>
                          </a:solidFill>
                          <a:latin typeface="Times New Roman" panose="02020603050405020304" pitchFamily="18" charset="0"/>
                          <a:cs typeface="Times New Roman" panose="02020603050405020304" pitchFamily="18" charset="0"/>
                        </a:rPr>
                        <a:t>Sage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sz="1600" b="0" i="0" u="none" strike="noStrike" kern="1200" dirty="0" err="1">
                          <a:solidFill>
                            <a:srgbClr val="000000"/>
                          </a:solidFill>
                          <a:latin typeface="Times New Roman" panose="02020603050405020304" pitchFamily="18" charset="0"/>
                          <a:cs typeface="Times New Roman" panose="02020603050405020304" pitchFamily="18" charset="0"/>
                        </a:rPr>
                        <a:t>Sdept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304800">
                <a:tc>
                  <a:txBody>
                    <a:bodyPr/>
                    <a:lstStyle/>
                    <a:p>
                      <a:pPr marL="0" algn="ctr" defTabSz="457200" rtl="0" eaLnBrk="1" fontAlgn="ctr" latinLnBrk="0" hangingPunct="1"/>
                      <a:r>
                        <a:rPr lang="en-US" altLang="zh-CN" sz="1600" b="0" i="0" u="none" strike="noStrike" kern="1200" dirty="0">
                          <a:solidFill>
                            <a:srgbClr val="000000"/>
                          </a:solidFill>
                          <a:latin typeface="Times New Roman" panose="02020603050405020304" pitchFamily="18" charset="0"/>
                          <a:cs typeface="Times New Roman" panose="02020603050405020304" pitchFamily="18" charset="0"/>
                        </a:rPr>
                        <a:t>9512101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李勇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a:solidFill>
                            <a:srgbClr val="000000"/>
                          </a:solidFill>
                          <a:latin typeface="Times New Roman" panose="02020603050405020304" pitchFamily="18" charset="0"/>
                          <a:cs typeface="+mn-cs"/>
                        </a:rPr>
                        <a:t>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altLang="zh-CN" sz="1600" b="0" i="0" u="none" strike="noStrike" kern="1200">
                          <a:solidFill>
                            <a:srgbClr val="000000"/>
                          </a:solidFill>
                          <a:latin typeface="Times New Roman" panose="02020603050405020304" pitchFamily="18" charset="0"/>
                          <a:cs typeface="Times New Roman" panose="02020603050405020304" pitchFamily="18" charset="0"/>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计算机系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304800">
                <a:tc>
                  <a:txBody>
                    <a:bodyPr/>
                    <a:lstStyle/>
                    <a:p>
                      <a:pPr marL="0" algn="ctr" defTabSz="457200" rtl="0" eaLnBrk="1" fontAlgn="ctr" latinLnBrk="0" hangingPunct="1"/>
                      <a:r>
                        <a:rPr lang="en-US" altLang="zh-CN" sz="1600" b="0" i="0" u="none" strike="noStrike" kern="1200">
                          <a:solidFill>
                            <a:srgbClr val="000000"/>
                          </a:solidFill>
                          <a:latin typeface="Times New Roman" panose="02020603050405020304" pitchFamily="18" charset="0"/>
                          <a:cs typeface="Times New Roman" panose="02020603050405020304" pitchFamily="18" charset="0"/>
                        </a:rPr>
                        <a:t>9512102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刘晨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a:solidFill>
                            <a:srgbClr val="000000"/>
                          </a:solidFill>
                          <a:latin typeface="Times New Roman" panose="02020603050405020304" pitchFamily="18" charset="0"/>
                          <a:cs typeface="+mn-cs"/>
                        </a:rPr>
                        <a:t>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altLang="zh-CN" sz="1600" b="0" i="0" u="none" strike="noStrike" kern="1200">
                          <a:solidFill>
                            <a:srgbClr val="000000"/>
                          </a:solidFill>
                          <a:latin typeface="Times New Roman" panose="02020603050405020304" pitchFamily="18" charset="0"/>
                          <a:cs typeface="Times New Roman" panose="02020603050405020304" pitchFamily="18"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计算机系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304800">
                <a:tc>
                  <a:txBody>
                    <a:bodyPr/>
                    <a:lstStyle/>
                    <a:p>
                      <a:pPr marL="0" algn="ctr" defTabSz="457200" rtl="0" eaLnBrk="1" fontAlgn="ctr" latinLnBrk="0" hangingPunct="1"/>
                      <a:r>
                        <a:rPr lang="en-US" altLang="zh-CN" sz="1600" b="0" i="0" u="none" strike="noStrike" kern="1200">
                          <a:solidFill>
                            <a:srgbClr val="000000"/>
                          </a:solidFill>
                          <a:latin typeface="Times New Roman" panose="02020603050405020304" pitchFamily="18" charset="0"/>
                          <a:cs typeface="Times New Roman" panose="02020603050405020304" pitchFamily="18" charset="0"/>
                        </a:rPr>
                        <a:t>9512103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王敏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女</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altLang="zh-CN" sz="1600" b="0" i="0" u="none" strike="noStrike" kern="1200" dirty="0">
                          <a:solidFill>
                            <a:srgbClr val="000000"/>
                          </a:solidFill>
                          <a:latin typeface="Times New Roman" panose="02020603050405020304" pitchFamily="18" charset="0"/>
                          <a:cs typeface="Times New Roman" panose="02020603050405020304" pitchFamily="18"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计算机系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304800">
                <a:tc>
                  <a:txBody>
                    <a:bodyPr/>
                    <a:lstStyle/>
                    <a:p>
                      <a:pPr marL="0" algn="ctr" defTabSz="457200" rtl="0" eaLnBrk="1" fontAlgn="ctr" latinLnBrk="0" hangingPunct="1"/>
                      <a:r>
                        <a:rPr lang="en-US" altLang="zh-CN" sz="1600" b="0" i="0" u="none" strike="noStrike" kern="1200">
                          <a:solidFill>
                            <a:srgbClr val="000000"/>
                          </a:solidFill>
                          <a:latin typeface="Times New Roman" panose="02020603050405020304" pitchFamily="18" charset="0"/>
                          <a:cs typeface="Times New Roman" panose="02020603050405020304" pitchFamily="18" charset="0"/>
                        </a:rPr>
                        <a:t>9521101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a:solidFill>
                            <a:srgbClr val="000000"/>
                          </a:solidFill>
                          <a:latin typeface="Times New Roman" panose="02020603050405020304" pitchFamily="18" charset="0"/>
                          <a:cs typeface="+mn-cs"/>
                        </a:rPr>
                        <a:t>张立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altLang="zh-CN" sz="1600" b="0" i="0" u="none" strike="noStrike" kern="1200" dirty="0">
                          <a:solidFill>
                            <a:srgbClr val="000000"/>
                          </a:solidFill>
                          <a:latin typeface="Times New Roman" panose="02020603050405020304" pitchFamily="18" charset="0"/>
                          <a:cs typeface="Times New Roman" panose="02020603050405020304" pitchFamily="18" charset="0"/>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信息系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304800">
                <a:tc>
                  <a:txBody>
                    <a:bodyPr/>
                    <a:lstStyle/>
                    <a:p>
                      <a:pPr marL="0" algn="ctr" defTabSz="457200" rtl="0" eaLnBrk="1" fontAlgn="ctr" latinLnBrk="0" hangingPunct="1"/>
                      <a:r>
                        <a:rPr lang="en-US" altLang="zh-CN" sz="1600" b="0" i="0" u="none" strike="noStrike" kern="1200">
                          <a:solidFill>
                            <a:srgbClr val="000000"/>
                          </a:solidFill>
                          <a:latin typeface="Times New Roman" panose="02020603050405020304" pitchFamily="18" charset="0"/>
                          <a:cs typeface="Times New Roman" panose="02020603050405020304" pitchFamily="18" charset="0"/>
                        </a:rPr>
                        <a:t>9521102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a:solidFill>
                            <a:srgbClr val="000000"/>
                          </a:solidFill>
                          <a:latin typeface="Times New Roman" panose="02020603050405020304" pitchFamily="18" charset="0"/>
                          <a:cs typeface="+mn-cs"/>
                        </a:rPr>
                        <a:t>吴宾</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女</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altLang="zh-CN" sz="1600" b="0" i="0" u="none" strike="noStrike" kern="1200" dirty="0">
                          <a:solidFill>
                            <a:srgbClr val="000000"/>
                          </a:solidFill>
                          <a:latin typeface="Times New Roman" panose="02020603050405020304" pitchFamily="18" charset="0"/>
                          <a:cs typeface="Times New Roman" panose="02020603050405020304" pitchFamily="18"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信息系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304800">
                <a:tc>
                  <a:txBody>
                    <a:bodyPr/>
                    <a:lstStyle/>
                    <a:p>
                      <a:pPr marL="0" algn="ctr" defTabSz="457200" rtl="0" eaLnBrk="1" fontAlgn="ctr" latinLnBrk="0" hangingPunct="1"/>
                      <a:r>
                        <a:rPr lang="en-US" altLang="zh-CN" sz="1600" b="0" i="0" u="none" strike="noStrike" kern="1200">
                          <a:solidFill>
                            <a:srgbClr val="000000"/>
                          </a:solidFill>
                          <a:latin typeface="Times New Roman" panose="02020603050405020304" pitchFamily="18" charset="0"/>
                          <a:cs typeface="Times New Roman" panose="02020603050405020304" pitchFamily="18" charset="0"/>
                        </a:rPr>
                        <a:t>9521103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a:solidFill>
                            <a:srgbClr val="000000"/>
                          </a:solidFill>
                          <a:latin typeface="Times New Roman" panose="02020603050405020304" pitchFamily="18" charset="0"/>
                          <a:cs typeface="+mn-cs"/>
                        </a:rPr>
                        <a:t>张海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altLang="zh-CN" sz="1600" b="0" i="0" u="none" strike="noStrike" kern="1200" dirty="0">
                          <a:solidFill>
                            <a:srgbClr val="000000"/>
                          </a:solidFill>
                          <a:latin typeface="Times New Roman" panose="02020603050405020304" pitchFamily="18" charset="0"/>
                          <a:cs typeface="Times New Roman" panose="02020603050405020304" pitchFamily="18"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信息系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304800">
                <a:tc gridSpan="5">
                  <a:txBody>
                    <a:bodyPr/>
                    <a:lstStyle/>
                    <a:p>
                      <a:pPr marL="0" algn="ctr" defTabSz="457200" rtl="0" eaLnBrk="1" fontAlgn="ctr" latinLnBrk="0" hangingPunct="1"/>
                      <a:r>
                        <a:rPr lang="en-US" sz="1600" b="0" i="0" u="none" strike="noStrike" kern="1200" dirty="0">
                          <a:solidFill>
                            <a:srgbClr val="000000"/>
                          </a:solidFill>
                          <a:latin typeface="Times New Roman" panose="02020603050405020304" pitchFamily="18" charset="0"/>
                          <a:cs typeface="Times New Roman" panose="02020603050405020304" pitchFamily="18" charset="0"/>
                        </a:rPr>
                        <a:t>Student</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xmlns="" val="10007"/>
                  </a:ext>
                </a:extLst>
              </a:tr>
            </a:tbl>
          </a:graphicData>
        </a:graphic>
      </p:graphicFrame>
      <p:graphicFrame>
        <p:nvGraphicFramePr>
          <p:cNvPr id="8" name="表格 7"/>
          <p:cNvGraphicFramePr>
            <a:graphicFrameLocks noGrp="1"/>
          </p:cNvGraphicFramePr>
          <p:nvPr>
            <p:custDataLst>
              <p:tags r:id="rId2"/>
            </p:custDataLst>
          </p:nvPr>
        </p:nvGraphicFramePr>
        <p:xfrm>
          <a:off x="5916295" y="4250055"/>
          <a:ext cx="2056765" cy="2533650"/>
        </p:xfrm>
        <a:graphic>
          <a:graphicData uri="http://schemas.openxmlformats.org/drawingml/2006/table">
            <a:tbl>
              <a:tblPr/>
              <a:tblGrid>
                <a:gridCol w="824230">
                  <a:extLst>
                    <a:ext uri="{9D8B030D-6E8A-4147-A177-3AD203B41FA5}">
                      <a16:colId xmlns:a16="http://schemas.microsoft.com/office/drawing/2014/main" xmlns="" val="20000"/>
                    </a:ext>
                  </a:extLst>
                </a:gridCol>
                <a:gridCol w="592455">
                  <a:extLst>
                    <a:ext uri="{9D8B030D-6E8A-4147-A177-3AD203B41FA5}">
                      <a16:colId xmlns:a16="http://schemas.microsoft.com/office/drawing/2014/main" xmlns="" val="20001"/>
                    </a:ext>
                  </a:extLst>
                </a:gridCol>
                <a:gridCol w="640080">
                  <a:extLst>
                    <a:ext uri="{9D8B030D-6E8A-4147-A177-3AD203B41FA5}">
                      <a16:colId xmlns:a16="http://schemas.microsoft.com/office/drawing/2014/main" xmlns="" val="20002"/>
                    </a:ext>
                  </a:extLst>
                </a:gridCol>
              </a:tblGrid>
              <a:tr h="253365">
                <a:tc>
                  <a:txBody>
                    <a:bodyPr/>
                    <a:lstStyle/>
                    <a:p>
                      <a:pPr algn="ctr" fontAlgn="ctr"/>
                      <a:r>
                        <a:rPr lang="en-US" sz="1600" b="0" i="0" u="none" strike="noStrike" dirty="0" err="1">
                          <a:solidFill>
                            <a:srgbClr val="000000"/>
                          </a:solidFill>
                          <a:latin typeface="Times New Roman" panose="02020603050405020304" pitchFamily="18" charset="0"/>
                          <a:cs typeface="Times New Roman" panose="02020603050405020304" pitchFamily="18" charset="0"/>
                        </a:rPr>
                        <a:t>Sno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Times New Roman" panose="02020603050405020304" pitchFamily="18" charset="0"/>
                          <a:cs typeface="Times New Roman" panose="02020603050405020304" pitchFamily="18" charset="0"/>
                        </a:rPr>
                        <a:t>Cno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cs typeface="Times New Roman" panose="02020603050405020304" pitchFamily="18" charset="0"/>
                        </a:rPr>
                        <a:t>Grade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53365">
                <a:tc>
                  <a:txBody>
                    <a:bodyPr/>
                    <a:lstStyle/>
                    <a:p>
                      <a:pPr algn="ctr" fontAlgn="ctr"/>
                      <a:r>
                        <a:rPr lang="en-US" altLang="zh-CN" sz="1600" b="0" i="0" u="none" strike="noStrike" dirty="0">
                          <a:solidFill>
                            <a:srgbClr val="000000"/>
                          </a:solidFill>
                          <a:latin typeface="Times New Roman" panose="02020603050405020304" pitchFamily="18" charset="0"/>
                          <a:cs typeface="Times New Roman" panose="02020603050405020304" pitchFamily="18" charset="0"/>
                        </a:rPr>
                        <a:t>9512101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cs typeface="Times New Roman" panose="02020603050405020304" pitchFamily="18" charset="0"/>
                        </a:rPr>
                        <a:t>C01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cs typeface="Times New Roman" panose="02020603050405020304" pitchFamily="18" charset="0"/>
                        </a:rPr>
                        <a:t>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53365">
                <a:tc>
                  <a:txBody>
                    <a:bodyPr/>
                    <a:lstStyle/>
                    <a:p>
                      <a:pPr algn="ctr" fontAlgn="ctr"/>
                      <a:r>
                        <a:rPr lang="en-US" altLang="zh-CN" sz="1600" b="0" i="0" u="none" strike="noStrike" dirty="0">
                          <a:solidFill>
                            <a:srgbClr val="000000"/>
                          </a:solidFill>
                          <a:latin typeface="Times New Roman" panose="02020603050405020304" pitchFamily="18" charset="0"/>
                          <a:cs typeface="Times New Roman" panose="02020603050405020304" pitchFamily="18" charset="0"/>
                        </a:rPr>
                        <a:t>9512101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cs typeface="Times New Roman" panose="02020603050405020304" pitchFamily="18" charset="0"/>
                        </a:rPr>
                        <a:t>C02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cs typeface="Times New Roman" panose="02020603050405020304" pitchFamily="18" charset="0"/>
                        </a:rPr>
                        <a:t>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53365">
                <a:tc>
                  <a:txBody>
                    <a:bodyPr/>
                    <a:lstStyle/>
                    <a:p>
                      <a:pPr algn="ctr" fontAlgn="ctr"/>
                      <a:r>
                        <a:rPr lang="en-US" altLang="zh-CN" sz="1600" b="0" i="0" u="none" strike="noStrike">
                          <a:solidFill>
                            <a:srgbClr val="000000"/>
                          </a:solidFill>
                          <a:latin typeface="Times New Roman" panose="02020603050405020304" pitchFamily="18" charset="0"/>
                          <a:cs typeface="Times New Roman" panose="02020603050405020304" pitchFamily="18" charset="0"/>
                        </a:rPr>
                        <a:t>9512102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cs typeface="Times New Roman" panose="02020603050405020304" pitchFamily="18" charset="0"/>
                        </a:rPr>
                        <a:t>C02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Times New Roman" panose="02020603050405020304" pitchFamily="18" charset="0"/>
                          <a:cs typeface="Times New Roman" panose="02020603050405020304" pitchFamily="18" charset="0"/>
                        </a:rPr>
                        <a:t>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53365">
                <a:tc>
                  <a:txBody>
                    <a:bodyPr/>
                    <a:lstStyle/>
                    <a:p>
                      <a:pPr algn="ctr" fontAlgn="ctr"/>
                      <a:r>
                        <a:rPr lang="en-US" altLang="zh-CN" sz="1600" b="0" i="0" u="none" strike="noStrike">
                          <a:solidFill>
                            <a:srgbClr val="000000"/>
                          </a:solidFill>
                          <a:latin typeface="Times New Roman" panose="02020603050405020304" pitchFamily="18" charset="0"/>
                          <a:cs typeface="Times New Roman" panose="02020603050405020304" pitchFamily="18" charset="0"/>
                        </a:rPr>
                        <a:t>9512102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cs typeface="Times New Roman" panose="02020603050405020304" pitchFamily="18" charset="0"/>
                        </a:rPr>
                        <a:t>C04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Times New Roman" panose="02020603050405020304" pitchFamily="18" charset="0"/>
                          <a:cs typeface="Times New Roman" panose="02020603050405020304" pitchFamily="18" charset="0"/>
                        </a:rPr>
                        <a:t>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253365">
                <a:tc>
                  <a:txBody>
                    <a:bodyPr/>
                    <a:lstStyle/>
                    <a:p>
                      <a:pPr algn="ctr" fontAlgn="ctr"/>
                      <a:r>
                        <a:rPr lang="en-US" altLang="zh-CN" sz="1600" b="0" i="0" u="none" strike="noStrike" dirty="0">
                          <a:solidFill>
                            <a:srgbClr val="000000"/>
                          </a:solidFill>
                          <a:latin typeface="Times New Roman" panose="02020603050405020304" pitchFamily="18" charset="0"/>
                          <a:cs typeface="Times New Roman" panose="02020603050405020304" pitchFamily="18" charset="0"/>
                        </a:rPr>
                        <a:t>9521102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cs typeface="Times New Roman" panose="02020603050405020304" pitchFamily="18" charset="0"/>
                        </a:rPr>
                        <a:t>C01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cs typeface="Times New Roman" panose="02020603050405020304" pitchFamily="18" charset="0"/>
                        </a:rPr>
                        <a:t>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253365">
                <a:tc>
                  <a:txBody>
                    <a:bodyPr/>
                    <a:lstStyle/>
                    <a:p>
                      <a:pPr algn="ctr" fontAlgn="ctr"/>
                      <a:r>
                        <a:rPr lang="en-US" altLang="zh-CN" sz="1600" b="0" i="0" u="none" strike="noStrike">
                          <a:solidFill>
                            <a:srgbClr val="000000"/>
                          </a:solidFill>
                          <a:latin typeface="Times New Roman" panose="02020603050405020304" pitchFamily="18" charset="0"/>
                          <a:cs typeface="Times New Roman" panose="02020603050405020304" pitchFamily="18" charset="0"/>
                        </a:rPr>
                        <a:t>9521102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cs typeface="Times New Roman" panose="02020603050405020304" pitchFamily="18" charset="0"/>
                        </a:rPr>
                        <a:t>C02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cs typeface="Times New Roman" panose="02020603050405020304" pitchFamily="18" charset="0"/>
                        </a:rPr>
                        <a:t>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253365">
                <a:tc>
                  <a:txBody>
                    <a:bodyPr/>
                    <a:lstStyle/>
                    <a:p>
                      <a:pPr algn="ctr" fontAlgn="ctr"/>
                      <a:r>
                        <a:rPr lang="en-US" altLang="zh-CN" sz="1600" b="0" i="0" u="none" strike="noStrike">
                          <a:solidFill>
                            <a:srgbClr val="000000"/>
                          </a:solidFill>
                          <a:latin typeface="Times New Roman" panose="02020603050405020304" pitchFamily="18" charset="0"/>
                          <a:cs typeface="Times New Roman" panose="02020603050405020304" pitchFamily="18" charset="0"/>
                        </a:rPr>
                        <a:t>9521102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cs typeface="Times New Roman" panose="02020603050405020304" pitchFamily="18" charset="0"/>
                        </a:rPr>
                        <a:t>C04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cs typeface="Times New Roman" panose="02020603050405020304" pitchFamily="18" charset="0"/>
                        </a:rPr>
                        <a:t>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253365">
                <a:tc>
                  <a:txBody>
                    <a:bodyPr/>
                    <a:lstStyle/>
                    <a:p>
                      <a:pPr algn="ctr" fontAlgn="ctr"/>
                      <a:r>
                        <a:rPr lang="en-US" altLang="zh-CN" sz="1600" b="0" i="0" u="none" strike="noStrike">
                          <a:solidFill>
                            <a:srgbClr val="000000"/>
                          </a:solidFill>
                          <a:latin typeface="Times New Roman" panose="02020603050405020304" pitchFamily="18" charset="0"/>
                          <a:cs typeface="Times New Roman" panose="02020603050405020304" pitchFamily="18" charset="0"/>
                        </a:rPr>
                        <a:t>9521102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cs typeface="Times New Roman" panose="02020603050405020304" pitchFamily="18" charset="0"/>
                        </a:rPr>
                        <a:t>C05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cs typeface="Times New Roman" panose="02020603050405020304" pitchFamily="18" charset="0"/>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253365">
                <a:tc gridSpan="3">
                  <a:txBody>
                    <a:bodyPr/>
                    <a:lstStyle/>
                    <a:p>
                      <a:pPr algn="ctr" fontAlgn="ctr"/>
                      <a:r>
                        <a:rPr lang="en-US" sz="1600" b="0" i="0" u="none" strike="noStrike" dirty="0">
                          <a:solidFill>
                            <a:srgbClr val="000000"/>
                          </a:solidFill>
                          <a:latin typeface="Times New Roman" panose="02020603050405020304" pitchFamily="18" charset="0"/>
                          <a:cs typeface="Times New Roman" panose="02020603050405020304" pitchFamily="18" charset="0"/>
                        </a:rPr>
                        <a:t>SC</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xmlns="" val="10009"/>
                  </a:ext>
                </a:extLst>
              </a:tr>
            </a:tbl>
          </a:graphicData>
        </a:graphic>
      </p:graphicFrame>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1139">
                                            <p:txEl>
                                              <p:pRg st="1" end="1"/>
                                            </p:txEl>
                                          </p:spTgt>
                                        </p:tgtEl>
                                        <p:attrNameLst>
                                          <p:attrName>style.visibility</p:attrName>
                                        </p:attrNameLst>
                                      </p:cBhvr>
                                      <p:to>
                                        <p:strVal val="visible"/>
                                      </p:to>
                                    </p:set>
                                    <p:animEffect transition="in" filter="wipe(down)">
                                      <p:cBhvr>
                                        <p:cTn id="7" dur="500"/>
                                        <p:tgtEl>
                                          <p:spTgt spid="911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1139">
                                            <p:txEl>
                                              <p:pRg st="2" end="2"/>
                                            </p:txEl>
                                          </p:spTgt>
                                        </p:tgtEl>
                                        <p:attrNameLst>
                                          <p:attrName>style.visibility</p:attrName>
                                        </p:attrNameLst>
                                      </p:cBhvr>
                                      <p:to>
                                        <p:strVal val="visible"/>
                                      </p:to>
                                    </p:set>
                                    <p:animEffect transition="in" filter="wipe(down)">
                                      <p:cBhvr>
                                        <p:cTn id="12" dur="500"/>
                                        <p:tgtEl>
                                          <p:spTgt spid="911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1139">
                                            <p:txEl>
                                              <p:pRg st="3" end="3"/>
                                            </p:txEl>
                                          </p:spTgt>
                                        </p:tgtEl>
                                        <p:attrNameLst>
                                          <p:attrName>style.visibility</p:attrName>
                                        </p:attrNameLst>
                                      </p:cBhvr>
                                      <p:to>
                                        <p:strVal val="visible"/>
                                      </p:to>
                                    </p:set>
                                    <p:animEffect transition="in" filter="wipe(down)">
                                      <p:cBhvr>
                                        <p:cTn id="17" dur="500"/>
                                        <p:tgtEl>
                                          <p:spTgt spid="9113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1139">
                                            <p:txEl>
                                              <p:pRg st="4" end="4"/>
                                            </p:txEl>
                                          </p:spTgt>
                                        </p:tgtEl>
                                        <p:attrNameLst>
                                          <p:attrName>style.visibility</p:attrName>
                                        </p:attrNameLst>
                                      </p:cBhvr>
                                      <p:to>
                                        <p:strVal val="visible"/>
                                      </p:to>
                                    </p:set>
                                    <p:animEffect transition="in" filter="wipe(down)">
                                      <p:cBhvr>
                                        <p:cTn id="22" dur="500"/>
                                        <p:tgtEl>
                                          <p:spTgt spid="9113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1139">
                                            <p:txEl>
                                              <p:pRg st="5" end="5"/>
                                            </p:txEl>
                                          </p:spTgt>
                                        </p:tgtEl>
                                        <p:attrNameLst>
                                          <p:attrName>style.visibility</p:attrName>
                                        </p:attrNameLst>
                                      </p:cBhvr>
                                      <p:to>
                                        <p:strVal val="visible"/>
                                      </p:to>
                                    </p:set>
                                    <p:animEffect transition="in" filter="wipe(down)">
                                      <p:cBhvr>
                                        <p:cTn id="27" dur="500"/>
                                        <p:tgtEl>
                                          <p:spTgt spid="9113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1139">
                                            <p:txEl>
                                              <p:pRg st="6" end="6"/>
                                            </p:txEl>
                                          </p:spTgt>
                                        </p:tgtEl>
                                        <p:attrNameLst>
                                          <p:attrName>style.visibility</p:attrName>
                                        </p:attrNameLst>
                                      </p:cBhvr>
                                      <p:to>
                                        <p:strVal val="visible"/>
                                      </p:to>
                                    </p:set>
                                    <p:animEffect transition="in" filter="wipe(down)">
                                      <p:cBhvr>
                                        <p:cTn id="32" dur="500"/>
                                        <p:tgtEl>
                                          <p:spTgt spid="9113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500"/>
                                        <p:tgtEl>
                                          <p:spTgt spid="6"/>
                                        </p:tgtEl>
                                      </p:cBhvr>
                                    </p:animEffect>
                                  </p:childTnLst>
                                </p:cTn>
                              </p:par>
                              <p:par>
                                <p:cTn id="38" presetID="22" presetClass="entr" presetSubtype="4" fill="hold"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down)">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4"/>
          <p:cNvSpPr>
            <a:spLocks noGrp="1"/>
          </p:cNvSpPr>
          <p:nvPr>
            <p:ph idx="1"/>
          </p:nvPr>
        </p:nvSpPr>
        <p:spPr>
          <a:xfrm>
            <a:off x="457200" y="1124545"/>
            <a:ext cx="8229600" cy="5184775"/>
          </a:xfrm>
        </p:spPr>
        <p:txBody>
          <a:bodyPr/>
          <a:lstStyle/>
          <a:p>
            <a:pPr marL="0" indent="0">
              <a:buNone/>
            </a:pPr>
            <a:r>
              <a:rPr lang="zh-CN" altLang="en-US" sz="2400" dirty="0">
                <a:solidFill>
                  <a:srgbClr val="0000CC"/>
                </a:solidFill>
                <a:latin typeface="Times New Roman" panose="02020603050405020304" pitchFamily="18" charset="0"/>
                <a:cs typeface="Times New Roman" panose="02020603050405020304" pitchFamily="18" charset="0"/>
              </a:rPr>
              <a:t>（</a:t>
            </a:r>
            <a:r>
              <a:rPr lang="en-US" altLang="zh-CN" sz="2400" dirty="0">
                <a:solidFill>
                  <a:srgbClr val="0000CC"/>
                </a:solidFill>
                <a:latin typeface="Times New Roman" panose="02020603050405020304" pitchFamily="18" charset="0"/>
                <a:cs typeface="Times New Roman" panose="02020603050405020304" pitchFamily="18" charset="0"/>
              </a:rPr>
              <a:t>1</a:t>
            </a:r>
            <a:r>
              <a:rPr lang="zh-CN" altLang="en-US" sz="2400" dirty="0">
                <a:solidFill>
                  <a:srgbClr val="0000CC"/>
                </a:solidFill>
                <a:latin typeface="Times New Roman" panose="02020603050405020304" pitchFamily="18" charset="0"/>
                <a:cs typeface="Times New Roman" panose="02020603050405020304" pitchFamily="18" charset="0"/>
              </a:rPr>
              <a:t>）实体完整（</a:t>
            </a:r>
            <a:r>
              <a:rPr lang="en-US" altLang="zh-CN" sz="2400" dirty="0">
                <a:solidFill>
                  <a:srgbClr val="0000CC"/>
                </a:solidFill>
                <a:latin typeface="Times New Roman" panose="02020603050405020304" pitchFamily="18" charset="0"/>
                <a:cs typeface="Times New Roman" panose="02020603050405020304" pitchFamily="18" charset="0"/>
              </a:rPr>
              <a:t>Entity integrity</a:t>
            </a:r>
            <a:r>
              <a:rPr lang="zh-CN" altLang="en-US" sz="2400" dirty="0">
                <a:solidFill>
                  <a:srgbClr val="0000CC"/>
                </a:solidFill>
                <a:latin typeface="Times New Roman" panose="02020603050405020304" pitchFamily="18" charset="0"/>
                <a:cs typeface="Times New Roman" panose="02020603050405020304" pitchFamily="18" charset="0"/>
              </a:rPr>
              <a:t>）约束</a:t>
            </a:r>
          </a:p>
          <a:p>
            <a:r>
              <a:rPr lang="zh-CN" altLang="en-US" sz="2400" dirty="0">
                <a:latin typeface="Times New Roman" panose="02020603050405020304" pitchFamily="18" charset="0"/>
                <a:cs typeface="Times New Roman" panose="02020603050405020304" pitchFamily="18" charset="0"/>
              </a:rPr>
              <a:t>若属性</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是关系</a:t>
            </a:r>
            <a:r>
              <a:rPr lang="en-US" altLang="zh-CN" sz="2400" dirty="0">
                <a:latin typeface="Times New Roman" panose="02020603050405020304" pitchFamily="18" charset="0"/>
                <a:cs typeface="Times New Roman" panose="02020603050405020304" pitchFamily="18" charset="0"/>
              </a:rPr>
              <a:t>R</a:t>
            </a:r>
            <a:r>
              <a:rPr lang="zh-CN" altLang="en-US" sz="2400" dirty="0">
                <a:latin typeface="Times New Roman" panose="02020603050405020304" pitchFamily="18" charset="0"/>
                <a:cs typeface="Times New Roman" panose="02020603050405020304" pitchFamily="18" charset="0"/>
              </a:rPr>
              <a:t>的主属性，则属性</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不能取空值。</a:t>
            </a:r>
          </a:p>
          <a:p>
            <a:r>
              <a:rPr lang="zh-CN" altLang="en-US" sz="2400" dirty="0">
                <a:latin typeface="Times New Roman" panose="02020603050405020304" pitchFamily="18" charset="0"/>
                <a:cs typeface="Times New Roman" panose="02020603050405020304" pitchFamily="18" charset="0"/>
              </a:rPr>
              <a:t>实体完整性规则规定基本关系的所有主属性都不能取空值，而不仅是主属性整体不能取空值。</a:t>
            </a:r>
          </a:p>
          <a:p>
            <a:pPr lvl="1"/>
            <a:r>
              <a:rPr lang="zh-CN" altLang="en-US" sz="2160" dirty="0">
                <a:latin typeface="Times New Roman" panose="02020603050405020304" pitchFamily="18" charset="0"/>
                <a:cs typeface="Times New Roman" panose="02020603050405020304" pitchFamily="18" charset="0"/>
              </a:rPr>
              <a:t>例如在“学生成绩关系</a:t>
            </a:r>
            <a:r>
              <a:rPr lang="en-US" altLang="zh-CN" sz="2160" dirty="0">
                <a:latin typeface="Times New Roman" panose="02020603050405020304" pitchFamily="18" charset="0"/>
                <a:cs typeface="Times New Roman" panose="02020603050405020304" pitchFamily="18" charset="0"/>
              </a:rPr>
              <a:t>SC</a:t>
            </a:r>
            <a:r>
              <a:rPr lang="zh-CN" altLang="en-US" sz="2160" dirty="0">
                <a:latin typeface="Times New Roman" panose="02020603050405020304" pitchFamily="18" charset="0"/>
                <a:cs typeface="Times New Roman" panose="02020603050405020304" pitchFamily="18" charset="0"/>
              </a:rPr>
              <a:t>（学号、课程号、成绩）”中，“学号”和“课程号”为主属性则都不能取空值。</a:t>
            </a:r>
            <a:endParaRPr lang="en-US" altLang="zh-CN" sz="2160" dirty="0">
              <a:latin typeface="Times New Roman" panose="02020603050405020304" pitchFamily="18" charset="0"/>
              <a:cs typeface="Times New Roman" panose="02020603050405020304" pitchFamily="18" charset="0"/>
            </a:endParaRPr>
          </a:p>
          <a:p>
            <a:endParaRPr lang="zh-CN" altLang="en-US" sz="2400" dirty="0">
              <a:latin typeface="Times New Roman" panose="02020603050405020304" pitchFamily="18" charset="0"/>
              <a:cs typeface="Times New Roman" panose="02020603050405020304" pitchFamily="18" charset="0"/>
            </a:endParaRPr>
          </a:p>
        </p:txBody>
      </p:sp>
      <p:sp>
        <p:nvSpPr>
          <p:cNvPr id="20483" name="Rectangle 2"/>
          <p:cNvSpPr>
            <a:spLocks noGrp="1" noChangeArrowheads="1"/>
          </p:cNvSpPr>
          <p:nvPr>
            <p:ph type="title"/>
          </p:nvPr>
        </p:nvSpPr>
        <p:spPr/>
        <p:txBody>
          <a:bodyPr/>
          <a:lstStyle/>
          <a:p>
            <a:r>
              <a:rPr lang="zh-CN" altLang="en-US" dirty="0">
                <a:solidFill>
                  <a:schemeClr val="accent2"/>
                </a:solidFill>
              </a:rPr>
              <a:t>关系模型的完整性概述</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wipe(down)">
                                      <p:cBhvr>
                                        <p:cTn id="7" dur="500"/>
                                        <p:tgtEl>
                                          <p:spTgt spid="20482">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0482">
                                            <p:txEl>
                                              <p:pRg st="1" end="1"/>
                                            </p:txEl>
                                          </p:spTgt>
                                        </p:tgtEl>
                                        <p:attrNameLst>
                                          <p:attrName>style.visibility</p:attrName>
                                        </p:attrNameLst>
                                      </p:cBhvr>
                                      <p:to>
                                        <p:strVal val="visible"/>
                                      </p:to>
                                    </p:set>
                                    <p:animEffect transition="in" filter="wipe(down)">
                                      <p:cBhvr>
                                        <p:cTn id="10" dur="500"/>
                                        <p:tgtEl>
                                          <p:spTgt spid="20482">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0482">
                                            <p:txEl>
                                              <p:pRg st="2" end="2"/>
                                            </p:txEl>
                                          </p:spTgt>
                                        </p:tgtEl>
                                        <p:attrNameLst>
                                          <p:attrName>style.visibility</p:attrName>
                                        </p:attrNameLst>
                                      </p:cBhvr>
                                      <p:to>
                                        <p:strVal val="visible"/>
                                      </p:to>
                                    </p:set>
                                    <p:animEffect transition="in" filter="wipe(down)">
                                      <p:cBhvr>
                                        <p:cTn id="13" dur="500"/>
                                        <p:tgtEl>
                                          <p:spTgt spid="20482">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20482">
                                            <p:txEl>
                                              <p:pRg st="3" end="3"/>
                                            </p:txEl>
                                          </p:spTgt>
                                        </p:tgtEl>
                                        <p:attrNameLst>
                                          <p:attrName>style.visibility</p:attrName>
                                        </p:attrNameLst>
                                      </p:cBhvr>
                                      <p:to>
                                        <p:strVal val="visible"/>
                                      </p:to>
                                    </p:set>
                                    <p:animEffect transition="in" filter="wipe(down)">
                                      <p:cBhvr>
                                        <p:cTn id="16" dur="500"/>
                                        <p:tgtEl>
                                          <p:spTgt spid="2048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sz="3600"/>
              <a:t>实现参照完整性几种情况及应对措施</a:t>
            </a:r>
          </a:p>
        </p:txBody>
      </p:sp>
      <p:sp>
        <p:nvSpPr>
          <p:cNvPr id="38915" name="Rectangle 3"/>
          <p:cNvSpPr>
            <a:spLocks noGrp="1" noChangeArrowheads="1"/>
          </p:cNvSpPr>
          <p:nvPr>
            <p:ph idx="1"/>
          </p:nvPr>
        </p:nvSpPr>
        <p:spPr>
          <a:xfrm>
            <a:off x="457200" y="1052513"/>
            <a:ext cx="8229600" cy="5184775"/>
          </a:xfrm>
        </p:spPr>
        <p:txBody>
          <a:bodyPr/>
          <a:lstStyle/>
          <a:p>
            <a:pPr marL="0" indent="0" eaLnBrk="1" hangingPunct="1">
              <a:buFont typeface="Wingdings" panose="05000000000000000000" pitchFamily="2" charset="2"/>
              <a:buNone/>
            </a:pPr>
            <a:r>
              <a:rPr lang="zh-CN" altLang="en-US" sz="2800" b="1" dirty="0">
                <a:solidFill>
                  <a:srgbClr val="0000FF"/>
                </a:solidFill>
              </a:rPr>
              <a:t>（</a:t>
            </a:r>
            <a:r>
              <a:rPr lang="en-US" altLang="zh-CN" sz="2800" b="1" dirty="0">
                <a:solidFill>
                  <a:srgbClr val="0000FF"/>
                </a:solidFill>
              </a:rPr>
              <a:t>4</a:t>
            </a:r>
            <a:r>
              <a:rPr lang="zh-CN" altLang="en-US" sz="2800" b="1" dirty="0">
                <a:solidFill>
                  <a:srgbClr val="0000FF"/>
                </a:solidFill>
              </a:rPr>
              <a:t>）在参照关系中插入元组时的问题</a:t>
            </a:r>
          </a:p>
          <a:p>
            <a:pPr algn="l" eaLnBrk="1" hangingPunct="1">
              <a:buFont typeface="Wingdings" panose="05000000000000000000" pitchFamily="2" charset="2"/>
            </a:pPr>
            <a:r>
              <a:rPr lang="zh-CN" altLang="en-US" sz="2400" dirty="0">
                <a:latin typeface="Times New Roman" panose="02020603050405020304" pitchFamily="18" charset="0"/>
                <a:cs typeface="Times New Roman" panose="02020603050405020304" pitchFamily="18" charset="0"/>
              </a:rPr>
              <a:t>参照关系中插入一个元组，在被参照关系中可能不存在相应元组。</a:t>
            </a:r>
          </a:p>
          <a:p>
            <a:pPr algn="l" eaLnBrk="1" hangingPunct="1">
              <a:buFont typeface="Wingdings" panose="05000000000000000000" pitchFamily="2" charset="2"/>
            </a:pPr>
            <a:r>
              <a:rPr lang="zh-CN" altLang="en-US" sz="2400" dirty="0">
                <a:solidFill>
                  <a:srgbClr val="FF3300"/>
                </a:solidFill>
                <a:latin typeface="Times New Roman" panose="02020603050405020304" pitchFamily="18" charset="0"/>
                <a:cs typeface="Times New Roman" panose="02020603050405020304" pitchFamily="18" charset="0"/>
              </a:rPr>
              <a:t>受限插入</a:t>
            </a:r>
            <a:r>
              <a:rPr lang="zh-CN" altLang="en-US" sz="2400" dirty="0">
                <a:latin typeface="Times New Roman" panose="02020603050405020304" pitchFamily="18" charset="0"/>
                <a:cs typeface="Times New Roman" panose="02020603050405020304" pitchFamily="18" charset="0"/>
              </a:rPr>
              <a:t>：仅当被参照关系中存在相应的元组，其主键值</a:t>
            </a:r>
            <a:r>
              <a:rPr lang="en-US" altLang="zh-CN" sz="2400" dirty="0" err="1">
                <a:latin typeface="Times New Roman" panose="02020603050405020304" pitchFamily="18" charset="0"/>
                <a:cs typeface="Times New Roman" panose="02020603050405020304" pitchFamily="18" charset="0"/>
              </a:rPr>
              <a:t>P_K</a:t>
            </a:r>
            <a:r>
              <a:rPr lang="zh-CN" altLang="en-US" sz="2400" dirty="0">
                <a:latin typeface="Times New Roman" panose="02020603050405020304" pitchFamily="18" charset="0"/>
                <a:cs typeface="Times New Roman" panose="02020603050405020304" pitchFamily="18" charset="0"/>
              </a:rPr>
              <a:t>与参照关系插入元组的</a:t>
            </a:r>
            <a:r>
              <a:rPr lang="en-US" altLang="zh-CN" sz="2400" dirty="0" err="1">
                <a:latin typeface="Times New Roman" panose="02020603050405020304" pitchFamily="18" charset="0"/>
                <a:cs typeface="Times New Roman" panose="02020603050405020304" pitchFamily="18" charset="0"/>
              </a:rPr>
              <a:t>F_K</a:t>
            </a:r>
            <a:r>
              <a:rPr lang="zh-CN" altLang="en-US" sz="2400" dirty="0">
                <a:latin typeface="Times New Roman" panose="02020603050405020304" pitchFamily="18" charset="0"/>
                <a:cs typeface="Times New Roman" panose="02020603050405020304" pitchFamily="18" charset="0"/>
              </a:rPr>
              <a:t>相同时，系统才执行插入，否则拒绝。</a:t>
            </a:r>
          </a:p>
          <a:p>
            <a:pPr eaLnBrk="1" hangingPunct="1"/>
            <a:r>
              <a:rPr lang="zh-CN" altLang="en-US" sz="2400" dirty="0">
                <a:solidFill>
                  <a:srgbClr val="FF3300"/>
                </a:solidFill>
                <a:latin typeface="Times New Roman" panose="02020603050405020304" pitchFamily="18" charset="0"/>
                <a:cs typeface="Times New Roman" panose="02020603050405020304" pitchFamily="18" charset="0"/>
              </a:rPr>
              <a:t>递归插入</a:t>
            </a:r>
            <a:r>
              <a:rPr lang="zh-CN" altLang="en-US" sz="2400" dirty="0">
                <a:latin typeface="Times New Roman" panose="02020603050405020304" pitchFamily="18" charset="0"/>
                <a:cs typeface="Times New Roman" panose="02020603050405020304" pitchFamily="18" charset="0"/>
              </a:rPr>
              <a:t>：首先向被参照关系中插入相应的元组，其主键值等于参照关系插入元组的</a:t>
            </a:r>
            <a:r>
              <a:rPr lang="en-US" altLang="zh-CN" sz="2400" dirty="0" err="1">
                <a:latin typeface="Times New Roman" panose="02020603050405020304" pitchFamily="18" charset="0"/>
                <a:cs typeface="Times New Roman" panose="02020603050405020304" pitchFamily="18" charset="0"/>
              </a:rPr>
              <a:t>F_K</a:t>
            </a:r>
            <a:r>
              <a:rPr lang="zh-CN" altLang="en-US" sz="2400" dirty="0">
                <a:latin typeface="Times New Roman" panose="02020603050405020304" pitchFamily="18" charset="0"/>
                <a:cs typeface="Times New Roman" panose="02020603050405020304" pitchFamily="18" charset="0"/>
              </a:rPr>
              <a:t>，然后向参照关系插入元组。（用触发器执行）</a:t>
            </a:r>
          </a:p>
          <a:p>
            <a:pPr eaLnBrk="1" hangingPunct="1"/>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8915">
                                            <p:txEl>
                                              <p:pRg st="1" end="1"/>
                                            </p:txEl>
                                          </p:spTgt>
                                        </p:tgtEl>
                                        <p:attrNameLst>
                                          <p:attrName>style.visibility</p:attrName>
                                        </p:attrNameLst>
                                      </p:cBhvr>
                                      <p:to>
                                        <p:strVal val="visible"/>
                                      </p:to>
                                    </p:set>
                                    <p:animEffect transition="in" filter="wipe(down)">
                                      <p:cBhvr>
                                        <p:cTn id="7" dur="500"/>
                                        <p:tgtEl>
                                          <p:spTgt spid="389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8915">
                                            <p:txEl>
                                              <p:pRg st="2" end="2"/>
                                            </p:txEl>
                                          </p:spTgt>
                                        </p:tgtEl>
                                        <p:attrNameLst>
                                          <p:attrName>style.visibility</p:attrName>
                                        </p:attrNameLst>
                                      </p:cBhvr>
                                      <p:to>
                                        <p:strVal val="visible"/>
                                      </p:to>
                                    </p:set>
                                    <p:animEffect transition="in" filter="wipe(down)">
                                      <p:cBhvr>
                                        <p:cTn id="12" dur="500"/>
                                        <p:tgtEl>
                                          <p:spTgt spid="389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8915">
                                            <p:txEl>
                                              <p:pRg st="3" end="3"/>
                                            </p:txEl>
                                          </p:spTgt>
                                        </p:tgtEl>
                                        <p:attrNameLst>
                                          <p:attrName>style.visibility</p:attrName>
                                        </p:attrNameLst>
                                      </p:cBhvr>
                                      <p:to>
                                        <p:strVal val="visible"/>
                                      </p:to>
                                    </p:set>
                                    <p:animEffect transition="in" filter="wipe(down)">
                                      <p:cBhvr>
                                        <p:cTn id="17" dur="500"/>
                                        <p:tgtEl>
                                          <p:spTgt spid="389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l" eaLnBrk="1" hangingPunct="1">
              <a:buClrTx/>
              <a:buSzTx/>
              <a:buFontTx/>
            </a:pPr>
            <a:r>
              <a:rPr lang="zh-CN" altLang="en-US" sz="3600"/>
              <a:t>插入方法的示例</a:t>
            </a:r>
          </a:p>
        </p:txBody>
      </p:sp>
      <p:sp>
        <p:nvSpPr>
          <p:cNvPr id="39939" name="Rectangle 3"/>
          <p:cNvSpPr>
            <a:spLocks noGrp="1" noChangeArrowheads="1"/>
          </p:cNvSpPr>
          <p:nvPr>
            <p:ph idx="1"/>
          </p:nvPr>
        </p:nvSpPr>
        <p:spPr>
          <a:xfrm>
            <a:off x="457200" y="3851275"/>
            <a:ext cx="8229600" cy="2374900"/>
          </a:xfrm>
        </p:spPr>
        <p:txBody>
          <a:bodyPr/>
          <a:lstStyle/>
          <a:p>
            <a:pPr eaLnBrk="1" hangingPunct="1">
              <a:buFont typeface="Wingdings" panose="05000000000000000000" pitchFamily="2" charset="2"/>
              <a:buNone/>
            </a:pPr>
            <a:r>
              <a:rPr lang="zh-CN" altLang="en-US" sz="2400" dirty="0">
                <a:latin typeface="Times New Roman" panose="02020603050405020304" pitchFamily="18" charset="0"/>
                <a:cs typeface="Times New Roman" panose="02020603050405020304" pitchFamily="18" charset="0"/>
              </a:rPr>
              <a:t>例：向</a:t>
            </a:r>
            <a:r>
              <a:rPr lang="en-US" altLang="zh-CN" sz="2400" dirty="0">
                <a:latin typeface="Times New Roman" panose="02020603050405020304" pitchFamily="18" charset="0"/>
                <a:cs typeface="Times New Roman" panose="02020603050405020304" pitchFamily="18" charset="0"/>
              </a:rPr>
              <a:t>SC</a:t>
            </a:r>
            <a:r>
              <a:rPr lang="zh-CN" altLang="en-US" sz="2400" dirty="0">
                <a:latin typeface="Times New Roman" panose="02020603050405020304" pitchFamily="18" charset="0"/>
                <a:cs typeface="Times New Roman" panose="02020603050405020304" pitchFamily="18" charset="0"/>
              </a:rPr>
              <a:t>关系插入</a:t>
            </a:r>
            <a:r>
              <a:rPr lang="en-US" altLang="zh-CN" sz="2400" dirty="0">
                <a:latin typeface="Times New Roman" panose="02020603050405020304" pitchFamily="18" charset="0"/>
                <a:cs typeface="Times New Roman" panose="02020603050405020304" pitchFamily="18" charset="0"/>
              </a:rPr>
              <a:t>(9512104, C01, 90)</a:t>
            </a:r>
            <a:r>
              <a:rPr lang="zh-CN" altLang="en-US" sz="2400" dirty="0">
                <a:latin typeface="Times New Roman" panose="02020603050405020304" pitchFamily="18" charset="0"/>
                <a:cs typeface="Times New Roman" panose="02020603050405020304" pitchFamily="18" charset="0"/>
              </a:rPr>
              <a:t>元组，而</a:t>
            </a:r>
            <a:r>
              <a:rPr lang="en-US" altLang="zh-CN" sz="2400" dirty="0">
                <a:latin typeface="Times New Roman" panose="02020603050405020304" pitchFamily="18" charset="0"/>
                <a:cs typeface="Times New Roman" panose="02020603050405020304" pitchFamily="18" charset="0"/>
              </a:rPr>
              <a:t>Student</a:t>
            </a:r>
            <a:r>
              <a:rPr lang="zh-CN" altLang="en-US" sz="2400" dirty="0">
                <a:latin typeface="Times New Roman" panose="02020603050405020304" pitchFamily="18" charset="0"/>
                <a:cs typeface="Times New Roman" panose="02020603050405020304" pitchFamily="18" charset="0"/>
              </a:rPr>
              <a:t>关系中尚没有</a:t>
            </a:r>
            <a:r>
              <a:rPr lang="en-US" altLang="zh-CN" sz="2400" dirty="0" err="1">
                <a:latin typeface="Times New Roman" panose="02020603050405020304" pitchFamily="18" charset="0"/>
                <a:cs typeface="Times New Roman" panose="02020603050405020304" pitchFamily="18" charset="0"/>
              </a:rPr>
              <a:t>Sno</a:t>
            </a:r>
            <a:r>
              <a:rPr lang="en-US"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sym typeface="+mn-ea"/>
              </a:rPr>
              <a:t>9512104</a:t>
            </a:r>
            <a:r>
              <a:rPr lang="zh-CN" altLang="en-US" sz="2400" dirty="0">
                <a:latin typeface="Times New Roman" panose="02020603050405020304" pitchFamily="18" charset="0"/>
                <a:cs typeface="Times New Roman" panose="02020603050405020304" pitchFamily="18" charset="0"/>
              </a:rPr>
              <a:t>的学生。</a:t>
            </a:r>
          </a:p>
          <a:p>
            <a:pPr lvl="1" eaLnBrk="1" hangingPunct="1"/>
            <a:r>
              <a:rPr lang="zh-CN" altLang="en-US" sz="2160" dirty="0">
                <a:solidFill>
                  <a:srgbClr val="FF0000"/>
                </a:solidFill>
                <a:latin typeface="Times New Roman" panose="02020603050405020304" pitchFamily="18" charset="0"/>
                <a:cs typeface="Times New Roman" panose="02020603050405020304" pitchFamily="18" charset="0"/>
              </a:rPr>
              <a:t>受限插入</a:t>
            </a:r>
            <a:r>
              <a:rPr lang="zh-CN" altLang="en-US" sz="2160" dirty="0">
                <a:latin typeface="Times New Roman" panose="02020603050405020304" pitchFamily="18" charset="0"/>
                <a:cs typeface="Times New Roman" panose="02020603050405020304" pitchFamily="18" charset="0"/>
              </a:rPr>
              <a:t>：系统拒绝向</a:t>
            </a:r>
            <a:r>
              <a:rPr lang="en-US" altLang="zh-CN" sz="2160" dirty="0">
                <a:latin typeface="Times New Roman" panose="02020603050405020304" pitchFamily="18" charset="0"/>
                <a:cs typeface="Times New Roman" panose="02020603050405020304" pitchFamily="18" charset="0"/>
              </a:rPr>
              <a:t>SC</a:t>
            </a:r>
            <a:r>
              <a:rPr lang="zh-CN" altLang="en-US" sz="2160" dirty="0">
                <a:latin typeface="Times New Roman" panose="02020603050405020304" pitchFamily="18" charset="0"/>
                <a:cs typeface="Times New Roman" panose="02020603050405020304" pitchFamily="18" charset="0"/>
              </a:rPr>
              <a:t>关系插入该元组</a:t>
            </a:r>
          </a:p>
          <a:p>
            <a:pPr lvl="1" eaLnBrk="1" hangingPunct="1"/>
            <a:r>
              <a:rPr lang="zh-CN" altLang="en-US" sz="2160" dirty="0">
                <a:solidFill>
                  <a:srgbClr val="FF0000"/>
                </a:solidFill>
                <a:latin typeface="Times New Roman" panose="02020603050405020304" pitchFamily="18" charset="0"/>
                <a:cs typeface="Times New Roman" panose="02020603050405020304" pitchFamily="18" charset="0"/>
              </a:rPr>
              <a:t>递归插入</a:t>
            </a:r>
            <a:r>
              <a:rPr lang="zh-CN" altLang="en-US" sz="2160" dirty="0">
                <a:latin typeface="Times New Roman" panose="02020603050405020304" pitchFamily="18" charset="0"/>
                <a:cs typeface="Times New Roman" panose="02020603050405020304" pitchFamily="18" charset="0"/>
              </a:rPr>
              <a:t>：系统通过</a:t>
            </a:r>
            <a:r>
              <a:rPr lang="en-US" altLang="zh-CN" sz="2160" dirty="0">
                <a:latin typeface="Times New Roman" panose="02020603050405020304" pitchFamily="18" charset="0"/>
                <a:cs typeface="Times New Roman" panose="02020603050405020304" pitchFamily="18" charset="0"/>
              </a:rPr>
              <a:t>Instead</a:t>
            </a:r>
            <a:r>
              <a:rPr lang="zh-CN" altLang="en-US" sz="2160" dirty="0">
                <a:latin typeface="Times New Roman" panose="02020603050405020304" pitchFamily="18" charset="0"/>
                <a:cs typeface="Times New Roman" panose="02020603050405020304" pitchFamily="18" charset="0"/>
              </a:rPr>
              <a:t>触发器，首先向</a:t>
            </a:r>
            <a:r>
              <a:rPr lang="en-US" altLang="zh-CN" sz="2160" dirty="0">
                <a:latin typeface="Times New Roman" panose="02020603050405020304" pitchFamily="18" charset="0"/>
                <a:cs typeface="Times New Roman" panose="02020603050405020304" pitchFamily="18" charset="0"/>
              </a:rPr>
              <a:t>Student</a:t>
            </a:r>
            <a:r>
              <a:rPr lang="zh-CN" altLang="en-US" sz="2160" dirty="0">
                <a:latin typeface="Times New Roman" panose="02020603050405020304" pitchFamily="18" charset="0"/>
                <a:cs typeface="Times New Roman" panose="02020603050405020304" pitchFamily="18" charset="0"/>
              </a:rPr>
              <a:t>关系插入</a:t>
            </a:r>
            <a:r>
              <a:rPr lang="en-US" altLang="zh-CN" sz="2160" dirty="0" err="1">
                <a:latin typeface="Times New Roman" panose="02020603050405020304" pitchFamily="18" charset="0"/>
                <a:cs typeface="Times New Roman" panose="02020603050405020304" pitchFamily="18" charset="0"/>
              </a:rPr>
              <a:t>Sno</a:t>
            </a:r>
            <a:r>
              <a:rPr lang="en-US" altLang="zh-CN" sz="2160" dirty="0">
                <a:latin typeface="Times New Roman" panose="02020603050405020304" pitchFamily="18" charset="0"/>
                <a:cs typeface="Times New Roman" panose="02020603050405020304" pitchFamily="18" charset="0"/>
              </a:rPr>
              <a:t>=</a:t>
            </a:r>
            <a:r>
              <a:rPr lang="en-US" altLang="zh-CN" sz="2160" dirty="0">
                <a:latin typeface="Times New Roman" panose="02020603050405020304" pitchFamily="18" charset="0"/>
                <a:cs typeface="Times New Roman" panose="02020603050405020304" pitchFamily="18" charset="0"/>
                <a:sym typeface="+mn-ea"/>
              </a:rPr>
              <a:t>9512104</a:t>
            </a:r>
            <a:r>
              <a:rPr lang="zh-CN" altLang="en-US" sz="2160" dirty="0">
                <a:latin typeface="Times New Roman" panose="02020603050405020304" pitchFamily="18" charset="0"/>
                <a:cs typeface="Times New Roman" panose="02020603050405020304" pitchFamily="18" charset="0"/>
              </a:rPr>
              <a:t>的元组（其它字段在触发器中指定某默认值），再向</a:t>
            </a:r>
            <a:r>
              <a:rPr lang="en-US" altLang="zh-CN" sz="2160" dirty="0">
                <a:latin typeface="Times New Roman" panose="02020603050405020304" pitchFamily="18" charset="0"/>
                <a:cs typeface="Times New Roman" panose="02020603050405020304" pitchFamily="18" charset="0"/>
              </a:rPr>
              <a:t>SC</a:t>
            </a:r>
            <a:r>
              <a:rPr lang="zh-CN" altLang="en-US" sz="2160" dirty="0">
                <a:latin typeface="Times New Roman" panose="02020603050405020304" pitchFamily="18" charset="0"/>
                <a:cs typeface="Times New Roman" panose="02020603050405020304" pitchFamily="18" charset="0"/>
              </a:rPr>
              <a:t>关系插入</a:t>
            </a:r>
            <a:r>
              <a:rPr lang="en-US" altLang="zh-CN" sz="2160" dirty="0">
                <a:latin typeface="Times New Roman" panose="02020603050405020304" pitchFamily="18" charset="0"/>
                <a:cs typeface="Times New Roman" panose="02020603050405020304" pitchFamily="18" charset="0"/>
                <a:sym typeface="+mn-ea"/>
              </a:rPr>
              <a:t>(9512104, C01, 90)</a:t>
            </a:r>
            <a:r>
              <a:rPr lang="zh-CN" altLang="en-US" sz="2160" dirty="0">
                <a:latin typeface="Times New Roman" panose="02020603050405020304" pitchFamily="18" charset="0"/>
                <a:cs typeface="Times New Roman" panose="02020603050405020304" pitchFamily="18" charset="0"/>
              </a:rPr>
              <a:t>元组</a:t>
            </a:r>
          </a:p>
        </p:txBody>
      </p:sp>
      <p:graphicFrame>
        <p:nvGraphicFramePr>
          <p:cNvPr id="6" name="表格 5"/>
          <p:cNvGraphicFramePr>
            <a:graphicFrameLocks noGrp="1"/>
          </p:cNvGraphicFramePr>
          <p:nvPr>
            <p:custDataLst>
              <p:tags r:id="rId1"/>
            </p:custDataLst>
          </p:nvPr>
        </p:nvGraphicFramePr>
        <p:xfrm>
          <a:off x="1146905" y="1100361"/>
          <a:ext cx="4111625" cy="2592186"/>
        </p:xfrm>
        <a:graphic>
          <a:graphicData uri="http://schemas.openxmlformats.org/drawingml/2006/table">
            <a:tbl>
              <a:tblPr/>
              <a:tblGrid>
                <a:gridCol w="877570">
                  <a:extLst>
                    <a:ext uri="{9D8B030D-6E8A-4147-A177-3AD203B41FA5}">
                      <a16:colId xmlns:a16="http://schemas.microsoft.com/office/drawing/2014/main" xmlns="" val="20000"/>
                    </a:ext>
                  </a:extLst>
                </a:gridCol>
                <a:gridCol w="876935">
                  <a:extLst>
                    <a:ext uri="{9D8B030D-6E8A-4147-A177-3AD203B41FA5}">
                      <a16:colId xmlns:a16="http://schemas.microsoft.com/office/drawing/2014/main" xmlns="" val="20001"/>
                    </a:ext>
                  </a:extLst>
                </a:gridCol>
                <a:gridCol w="654685">
                  <a:extLst>
                    <a:ext uri="{9D8B030D-6E8A-4147-A177-3AD203B41FA5}">
                      <a16:colId xmlns:a16="http://schemas.microsoft.com/office/drawing/2014/main" xmlns="" val="20002"/>
                    </a:ext>
                  </a:extLst>
                </a:gridCol>
                <a:gridCol w="645160">
                  <a:extLst>
                    <a:ext uri="{9D8B030D-6E8A-4147-A177-3AD203B41FA5}">
                      <a16:colId xmlns:a16="http://schemas.microsoft.com/office/drawing/2014/main" xmlns="" val="20003"/>
                    </a:ext>
                  </a:extLst>
                </a:gridCol>
                <a:gridCol w="1057275">
                  <a:extLst>
                    <a:ext uri="{9D8B030D-6E8A-4147-A177-3AD203B41FA5}">
                      <a16:colId xmlns:a16="http://schemas.microsoft.com/office/drawing/2014/main" xmlns="" val="20004"/>
                    </a:ext>
                  </a:extLst>
                </a:gridCol>
              </a:tblGrid>
              <a:tr h="323850">
                <a:tc>
                  <a:txBody>
                    <a:bodyPr/>
                    <a:lstStyle/>
                    <a:p>
                      <a:pPr marL="0" algn="ctr" defTabSz="457200" rtl="0" eaLnBrk="1" fontAlgn="ctr" latinLnBrk="0" hangingPunct="1"/>
                      <a:r>
                        <a:rPr lang="en-US" sz="1600" b="0" i="0" u="none" strike="noStrike" kern="1200" dirty="0" err="1">
                          <a:solidFill>
                            <a:srgbClr val="000000"/>
                          </a:solidFill>
                          <a:latin typeface="Times New Roman" panose="02020603050405020304" pitchFamily="18" charset="0"/>
                          <a:cs typeface="Times New Roman" panose="02020603050405020304" pitchFamily="18" charset="0"/>
                        </a:rPr>
                        <a:t>Sno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sz="1600" b="0" i="0" u="none" strike="noStrike" kern="1200">
                          <a:solidFill>
                            <a:srgbClr val="000000"/>
                          </a:solidFill>
                          <a:latin typeface="Times New Roman" panose="02020603050405020304" pitchFamily="18" charset="0"/>
                          <a:cs typeface="Times New Roman" panose="02020603050405020304" pitchFamily="18" charset="0"/>
                        </a:rPr>
                        <a:t>Sname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sz="1600" b="0" i="0" u="none" strike="noStrike" kern="1200">
                          <a:solidFill>
                            <a:srgbClr val="000000"/>
                          </a:solidFill>
                          <a:latin typeface="Times New Roman" panose="02020603050405020304" pitchFamily="18" charset="0"/>
                          <a:cs typeface="Times New Roman" panose="02020603050405020304" pitchFamily="18" charset="0"/>
                        </a:rPr>
                        <a:t>Ssex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sz="1600" b="0" i="0" u="none" strike="noStrike" kern="1200" dirty="0">
                          <a:solidFill>
                            <a:srgbClr val="000000"/>
                          </a:solidFill>
                          <a:latin typeface="Times New Roman" panose="02020603050405020304" pitchFamily="18" charset="0"/>
                          <a:cs typeface="Times New Roman" panose="02020603050405020304" pitchFamily="18" charset="0"/>
                        </a:rPr>
                        <a:t>Sage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sz="1600" b="0" i="0" u="none" strike="noStrike" kern="1200" dirty="0" err="1">
                          <a:solidFill>
                            <a:srgbClr val="000000"/>
                          </a:solidFill>
                          <a:latin typeface="Times New Roman" panose="02020603050405020304" pitchFamily="18" charset="0"/>
                          <a:cs typeface="Times New Roman" panose="02020603050405020304" pitchFamily="18" charset="0"/>
                        </a:rPr>
                        <a:t>Sdept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324048">
                <a:tc>
                  <a:txBody>
                    <a:bodyPr/>
                    <a:lstStyle/>
                    <a:p>
                      <a:pPr marL="0" algn="ctr" defTabSz="457200" rtl="0" eaLnBrk="1" fontAlgn="ctr" latinLnBrk="0" hangingPunct="1"/>
                      <a:r>
                        <a:rPr lang="en-US" altLang="zh-CN" sz="1600" b="0" i="0" u="none" strike="noStrike" kern="1200" dirty="0">
                          <a:solidFill>
                            <a:srgbClr val="000000"/>
                          </a:solidFill>
                          <a:latin typeface="Times New Roman" panose="02020603050405020304" pitchFamily="18" charset="0"/>
                          <a:cs typeface="Times New Roman" panose="02020603050405020304" pitchFamily="18" charset="0"/>
                        </a:rPr>
                        <a:t>9512101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李勇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a:solidFill>
                            <a:srgbClr val="000000"/>
                          </a:solidFill>
                          <a:latin typeface="Times New Roman" panose="02020603050405020304" pitchFamily="18" charset="0"/>
                          <a:cs typeface="+mn-cs"/>
                        </a:rPr>
                        <a:t>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altLang="zh-CN" sz="1600" b="0" i="0" u="none" strike="noStrike" kern="1200">
                          <a:solidFill>
                            <a:srgbClr val="000000"/>
                          </a:solidFill>
                          <a:latin typeface="Times New Roman" panose="02020603050405020304" pitchFamily="18" charset="0"/>
                          <a:cs typeface="Times New Roman" panose="02020603050405020304" pitchFamily="18" charset="0"/>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计算机系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324048">
                <a:tc>
                  <a:txBody>
                    <a:bodyPr/>
                    <a:lstStyle/>
                    <a:p>
                      <a:pPr marL="0" algn="ctr" defTabSz="457200" rtl="0" eaLnBrk="1" fontAlgn="ctr" latinLnBrk="0" hangingPunct="1"/>
                      <a:r>
                        <a:rPr lang="en-US" altLang="zh-CN" sz="1600" b="0" i="0" u="none" strike="noStrike" kern="1200">
                          <a:solidFill>
                            <a:srgbClr val="000000"/>
                          </a:solidFill>
                          <a:latin typeface="Times New Roman" panose="02020603050405020304" pitchFamily="18" charset="0"/>
                          <a:cs typeface="Times New Roman" panose="02020603050405020304" pitchFamily="18" charset="0"/>
                        </a:rPr>
                        <a:t>9512102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刘晨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a:solidFill>
                            <a:srgbClr val="000000"/>
                          </a:solidFill>
                          <a:latin typeface="Times New Roman" panose="02020603050405020304" pitchFamily="18" charset="0"/>
                          <a:cs typeface="+mn-cs"/>
                        </a:rPr>
                        <a:t>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altLang="zh-CN" sz="1600" b="0" i="0" u="none" strike="noStrike" kern="1200">
                          <a:solidFill>
                            <a:srgbClr val="000000"/>
                          </a:solidFill>
                          <a:latin typeface="Times New Roman" panose="02020603050405020304" pitchFamily="18" charset="0"/>
                          <a:cs typeface="Times New Roman" panose="02020603050405020304" pitchFamily="18"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计算机系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324048">
                <a:tc>
                  <a:txBody>
                    <a:bodyPr/>
                    <a:lstStyle/>
                    <a:p>
                      <a:pPr marL="0" algn="ctr" defTabSz="457200" rtl="0" eaLnBrk="1" fontAlgn="ctr" latinLnBrk="0" hangingPunct="1"/>
                      <a:r>
                        <a:rPr lang="en-US" altLang="zh-CN" sz="1600" b="0" i="0" u="none" strike="noStrike" kern="1200">
                          <a:solidFill>
                            <a:srgbClr val="000000"/>
                          </a:solidFill>
                          <a:latin typeface="Times New Roman" panose="02020603050405020304" pitchFamily="18" charset="0"/>
                          <a:cs typeface="Times New Roman" panose="02020603050405020304" pitchFamily="18" charset="0"/>
                        </a:rPr>
                        <a:t>9512103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王敏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女</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altLang="zh-CN" sz="1600" b="0" i="0" u="none" strike="noStrike" kern="1200" dirty="0">
                          <a:solidFill>
                            <a:srgbClr val="000000"/>
                          </a:solidFill>
                          <a:latin typeface="Times New Roman" panose="02020603050405020304" pitchFamily="18" charset="0"/>
                          <a:cs typeface="Times New Roman" panose="02020603050405020304" pitchFamily="18"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计算机系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324048">
                <a:tc>
                  <a:txBody>
                    <a:bodyPr/>
                    <a:lstStyle/>
                    <a:p>
                      <a:pPr marL="0" algn="ctr" defTabSz="457200" rtl="0" eaLnBrk="1" fontAlgn="ctr" latinLnBrk="0" hangingPunct="1"/>
                      <a:r>
                        <a:rPr lang="en-US" altLang="zh-CN" sz="1600" b="0" i="0" u="none" strike="noStrike" kern="1200">
                          <a:solidFill>
                            <a:srgbClr val="000000"/>
                          </a:solidFill>
                          <a:latin typeface="Times New Roman" panose="02020603050405020304" pitchFamily="18" charset="0"/>
                          <a:cs typeface="Times New Roman" panose="02020603050405020304" pitchFamily="18" charset="0"/>
                        </a:rPr>
                        <a:t>9521101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a:solidFill>
                            <a:srgbClr val="000000"/>
                          </a:solidFill>
                          <a:latin typeface="Times New Roman" panose="02020603050405020304" pitchFamily="18" charset="0"/>
                          <a:cs typeface="+mn-cs"/>
                        </a:rPr>
                        <a:t>张立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altLang="zh-CN" sz="1600" b="0" i="0" u="none" strike="noStrike" kern="1200" dirty="0">
                          <a:solidFill>
                            <a:srgbClr val="000000"/>
                          </a:solidFill>
                          <a:latin typeface="Times New Roman" panose="02020603050405020304" pitchFamily="18" charset="0"/>
                          <a:cs typeface="Times New Roman" panose="02020603050405020304" pitchFamily="18" charset="0"/>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信息系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324048">
                <a:tc>
                  <a:txBody>
                    <a:bodyPr/>
                    <a:lstStyle/>
                    <a:p>
                      <a:pPr marL="0" algn="ctr" defTabSz="457200" rtl="0" eaLnBrk="1" fontAlgn="ctr" latinLnBrk="0" hangingPunct="1"/>
                      <a:r>
                        <a:rPr lang="en-US" altLang="zh-CN" sz="1600" b="0" i="0" u="none" strike="noStrike" kern="1200">
                          <a:solidFill>
                            <a:srgbClr val="000000"/>
                          </a:solidFill>
                          <a:latin typeface="Times New Roman" panose="02020603050405020304" pitchFamily="18" charset="0"/>
                          <a:cs typeface="Times New Roman" panose="02020603050405020304" pitchFamily="18" charset="0"/>
                        </a:rPr>
                        <a:t>9521102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a:solidFill>
                            <a:srgbClr val="000000"/>
                          </a:solidFill>
                          <a:latin typeface="Times New Roman" panose="02020603050405020304" pitchFamily="18" charset="0"/>
                          <a:cs typeface="+mn-cs"/>
                        </a:rPr>
                        <a:t>吴宾</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女</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altLang="zh-CN" sz="1600" b="0" i="0" u="none" strike="noStrike" kern="1200" dirty="0">
                          <a:solidFill>
                            <a:srgbClr val="000000"/>
                          </a:solidFill>
                          <a:latin typeface="Times New Roman" panose="02020603050405020304" pitchFamily="18" charset="0"/>
                          <a:cs typeface="Times New Roman" panose="02020603050405020304" pitchFamily="18"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信息系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324048">
                <a:tc>
                  <a:txBody>
                    <a:bodyPr/>
                    <a:lstStyle/>
                    <a:p>
                      <a:pPr marL="0" algn="ctr" defTabSz="457200" rtl="0" eaLnBrk="1" fontAlgn="ctr" latinLnBrk="0" hangingPunct="1"/>
                      <a:r>
                        <a:rPr lang="en-US" altLang="zh-CN" sz="1600" b="0" i="0" u="none" strike="noStrike" kern="1200">
                          <a:solidFill>
                            <a:srgbClr val="000000"/>
                          </a:solidFill>
                          <a:latin typeface="Times New Roman" panose="02020603050405020304" pitchFamily="18" charset="0"/>
                          <a:cs typeface="Times New Roman" panose="02020603050405020304" pitchFamily="18" charset="0"/>
                        </a:rPr>
                        <a:t>9521103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a:solidFill>
                            <a:srgbClr val="000000"/>
                          </a:solidFill>
                          <a:latin typeface="Times New Roman" panose="02020603050405020304" pitchFamily="18" charset="0"/>
                          <a:cs typeface="+mn-cs"/>
                        </a:rPr>
                        <a:t>张海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altLang="zh-CN" sz="1600" b="0" i="0" u="none" strike="noStrike" kern="1200" dirty="0">
                          <a:solidFill>
                            <a:srgbClr val="000000"/>
                          </a:solidFill>
                          <a:latin typeface="Times New Roman" panose="02020603050405020304" pitchFamily="18" charset="0"/>
                          <a:cs typeface="Times New Roman" panose="02020603050405020304" pitchFamily="18"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Times New Roman" panose="02020603050405020304" pitchFamily="18" charset="0"/>
                          <a:cs typeface="+mn-cs"/>
                        </a:rPr>
                        <a:t>信息系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324048">
                <a:tc gridSpan="5">
                  <a:txBody>
                    <a:bodyPr/>
                    <a:lstStyle/>
                    <a:p>
                      <a:pPr marL="0" algn="ctr" defTabSz="457200" rtl="0" eaLnBrk="1" fontAlgn="ctr" latinLnBrk="0" hangingPunct="1"/>
                      <a:r>
                        <a:rPr lang="en-US" sz="1600" b="0" i="0" u="none" strike="noStrike" kern="1200" dirty="0">
                          <a:solidFill>
                            <a:srgbClr val="000000"/>
                          </a:solidFill>
                          <a:latin typeface="Times New Roman" panose="02020603050405020304" pitchFamily="18" charset="0"/>
                          <a:cs typeface="Times New Roman" panose="02020603050405020304" pitchFamily="18" charset="0"/>
                        </a:rPr>
                        <a:t>Student</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xmlns="" val="10007"/>
                  </a:ext>
                </a:extLst>
              </a:tr>
            </a:tbl>
          </a:graphicData>
        </a:graphic>
      </p:graphicFrame>
      <p:graphicFrame>
        <p:nvGraphicFramePr>
          <p:cNvPr id="8" name="表格 7"/>
          <p:cNvGraphicFramePr>
            <a:graphicFrameLocks noGrp="1"/>
          </p:cNvGraphicFramePr>
          <p:nvPr>
            <p:custDataLst>
              <p:tags r:id="rId2"/>
            </p:custDataLst>
          </p:nvPr>
        </p:nvGraphicFramePr>
        <p:xfrm>
          <a:off x="5589299" y="1100138"/>
          <a:ext cx="2203450" cy="2533650"/>
        </p:xfrm>
        <a:graphic>
          <a:graphicData uri="http://schemas.openxmlformats.org/drawingml/2006/table">
            <a:tbl>
              <a:tblPr/>
              <a:tblGrid>
                <a:gridCol w="883285">
                  <a:extLst>
                    <a:ext uri="{9D8B030D-6E8A-4147-A177-3AD203B41FA5}">
                      <a16:colId xmlns:a16="http://schemas.microsoft.com/office/drawing/2014/main" xmlns="" val="20000"/>
                    </a:ext>
                  </a:extLst>
                </a:gridCol>
                <a:gridCol w="634365">
                  <a:extLst>
                    <a:ext uri="{9D8B030D-6E8A-4147-A177-3AD203B41FA5}">
                      <a16:colId xmlns:a16="http://schemas.microsoft.com/office/drawing/2014/main" xmlns="" val="20001"/>
                    </a:ext>
                  </a:extLst>
                </a:gridCol>
                <a:gridCol w="685800">
                  <a:extLst>
                    <a:ext uri="{9D8B030D-6E8A-4147-A177-3AD203B41FA5}">
                      <a16:colId xmlns:a16="http://schemas.microsoft.com/office/drawing/2014/main" xmlns="" val="20002"/>
                    </a:ext>
                  </a:extLst>
                </a:gridCol>
              </a:tblGrid>
              <a:tr h="253365">
                <a:tc>
                  <a:txBody>
                    <a:bodyPr/>
                    <a:lstStyle/>
                    <a:p>
                      <a:pPr algn="ctr" fontAlgn="ctr"/>
                      <a:r>
                        <a:rPr lang="en-US" sz="1600" b="0" i="0" u="none" strike="noStrike" dirty="0" err="1">
                          <a:solidFill>
                            <a:srgbClr val="000000"/>
                          </a:solidFill>
                          <a:latin typeface="Times New Roman" panose="02020603050405020304" pitchFamily="18" charset="0"/>
                          <a:cs typeface="Times New Roman" panose="02020603050405020304" pitchFamily="18" charset="0"/>
                        </a:rPr>
                        <a:t>Sno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Times New Roman" panose="02020603050405020304" pitchFamily="18" charset="0"/>
                          <a:cs typeface="Times New Roman" panose="02020603050405020304" pitchFamily="18" charset="0"/>
                        </a:rPr>
                        <a:t>Cno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cs typeface="Times New Roman" panose="02020603050405020304" pitchFamily="18" charset="0"/>
                        </a:rPr>
                        <a:t>Grade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53365">
                <a:tc>
                  <a:txBody>
                    <a:bodyPr/>
                    <a:lstStyle/>
                    <a:p>
                      <a:pPr algn="ctr" fontAlgn="ctr"/>
                      <a:r>
                        <a:rPr lang="en-US" altLang="zh-CN" sz="1600" b="0" i="0" u="none" strike="noStrike" dirty="0">
                          <a:solidFill>
                            <a:srgbClr val="000000"/>
                          </a:solidFill>
                          <a:latin typeface="Times New Roman" panose="02020603050405020304" pitchFamily="18" charset="0"/>
                          <a:cs typeface="Times New Roman" panose="02020603050405020304" pitchFamily="18" charset="0"/>
                        </a:rPr>
                        <a:t>9512101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cs typeface="Times New Roman" panose="02020603050405020304" pitchFamily="18" charset="0"/>
                        </a:rPr>
                        <a:t>C01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cs typeface="Times New Roman" panose="02020603050405020304" pitchFamily="18" charset="0"/>
                        </a:rPr>
                        <a:t>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171450">
                <a:tc>
                  <a:txBody>
                    <a:bodyPr/>
                    <a:lstStyle/>
                    <a:p>
                      <a:pPr algn="ctr" fontAlgn="ctr"/>
                      <a:r>
                        <a:rPr lang="en-US" altLang="zh-CN" sz="1600" b="0" i="0" u="none" strike="noStrike" dirty="0">
                          <a:solidFill>
                            <a:srgbClr val="000000"/>
                          </a:solidFill>
                          <a:latin typeface="Times New Roman" panose="02020603050405020304" pitchFamily="18" charset="0"/>
                          <a:cs typeface="Times New Roman" panose="02020603050405020304" pitchFamily="18" charset="0"/>
                        </a:rPr>
                        <a:t>9512101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cs typeface="Times New Roman" panose="02020603050405020304" pitchFamily="18" charset="0"/>
                        </a:rPr>
                        <a:t>C02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cs typeface="Times New Roman" panose="02020603050405020304" pitchFamily="18" charset="0"/>
                        </a:rPr>
                        <a:t>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171450">
                <a:tc>
                  <a:txBody>
                    <a:bodyPr/>
                    <a:lstStyle/>
                    <a:p>
                      <a:pPr algn="ctr" fontAlgn="ctr"/>
                      <a:r>
                        <a:rPr lang="en-US" altLang="zh-CN" sz="1600" b="0" i="0" u="none" strike="noStrike">
                          <a:solidFill>
                            <a:srgbClr val="000000"/>
                          </a:solidFill>
                          <a:latin typeface="Times New Roman" panose="02020603050405020304" pitchFamily="18" charset="0"/>
                          <a:cs typeface="Times New Roman" panose="02020603050405020304" pitchFamily="18" charset="0"/>
                        </a:rPr>
                        <a:t>9512102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cs typeface="Times New Roman" panose="02020603050405020304" pitchFamily="18" charset="0"/>
                        </a:rPr>
                        <a:t>C02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Times New Roman" panose="02020603050405020304" pitchFamily="18" charset="0"/>
                          <a:cs typeface="Times New Roman" panose="02020603050405020304" pitchFamily="18" charset="0"/>
                        </a:rPr>
                        <a:t>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171450">
                <a:tc>
                  <a:txBody>
                    <a:bodyPr/>
                    <a:lstStyle/>
                    <a:p>
                      <a:pPr algn="ctr" fontAlgn="ctr"/>
                      <a:r>
                        <a:rPr lang="en-US" altLang="zh-CN" sz="1600" b="0" i="0" u="none" strike="noStrike">
                          <a:solidFill>
                            <a:srgbClr val="000000"/>
                          </a:solidFill>
                          <a:latin typeface="Times New Roman" panose="02020603050405020304" pitchFamily="18" charset="0"/>
                          <a:cs typeface="Times New Roman" panose="02020603050405020304" pitchFamily="18" charset="0"/>
                        </a:rPr>
                        <a:t>9512102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cs typeface="Times New Roman" panose="02020603050405020304" pitchFamily="18" charset="0"/>
                        </a:rPr>
                        <a:t>C04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Times New Roman" panose="02020603050405020304" pitchFamily="18" charset="0"/>
                          <a:cs typeface="Times New Roman" panose="02020603050405020304" pitchFamily="18" charset="0"/>
                        </a:rPr>
                        <a:t>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171450">
                <a:tc>
                  <a:txBody>
                    <a:bodyPr/>
                    <a:lstStyle/>
                    <a:p>
                      <a:pPr algn="ctr" fontAlgn="ctr"/>
                      <a:r>
                        <a:rPr lang="en-US" altLang="zh-CN" sz="1600" b="0" i="0" u="none" strike="noStrike" dirty="0">
                          <a:solidFill>
                            <a:srgbClr val="000000"/>
                          </a:solidFill>
                          <a:latin typeface="Times New Roman" panose="02020603050405020304" pitchFamily="18" charset="0"/>
                          <a:cs typeface="Times New Roman" panose="02020603050405020304" pitchFamily="18" charset="0"/>
                        </a:rPr>
                        <a:t>9521102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cs typeface="Times New Roman" panose="02020603050405020304" pitchFamily="18" charset="0"/>
                        </a:rPr>
                        <a:t>C01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cs typeface="Times New Roman" panose="02020603050405020304" pitchFamily="18" charset="0"/>
                        </a:rPr>
                        <a:t>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171450">
                <a:tc>
                  <a:txBody>
                    <a:bodyPr/>
                    <a:lstStyle/>
                    <a:p>
                      <a:pPr algn="ctr" fontAlgn="ctr"/>
                      <a:r>
                        <a:rPr lang="en-US" altLang="zh-CN" sz="1600" b="0" i="0" u="none" strike="noStrike">
                          <a:solidFill>
                            <a:srgbClr val="000000"/>
                          </a:solidFill>
                          <a:latin typeface="Times New Roman" panose="02020603050405020304" pitchFamily="18" charset="0"/>
                          <a:cs typeface="Times New Roman" panose="02020603050405020304" pitchFamily="18" charset="0"/>
                        </a:rPr>
                        <a:t>9521102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cs typeface="Times New Roman" panose="02020603050405020304" pitchFamily="18" charset="0"/>
                        </a:rPr>
                        <a:t>C02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cs typeface="Times New Roman" panose="02020603050405020304" pitchFamily="18" charset="0"/>
                        </a:rPr>
                        <a:t>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171450">
                <a:tc>
                  <a:txBody>
                    <a:bodyPr/>
                    <a:lstStyle/>
                    <a:p>
                      <a:pPr algn="ctr" fontAlgn="ctr"/>
                      <a:r>
                        <a:rPr lang="en-US" altLang="zh-CN" sz="1600" b="0" i="0" u="none" strike="noStrike">
                          <a:solidFill>
                            <a:srgbClr val="000000"/>
                          </a:solidFill>
                          <a:latin typeface="Times New Roman" panose="02020603050405020304" pitchFamily="18" charset="0"/>
                          <a:cs typeface="Times New Roman" panose="02020603050405020304" pitchFamily="18" charset="0"/>
                        </a:rPr>
                        <a:t>9521102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cs typeface="Times New Roman" panose="02020603050405020304" pitchFamily="18" charset="0"/>
                        </a:rPr>
                        <a:t>C04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cs typeface="Times New Roman" panose="02020603050405020304" pitchFamily="18" charset="0"/>
                        </a:rPr>
                        <a:t>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171450">
                <a:tc>
                  <a:txBody>
                    <a:bodyPr/>
                    <a:lstStyle/>
                    <a:p>
                      <a:pPr algn="ctr" fontAlgn="ctr"/>
                      <a:r>
                        <a:rPr lang="en-US" altLang="zh-CN" sz="1600" b="0" i="0" u="none" strike="noStrike">
                          <a:solidFill>
                            <a:srgbClr val="000000"/>
                          </a:solidFill>
                          <a:latin typeface="Times New Roman" panose="02020603050405020304" pitchFamily="18" charset="0"/>
                          <a:cs typeface="Times New Roman" panose="02020603050405020304" pitchFamily="18" charset="0"/>
                        </a:rPr>
                        <a:t>9521102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cs typeface="Times New Roman" panose="02020603050405020304" pitchFamily="18" charset="0"/>
                        </a:rPr>
                        <a:t>C05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cs typeface="Times New Roman" panose="02020603050405020304" pitchFamily="18" charset="0"/>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171450">
                <a:tc gridSpan="3">
                  <a:txBody>
                    <a:bodyPr/>
                    <a:lstStyle/>
                    <a:p>
                      <a:pPr algn="ctr" fontAlgn="ctr"/>
                      <a:r>
                        <a:rPr lang="en-US" sz="1600" b="0" i="0" u="none" strike="noStrike" dirty="0">
                          <a:solidFill>
                            <a:srgbClr val="000000"/>
                          </a:solidFill>
                          <a:latin typeface="Times New Roman" panose="02020603050405020304" pitchFamily="18" charset="0"/>
                          <a:cs typeface="Times New Roman" panose="02020603050405020304" pitchFamily="18" charset="0"/>
                        </a:rPr>
                        <a:t>SC</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xmlns="" val="10009"/>
                  </a:ext>
                </a:extLst>
              </a:tr>
            </a:tbl>
          </a:graphicData>
        </a:graphic>
      </p:graphicFrame>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9939">
                                            <p:txEl>
                                              <p:pRg st="1" end="1"/>
                                            </p:txEl>
                                          </p:spTgt>
                                        </p:tgtEl>
                                        <p:attrNameLst>
                                          <p:attrName>style.visibility</p:attrName>
                                        </p:attrNameLst>
                                      </p:cBhvr>
                                      <p:to>
                                        <p:strVal val="visible"/>
                                      </p:to>
                                    </p:set>
                                    <p:animEffect transition="in" filter="wipe(down)">
                                      <p:cBhvr>
                                        <p:cTn id="7" dur="500"/>
                                        <p:tgtEl>
                                          <p:spTgt spid="399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9939">
                                            <p:txEl>
                                              <p:pRg st="2" end="2"/>
                                            </p:txEl>
                                          </p:spTgt>
                                        </p:tgtEl>
                                        <p:attrNameLst>
                                          <p:attrName>style.visibility</p:attrName>
                                        </p:attrNameLst>
                                      </p:cBhvr>
                                      <p:to>
                                        <p:strVal val="visible"/>
                                      </p:to>
                                    </p:set>
                                    <p:animEffect transition="in" filter="wipe(down)">
                                      <p:cBhvr>
                                        <p:cTn id="12" dur="500"/>
                                        <p:tgtEl>
                                          <p:spTgt spid="399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dirty="0"/>
              <a:t>7.3 SQL Server</a:t>
            </a:r>
            <a:r>
              <a:rPr lang="zh-CN" altLang="en-US" dirty="0"/>
              <a:t>完整性的实现</a:t>
            </a:r>
          </a:p>
        </p:txBody>
      </p:sp>
      <p:sp>
        <p:nvSpPr>
          <p:cNvPr id="41987" name="Rectangle 3"/>
          <p:cNvSpPr>
            <a:spLocks noGrp="1" noChangeArrowheads="1"/>
          </p:cNvSpPr>
          <p:nvPr>
            <p:ph idx="1"/>
          </p:nvPr>
        </p:nvSpPr>
        <p:spPr>
          <a:xfrm>
            <a:off x="457200" y="1052513"/>
            <a:ext cx="8229600" cy="5184775"/>
          </a:xfrm>
        </p:spPr>
        <p:txBody>
          <a:bodyPr/>
          <a:lstStyle/>
          <a:p>
            <a:pPr eaLnBrk="1" hangingPunct="1"/>
            <a:r>
              <a:rPr lang="en-US" altLang="zh-CN" sz="2400">
                <a:latin typeface="Times New Roman" panose="02020603050405020304" pitchFamily="18" charset="0"/>
                <a:cs typeface="Times New Roman" panose="02020603050405020304" pitchFamily="18" charset="0"/>
              </a:rPr>
              <a:t>SQL Sever</a:t>
            </a:r>
            <a:r>
              <a:rPr lang="zh-CN" altLang="en-US" sz="2400">
                <a:latin typeface="Times New Roman" panose="02020603050405020304" pitchFamily="18" charset="0"/>
                <a:cs typeface="Times New Roman" panose="02020603050405020304" pitchFamily="18" charset="0"/>
              </a:rPr>
              <a:t>有两种方法实现数据完整性：</a:t>
            </a:r>
          </a:p>
          <a:p>
            <a:pPr lvl="1" eaLnBrk="1" hangingPunct="1"/>
            <a:r>
              <a:rPr lang="zh-CN" altLang="en-US" sz="2400">
                <a:solidFill>
                  <a:srgbClr val="FF0000"/>
                </a:solidFill>
                <a:latin typeface="Times New Roman" panose="02020603050405020304" pitchFamily="18" charset="0"/>
                <a:cs typeface="Times New Roman" panose="02020603050405020304" pitchFamily="18" charset="0"/>
              </a:rPr>
              <a:t>声明型数据完整性</a:t>
            </a:r>
          </a:p>
          <a:p>
            <a:pPr lvl="2" eaLnBrk="1" hangingPunct="1"/>
            <a:r>
              <a:rPr lang="zh-CN" altLang="en-US" sz="2130">
                <a:latin typeface="Times New Roman" panose="02020603050405020304" pitchFamily="18" charset="0"/>
                <a:cs typeface="Times New Roman" panose="02020603050405020304" pitchFamily="18" charset="0"/>
              </a:rPr>
              <a:t>在</a:t>
            </a:r>
            <a:r>
              <a:rPr lang="en-US" altLang="zh-CN" sz="2130">
                <a:latin typeface="Times New Roman" panose="02020603050405020304" pitchFamily="18" charset="0"/>
                <a:cs typeface="Times New Roman" panose="02020603050405020304" pitchFamily="18" charset="0"/>
              </a:rPr>
              <a:t>CREATE TABLE</a:t>
            </a:r>
            <a:r>
              <a:rPr lang="zh-CN" altLang="en-US" sz="2130">
                <a:latin typeface="Times New Roman" panose="02020603050405020304" pitchFamily="18" charset="0"/>
                <a:cs typeface="Times New Roman" panose="02020603050405020304" pitchFamily="18" charset="0"/>
              </a:rPr>
              <a:t>和</a:t>
            </a:r>
            <a:r>
              <a:rPr lang="en-US" altLang="zh-CN" sz="2130">
                <a:latin typeface="Times New Roman" panose="02020603050405020304" pitchFamily="18" charset="0"/>
                <a:cs typeface="Times New Roman" panose="02020603050405020304" pitchFamily="18" charset="0"/>
              </a:rPr>
              <a:t>ALTER TABLE</a:t>
            </a:r>
            <a:r>
              <a:rPr lang="zh-CN" altLang="en-US" sz="2130">
                <a:latin typeface="Times New Roman" panose="02020603050405020304" pitchFamily="18" charset="0"/>
                <a:cs typeface="Times New Roman" panose="02020603050405020304" pitchFamily="18" charset="0"/>
              </a:rPr>
              <a:t>定义中使用约束限制表中的值。</a:t>
            </a:r>
          </a:p>
          <a:p>
            <a:pPr lvl="2" eaLnBrk="1" hangingPunct="1"/>
            <a:r>
              <a:rPr lang="zh-CN" altLang="en-US" sz="2130">
                <a:latin typeface="Times New Roman" panose="02020603050405020304" pitchFamily="18" charset="0"/>
                <a:cs typeface="Times New Roman" panose="02020603050405020304" pitchFamily="18" charset="0"/>
              </a:rPr>
              <a:t>使用这种方法实现数据完整性简单且不容易出错，系统直接将实现数据完整性的要求定义在表和列上。</a:t>
            </a:r>
          </a:p>
          <a:p>
            <a:pPr lvl="1" eaLnBrk="1" hangingPunct="1"/>
            <a:r>
              <a:rPr lang="zh-CN" altLang="en-US" sz="2400">
                <a:solidFill>
                  <a:srgbClr val="FF0000"/>
                </a:solidFill>
                <a:latin typeface="Times New Roman" panose="02020603050405020304" pitchFamily="18" charset="0"/>
                <a:cs typeface="Times New Roman" panose="02020603050405020304" pitchFamily="18" charset="0"/>
              </a:rPr>
              <a:t>过程型数据完整性</a:t>
            </a:r>
          </a:p>
          <a:p>
            <a:pPr lvl="2" eaLnBrk="1" hangingPunct="1"/>
            <a:r>
              <a:rPr lang="zh-CN" altLang="en-US" sz="2130">
                <a:latin typeface="Times New Roman" panose="02020603050405020304" pitchFamily="18" charset="0"/>
                <a:cs typeface="Times New Roman" panose="02020603050405020304" pitchFamily="18" charset="0"/>
              </a:rPr>
              <a:t>由缺省、规则和触发器实现。由视图和存储过程支持。</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wipe(down)">
                                      <p:cBhvr>
                                        <p:cTn id="7" dur="500"/>
                                        <p:tgtEl>
                                          <p:spTgt spid="41987">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1987">
                                            <p:txEl>
                                              <p:pRg st="1" end="1"/>
                                            </p:txEl>
                                          </p:spTgt>
                                        </p:tgtEl>
                                        <p:attrNameLst>
                                          <p:attrName>style.visibility</p:attrName>
                                        </p:attrNameLst>
                                      </p:cBhvr>
                                      <p:to>
                                        <p:strVal val="visible"/>
                                      </p:to>
                                    </p:set>
                                    <p:animEffect transition="in" filter="wipe(down)">
                                      <p:cBhvr>
                                        <p:cTn id="10" dur="500"/>
                                        <p:tgtEl>
                                          <p:spTgt spid="41987">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41987">
                                            <p:txEl>
                                              <p:pRg st="4" end="4"/>
                                            </p:txEl>
                                          </p:spTgt>
                                        </p:tgtEl>
                                        <p:attrNameLst>
                                          <p:attrName>style.visibility</p:attrName>
                                        </p:attrNameLst>
                                      </p:cBhvr>
                                      <p:to>
                                        <p:strVal val="visible"/>
                                      </p:to>
                                    </p:set>
                                    <p:animEffect transition="in" filter="wipe(down)">
                                      <p:cBhvr>
                                        <p:cTn id="13" dur="500"/>
                                        <p:tgtEl>
                                          <p:spTgt spid="41987">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41987">
                                            <p:txEl>
                                              <p:pRg st="2" end="2"/>
                                            </p:txEl>
                                          </p:spTgt>
                                        </p:tgtEl>
                                        <p:attrNameLst>
                                          <p:attrName>style.visibility</p:attrName>
                                        </p:attrNameLst>
                                      </p:cBhvr>
                                      <p:to>
                                        <p:strVal val="visible"/>
                                      </p:to>
                                    </p:set>
                                    <p:animEffect transition="in" filter="wipe(down)">
                                      <p:cBhvr>
                                        <p:cTn id="18" dur="500"/>
                                        <p:tgtEl>
                                          <p:spTgt spid="4198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41987">
                                            <p:txEl>
                                              <p:pRg st="3" end="3"/>
                                            </p:txEl>
                                          </p:spTgt>
                                        </p:tgtEl>
                                        <p:attrNameLst>
                                          <p:attrName>style.visibility</p:attrName>
                                        </p:attrNameLst>
                                      </p:cBhvr>
                                      <p:to>
                                        <p:strVal val="visible"/>
                                      </p:to>
                                    </p:set>
                                    <p:animEffect transition="in" filter="wipe(down)">
                                      <p:cBhvr>
                                        <p:cTn id="23" dur="500"/>
                                        <p:tgtEl>
                                          <p:spTgt spid="41987">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41987">
                                            <p:txEl>
                                              <p:pRg st="5" end="5"/>
                                            </p:txEl>
                                          </p:spTgt>
                                        </p:tgtEl>
                                        <p:attrNameLst>
                                          <p:attrName>style.visibility</p:attrName>
                                        </p:attrNameLst>
                                      </p:cBhvr>
                                      <p:to>
                                        <p:strVal val="visible"/>
                                      </p:to>
                                    </p:set>
                                    <p:animEffect transition="in" filter="wipe(down)">
                                      <p:cBhvr>
                                        <p:cTn id="28" dur="500"/>
                                        <p:tgtEl>
                                          <p:spTgt spid="419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sz="3200"/>
              <a:t>数据完整性定义</a:t>
            </a:r>
            <a:endParaRPr lang="zh-CN" altLang="en-US" sz="3200">
              <a:solidFill>
                <a:schemeClr val="tx1"/>
              </a:solidFill>
            </a:endParaRPr>
          </a:p>
        </p:txBody>
      </p:sp>
      <p:sp>
        <p:nvSpPr>
          <p:cNvPr id="2" name="内容占位符 1"/>
          <p:cNvSpPr>
            <a:spLocks noGrp="1"/>
          </p:cNvSpPr>
          <p:nvPr>
            <p:ph idx="1"/>
          </p:nvPr>
        </p:nvSpPr>
        <p:spPr>
          <a:xfrm>
            <a:off x="457200" y="1052513"/>
            <a:ext cx="8229600" cy="5184775"/>
          </a:xfrm>
        </p:spPr>
        <p:txBody>
          <a:bodyPr/>
          <a:lstStyle/>
          <a:p>
            <a:pPr>
              <a:defRPr/>
            </a:pPr>
            <a:r>
              <a:rPr lang="zh-CN" altLang="en-US" sz="2400"/>
              <a:t>声明型数据完整性与过程型数据完整性的对应关系</a:t>
            </a:r>
          </a:p>
          <a:p>
            <a:pPr marL="0" indent="0">
              <a:buFont typeface="Wingdings" panose="05000000000000000000" pitchFamily="2" charset="2"/>
              <a:buNone/>
              <a:defRPr/>
            </a:pPr>
            <a:endParaRPr lang="zh-CN" altLang="en-US" sz="2400"/>
          </a:p>
        </p:txBody>
      </p:sp>
      <p:graphicFrame>
        <p:nvGraphicFramePr>
          <p:cNvPr id="153768" name="Group 168"/>
          <p:cNvGraphicFramePr>
            <a:graphicFrameLocks noGrp="1"/>
          </p:cNvGraphicFramePr>
          <p:nvPr>
            <p:custDataLst>
              <p:tags r:id="rId1"/>
            </p:custDataLst>
          </p:nvPr>
        </p:nvGraphicFramePr>
        <p:xfrm>
          <a:off x="755650" y="1628775"/>
          <a:ext cx="8064500" cy="4648202"/>
        </p:xfrm>
        <a:graphic>
          <a:graphicData uri="http://schemas.openxmlformats.org/drawingml/2006/table">
            <a:tbl>
              <a:tblPr/>
              <a:tblGrid>
                <a:gridCol w="1395095">
                  <a:extLst>
                    <a:ext uri="{9D8B030D-6E8A-4147-A177-3AD203B41FA5}">
                      <a16:colId xmlns:a16="http://schemas.microsoft.com/office/drawing/2014/main" xmlns="" val="20000"/>
                    </a:ext>
                  </a:extLst>
                </a:gridCol>
                <a:gridCol w="2230755">
                  <a:extLst>
                    <a:ext uri="{9D8B030D-6E8A-4147-A177-3AD203B41FA5}">
                      <a16:colId xmlns:a16="http://schemas.microsoft.com/office/drawing/2014/main" xmlns="" val="20001"/>
                    </a:ext>
                  </a:extLst>
                </a:gridCol>
                <a:gridCol w="4438650">
                  <a:extLst>
                    <a:ext uri="{9D8B030D-6E8A-4147-A177-3AD203B41FA5}">
                      <a16:colId xmlns:a16="http://schemas.microsoft.com/office/drawing/2014/main" xmlns="" val="20002"/>
                    </a:ext>
                  </a:extLst>
                </a:gridCol>
              </a:tblGrid>
              <a:tr h="39052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完整性</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约  束</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其他方法（包括缺省</a:t>
                      </a:r>
                      <a:r>
                        <a:rPr kumimoji="0" lang="en-US" altLang="zh-CN" sz="18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zh-CN" altLang="en-US" sz="18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规则）实现</a:t>
                      </a:r>
                      <a:endParaRPr kumimoji="0" lang="zh-CN" altLang="en-US" sz="3200" b="0" i="0" u="none" strike="noStrike" cap="none" normalizeH="0" baseline="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873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实体完整性</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PRIMARY KEY</a:t>
                      </a:r>
                      <a:endParaRPr kumimoji="0" lang="en-US" altLang="zh-CN" sz="1800" b="0" i="0" u="none" strike="noStrike" cap="none" normalizeH="0" baseline="0">
                        <a:ln>
                          <a:noFill/>
                        </a:ln>
                        <a:solidFill>
                          <a:schemeClr val="tx1"/>
                        </a:solidFill>
                        <a:effectLst/>
                        <a:latin typeface="Tahoma" panose="020B0604030504040204" pitchFamily="34" charset="0"/>
                        <a:ea typeface="楷体_GB2312"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（列级 </a:t>
                      </a:r>
                      <a:r>
                        <a:rPr kumimoji="0" lang="en-US" altLang="zh-CN" sz="18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a:t>
                      </a:r>
                      <a:r>
                        <a:rPr kumimoji="0" lang="zh-CN" altLang="en-US" sz="18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表级）</a:t>
                      </a:r>
                      <a:endParaRPr kumimoji="0" lang="zh-CN" altLang="en-US" sz="3200" b="0" i="0" u="none" strike="noStrike" cap="none" normalizeH="0" baseline="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CREATE UNIQUE CLUSTERED INDEX</a:t>
                      </a:r>
                      <a:endParaRPr kumimoji="0" lang="en-US" altLang="zh-CN" sz="1800" b="0" i="0" u="none" strike="noStrike" cap="none" normalizeH="0" baseline="0">
                        <a:ln>
                          <a:noFill/>
                        </a:ln>
                        <a:solidFill>
                          <a:schemeClr val="tx1"/>
                        </a:solidFill>
                        <a:effectLst/>
                        <a:latin typeface="Tahoma" panose="020B0604030504040204" pitchFamily="34" charset="0"/>
                        <a:ea typeface="楷体_GB2312"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（创建在不允许空值的列上）、指定主键</a:t>
                      </a:r>
                      <a:endParaRPr kumimoji="0" lang="zh-CN" altLang="en-US" sz="3200" b="0" i="0" u="none" strike="noStrike" cap="none" normalizeH="0" baseline="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8421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实体完整性</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UNIQUE</a:t>
                      </a:r>
                      <a:endParaRPr kumimoji="0" lang="en-US" altLang="zh-CN" sz="1800" b="0" i="0" u="none" strike="noStrike" cap="none" normalizeH="0" baseline="0">
                        <a:ln>
                          <a:noFill/>
                        </a:ln>
                        <a:solidFill>
                          <a:schemeClr val="tx1"/>
                        </a:solidFill>
                        <a:effectLst/>
                        <a:latin typeface="Tahoma" panose="020B0604030504040204" pitchFamily="34" charset="0"/>
                        <a:ea typeface="楷体_GB2312"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（列级 </a:t>
                      </a:r>
                      <a:r>
                        <a:rPr kumimoji="0" lang="en-US" altLang="zh-CN" sz="18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a:t>
                      </a:r>
                      <a:r>
                        <a:rPr kumimoji="0" lang="zh-CN" altLang="en-US" sz="18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表级）</a:t>
                      </a:r>
                      <a:endParaRPr kumimoji="0" lang="zh-CN" altLang="en-US" sz="3200" b="0" i="0" u="none" strike="noStrike" cap="none" normalizeH="0" baseline="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CREATE UNIQUE NONCLUSTERED INDEX</a:t>
                      </a:r>
                      <a:r>
                        <a:rPr kumimoji="0" lang="zh-CN" altLang="en-US" sz="18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（可创建在允许空值的列上）</a:t>
                      </a:r>
                      <a:endParaRPr kumimoji="0" lang="zh-CN" altLang="en-US" sz="3200" b="0" i="0" u="none" strike="noStrike" cap="none" normalizeH="0" baseline="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979487">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参照完整性</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FOREIGN KEY/REFERENCE</a:t>
                      </a:r>
                      <a:endParaRPr kumimoji="0" lang="en-US" altLang="zh-CN" sz="1800" b="0" i="0" u="none" strike="noStrike" cap="none" normalizeH="0" baseline="0">
                        <a:ln>
                          <a:noFill/>
                        </a:ln>
                        <a:solidFill>
                          <a:schemeClr val="tx1"/>
                        </a:solidFill>
                        <a:effectLst/>
                        <a:latin typeface="Tahoma" panose="020B0604030504040204" pitchFamily="34" charset="0"/>
                        <a:ea typeface="楷体_GB2312"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（列级 </a:t>
                      </a:r>
                      <a:r>
                        <a:rPr kumimoji="0" lang="en-US" altLang="zh-CN" sz="18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a:t>
                      </a:r>
                      <a:r>
                        <a:rPr kumimoji="0" lang="zh-CN" altLang="en-US" sz="18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表级）</a:t>
                      </a:r>
                      <a:endParaRPr kumimoji="0" lang="zh-CN" altLang="en-US" sz="3200" b="0" i="0" u="none" strike="noStrike" cap="none" normalizeH="0" baseline="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CREATE TRIGGER</a:t>
                      </a:r>
                      <a:r>
                        <a:rPr kumimoji="0" lang="zh-CN" altLang="en-US" sz="18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、指定外键</a:t>
                      </a:r>
                      <a:endParaRPr kumimoji="0" lang="zh-CN" altLang="en-US" sz="3200" b="0" i="0" u="none" strike="noStrike" cap="none" normalizeH="0" baseline="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079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域完整性</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CHECK</a:t>
                      </a:r>
                      <a:r>
                        <a:rPr kumimoji="0" lang="zh-CN" altLang="en-US" sz="18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（表级）</a:t>
                      </a:r>
                      <a:endParaRPr kumimoji="0" lang="zh-CN" altLang="en-US" sz="3200" b="0" i="0" u="none" strike="noStrike" cap="none" normalizeH="0" baseline="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CREATE TRIGGER</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079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域完整性</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CHECK</a:t>
                      </a:r>
                      <a:r>
                        <a:rPr kumimoji="0" lang="zh-CN" altLang="en-US" sz="18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（列级）</a:t>
                      </a:r>
                      <a:endParaRPr kumimoji="0" lang="zh-CN" altLang="en-US" sz="3200" b="0" i="0" u="none" strike="noStrike" cap="none" normalizeH="0" baseline="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CREATE RULE</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064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域完整性</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DEFAULT</a:t>
                      </a:r>
                      <a:r>
                        <a:rPr kumimoji="0" lang="zh-CN" altLang="en-US" sz="18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（列级）</a:t>
                      </a:r>
                      <a:endParaRPr kumimoji="0" lang="zh-CN" altLang="en-US" sz="3200" b="0" i="0" u="none" strike="noStrike" cap="none" normalizeH="0" baseline="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CREATE DEFAULT</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68421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域完整性</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NULL/NOT NULL</a:t>
                      </a:r>
                      <a:r>
                        <a:rPr kumimoji="0" lang="zh-CN" altLang="en-US" sz="18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（列级）</a:t>
                      </a:r>
                      <a:endParaRPr kumimoji="0" lang="zh-CN" altLang="en-US" sz="3200" b="0" i="0" u="none" strike="noStrike" cap="none" normalizeH="0" baseline="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8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bl>
          </a:graphicData>
        </a:graphic>
      </p:graphicFrame>
    </p:spTree>
  </p:cSld>
  <p:clrMapOvr>
    <a:masterClrMapping/>
  </p:clrMapOvr>
  <p:transition spd="slow">
    <p:randomBar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a:t>1</a:t>
            </a:r>
            <a:r>
              <a:rPr lang="zh-CN" altLang="en-US"/>
              <a:t>．约束</a:t>
            </a:r>
          </a:p>
        </p:txBody>
      </p:sp>
      <p:sp>
        <p:nvSpPr>
          <p:cNvPr id="44035" name="Rectangle 3"/>
          <p:cNvSpPr>
            <a:spLocks noGrp="1" noChangeArrowheads="1"/>
          </p:cNvSpPr>
          <p:nvPr>
            <p:ph idx="1"/>
          </p:nvPr>
        </p:nvSpPr>
        <p:spPr>
          <a:xfrm>
            <a:off x="457200" y="1052513"/>
            <a:ext cx="8229600" cy="5184775"/>
          </a:xfrm>
        </p:spPr>
        <p:txBody>
          <a:bodyPr/>
          <a:lstStyle/>
          <a:p>
            <a:pPr eaLnBrk="1" hangingPunct="1"/>
            <a:r>
              <a:rPr lang="zh-CN" altLang="en-US" sz="2400">
                <a:latin typeface="Times New Roman" panose="02020603050405020304" pitchFamily="18" charset="0"/>
                <a:cs typeface="Times New Roman" panose="02020603050405020304" pitchFamily="18" charset="0"/>
              </a:rPr>
              <a:t>约束是</a:t>
            </a:r>
            <a:r>
              <a:rPr lang="en-US" altLang="zh-CN" sz="2400">
                <a:latin typeface="Times New Roman" panose="02020603050405020304" pitchFamily="18" charset="0"/>
                <a:cs typeface="Times New Roman" panose="02020603050405020304" pitchFamily="18" charset="0"/>
              </a:rPr>
              <a:t>SQL Server</a:t>
            </a:r>
            <a:r>
              <a:rPr lang="zh-CN" altLang="en-US" sz="2400">
                <a:latin typeface="Times New Roman" panose="02020603050405020304" pitchFamily="18" charset="0"/>
                <a:cs typeface="Times New Roman" panose="02020603050405020304" pitchFamily="18" charset="0"/>
              </a:rPr>
              <a:t>提供的自动保持数据库完整性的一种方法，定义了可输入表或表的单个列中的数据的限制条件</a:t>
            </a:r>
          </a:p>
          <a:p>
            <a:pPr eaLnBrk="1" hangingPunct="1"/>
            <a:r>
              <a:rPr lang="zh-CN" altLang="en-US" sz="2400">
                <a:latin typeface="Times New Roman" panose="02020603050405020304" pitchFamily="18" charset="0"/>
                <a:cs typeface="Times New Roman" panose="02020603050405020304" pitchFamily="18" charset="0"/>
              </a:rPr>
              <a:t>在</a:t>
            </a:r>
            <a:r>
              <a:rPr lang="en-US" altLang="zh-CN" sz="2400">
                <a:latin typeface="Times New Roman" panose="02020603050405020304" pitchFamily="18" charset="0"/>
                <a:cs typeface="Times New Roman" panose="02020603050405020304" pitchFamily="18" charset="0"/>
              </a:rPr>
              <a:t>SQL Server</a:t>
            </a:r>
            <a:r>
              <a:rPr lang="zh-CN" altLang="en-US" sz="2400">
                <a:latin typeface="Times New Roman" panose="02020603050405020304" pitchFamily="18" charset="0"/>
                <a:cs typeface="Times New Roman" panose="02020603050405020304" pitchFamily="18" charset="0"/>
              </a:rPr>
              <a:t>中有</a:t>
            </a:r>
            <a:r>
              <a:rPr lang="en-US" altLang="zh-CN" sz="2400">
                <a:latin typeface="Times New Roman" panose="02020603050405020304" pitchFamily="18" charset="0"/>
                <a:cs typeface="Times New Roman" panose="02020603050405020304" pitchFamily="18" charset="0"/>
              </a:rPr>
              <a:t>6</a:t>
            </a:r>
            <a:r>
              <a:rPr lang="zh-CN" altLang="en-US" sz="2400">
                <a:latin typeface="Times New Roman" panose="02020603050405020304" pitchFamily="18" charset="0"/>
                <a:cs typeface="Times New Roman" panose="02020603050405020304" pitchFamily="18" charset="0"/>
              </a:rPr>
              <a:t>种约束：</a:t>
            </a:r>
          </a:p>
          <a:p>
            <a:pPr lvl="1" eaLnBrk="1" hangingPunct="1"/>
            <a:r>
              <a:rPr lang="zh-CN" altLang="en-US" sz="2000">
                <a:latin typeface="Times New Roman" panose="02020603050405020304" pitchFamily="18" charset="0"/>
                <a:cs typeface="Times New Roman" panose="02020603050405020304" pitchFamily="18" charset="0"/>
              </a:rPr>
              <a:t>空值约束</a:t>
            </a:r>
            <a:r>
              <a:rPr lang="zh-CN" altLang="en-US" sz="2000">
                <a:latin typeface="Times New Roman" panose="02020603050405020304" pitchFamily="18" charset="0"/>
                <a:cs typeface="Times New Roman" panose="02020603050405020304" pitchFamily="18" charset="0"/>
                <a:sym typeface="+mn-ea"/>
              </a:rPr>
              <a:t>（</a:t>
            </a:r>
            <a:r>
              <a:rPr lang="en-US" altLang="zh-CN" sz="2000">
                <a:latin typeface="Times New Roman" panose="02020603050405020304" pitchFamily="18" charset="0"/>
                <a:cs typeface="Times New Roman" panose="02020603050405020304" pitchFamily="18" charset="0"/>
                <a:sym typeface="+mn-ea"/>
              </a:rPr>
              <a:t>Null Constraint</a:t>
            </a:r>
            <a:r>
              <a:rPr lang="zh-CN" altLang="en-US" sz="2000">
                <a:latin typeface="Times New Roman" panose="02020603050405020304" pitchFamily="18" charset="0"/>
                <a:cs typeface="Times New Roman" panose="02020603050405020304" pitchFamily="18" charset="0"/>
                <a:sym typeface="+mn-ea"/>
              </a:rPr>
              <a:t>）</a:t>
            </a:r>
            <a:endParaRPr lang="zh-CN" altLang="en-US" sz="2000">
              <a:latin typeface="Times New Roman" panose="02020603050405020304" pitchFamily="18" charset="0"/>
              <a:cs typeface="Times New Roman" panose="02020603050405020304" pitchFamily="18" charset="0"/>
            </a:endParaRPr>
          </a:p>
          <a:p>
            <a:pPr lvl="1" eaLnBrk="1" hangingPunct="1"/>
            <a:r>
              <a:rPr lang="zh-CN" altLang="en-US" sz="2000">
                <a:latin typeface="Times New Roman" panose="02020603050405020304" pitchFamily="18" charset="0"/>
                <a:cs typeface="Times New Roman" panose="02020603050405020304" pitchFamily="18" charset="0"/>
              </a:rPr>
              <a:t>主键约束（</a:t>
            </a:r>
            <a:r>
              <a:rPr lang="en-US" altLang="zh-CN" sz="2000">
                <a:latin typeface="Times New Roman" panose="02020603050405020304" pitchFamily="18" charset="0"/>
                <a:cs typeface="Times New Roman" panose="02020603050405020304" pitchFamily="18" charset="0"/>
              </a:rPr>
              <a:t>Primary Key Constraint</a:t>
            </a:r>
            <a:r>
              <a:rPr lang="zh-CN" altLang="en-US" sz="2000">
                <a:latin typeface="Times New Roman" panose="02020603050405020304" pitchFamily="18" charset="0"/>
                <a:cs typeface="Times New Roman" panose="02020603050405020304" pitchFamily="18" charset="0"/>
              </a:rPr>
              <a:t>）</a:t>
            </a:r>
          </a:p>
          <a:p>
            <a:pPr lvl="1" eaLnBrk="1" hangingPunct="1"/>
            <a:r>
              <a:rPr lang="zh-CN" altLang="en-US" sz="2000">
                <a:latin typeface="Times New Roman" panose="02020603050405020304" pitchFamily="18" charset="0"/>
                <a:cs typeface="Times New Roman" panose="02020603050405020304" pitchFamily="18" charset="0"/>
              </a:rPr>
              <a:t>外键约束（</a:t>
            </a:r>
            <a:r>
              <a:rPr lang="en-US" altLang="zh-CN" sz="2000">
                <a:latin typeface="Times New Roman" panose="02020603050405020304" pitchFamily="18" charset="0"/>
                <a:cs typeface="Times New Roman" panose="02020603050405020304" pitchFamily="18" charset="0"/>
              </a:rPr>
              <a:t>Foreign Key Constraint</a:t>
            </a:r>
            <a:r>
              <a:rPr lang="zh-CN" altLang="en-US" sz="2000">
                <a:latin typeface="Times New Roman" panose="02020603050405020304" pitchFamily="18" charset="0"/>
                <a:cs typeface="Times New Roman" panose="02020603050405020304" pitchFamily="18" charset="0"/>
              </a:rPr>
              <a:t>）</a:t>
            </a:r>
          </a:p>
          <a:p>
            <a:pPr lvl="1" eaLnBrk="1" hangingPunct="1"/>
            <a:r>
              <a:rPr lang="zh-CN" altLang="en-US" sz="2000">
                <a:latin typeface="Times New Roman" panose="02020603050405020304" pitchFamily="18" charset="0"/>
                <a:cs typeface="Times New Roman" panose="02020603050405020304" pitchFamily="18" charset="0"/>
              </a:rPr>
              <a:t>唯一约束（</a:t>
            </a:r>
            <a:r>
              <a:rPr lang="en-US" altLang="zh-CN" sz="2000">
                <a:latin typeface="Times New Roman" panose="02020603050405020304" pitchFamily="18" charset="0"/>
                <a:cs typeface="Times New Roman" panose="02020603050405020304" pitchFamily="18" charset="0"/>
              </a:rPr>
              <a:t>Unique Constraint</a:t>
            </a:r>
            <a:r>
              <a:rPr lang="zh-CN" altLang="en-US" sz="2000">
                <a:latin typeface="Times New Roman" panose="02020603050405020304" pitchFamily="18" charset="0"/>
                <a:cs typeface="Times New Roman" panose="02020603050405020304" pitchFamily="18" charset="0"/>
              </a:rPr>
              <a:t>）</a:t>
            </a:r>
          </a:p>
          <a:p>
            <a:pPr lvl="1" eaLnBrk="1" hangingPunct="1"/>
            <a:r>
              <a:rPr lang="zh-CN" altLang="en-US" sz="2000">
                <a:latin typeface="Times New Roman" panose="02020603050405020304" pitchFamily="18" charset="0"/>
                <a:cs typeface="Times New Roman" panose="02020603050405020304" pitchFamily="18" charset="0"/>
              </a:rPr>
              <a:t>检查约束（</a:t>
            </a:r>
            <a:r>
              <a:rPr lang="en-US" altLang="zh-CN" sz="2000">
                <a:latin typeface="Times New Roman" panose="02020603050405020304" pitchFamily="18" charset="0"/>
                <a:cs typeface="Times New Roman" panose="02020603050405020304" pitchFamily="18" charset="0"/>
              </a:rPr>
              <a:t>Check Constraint</a:t>
            </a:r>
            <a:r>
              <a:rPr lang="zh-CN" altLang="en-US" sz="2000">
                <a:latin typeface="Times New Roman" panose="02020603050405020304" pitchFamily="18" charset="0"/>
                <a:cs typeface="Times New Roman" panose="02020603050405020304" pitchFamily="18" charset="0"/>
              </a:rPr>
              <a:t>）</a:t>
            </a:r>
          </a:p>
          <a:p>
            <a:pPr lvl="1" eaLnBrk="1" hangingPunct="1"/>
            <a:r>
              <a:rPr lang="zh-CN" altLang="en-US" sz="2000">
                <a:latin typeface="Times New Roman" panose="02020603050405020304" pitchFamily="18" charset="0"/>
                <a:cs typeface="Times New Roman" panose="02020603050405020304" pitchFamily="18" charset="0"/>
              </a:rPr>
              <a:t>缺省约束（</a:t>
            </a:r>
            <a:r>
              <a:rPr lang="en-US" altLang="zh-CN" sz="2000">
                <a:latin typeface="Times New Roman" panose="02020603050405020304" pitchFamily="18" charset="0"/>
                <a:cs typeface="Times New Roman" panose="02020603050405020304" pitchFamily="18" charset="0"/>
              </a:rPr>
              <a:t>Default Constraint</a:t>
            </a:r>
            <a:r>
              <a:rPr lang="zh-CN" altLang="en-US" sz="2000">
                <a:latin typeface="Times New Roman" panose="02020603050405020304" pitchFamily="18" charset="0"/>
                <a:cs typeface="Times New Roman" panose="02020603050405020304" pitchFamily="18" charset="0"/>
              </a:rPr>
              <a:t>）</a:t>
            </a:r>
          </a:p>
          <a:p>
            <a:pPr eaLnBrk="1" hangingPunct="1"/>
            <a:endParaRPr lang="en-US" altLang="zh-CN" sz="200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a:t>1</a:t>
            </a:r>
            <a:r>
              <a:rPr lang="zh-CN" altLang="en-US"/>
              <a:t>．约束</a:t>
            </a:r>
          </a:p>
        </p:txBody>
      </p:sp>
      <p:sp>
        <p:nvSpPr>
          <p:cNvPr id="44035" name="Rectangle 3"/>
          <p:cNvSpPr>
            <a:spLocks noGrp="1" noChangeArrowheads="1"/>
          </p:cNvSpPr>
          <p:nvPr>
            <p:ph idx="1"/>
          </p:nvPr>
        </p:nvSpPr>
        <p:spPr>
          <a:xfrm>
            <a:off x="457200" y="1052513"/>
            <a:ext cx="8229600" cy="5184775"/>
          </a:xfrm>
        </p:spPr>
        <p:txBody>
          <a:bodyPr/>
          <a:lstStyle/>
          <a:p>
            <a:pPr eaLnBrk="1" hangingPunct="1"/>
            <a:r>
              <a:rPr lang="zh-CN" altLang="en-US" sz="2400">
                <a:latin typeface="Times New Roman" panose="02020603050405020304" pitchFamily="18" charset="0"/>
                <a:cs typeface="Times New Roman" panose="02020603050405020304" pitchFamily="18" charset="0"/>
              </a:rPr>
              <a:t>约束的定义是在</a:t>
            </a:r>
            <a:r>
              <a:rPr lang="en-US" altLang="zh-CN" sz="2400">
                <a:latin typeface="Times New Roman" panose="02020603050405020304" pitchFamily="18" charset="0"/>
                <a:cs typeface="Times New Roman" panose="02020603050405020304" pitchFamily="18" charset="0"/>
              </a:rPr>
              <a:t>CREATE TABLE</a:t>
            </a:r>
            <a:r>
              <a:rPr lang="zh-CN" altLang="en-US" sz="2400">
                <a:latin typeface="Times New Roman" panose="02020603050405020304" pitchFamily="18" charset="0"/>
                <a:cs typeface="Times New Roman" panose="02020603050405020304" pitchFamily="18" charset="0"/>
              </a:rPr>
              <a:t>语句中，一般语法如下</a:t>
            </a:r>
          </a:p>
          <a:p>
            <a:pPr lvl="1" eaLnBrk="1" hangingPunct="1">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CREATE TABLE table_name</a:t>
            </a:r>
          </a:p>
          <a:p>
            <a:pPr lvl="1" eaLnBrk="1" hangingPunct="1">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(column_name  data_type</a:t>
            </a:r>
          </a:p>
          <a:p>
            <a:pPr lvl="1" eaLnBrk="1" hangingPunct="1">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	[CONSTRAINT constraint_name]</a:t>
            </a:r>
          </a:p>
          <a:p>
            <a:pPr lvl="1" eaLnBrk="1" hangingPunct="1">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	{</a:t>
            </a:r>
            <a:endParaRPr lang="zh-CN" altLang="en-US" sz="200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	[Null/Not Null]</a:t>
            </a:r>
          </a:p>
          <a:p>
            <a:pPr lvl="1" eaLnBrk="1" hangingPunct="1">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	| Primary key [Clustered|Nonclustered]</a:t>
            </a:r>
            <a:endParaRPr lang="zh-CN" altLang="en-US" sz="200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sym typeface="+mn-ea"/>
              </a:rPr>
              <a:t>	| Unique [Clustered|Nonclustered]</a:t>
            </a:r>
            <a:endParaRPr lang="zh-CN" altLang="en-US" sz="2000">
              <a:latin typeface="Times New Roman" panose="02020603050405020304" pitchFamily="18" charset="0"/>
              <a:cs typeface="Times New Roman" panose="02020603050405020304" pitchFamily="18" charset="0"/>
              <a:sym typeface="+mn-ea"/>
            </a:endParaRPr>
          </a:p>
          <a:p>
            <a:pPr lvl="1" eaLnBrk="1" hangingPunct="1">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sym typeface="+mn-ea"/>
              </a:rPr>
              <a:t>	| Foreign key references ref_Table(ref_column) </a:t>
            </a:r>
            <a:endParaRPr lang="zh-CN" altLang="en-US" sz="2000">
              <a:latin typeface="Times New Roman" panose="02020603050405020304" pitchFamily="18" charset="0"/>
              <a:cs typeface="Times New Roman" panose="02020603050405020304" pitchFamily="18" charset="0"/>
              <a:sym typeface="+mn-ea"/>
            </a:endParaRPr>
          </a:p>
          <a:p>
            <a:pPr lvl="1" eaLnBrk="1" hangingPunct="1">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sym typeface="+mn-ea"/>
              </a:rPr>
              <a:t>	| </a:t>
            </a:r>
            <a:r>
              <a:rPr lang="en-US" sz="2000">
                <a:latin typeface="Times New Roman" panose="02020603050405020304" pitchFamily="18" charset="0"/>
                <a:cs typeface="Times New Roman" panose="02020603050405020304" pitchFamily="18" charset="0"/>
                <a:sym typeface="+mn-ea"/>
              </a:rPr>
              <a:t>Default constant_express</a:t>
            </a:r>
          </a:p>
          <a:p>
            <a:pPr lvl="1" eaLnBrk="1" hangingPunct="1">
              <a:buFont typeface="Wingdings" panose="05000000000000000000" pitchFamily="2" charset="2"/>
              <a:buNone/>
            </a:pPr>
            <a:r>
              <a:rPr lang="en-US" sz="2000">
                <a:latin typeface="Times New Roman" panose="02020603050405020304" pitchFamily="18" charset="0"/>
                <a:cs typeface="Times New Roman" panose="02020603050405020304" pitchFamily="18" charset="0"/>
                <a:sym typeface="+mn-ea"/>
              </a:rPr>
              <a:t>	| Check(logical_expression)</a:t>
            </a:r>
          </a:p>
          <a:p>
            <a:pPr lvl="1" eaLnBrk="1" hangingPunct="1">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	}</a:t>
            </a:r>
          </a:p>
          <a:p>
            <a:pPr lvl="1" eaLnBrk="1" hangingPunct="1">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 [,...]</a:t>
            </a:r>
          </a:p>
          <a:p>
            <a:pPr lvl="1" eaLnBrk="1" hangingPunct="1">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a:t>
            </a:r>
          </a:p>
        </p:txBody>
      </p:sp>
    </p:spTree>
  </p:cSld>
  <p:clrMapOvr>
    <a:masterClrMapping/>
  </p:clrMapOvr>
  <p:transition spd="slow">
    <p:randomBar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a:t>1</a:t>
            </a:r>
            <a:r>
              <a:rPr lang="zh-CN" altLang="en-US"/>
              <a:t>．约束</a:t>
            </a:r>
            <a:endParaRPr lang="zh-CN" altLang="en-US" sz="3600"/>
          </a:p>
        </p:txBody>
      </p:sp>
      <p:sp>
        <p:nvSpPr>
          <p:cNvPr id="45059" name="Rectangle 3"/>
          <p:cNvSpPr>
            <a:spLocks noGrp="1" noChangeArrowheads="1"/>
          </p:cNvSpPr>
          <p:nvPr>
            <p:ph type="body" idx="1"/>
          </p:nvPr>
        </p:nvSpPr>
        <p:spPr>
          <a:xfrm>
            <a:off x="457200" y="1052513"/>
            <a:ext cx="8229600" cy="5184775"/>
          </a:xfrm>
        </p:spPr>
        <p:txBody>
          <a:bodyPr/>
          <a:lstStyle/>
          <a:p>
            <a:pPr marL="0" indent="0" eaLnBrk="1" hangingPunct="1">
              <a:buNone/>
            </a:pPr>
            <a:r>
              <a:rPr lang="en-US" altLang="zh-CN" sz="2800">
                <a:solidFill>
                  <a:srgbClr val="0000FF"/>
                </a:solidFill>
                <a:latin typeface="Times New Roman" panose="02020603050405020304" pitchFamily="18" charset="0"/>
                <a:cs typeface="Times New Roman" panose="02020603050405020304" pitchFamily="18" charset="0"/>
              </a:rPr>
              <a:t>(1) </a:t>
            </a:r>
            <a:r>
              <a:rPr lang="zh-CN" altLang="en-US" sz="2800">
                <a:solidFill>
                  <a:srgbClr val="0000FF"/>
                </a:solidFill>
                <a:latin typeface="Times New Roman" panose="02020603050405020304" pitchFamily="18" charset="0"/>
                <a:cs typeface="Times New Roman" panose="02020603050405020304" pitchFamily="18" charset="0"/>
              </a:rPr>
              <a:t>空值约束</a:t>
            </a:r>
            <a:r>
              <a:rPr lang="en-US" altLang="zh-CN" sz="2800">
                <a:solidFill>
                  <a:srgbClr val="0000FF"/>
                </a:solidFill>
                <a:latin typeface="Times New Roman" panose="02020603050405020304" pitchFamily="18" charset="0"/>
                <a:cs typeface="Times New Roman" panose="02020603050405020304" pitchFamily="18" charset="0"/>
              </a:rPr>
              <a:t>(Null)</a:t>
            </a:r>
            <a:endParaRPr lang="zh-CN" altLang="en-US" sz="2800">
              <a:solidFill>
                <a:srgbClr val="0000FF"/>
              </a:solidFill>
              <a:latin typeface="Times New Roman" panose="02020603050405020304" pitchFamily="18" charset="0"/>
              <a:cs typeface="Times New Roman" panose="02020603050405020304" pitchFamily="18" charset="0"/>
            </a:endParaRPr>
          </a:p>
          <a:p>
            <a:pPr eaLnBrk="1" hangingPunct="1"/>
            <a:r>
              <a:rPr lang="zh-CN" altLang="en-US" sz="2400">
                <a:latin typeface="Times New Roman" panose="02020603050405020304" pitchFamily="18" charset="0"/>
                <a:cs typeface="Times New Roman" panose="02020603050405020304" pitchFamily="18" charset="0"/>
              </a:rPr>
              <a:t>用来指定某列的取值是否可以为空值。</a:t>
            </a:r>
            <a:r>
              <a:rPr lang="en-US" altLang="zh-CN" sz="2400">
                <a:latin typeface="Times New Roman" panose="02020603050405020304" pitchFamily="18" charset="0"/>
                <a:cs typeface="Times New Roman" panose="02020603050405020304" pitchFamily="18" charset="0"/>
              </a:rPr>
              <a:t>NULL</a:t>
            </a:r>
            <a:r>
              <a:rPr lang="zh-CN" altLang="en-US" sz="2400">
                <a:latin typeface="Times New Roman" panose="02020603050405020304" pitchFamily="18" charset="0"/>
                <a:cs typeface="Times New Roman" panose="02020603050405020304" pitchFamily="18" charset="0"/>
              </a:rPr>
              <a:t>不是</a:t>
            </a:r>
            <a:r>
              <a:rPr lang="en-US" altLang="zh-CN" sz="2400">
                <a:latin typeface="Times New Roman" panose="02020603050405020304" pitchFamily="18" charset="0"/>
                <a:cs typeface="Times New Roman" panose="02020603050405020304" pitchFamily="18" charset="0"/>
              </a:rPr>
              <a:t>0</a:t>
            </a:r>
            <a:r>
              <a:rPr lang="zh-CN" altLang="en-US" sz="2400">
                <a:latin typeface="Times New Roman" panose="02020603050405020304" pitchFamily="18" charset="0"/>
                <a:cs typeface="Times New Roman" panose="02020603050405020304" pitchFamily="18" charset="0"/>
              </a:rPr>
              <a:t>也不是空格，而是表示“不知道”、“不确定”或“没有数据”的意思。</a:t>
            </a:r>
          </a:p>
          <a:p>
            <a:pPr eaLnBrk="1" hangingPunct="1"/>
            <a:r>
              <a:rPr lang="zh-CN" altLang="en-US" sz="2400">
                <a:latin typeface="Times New Roman" panose="02020603050405020304" pitchFamily="18" charset="0"/>
                <a:cs typeface="Times New Roman" panose="02020603050405020304" pitchFamily="18" charset="0"/>
              </a:rPr>
              <a:t>空值约束只能用于定义列级约束，其语法格式如下：</a:t>
            </a:r>
          </a:p>
          <a:p>
            <a:pPr lvl="1" eaLnBrk="1" hangingPunct="1"/>
            <a:r>
              <a:rPr lang="en-US" altLang="zh-CN" sz="2160">
                <a:latin typeface="Times New Roman" panose="02020603050405020304" pitchFamily="18" charset="0"/>
                <a:cs typeface="Times New Roman" panose="02020603050405020304" pitchFamily="18" charset="0"/>
              </a:rPr>
              <a:t>[CONSTRAINT constraint_name][NULL/NOT NULL]</a:t>
            </a:r>
          </a:p>
        </p:txBody>
      </p:sp>
      <p:sp>
        <p:nvSpPr>
          <p:cNvPr id="6" name="椭圆形标注 5"/>
          <p:cNvSpPr/>
          <p:nvPr/>
        </p:nvSpPr>
        <p:spPr>
          <a:xfrm>
            <a:off x="2444750" y="3876040"/>
            <a:ext cx="2056130" cy="1072515"/>
          </a:xfrm>
          <a:prstGeom prst="wedgeEllipseCallout">
            <a:avLst>
              <a:gd name="adj1" fmla="val -4910"/>
              <a:gd name="adj2" fmla="val -8866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400" b="1">
                <a:solidFill>
                  <a:srgbClr val="FF0000"/>
                </a:solidFill>
                <a:sym typeface="+mn-ea"/>
              </a:rPr>
              <a:t>约束名一般可以不写，除非以后需要通过该名称删除该约束</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animEffect transition="in" filter="wipe(down)">
                                      <p:cBhvr>
                                        <p:cTn id="7" dur="500"/>
                                        <p:tgtEl>
                                          <p:spTgt spid="450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5059">
                                            <p:txEl>
                                              <p:pRg st="2" end="2"/>
                                            </p:txEl>
                                          </p:spTgt>
                                        </p:tgtEl>
                                        <p:attrNameLst>
                                          <p:attrName>style.visibility</p:attrName>
                                        </p:attrNameLst>
                                      </p:cBhvr>
                                      <p:to>
                                        <p:strVal val="visible"/>
                                      </p:to>
                                    </p:set>
                                    <p:animEffect transition="in" filter="wipe(down)">
                                      <p:cBhvr>
                                        <p:cTn id="12" dur="500"/>
                                        <p:tgtEl>
                                          <p:spTgt spid="45059">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5059">
                                            <p:txEl>
                                              <p:pRg st="3" end="3"/>
                                            </p:txEl>
                                          </p:spTgt>
                                        </p:tgtEl>
                                        <p:attrNameLst>
                                          <p:attrName>style.visibility</p:attrName>
                                        </p:attrNameLst>
                                      </p:cBhvr>
                                      <p:to>
                                        <p:strVal val="visible"/>
                                      </p:to>
                                    </p:set>
                                    <p:animEffect transition="in" filter="wipe(down)">
                                      <p:cBhvr>
                                        <p:cTn id="15" dur="500"/>
                                        <p:tgtEl>
                                          <p:spTgt spid="45059">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a:t>1</a:t>
            </a:r>
            <a:r>
              <a:rPr lang="zh-CN" altLang="en-US"/>
              <a:t>．约束</a:t>
            </a:r>
            <a:endParaRPr lang="zh-CN" altLang="en-US" sz="3600"/>
          </a:p>
        </p:txBody>
      </p:sp>
      <p:sp>
        <p:nvSpPr>
          <p:cNvPr id="66563" name="Rectangle 3"/>
          <p:cNvSpPr>
            <a:spLocks noGrp="1" noChangeArrowheads="1"/>
          </p:cNvSpPr>
          <p:nvPr>
            <p:ph type="body" idx="1"/>
          </p:nvPr>
        </p:nvSpPr>
        <p:spPr>
          <a:xfrm>
            <a:off x="457200" y="1052513"/>
            <a:ext cx="8229600" cy="5184775"/>
          </a:xfrm>
        </p:spPr>
        <p:txBody>
          <a:bodyPr/>
          <a:lstStyle/>
          <a:p>
            <a:pPr marL="0" indent="0" eaLnBrk="1" hangingPunct="1">
              <a:lnSpc>
                <a:spcPct val="80000"/>
              </a:lnSpc>
              <a:buFont typeface="Wingdings" panose="05000000000000000000" pitchFamily="2" charset="2"/>
              <a:buNone/>
              <a:defRPr/>
            </a:pPr>
            <a:r>
              <a:rPr lang="en-US" altLang="zh-CN" sz="2800">
                <a:solidFill>
                  <a:srgbClr val="0000FF"/>
                </a:solidFill>
                <a:latin typeface="Times New Roman" panose="02020603050405020304" pitchFamily="18" charset="0"/>
                <a:cs typeface="Times New Roman" panose="02020603050405020304" pitchFamily="18" charset="0"/>
                <a:sym typeface="+mn-ea"/>
              </a:rPr>
              <a:t>(2) </a:t>
            </a:r>
            <a:r>
              <a:rPr lang="zh-CN" altLang="en-US" sz="2800">
                <a:solidFill>
                  <a:srgbClr val="0000FF"/>
                </a:solidFill>
              </a:rPr>
              <a:t>主键约束</a:t>
            </a:r>
            <a:r>
              <a:rPr lang="en-US" altLang="zh-CN" sz="2800">
                <a:solidFill>
                  <a:srgbClr val="0000FF"/>
                </a:solidFill>
                <a:latin typeface="Times New Roman" panose="02020603050405020304" pitchFamily="18" charset="0"/>
                <a:cs typeface="Times New Roman" panose="02020603050405020304" pitchFamily="18" charset="0"/>
                <a:sym typeface="+mn-ea"/>
              </a:rPr>
              <a:t>(Primary key)</a:t>
            </a:r>
            <a:endParaRPr lang="zh-CN" altLang="en-US" sz="2800">
              <a:solidFill>
                <a:srgbClr val="0000FF"/>
              </a:solidFill>
            </a:endParaRPr>
          </a:p>
          <a:p>
            <a:pPr marL="685800" eaLnBrk="1" latinLnBrk="0" hangingPunct="1">
              <a:lnSpc>
                <a:spcPct val="100000"/>
              </a:lnSpc>
              <a:spcBef>
                <a:spcPts val="600"/>
              </a:spcBef>
              <a:defRPr/>
            </a:pPr>
            <a:r>
              <a:rPr lang="zh-CN" altLang="en-US" sz="2400">
                <a:latin typeface="Times New Roman" panose="02020603050405020304" pitchFamily="18" charset="0"/>
                <a:cs typeface="Times New Roman" panose="02020603050405020304" pitchFamily="18" charset="0"/>
              </a:rPr>
              <a:t>保证某一列或一组列中的数据相对于表中的每一行都是唯一的，这些列就是该表的主键。</a:t>
            </a:r>
          </a:p>
          <a:p>
            <a:pPr marL="685800" eaLnBrk="1" latinLnBrk="0" hangingPunct="1">
              <a:lnSpc>
                <a:spcPct val="100000"/>
              </a:lnSpc>
              <a:spcBef>
                <a:spcPts val="600"/>
              </a:spcBef>
              <a:defRPr/>
            </a:pPr>
            <a:r>
              <a:rPr lang="zh-CN" altLang="en-US" sz="2400">
                <a:latin typeface="Times New Roman" panose="02020603050405020304" pitchFamily="18" charset="0"/>
                <a:cs typeface="Times New Roman" panose="02020603050405020304" pitchFamily="18" charset="0"/>
                <a:sym typeface="+mn-ea"/>
              </a:rPr>
              <a:t>用于定义列级约束时，其语法格式如下：</a:t>
            </a:r>
            <a:endParaRPr lang="zh-CN" altLang="en-US" sz="2400">
              <a:latin typeface="Times New Roman" panose="02020603050405020304" pitchFamily="18" charset="0"/>
              <a:cs typeface="Times New Roman" panose="02020603050405020304" pitchFamily="18" charset="0"/>
            </a:endParaRPr>
          </a:p>
          <a:p>
            <a:pPr marL="1085850" lvl="1" indent="-342900" eaLnBrk="1" latinLnBrk="0" hangingPunct="1">
              <a:lnSpc>
                <a:spcPct val="100000"/>
              </a:lnSpc>
              <a:spcBef>
                <a:spcPts val="600"/>
              </a:spcBef>
              <a:defRPr/>
            </a:pPr>
            <a:r>
              <a:rPr lang="en-US" altLang="zh-CN" sz="2400">
                <a:latin typeface="Times New Roman" panose="02020603050405020304" pitchFamily="18" charset="0"/>
                <a:cs typeface="Times New Roman" panose="02020603050405020304" pitchFamily="18" charset="0"/>
                <a:sym typeface="+mn-ea"/>
              </a:rPr>
              <a:t>[CONSTRAINT constraint_name] PRIMARY KEY [Clustered|Nonclustered]</a:t>
            </a:r>
            <a:endParaRPr lang="en-US" altLang="zh-CN" sz="2400">
              <a:latin typeface="Times New Roman" panose="02020603050405020304" pitchFamily="18" charset="0"/>
              <a:cs typeface="Times New Roman" panose="02020603050405020304" pitchFamily="18" charset="0"/>
            </a:endParaRPr>
          </a:p>
          <a:p>
            <a:pPr marL="685800" eaLnBrk="1" latinLnBrk="0" hangingPunct="1">
              <a:lnSpc>
                <a:spcPct val="100000"/>
              </a:lnSpc>
              <a:spcBef>
                <a:spcPts val="600"/>
              </a:spcBef>
              <a:defRPr/>
            </a:pPr>
            <a:r>
              <a:rPr lang="zh-CN" altLang="en-US" sz="2400">
                <a:latin typeface="Times New Roman" panose="02020603050405020304" pitchFamily="18" charset="0"/>
                <a:cs typeface="Times New Roman" panose="02020603050405020304" pitchFamily="18" charset="0"/>
                <a:sym typeface="+mn-ea"/>
              </a:rPr>
              <a:t>用于定义表级约束时，即将某些列的组合定义为主键时，其语法格式如下：</a:t>
            </a:r>
            <a:endParaRPr lang="zh-CN" altLang="en-US" sz="2400">
              <a:latin typeface="Times New Roman" panose="02020603050405020304" pitchFamily="18" charset="0"/>
              <a:cs typeface="Times New Roman" panose="02020603050405020304" pitchFamily="18" charset="0"/>
            </a:endParaRPr>
          </a:p>
          <a:p>
            <a:pPr marL="1085850" lvl="1" indent="-342900" eaLnBrk="1" latinLnBrk="0" hangingPunct="1">
              <a:lnSpc>
                <a:spcPct val="100000"/>
              </a:lnSpc>
              <a:spcBef>
                <a:spcPts val="600"/>
              </a:spcBef>
              <a:defRPr/>
            </a:pPr>
            <a:r>
              <a:rPr lang="en-US" altLang="zh-CN" sz="2400">
                <a:latin typeface="Times New Roman" panose="02020603050405020304" pitchFamily="18" charset="0"/>
                <a:cs typeface="Times New Roman" panose="02020603050405020304" pitchFamily="18" charset="0"/>
                <a:sym typeface="+mn-ea"/>
              </a:rPr>
              <a:t>[CONSTRAINT constraint_name] PRIMARY KEY (&lt;column_name&gt;[{,&lt;column_name &gt;}])</a:t>
            </a:r>
            <a:endParaRPr lang="zh-CN" altLang="en-US" sz="2400">
              <a:latin typeface="Times New Roman" panose="02020603050405020304" pitchFamily="18" charset="0"/>
              <a:cs typeface="Times New Roman" panose="02020603050405020304" pitchFamily="18" charset="0"/>
            </a:endParaRPr>
          </a:p>
          <a:p>
            <a:pPr marL="685800" eaLnBrk="1" latinLnBrk="0" hangingPunct="1">
              <a:lnSpc>
                <a:spcPct val="100000"/>
              </a:lnSpc>
              <a:spcBef>
                <a:spcPts val="600"/>
              </a:spcBef>
              <a:defRPr/>
            </a:pPr>
            <a:r>
              <a:rPr lang="zh-CN" altLang="en-US" sz="2400">
                <a:latin typeface="Times New Roman" panose="02020603050405020304" pitchFamily="18" charset="0"/>
                <a:cs typeface="Times New Roman" panose="02020603050405020304" pitchFamily="18" charset="0"/>
              </a:rPr>
              <a:t>主键约束不允许在主键约束的列上有空值，在缺省情况下，主键约束将产生唯一的</a:t>
            </a:r>
            <a:r>
              <a:rPr lang="zh-CN" altLang="en-US" sz="2400">
                <a:solidFill>
                  <a:srgbClr val="FF0000"/>
                </a:solidFill>
                <a:latin typeface="Times New Roman" panose="02020603050405020304" pitchFamily="18" charset="0"/>
                <a:cs typeface="Times New Roman" panose="02020603050405020304" pitchFamily="18" charset="0"/>
              </a:rPr>
              <a:t>聚集索引</a:t>
            </a:r>
            <a:r>
              <a:rPr lang="zh-CN" altLang="en-US" sz="2400">
                <a:latin typeface="Times New Roman" panose="02020603050405020304" pitchFamily="18" charset="0"/>
                <a:cs typeface="Times New Roman" panose="02020603050405020304" pitchFamily="18" charset="0"/>
              </a:rPr>
              <a:t>。这种索引只能使用</a:t>
            </a:r>
            <a:r>
              <a:rPr lang="en-US" altLang="zh-CN" sz="2400">
                <a:latin typeface="Times New Roman" panose="02020603050405020304" pitchFamily="18" charset="0"/>
                <a:cs typeface="Times New Roman" panose="02020603050405020304" pitchFamily="18" charset="0"/>
              </a:rPr>
              <a:t>ALTER TABLE</a:t>
            </a:r>
            <a:r>
              <a:rPr lang="zh-CN" altLang="en-US" sz="2400">
                <a:latin typeface="Times New Roman" panose="02020603050405020304" pitchFamily="18" charset="0"/>
                <a:cs typeface="Times New Roman" panose="02020603050405020304" pitchFamily="18" charset="0"/>
              </a:rPr>
              <a:t>删除约束后才能删除。</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6563">
                                            <p:txEl>
                                              <p:pRg st="1" end="1"/>
                                            </p:txEl>
                                          </p:spTgt>
                                        </p:tgtEl>
                                        <p:attrNameLst>
                                          <p:attrName>style.visibility</p:attrName>
                                        </p:attrNameLst>
                                      </p:cBhvr>
                                      <p:to>
                                        <p:strVal val="visible"/>
                                      </p:to>
                                    </p:set>
                                    <p:animEffect transition="in" filter="wipe(down)">
                                      <p:cBhvr>
                                        <p:cTn id="7" dur="500"/>
                                        <p:tgtEl>
                                          <p:spTgt spid="665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6563">
                                            <p:txEl>
                                              <p:pRg st="2" end="2"/>
                                            </p:txEl>
                                          </p:spTgt>
                                        </p:tgtEl>
                                        <p:attrNameLst>
                                          <p:attrName>style.visibility</p:attrName>
                                        </p:attrNameLst>
                                      </p:cBhvr>
                                      <p:to>
                                        <p:strVal val="visible"/>
                                      </p:to>
                                    </p:set>
                                    <p:animEffect transition="in" filter="wipe(down)">
                                      <p:cBhvr>
                                        <p:cTn id="12" dur="500"/>
                                        <p:tgtEl>
                                          <p:spTgt spid="665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6563">
                                            <p:txEl>
                                              <p:pRg st="3" end="3"/>
                                            </p:txEl>
                                          </p:spTgt>
                                        </p:tgtEl>
                                        <p:attrNameLst>
                                          <p:attrName>style.visibility</p:attrName>
                                        </p:attrNameLst>
                                      </p:cBhvr>
                                      <p:to>
                                        <p:strVal val="visible"/>
                                      </p:to>
                                    </p:set>
                                    <p:animEffect transition="in" filter="wipe(down)">
                                      <p:cBhvr>
                                        <p:cTn id="17" dur="500"/>
                                        <p:tgtEl>
                                          <p:spTgt spid="6656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6563">
                                            <p:txEl>
                                              <p:pRg st="4" end="4"/>
                                            </p:txEl>
                                          </p:spTgt>
                                        </p:tgtEl>
                                        <p:attrNameLst>
                                          <p:attrName>style.visibility</p:attrName>
                                        </p:attrNameLst>
                                      </p:cBhvr>
                                      <p:to>
                                        <p:strVal val="visible"/>
                                      </p:to>
                                    </p:set>
                                    <p:animEffect transition="in" filter="wipe(down)">
                                      <p:cBhvr>
                                        <p:cTn id="22" dur="500"/>
                                        <p:tgtEl>
                                          <p:spTgt spid="6656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6563">
                                            <p:txEl>
                                              <p:pRg st="5" end="5"/>
                                            </p:txEl>
                                          </p:spTgt>
                                        </p:tgtEl>
                                        <p:attrNameLst>
                                          <p:attrName>style.visibility</p:attrName>
                                        </p:attrNameLst>
                                      </p:cBhvr>
                                      <p:to>
                                        <p:strVal val="visible"/>
                                      </p:to>
                                    </p:set>
                                    <p:animEffect transition="in" filter="wipe(down)">
                                      <p:cBhvr>
                                        <p:cTn id="27" dur="500"/>
                                        <p:tgtEl>
                                          <p:spTgt spid="6656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6563">
                                            <p:txEl>
                                              <p:pRg st="6" end="6"/>
                                            </p:txEl>
                                          </p:spTgt>
                                        </p:tgtEl>
                                        <p:attrNameLst>
                                          <p:attrName>style.visibility</p:attrName>
                                        </p:attrNameLst>
                                      </p:cBhvr>
                                      <p:to>
                                        <p:strVal val="visible"/>
                                      </p:to>
                                    </p:set>
                                    <p:animEffect transition="in" filter="wipe(down)">
                                      <p:cBhvr>
                                        <p:cTn id="32" dur="500"/>
                                        <p:tgtEl>
                                          <p:spTgt spid="665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a:t>1</a:t>
            </a:r>
            <a:r>
              <a:rPr lang="zh-CN" altLang="en-US"/>
              <a:t>．约束</a:t>
            </a:r>
            <a:endParaRPr lang="zh-CN" altLang="en-US" sz="3600"/>
          </a:p>
        </p:txBody>
      </p:sp>
      <p:sp>
        <p:nvSpPr>
          <p:cNvPr id="66563" name="Rectangle 3"/>
          <p:cNvSpPr>
            <a:spLocks noGrp="1" noChangeArrowheads="1"/>
          </p:cNvSpPr>
          <p:nvPr>
            <p:ph type="body" idx="1"/>
          </p:nvPr>
        </p:nvSpPr>
        <p:spPr>
          <a:xfrm>
            <a:off x="457200" y="1052513"/>
            <a:ext cx="8229600" cy="5184775"/>
          </a:xfrm>
        </p:spPr>
        <p:txBody>
          <a:bodyPr/>
          <a:lstStyle/>
          <a:p>
            <a:pPr marL="0" indent="0" eaLnBrk="1" hangingPunct="1">
              <a:lnSpc>
                <a:spcPct val="80000"/>
              </a:lnSpc>
              <a:buFont typeface="Wingdings" panose="05000000000000000000" pitchFamily="2" charset="2"/>
              <a:buNone/>
              <a:defRPr/>
            </a:pPr>
            <a:r>
              <a:rPr lang="en-US" altLang="zh-CN" sz="2800">
                <a:solidFill>
                  <a:srgbClr val="0000FF"/>
                </a:solidFill>
                <a:latin typeface="Times New Roman" panose="02020603050405020304" pitchFamily="18" charset="0"/>
                <a:cs typeface="Times New Roman" panose="02020603050405020304" pitchFamily="18" charset="0"/>
                <a:sym typeface="+mn-ea"/>
              </a:rPr>
              <a:t>(2) </a:t>
            </a:r>
            <a:r>
              <a:rPr lang="zh-CN" altLang="en-US" sz="2800">
                <a:solidFill>
                  <a:srgbClr val="0000FF"/>
                </a:solidFill>
              </a:rPr>
              <a:t>主键约束</a:t>
            </a:r>
          </a:p>
          <a:p>
            <a:pPr indent="0" eaLnBrk="1" latinLnBrk="0" hangingPunct="1">
              <a:lnSpc>
                <a:spcPct val="100000"/>
              </a:lnSpc>
              <a:spcBef>
                <a:spcPts val="600"/>
              </a:spcBef>
              <a:buNone/>
              <a:defRPr/>
            </a:pPr>
            <a:endParaRPr lang="en-US" altLang="zh-CN" sz="2400">
              <a:latin typeface="Times New Roman" panose="02020603050405020304" pitchFamily="18" charset="0"/>
              <a:cs typeface="Times New Roman" panose="02020603050405020304" pitchFamily="18" charset="0"/>
            </a:endParaRPr>
          </a:p>
        </p:txBody>
      </p:sp>
      <p:sp>
        <p:nvSpPr>
          <p:cNvPr id="51203" name="Rectangle 3"/>
          <p:cNvSpPr>
            <a:spLocks noGrp="1" noChangeArrowheads="1"/>
          </p:cNvSpPr>
          <p:nvPr/>
        </p:nvSpPr>
        <p:spPr>
          <a:xfrm>
            <a:off x="824230" y="1595755"/>
            <a:ext cx="7772400" cy="4418965"/>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1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16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1400">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1400">
                <a:solidFill>
                  <a:schemeClr val="tx1"/>
                </a:solidFill>
                <a:latin typeface="+mn-lt"/>
                <a:ea typeface="+mn-ea"/>
              </a:defRPr>
            </a:lvl5pPr>
            <a:lvl6pPr marL="25146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6pPr>
            <a:lvl7pPr marL="29718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7pPr>
            <a:lvl8pPr marL="34290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8pPr>
            <a:lvl9pPr marL="38862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9pPr>
          </a:lstStyle>
          <a:p>
            <a:pPr eaLnBrk="1" hangingPunct="1">
              <a:lnSpc>
                <a:spcPct val="80000"/>
              </a:lnSpc>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CREATE TABLE Student</a:t>
            </a:r>
          </a:p>
          <a:p>
            <a:pPr eaLnBrk="1" hangingPunct="1">
              <a:lnSpc>
                <a:spcPct val="80000"/>
              </a:lnSpc>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a:t>
            </a:r>
          </a:p>
          <a:p>
            <a:pPr lvl="1" eaLnBrk="1" hangingPunct="1">
              <a:lnSpc>
                <a:spcPct val="80000"/>
              </a:lnSpc>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Sno	nchar(6) not null</a:t>
            </a:r>
            <a:r>
              <a:rPr lang="en-US" altLang="zh-CN" sz="1800">
                <a:latin typeface="Times New Roman" panose="02020603050405020304" pitchFamily="18" charset="0"/>
                <a:cs typeface="Times New Roman" panose="02020603050405020304" pitchFamily="18" charset="0"/>
              </a:rPr>
              <a:t> PRIMARY KEY,</a:t>
            </a:r>
          </a:p>
          <a:p>
            <a:pPr eaLnBrk="1" hangingPunct="1">
              <a:lnSpc>
                <a:spcPct val="80000"/>
              </a:lnSpc>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	  ...</a:t>
            </a:r>
          </a:p>
          <a:p>
            <a:pPr eaLnBrk="1" hangingPunct="1">
              <a:lnSpc>
                <a:spcPct val="80000"/>
              </a:lnSpc>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a:t>
            </a:r>
          </a:p>
          <a:p>
            <a:pPr eaLnBrk="1" hangingPunct="1">
              <a:lnSpc>
                <a:spcPct val="80000"/>
              </a:lnSpc>
              <a:buFont typeface="Wingdings" panose="05000000000000000000" pitchFamily="2" charset="2"/>
              <a:buNone/>
            </a:pPr>
            <a:endParaRPr lang="en-US" altLang="zh-CN">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pPr>
            <a:endParaRPr lang="en-US" altLang="zh-CN">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sym typeface="+mn-ea"/>
              </a:rPr>
              <a:t>CREATE TABLE SC</a:t>
            </a:r>
            <a:endParaRPr lang="en-US" altLang="zh-CN" sz="2000">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sym typeface="+mn-ea"/>
              </a:rPr>
              <a:t>(</a:t>
            </a:r>
            <a:endParaRPr lang="en-US" altLang="zh-CN" sz="2000">
              <a:latin typeface="Times New Roman" panose="02020603050405020304" pitchFamily="18" charset="0"/>
              <a:cs typeface="Times New Roman" panose="02020603050405020304" pitchFamily="18" charset="0"/>
            </a:endParaRPr>
          </a:p>
          <a:p>
            <a:pPr lvl="1" eaLnBrk="1" hangingPunct="1">
              <a:lnSpc>
                <a:spcPct val="80000"/>
              </a:lnSpc>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sym typeface="+mn-ea"/>
              </a:rPr>
              <a:t>Sno	nchar(6) not null,</a:t>
            </a:r>
          </a:p>
          <a:p>
            <a:pPr marL="0" lvl="1" eaLnBrk="1" hangingPunct="1">
              <a:lnSpc>
                <a:spcPct val="80000"/>
              </a:lnSpc>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sym typeface="+mn-ea"/>
              </a:rPr>
              <a:t>       Cno	nchar(12) not null,</a:t>
            </a:r>
          </a:p>
          <a:p>
            <a:pPr marL="0" lvl="1" eaLnBrk="1" hangingPunct="1">
              <a:lnSpc>
                <a:spcPct val="80000"/>
              </a:lnSpc>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sym typeface="+mn-ea"/>
              </a:rPr>
              <a:t>        ...</a:t>
            </a:r>
            <a:endParaRPr lang="en-US" altLang="zh-CN" sz="2000">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pPr>
            <a:r>
              <a:rPr lang="en-US" altLang="zh-CN">
                <a:latin typeface="Times New Roman" panose="02020603050405020304" pitchFamily="18" charset="0"/>
                <a:cs typeface="Times New Roman" panose="02020603050405020304" pitchFamily="18" charset="0"/>
                <a:sym typeface="+mn-ea"/>
              </a:rPr>
              <a:t>       PRIMARY KEY(Sno,Cno)</a:t>
            </a:r>
            <a:r>
              <a:rPr lang="en-US" altLang="zh-CN" sz="2000">
                <a:latin typeface="Times New Roman" panose="02020603050405020304" pitchFamily="18" charset="0"/>
                <a:cs typeface="Times New Roman" panose="02020603050405020304" pitchFamily="18" charset="0"/>
                <a:sym typeface="+mn-ea"/>
              </a:rPr>
              <a:t>	 </a:t>
            </a:r>
          </a:p>
          <a:p>
            <a:pPr eaLnBrk="1" hangingPunct="1">
              <a:lnSpc>
                <a:spcPct val="80000"/>
              </a:lnSpc>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sym typeface="+mn-ea"/>
              </a:rPr>
              <a:t>)</a:t>
            </a:r>
            <a:endParaRPr lang="en-US" altLang="zh-CN" sz="2000">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pPr>
            <a:endParaRPr lang="en-US" altLang="zh-CN">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zh-CN"/>
              <a:t>1</a:t>
            </a:r>
            <a:r>
              <a:rPr lang="zh-CN" altLang="en-US"/>
              <a:t>．约束</a:t>
            </a:r>
            <a:endParaRPr lang="zh-CN" altLang="en-US" sz="3600"/>
          </a:p>
        </p:txBody>
      </p:sp>
      <p:sp>
        <p:nvSpPr>
          <p:cNvPr id="47107" name="Rectangle 3"/>
          <p:cNvSpPr>
            <a:spLocks noGrp="1" noChangeArrowheads="1"/>
          </p:cNvSpPr>
          <p:nvPr>
            <p:ph type="body" idx="1"/>
          </p:nvPr>
        </p:nvSpPr>
        <p:spPr>
          <a:xfrm>
            <a:off x="457200" y="1052513"/>
            <a:ext cx="8229600" cy="5184775"/>
          </a:xfrm>
        </p:spPr>
        <p:txBody>
          <a:bodyPr/>
          <a:lstStyle/>
          <a:p>
            <a:pPr marL="0" indent="0" eaLnBrk="1" hangingPunct="1">
              <a:lnSpc>
                <a:spcPct val="80000"/>
              </a:lnSpc>
              <a:buNone/>
            </a:pPr>
            <a:r>
              <a:rPr lang="en-US" altLang="zh-CN" sz="2800">
                <a:solidFill>
                  <a:srgbClr val="0000FF"/>
                </a:solidFill>
                <a:latin typeface="Times New Roman" panose="02020603050405020304" pitchFamily="18" charset="0"/>
                <a:cs typeface="Times New Roman" panose="02020603050405020304" pitchFamily="18" charset="0"/>
                <a:sym typeface="+mn-ea"/>
              </a:rPr>
              <a:t>(3) </a:t>
            </a:r>
            <a:r>
              <a:rPr lang="zh-CN" altLang="en-US" sz="2800">
                <a:solidFill>
                  <a:srgbClr val="0000FF"/>
                </a:solidFill>
              </a:rPr>
              <a:t>唯一约束</a:t>
            </a:r>
          </a:p>
          <a:p>
            <a:pPr eaLnBrk="1" latinLnBrk="0" hangingPunct="1">
              <a:lnSpc>
                <a:spcPct val="100000"/>
              </a:lnSpc>
              <a:spcBef>
                <a:spcPts val="600"/>
              </a:spcBef>
            </a:pPr>
            <a:r>
              <a:rPr lang="zh-CN" altLang="en-US" sz="2400">
                <a:latin typeface="Times New Roman" panose="02020603050405020304" pitchFamily="18" charset="0"/>
                <a:cs typeface="Times New Roman" panose="02020603050405020304" pitchFamily="18" charset="0"/>
              </a:rPr>
              <a:t>唯一约束用于指明基本表在某一列或多个列的组合上的取值必须唯一。</a:t>
            </a:r>
          </a:p>
          <a:p>
            <a:pPr eaLnBrk="1" latinLnBrk="0" hangingPunct="1">
              <a:lnSpc>
                <a:spcPct val="100000"/>
              </a:lnSpc>
              <a:spcBef>
                <a:spcPts val="600"/>
              </a:spcBef>
            </a:pPr>
            <a:r>
              <a:rPr lang="zh-CN" altLang="en-US" sz="2400">
                <a:latin typeface="Times New Roman" panose="02020603050405020304" pitchFamily="18" charset="0"/>
                <a:cs typeface="Times New Roman" panose="02020603050405020304" pitchFamily="18" charset="0"/>
              </a:rPr>
              <a:t>定义了唯一约束的哪些列称为唯一键，系统将自动为唯一键创建唯一的非聚集索引，从而保证了唯一键的唯一性，</a:t>
            </a:r>
          </a:p>
          <a:p>
            <a:pPr eaLnBrk="1" latinLnBrk="0" hangingPunct="1">
              <a:lnSpc>
                <a:spcPct val="100000"/>
              </a:lnSpc>
              <a:spcBef>
                <a:spcPts val="600"/>
              </a:spcBef>
            </a:pPr>
            <a:r>
              <a:rPr lang="zh-CN" altLang="en-US" sz="2400">
                <a:latin typeface="Times New Roman" panose="02020603050405020304" pitchFamily="18" charset="0"/>
                <a:cs typeface="Times New Roman" panose="02020603050405020304" pitchFamily="18" charset="0"/>
                <a:sym typeface="+mn-ea"/>
              </a:rPr>
              <a:t>非聚集</a:t>
            </a:r>
            <a:r>
              <a:rPr lang="zh-CN" altLang="en-US" sz="2400">
                <a:latin typeface="Times New Roman" panose="02020603050405020304" pitchFamily="18" charset="0"/>
                <a:cs typeface="Times New Roman" panose="02020603050405020304" pitchFamily="18" charset="0"/>
              </a:rPr>
              <a:t>索引只能使用</a:t>
            </a:r>
            <a:r>
              <a:rPr lang="en-US" altLang="zh-CN" sz="2400">
                <a:latin typeface="Times New Roman" panose="02020603050405020304" pitchFamily="18" charset="0"/>
                <a:cs typeface="Times New Roman" panose="02020603050405020304" pitchFamily="18" charset="0"/>
              </a:rPr>
              <a:t>ALTER TABLE</a:t>
            </a:r>
            <a:r>
              <a:rPr lang="zh-CN" altLang="en-US" sz="2400">
                <a:latin typeface="Times New Roman" panose="02020603050405020304" pitchFamily="18" charset="0"/>
                <a:cs typeface="Times New Roman" panose="02020603050405020304" pitchFamily="18" charset="0"/>
              </a:rPr>
              <a:t>删除约束后才能被删除。</a:t>
            </a:r>
          </a:p>
          <a:p>
            <a:pPr eaLnBrk="1" latinLnBrk="0" hangingPunct="1">
              <a:lnSpc>
                <a:spcPct val="100000"/>
              </a:lnSpc>
              <a:spcBef>
                <a:spcPts val="600"/>
              </a:spcBef>
            </a:pPr>
            <a:r>
              <a:rPr lang="zh-CN" altLang="en-US" sz="2400">
                <a:latin typeface="Times New Roman" panose="02020603050405020304" pitchFamily="18" charset="0"/>
                <a:cs typeface="Times New Roman" panose="02020603050405020304" pitchFamily="18" charset="0"/>
              </a:rPr>
              <a:t>唯一键允许为空，但系统为保证其唯一性，最多只可以出现一个</a:t>
            </a:r>
            <a:r>
              <a:rPr lang="en-US" altLang="zh-CN" sz="2400">
                <a:latin typeface="Times New Roman" panose="02020603050405020304" pitchFamily="18" charset="0"/>
                <a:cs typeface="Times New Roman" panose="02020603050405020304" pitchFamily="18" charset="0"/>
              </a:rPr>
              <a:t>NULL</a:t>
            </a:r>
            <a:r>
              <a:rPr lang="zh-CN" altLang="en-US" sz="2400">
                <a:latin typeface="Times New Roman" panose="02020603050405020304" pitchFamily="18" charset="0"/>
                <a:cs typeface="Times New Roman" panose="02020603050405020304" pitchFamily="18" charset="0"/>
              </a:rPr>
              <a:t>值。</a:t>
            </a:r>
          </a:p>
          <a:p>
            <a:pPr indent="0" eaLnBrk="1" latinLnBrk="0" hangingPunct="1">
              <a:lnSpc>
                <a:spcPct val="100000"/>
              </a:lnSpc>
              <a:spcBef>
                <a:spcPts val="0"/>
              </a:spcBef>
              <a:buNone/>
            </a:pPr>
            <a:endParaRPr lang="en-US" altLang="zh-CN" sz="240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animEffect transition="in" filter="wipe(down)">
                                      <p:cBhvr>
                                        <p:cTn id="7" dur="500"/>
                                        <p:tgtEl>
                                          <p:spTgt spid="471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7107">
                                            <p:txEl>
                                              <p:pRg st="2" end="2"/>
                                            </p:txEl>
                                          </p:spTgt>
                                        </p:tgtEl>
                                        <p:attrNameLst>
                                          <p:attrName>style.visibility</p:attrName>
                                        </p:attrNameLst>
                                      </p:cBhvr>
                                      <p:to>
                                        <p:strVal val="visible"/>
                                      </p:to>
                                    </p:set>
                                    <p:animEffect transition="in" filter="wipe(down)">
                                      <p:cBhvr>
                                        <p:cTn id="12" dur="500"/>
                                        <p:tgtEl>
                                          <p:spTgt spid="471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7107">
                                            <p:txEl>
                                              <p:pRg st="3" end="3"/>
                                            </p:txEl>
                                          </p:spTgt>
                                        </p:tgtEl>
                                        <p:attrNameLst>
                                          <p:attrName>style.visibility</p:attrName>
                                        </p:attrNameLst>
                                      </p:cBhvr>
                                      <p:to>
                                        <p:strVal val="visible"/>
                                      </p:to>
                                    </p:set>
                                    <p:animEffect transition="in" filter="wipe(down)">
                                      <p:cBhvr>
                                        <p:cTn id="17" dur="500"/>
                                        <p:tgtEl>
                                          <p:spTgt spid="471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7107">
                                            <p:txEl>
                                              <p:pRg st="4" end="4"/>
                                            </p:txEl>
                                          </p:spTgt>
                                        </p:tgtEl>
                                        <p:attrNameLst>
                                          <p:attrName>style.visibility</p:attrName>
                                        </p:attrNameLst>
                                      </p:cBhvr>
                                      <p:to>
                                        <p:strVal val="visible"/>
                                      </p:to>
                                    </p:set>
                                    <p:animEffect transition="in" filter="wipe(down)">
                                      <p:cBhvr>
                                        <p:cTn id="22" dur="500"/>
                                        <p:tgtEl>
                                          <p:spTgt spid="471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4"/>
          <p:cNvSpPr>
            <a:spLocks noGrp="1"/>
          </p:cNvSpPr>
          <p:nvPr>
            <p:ph idx="1"/>
          </p:nvPr>
        </p:nvSpPr>
        <p:spPr>
          <a:xfrm>
            <a:off x="457200" y="1052537"/>
            <a:ext cx="8229600" cy="5184775"/>
          </a:xfrm>
        </p:spPr>
        <p:txBody>
          <a:bodyPr/>
          <a:lstStyle/>
          <a:p>
            <a:pPr>
              <a:buNone/>
            </a:pPr>
            <a:r>
              <a:rPr lang="zh-CN" altLang="en-US" sz="2800" dirty="0">
                <a:solidFill>
                  <a:srgbClr val="0000CC"/>
                </a:solidFill>
                <a:latin typeface="Times New Roman" panose="02020603050405020304" pitchFamily="18" charset="0"/>
                <a:cs typeface="Times New Roman" panose="02020603050405020304" pitchFamily="18" charset="0"/>
              </a:rPr>
              <a:t>（</a:t>
            </a:r>
            <a:r>
              <a:rPr lang="en-US" altLang="zh-CN" sz="2800" dirty="0">
                <a:solidFill>
                  <a:srgbClr val="0000CC"/>
                </a:solidFill>
                <a:latin typeface="Times New Roman" panose="02020603050405020304" pitchFamily="18" charset="0"/>
                <a:cs typeface="Times New Roman" panose="02020603050405020304" pitchFamily="18" charset="0"/>
              </a:rPr>
              <a:t>2</a:t>
            </a:r>
            <a:r>
              <a:rPr lang="zh-CN" altLang="en-US" sz="2800" dirty="0">
                <a:solidFill>
                  <a:srgbClr val="0000CC"/>
                </a:solidFill>
                <a:latin typeface="Times New Roman" panose="02020603050405020304" pitchFamily="18" charset="0"/>
                <a:cs typeface="Times New Roman" panose="02020603050405020304" pitchFamily="18" charset="0"/>
              </a:rPr>
              <a:t>）</a:t>
            </a:r>
            <a:r>
              <a:rPr lang="zh-CN" altLang="en-US" sz="2400" dirty="0">
                <a:solidFill>
                  <a:srgbClr val="0000CC"/>
                </a:solidFill>
                <a:latin typeface="Times New Roman" panose="02020603050405020304" pitchFamily="18" charset="0"/>
                <a:cs typeface="Times New Roman" panose="02020603050405020304" pitchFamily="18" charset="0"/>
              </a:rPr>
              <a:t>参照完整（</a:t>
            </a:r>
            <a:r>
              <a:rPr lang="en-US" altLang="zh-CN" sz="2400" dirty="0">
                <a:solidFill>
                  <a:srgbClr val="0000CC"/>
                </a:solidFill>
                <a:latin typeface="Times New Roman" panose="02020603050405020304" pitchFamily="18" charset="0"/>
                <a:cs typeface="Times New Roman" panose="02020603050405020304" pitchFamily="18" charset="0"/>
              </a:rPr>
              <a:t>Referential integrity</a:t>
            </a:r>
            <a:r>
              <a:rPr lang="zh-CN" altLang="en-US" sz="2400" dirty="0">
                <a:solidFill>
                  <a:srgbClr val="0000CC"/>
                </a:solidFill>
                <a:latin typeface="Times New Roman" panose="02020603050405020304" pitchFamily="18" charset="0"/>
                <a:cs typeface="Times New Roman" panose="02020603050405020304" pitchFamily="18" charset="0"/>
              </a:rPr>
              <a:t>）约束</a:t>
            </a:r>
          </a:p>
          <a:p>
            <a:r>
              <a:rPr lang="zh-CN" altLang="en-US" sz="2400" dirty="0">
                <a:latin typeface="Times New Roman" panose="02020603050405020304" pitchFamily="18" charset="0"/>
                <a:cs typeface="Times New Roman" panose="02020603050405020304" pitchFamily="18" charset="0"/>
              </a:rPr>
              <a:t>“不引用不存在的实体”，考虑不同关系间或同一关系的不同元组之间的制约。参照完整性的形式定义如下：</a:t>
            </a:r>
          </a:p>
          <a:p>
            <a:r>
              <a:rPr lang="zh-CN" altLang="en-US" sz="2400" dirty="0">
                <a:latin typeface="Times New Roman" panose="02020603050405020304" pitchFamily="18" charset="0"/>
                <a:cs typeface="Times New Roman" panose="02020603050405020304" pitchFamily="18" charset="0"/>
              </a:rPr>
              <a:t>如果属性集</a:t>
            </a:r>
            <a:r>
              <a:rPr lang="en-US" altLang="zh-CN" sz="2400" dirty="0">
                <a:latin typeface="Times New Roman" panose="02020603050405020304" pitchFamily="18" charset="0"/>
                <a:cs typeface="Times New Roman" panose="02020603050405020304" pitchFamily="18" charset="0"/>
              </a:rPr>
              <a:t>K</a:t>
            </a:r>
            <a:r>
              <a:rPr lang="zh-CN" altLang="en-US" sz="2400" dirty="0">
                <a:latin typeface="Times New Roman" panose="02020603050405020304" pitchFamily="18" charset="0"/>
                <a:cs typeface="Times New Roman" panose="02020603050405020304" pitchFamily="18" charset="0"/>
              </a:rPr>
              <a:t>是关系模式</a:t>
            </a:r>
            <a:r>
              <a:rPr lang="en-US" altLang="zh-CN" sz="2400" dirty="0">
                <a:latin typeface="Times New Roman" panose="02020603050405020304" pitchFamily="18" charset="0"/>
                <a:cs typeface="Times New Roman" panose="02020603050405020304" pitchFamily="18" charset="0"/>
              </a:rPr>
              <a:t>R</a:t>
            </a:r>
            <a:r>
              <a:rPr lang="zh-CN" altLang="en-US" sz="2400" dirty="0">
                <a:latin typeface="Times New Roman" panose="02020603050405020304" pitchFamily="18" charset="0"/>
                <a:cs typeface="Times New Roman" panose="02020603050405020304" pitchFamily="18" charset="0"/>
              </a:rPr>
              <a:t>的主键，</a:t>
            </a:r>
            <a:r>
              <a:rPr lang="en-US" altLang="zh-CN" sz="2400" dirty="0">
                <a:latin typeface="Times New Roman" panose="02020603050405020304" pitchFamily="18" charset="0"/>
                <a:cs typeface="Times New Roman" panose="02020603050405020304" pitchFamily="18" charset="0"/>
              </a:rPr>
              <a:t>K</a:t>
            </a:r>
            <a:r>
              <a:rPr lang="zh-CN" altLang="en-US" sz="2400" dirty="0">
                <a:latin typeface="Times New Roman" panose="02020603050405020304" pitchFamily="18" charset="0"/>
                <a:cs typeface="Times New Roman" panose="02020603050405020304" pitchFamily="18" charset="0"/>
              </a:rPr>
              <a:t>也是关系模式</a:t>
            </a:r>
            <a:r>
              <a:rPr lang="en-US" altLang="zh-CN" sz="2400" dirty="0">
                <a:latin typeface="Times New Roman" panose="02020603050405020304" pitchFamily="18" charset="0"/>
                <a:cs typeface="Times New Roman" panose="02020603050405020304" pitchFamily="18" charset="0"/>
              </a:rPr>
              <a:t>S</a:t>
            </a:r>
            <a:r>
              <a:rPr lang="zh-CN" altLang="en-US" sz="2400" dirty="0">
                <a:latin typeface="Times New Roman" panose="02020603050405020304" pitchFamily="18" charset="0"/>
                <a:cs typeface="Times New Roman" panose="02020603050405020304" pitchFamily="18" charset="0"/>
              </a:rPr>
              <a:t>的外键，那么在</a:t>
            </a:r>
            <a:r>
              <a:rPr lang="en-US" altLang="zh-CN" sz="2400" dirty="0">
                <a:latin typeface="Times New Roman" panose="02020603050405020304" pitchFamily="18" charset="0"/>
                <a:cs typeface="Times New Roman" panose="02020603050405020304" pitchFamily="18" charset="0"/>
              </a:rPr>
              <a:t>S</a:t>
            </a:r>
            <a:r>
              <a:rPr lang="zh-CN" altLang="en-US" sz="2400" dirty="0">
                <a:latin typeface="Times New Roman" panose="02020603050405020304" pitchFamily="18" charset="0"/>
                <a:cs typeface="Times New Roman" panose="02020603050405020304" pitchFamily="18" charset="0"/>
              </a:rPr>
              <a:t>的关系中，</a:t>
            </a:r>
            <a:r>
              <a:rPr lang="en-US" altLang="zh-CN" sz="2400" dirty="0">
                <a:latin typeface="Times New Roman" panose="02020603050405020304" pitchFamily="18" charset="0"/>
                <a:cs typeface="Times New Roman" panose="02020603050405020304" pitchFamily="18" charset="0"/>
              </a:rPr>
              <a:t>K</a:t>
            </a:r>
            <a:r>
              <a:rPr lang="zh-CN" altLang="en-US" sz="2400" dirty="0">
                <a:latin typeface="Times New Roman" panose="02020603050405020304" pitchFamily="18" charset="0"/>
                <a:cs typeface="Times New Roman" panose="02020603050405020304" pitchFamily="18" charset="0"/>
              </a:rPr>
              <a:t>的取值只允许两种可能，或者为空值，或者等于</a:t>
            </a:r>
            <a:r>
              <a:rPr lang="en-US" altLang="zh-CN" sz="2400" dirty="0">
                <a:latin typeface="Times New Roman" panose="02020603050405020304" pitchFamily="18" charset="0"/>
                <a:cs typeface="Times New Roman" panose="02020603050405020304" pitchFamily="18" charset="0"/>
              </a:rPr>
              <a:t>R</a:t>
            </a:r>
            <a:r>
              <a:rPr lang="zh-CN" altLang="en-US" sz="2400" dirty="0">
                <a:latin typeface="Times New Roman" panose="02020603050405020304" pitchFamily="18" charset="0"/>
                <a:cs typeface="Times New Roman" panose="02020603050405020304" pitchFamily="18" charset="0"/>
              </a:rPr>
              <a:t>关系中某个主关键字的值。</a:t>
            </a:r>
          </a:p>
          <a:p>
            <a:endParaRPr lang="zh-CN" altLang="en-US" sz="2400" dirty="0">
              <a:latin typeface="Times New Roman" panose="02020603050405020304" pitchFamily="18" charset="0"/>
              <a:cs typeface="Times New Roman" panose="02020603050405020304" pitchFamily="18" charset="0"/>
            </a:endParaRPr>
          </a:p>
        </p:txBody>
      </p:sp>
      <p:sp>
        <p:nvSpPr>
          <p:cNvPr id="20483" name="Rectangle 2"/>
          <p:cNvSpPr>
            <a:spLocks noGrp="1" noChangeArrowheads="1"/>
          </p:cNvSpPr>
          <p:nvPr>
            <p:ph type="title"/>
          </p:nvPr>
        </p:nvSpPr>
        <p:spPr/>
        <p:txBody>
          <a:bodyPr/>
          <a:lstStyle/>
          <a:p>
            <a:r>
              <a:rPr lang="zh-CN" altLang="en-US" dirty="0">
                <a:solidFill>
                  <a:schemeClr val="accent2"/>
                </a:solidFill>
              </a:rPr>
              <a:t>关系模型的完整性概述</a:t>
            </a:r>
          </a:p>
        </p:txBody>
      </p:sp>
      <p:graphicFrame>
        <p:nvGraphicFramePr>
          <p:cNvPr id="3" name="表格 2"/>
          <p:cNvGraphicFramePr/>
          <p:nvPr>
            <p:custDataLst>
              <p:tags r:id="rId1"/>
            </p:custDataLst>
          </p:nvPr>
        </p:nvGraphicFramePr>
        <p:xfrm>
          <a:off x="3323590" y="3572510"/>
          <a:ext cx="2359660" cy="762000"/>
        </p:xfrm>
        <a:graphic>
          <a:graphicData uri="http://schemas.openxmlformats.org/drawingml/2006/table">
            <a:tbl>
              <a:tblPr firstRow="1" bandRow="1">
                <a:tableStyleId>{5C22544A-7EE6-4342-B048-85BDC9FD1C3A}</a:tableStyleId>
              </a:tblPr>
              <a:tblGrid>
                <a:gridCol w="757555">
                  <a:extLst>
                    <a:ext uri="{9D8B030D-6E8A-4147-A177-3AD203B41FA5}">
                      <a16:colId xmlns:a16="http://schemas.microsoft.com/office/drawing/2014/main" xmlns="" val="20000"/>
                    </a:ext>
                  </a:extLst>
                </a:gridCol>
                <a:gridCol w="732155">
                  <a:extLst>
                    <a:ext uri="{9D8B030D-6E8A-4147-A177-3AD203B41FA5}">
                      <a16:colId xmlns:a16="http://schemas.microsoft.com/office/drawing/2014/main" xmlns="" val="20001"/>
                    </a:ext>
                  </a:extLst>
                </a:gridCol>
                <a:gridCol w="869950">
                  <a:extLst>
                    <a:ext uri="{9D8B030D-6E8A-4147-A177-3AD203B41FA5}">
                      <a16:colId xmlns:a16="http://schemas.microsoft.com/office/drawing/2014/main" xmlns="" val="20002"/>
                    </a:ext>
                  </a:extLst>
                </a:gridCol>
              </a:tblGrid>
              <a:tr h="381000">
                <a:tc gridSpan="3">
                  <a:txBody>
                    <a:bodyPr/>
                    <a:lstStyle/>
                    <a:p>
                      <a:pPr>
                        <a:buNone/>
                      </a:pPr>
                      <a:r>
                        <a:rPr lang="en-US" altLang="zh-CN">
                          <a:latin typeface="Times New Roman" panose="02020603050405020304" pitchFamily="18" charset="0"/>
                          <a:cs typeface="Times New Roman" panose="02020603050405020304" pitchFamily="18" charset="0"/>
                        </a:rPr>
                        <a:t>SC</a:t>
                      </a:r>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xmlns="" val="10000"/>
                  </a:ext>
                </a:extLst>
              </a:tr>
              <a:tr h="381000">
                <a:tc>
                  <a:txBody>
                    <a:bodyPr/>
                    <a:lstStyle/>
                    <a:p>
                      <a:pPr>
                        <a:buNone/>
                      </a:pPr>
                      <a:r>
                        <a:rPr lang="en-US" altLang="zh-CN">
                          <a:latin typeface="Times New Roman" panose="02020603050405020304" pitchFamily="18" charset="0"/>
                          <a:cs typeface="Times New Roman" panose="02020603050405020304" pitchFamily="18" charset="0"/>
                        </a:rPr>
                        <a:t>Sno</a:t>
                      </a:r>
                    </a:p>
                  </a:txBody>
                  <a:tcPr/>
                </a:tc>
                <a:tc>
                  <a:txBody>
                    <a:bodyPr/>
                    <a:lstStyle/>
                    <a:p>
                      <a:pPr>
                        <a:buNone/>
                      </a:pPr>
                      <a:r>
                        <a:rPr lang="en-US" altLang="zh-CN">
                          <a:latin typeface="Times New Roman" panose="02020603050405020304" pitchFamily="18" charset="0"/>
                          <a:cs typeface="Times New Roman" panose="02020603050405020304" pitchFamily="18" charset="0"/>
                        </a:rPr>
                        <a:t>Cno</a:t>
                      </a:r>
                    </a:p>
                  </a:txBody>
                  <a:tcPr/>
                </a:tc>
                <a:tc>
                  <a:txBody>
                    <a:bodyPr/>
                    <a:lstStyle/>
                    <a:p>
                      <a:pPr>
                        <a:buNone/>
                      </a:pPr>
                      <a:r>
                        <a:rPr lang="en-US" altLang="zh-CN">
                          <a:latin typeface="Times New Roman" panose="02020603050405020304" pitchFamily="18" charset="0"/>
                          <a:cs typeface="Times New Roman" panose="02020603050405020304" pitchFamily="18" charset="0"/>
                        </a:rPr>
                        <a:t>Grade</a:t>
                      </a:r>
                    </a:p>
                  </a:txBody>
                  <a:tcPr/>
                </a:tc>
                <a:extLst>
                  <a:ext uri="{0D108BD9-81ED-4DB2-BD59-A6C34878D82A}">
                    <a16:rowId xmlns:a16="http://schemas.microsoft.com/office/drawing/2014/main" xmlns="" val="10001"/>
                  </a:ext>
                </a:extLst>
              </a:tr>
            </a:tbl>
          </a:graphicData>
        </a:graphic>
      </p:graphicFrame>
      <p:graphicFrame>
        <p:nvGraphicFramePr>
          <p:cNvPr id="4" name="表格 3"/>
          <p:cNvGraphicFramePr/>
          <p:nvPr>
            <p:custDataLst>
              <p:tags r:id="rId2"/>
            </p:custDataLst>
          </p:nvPr>
        </p:nvGraphicFramePr>
        <p:xfrm>
          <a:off x="1074420" y="4835525"/>
          <a:ext cx="3364865" cy="762000"/>
        </p:xfrm>
        <a:graphic>
          <a:graphicData uri="http://schemas.openxmlformats.org/drawingml/2006/table">
            <a:tbl>
              <a:tblPr firstRow="1" bandRow="1">
                <a:tableStyleId>{5C22544A-7EE6-4342-B048-85BDC9FD1C3A}</a:tableStyleId>
              </a:tblPr>
              <a:tblGrid>
                <a:gridCol w="559435">
                  <a:extLst>
                    <a:ext uri="{9D8B030D-6E8A-4147-A177-3AD203B41FA5}">
                      <a16:colId xmlns:a16="http://schemas.microsoft.com/office/drawing/2014/main" xmlns="" val="20000"/>
                    </a:ext>
                  </a:extLst>
                </a:gridCol>
                <a:gridCol w="825500">
                  <a:extLst>
                    <a:ext uri="{9D8B030D-6E8A-4147-A177-3AD203B41FA5}">
                      <a16:colId xmlns:a16="http://schemas.microsoft.com/office/drawing/2014/main" xmlns="" val="20001"/>
                    </a:ext>
                  </a:extLst>
                </a:gridCol>
                <a:gridCol w="629285">
                  <a:extLst>
                    <a:ext uri="{9D8B030D-6E8A-4147-A177-3AD203B41FA5}">
                      <a16:colId xmlns:a16="http://schemas.microsoft.com/office/drawing/2014/main" xmlns="" val="20002"/>
                    </a:ext>
                  </a:extLst>
                </a:gridCol>
                <a:gridCol w="713740">
                  <a:extLst>
                    <a:ext uri="{9D8B030D-6E8A-4147-A177-3AD203B41FA5}">
                      <a16:colId xmlns:a16="http://schemas.microsoft.com/office/drawing/2014/main" xmlns="" val="20003"/>
                    </a:ext>
                  </a:extLst>
                </a:gridCol>
                <a:gridCol w="636905">
                  <a:extLst>
                    <a:ext uri="{9D8B030D-6E8A-4147-A177-3AD203B41FA5}">
                      <a16:colId xmlns:a16="http://schemas.microsoft.com/office/drawing/2014/main" xmlns="" val="20004"/>
                    </a:ext>
                  </a:extLst>
                </a:gridCol>
              </a:tblGrid>
              <a:tr h="381000">
                <a:tc gridSpan="5">
                  <a:txBody>
                    <a:bodyPr/>
                    <a:lstStyle/>
                    <a:p>
                      <a:pPr>
                        <a:buNone/>
                      </a:pPr>
                      <a:r>
                        <a:rPr lang="en-US" altLang="zh-CN">
                          <a:latin typeface="Times New Roman" panose="02020603050405020304" pitchFamily="18" charset="0"/>
                          <a:cs typeface="Times New Roman" panose="02020603050405020304" pitchFamily="18" charset="0"/>
                        </a:rPr>
                        <a:t>Student</a:t>
                      </a:r>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xmlns="" val="10000"/>
                  </a:ext>
                </a:extLst>
              </a:tr>
              <a:tr h="381000">
                <a:tc>
                  <a:txBody>
                    <a:bodyPr/>
                    <a:lstStyle/>
                    <a:p>
                      <a:pPr>
                        <a:buNone/>
                      </a:pPr>
                      <a:r>
                        <a:rPr lang="en-US" altLang="zh-CN">
                          <a:latin typeface="Times New Roman" panose="02020603050405020304" pitchFamily="18" charset="0"/>
                          <a:cs typeface="Times New Roman" panose="02020603050405020304" pitchFamily="18" charset="0"/>
                        </a:rPr>
                        <a:t>Sno</a:t>
                      </a:r>
                    </a:p>
                  </a:txBody>
                  <a:tcPr/>
                </a:tc>
                <a:tc>
                  <a:txBody>
                    <a:bodyPr/>
                    <a:lstStyle/>
                    <a:p>
                      <a:pPr>
                        <a:buNone/>
                      </a:pPr>
                      <a:r>
                        <a:rPr lang="en-US" altLang="zh-CN">
                          <a:latin typeface="Times New Roman" panose="02020603050405020304" pitchFamily="18" charset="0"/>
                          <a:cs typeface="Times New Roman" panose="02020603050405020304" pitchFamily="18" charset="0"/>
                        </a:rPr>
                        <a:t>Sname</a:t>
                      </a:r>
                    </a:p>
                  </a:txBody>
                  <a:tcPr/>
                </a:tc>
                <a:tc>
                  <a:txBody>
                    <a:bodyPr/>
                    <a:lstStyle/>
                    <a:p>
                      <a:pPr>
                        <a:buNone/>
                      </a:pPr>
                      <a:r>
                        <a:rPr lang="en-US" altLang="zh-CN">
                          <a:latin typeface="Times New Roman" panose="02020603050405020304" pitchFamily="18" charset="0"/>
                          <a:cs typeface="Times New Roman" panose="02020603050405020304" pitchFamily="18" charset="0"/>
                        </a:rPr>
                        <a:t>Sage</a:t>
                      </a:r>
                    </a:p>
                  </a:txBody>
                  <a:tcPr/>
                </a:tc>
                <a:tc>
                  <a:txBody>
                    <a:bodyPr/>
                    <a:lstStyle/>
                    <a:p>
                      <a:pPr>
                        <a:buNone/>
                      </a:pPr>
                      <a:r>
                        <a:rPr lang="en-US" altLang="zh-CN">
                          <a:latin typeface="Times New Roman" panose="02020603050405020304" pitchFamily="18" charset="0"/>
                          <a:cs typeface="Times New Roman" panose="02020603050405020304" pitchFamily="18" charset="0"/>
                        </a:rPr>
                        <a:t>Sdept</a:t>
                      </a:r>
                    </a:p>
                  </a:txBody>
                  <a:tcPr/>
                </a:tc>
                <a:tc>
                  <a:txBody>
                    <a:bodyPr/>
                    <a:lstStyle/>
                    <a:p>
                      <a:pPr>
                        <a:buNone/>
                      </a:pPr>
                      <a:r>
                        <a:rPr lang="en-US" altLang="zh-CN">
                          <a:latin typeface="Times New Roman" panose="02020603050405020304" pitchFamily="18" charset="0"/>
                          <a:cs typeface="Times New Roman" panose="02020603050405020304" pitchFamily="18" charset="0"/>
                        </a:rPr>
                        <a:t>Ssex</a:t>
                      </a:r>
                    </a:p>
                  </a:txBody>
                  <a:tcPr/>
                </a:tc>
                <a:extLst>
                  <a:ext uri="{0D108BD9-81ED-4DB2-BD59-A6C34878D82A}">
                    <a16:rowId xmlns:a16="http://schemas.microsoft.com/office/drawing/2014/main" xmlns="" val="10001"/>
                  </a:ext>
                </a:extLst>
              </a:tr>
            </a:tbl>
          </a:graphicData>
        </a:graphic>
      </p:graphicFrame>
      <p:graphicFrame>
        <p:nvGraphicFramePr>
          <p:cNvPr id="5" name="表格 4"/>
          <p:cNvGraphicFramePr/>
          <p:nvPr>
            <p:custDataLst>
              <p:tags r:id="rId3"/>
            </p:custDataLst>
          </p:nvPr>
        </p:nvGraphicFramePr>
        <p:xfrm>
          <a:off x="5125085" y="4835525"/>
          <a:ext cx="3148965" cy="762000"/>
        </p:xfrm>
        <a:graphic>
          <a:graphicData uri="http://schemas.openxmlformats.org/drawingml/2006/table">
            <a:tbl>
              <a:tblPr firstRow="1" bandRow="1">
                <a:tableStyleId>{5C22544A-7EE6-4342-B048-85BDC9FD1C3A}</a:tableStyleId>
              </a:tblPr>
              <a:tblGrid>
                <a:gridCol w="576580">
                  <a:extLst>
                    <a:ext uri="{9D8B030D-6E8A-4147-A177-3AD203B41FA5}">
                      <a16:colId xmlns:a16="http://schemas.microsoft.com/office/drawing/2014/main" xmlns="" val="20000"/>
                    </a:ext>
                  </a:extLst>
                </a:gridCol>
                <a:gridCol w="850900">
                  <a:extLst>
                    <a:ext uri="{9D8B030D-6E8A-4147-A177-3AD203B41FA5}">
                      <a16:colId xmlns:a16="http://schemas.microsoft.com/office/drawing/2014/main" xmlns="" val="20001"/>
                    </a:ext>
                  </a:extLst>
                </a:gridCol>
                <a:gridCol w="809625">
                  <a:extLst>
                    <a:ext uri="{9D8B030D-6E8A-4147-A177-3AD203B41FA5}">
                      <a16:colId xmlns:a16="http://schemas.microsoft.com/office/drawing/2014/main" xmlns="" val="20002"/>
                    </a:ext>
                  </a:extLst>
                </a:gridCol>
                <a:gridCol w="911860">
                  <a:extLst>
                    <a:ext uri="{9D8B030D-6E8A-4147-A177-3AD203B41FA5}">
                      <a16:colId xmlns:a16="http://schemas.microsoft.com/office/drawing/2014/main" xmlns="" val="20003"/>
                    </a:ext>
                  </a:extLst>
                </a:gridCol>
              </a:tblGrid>
              <a:tr h="381000">
                <a:tc gridSpan="4">
                  <a:txBody>
                    <a:bodyPr/>
                    <a:lstStyle/>
                    <a:p>
                      <a:pPr>
                        <a:buNone/>
                      </a:pPr>
                      <a:r>
                        <a:rPr lang="en-US" altLang="zh-CN">
                          <a:latin typeface="Times New Roman" panose="02020603050405020304" pitchFamily="18" charset="0"/>
                          <a:cs typeface="Times New Roman" panose="02020603050405020304" pitchFamily="18" charset="0"/>
                        </a:rPr>
                        <a:t>Course</a:t>
                      </a:r>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xmlns="" val="10000"/>
                  </a:ext>
                </a:extLst>
              </a:tr>
              <a:tr h="381000">
                <a:tc>
                  <a:txBody>
                    <a:bodyPr/>
                    <a:lstStyle/>
                    <a:p>
                      <a:pPr>
                        <a:buNone/>
                      </a:pPr>
                      <a:r>
                        <a:rPr lang="en-US" altLang="zh-CN">
                          <a:latin typeface="Times New Roman" panose="02020603050405020304" pitchFamily="18" charset="0"/>
                          <a:cs typeface="Times New Roman" panose="02020603050405020304" pitchFamily="18" charset="0"/>
                        </a:rPr>
                        <a:t>Cno</a:t>
                      </a:r>
                    </a:p>
                  </a:txBody>
                  <a:tcPr/>
                </a:tc>
                <a:tc>
                  <a:txBody>
                    <a:bodyPr/>
                    <a:lstStyle/>
                    <a:p>
                      <a:pPr>
                        <a:buNone/>
                      </a:pPr>
                      <a:r>
                        <a:rPr lang="en-US" altLang="zh-CN">
                          <a:latin typeface="Times New Roman" panose="02020603050405020304" pitchFamily="18" charset="0"/>
                          <a:cs typeface="Times New Roman" panose="02020603050405020304" pitchFamily="18" charset="0"/>
                        </a:rPr>
                        <a:t>Cname</a:t>
                      </a:r>
                    </a:p>
                  </a:txBody>
                  <a:tcPr/>
                </a:tc>
                <a:tc>
                  <a:txBody>
                    <a:bodyPr/>
                    <a:lstStyle/>
                    <a:p>
                      <a:pPr>
                        <a:buNone/>
                      </a:pPr>
                      <a:r>
                        <a:rPr lang="en-US" altLang="zh-CN">
                          <a:latin typeface="Times New Roman" panose="02020603050405020304" pitchFamily="18" charset="0"/>
                          <a:cs typeface="Times New Roman" panose="02020603050405020304" pitchFamily="18" charset="0"/>
                        </a:rPr>
                        <a:t>Credit</a:t>
                      </a:r>
                    </a:p>
                  </a:txBody>
                  <a:tcPr/>
                </a:tc>
                <a:tc>
                  <a:txBody>
                    <a:bodyPr/>
                    <a:lstStyle/>
                    <a:p>
                      <a:pPr>
                        <a:buNone/>
                      </a:pPr>
                      <a:r>
                        <a:rPr lang="en-US" altLang="zh-CN">
                          <a:latin typeface="Times New Roman" panose="02020603050405020304" pitchFamily="18" charset="0"/>
                          <a:cs typeface="Times New Roman" panose="02020603050405020304" pitchFamily="18" charset="0"/>
                        </a:rPr>
                        <a:t>Teacher</a:t>
                      </a:r>
                    </a:p>
                  </a:txBody>
                  <a:tcPr/>
                </a:tc>
                <a:extLst>
                  <a:ext uri="{0D108BD9-81ED-4DB2-BD59-A6C34878D82A}">
                    <a16:rowId xmlns:a16="http://schemas.microsoft.com/office/drawing/2014/main" xmlns="" val="10001"/>
                  </a:ext>
                </a:extLst>
              </a:tr>
            </a:tbl>
          </a:graphicData>
        </a:graphic>
      </p:graphicFrame>
      <p:cxnSp>
        <p:nvCxnSpPr>
          <p:cNvPr id="6" name="曲线连接符 5"/>
          <p:cNvCxnSpPr/>
          <p:nvPr/>
        </p:nvCxnSpPr>
        <p:spPr>
          <a:xfrm rot="10800000" flipV="1">
            <a:off x="1259205" y="4313555"/>
            <a:ext cx="2393315" cy="1059180"/>
          </a:xfrm>
          <a:prstGeom prst="curvedConnector3">
            <a:avLst>
              <a:gd name="adj1" fmla="val 49987"/>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 name="曲线连接符 6"/>
          <p:cNvCxnSpPr>
            <a:stCxn id="3" idx="2"/>
          </p:cNvCxnSpPr>
          <p:nvPr/>
        </p:nvCxnSpPr>
        <p:spPr>
          <a:xfrm rot="5400000" flipV="1">
            <a:off x="4378960" y="4458970"/>
            <a:ext cx="1110615" cy="861060"/>
          </a:xfrm>
          <a:prstGeom prst="curved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barn(inVertical)">
                                      <p:cBhvr>
                                        <p:cTn id="7" dur="500"/>
                                        <p:tgtEl>
                                          <p:spTgt spid="20482">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0482">
                                            <p:txEl>
                                              <p:pRg st="1" end="1"/>
                                            </p:txEl>
                                          </p:spTgt>
                                        </p:tgtEl>
                                        <p:attrNameLst>
                                          <p:attrName>style.visibility</p:attrName>
                                        </p:attrNameLst>
                                      </p:cBhvr>
                                      <p:to>
                                        <p:strVal val="visible"/>
                                      </p:to>
                                    </p:set>
                                    <p:animEffect transition="in" filter="barn(inVertical)">
                                      <p:cBhvr>
                                        <p:cTn id="10" dur="500"/>
                                        <p:tgtEl>
                                          <p:spTgt spid="20482">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0482">
                                            <p:txEl>
                                              <p:pRg st="2" end="2"/>
                                            </p:txEl>
                                          </p:spTgt>
                                        </p:tgtEl>
                                        <p:attrNameLst>
                                          <p:attrName>style.visibility</p:attrName>
                                        </p:attrNameLst>
                                      </p:cBhvr>
                                      <p:to>
                                        <p:strVal val="visible"/>
                                      </p:to>
                                    </p:set>
                                    <p:animEffect transition="in" filter="barn(inVertical)">
                                      <p:cBhvr>
                                        <p:cTn id="13" dur="500"/>
                                        <p:tgtEl>
                                          <p:spTgt spid="2048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down)">
                                      <p:cBhvr>
                                        <p:cTn id="18" dur="500"/>
                                        <p:tgtEl>
                                          <p:spTgt spid="3"/>
                                        </p:tgtEl>
                                      </p:cBhvr>
                                    </p:animEffect>
                                  </p:childTnLst>
                                </p:cTn>
                              </p:par>
                              <p:par>
                                <p:cTn id="19" presetID="22" presetClass="entr" presetSubtype="4"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00"/>
                                        <p:tgtEl>
                                          <p:spTgt spid="4"/>
                                        </p:tgtEl>
                                      </p:cBhvr>
                                    </p:animEffect>
                                  </p:childTnLst>
                                </p:cTn>
                              </p:par>
                              <p:par>
                                <p:cTn id="22" presetID="22" presetClass="entr" presetSubtype="4"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down)">
                                      <p:cBhvr>
                                        <p:cTn id="24" dur="500"/>
                                        <p:tgtEl>
                                          <p:spTgt spid="5"/>
                                        </p:tgtEl>
                                      </p:cBhvr>
                                    </p:animEffect>
                                  </p:childTnLst>
                                </p:cTn>
                              </p:par>
                              <p:par>
                                <p:cTn id="25" presetID="22" presetClass="entr" presetSubtype="4"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par>
                                <p:cTn id="28" presetID="22" presetClass="entr" presetSubtype="4"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down)">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zh-CN"/>
              <a:t>1</a:t>
            </a:r>
            <a:r>
              <a:rPr lang="zh-CN" altLang="en-US"/>
              <a:t>．约束</a:t>
            </a:r>
            <a:endParaRPr lang="zh-CN" altLang="en-US" sz="3600"/>
          </a:p>
        </p:txBody>
      </p:sp>
      <p:sp>
        <p:nvSpPr>
          <p:cNvPr id="47107" name="Rectangle 3"/>
          <p:cNvSpPr>
            <a:spLocks noGrp="1" noChangeArrowheads="1"/>
          </p:cNvSpPr>
          <p:nvPr>
            <p:ph type="body" idx="1"/>
          </p:nvPr>
        </p:nvSpPr>
        <p:spPr>
          <a:xfrm>
            <a:off x="457200" y="1052513"/>
            <a:ext cx="8229600" cy="5184775"/>
          </a:xfrm>
        </p:spPr>
        <p:txBody>
          <a:bodyPr/>
          <a:lstStyle/>
          <a:p>
            <a:pPr marL="0" indent="0" eaLnBrk="1" hangingPunct="1">
              <a:lnSpc>
                <a:spcPct val="80000"/>
              </a:lnSpc>
              <a:buNone/>
            </a:pPr>
            <a:r>
              <a:rPr lang="en-US" altLang="zh-CN" sz="2800">
                <a:solidFill>
                  <a:srgbClr val="0000FF"/>
                </a:solidFill>
                <a:latin typeface="Times New Roman" panose="02020603050405020304" pitchFamily="18" charset="0"/>
                <a:cs typeface="Times New Roman" panose="02020603050405020304" pitchFamily="18" charset="0"/>
                <a:sym typeface="+mn-ea"/>
              </a:rPr>
              <a:t>(3) </a:t>
            </a:r>
            <a:r>
              <a:rPr lang="zh-CN" altLang="en-US" sz="2800">
                <a:solidFill>
                  <a:srgbClr val="0000FF"/>
                </a:solidFill>
              </a:rPr>
              <a:t>唯一约束</a:t>
            </a:r>
          </a:p>
          <a:p>
            <a:pPr marL="0" eaLnBrk="1" latinLnBrk="0" hangingPunct="1">
              <a:lnSpc>
                <a:spcPct val="100000"/>
              </a:lnSpc>
              <a:spcBef>
                <a:spcPts val="600"/>
              </a:spcBef>
            </a:pPr>
            <a:r>
              <a:rPr lang="zh-CN" altLang="en-US" sz="2400">
                <a:latin typeface="Times New Roman" panose="02020603050405020304" pitchFamily="18" charset="0"/>
                <a:cs typeface="Times New Roman" panose="02020603050405020304" pitchFamily="18" charset="0"/>
              </a:rPr>
              <a:t>唯一约束和主键约束的区别：</a:t>
            </a:r>
          </a:p>
          <a:p>
            <a:pPr marL="171450" lvl="1" indent="0" eaLnBrk="1" latinLnBrk="0" hangingPunct="1">
              <a:lnSpc>
                <a:spcPct val="100000"/>
              </a:lnSpc>
              <a:spcBef>
                <a:spcPts val="600"/>
              </a:spcBef>
              <a:buNone/>
            </a:pPr>
            <a:r>
              <a:rPr lang="zh-CN" altLang="en-US" sz="2400">
                <a:latin typeface="Times New Roman" panose="02020603050405020304" pitchFamily="18" charset="0"/>
                <a:cs typeface="Times New Roman" panose="02020603050405020304" pitchFamily="18" charset="0"/>
              </a:rPr>
              <a:t>① 在一个基本表中，只能定义一个主键约束，但可以定义多个唯一约束。</a:t>
            </a:r>
          </a:p>
          <a:p>
            <a:pPr marL="171450" lvl="1" indent="0" eaLnBrk="1" latinLnBrk="0" hangingPunct="1">
              <a:lnSpc>
                <a:spcPct val="100000"/>
              </a:lnSpc>
              <a:spcBef>
                <a:spcPts val="600"/>
              </a:spcBef>
              <a:buNone/>
            </a:pPr>
            <a:r>
              <a:rPr lang="zh-CN" altLang="en-US" sz="2400">
                <a:latin typeface="Times New Roman" panose="02020603050405020304" pitchFamily="18" charset="0"/>
                <a:cs typeface="Times New Roman" panose="02020603050405020304" pitchFamily="18" charset="0"/>
              </a:rPr>
              <a:t>② 两者都为指定的列建立唯一索引，但主键约束限制更严格，不但不允许有重复值，而且也不允许有空值。</a:t>
            </a:r>
          </a:p>
          <a:p>
            <a:pPr marL="171450" lvl="1" indent="0" eaLnBrk="1" latinLnBrk="0" hangingPunct="1">
              <a:lnSpc>
                <a:spcPct val="100000"/>
              </a:lnSpc>
              <a:spcBef>
                <a:spcPts val="600"/>
              </a:spcBef>
              <a:buNone/>
            </a:pPr>
            <a:r>
              <a:rPr lang="zh-CN" altLang="en-US" sz="2400">
                <a:latin typeface="Times New Roman" panose="02020603050405020304" pitchFamily="18" charset="0"/>
                <a:cs typeface="Times New Roman" panose="02020603050405020304" pitchFamily="18" charset="0"/>
              </a:rPr>
              <a:t>③ 唯一约束与主键约束产生的索引可以是聚集索引也可以是非聚集索引，但在缺省情况下唯一约束产生</a:t>
            </a:r>
            <a:r>
              <a:rPr lang="zh-CN" altLang="en-US" sz="2400">
                <a:solidFill>
                  <a:srgbClr val="FF0000"/>
                </a:solidFill>
                <a:latin typeface="Times New Roman" panose="02020603050405020304" pitchFamily="18" charset="0"/>
                <a:cs typeface="Times New Roman" panose="02020603050405020304" pitchFamily="18" charset="0"/>
              </a:rPr>
              <a:t>非聚集索引</a:t>
            </a:r>
            <a:r>
              <a:rPr lang="zh-CN" altLang="en-US" sz="2400">
                <a:latin typeface="Times New Roman" panose="02020603050405020304" pitchFamily="18" charset="0"/>
                <a:cs typeface="Times New Roman" panose="02020603050405020304" pitchFamily="18" charset="0"/>
              </a:rPr>
              <a:t>，主键约束产生</a:t>
            </a:r>
            <a:r>
              <a:rPr lang="zh-CN" altLang="en-US" sz="2400">
                <a:solidFill>
                  <a:srgbClr val="FF0000"/>
                </a:solidFill>
                <a:latin typeface="Times New Roman" panose="02020603050405020304" pitchFamily="18" charset="0"/>
                <a:cs typeface="Times New Roman" panose="02020603050405020304" pitchFamily="18" charset="0"/>
              </a:rPr>
              <a:t>聚集索引</a:t>
            </a:r>
            <a:r>
              <a:rPr lang="zh-CN" altLang="en-US" sz="2400">
                <a:latin typeface="Times New Roman" panose="02020603050405020304" pitchFamily="18" charset="0"/>
                <a:cs typeface="Times New Roman" panose="02020603050405020304" pitchFamily="18" charset="0"/>
              </a:rPr>
              <a:t>。</a:t>
            </a:r>
          </a:p>
          <a:p>
            <a:pPr marL="457200" lvl="1" eaLnBrk="1" latinLnBrk="0" hangingPunct="1">
              <a:lnSpc>
                <a:spcPct val="100000"/>
              </a:lnSpc>
              <a:spcBef>
                <a:spcPts val="600"/>
              </a:spcBef>
            </a:pPr>
            <a:r>
              <a:rPr lang="zh-CN" altLang="en-US" sz="2400">
                <a:latin typeface="Times New Roman" panose="02020603050405020304" pitchFamily="18" charset="0"/>
                <a:cs typeface="Times New Roman" panose="02020603050405020304" pitchFamily="18" charset="0"/>
              </a:rPr>
              <a:t>注意，不能同时为同一列或一组列既定义唯一约束，又定义主键约束。</a:t>
            </a:r>
          </a:p>
          <a:p>
            <a:pPr marL="685800" eaLnBrk="1" latinLnBrk="0" hangingPunct="1">
              <a:lnSpc>
                <a:spcPct val="100000"/>
              </a:lnSpc>
              <a:spcBef>
                <a:spcPts val="0"/>
              </a:spcBef>
            </a:pPr>
            <a:endParaRPr lang="en-US" altLang="zh-CN" sz="240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7107">
                                            <p:txEl>
                                              <p:pRg st="2" end="2"/>
                                            </p:txEl>
                                          </p:spTgt>
                                        </p:tgtEl>
                                        <p:attrNameLst>
                                          <p:attrName>style.visibility</p:attrName>
                                        </p:attrNameLst>
                                      </p:cBhvr>
                                      <p:to>
                                        <p:strVal val="visible"/>
                                      </p:to>
                                    </p:set>
                                    <p:animEffect transition="in" filter="wipe(down)">
                                      <p:cBhvr>
                                        <p:cTn id="7" dur="500"/>
                                        <p:tgtEl>
                                          <p:spTgt spid="4710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7107">
                                            <p:txEl>
                                              <p:pRg st="3" end="3"/>
                                            </p:txEl>
                                          </p:spTgt>
                                        </p:tgtEl>
                                        <p:attrNameLst>
                                          <p:attrName>style.visibility</p:attrName>
                                        </p:attrNameLst>
                                      </p:cBhvr>
                                      <p:to>
                                        <p:strVal val="visible"/>
                                      </p:to>
                                    </p:set>
                                    <p:animEffect transition="in" filter="wipe(down)">
                                      <p:cBhvr>
                                        <p:cTn id="12" dur="500"/>
                                        <p:tgtEl>
                                          <p:spTgt spid="4710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7107">
                                            <p:txEl>
                                              <p:pRg st="4" end="4"/>
                                            </p:txEl>
                                          </p:spTgt>
                                        </p:tgtEl>
                                        <p:attrNameLst>
                                          <p:attrName>style.visibility</p:attrName>
                                        </p:attrNameLst>
                                      </p:cBhvr>
                                      <p:to>
                                        <p:strVal val="visible"/>
                                      </p:to>
                                    </p:set>
                                    <p:animEffect transition="in" filter="wipe(down)">
                                      <p:cBhvr>
                                        <p:cTn id="17" dur="500"/>
                                        <p:tgtEl>
                                          <p:spTgt spid="4710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7107">
                                            <p:txEl>
                                              <p:pRg st="5" end="5"/>
                                            </p:txEl>
                                          </p:spTgt>
                                        </p:tgtEl>
                                        <p:attrNameLst>
                                          <p:attrName>style.visibility</p:attrName>
                                        </p:attrNameLst>
                                      </p:cBhvr>
                                      <p:to>
                                        <p:strVal val="visible"/>
                                      </p:to>
                                    </p:set>
                                    <p:animEffect transition="in" filter="wipe(down)">
                                      <p:cBhvr>
                                        <p:cTn id="22" dur="500"/>
                                        <p:tgtEl>
                                          <p:spTgt spid="471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zh-CN"/>
              <a:t>1</a:t>
            </a:r>
            <a:r>
              <a:rPr lang="zh-CN" altLang="en-US"/>
              <a:t>．约束</a:t>
            </a:r>
            <a:endParaRPr lang="zh-CN" altLang="en-US" sz="3600"/>
          </a:p>
        </p:txBody>
      </p:sp>
      <p:sp>
        <p:nvSpPr>
          <p:cNvPr id="47107" name="Rectangle 3"/>
          <p:cNvSpPr>
            <a:spLocks noGrp="1" noChangeArrowheads="1"/>
          </p:cNvSpPr>
          <p:nvPr>
            <p:ph type="body" idx="1"/>
          </p:nvPr>
        </p:nvSpPr>
        <p:spPr>
          <a:xfrm>
            <a:off x="457200" y="1052513"/>
            <a:ext cx="8229600" cy="5184775"/>
          </a:xfrm>
        </p:spPr>
        <p:txBody>
          <a:bodyPr/>
          <a:lstStyle/>
          <a:p>
            <a:pPr marL="0" indent="0" eaLnBrk="1" hangingPunct="1">
              <a:lnSpc>
                <a:spcPct val="80000"/>
              </a:lnSpc>
              <a:buNone/>
            </a:pPr>
            <a:r>
              <a:rPr lang="en-US" altLang="zh-CN" sz="2800">
                <a:solidFill>
                  <a:srgbClr val="0000FF"/>
                </a:solidFill>
                <a:latin typeface="Times New Roman" panose="02020603050405020304" pitchFamily="18" charset="0"/>
                <a:cs typeface="Times New Roman" panose="02020603050405020304" pitchFamily="18" charset="0"/>
                <a:sym typeface="+mn-ea"/>
              </a:rPr>
              <a:t>(3) </a:t>
            </a:r>
            <a:r>
              <a:rPr lang="zh-CN" altLang="en-US" sz="2800">
                <a:solidFill>
                  <a:srgbClr val="0000FF"/>
                </a:solidFill>
              </a:rPr>
              <a:t>唯一约束</a:t>
            </a:r>
          </a:p>
          <a:p>
            <a:pPr algn="l" eaLnBrk="1" latinLnBrk="0" hangingPunct="1">
              <a:lnSpc>
                <a:spcPct val="100000"/>
              </a:lnSpc>
              <a:spcBef>
                <a:spcPct val="20000"/>
              </a:spcBef>
            </a:pPr>
            <a:r>
              <a:rPr lang="zh-CN" altLang="en-US" sz="2400">
                <a:latin typeface="Times New Roman" panose="02020603050405020304" pitchFamily="18" charset="0"/>
                <a:cs typeface="Times New Roman" panose="02020603050405020304" pitchFamily="18" charset="0"/>
              </a:rPr>
              <a:t>用于定义列级约束时，其语法格式如下：</a:t>
            </a:r>
          </a:p>
          <a:p>
            <a:pPr marL="800100" lvl="2" indent="-342900" algn="l" eaLnBrk="1" latinLnBrk="0" hangingPunct="1">
              <a:lnSpc>
                <a:spcPct val="100000"/>
              </a:lnSpc>
              <a:spcBef>
                <a:spcPct val="20000"/>
              </a:spcBef>
              <a:buChar char="p"/>
            </a:pPr>
            <a:r>
              <a:rPr lang="zh-CN" altLang="en-US" sz="2130">
                <a:latin typeface="Times New Roman" panose="02020603050405020304" pitchFamily="18" charset="0"/>
                <a:cs typeface="Times New Roman" panose="02020603050405020304" pitchFamily="18" charset="0"/>
              </a:rPr>
              <a:t>[CONSTRAINT constraint_name] UNIQUE</a:t>
            </a:r>
          </a:p>
          <a:p>
            <a:pPr algn="l" eaLnBrk="1" latinLnBrk="0" hangingPunct="1">
              <a:lnSpc>
                <a:spcPct val="100000"/>
              </a:lnSpc>
              <a:spcBef>
                <a:spcPct val="20000"/>
              </a:spcBef>
            </a:pPr>
            <a:r>
              <a:rPr lang="zh-CN" altLang="en-US" sz="2400">
                <a:latin typeface="Times New Roman" panose="02020603050405020304" pitchFamily="18" charset="0"/>
                <a:cs typeface="Times New Roman" panose="02020603050405020304" pitchFamily="18" charset="0"/>
              </a:rPr>
              <a:t>用于定义表级约束时，其语法格式如下：</a:t>
            </a:r>
          </a:p>
          <a:p>
            <a:pPr marL="800100" lvl="2" indent="-342900" algn="l" eaLnBrk="1" latinLnBrk="0" hangingPunct="1">
              <a:lnSpc>
                <a:spcPct val="100000"/>
              </a:lnSpc>
              <a:spcBef>
                <a:spcPct val="20000"/>
              </a:spcBef>
              <a:buChar char="p"/>
            </a:pPr>
            <a:r>
              <a:rPr lang="zh-CN" altLang="en-US" sz="2130">
                <a:latin typeface="Times New Roman" panose="02020603050405020304" pitchFamily="18" charset="0"/>
                <a:cs typeface="Times New Roman" panose="02020603050405020304" pitchFamily="18" charset="0"/>
              </a:rPr>
              <a:t>[CONSTRAINT constraint_name] UNIQUE (&lt;column_name&gt;[{,&lt;column_name &gt;}])</a:t>
            </a:r>
          </a:p>
        </p:txBody>
      </p:sp>
    </p:spTree>
  </p:cSld>
  <p:clrMapOvr>
    <a:masterClrMapping/>
  </p:clrMapOvr>
  <p:transition spd="slow">
    <p:randomBar dir="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a:t>1</a:t>
            </a:r>
            <a:r>
              <a:rPr lang="zh-CN" altLang="en-US"/>
              <a:t>．约束</a:t>
            </a:r>
            <a:endParaRPr lang="zh-CN" altLang="en-US" sz="2800"/>
          </a:p>
        </p:txBody>
      </p:sp>
      <p:sp>
        <p:nvSpPr>
          <p:cNvPr id="48131" name="Rectangle 3"/>
          <p:cNvSpPr>
            <a:spLocks noGrp="1" noChangeArrowheads="1"/>
          </p:cNvSpPr>
          <p:nvPr>
            <p:ph type="body" idx="1"/>
          </p:nvPr>
        </p:nvSpPr>
        <p:spPr>
          <a:xfrm>
            <a:off x="457200" y="1052513"/>
            <a:ext cx="8229600" cy="5184775"/>
          </a:xfrm>
        </p:spPr>
        <p:txBody>
          <a:bodyPr/>
          <a:lstStyle/>
          <a:p>
            <a:pPr marL="0" algn="l" eaLnBrk="1" hangingPunct="1">
              <a:lnSpc>
                <a:spcPct val="80000"/>
              </a:lnSpc>
              <a:buNone/>
            </a:pPr>
            <a:r>
              <a:rPr lang="zh-CN" altLang="en-US" sz="2800">
                <a:solidFill>
                  <a:srgbClr val="0000FF"/>
                </a:solidFill>
                <a:latin typeface="Times New Roman" panose="02020603050405020304" pitchFamily="18" charset="0"/>
                <a:cs typeface="Times New Roman" panose="02020603050405020304" pitchFamily="18" charset="0"/>
                <a:sym typeface="+mn-ea"/>
              </a:rPr>
              <a:t>(4) </a:t>
            </a:r>
            <a:r>
              <a:rPr lang="zh-CN" altLang="en-US" sz="2800">
                <a:solidFill>
                  <a:srgbClr val="0000FF"/>
                </a:solidFill>
                <a:latin typeface="Times New Roman" panose="02020603050405020304" pitchFamily="18" charset="0"/>
                <a:cs typeface="Times New Roman" panose="02020603050405020304" pitchFamily="18" charset="0"/>
              </a:rPr>
              <a:t>外</a:t>
            </a:r>
            <a:r>
              <a:rPr lang="zh-CN" altLang="en-US" sz="2800">
                <a:solidFill>
                  <a:srgbClr val="0000FF"/>
                </a:solidFill>
              </a:rPr>
              <a:t>键约束和参照约束</a:t>
            </a:r>
          </a:p>
          <a:p>
            <a:pPr algn="l" eaLnBrk="1" latinLnBrk="0" hangingPunct="1">
              <a:spcBef>
                <a:spcPct val="20000"/>
              </a:spcBef>
            </a:pPr>
            <a:r>
              <a:rPr lang="zh-CN" altLang="en-US" sz="2400">
                <a:latin typeface="Times New Roman" panose="02020603050405020304" pitchFamily="18" charset="0"/>
                <a:cs typeface="Times New Roman" panose="02020603050405020304" pitchFamily="18" charset="0"/>
              </a:rPr>
              <a:t>一般情况下，外键约束和参照约束一起使用，来保证参照完整性。要求外键列中正被插入或更新的新值，必须在被参照表（主表）的相应列（主键）中已经存在。</a:t>
            </a:r>
          </a:p>
          <a:p>
            <a:pPr algn="l" eaLnBrk="1" latinLnBrk="0" hangingPunct="1">
              <a:spcBef>
                <a:spcPct val="20000"/>
              </a:spcBef>
            </a:pPr>
            <a:r>
              <a:rPr lang="zh-CN" altLang="en-US" sz="2400">
                <a:latin typeface="Times New Roman" panose="02020603050405020304" pitchFamily="18" charset="0"/>
                <a:cs typeface="Times New Roman" panose="02020603050405020304" pitchFamily="18" charset="0"/>
              </a:rPr>
              <a:t>其语法格式如下：</a:t>
            </a:r>
          </a:p>
          <a:p>
            <a:pPr marL="800100" lvl="2" indent="-342900" algn="l" eaLnBrk="1" latinLnBrk="0" hangingPunct="1">
              <a:spcBef>
                <a:spcPct val="20000"/>
              </a:spcBef>
              <a:buChar char="p"/>
            </a:pPr>
            <a:r>
              <a:rPr lang="zh-CN" altLang="en-US" sz="2130">
                <a:latin typeface="Times New Roman" panose="02020603050405020304" pitchFamily="18" charset="0"/>
                <a:cs typeface="Times New Roman" panose="02020603050405020304" pitchFamily="18" charset="0"/>
              </a:rPr>
              <a:t>[CONSTRAINT constraint_name] [FOREIGN KEY] REFERENCES ref_</a:t>
            </a:r>
            <a:r>
              <a:rPr lang="zh-CN" altLang="en-US" sz="2400">
                <a:latin typeface="Times New Roman" panose="02020603050405020304" pitchFamily="18" charset="0"/>
                <a:cs typeface="Times New Roman" panose="02020603050405020304" pitchFamily="18" charset="0"/>
              </a:rPr>
              <a:t>table </a:t>
            </a:r>
            <a:r>
              <a:rPr lang="zh-CN" altLang="en-US" sz="2130">
                <a:latin typeface="Times New Roman" panose="02020603050405020304" pitchFamily="18" charset="0"/>
                <a:cs typeface="Times New Roman" panose="02020603050405020304" pitchFamily="18" charset="0"/>
              </a:rPr>
              <a:t>(ref_column [{,&lt;ref_column&gt;}])</a:t>
            </a:r>
          </a:p>
          <a:p>
            <a:pPr marL="800100" lvl="2" indent="-342900" algn="l" eaLnBrk="1" latinLnBrk="0" hangingPunct="1">
              <a:spcBef>
                <a:spcPct val="20000"/>
              </a:spcBef>
              <a:buChar char="p"/>
            </a:pPr>
            <a:endParaRPr lang="zh-CN" altLang="en-US" sz="213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a:t>1</a:t>
            </a:r>
            <a:r>
              <a:rPr lang="zh-CN" altLang="en-US"/>
              <a:t>．约束</a:t>
            </a:r>
            <a:endParaRPr lang="zh-CN" altLang="en-US" sz="2800"/>
          </a:p>
        </p:txBody>
      </p:sp>
      <p:sp>
        <p:nvSpPr>
          <p:cNvPr id="48131" name="Rectangle 3"/>
          <p:cNvSpPr>
            <a:spLocks noGrp="1" noChangeArrowheads="1"/>
          </p:cNvSpPr>
          <p:nvPr>
            <p:ph type="body" idx="1"/>
          </p:nvPr>
        </p:nvSpPr>
        <p:spPr>
          <a:xfrm>
            <a:off x="457200" y="1052513"/>
            <a:ext cx="8229600" cy="5184775"/>
          </a:xfrm>
        </p:spPr>
        <p:txBody>
          <a:bodyPr/>
          <a:lstStyle/>
          <a:p>
            <a:pPr marL="0" algn="l" eaLnBrk="1" hangingPunct="1">
              <a:lnSpc>
                <a:spcPct val="80000"/>
              </a:lnSpc>
              <a:buNone/>
            </a:pPr>
            <a:r>
              <a:rPr lang="zh-CN" altLang="en-US" sz="2800">
                <a:solidFill>
                  <a:srgbClr val="0000FF"/>
                </a:solidFill>
                <a:latin typeface="Times New Roman" panose="02020603050405020304" pitchFamily="18" charset="0"/>
                <a:cs typeface="Times New Roman" panose="02020603050405020304" pitchFamily="18" charset="0"/>
                <a:sym typeface="+mn-ea"/>
              </a:rPr>
              <a:t>(4) </a:t>
            </a:r>
            <a:r>
              <a:rPr lang="zh-CN" altLang="en-US" sz="2800">
                <a:solidFill>
                  <a:srgbClr val="0000FF"/>
                </a:solidFill>
                <a:latin typeface="Times New Roman" panose="02020603050405020304" pitchFamily="18" charset="0"/>
                <a:cs typeface="Times New Roman" panose="02020603050405020304" pitchFamily="18" charset="0"/>
              </a:rPr>
              <a:t>外</a:t>
            </a:r>
            <a:r>
              <a:rPr lang="zh-CN" altLang="en-US" sz="2800">
                <a:solidFill>
                  <a:srgbClr val="0000FF"/>
                </a:solidFill>
              </a:rPr>
              <a:t>键约束和参照约束</a:t>
            </a:r>
          </a:p>
          <a:p>
            <a:pPr eaLnBrk="1" hangingPunct="1">
              <a:lnSpc>
                <a:spcPct val="80000"/>
              </a:lnSpc>
              <a:buFont typeface="Wingdings" panose="05000000000000000000" pitchFamily="2" charset="2"/>
              <a:buNone/>
            </a:pPr>
            <a:endParaRPr lang="en-US" altLang="zh-CN" sz="2125">
              <a:latin typeface="Times New Roman" panose="02020603050405020304" pitchFamily="18" charset="0"/>
              <a:cs typeface="Times New Roman" panose="02020603050405020304" pitchFamily="18" charset="0"/>
              <a:sym typeface="+mn-ea"/>
            </a:endParaRPr>
          </a:p>
          <a:p>
            <a:pPr eaLnBrk="1" hangingPunct="1">
              <a:lnSpc>
                <a:spcPct val="80000"/>
              </a:lnSpc>
              <a:buFont typeface="Wingdings" panose="05000000000000000000" pitchFamily="2" charset="2"/>
              <a:buNone/>
            </a:pPr>
            <a:r>
              <a:rPr lang="en-US" altLang="zh-CN" sz="2125">
                <a:latin typeface="Times New Roman" panose="02020603050405020304" pitchFamily="18" charset="0"/>
                <a:cs typeface="Times New Roman" panose="02020603050405020304" pitchFamily="18" charset="0"/>
                <a:sym typeface="+mn-ea"/>
              </a:rPr>
              <a:t>CREATE TABLE Student</a:t>
            </a:r>
            <a:endParaRPr lang="en-US" altLang="zh-CN" sz="2125">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pPr>
            <a:r>
              <a:rPr lang="en-US" altLang="zh-CN" sz="2125">
                <a:latin typeface="Times New Roman" panose="02020603050405020304" pitchFamily="18" charset="0"/>
                <a:cs typeface="Times New Roman" panose="02020603050405020304" pitchFamily="18" charset="0"/>
                <a:sym typeface="+mn-ea"/>
              </a:rPr>
              <a:t>(</a:t>
            </a:r>
          </a:p>
          <a:p>
            <a:pPr eaLnBrk="1" hangingPunct="1">
              <a:lnSpc>
                <a:spcPct val="80000"/>
              </a:lnSpc>
              <a:buFont typeface="Wingdings" panose="05000000000000000000" pitchFamily="2" charset="2"/>
              <a:buNone/>
            </a:pPr>
            <a:r>
              <a:rPr lang="en-US" altLang="zh-CN" sz="2125">
                <a:latin typeface="Times New Roman" panose="02020603050405020304" pitchFamily="18" charset="0"/>
                <a:cs typeface="Times New Roman" panose="02020603050405020304" pitchFamily="18" charset="0"/>
                <a:sym typeface="+mn-ea"/>
              </a:rPr>
              <a:t>	Sno nchar(6) not null PRIMARY KEY,</a:t>
            </a:r>
          </a:p>
          <a:p>
            <a:pPr eaLnBrk="1" hangingPunct="1">
              <a:lnSpc>
                <a:spcPct val="80000"/>
              </a:lnSpc>
              <a:buFont typeface="Wingdings" panose="05000000000000000000" pitchFamily="2" charset="2"/>
              <a:buNone/>
            </a:pPr>
            <a:r>
              <a:rPr lang="en-US" altLang="zh-CN" sz="2125">
                <a:latin typeface="Times New Roman" panose="02020603050405020304" pitchFamily="18" charset="0"/>
                <a:cs typeface="Times New Roman" panose="02020603050405020304" pitchFamily="18" charset="0"/>
                <a:sym typeface="+mn-ea"/>
              </a:rPr>
              <a:t>	...</a:t>
            </a:r>
          </a:p>
          <a:p>
            <a:pPr eaLnBrk="1" hangingPunct="1">
              <a:lnSpc>
                <a:spcPct val="80000"/>
              </a:lnSpc>
              <a:buFont typeface="Wingdings" panose="05000000000000000000" pitchFamily="2" charset="2"/>
              <a:buNone/>
            </a:pPr>
            <a:r>
              <a:rPr lang="en-US" altLang="zh-CN" sz="2125">
                <a:latin typeface="Times New Roman" panose="02020603050405020304" pitchFamily="18" charset="0"/>
                <a:cs typeface="Times New Roman" panose="02020603050405020304" pitchFamily="18" charset="0"/>
                <a:sym typeface="+mn-ea"/>
              </a:rPr>
              <a:t>)</a:t>
            </a:r>
          </a:p>
          <a:p>
            <a:pPr eaLnBrk="1" hangingPunct="1">
              <a:lnSpc>
                <a:spcPct val="80000"/>
              </a:lnSpc>
              <a:buFont typeface="Wingdings" panose="05000000000000000000" pitchFamily="2" charset="2"/>
              <a:buNone/>
            </a:pPr>
            <a:endParaRPr lang="en-US" altLang="zh-CN" sz="2125">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pPr>
            <a:r>
              <a:rPr lang="en-US" altLang="zh-CN" sz="2125">
                <a:latin typeface="Times New Roman" panose="02020603050405020304" pitchFamily="18" charset="0"/>
                <a:cs typeface="Times New Roman" panose="02020603050405020304" pitchFamily="18" charset="0"/>
                <a:sym typeface="+mn-ea"/>
              </a:rPr>
              <a:t>CREATE TABLE SC</a:t>
            </a:r>
            <a:endParaRPr lang="en-US" altLang="zh-CN" sz="2125">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pPr>
            <a:r>
              <a:rPr lang="en-US" altLang="zh-CN" sz="2125">
                <a:latin typeface="Times New Roman" panose="02020603050405020304" pitchFamily="18" charset="0"/>
                <a:cs typeface="Times New Roman" panose="02020603050405020304" pitchFamily="18" charset="0"/>
                <a:sym typeface="+mn-ea"/>
              </a:rPr>
              <a:t>(     </a:t>
            </a:r>
          </a:p>
          <a:p>
            <a:pPr eaLnBrk="1" hangingPunct="1">
              <a:lnSpc>
                <a:spcPct val="80000"/>
              </a:lnSpc>
              <a:buFont typeface="Wingdings" panose="05000000000000000000" pitchFamily="2" charset="2"/>
              <a:buNone/>
            </a:pPr>
            <a:r>
              <a:rPr lang="en-US" altLang="zh-CN" sz="2125">
                <a:latin typeface="Times New Roman" panose="02020603050405020304" pitchFamily="18" charset="0"/>
                <a:cs typeface="Times New Roman" panose="02020603050405020304" pitchFamily="18" charset="0"/>
                <a:sym typeface="+mn-ea"/>
              </a:rPr>
              <a:t>	Sno nchar(6) not null </a:t>
            </a:r>
            <a:r>
              <a:rPr lang="en-US" altLang="zh-CN" sz="2125">
                <a:latin typeface="Times New Roman" panose="02020603050405020304" pitchFamily="18" charset="0"/>
                <a:sym typeface="+mn-ea"/>
              </a:rPr>
              <a:t>foreign key </a:t>
            </a:r>
            <a:r>
              <a:rPr lang="en-US" altLang="zh-CN" sz="2125">
                <a:solidFill>
                  <a:srgbClr val="FF0000"/>
                </a:solidFill>
                <a:latin typeface="Times New Roman" panose="02020603050405020304" pitchFamily="18" charset="0"/>
                <a:cs typeface="Times New Roman" panose="02020603050405020304" pitchFamily="18" charset="0"/>
                <a:sym typeface="+mn-ea"/>
              </a:rPr>
              <a:t>references Student(Sno)</a:t>
            </a:r>
            <a:r>
              <a:rPr lang="en-US" altLang="zh-CN" sz="2125">
                <a:latin typeface="Times New Roman" panose="02020603050405020304" pitchFamily="18" charset="0"/>
                <a:cs typeface="Times New Roman" panose="02020603050405020304" pitchFamily="18" charset="0"/>
                <a:sym typeface="+mn-ea"/>
              </a:rPr>
              <a:t>,</a:t>
            </a:r>
          </a:p>
          <a:p>
            <a:pPr eaLnBrk="1" hangingPunct="1">
              <a:lnSpc>
                <a:spcPct val="80000"/>
              </a:lnSpc>
              <a:buFont typeface="Wingdings" panose="05000000000000000000" pitchFamily="2" charset="2"/>
              <a:buNone/>
            </a:pPr>
            <a:r>
              <a:rPr lang="en-US" altLang="zh-CN" sz="2125">
                <a:latin typeface="Times New Roman" panose="02020603050405020304" pitchFamily="18" charset="0"/>
                <a:cs typeface="Times New Roman" panose="02020603050405020304" pitchFamily="18" charset="0"/>
                <a:sym typeface="+mn-ea"/>
              </a:rPr>
              <a:t>	</a:t>
            </a:r>
            <a:r>
              <a:rPr lang="en-US" altLang="zh-CN" sz="1885">
                <a:latin typeface="Times New Roman" panose="02020603050405020304" pitchFamily="18" charset="0"/>
                <a:cs typeface="Times New Roman" panose="02020603050405020304" pitchFamily="18" charset="0"/>
                <a:sym typeface="+mn-ea"/>
              </a:rPr>
              <a:t>Cno nchar(12) not null </a:t>
            </a:r>
            <a:r>
              <a:rPr lang="en-US" altLang="zh-CN" sz="1885">
                <a:latin typeface="Times New Roman" panose="02020603050405020304" pitchFamily="18" charset="0"/>
                <a:sym typeface="+mn-ea"/>
              </a:rPr>
              <a:t>foreign key </a:t>
            </a:r>
            <a:r>
              <a:rPr lang="en-US" altLang="zh-CN" sz="1885">
                <a:solidFill>
                  <a:srgbClr val="FF0000"/>
                </a:solidFill>
                <a:latin typeface="Times New Roman" panose="02020603050405020304" pitchFamily="18" charset="0"/>
                <a:cs typeface="Times New Roman" panose="02020603050405020304" pitchFamily="18" charset="0"/>
                <a:sym typeface="+mn-ea"/>
              </a:rPr>
              <a:t>references Course(Cno)</a:t>
            </a:r>
            <a:r>
              <a:rPr lang="en-US" altLang="zh-CN" sz="1885">
                <a:latin typeface="Times New Roman" panose="02020603050405020304" pitchFamily="18" charset="0"/>
                <a:cs typeface="Times New Roman" panose="02020603050405020304" pitchFamily="18" charset="0"/>
                <a:sym typeface="+mn-ea"/>
              </a:rPr>
              <a:t>,</a:t>
            </a:r>
          </a:p>
          <a:p>
            <a:pPr marL="0" lvl="1" eaLnBrk="1" hangingPunct="1">
              <a:lnSpc>
                <a:spcPct val="80000"/>
              </a:lnSpc>
              <a:buFont typeface="Wingdings" panose="05000000000000000000" pitchFamily="2" charset="2"/>
              <a:buNone/>
            </a:pPr>
            <a:r>
              <a:rPr lang="en-US" altLang="zh-CN" sz="2125">
                <a:latin typeface="Times New Roman" panose="02020603050405020304" pitchFamily="18" charset="0"/>
                <a:cs typeface="Times New Roman" panose="02020603050405020304" pitchFamily="18" charset="0"/>
                <a:sym typeface="+mn-ea"/>
              </a:rPr>
              <a:t>     ...</a:t>
            </a:r>
            <a:endParaRPr lang="en-US" altLang="zh-CN" sz="2125">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pPr>
            <a:r>
              <a:rPr lang="en-US" altLang="zh-CN" sz="2125">
                <a:latin typeface="Times New Roman" panose="02020603050405020304" pitchFamily="18" charset="0"/>
                <a:cs typeface="Times New Roman" panose="02020603050405020304" pitchFamily="18" charset="0"/>
                <a:sym typeface="+mn-ea"/>
              </a:rPr>
              <a:t>     PRIMARY KEY(Sno,Cno)	 </a:t>
            </a:r>
          </a:p>
          <a:p>
            <a:pPr eaLnBrk="1" hangingPunct="1">
              <a:lnSpc>
                <a:spcPct val="80000"/>
              </a:lnSpc>
              <a:buFont typeface="Wingdings" panose="05000000000000000000" pitchFamily="2" charset="2"/>
              <a:buNone/>
            </a:pPr>
            <a:r>
              <a:rPr lang="en-US" altLang="zh-CN" sz="2125">
                <a:latin typeface="Times New Roman" panose="02020603050405020304" pitchFamily="18" charset="0"/>
                <a:cs typeface="Times New Roman" panose="02020603050405020304" pitchFamily="18" charset="0"/>
                <a:sym typeface="+mn-ea"/>
              </a:rPr>
              <a:t>)</a:t>
            </a:r>
            <a:endParaRPr lang="en-US" altLang="zh-CN" sz="2125">
              <a:latin typeface="Times New Roman" panose="02020603050405020304" pitchFamily="18" charset="0"/>
              <a:cs typeface="Times New Roman" panose="02020603050405020304" pitchFamily="18" charset="0"/>
            </a:endParaRPr>
          </a:p>
          <a:p>
            <a:pPr marL="800100" lvl="2" indent="-342900" algn="l" eaLnBrk="1" latinLnBrk="0" hangingPunct="1">
              <a:spcBef>
                <a:spcPct val="20000"/>
              </a:spcBef>
              <a:buChar char="p"/>
            </a:pPr>
            <a:endParaRPr lang="zh-CN" altLang="en-US" sz="213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zh-CN"/>
              <a:t>1</a:t>
            </a:r>
            <a:r>
              <a:rPr lang="zh-CN" altLang="en-US"/>
              <a:t>．约束</a:t>
            </a:r>
            <a:endParaRPr lang="zh-CN" altLang="en-US" sz="2800"/>
          </a:p>
        </p:txBody>
      </p:sp>
      <p:sp>
        <p:nvSpPr>
          <p:cNvPr id="49155" name="Rectangle 3"/>
          <p:cNvSpPr>
            <a:spLocks noGrp="1" noChangeArrowheads="1"/>
          </p:cNvSpPr>
          <p:nvPr>
            <p:ph type="body" idx="1"/>
          </p:nvPr>
        </p:nvSpPr>
        <p:spPr>
          <a:xfrm>
            <a:off x="457200" y="1052513"/>
            <a:ext cx="8229600" cy="5184775"/>
          </a:xfrm>
        </p:spPr>
        <p:txBody>
          <a:bodyPr/>
          <a:lstStyle/>
          <a:p>
            <a:pPr marL="0" indent="0" eaLnBrk="1" hangingPunct="1">
              <a:buNone/>
            </a:pPr>
            <a:r>
              <a:rPr lang="en-US" altLang="zh-CN" sz="2800">
                <a:solidFill>
                  <a:srgbClr val="0000FF"/>
                </a:solidFill>
                <a:latin typeface="Times New Roman" panose="02020603050405020304" pitchFamily="18" charset="0"/>
                <a:cs typeface="Times New Roman" panose="02020603050405020304" pitchFamily="18" charset="0"/>
                <a:sym typeface="+mn-ea"/>
              </a:rPr>
              <a:t>(5) </a:t>
            </a:r>
            <a:r>
              <a:rPr lang="zh-CN" altLang="en-US" sz="2800" b="1">
                <a:solidFill>
                  <a:srgbClr val="0000FF"/>
                </a:solidFill>
              </a:rPr>
              <a:t>缺省值约束</a:t>
            </a:r>
            <a:endParaRPr lang="zh-CN" altLang="en-US" b="1">
              <a:solidFill>
                <a:srgbClr val="0000FF"/>
              </a:solidFill>
            </a:endParaRPr>
          </a:p>
          <a:p>
            <a:pPr eaLnBrk="1" hangingPunct="1"/>
            <a:r>
              <a:rPr lang="zh-CN" altLang="en-US" sz="2400">
                <a:latin typeface="Times New Roman" panose="02020603050405020304" pitchFamily="18" charset="0"/>
                <a:cs typeface="Times New Roman" panose="02020603050405020304" pitchFamily="18" charset="0"/>
              </a:rPr>
              <a:t>当向数据库中的表插入数据时，如果用户没有明确给出某列的值时，</a:t>
            </a:r>
            <a:r>
              <a:rPr lang="en-US" altLang="zh-CN" sz="2400">
                <a:latin typeface="Times New Roman" panose="02020603050405020304" pitchFamily="18" charset="0"/>
                <a:cs typeface="Times New Roman" panose="02020603050405020304" pitchFamily="18" charset="0"/>
              </a:rPr>
              <a:t>SQL Server</a:t>
            </a:r>
            <a:r>
              <a:rPr lang="zh-CN" altLang="en-US" sz="2400">
                <a:latin typeface="Times New Roman" panose="02020603050405020304" pitchFamily="18" charset="0"/>
                <a:cs typeface="Times New Roman" panose="02020603050405020304" pitchFamily="18" charset="0"/>
              </a:rPr>
              <a:t>自动为该列输入指定值。</a:t>
            </a:r>
          </a:p>
          <a:p>
            <a:pPr eaLnBrk="1" hangingPunct="1"/>
            <a:r>
              <a:rPr lang="zh-CN" altLang="en-US" sz="2400">
                <a:latin typeface="Times New Roman" panose="02020603050405020304" pitchFamily="18" charset="0"/>
                <a:cs typeface="Times New Roman" panose="02020603050405020304" pitchFamily="18" charset="0"/>
              </a:rPr>
              <a:t>空值约束只能用于定义列级约束，其语法格式如下：</a:t>
            </a:r>
          </a:p>
          <a:p>
            <a:pPr lvl="1" eaLnBrk="1" hangingPunct="1"/>
            <a:r>
              <a:rPr lang="en-US" altLang="zh-CN" sz="2400">
                <a:latin typeface="Times New Roman" panose="02020603050405020304" pitchFamily="18" charset="0"/>
                <a:cs typeface="Times New Roman" panose="02020603050405020304" pitchFamily="18" charset="0"/>
              </a:rPr>
              <a:t>[CONSTRAINT constraint_name] DEFAULT constant_expression</a:t>
            </a:r>
          </a:p>
          <a:p>
            <a:pPr eaLnBrk="1" hangingPunct="1">
              <a:lnSpc>
                <a:spcPct val="80000"/>
              </a:lnSpc>
              <a:buFont typeface="Wingdings" panose="05000000000000000000" pitchFamily="2" charset="2"/>
              <a:buNone/>
            </a:pPr>
            <a:endParaRPr lang="en-US" altLang="zh-CN">
              <a:latin typeface="Times New Roman" panose="02020603050405020304" pitchFamily="18" charset="0"/>
              <a:cs typeface="Times New Roman" panose="02020603050405020304" pitchFamily="18" charset="0"/>
              <a:sym typeface="+mn-ea"/>
            </a:endParaRPr>
          </a:p>
          <a:p>
            <a:pPr eaLnBrk="1" hangingPunct="1">
              <a:lnSpc>
                <a:spcPct val="80000"/>
              </a:lnSpc>
              <a:buFont typeface="Wingdings" panose="05000000000000000000" pitchFamily="2" charset="2"/>
              <a:buNone/>
            </a:pPr>
            <a:r>
              <a:rPr lang="en-US" altLang="zh-CN">
                <a:latin typeface="Times New Roman" panose="02020603050405020304" pitchFamily="18" charset="0"/>
                <a:cs typeface="Times New Roman" panose="02020603050405020304" pitchFamily="18" charset="0"/>
                <a:sym typeface="+mn-ea"/>
              </a:rPr>
              <a:t>CREATE TABLE SC</a:t>
            </a:r>
            <a:endParaRPr lang="en-US" altLang="zh-CN">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pPr>
            <a:r>
              <a:rPr lang="en-US" altLang="zh-CN">
                <a:latin typeface="Times New Roman" panose="02020603050405020304" pitchFamily="18" charset="0"/>
                <a:cs typeface="Times New Roman" panose="02020603050405020304" pitchFamily="18" charset="0"/>
                <a:sym typeface="+mn-ea"/>
              </a:rPr>
              <a:t>(     </a:t>
            </a:r>
          </a:p>
          <a:p>
            <a:pPr eaLnBrk="1" hangingPunct="1">
              <a:lnSpc>
                <a:spcPct val="80000"/>
              </a:lnSpc>
              <a:buFont typeface="Wingdings" panose="05000000000000000000" pitchFamily="2" charset="2"/>
              <a:buNone/>
            </a:pPr>
            <a:r>
              <a:rPr lang="en-US" altLang="zh-CN">
                <a:latin typeface="Times New Roman" panose="02020603050405020304" pitchFamily="18" charset="0"/>
                <a:cs typeface="Times New Roman" panose="02020603050405020304" pitchFamily="18" charset="0"/>
                <a:sym typeface="+mn-ea"/>
              </a:rPr>
              <a:t>	Sno nchar(6) not null </a:t>
            </a:r>
            <a:r>
              <a:rPr lang="en-US" altLang="zh-CN">
                <a:latin typeface="Times New Roman" panose="02020603050405020304" pitchFamily="18" charset="0"/>
                <a:sym typeface="+mn-ea"/>
              </a:rPr>
              <a:t>foreign key </a:t>
            </a:r>
            <a:r>
              <a:rPr lang="en-US" altLang="zh-CN">
                <a:solidFill>
                  <a:srgbClr val="FF0000"/>
                </a:solidFill>
                <a:latin typeface="Times New Roman" panose="02020603050405020304" pitchFamily="18" charset="0"/>
                <a:cs typeface="Times New Roman" panose="02020603050405020304" pitchFamily="18" charset="0"/>
                <a:sym typeface="+mn-ea"/>
              </a:rPr>
              <a:t>references Student(Sno)</a:t>
            </a:r>
            <a:r>
              <a:rPr lang="en-US" altLang="zh-CN">
                <a:latin typeface="Times New Roman" panose="02020603050405020304" pitchFamily="18" charset="0"/>
                <a:cs typeface="Times New Roman" panose="02020603050405020304" pitchFamily="18" charset="0"/>
                <a:sym typeface="+mn-ea"/>
              </a:rPr>
              <a:t>,</a:t>
            </a:r>
          </a:p>
          <a:p>
            <a:pPr eaLnBrk="1" hangingPunct="1">
              <a:lnSpc>
                <a:spcPct val="80000"/>
              </a:lnSpc>
              <a:buFont typeface="Wingdings" panose="05000000000000000000" pitchFamily="2" charset="2"/>
              <a:buNone/>
            </a:pPr>
            <a:r>
              <a:rPr lang="en-US" altLang="zh-CN">
                <a:latin typeface="Times New Roman" panose="02020603050405020304" pitchFamily="18" charset="0"/>
                <a:cs typeface="Times New Roman" panose="02020603050405020304" pitchFamily="18" charset="0"/>
                <a:sym typeface="+mn-ea"/>
              </a:rPr>
              <a:t>	Cno nchar(12) not null </a:t>
            </a:r>
            <a:r>
              <a:rPr lang="en-US" altLang="zh-CN">
                <a:latin typeface="Times New Roman" panose="02020603050405020304" pitchFamily="18" charset="0"/>
                <a:sym typeface="+mn-ea"/>
              </a:rPr>
              <a:t>foreign key </a:t>
            </a:r>
            <a:r>
              <a:rPr lang="en-US" altLang="zh-CN">
                <a:solidFill>
                  <a:srgbClr val="FF0000"/>
                </a:solidFill>
                <a:latin typeface="Times New Roman" panose="02020603050405020304" pitchFamily="18" charset="0"/>
                <a:cs typeface="Times New Roman" panose="02020603050405020304" pitchFamily="18" charset="0"/>
                <a:sym typeface="+mn-ea"/>
              </a:rPr>
              <a:t>references Course(Cno)</a:t>
            </a:r>
            <a:r>
              <a:rPr lang="en-US" altLang="zh-CN">
                <a:latin typeface="Times New Roman" panose="02020603050405020304" pitchFamily="18" charset="0"/>
                <a:cs typeface="Times New Roman" panose="02020603050405020304" pitchFamily="18" charset="0"/>
                <a:sym typeface="+mn-ea"/>
              </a:rPr>
              <a:t>,</a:t>
            </a:r>
          </a:p>
          <a:p>
            <a:pPr eaLnBrk="1" hangingPunct="1">
              <a:lnSpc>
                <a:spcPct val="80000"/>
              </a:lnSpc>
              <a:buFont typeface="Wingdings" panose="05000000000000000000" pitchFamily="2" charset="2"/>
              <a:buNone/>
            </a:pPr>
            <a:r>
              <a:rPr lang="en-US" altLang="zh-CN">
                <a:latin typeface="Times New Roman" panose="02020603050405020304" pitchFamily="18" charset="0"/>
                <a:cs typeface="Times New Roman" panose="02020603050405020304" pitchFamily="18" charset="0"/>
                <a:sym typeface="+mn-ea"/>
              </a:rPr>
              <a:t>	Grade tinyint default 0,   </a:t>
            </a:r>
          </a:p>
          <a:p>
            <a:pPr eaLnBrk="1" hangingPunct="1">
              <a:lnSpc>
                <a:spcPct val="80000"/>
              </a:lnSpc>
              <a:buFont typeface="Wingdings" panose="05000000000000000000" pitchFamily="2" charset="2"/>
              <a:buNone/>
            </a:pPr>
            <a:r>
              <a:rPr lang="en-US" altLang="zh-CN">
                <a:latin typeface="Times New Roman" panose="02020603050405020304" pitchFamily="18" charset="0"/>
                <a:cs typeface="Times New Roman" panose="02020603050405020304" pitchFamily="18" charset="0"/>
                <a:sym typeface="+mn-ea"/>
              </a:rPr>
              <a:t>	...</a:t>
            </a:r>
            <a:endParaRPr lang="en-US" altLang="zh-CN">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pPr>
            <a:r>
              <a:rPr lang="en-US" altLang="zh-CN">
                <a:latin typeface="Times New Roman" panose="02020603050405020304" pitchFamily="18" charset="0"/>
                <a:cs typeface="Times New Roman" panose="02020603050405020304" pitchFamily="18" charset="0"/>
                <a:sym typeface="+mn-ea"/>
              </a:rPr>
              <a:t>     PRIMARY KEY(Sno,Cno)	 </a:t>
            </a:r>
          </a:p>
          <a:p>
            <a:pPr eaLnBrk="1" hangingPunct="1">
              <a:lnSpc>
                <a:spcPct val="80000"/>
              </a:lnSpc>
              <a:buFont typeface="Wingdings" panose="05000000000000000000" pitchFamily="2" charset="2"/>
              <a:buNone/>
            </a:pPr>
            <a:r>
              <a:rPr lang="en-US" altLang="zh-CN">
                <a:latin typeface="Times New Roman" panose="02020603050405020304" pitchFamily="18" charset="0"/>
                <a:cs typeface="Times New Roman" panose="02020603050405020304" pitchFamily="18" charset="0"/>
                <a:sym typeface="+mn-ea"/>
              </a:rPr>
              <a:t>)</a:t>
            </a:r>
            <a:endParaRPr lang="en-US" altLang="zh-CN">
              <a:latin typeface="Times New Roman" panose="02020603050405020304" pitchFamily="18" charset="0"/>
              <a:cs typeface="Times New Roman" panose="02020603050405020304" pitchFamily="18" charset="0"/>
            </a:endParaRPr>
          </a:p>
          <a:p>
            <a:pPr lvl="1" eaLnBrk="1" hangingPunct="1"/>
            <a:endParaRPr lang="en-US" altLang="zh-CN">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animEffect transition="in" filter="wipe(down)">
                                      <p:cBhvr>
                                        <p:cTn id="7" dur="500"/>
                                        <p:tgtEl>
                                          <p:spTgt spid="491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9155">
                                            <p:txEl>
                                              <p:pRg st="2" end="2"/>
                                            </p:txEl>
                                          </p:spTgt>
                                        </p:tgtEl>
                                        <p:attrNameLst>
                                          <p:attrName>style.visibility</p:attrName>
                                        </p:attrNameLst>
                                      </p:cBhvr>
                                      <p:to>
                                        <p:strVal val="visible"/>
                                      </p:to>
                                    </p:set>
                                    <p:animEffect transition="in" filter="wipe(down)">
                                      <p:cBhvr>
                                        <p:cTn id="12" dur="500"/>
                                        <p:tgtEl>
                                          <p:spTgt spid="49155">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9155">
                                            <p:txEl>
                                              <p:pRg st="3" end="3"/>
                                            </p:txEl>
                                          </p:spTgt>
                                        </p:tgtEl>
                                        <p:attrNameLst>
                                          <p:attrName>style.visibility</p:attrName>
                                        </p:attrNameLst>
                                      </p:cBhvr>
                                      <p:to>
                                        <p:strVal val="visible"/>
                                      </p:to>
                                    </p:set>
                                    <p:animEffect transition="in" filter="wipe(down)">
                                      <p:cBhvr>
                                        <p:cTn id="15" dur="500"/>
                                        <p:tgtEl>
                                          <p:spTgt spid="4915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9155">
                                            <p:txEl>
                                              <p:pRg st="5" end="5"/>
                                            </p:txEl>
                                          </p:spTgt>
                                        </p:tgtEl>
                                        <p:attrNameLst>
                                          <p:attrName>style.visibility</p:attrName>
                                        </p:attrNameLst>
                                      </p:cBhvr>
                                      <p:to>
                                        <p:strVal val="visible"/>
                                      </p:to>
                                    </p:set>
                                    <p:animEffect transition="in" filter="wipe(down)">
                                      <p:cBhvr>
                                        <p:cTn id="20" dur="500"/>
                                        <p:tgtEl>
                                          <p:spTgt spid="49155">
                                            <p:txEl>
                                              <p:pRg st="5" end="5"/>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49155">
                                            <p:txEl>
                                              <p:pRg st="6" end="6"/>
                                            </p:txEl>
                                          </p:spTgt>
                                        </p:tgtEl>
                                        <p:attrNameLst>
                                          <p:attrName>style.visibility</p:attrName>
                                        </p:attrNameLst>
                                      </p:cBhvr>
                                      <p:to>
                                        <p:strVal val="visible"/>
                                      </p:to>
                                    </p:set>
                                    <p:animEffect transition="in" filter="wipe(down)">
                                      <p:cBhvr>
                                        <p:cTn id="23" dur="500"/>
                                        <p:tgtEl>
                                          <p:spTgt spid="49155">
                                            <p:txEl>
                                              <p:pRg st="6" end="6"/>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49155">
                                            <p:txEl>
                                              <p:pRg st="7" end="7"/>
                                            </p:txEl>
                                          </p:spTgt>
                                        </p:tgtEl>
                                        <p:attrNameLst>
                                          <p:attrName>style.visibility</p:attrName>
                                        </p:attrNameLst>
                                      </p:cBhvr>
                                      <p:to>
                                        <p:strVal val="visible"/>
                                      </p:to>
                                    </p:set>
                                    <p:animEffect transition="in" filter="wipe(down)">
                                      <p:cBhvr>
                                        <p:cTn id="26" dur="500"/>
                                        <p:tgtEl>
                                          <p:spTgt spid="49155">
                                            <p:txEl>
                                              <p:pRg st="7" end="7"/>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49155">
                                            <p:txEl>
                                              <p:pRg st="8" end="8"/>
                                            </p:txEl>
                                          </p:spTgt>
                                        </p:tgtEl>
                                        <p:attrNameLst>
                                          <p:attrName>style.visibility</p:attrName>
                                        </p:attrNameLst>
                                      </p:cBhvr>
                                      <p:to>
                                        <p:strVal val="visible"/>
                                      </p:to>
                                    </p:set>
                                    <p:animEffect transition="in" filter="wipe(down)">
                                      <p:cBhvr>
                                        <p:cTn id="29" dur="500"/>
                                        <p:tgtEl>
                                          <p:spTgt spid="49155">
                                            <p:txEl>
                                              <p:pRg st="8" end="8"/>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49155">
                                            <p:txEl>
                                              <p:pRg st="9" end="9"/>
                                            </p:txEl>
                                          </p:spTgt>
                                        </p:tgtEl>
                                        <p:attrNameLst>
                                          <p:attrName>style.visibility</p:attrName>
                                        </p:attrNameLst>
                                      </p:cBhvr>
                                      <p:to>
                                        <p:strVal val="visible"/>
                                      </p:to>
                                    </p:set>
                                    <p:animEffect transition="in" filter="wipe(down)">
                                      <p:cBhvr>
                                        <p:cTn id="32" dur="500"/>
                                        <p:tgtEl>
                                          <p:spTgt spid="49155">
                                            <p:txEl>
                                              <p:pRg st="9" end="9"/>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49155">
                                            <p:txEl>
                                              <p:pRg st="10" end="10"/>
                                            </p:txEl>
                                          </p:spTgt>
                                        </p:tgtEl>
                                        <p:attrNameLst>
                                          <p:attrName>style.visibility</p:attrName>
                                        </p:attrNameLst>
                                      </p:cBhvr>
                                      <p:to>
                                        <p:strVal val="visible"/>
                                      </p:to>
                                    </p:set>
                                    <p:animEffect transition="in" filter="wipe(down)">
                                      <p:cBhvr>
                                        <p:cTn id="35" dur="500"/>
                                        <p:tgtEl>
                                          <p:spTgt spid="49155">
                                            <p:txEl>
                                              <p:pRg st="10" end="10"/>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49155">
                                            <p:txEl>
                                              <p:pRg st="11" end="11"/>
                                            </p:txEl>
                                          </p:spTgt>
                                        </p:tgtEl>
                                        <p:attrNameLst>
                                          <p:attrName>style.visibility</p:attrName>
                                        </p:attrNameLst>
                                      </p:cBhvr>
                                      <p:to>
                                        <p:strVal val="visible"/>
                                      </p:to>
                                    </p:set>
                                    <p:animEffect transition="in" filter="wipe(down)">
                                      <p:cBhvr>
                                        <p:cTn id="38" dur="500"/>
                                        <p:tgtEl>
                                          <p:spTgt spid="49155">
                                            <p:txEl>
                                              <p:pRg st="11" end="11"/>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49155">
                                            <p:txEl>
                                              <p:pRg st="12" end="12"/>
                                            </p:txEl>
                                          </p:spTgt>
                                        </p:tgtEl>
                                        <p:attrNameLst>
                                          <p:attrName>style.visibility</p:attrName>
                                        </p:attrNameLst>
                                      </p:cBhvr>
                                      <p:to>
                                        <p:strVal val="visible"/>
                                      </p:to>
                                    </p:set>
                                    <p:animEffect transition="in" filter="wipe(down)">
                                      <p:cBhvr>
                                        <p:cTn id="41" dur="500"/>
                                        <p:tgtEl>
                                          <p:spTgt spid="4915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a:t>1</a:t>
            </a:r>
            <a:r>
              <a:rPr lang="zh-CN" altLang="en-US"/>
              <a:t>．约束</a:t>
            </a:r>
            <a:endParaRPr lang="zh-CN" altLang="en-US" sz="2800"/>
          </a:p>
        </p:txBody>
      </p:sp>
      <p:sp>
        <p:nvSpPr>
          <p:cNvPr id="50179" name="Rectangle 3"/>
          <p:cNvSpPr>
            <a:spLocks noGrp="1" noChangeArrowheads="1"/>
          </p:cNvSpPr>
          <p:nvPr>
            <p:ph type="body" idx="1"/>
          </p:nvPr>
        </p:nvSpPr>
        <p:spPr>
          <a:xfrm>
            <a:off x="457200" y="1052513"/>
            <a:ext cx="8229600" cy="5184775"/>
          </a:xfrm>
        </p:spPr>
        <p:txBody>
          <a:bodyPr/>
          <a:lstStyle/>
          <a:p>
            <a:pPr marL="0" indent="0" eaLnBrk="1" hangingPunct="1">
              <a:lnSpc>
                <a:spcPct val="90000"/>
              </a:lnSpc>
              <a:buNone/>
            </a:pPr>
            <a:r>
              <a:rPr lang="en-US" altLang="zh-CN" sz="3200">
                <a:solidFill>
                  <a:srgbClr val="0000FF"/>
                </a:solidFill>
                <a:latin typeface="Times New Roman" panose="02020603050405020304" pitchFamily="18" charset="0"/>
                <a:cs typeface="Times New Roman" panose="02020603050405020304" pitchFamily="18" charset="0"/>
                <a:sym typeface="+mn-ea"/>
              </a:rPr>
              <a:t>(6) </a:t>
            </a:r>
            <a:r>
              <a:rPr lang="zh-CN" altLang="en-US" sz="3200">
                <a:solidFill>
                  <a:srgbClr val="0000FF"/>
                </a:solidFill>
              </a:rPr>
              <a:t>检查约束</a:t>
            </a:r>
            <a:endParaRPr lang="zh-CN" altLang="en-US" sz="2400">
              <a:solidFill>
                <a:srgbClr val="0000FF"/>
              </a:solidFill>
            </a:endParaRPr>
          </a:p>
          <a:p>
            <a:pPr algn="l" eaLnBrk="1" hangingPunct="1">
              <a:lnSpc>
                <a:spcPct val="100000"/>
              </a:lnSpc>
            </a:pPr>
            <a:r>
              <a:rPr lang="zh-CN" altLang="en-US" sz="2400">
                <a:latin typeface="Times New Roman" panose="02020603050405020304" pitchFamily="18" charset="0"/>
                <a:cs typeface="Times New Roman" panose="02020603050405020304" pitchFamily="18" charset="0"/>
              </a:rPr>
              <a:t>用来指定某列可取值的清单、或可取值的集合、或某列可取值的范围。</a:t>
            </a:r>
          </a:p>
          <a:p>
            <a:pPr algn="l" eaLnBrk="1" hangingPunct="1">
              <a:lnSpc>
                <a:spcPct val="100000"/>
              </a:lnSpc>
            </a:pPr>
            <a:r>
              <a:rPr lang="zh-CN" altLang="en-US" sz="2400">
                <a:latin typeface="Times New Roman" panose="02020603050405020304" pitchFamily="18" charset="0"/>
                <a:cs typeface="Times New Roman" panose="02020603050405020304" pitchFamily="18" charset="0"/>
              </a:rPr>
              <a:t>检查约束主要用于实现域完整性，它在CREATE TABLE和ALTER TABLE语句中定义。当对数据库中的表执行插入或更新操作时，检查新行中的列值必须满足的约束条件。</a:t>
            </a:r>
          </a:p>
          <a:p>
            <a:pPr algn="l" eaLnBrk="1" hangingPunct="1">
              <a:lnSpc>
                <a:spcPct val="100000"/>
              </a:lnSpc>
            </a:pPr>
            <a:r>
              <a:rPr lang="zh-CN" altLang="en-US" sz="2400">
                <a:latin typeface="Times New Roman" panose="02020603050405020304" pitchFamily="18" charset="0"/>
                <a:cs typeface="Times New Roman" panose="02020603050405020304" pitchFamily="18" charset="0"/>
              </a:rPr>
              <a:t>检查约束既可以用于定义列级约束，又可以用于定义表级约束，其语法格式如下：</a:t>
            </a:r>
          </a:p>
          <a:p>
            <a:pPr marL="800100" lvl="2" indent="-342900" algn="l" eaLnBrk="1" hangingPunct="1">
              <a:lnSpc>
                <a:spcPct val="100000"/>
              </a:lnSpc>
              <a:buFont typeface="Wingdings" panose="05000000000000000000" pitchFamily="2" charset="2"/>
              <a:buChar char="p"/>
            </a:pPr>
            <a:r>
              <a:rPr lang="zh-CN" altLang="en-US" sz="2130">
                <a:latin typeface="Times New Roman" panose="02020603050405020304" pitchFamily="18" charset="0"/>
                <a:cs typeface="Times New Roman" panose="02020603050405020304" pitchFamily="18" charset="0"/>
              </a:rPr>
              <a:t>[CONSTRAINT constraint_name] CHECK(logical_expression)</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0179">
                                            <p:txEl>
                                              <p:pRg st="1" end="1"/>
                                            </p:txEl>
                                          </p:spTgt>
                                        </p:tgtEl>
                                        <p:attrNameLst>
                                          <p:attrName>style.visibility</p:attrName>
                                        </p:attrNameLst>
                                      </p:cBhvr>
                                      <p:to>
                                        <p:strVal val="visible"/>
                                      </p:to>
                                    </p:set>
                                    <p:animEffect transition="in" filter="wipe(down)">
                                      <p:cBhvr>
                                        <p:cTn id="7" dur="500"/>
                                        <p:tgtEl>
                                          <p:spTgt spid="5017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0179">
                                            <p:txEl>
                                              <p:pRg st="2" end="2"/>
                                            </p:txEl>
                                          </p:spTgt>
                                        </p:tgtEl>
                                        <p:attrNameLst>
                                          <p:attrName>style.visibility</p:attrName>
                                        </p:attrNameLst>
                                      </p:cBhvr>
                                      <p:to>
                                        <p:strVal val="visible"/>
                                      </p:to>
                                    </p:set>
                                    <p:animEffect transition="in" filter="wipe(down)">
                                      <p:cBhvr>
                                        <p:cTn id="12" dur="500"/>
                                        <p:tgtEl>
                                          <p:spTgt spid="5017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0179">
                                            <p:txEl>
                                              <p:pRg st="3" end="3"/>
                                            </p:txEl>
                                          </p:spTgt>
                                        </p:tgtEl>
                                        <p:attrNameLst>
                                          <p:attrName>style.visibility</p:attrName>
                                        </p:attrNameLst>
                                      </p:cBhvr>
                                      <p:to>
                                        <p:strVal val="visible"/>
                                      </p:to>
                                    </p:set>
                                    <p:animEffect transition="in" filter="wipe(down)">
                                      <p:cBhvr>
                                        <p:cTn id="17" dur="500"/>
                                        <p:tgtEl>
                                          <p:spTgt spid="50179">
                                            <p:txEl>
                                              <p:pRg st="3" end="3"/>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50179">
                                            <p:txEl>
                                              <p:pRg st="4" end="4"/>
                                            </p:txEl>
                                          </p:spTgt>
                                        </p:tgtEl>
                                        <p:attrNameLst>
                                          <p:attrName>style.visibility</p:attrName>
                                        </p:attrNameLst>
                                      </p:cBhvr>
                                      <p:to>
                                        <p:strVal val="visible"/>
                                      </p:to>
                                    </p:set>
                                    <p:animEffect transition="in" filter="wipe(down)">
                                      <p:cBhvr>
                                        <p:cTn id="20" dur="500"/>
                                        <p:tgtEl>
                                          <p:spTgt spid="501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48970" y="281305"/>
            <a:ext cx="7792720" cy="627380"/>
          </a:xfrm>
        </p:spPr>
        <p:txBody>
          <a:bodyPr/>
          <a:lstStyle/>
          <a:p>
            <a:pPr eaLnBrk="1" hangingPunct="1"/>
            <a:r>
              <a:rPr lang="zh-CN" altLang="en-US"/>
              <a:t>示例</a:t>
            </a:r>
            <a:r>
              <a:rPr lang="en-US" altLang="zh-CN"/>
              <a:t>：</a:t>
            </a:r>
            <a:endParaRPr lang="zh-CN" altLang="en-US"/>
          </a:p>
        </p:txBody>
      </p:sp>
      <p:sp>
        <p:nvSpPr>
          <p:cNvPr id="51203" name="Rectangle 3"/>
          <p:cNvSpPr>
            <a:spLocks noGrp="1" noChangeArrowheads="1"/>
          </p:cNvSpPr>
          <p:nvPr>
            <p:ph type="body" idx="1"/>
          </p:nvPr>
        </p:nvSpPr>
        <p:spPr>
          <a:xfrm>
            <a:off x="823913" y="980440"/>
            <a:ext cx="7772400" cy="5903913"/>
          </a:xfrm>
        </p:spPr>
        <p:txBody>
          <a:bodyPr/>
          <a:lstStyle/>
          <a:p>
            <a:pPr eaLnBrk="1" hangingPunct="1">
              <a:lnSpc>
                <a:spcPct val="80000"/>
              </a:lnSpc>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CREATE TABLE title</a:t>
            </a:r>
          </a:p>
          <a:p>
            <a:pPr eaLnBrk="1" hangingPunct="1">
              <a:lnSpc>
                <a:spcPct val="80000"/>
              </a:lnSpc>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a:t>
            </a:r>
          </a:p>
          <a:p>
            <a:pPr lvl="1" eaLnBrk="1" hangingPunct="1">
              <a:lnSpc>
                <a:spcPct val="80000"/>
              </a:lnSpc>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title_id	varchar(6) </a:t>
            </a:r>
          </a:p>
          <a:p>
            <a:pPr lvl="2" eaLnBrk="1" hangingPunct="1">
              <a:lnSpc>
                <a:spcPct val="80000"/>
              </a:lnSpc>
              <a:buFont typeface="Wingdings" panose="05000000000000000000" pitchFamily="2" charset="2"/>
              <a:buNone/>
            </a:pPr>
            <a:r>
              <a:rPr lang="en-US" altLang="zh-CN" sz="1800">
                <a:latin typeface="Times New Roman" panose="02020603050405020304" pitchFamily="18" charset="0"/>
                <a:cs typeface="Times New Roman" panose="02020603050405020304" pitchFamily="18" charset="0"/>
              </a:rPr>
              <a:t>CONSTRAINT PK_title_id  PRIMARY KEY,</a:t>
            </a:r>
          </a:p>
          <a:p>
            <a:pPr lvl="1" eaLnBrk="1" hangingPunct="1">
              <a:lnSpc>
                <a:spcPct val="80000"/>
              </a:lnSpc>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title	varchar(80)	</a:t>
            </a:r>
          </a:p>
          <a:p>
            <a:pPr lvl="2" eaLnBrk="1" hangingPunct="1">
              <a:lnSpc>
                <a:spcPct val="80000"/>
              </a:lnSpc>
              <a:buFont typeface="Wingdings" panose="05000000000000000000" pitchFamily="2" charset="2"/>
              <a:buNone/>
            </a:pPr>
            <a:r>
              <a:rPr lang="en-US" altLang="zh-CN" sz="1800">
                <a:latin typeface="Times New Roman" panose="02020603050405020304" pitchFamily="18" charset="0"/>
                <a:cs typeface="Times New Roman" panose="02020603050405020304" pitchFamily="18" charset="0"/>
              </a:rPr>
              <a:t>CONSTRAINT NU_title  NOT NULL</a:t>
            </a:r>
          </a:p>
          <a:p>
            <a:pPr lvl="2" eaLnBrk="1" hangingPunct="1">
              <a:lnSpc>
                <a:spcPct val="80000"/>
              </a:lnSpc>
              <a:buFont typeface="Wingdings" panose="05000000000000000000" pitchFamily="2" charset="2"/>
              <a:buNone/>
            </a:pPr>
            <a:r>
              <a:rPr lang="en-US" altLang="zh-CN" sz="1800">
                <a:latin typeface="Times New Roman" panose="02020603050405020304" pitchFamily="18" charset="0"/>
                <a:cs typeface="Times New Roman" panose="02020603050405020304" pitchFamily="18" charset="0"/>
              </a:rPr>
              <a:t>CONSTRAINT UI_title   UNIQUE,</a:t>
            </a:r>
          </a:p>
          <a:p>
            <a:pPr lvl="1" eaLnBrk="1" hangingPunct="1">
              <a:lnSpc>
                <a:spcPct val="80000"/>
              </a:lnSpc>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type	char(12)</a:t>
            </a:r>
          </a:p>
          <a:p>
            <a:pPr lvl="2" eaLnBrk="1" hangingPunct="1">
              <a:lnSpc>
                <a:spcPct val="80000"/>
              </a:lnSpc>
              <a:buFont typeface="Wingdings" panose="05000000000000000000" pitchFamily="2" charset="2"/>
              <a:buNone/>
            </a:pPr>
            <a:r>
              <a:rPr lang="en-US" altLang="zh-CN" sz="1800">
                <a:latin typeface="Times New Roman" panose="02020603050405020304" pitchFamily="18" charset="0"/>
                <a:cs typeface="Times New Roman" panose="02020603050405020304" pitchFamily="18" charset="0"/>
              </a:rPr>
              <a:t>CONSTRAINT NU_type  NOT NULL</a:t>
            </a:r>
          </a:p>
          <a:p>
            <a:pPr lvl="2" eaLnBrk="1" hangingPunct="1">
              <a:lnSpc>
                <a:spcPct val="80000"/>
              </a:lnSpc>
              <a:buFont typeface="Wingdings" panose="05000000000000000000" pitchFamily="2" charset="2"/>
              <a:buNone/>
            </a:pPr>
            <a:r>
              <a:rPr lang="en-US" altLang="zh-CN" sz="1800">
                <a:latin typeface="Times New Roman" panose="02020603050405020304" pitchFamily="18" charset="0"/>
                <a:cs typeface="Times New Roman" panose="02020603050405020304" pitchFamily="18" charset="0"/>
              </a:rPr>
              <a:t>CONSTRAINT DF_type   DEFAULT 'UNDECIDED',</a:t>
            </a:r>
          </a:p>
          <a:p>
            <a:pPr lvl="1" eaLnBrk="1" hangingPunct="1">
              <a:lnSpc>
                <a:spcPct val="80000"/>
              </a:lnSpc>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pub_id	char(4)</a:t>
            </a:r>
          </a:p>
          <a:p>
            <a:pPr lvl="2" eaLnBrk="1" hangingPunct="1">
              <a:lnSpc>
                <a:spcPct val="80000"/>
              </a:lnSpc>
              <a:buFont typeface="Wingdings" panose="05000000000000000000" pitchFamily="2" charset="2"/>
              <a:buNone/>
            </a:pPr>
            <a:r>
              <a:rPr lang="en-US" altLang="zh-CN" sz="1800">
                <a:latin typeface="Times New Roman" panose="02020603050405020304" pitchFamily="18" charset="0"/>
                <a:cs typeface="Times New Roman" panose="02020603050405020304" pitchFamily="18" charset="0"/>
              </a:rPr>
              <a:t>CONSTRAINT FK_pub_id  FOREIGN KEY REFERENCES publishers(pub_id),</a:t>
            </a:r>
          </a:p>
          <a:p>
            <a:pPr lvl="1" eaLnBrk="1" hangingPunct="1">
              <a:lnSpc>
                <a:spcPct val="80000"/>
              </a:lnSpc>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price	money</a:t>
            </a:r>
          </a:p>
          <a:p>
            <a:pPr lvl="2" eaLnBrk="1" hangingPunct="1">
              <a:lnSpc>
                <a:spcPct val="80000"/>
              </a:lnSpc>
              <a:buFont typeface="Wingdings" panose="05000000000000000000" pitchFamily="2" charset="2"/>
              <a:buNone/>
            </a:pPr>
            <a:r>
              <a:rPr lang="en-US" altLang="zh-CN" sz="1800">
                <a:latin typeface="Times New Roman" panose="02020603050405020304" pitchFamily="18" charset="0"/>
                <a:cs typeface="Times New Roman" panose="02020603050405020304" pitchFamily="18" charset="0"/>
              </a:rPr>
              <a:t>CONSTRAINT CK_price  CHECK (price BETWEEN 5 AND 100),</a:t>
            </a:r>
          </a:p>
          <a:p>
            <a:pPr lvl="1" eaLnBrk="1" hangingPunct="1">
              <a:lnSpc>
                <a:spcPct val="80000"/>
              </a:lnSpc>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ytd_sales	int,</a:t>
            </a:r>
          </a:p>
          <a:p>
            <a:pPr lvl="1" eaLnBrk="1" hangingPunct="1">
              <a:lnSpc>
                <a:spcPct val="80000"/>
              </a:lnSpc>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pubdate	datetime</a:t>
            </a:r>
          </a:p>
          <a:p>
            <a:pPr lvl="2" eaLnBrk="1" hangingPunct="1">
              <a:lnSpc>
                <a:spcPct val="80000"/>
              </a:lnSpc>
              <a:buFont typeface="Wingdings" panose="05000000000000000000" pitchFamily="2" charset="2"/>
              <a:buNone/>
            </a:pPr>
            <a:r>
              <a:rPr lang="en-US" altLang="zh-CN" sz="1800">
                <a:latin typeface="Times New Roman" panose="02020603050405020304" pitchFamily="18" charset="0"/>
                <a:cs typeface="Times New Roman" panose="02020603050405020304" pitchFamily="18" charset="0"/>
              </a:rPr>
              <a:t>CONSTRAINT NU_pubdate  NOT NULL</a:t>
            </a:r>
          </a:p>
          <a:p>
            <a:pPr lvl="2" eaLnBrk="1" hangingPunct="1">
              <a:lnSpc>
                <a:spcPct val="80000"/>
              </a:lnSpc>
              <a:buFont typeface="Wingdings" panose="05000000000000000000" pitchFamily="2" charset="2"/>
              <a:buNone/>
            </a:pPr>
            <a:r>
              <a:rPr lang="en-US" altLang="zh-CN" sz="1800">
                <a:latin typeface="Times New Roman" panose="02020603050405020304" pitchFamily="18" charset="0"/>
                <a:cs typeface="Times New Roman" panose="02020603050405020304" pitchFamily="18" charset="0"/>
              </a:rPr>
              <a:t>CONSTRAINT DF_pubdate   DEFAULT GETDATE( )</a:t>
            </a:r>
          </a:p>
          <a:p>
            <a:pPr eaLnBrk="1" hangingPunct="1">
              <a:lnSpc>
                <a:spcPct val="80000"/>
              </a:lnSpc>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a:t>
            </a:r>
          </a:p>
        </p:txBody>
      </p:sp>
    </p:spTree>
  </p:cSld>
  <p:clrMapOvr>
    <a:masterClrMapping/>
  </p:clrMapOvr>
  <p:transition spd="slow">
    <p:randomBar dir="ver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48970" y="281305"/>
            <a:ext cx="7792720" cy="627380"/>
          </a:xfrm>
        </p:spPr>
        <p:txBody>
          <a:bodyPr/>
          <a:lstStyle/>
          <a:p>
            <a:pPr eaLnBrk="1" hangingPunct="1"/>
            <a:r>
              <a:rPr lang="zh-CN" altLang="en-US"/>
              <a:t>示例</a:t>
            </a:r>
            <a:r>
              <a:rPr lang="en-US" altLang="zh-CN"/>
              <a:t>：</a:t>
            </a:r>
            <a:endParaRPr lang="zh-CN" altLang="en-US"/>
          </a:p>
        </p:txBody>
      </p:sp>
      <p:sp>
        <p:nvSpPr>
          <p:cNvPr id="51203" name="Rectangle 3"/>
          <p:cNvSpPr>
            <a:spLocks noGrp="1" noChangeArrowheads="1"/>
          </p:cNvSpPr>
          <p:nvPr>
            <p:ph type="body" idx="1"/>
          </p:nvPr>
        </p:nvSpPr>
        <p:spPr>
          <a:xfrm>
            <a:off x="823913" y="980440"/>
            <a:ext cx="7772400" cy="5903913"/>
          </a:xfrm>
        </p:spPr>
        <p:txBody>
          <a:bodyPr/>
          <a:lstStyle/>
          <a:p>
            <a:pPr eaLnBrk="1" hangingPunct="1">
              <a:lnSpc>
                <a:spcPct val="80000"/>
              </a:lnSpc>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CREATE TABLE title</a:t>
            </a:r>
          </a:p>
          <a:p>
            <a:pPr eaLnBrk="1" hangingPunct="1">
              <a:lnSpc>
                <a:spcPct val="80000"/>
              </a:lnSpc>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a:t>
            </a:r>
          </a:p>
          <a:p>
            <a:pPr lvl="1" eaLnBrk="1" hangingPunct="1">
              <a:lnSpc>
                <a:spcPct val="80000"/>
              </a:lnSpc>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title_id	varchar(6) </a:t>
            </a:r>
          </a:p>
          <a:p>
            <a:pPr lvl="2" eaLnBrk="1" hangingPunct="1">
              <a:lnSpc>
                <a:spcPct val="80000"/>
              </a:lnSpc>
              <a:buFont typeface="Wingdings" panose="05000000000000000000" pitchFamily="2" charset="2"/>
              <a:buNone/>
            </a:pPr>
            <a:r>
              <a:rPr lang="en-US" altLang="zh-CN" sz="1800">
                <a:latin typeface="Times New Roman" panose="02020603050405020304" pitchFamily="18" charset="0"/>
                <a:cs typeface="Times New Roman" panose="02020603050405020304" pitchFamily="18" charset="0"/>
              </a:rPr>
              <a:t>CONSTRAINT PK_title_id  PRIMARY KEY,</a:t>
            </a:r>
          </a:p>
          <a:p>
            <a:pPr lvl="1" eaLnBrk="1" hangingPunct="1">
              <a:lnSpc>
                <a:spcPct val="80000"/>
              </a:lnSpc>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title	varchar(80)	</a:t>
            </a:r>
          </a:p>
          <a:p>
            <a:pPr lvl="2" eaLnBrk="1" hangingPunct="1">
              <a:lnSpc>
                <a:spcPct val="80000"/>
              </a:lnSpc>
              <a:buFont typeface="Wingdings" panose="05000000000000000000" pitchFamily="2" charset="2"/>
              <a:buNone/>
            </a:pPr>
            <a:r>
              <a:rPr lang="en-US" altLang="zh-CN" sz="1800">
                <a:latin typeface="Times New Roman" panose="02020603050405020304" pitchFamily="18" charset="0"/>
                <a:cs typeface="Times New Roman" panose="02020603050405020304" pitchFamily="18" charset="0"/>
              </a:rPr>
              <a:t>CONSTRAINT NU_title  NOT NULL</a:t>
            </a:r>
          </a:p>
          <a:p>
            <a:pPr lvl="2" eaLnBrk="1" hangingPunct="1">
              <a:lnSpc>
                <a:spcPct val="80000"/>
              </a:lnSpc>
              <a:buFont typeface="Wingdings" panose="05000000000000000000" pitchFamily="2" charset="2"/>
              <a:buNone/>
            </a:pPr>
            <a:r>
              <a:rPr lang="en-US" altLang="zh-CN" sz="1800">
                <a:latin typeface="Times New Roman" panose="02020603050405020304" pitchFamily="18" charset="0"/>
                <a:cs typeface="Times New Roman" panose="02020603050405020304" pitchFamily="18" charset="0"/>
              </a:rPr>
              <a:t>CONSTRAINT UI_title   UNIQUE,</a:t>
            </a:r>
          </a:p>
          <a:p>
            <a:pPr lvl="1" eaLnBrk="1" hangingPunct="1">
              <a:lnSpc>
                <a:spcPct val="80000"/>
              </a:lnSpc>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type	char(12)</a:t>
            </a:r>
          </a:p>
          <a:p>
            <a:pPr lvl="2" eaLnBrk="1" hangingPunct="1">
              <a:lnSpc>
                <a:spcPct val="80000"/>
              </a:lnSpc>
              <a:buFont typeface="Wingdings" panose="05000000000000000000" pitchFamily="2" charset="2"/>
              <a:buNone/>
            </a:pPr>
            <a:r>
              <a:rPr lang="en-US" altLang="zh-CN" sz="1800">
                <a:latin typeface="Times New Roman" panose="02020603050405020304" pitchFamily="18" charset="0"/>
                <a:cs typeface="Times New Roman" panose="02020603050405020304" pitchFamily="18" charset="0"/>
              </a:rPr>
              <a:t>CONSTRAINT NU_type  NOT NULL</a:t>
            </a:r>
          </a:p>
          <a:p>
            <a:pPr lvl="2" eaLnBrk="1" hangingPunct="1">
              <a:lnSpc>
                <a:spcPct val="80000"/>
              </a:lnSpc>
              <a:buFont typeface="Wingdings" panose="05000000000000000000" pitchFamily="2" charset="2"/>
              <a:buNone/>
            </a:pPr>
            <a:r>
              <a:rPr lang="en-US" altLang="zh-CN" sz="1800">
                <a:latin typeface="Times New Roman" panose="02020603050405020304" pitchFamily="18" charset="0"/>
                <a:cs typeface="Times New Roman" panose="02020603050405020304" pitchFamily="18" charset="0"/>
              </a:rPr>
              <a:t>CONSTRAINT DF_type   DEFAULT 'UNDECIDED',</a:t>
            </a:r>
          </a:p>
          <a:p>
            <a:pPr lvl="1" eaLnBrk="1" hangingPunct="1">
              <a:lnSpc>
                <a:spcPct val="80000"/>
              </a:lnSpc>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pub_id	char(4)</a:t>
            </a:r>
          </a:p>
          <a:p>
            <a:pPr lvl="2" eaLnBrk="1" hangingPunct="1">
              <a:lnSpc>
                <a:spcPct val="80000"/>
              </a:lnSpc>
              <a:buFont typeface="Wingdings" panose="05000000000000000000" pitchFamily="2" charset="2"/>
              <a:buNone/>
            </a:pPr>
            <a:r>
              <a:rPr lang="en-US" altLang="zh-CN" sz="1800">
                <a:latin typeface="Times New Roman" panose="02020603050405020304" pitchFamily="18" charset="0"/>
                <a:cs typeface="Times New Roman" panose="02020603050405020304" pitchFamily="18" charset="0"/>
              </a:rPr>
              <a:t>CONSTRAINT FK_pub_id  FOREIGN KEY REFERENCES publishers(pub_id),</a:t>
            </a:r>
          </a:p>
          <a:p>
            <a:pPr lvl="1" eaLnBrk="1" hangingPunct="1">
              <a:lnSpc>
                <a:spcPct val="80000"/>
              </a:lnSpc>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price	money</a:t>
            </a:r>
          </a:p>
          <a:p>
            <a:pPr lvl="2" eaLnBrk="1" hangingPunct="1">
              <a:lnSpc>
                <a:spcPct val="80000"/>
              </a:lnSpc>
              <a:buFont typeface="Wingdings" panose="05000000000000000000" pitchFamily="2" charset="2"/>
              <a:buNone/>
            </a:pPr>
            <a:r>
              <a:rPr lang="en-US" altLang="zh-CN" sz="1800">
                <a:latin typeface="Times New Roman" panose="02020603050405020304" pitchFamily="18" charset="0"/>
                <a:cs typeface="Times New Roman" panose="02020603050405020304" pitchFamily="18" charset="0"/>
              </a:rPr>
              <a:t>CONSTRAINT CK_price  CHECK (price BETWEEN 5 AND 100),</a:t>
            </a:r>
          </a:p>
          <a:p>
            <a:pPr lvl="1" eaLnBrk="1" hangingPunct="1">
              <a:lnSpc>
                <a:spcPct val="80000"/>
              </a:lnSpc>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ytd_sales	int,</a:t>
            </a:r>
          </a:p>
          <a:p>
            <a:pPr lvl="1" eaLnBrk="1" hangingPunct="1">
              <a:lnSpc>
                <a:spcPct val="80000"/>
              </a:lnSpc>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pubdate	datetime</a:t>
            </a:r>
          </a:p>
          <a:p>
            <a:pPr lvl="2" eaLnBrk="1" hangingPunct="1">
              <a:lnSpc>
                <a:spcPct val="80000"/>
              </a:lnSpc>
              <a:buFont typeface="Wingdings" panose="05000000000000000000" pitchFamily="2" charset="2"/>
              <a:buNone/>
            </a:pPr>
            <a:r>
              <a:rPr lang="en-US" altLang="zh-CN" sz="1800">
                <a:latin typeface="Times New Roman" panose="02020603050405020304" pitchFamily="18" charset="0"/>
                <a:cs typeface="Times New Roman" panose="02020603050405020304" pitchFamily="18" charset="0"/>
              </a:rPr>
              <a:t>CONSTRAINT NU_pubdate  NOT NULL</a:t>
            </a:r>
          </a:p>
          <a:p>
            <a:pPr lvl="2" eaLnBrk="1" hangingPunct="1">
              <a:lnSpc>
                <a:spcPct val="80000"/>
              </a:lnSpc>
              <a:buFont typeface="Wingdings" panose="05000000000000000000" pitchFamily="2" charset="2"/>
              <a:buNone/>
            </a:pPr>
            <a:r>
              <a:rPr lang="en-US" altLang="zh-CN" sz="1800">
                <a:latin typeface="Times New Roman" panose="02020603050405020304" pitchFamily="18" charset="0"/>
                <a:cs typeface="Times New Roman" panose="02020603050405020304" pitchFamily="18" charset="0"/>
              </a:rPr>
              <a:t>CONSTRAINT DF_pubdate   DEFAULT GETDATE( )</a:t>
            </a:r>
          </a:p>
          <a:p>
            <a:pPr eaLnBrk="1" hangingPunct="1">
              <a:lnSpc>
                <a:spcPct val="80000"/>
              </a:lnSpc>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a:t>
            </a:r>
          </a:p>
        </p:txBody>
      </p:sp>
    </p:spTree>
  </p:cSld>
  <p:clrMapOvr>
    <a:masterClrMapping/>
  </p:clrMapOvr>
  <p:transition spd="slow">
    <p:randomBar dir="ver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a:t>1</a:t>
            </a:r>
            <a:r>
              <a:rPr lang="zh-CN" altLang="en-US"/>
              <a:t>．约束</a:t>
            </a:r>
            <a:endParaRPr lang="zh-CN" altLang="en-US" sz="2800"/>
          </a:p>
        </p:txBody>
      </p:sp>
      <p:sp>
        <p:nvSpPr>
          <p:cNvPr id="50179" name="Rectangle 3"/>
          <p:cNvSpPr>
            <a:spLocks noGrp="1" noChangeArrowheads="1"/>
          </p:cNvSpPr>
          <p:nvPr>
            <p:ph type="body" idx="1"/>
          </p:nvPr>
        </p:nvSpPr>
        <p:spPr>
          <a:xfrm>
            <a:off x="457200" y="1052513"/>
            <a:ext cx="8229600" cy="5184775"/>
          </a:xfrm>
        </p:spPr>
        <p:txBody>
          <a:bodyPr/>
          <a:lstStyle/>
          <a:p>
            <a:pPr marL="0" indent="0" algn="l" eaLnBrk="1" hangingPunct="1">
              <a:lnSpc>
                <a:spcPct val="100000"/>
              </a:lnSpc>
              <a:buNone/>
            </a:pPr>
            <a:r>
              <a:rPr lang="zh-CN" altLang="en-US" sz="2400" dirty="0">
                <a:latin typeface="Times New Roman" panose="02020603050405020304" pitchFamily="18" charset="0"/>
                <a:cs typeface="Times New Roman" panose="02020603050405020304" pitchFamily="18" charset="0"/>
              </a:rPr>
              <a:t>例</a:t>
            </a:r>
            <a:r>
              <a:rPr lang="en-US" altLang="zh-CN" sz="2400" dirty="0">
                <a:latin typeface="Times New Roman" panose="02020603050405020304" pitchFamily="18" charset="0"/>
                <a:cs typeface="Times New Roman" panose="02020603050405020304" pitchFamily="18" charset="0"/>
              </a:rPr>
              <a:t>7-1 </a:t>
            </a:r>
            <a:r>
              <a:rPr lang="zh-CN" altLang="en-US" sz="2400" dirty="0">
                <a:latin typeface="Times New Roman" panose="02020603050405020304" pitchFamily="18" charset="0"/>
                <a:cs typeface="Times New Roman" panose="02020603050405020304" pitchFamily="18" charset="0"/>
              </a:rPr>
              <a:t>创建包含完整性约束的学生表</a:t>
            </a:r>
            <a:r>
              <a:rPr lang="en-US" altLang="zh-CN" sz="2400" dirty="0">
                <a:latin typeface="Times New Roman" panose="02020603050405020304" pitchFamily="18" charset="0"/>
                <a:cs typeface="Times New Roman" panose="02020603050405020304" pitchFamily="18" charset="0"/>
              </a:rPr>
              <a:t>student</a:t>
            </a:r>
            <a:r>
              <a:rPr lang="zh-CN" altLang="en-US" sz="2400" dirty="0">
                <a:latin typeface="Times New Roman" panose="02020603050405020304" pitchFamily="18" charset="0"/>
                <a:cs typeface="Times New Roman" panose="02020603050405020304" pitchFamily="18" charset="0"/>
              </a:rPr>
              <a:t>，结构如下，另有院系表含院系代号、院系名称、领导和电话等字段。</a:t>
            </a:r>
          </a:p>
          <a:p>
            <a:pPr marL="0" indent="0" algn="l" eaLnBrk="1" hangingPunct="1">
              <a:lnSpc>
                <a:spcPct val="100000"/>
              </a:lnSpc>
              <a:buNone/>
            </a:pPr>
            <a:endParaRPr lang="zh-CN" altLang="en-US" sz="2130" dirty="0">
              <a:latin typeface="Times New Roman" panose="02020603050405020304" pitchFamily="18" charset="0"/>
              <a:cs typeface="Times New Roman" panose="02020603050405020304" pitchFamily="18" charset="0"/>
            </a:endParaRPr>
          </a:p>
        </p:txBody>
      </p:sp>
      <p:graphicFrame>
        <p:nvGraphicFramePr>
          <p:cNvPr id="8" name="Group 1514">
            <a:extLst>
              <a:ext uri="{FF2B5EF4-FFF2-40B4-BE49-F238E27FC236}">
                <a16:creationId xmlns:a16="http://schemas.microsoft.com/office/drawing/2014/main" xmlns="" id="{4CF7F026-3BEB-4816-83E9-6CB419DEEE79}"/>
              </a:ext>
            </a:extLst>
          </p:cNvPr>
          <p:cNvGraphicFramePr>
            <a:graphicFrameLocks noGrp="1"/>
          </p:cNvGraphicFramePr>
          <p:nvPr>
            <p:custDataLst>
              <p:tags r:id="rId1"/>
            </p:custDataLst>
            <p:extLst>
              <p:ext uri="{D42A27DB-BD31-4B8C-83A1-F6EECF244321}">
                <p14:modId xmlns:p14="http://schemas.microsoft.com/office/powerpoint/2010/main" val="1814021701"/>
              </p:ext>
            </p:extLst>
          </p:nvPr>
        </p:nvGraphicFramePr>
        <p:xfrm>
          <a:off x="2556867" y="1916832"/>
          <a:ext cx="6191597" cy="2854347"/>
        </p:xfrm>
        <a:graphic>
          <a:graphicData uri="http://schemas.openxmlformats.org/drawingml/2006/table">
            <a:tbl>
              <a:tblPr/>
              <a:tblGrid>
                <a:gridCol w="832837">
                  <a:extLst>
                    <a:ext uri="{9D8B030D-6E8A-4147-A177-3AD203B41FA5}">
                      <a16:colId xmlns:a16="http://schemas.microsoft.com/office/drawing/2014/main" xmlns="" val="20000"/>
                    </a:ext>
                  </a:extLst>
                </a:gridCol>
                <a:gridCol w="1011980">
                  <a:extLst>
                    <a:ext uri="{9D8B030D-6E8A-4147-A177-3AD203B41FA5}">
                      <a16:colId xmlns:a16="http://schemas.microsoft.com/office/drawing/2014/main" xmlns="" val="20001"/>
                    </a:ext>
                  </a:extLst>
                </a:gridCol>
                <a:gridCol w="714471">
                  <a:extLst>
                    <a:ext uri="{9D8B030D-6E8A-4147-A177-3AD203B41FA5}">
                      <a16:colId xmlns:a16="http://schemas.microsoft.com/office/drawing/2014/main" xmlns="" val="20002"/>
                    </a:ext>
                  </a:extLst>
                </a:gridCol>
                <a:gridCol w="714471">
                  <a:extLst>
                    <a:ext uri="{9D8B030D-6E8A-4147-A177-3AD203B41FA5}">
                      <a16:colId xmlns:a16="http://schemas.microsoft.com/office/drawing/2014/main" xmlns="" val="20003"/>
                    </a:ext>
                  </a:extLst>
                </a:gridCol>
                <a:gridCol w="1621694">
                  <a:extLst>
                    <a:ext uri="{9D8B030D-6E8A-4147-A177-3AD203B41FA5}">
                      <a16:colId xmlns:a16="http://schemas.microsoft.com/office/drawing/2014/main" xmlns="" val="20004"/>
                    </a:ext>
                  </a:extLst>
                </a:gridCol>
                <a:gridCol w="1296144">
                  <a:extLst>
                    <a:ext uri="{9D8B030D-6E8A-4147-A177-3AD203B41FA5}">
                      <a16:colId xmlns:a16="http://schemas.microsoft.com/office/drawing/2014/main" xmlns="" val="20006"/>
                    </a:ext>
                  </a:extLst>
                </a:gridCol>
              </a:tblGrid>
              <a:tr h="487480">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400" b="1" i="0" u="none" strike="noStrike" cap="none" normalizeH="0" baseline="0" dirty="0">
                          <a:ln>
                            <a:noFill/>
                          </a:ln>
                          <a:solidFill>
                            <a:schemeClr val="tx1"/>
                          </a:solidFill>
                          <a:effectLst/>
                          <a:latin typeface="楷体_GB2312" pitchFamily="49" charset="-122"/>
                          <a:ea typeface="楷体_GB2312" pitchFamily="49" charset="-122"/>
                          <a:cs typeface="Times New Roman" panose="02020603050405020304" pitchFamily="18" charset="0"/>
                        </a:rPr>
                        <a:t>列名</a:t>
                      </a:r>
                    </a:p>
                  </a:txBody>
                  <a:tcPr marL="90000" marR="90000" marT="46807" marB="468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400" b="1" i="0" u="none" strike="noStrike" cap="none" normalizeH="0" baseline="0" dirty="0">
                          <a:ln>
                            <a:noFill/>
                          </a:ln>
                          <a:solidFill>
                            <a:schemeClr val="tx1"/>
                          </a:solidFill>
                          <a:effectLst/>
                          <a:latin typeface="楷体_GB2312" pitchFamily="49" charset="-122"/>
                          <a:ea typeface="楷体_GB2312" pitchFamily="49" charset="-122"/>
                          <a:cs typeface="Times New Roman" panose="02020603050405020304" pitchFamily="18" charset="0"/>
                        </a:rPr>
                        <a:t>数据类型</a:t>
                      </a: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能否</a:t>
                      </a:r>
                    </a:p>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4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空值</a:t>
                      </a: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400" b="1" i="0" u="none" strike="noStrike" cap="none" normalizeH="0" baseline="0" dirty="0">
                          <a:ln>
                            <a:noFill/>
                          </a:ln>
                          <a:solidFill>
                            <a:schemeClr val="tx1"/>
                          </a:solidFill>
                          <a:effectLst/>
                          <a:latin typeface="楷体_GB2312" pitchFamily="49" charset="-122"/>
                          <a:ea typeface="楷体_GB2312" pitchFamily="49" charset="-122"/>
                          <a:cs typeface="Times New Roman" panose="02020603050405020304" pitchFamily="18" charset="0"/>
                        </a:rPr>
                        <a:t>默认值</a:t>
                      </a: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400" b="1" i="0" u="none" strike="noStrike" cap="none" normalizeH="0" baseline="0" dirty="0">
                          <a:ln>
                            <a:noFill/>
                          </a:ln>
                          <a:solidFill>
                            <a:schemeClr val="tx1"/>
                          </a:solidFill>
                          <a:effectLst/>
                          <a:latin typeface="楷体_GB2312" pitchFamily="49" charset="-122"/>
                          <a:ea typeface="楷体_GB2312" pitchFamily="49" charset="-122"/>
                          <a:cs typeface="Times New Roman" panose="02020603050405020304" pitchFamily="18" charset="0"/>
                        </a:rPr>
                        <a:t>键</a:t>
                      </a:r>
                      <a:r>
                        <a:rPr kumimoji="0" lang="en-US" altLang="zh-CN" sz="1400" b="1" i="0" u="none" strike="noStrike" cap="none" normalizeH="0" baseline="0" dirty="0">
                          <a:ln>
                            <a:noFill/>
                          </a:ln>
                          <a:solidFill>
                            <a:schemeClr val="tx1"/>
                          </a:solidFill>
                          <a:effectLst/>
                          <a:latin typeface="楷体_GB2312" pitchFamily="49" charset="-122"/>
                          <a:ea typeface="楷体_GB2312" pitchFamily="49" charset="-122"/>
                          <a:cs typeface="Times New Roman" panose="02020603050405020304" pitchFamily="18" charset="0"/>
                        </a:rPr>
                        <a:t>/</a:t>
                      </a:r>
                      <a:r>
                        <a:rPr kumimoji="0" lang="zh-CN" altLang="en-US" sz="1400" b="1" i="0" u="none" strike="noStrike" cap="none" normalizeH="0" baseline="0" dirty="0">
                          <a:ln>
                            <a:noFill/>
                          </a:ln>
                          <a:solidFill>
                            <a:schemeClr val="tx1"/>
                          </a:solidFill>
                          <a:effectLst/>
                          <a:latin typeface="楷体_GB2312" pitchFamily="49" charset="-122"/>
                          <a:ea typeface="楷体_GB2312" pitchFamily="49" charset="-122"/>
                          <a:cs typeface="Times New Roman" panose="02020603050405020304" pitchFamily="18" charset="0"/>
                        </a:rPr>
                        <a:t>索引</a:t>
                      </a: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400" b="1" i="0" u="none" strike="noStrike" cap="none" normalizeH="0" baseline="0" dirty="0">
                          <a:ln>
                            <a:noFill/>
                          </a:ln>
                          <a:solidFill>
                            <a:schemeClr val="tx1"/>
                          </a:solidFill>
                          <a:effectLst/>
                          <a:latin typeface="楷体_GB2312" pitchFamily="49" charset="-122"/>
                          <a:ea typeface="楷体_GB2312" pitchFamily="49" charset="-122"/>
                          <a:cs typeface="Times New Roman" panose="02020603050405020304" pitchFamily="18" charset="0"/>
                        </a:rPr>
                        <a:t>检查</a:t>
                      </a:r>
                    </a:p>
                  </a:txBody>
                  <a:tcPr marL="90000" marR="90000" marT="46807" marB="468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22502">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400" b="0" i="0" u="none" strike="noStrike" kern="1200" cap="none" normalizeH="0" baseline="0" dirty="0" err="1">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sno</a:t>
                      </a:r>
                      <a:endParaRPr kumimoji="0" lang="en-US" altLang="zh-CN" sz="1400" b="0" i="0" u="none" strike="noStrike" kern="1200" cap="none" normalizeH="0" baseline="0" dirty="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07" marB="468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400" b="0" i="0" u="none" strike="noStrike" kern="1200" cap="none" normalizeH="0" baseline="0" dirty="0" err="1">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bigint</a:t>
                      </a:r>
                      <a:endParaRPr kumimoji="0" lang="en-US" altLang="zh-CN" sz="1400" b="0" i="0" u="none" strike="noStrike" kern="1200" cap="none" normalizeH="0" baseline="0" dirty="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dirty="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否</a:t>
                      </a: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400" b="0" i="0" u="none" strike="noStrike" cap="none" normalizeH="0" baseline="0" dirty="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dirty="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主键</a:t>
                      </a:r>
                      <a:r>
                        <a:rPr kumimoji="0" lang="en-US" altLang="zh-CN" sz="1400" b="0" i="0" u="none" strike="noStrike" cap="none" normalizeH="0" baseline="0" dirty="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a:t>
                      </a:r>
                      <a:r>
                        <a:rPr kumimoji="0" lang="zh-CN" altLang="en-US" sz="1400" b="0" i="0" u="none" strike="noStrike" cap="none" normalizeH="0" baseline="0" dirty="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聚集索引</a:t>
                      </a: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0" lang="zh-CN" altLang="en-US" sz="1400" b="0" i="0" u="none" strike="noStrike" cap="none" normalizeH="0" baseline="0" dirty="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07" marB="468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28357">
                <a:tc>
                  <a:txBody>
                    <a:bodyPr/>
                    <a:lstStyle/>
                    <a:p>
                      <a:pPr marR="0" lvl="0" indent="0" algn="ctr" defTabSz="914400" rtl="0" fontAlgn="base">
                        <a:lnSpc>
                          <a:spcPct val="100000"/>
                        </a:lnSpc>
                        <a:spcBef>
                          <a:spcPct val="0"/>
                        </a:spcBef>
                        <a:spcAft>
                          <a:spcPct val="0"/>
                        </a:spcAft>
                        <a:buClr>
                          <a:schemeClr val="folHlink"/>
                        </a:buClr>
                        <a:buSzPct val="60000"/>
                        <a:buFont typeface="Wingdings" panose="05000000000000000000" pitchFamily="2" charset="2"/>
                        <a:buNone/>
                      </a:pPr>
                      <a:r>
                        <a:rPr kumimoji="0" lang="en-US" altLang="zh-CN" sz="1400" b="0" i="0" u="none" strike="noStrike" kern="1200"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sname</a:t>
                      </a:r>
                      <a:endParaRPr kumimoji="0" lang="en-US" altLang="zh-CN" sz="1400" b="0" i="0"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07" marB="468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400" b="0" i="0"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char(8)</a:t>
                      </a: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否</a:t>
                      </a: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4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4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0" lang="zh-CN" altLang="en-US" sz="14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07" marB="468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85250">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400" b="0" i="0"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age</a:t>
                      </a:r>
                    </a:p>
                  </a:txBody>
                  <a:tcPr marL="90000" marR="90000" marT="46807" marB="468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400" b="0" i="0" u="none" strike="noStrike" kern="1200"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tinyint</a:t>
                      </a: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否</a:t>
                      </a: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18</a:t>
                      </a:r>
                      <a:endParaRPr kumimoji="0" lang="zh-CN" altLang="zh-CN" sz="14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4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a:t>
                      </a:r>
                      <a:r>
                        <a:rPr lang="en-US" altLang="zh-CN" sz="1400" b="0" dirty="0">
                          <a:ln>
                            <a:noFill/>
                          </a:ln>
                          <a:effectLst/>
                          <a:latin typeface="Times New Roman" panose="02020603050405020304" pitchFamily="18" charset="0"/>
                          <a:ea typeface="楷体_GB2312" pitchFamily="49" charset="-122"/>
                          <a:cs typeface="Times New Roman" panose="02020603050405020304" pitchFamily="18" charset="0"/>
                          <a:sym typeface="+mn-ea"/>
                        </a:rPr>
                        <a:t>~</a:t>
                      </a:r>
                      <a:r>
                        <a:rPr kumimoji="0" lang="en-US" altLang="zh-CN" sz="14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120</a:t>
                      </a:r>
                    </a:p>
                  </a:txBody>
                  <a:tcPr marL="90000" marR="90000" marT="46807" marB="468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29954">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400" b="0" i="0"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sex</a:t>
                      </a:r>
                    </a:p>
                  </a:txBody>
                  <a:tcPr marL="90000" marR="90000" marT="46807" marB="468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400" b="0" i="0"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char(2)</a:t>
                      </a: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否</a:t>
                      </a: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zh-CN" altLang="en-US" sz="14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男</a:t>
                      </a:r>
                      <a:r>
                        <a:rPr kumimoji="0" lang="en-US" altLang="zh-CN" sz="14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4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zh-CN" altLang="en-US" sz="14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男</a:t>
                      </a:r>
                      <a:r>
                        <a:rPr kumimoji="0" lang="en-US" altLang="zh-CN" sz="14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zh-CN" altLang="en-US" sz="14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14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zh-CN" altLang="en-US" sz="14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女</a:t>
                      </a:r>
                      <a:r>
                        <a:rPr kumimoji="0" lang="en-US" altLang="zh-CN" sz="14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L="90000" marR="90000" marT="46807" marB="468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08666">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400" b="0" i="0" u="none" strike="noStrike" kern="1200"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dno</a:t>
                      </a:r>
                      <a:endParaRPr kumimoji="0" lang="en-US" altLang="zh-CN" sz="1400" b="0" i="0"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07" marB="468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400" b="0" i="0" u="none" strike="noStrike" kern="1200"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tinyint</a:t>
                      </a:r>
                      <a:endParaRPr kumimoji="0" lang="en-US" altLang="zh-CN" sz="1400" b="0" i="0"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是</a:t>
                      </a: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4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外键</a:t>
                      </a:r>
                      <a:r>
                        <a:rPr kumimoji="0" lang="en-US" altLang="zh-CN" sz="14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depart(</a:t>
                      </a:r>
                      <a:r>
                        <a:rPr kumimoji="0" lang="en-US" altLang="zh-CN" sz="14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dno</a:t>
                      </a:r>
                      <a:r>
                        <a:rPr kumimoji="0" lang="en-US" altLang="zh-CN" sz="14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R="0" lvl="0" indent="0" algn="ctr" defTabSz="914400" rtl="0" fontAlgn="base">
                        <a:lnSpc>
                          <a:spcPct val="100000"/>
                        </a:lnSpc>
                        <a:spcBef>
                          <a:spcPct val="0"/>
                        </a:spcBef>
                        <a:spcAft>
                          <a:spcPct val="0"/>
                        </a:spcAft>
                        <a:buClr>
                          <a:schemeClr val="folHlink"/>
                        </a:buClr>
                        <a:buSzPct val="60000"/>
                        <a:buFont typeface="Wingdings" panose="05000000000000000000" pitchFamily="2" charset="2"/>
                        <a:buNone/>
                      </a:pPr>
                      <a:endParaRPr kumimoji="0" lang="zh-CN" altLang="en-US" sz="11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07" marB="468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88354">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400" b="0" i="0"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birthdate</a:t>
                      </a:r>
                    </a:p>
                  </a:txBody>
                  <a:tcPr marL="90000" marR="90000" marT="46807" marB="468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400" b="0" i="0"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datetime</a:t>
                      </a: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是</a:t>
                      </a: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4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4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R="0" lvl="0" indent="0" algn="ctr" defTabSz="914400" rtl="0" fontAlgn="base">
                        <a:lnSpc>
                          <a:spcPct val="100000"/>
                        </a:lnSpc>
                        <a:spcBef>
                          <a:spcPct val="0"/>
                        </a:spcBef>
                        <a:spcAft>
                          <a:spcPct val="0"/>
                        </a:spcAft>
                        <a:buClr>
                          <a:schemeClr val="folHlink"/>
                        </a:buClr>
                        <a:buSzPct val="60000"/>
                        <a:buFont typeface="Wingdings" panose="05000000000000000000" pitchFamily="2" charset="2"/>
                        <a:buNone/>
                      </a:pPr>
                      <a:r>
                        <a:rPr kumimoji="0" lang="en-US" altLang="zh-CN" sz="11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Currentyear</a:t>
                      </a:r>
                      <a:r>
                        <a:rPr kumimoji="0" lang="en-US" altLang="zh-CN" sz="11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-birthdate=age</a:t>
                      </a:r>
                      <a:endParaRPr kumimoji="0" lang="zh-CN" altLang="en-US" sz="11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07" marB="468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558999739"/>
                  </a:ext>
                </a:extLst>
              </a:tr>
              <a:tr h="308666">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400" b="0" i="0" u="none" strike="noStrike" kern="1200"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sid</a:t>
                      </a:r>
                      <a:endParaRPr kumimoji="0" lang="en-US" altLang="zh-CN" sz="1400" b="0" i="0"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07" marB="468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400" b="0" i="0"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char(11)</a:t>
                      </a: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否</a:t>
                      </a: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4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非聚集唯一索引</a:t>
                      </a:r>
                      <a:endParaRPr kumimoji="0" lang="zh-CN" altLang="zh-CN" sz="14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R="0" lvl="0" indent="0" algn="ctr" defTabSz="914400" rtl="0" fontAlgn="base">
                        <a:lnSpc>
                          <a:spcPct val="100000"/>
                        </a:lnSpc>
                        <a:spcBef>
                          <a:spcPct val="0"/>
                        </a:spcBef>
                        <a:spcAft>
                          <a:spcPct val="0"/>
                        </a:spcAft>
                        <a:buClr>
                          <a:schemeClr val="folHlink"/>
                        </a:buClr>
                        <a:buSzPct val="60000"/>
                        <a:buFont typeface="Wingdings" panose="05000000000000000000" pitchFamily="2" charset="2"/>
                        <a:buNone/>
                      </a:pPr>
                      <a:endParaRPr kumimoji="0" lang="zh-CN" altLang="en-US" sz="11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07" marB="468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865461429"/>
                  </a:ext>
                </a:extLst>
              </a:tr>
            </a:tbl>
          </a:graphicData>
        </a:graphic>
      </p:graphicFrame>
      <p:graphicFrame>
        <p:nvGraphicFramePr>
          <p:cNvPr id="9" name="Group 116">
            <a:extLst>
              <a:ext uri="{FF2B5EF4-FFF2-40B4-BE49-F238E27FC236}">
                <a16:creationId xmlns:a16="http://schemas.microsoft.com/office/drawing/2014/main" xmlns="" id="{A512AAD4-C06E-4AD0-9403-03F2D6AA536B}"/>
              </a:ext>
            </a:extLst>
          </p:cNvPr>
          <p:cNvGraphicFramePr>
            <a:graphicFrameLocks noGrp="1"/>
          </p:cNvGraphicFramePr>
          <p:nvPr>
            <p:custDataLst>
              <p:tags r:id="rId2"/>
            </p:custDataLst>
            <p:extLst>
              <p:ext uri="{D42A27DB-BD31-4B8C-83A1-F6EECF244321}">
                <p14:modId xmlns:p14="http://schemas.microsoft.com/office/powerpoint/2010/main" val="1713138741"/>
              </p:ext>
            </p:extLst>
          </p:nvPr>
        </p:nvGraphicFramePr>
        <p:xfrm>
          <a:off x="2533357" y="4936672"/>
          <a:ext cx="5508613" cy="1948712"/>
        </p:xfrm>
        <a:graphic>
          <a:graphicData uri="http://schemas.openxmlformats.org/drawingml/2006/table">
            <a:tbl>
              <a:tblPr/>
              <a:tblGrid>
                <a:gridCol w="676894">
                  <a:extLst>
                    <a:ext uri="{9D8B030D-6E8A-4147-A177-3AD203B41FA5}">
                      <a16:colId xmlns:a16="http://schemas.microsoft.com/office/drawing/2014/main" xmlns="" val="20000"/>
                    </a:ext>
                  </a:extLst>
                </a:gridCol>
                <a:gridCol w="1047552">
                  <a:extLst>
                    <a:ext uri="{9D8B030D-6E8A-4147-A177-3AD203B41FA5}">
                      <a16:colId xmlns:a16="http://schemas.microsoft.com/office/drawing/2014/main" xmlns="" val="20001"/>
                    </a:ext>
                  </a:extLst>
                </a:gridCol>
                <a:gridCol w="616207">
                  <a:extLst>
                    <a:ext uri="{9D8B030D-6E8A-4147-A177-3AD203B41FA5}">
                      <a16:colId xmlns:a16="http://schemas.microsoft.com/office/drawing/2014/main" xmlns="" val="20002"/>
                    </a:ext>
                  </a:extLst>
                </a:gridCol>
                <a:gridCol w="809437">
                  <a:extLst>
                    <a:ext uri="{9D8B030D-6E8A-4147-A177-3AD203B41FA5}">
                      <a16:colId xmlns:a16="http://schemas.microsoft.com/office/drawing/2014/main" xmlns="" val="20003"/>
                    </a:ext>
                  </a:extLst>
                </a:gridCol>
                <a:gridCol w="1350411">
                  <a:extLst>
                    <a:ext uri="{9D8B030D-6E8A-4147-A177-3AD203B41FA5}">
                      <a16:colId xmlns:a16="http://schemas.microsoft.com/office/drawing/2014/main" xmlns="" val="20004"/>
                    </a:ext>
                  </a:extLst>
                </a:gridCol>
                <a:gridCol w="1008112">
                  <a:extLst>
                    <a:ext uri="{9D8B030D-6E8A-4147-A177-3AD203B41FA5}">
                      <a16:colId xmlns:a16="http://schemas.microsoft.com/office/drawing/2014/main" xmlns="" val="20006"/>
                    </a:ext>
                  </a:extLst>
                </a:gridCol>
              </a:tblGrid>
              <a:tr h="46184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列名</a:t>
                      </a:r>
                    </a:p>
                  </a:txBody>
                  <a:tcPr marL="90000" marR="90000" marT="46813" marB="4681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数据类型</a:t>
                      </a:r>
                    </a:p>
                  </a:txBody>
                  <a:tcPr marL="90000" marR="90000" marT="46813" marB="468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能否空值</a:t>
                      </a:r>
                    </a:p>
                  </a:txBody>
                  <a:tcPr marL="90000" marR="90000" marT="46813" marB="468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默认值</a:t>
                      </a:r>
                    </a:p>
                  </a:txBody>
                  <a:tcPr marL="90000" marR="90000" marT="46813" marB="468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键</a:t>
                      </a:r>
                      <a:r>
                        <a:rPr kumimoji="0" lang="en-US" altLang="zh-CN" sz="14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zh-CN" altLang="en-US" sz="14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索引</a:t>
                      </a:r>
                    </a:p>
                  </a:txBody>
                  <a:tcPr marL="90000" marR="90000" marT="46813" marB="468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lang="zh-CN" altLang="en-US" sz="1400" b="0" dirty="0">
                          <a:ln>
                            <a:noFill/>
                          </a:ln>
                          <a:effectLst/>
                          <a:latin typeface="Times New Roman" panose="02020603050405020304" pitchFamily="18" charset="0"/>
                          <a:ea typeface="楷体_GB2312" pitchFamily="49" charset="-122"/>
                          <a:cs typeface="Times New Roman" panose="02020603050405020304" pitchFamily="18" charset="0"/>
                          <a:sym typeface="+mn-ea"/>
                        </a:rPr>
                        <a:t>取值范围</a:t>
                      </a:r>
                      <a:endParaRPr kumimoji="0" lang="zh-CN" altLang="en-US" sz="14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sym typeface="+mn-ea"/>
                      </a:endParaRPr>
                    </a:p>
                  </a:txBody>
                  <a:tcPr marL="90000" marR="90000" marT="46813" marB="4681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5964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dirty="0" err="1">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dno</a:t>
                      </a:r>
                      <a:r>
                        <a:rPr kumimoji="0" lang="en-US" altLang="zh-CN" sz="1400" b="0" i="0" u="none" strike="noStrike" cap="none" normalizeH="0" baseline="0" dirty="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 </a:t>
                      </a:r>
                    </a:p>
                  </a:txBody>
                  <a:tcPr marL="90000" marR="90000" marT="46813" marB="4681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dirty="0" err="1">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tinyint</a:t>
                      </a:r>
                      <a:r>
                        <a:rPr kumimoji="0" lang="en-US" altLang="zh-CN" sz="1400" b="0" i="0" u="none" strike="noStrike" cap="none" normalizeH="0" baseline="0" dirty="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 </a:t>
                      </a:r>
                    </a:p>
                  </a:txBody>
                  <a:tcPr marL="90000" marR="90000" marT="46813" marB="468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dirty="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否 </a:t>
                      </a:r>
                    </a:p>
                  </a:txBody>
                  <a:tcPr marL="90000" marR="90000" marT="46813" marB="468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400" b="0" i="0" u="none" strike="noStrike" cap="none" normalizeH="0" baseline="0" dirty="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13" marB="468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dirty="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主键</a:t>
                      </a:r>
                      <a:r>
                        <a:rPr kumimoji="0" lang="en-US" altLang="zh-CN" sz="1400" b="0" i="0" u="none" strike="noStrike" cap="none" normalizeH="0" baseline="0" dirty="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a:t>
                      </a:r>
                      <a:r>
                        <a:rPr kumimoji="0" lang="zh-CN" altLang="en-US" sz="1400" b="0" i="0" u="none" strike="noStrike" cap="none" normalizeH="0" baseline="0" dirty="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聚集索引</a:t>
                      </a:r>
                    </a:p>
                  </a:txBody>
                  <a:tcPr marL="90000" marR="90000" marT="46813" marB="468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en-US" sz="1400" b="0" i="0" u="none" strike="noStrike" cap="none" normalizeH="0" baseline="0" dirty="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13" marB="4681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6004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dirty="0" err="1">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dname</a:t>
                      </a:r>
                      <a:r>
                        <a:rPr kumimoji="0" lang="en-US" altLang="zh-CN" sz="1400" b="0" i="0" u="none" strike="noStrike" cap="none" normalizeH="0" baseline="0" dirty="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 </a:t>
                      </a:r>
                    </a:p>
                  </a:txBody>
                  <a:tcPr marL="90000" marR="90000" marT="46813" marB="4681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dirty="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varchar(16) </a:t>
                      </a:r>
                    </a:p>
                  </a:txBody>
                  <a:tcPr marL="90000" marR="90000" marT="46813" marB="468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400" b="0" i="0" u="none" strike="noStrike" cap="none" normalizeH="0" baseline="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否 </a:t>
                      </a:r>
                    </a:p>
                  </a:txBody>
                  <a:tcPr marL="90000" marR="90000" marT="46813" marB="468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400" b="0" i="0" u="none" strike="noStrike" cap="none" normalizeH="0" baseline="0" dirty="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13" marB="468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en-US" altLang="zh-CN" sz="1400" b="0" i="0" u="none" strike="noStrike" cap="none" normalizeH="0" baseline="0" dirty="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13" marB="468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en-US" sz="1400" b="0" i="0" u="none" strike="noStrike" cap="none" normalizeH="0" baseline="0" dirty="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sym typeface="+mn-ea"/>
                      </a:endParaRPr>
                    </a:p>
                  </a:txBody>
                  <a:tcPr marL="90000" marR="90000" marT="46813" marB="4681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6004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leader </a:t>
                      </a:r>
                    </a:p>
                  </a:txBody>
                  <a:tcPr marL="90000" marR="90000" marT="46813" marB="4681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400" b="0" i="0"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char(8)</a:t>
                      </a:r>
                    </a:p>
                  </a:txBody>
                  <a:tcPr marL="90000" marR="90000" marT="46813" marB="468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defRPr/>
                      </a:pPr>
                      <a:r>
                        <a:rPr kumimoji="0" lang="zh-CN" altLang="en-US" sz="14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是</a:t>
                      </a:r>
                    </a:p>
                  </a:txBody>
                  <a:tcPr marL="90000" marR="90000" marT="46813" marB="468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a:t>
                      </a:r>
                    </a:p>
                  </a:txBody>
                  <a:tcPr marL="90000" marR="90000" marT="46813" marB="468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4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13" marB="468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en-US" altLang="zh-CN" sz="14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sym typeface="+mn-ea"/>
                      </a:endParaRPr>
                    </a:p>
                  </a:txBody>
                  <a:tcPr marL="90000" marR="90000" marT="46813" marB="4681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4863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kern="1200"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telnum</a:t>
                      </a:r>
                      <a:endParaRPr kumimoji="0" lang="en-US" altLang="zh-CN" sz="1400" b="0" i="0"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13" marB="4681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400" b="0" i="0"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char(11)</a:t>
                      </a:r>
                    </a:p>
                  </a:txBody>
                  <a:tcPr marL="90000" marR="90000" marT="46813" marB="468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defRPr/>
                      </a:pPr>
                      <a:r>
                        <a:rPr kumimoji="0" lang="zh-CN" altLang="en-US" sz="14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是</a:t>
                      </a:r>
                    </a:p>
                  </a:txBody>
                  <a:tcPr marL="90000" marR="90000" marT="46813" marB="468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en-US" altLang="zh-CN" sz="14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13" marB="468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4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13" marB="468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en-US" altLang="zh-CN" sz="14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sym typeface="+mn-ea"/>
                      </a:endParaRPr>
                    </a:p>
                  </a:txBody>
                  <a:tcPr marL="90000" marR="90000" marT="46813" marB="4681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662273202"/>
                  </a:ext>
                </a:extLst>
              </a:tr>
            </a:tbl>
          </a:graphicData>
        </a:graphic>
      </p:graphicFrame>
      <p:sp>
        <p:nvSpPr>
          <p:cNvPr id="10" name="Text Box 1352">
            <a:extLst>
              <a:ext uri="{FF2B5EF4-FFF2-40B4-BE49-F238E27FC236}">
                <a16:creationId xmlns:a16="http://schemas.microsoft.com/office/drawing/2014/main" xmlns="" id="{893F6C27-7841-4AB7-8C77-736FCC62B735}"/>
              </a:ext>
            </a:extLst>
          </p:cNvPr>
          <p:cNvSpPr txBox="1">
            <a:spLocks noChangeArrowheads="1"/>
          </p:cNvSpPr>
          <p:nvPr/>
        </p:nvSpPr>
        <p:spPr bwMode="auto">
          <a:xfrm>
            <a:off x="395536" y="2060848"/>
            <a:ext cx="3529012"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800" b="1" dirty="0">
                <a:latin typeface="Tahoma" panose="020B0604030504040204" pitchFamily="34" charset="0"/>
                <a:ea typeface="楷体_GB2312" pitchFamily="49" charset="-122"/>
              </a:rPr>
              <a:t>学生信息表</a:t>
            </a:r>
            <a:r>
              <a:rPr lang="en-US" altLang="zh-CN" sz="1800" b="1" dirty="0">
                <a:latin typeface="Times New Roman" panose="02020603050405020304" pitchFamily="18" charset="0"/>
                <a:ea typeface="楷体_GB2312" pitchFamily="49" charset="-122"/>
              </a:rPr>
              <a:t>student</a:t>
            </a:r>
          </a:p>
        </p:txBody>
      </p:sp>
      <p:sp>
        <p:nvSpPr>
          <p:cNvPr id="11" name="Text Box 1353">
            <a:extLst>
              <a:ext uri="{FF2B5EF4-FFF2-40B4-BE49-F238E27FC236}">
                <a16:creationId xmlns:a16="http://schemas.microsoft.com/office/drawing/2014/main" xmlns="" id="{C72A8871-DFAA-4100-A89F-E534A147A58A}"/>
              </a:ext>
            </a:extLst>
          </p:cNvPr>
          <p:cNvSpPr txBox="1">
            <a:spLocks noChangeArrowheads="1"/>
          </p:cNvSpPr>
          <p:nvPr/>
        </p:nvSpPr>
        <p:spPr bwMode="auto">
          <a:xfrm>
            <a:off x="828675" y="4874640"/>
            <a:ext cx="17991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800" b="1" dirty="0">
                <a:latin typeface="Tahoma" panose="020B0604030504040204" pitchFamily="34" charset="0"/>
                <a:ea typeface="楷体_GB2312" pitchFamily="49" charset="-122"/>
              </a:rPr>
              <a:t>部门表</a:t>
            </a:r>
            <a:r>
              <a:rPr lang="en-US" altLang="zh-CN" sz="1800" b="1" dirty="0">
                <a:latin typeface="Times New Roman" panose="02020603050405020304" pitchFamily="18" charset="0"/>
                <a:ea typeface="楷体_GB2312" pitchFamily="49" charset="-122"/>
              </a:rPr>
              <a:t>depart </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wipe(down)">
                                      <p:cBhvr>
                                        <p:cTn id="7" dur="500"/>
                                        <p:tgtEl>
                                          <p:spTgt spid="501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a:t>1</a:t>
            </a:r>
            <a:r>
              <a:rPr lang="zh-CN" altLang="en-US"/>
              <a:t>．约束</a:t>
            </a:r>
            <a:endParaRPr lang="zh-CN" altLang="en-US" sz="2800"/>
          </a:p>
        </p:txBody>
      </p:sp>
      <p:sp>
        <p:nvSpPr>
          <p:cNvPr id="50179" name="Rectangle 3"/>
          <p:cNvSpPr>
            <a:spLocks noGrp="1" noChangeArrowheads="1"/>
          </p:cNvSpPr>
          <p:nvPr>
            <p:ph type="body" idx="1"/>
          </p:nvPr>
        </p:nvSpPr>
        <p:spPr>
          <a:xfrm>
            <a:off x="457200" y="1052513"/>
            <a:ext cx="8229600" cy="5184775"/>
          </a:xfrm>
        </p:spPr>
        <p:txBody>
          <a:bodyPr/>
          <a:lstStyle/>
          <a:p>
            <a:pPr marL="0" indent="0">
              <a:buNone/>
            </a:pPr>
            <a:r>
              <a:rPr lang="en-US" altLang="zh-CN" dirty="0">
                <a:latin typeface="Times New Roman" panose="02020603050405020304" pitchFamily="18" charset="0"/>
                <a:cs typeface="Times New Roman" panose="02020603050405020304" pitchFamily="18" charset="0"/>
              </a:rPr>
              <a:t>create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table</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May.dept</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marL="400050" lvl="1" indent="0">
              <a:buNone/>
            </a:pPr>
            <a:r>
              <a:rPr lang="en-US" altLang="zh-CN" sz="2000" dirty="0" err="1">
                <a:latin typeface="Times New Roman" panose="02020603050405020304" pitchFamily="18" charset="0"/>
                <a:cs typeface="Times New Roman" panose="02020603050405020304" pitchFamily="18" charset="0"/>
              </a:rPr>
              <a:t>dno</a:t>
            </a:r>
            <a:r>
              <a:rPr lang="zh-CN" altLang="en-US"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tinyint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identity(1,1)</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primary</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key,</a:t>
            </a:r>
            <a:endParaRPr lang="zh-CN" altLang="en-US" sz="2000" dirty="0">
              <a:latin typeface="Times New Roman" panose="02020603050405020304" pitchFamily="18" charset="0"/>
              <a:cs typeface="Times New Roman" panose="02020603050405020304" pitchFamily="18" charset="0"/>
            </a:endParaRPr>
          </a:p>
          <a:p>
            <a:pPr marL="400050" lvl="1" indent="0">
              <a:buNone/>
            </a:pPr>
            <a:r>
              <a:rPr lang="en-US" altLang="zh-CN" sz="2000" dirty="0" err="1">
                <a:latin typeface="Times New Roman" panose="02020603050405020304" pitchFamily="18" charset="0"/>
                <a:cs typeface="Times New Roman" panose="02020603050405020304" pitchFamily="18" charset="0"/>
              </a:rPr>
              <a:t>dname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varchar(16)</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not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null,</a:t>
            </a:r>
            <a:endParaRPr lang="zh-CN" altLang="en-US" sz="2000" dirty="0">
              <a:latin typeface="Times New Roman" panose="02020603050405020304" pitchFamily="18" charset="0"/>
              <a:cs typeface="Times New Roman" panose="02020603050405020304" pitchFamily="18" charset="0"/>
            </a:endParaRPr>
          </a:p>
          <a:p>
            <a:pPr marL="400050" lvl="1" indent="0">
              <a:buNone/>
            </a:pPr>
            <a:r>
              <a:rPr lang="en-US" altLang="zh-CN" sz="2000" dirty="0">
                <a:latin typeface="Times New Roman" panose="02020603050405020304" pitchFamily="18" charset="0"/>
                <a:cs typeface="Times New Roman" panose="02020603050405020304" pitchFamily="18" charset="0"/>
              </a:rPr>
              <a:t>leader</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char(8)</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null,</a:t>
            </a:r>
            <a:endParaRPr lang="zh-CN" altLang="en-US" sz="2000" dirty="0">
              <a:latin typeface="Times New Roman" panose="02020603050405020304" pitchFamily="18" charset="0"/>
              <a:cs typeface="Times New Roman" panose="02020603050405020304" pitchFamily="18" charset="0"/>
            </a:endParaRPr>
          </a:p>
          <a:p>
            <a:pPr marL="400050" lvl="1" indent="0">
              <a:buNone/>
            </a:pPr>
            <a:r>
              <a:rPr lang="en-US" altLang="zh-CN" sz="2000" dirty="0" err="1">
                <a:latin typeface="Times New Roman" panose="02020603050405020304" pitchFamily="18" charset="0"/>
                <a:cs typeface="Times New Roman" panose="02020603050405020304" pitchFamily="18" charset="0"/>
              </a:rPr>
              <a:t>telnum</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char(11)</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null</a:t>
            </a:r>
            <a:endParaRPr lang="zh-CN" altLang="en-US" sz="2000"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a:t>
            </a:r>
          </a:p>
          <a:p>
            <a:pPr marL="0" indent="0">
              <a:buNone/>
            </a:pPr>
            <a:endParaRPr lang="en-US" altLang="zh-CN" sz="2130"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insert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into</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May.dept</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dname,leader</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values('</a:t>
            </a:r>
            <a:r>
              <a:rPr lang="zh-CN" altLang="en-US" dirty="0">
                <a:latin typeface="Times New Roman" panose="02020603050405020304" pitchFamily="18" charset="0"/>
                <a:cs typeface="Times New Roman" panose="02020603050405020304" pitchFamily="18" charset="0"/>
              </a:rPr>
              <a:t>计算机系</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綦老师</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软件工程系</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张老师</a:t>
            </a:r>
            <a:r>
              <a:rPr lang="en-US" altLang="zh-CN" dirty="0">
                <a:latin typeface="Times New Roman" panose="02020603050405020304" pitchFamily="18" charset="0"/>
                <a:cs typeface="Times New Roman" panose="02020603050405020304" pitchFamily="18" charset="0"/>
              </a:rPr>
              <a:t>')</a:t>
            </a:r>
            <a:endParaRPr lang="zh-CN" altLang="en-US" sz="213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202216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wipe(down)">
                                      <p:cBhvr>
                                        <p:cTn id="7" dur="500"/>
                                        <p:tgtEl>
                                          <p:spTgt spid="50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0179">
                                            <p:txEl>
                                              <p:pRg st="1" end="1"/>
                                            </p:txEl>
                                          </p:spTgt>
                                        </p:tgtEl>
                                        <p:attrNameLst>
                                          <p:attrName>style.visibility</p:attrName>
                                        </p:attrNameLst>
                                      </p:cBhvr>
                                      <p:to>
                                        <p:strVal val="visible"/>
                                      </p:to>
                                    </p:set>
                                    <p:animEffect transition="in" filter="wipe(down)">
                                      <p:cBhvr>
                                        <p:cTn id="12" dur="500"/>
                                        <p:tgtEl>
                                          <p:spTgt spid="501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0179">
                                            <p:txEl>
                                              <p:pRg st="2" end="2"/>
                                            </p:txEl>
                                          </p:spTgt>
                                        </p:tgtEl>
                                        <p:attrNameLst>
                                          <p:attrName>style.visibility</p:attrName>
                                        </p:attrNameLst>
                                      </p:cBhvr>
                                      <p:to>
                                        <p:strVal val="visible"/>
                                      </p:to>
                                    </p:set>
                                    <p:animEffect transition="in" filter="wipe(down)">
                                      <p:cBhvr>
                                        <p:cTn id="17" dur="500"/>
                                        <p:tgtEl>
                                          <p:spTgt spid="501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0179">
                                            <p:txEl>
                                              <p:pRg st="3" end="3"/>
                                            </p:txEl>
                                          </p:spTgt>
                                        </p:tgtEl>
                                        <p:attrNameLst>
                                          <p:attrName>style.visibility</p:attrName>
                                        </p:attrNameLst>
                                      </p:cBhvr>
                                      <p:to>
                                        <p:strVal val="visible"/>
                                      </p:to>
                                    </p:set>
                                    <p:animEffect transition="in" filter="wipe(down)">
                                      <p:cBhvr>
                                        <p:cTn id="22" dur="500"/>
                                        <p:tgtEl>
                                          <p:spTgt spid="501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0179">
                                            <p:txEl>
                                              <p:pRg st="4" end="4"/>
                                            </p:txEl>
                                          </p:spTgt>
                                        </p:tgtEl>
                                        <p:attrNameLst>
                                          <p:attrName>style.visibility</p:attrName>
                                        </p:attrNameLst>
                                      </p:cBhvr>
                                      <p:to>
                                        <p:strVal val="visible"/>
                                      </p:to>
                                    </p:set>
                                    <p:animEffect transition="in" filter="wipe(down)">
                                      <p:cBhvr>
                                        <p:cTn id="27" dur="500"/>
                                        <p:tgtEl>
                                          <p:spTgt spid="501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0179">
                                            <p:txEl>
                                              <p:pRg st="5" end="5"/>
                                            </p:txEl>
                                          </p:spTgt>
                                        </p:tgtEl>
                                        <p:attrNameLst>
                                          <p:attrName>style.visibility</p:attrName>
                                        </p:attrNameLst>
                                      </p:cBhvr>
                                      <p:to>
                                        <p:strVal val="visible"/>
                                      </p:to>
                                    </p:set>
                                    <p:animEffect transition="in" filter="wipe(down)">
                                      <p:cBhvr>
                                        <p:cTn id="32" dur="500"/>
                                        <p:tgtEl>
                                          <p:spTgt spid="501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0179">
                                            <p:txEl>
                                              <p:pRg st="7" end="7"/>
                                            </p:txEl>
                                          </p:spTgt>
                                        </p:tgtEl>
                                        <p:attrNameLst>
                                          <p:attrName>style.visibility</p:attrName>
                                        </p:attrNameLst>
                                      </p:cBhvr>
                                      <p:to>
                                        <p:strVal val="visible"/>
                                      </p:to>
                                    </p:set>
                                    <p:animEffect transition="in" filter="wipe(down)">
                                      <p:cBhvr>
                                        <p:cTn id="37" dur="500"/>
                                        <p:tgtEl>
                                          <p:spTgt spid="501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3"/>
          <p:cNvSpPr>
            <a:spLocks noGrp="1"/>
          </p:cNvSpPr>
          <p:nvPr>
            <p:ph idx="1"/>
          </p:nvPr>
        </p:nvSpPr>
        <p:spPr>
          <a:xfrm>
            <a:off x="457200" y="1052513"/>
            <a:ext cx="8229600" cy="5184775"/>
          </a:xfrm>
        </p:spPr>
        <p:txBody>
          <a:bodyPr/>
          <a:lstStyle/>
          <a:p>
            <a:pPr>
              <a:buFont typeface="Wingdings" panose="05000000000000000000" pitchFamily="2" charset="2"/>
              <a:buNone/>
            </a:pPr>
            <a:r>
              <a:rPr lang="zh-CN" altLang="en-US" sz="2400" dirty="0">
                <a:solidFill>
                  <a:srgbClr val="0000CC"/>
                </a:solidFill>
                <a:latin typeface="Times New Roman" panose="02020603050405020304" pitchFamily="18" charset="0"/>
                <a:cs typeface="Times New Roman" panose="02020603050405020304" pitchFamily="18" charset="0"/>
              </a:rPr>
              <a:t>（</a:t>
            </a:r>
            <a:r>
              <a:rPr lang="en-US" altLang="zh-CN" sz="2400" dirty="0">
                <a:solidFill>
                  <a:srgbClr val="0000CC"/>
                </a:solidFill>
                <a:latin typeface="Times New Roman" panose="02020603050405020304" pitchFamily="18" charset="0"/>
                <a:cs typeface="Times New Roman" panose="02020603050405020304" pitchFamily="18" charset="0"/>
              </a:rPr>
              <a:t>3</a:t>
            </a:r>
            <a:r>
              <a:rPr lang="zh-CN" altLang="en-US" sz="2400" dirty="0">
                <a:solidFill>
                  <a:srgbClr val="0000CC"/>
                </a:solidFill>
                <a:latin typeface="Times New Roman" panose="02020603050405020304" pitchFamily="18" charset="0"/>
                <a:cs typeface="Times New Roman" panose="02020603050405020304" pitchFamily="18" charset="0"/>
              </a:rPr>
              <a:t>）用户定义完整（</a:t>
            </a:r>
            <a:r>
              <a:rPr lang="en-US" altLang="zh-CN" sz="2400" dirty="0">
                <a:solidFill>
                  <a:srgbClr val="0000CC"/>
                </a:solidFill>
                <a:latin typeface="Times New Roman" panose="02020603050405020304" pitchFamily="18" charset="0"/>
                <a:cs typeface="Times New Roman" panose="02020603050405020304" pitchFamily="18" charset="0"/>
              </a:rPr>
              <a:t>User-defined integrity</a:t>
            </a:r>
            <a:r>
              <a:rPr lang="zh-CN" altLang="en-US" sz="2400" dirty="0">
                <a:solidFill>
                  <a:srgbClr val="0000CC"/>
                </a:solidFill>
                <a:latin typeface="Times New Roman" panose="02020603050405020304" pitchFamily="18" charset="0"/>
                <a:cs typeface="Times New Roman" panose="02020603050405020304" pitchFamily="18" charset="0"/>
              </a:rPr>
              <a:t>）约束</a:t>
            </a:r>
          </a:p>
          <a:p>
            <a:r>
              <a:rPr lang="zh-CN" altLang="en-US" sz="2400" dirty="0">
                <a:latin typeface="Times New Roman" panose="02020603050405020304" pitchFamily="18" charset="0"/>
                <a:cs typeface="Times New Roman" panose="02020603050405020304" pitchFamily="18" charset="0"/>
              </a:rPr>
              <a:t>不同的关系数据库系统根据其应用环境的不同，往往还需要一些特殊的约束条件</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用户定义的完整性就是针对某一具体关系数据库的约束条件。例如学生的年龄定义为两位整数，还可以写一条规则，如年龄限制为</a:t>
            </a:r>
            <a:r>
              <a:rPr lang="en-US" altLang="zh-CN" sz="2400" dirty="0">
                <a:latin typeface="Times New Roman" panose="02020603050405020304" pitchFamily="18" charset="0"/>
                <a:cs typeface="Times New Roman" panose="02020603050405020304" pitchFamily="18" charset="0"/>
              </a:rPr>
              <a:t>16-20</a:t>
            </a:r>
            <a:r>
              <a:rPr lang="zh-CN" altLang="en-US" sz="2400" dirty="0">
                <a:latin typeface="Times New Roman" panose="02020603050405020304" pitchFamily="18" charset="0"/>
                <a:cs typeface="Times New Roman" panose="02020603050405020304" pitchFamily="18" charset="0"/>
              </a:rPr>
              <a:t>岁之间</a:t>
            </a:r>
          </a:p>
          <a:p>
            <a:pPr marL="0" indent="0">
              <a:buNone/>
            </a:pPr>
            <a:r>
              <a:rPr lang="zh-CN" altLang="en-US" sz="2400" dirty="0">
                <a:solidFill>
                  <a:srgbClr val="0000CC"/>
                </a:solidFill>
                <a:latin typeface="Times New Roman" panose="02020603050405020304" pitchFamily="18" charset="0"/>
                <a:cs typeface="Times New Roman" panose="02020603050405020304" pitchFamily="18" charset="0"/>
                <a:sym typeface="+mn-ea"/>
              </a:rPr>
              <a:t>（</a:t>
            </a:r>
            <a:r>
              <a:rPr lang="en-US" altLang="zh-CN" sz="2400" dirty="0">
                <a:solidFill>
                  <a:srgbClr val="0000CC"/>
                </a:solidFill>
                <a:latin typeface="Times New Roman" panose="02020603050405020304" pitchFamily="18" charset="0"/>
                <a:cs typeface="Times New Roman" panose="02020603050405020304" pitchFamily="18" charset="0"/>
                <a:sym typeface="+mn-ea"/>
              </a:rPr>
              <a:t>4</a:t>
            </a:r>
            <a:r>
              <a:rPr lang="zh-CN" altLang="en-US" sz="2400" dirty="0">
                <a:solidFill>
                  <a:srgbClr val="0000CC"/>
                </a:solidFill>
                <a:latin typeface="Times New Roman" panose="02020603050405020304" pitchFamily="18" charset="0"/>
                <a:cs typeface="Times New Roman" panose="02020603050405020304" pitchFamily="18" charset="0"/>
                <a:sym typeface="+mn-ea"/>
              </a:rPr>
              <a:t>）域完整约束</a:t>
            </a:r>
            <a:endParaRPr lang="zh-CN" altLang="en-US" sz="2400" dirty="0">
              <a:solidFill>
                <a:srgbClr val="0000CC"/>
              </a:solidFill>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sym typeface="+mn-ea"/>
              </a:rPr>
              <a:t>属性值必须取自值域；各属性取值之间的关系约束</a:t>
            </a:r>
          </a:p>
          <a:p>
            <a:r>
              <a:rPr lang="zh-CN" altLang="en-US" sz="2400" dirty="0">
                <a:latin typeface="Times New Roman" panose="02020603050405020304" pitchFamily="18" charset="0"/>
                <a:cs typeface="Times New Roman" panose="02020603050405020304" pitchFamily="18" charset="0"/>
                <a:sym typeface="+mn-ea"/>
              </a:rPr>
              <a:t>一个属性能否为空由其语义决定。</a:t>
            </a:r>
          </a:p>
          <a:p>
            <a:endParaRPr lang="zh-CN" altLang="en-US" sz="2400" dirty="0">
              <a:latin typeface="Times New Roman" panose="02020603050405020304" pitchFamily="18" charset="0"/>
              <a:cs typeface="Times New Roman" panose="02020603050405020304" pitchFamily="18" charset="0"/>
              <a:sym typeface="+mn-ea"/>
            </a:endParaRPr>
          </a:p>
          <a:p>
            <a:r>
              <a:rPr lang="zh-CN" altLang="en-US" sz="2400" dirty="0">
                <a:solidFill>
                  <a:srgbClr val="FF3300"/>
                </a:solidFill>
              </a:rPr>
              <a:t>小结</a:t>
            </a:r>
            <a:r>
              <a:rPr lang="en-US" altLang="zh-CN" sz="2400" dirty="0">
                <a:solidFill>
                  <a:srgbClr val="FF3300"/>
                </a:solidFill>
              </a:rPr>
              <a:t>:</a:t>
            </a:r>
            <a:r>
              <a:rPr lang="zh-CN" altLang="en-US" sz="2400" dirty="0">
                <a:solidFill>
                  <a:srgbClr val="0000CC"/>
                </a:solidFill>
              </a:rPr>
              <a:t>其中实体完整性和参照完整性是关系模型必须满足的约束条件，由关系系统自动支持。</a:t>
            </a:r>
          </a:p>
        </p:txBody>
      </p:sp>
      <p:sp>
        <p:nvSpPr>
          <p:cNvPr id="21507" name="Rectangle 5"/>
          <p:cNvSpPr>
            <a:spLocks noGrp="1" noChangeArrowheads="1"/>
          </p:cNvSpPr>
          <p:nvPr>
            <p:ph type="title"/>
          </p:nvPr>
        </p:nvSpPr>
        <p:spPr/>
        <p:txBody>
          <a:bodyPr/>
          <a:lstStyle/>
          <a:p>
            <a:r>
              <a:rPr lang="zh-CN" altLang="en-US" dirty="0">
                <a:solidFill>
                  <a:schemeClr val="accent2"/>
                </a:solidFill>
              </a:rPr>
              <a:t>关系模型的完整性概述</a:t>
            </a:r>
          </a:p>
        </p:txBody>
      </p:sp>
    </p:spTree>
  </p:cSld>
  <p:clrMapOvr>
    <a:masterClrMapping/>
  </p:clrMapOvr>
  <p:transition spd="slow">
    <p:randomBar dir="ver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a:t>1</a:t>
            </a:r>
            <a:r>
              <a:rPr lang="zh-CN" altLang="en-US"/>
              <a:t>．约束</a:t>
            </a:r>
            <a:endParaRPr lang="zh-CN" altLang="en-US" sz="2800"/>
          </a:p>
        </p:txBody>
      </p:sp>
      <p:sp>
        <p:nvSpPr>
          <p:cNvPr id="50179" name="Rectangle 3"/>
          <p:cNvSpPr>
            <a:spLocks noGrp="1" noChangeArrowheads="1"/>
          </p:cNvSpPr>
          <p:nvPr>
            <p:ph type="body" idx="1"/>
          </p:nvPr>
        </p:nvSpPr>
        <p:spPr>
          <a:xfrm>
            <a:off x="457200" y="1052513"/>
            <a:ext cx="8229600" cy="5184775"/>
          </a:xfrm>
        </p:spPr>
        <p:txBody>
          <a:bodyPr/>
          <a:lstStyle/>
          <a:p>
            <a:pPr marL="0" indent="0">
              <a:buNone/>
            </a:pPr>
            <a:r>
              <a:rPr lang="en-US" altLang="zh-CN" dirty="0">
                <a:latin typeface="Times New Roman" panose="02020603050405020304" pitchFamily="18" charset="0"/>
                <a:cs typeface="Times New Roman" panose="02020603050405020304" pitchFamily="18" charset="0"/>
              </a:rPr>
              <a:t>create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table</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May.student</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marL="400050" lvl="1" indent="0">
              <a:buNone/>
            </a:pPr>
            <a:r>
              <a:rPr lang="en-US" altLang="zh-CN" sz="2000" dirty="0" err="1">
                <a:latin typeface="Times New Roman" panose="02020603050405020304" pitchFamily="18" charset="0"/>
                <a:cs typeface="Times New Roman" panose="02020603050405020304" pitchFamily="18" charset="0"/>
              </a:rPr>
              <a:t>sno</a:t>
            </a:r>
            <a:r>
              <a:rPr lang="zh-CN" altLang="en-US"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bigint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identity(1820101,1)</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primary</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key,</a:t>
            </a:r>
            <a:endParaRPr lang="zh-CN" altLang="en-US" sz="2000" dirty="0">
              <a:latin typeface="Times New Roman" panose="02020603050405020304" pitchFamily="18" charset="0"/>
              <a:cs typeface="Times New Roman" panose="02020603050405020304" pitchFamily="18" charset="0"/>
            </a:endParaRPr>
          </a:p>
          <a:p>
            <a:pPr marL="400050" lvl="1" indent="0">
              <a:buNone/>
            </a:pPr>
            <a:r>
              <a:rPr lang="en-US" altLang="zh-CN" sz="2000" dirty="0" err="1">
                <a:latin typeface="Times New Roman" panose="02020603050405020304" pitchFamily="18" charset="0"/>
                <a:cs typeface="Times New Roman" panose="02020603050405020304" pitchFamily="18" charset="0"/>
              </a:rPr>
              <a:t>sname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char(8)</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not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null,</a:t>
            </a:r>
            <a:endParaRPr lang="zh-CN" altLang="en-US" sz="2000" dirty="0">
              <a:latin typeface="Times New Roman" panose="02020603050405020304" pitchFamily="18" charset="0"/>
              <a:cs typeface="Times New Roman" panose="02020603050405020304" pitchFamily="18" charset="0"/>
            </a:endParaRPr>
          </a:p>
          <a:p>
            <a:pPr marL="400050" lvl="1" indent="0">
              <a:buNone/>
            </a:pPr>
            <a:r>
              <a:rPr lang="en-US" altLang="zh-CN" sz="2000" dirty="0">
                <a:latin typeface="Times New Roman" panose="02020603050405020304" pitchFamily="18" charset="0"/>
                <a:cs typeface="Times New Roman" panose="02020603050405020304" pitchFamily="18" charset="0"/>
              </a:rPr>
              <a:t>age</a:t>
            </a:r>
            <a:r>
              <a:rPr lang="zh-CN" altLang="en-US"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tinyint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not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null</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default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18,</a:t>
            </a:r>
            <a:endParaRPr lang="zh-CN" altLang="en-US" sz="2000" dirty="0">
              <a:latin typeface="Times New Roman" panose="02020603050405020304" pitchFamily="18" charset="0"/>
              <a:cs typeface="Times New Roman" panose="02020603050405020304" pitchFamily="18" charset="0"/>
            </a:endParaRPr>
          </a:p>
          <a:p>
            <a:pPr marL="400050" lvl="1" indent="0">
              <a:buNone/>
            </a:pPr>
            <a:r>
              <a:rPr lang="en-US" altLang="zh-CN" sz="2000" dirty="0">
                <a:latin typeface="Times New Roman" panose="02020603050405020304" pitchFamily="18" charset="0"/>
                <a:cs typeface="Times New Roman" panose="02020603050405020304" pitchFamily="18" charset="0"/>
              </a:rPr>
              <a:t>sex</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char(2)</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not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null</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default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男</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check(sex='</a:t>
            </a:r>
            <a:r>
              <a:rPr lang="zh-CN" altLang="en-US" sz="2000" dirty="0">
                <a:latin typeface="Times New Roman" panose="02020603050405020304" pitchFamily="18" charset="0"/>
                <a:cs typeface="Times New Roman" panose="02020603050405020304" pitchFamily="18" charset="0"/>
              </a:rPr>
              <a:t>男</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or</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sex='</a:t>
            </a:r>
            <a:r>
              <a:rPr lang="zh-CN" altLang="en-US" sz="2000" dirty="0">
                <a:latin typeface="Times New Roman" panose="02020603050405020304" pitchFamily="18" charset="0"/>
                <a:cs typeface="Times New Roman" panose="02020603050405020304" pitchFamily="18" charset="0"/>
              </a:rPr>
              <a:t>女</a:t>
            </a:r>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a:p>
            <a:pPr marL="400050" lvl="1" indent="0">
              <a:buNone/>
            </a:pPr>
            <a:r>
              <a:rPr lang="en-US" altLang="zh-CN" sz="2000" dirty="0" err="1">
                <a:latin typeface="Times New Roman" panose="02020603050405020304" pitchFamily="18" charset="0"/>
                <a:cs typeface="Times New Roman" panose="02020603050405020304" pitchFamily="18" charset="0"/>
              </a:rPr>
              <a:t>dno</a:t>
            </a:r>
            <a:r>
              <a:rPr lang="zh-CN" altLang="en-US"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tinyint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null</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foreign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key</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references</a:t>
            </a:r>
            <a:r>
              <a:rPr lang="zh-CN" altLang="en-US"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May.dept</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dno</a:t>
            </a:r>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a:p>
            <a:pPr marL="400050" lvl="1" indent="0">
              <a:buNone/>
            </a:pPr>
            <a:r>
              <a:rPr lang="en-US" altLang="zh-CN" sz="2000" dirty="0">
                <a:latin typeface="Times New Roman" panose="02020603050405020304" pitchFamily="18" charset="0"/>
                <a:cs typeface="Times New Roman" panose="02020603050405020304" pitchFamily="18" charset="0"/>
              </a:rPr>
              <a:t>birthdate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datetime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null,</a:t>
            </a:r>
            <a:endParaRPr lang="zh-CN" altLang="en-US" sz="2000" dirty="0">
              <a:latin typeface="Times New Roman" panose="02020603050405020304" pitchFamily="18" charset="0"/>
              <a:cs typeface="Times New Roman" panose="02020603050405020304" pitchFamily="18" charset="0"/>
            </a:endParaRPr>
          </a:p>
          <a:p>
            <a:pPr marL="400050" lvl="1" indent="0">
              <a:buNone/>
            </a:pPr>
            <a:r>
              <a:rPr lang="en-US" altLang="zh-CN" sz="2000" dirty="0" err="1">
                <a:latin typeface="Times New Roman" panose="02020603050405020304" pitchFamily="18" charset="0"/>
                <a:cs typeface="Times New Roman" panose="02020603050405020304" pitchFamily="18" charset="0"/>
              </a:rPr>
              <a:t>sid</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char(18)</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not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null</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unique,</a:t>
            </a:r>
            <a:endParaRPr lang="zh-CN" altLang="en-US" sz="2000" dirty="0">
              <a:latin typeface="Times New Roman" panose="02020603050405020304" pitchFamily="18" charset="0"/>
              <a:cs typeface="Times New Roman" panose="02020603050405020304" pitchFamily="18" charset="0"/>
            </a:endParaRPr>
          </a:p>
          <a:p>
            <a:pPr marL="400050" lvl="1" indent="0">
              <a:buNone/>
            </a:pPr>
            <a:r>
              <a:rPr lang="en-US" altLang="zh-CN" sz="2000" dirty="0">
                <a:latin typeface="Times New Roman" panose="02020603050405020304" pitchFamily="18" charset="0"/>
                <a:cs typeface="Times New Roman" panose="02020603050405020304" pitchFamily="18" charset="0"/>
              </a:rPr>
              <a:t>check(DATEDIFF(year, </a:t>
            </a:r>
            <a:r>
              <a:rPr lang="en-US" altLang="zh-CN" sz="2000" dirty="0" err="1">
                <a:latin typeface="Times New Roman" panose="02020603050405020304" pitchFamily="18" charset="0"/>
                <a:cs typeface="Times New Roman" panose="02020603050405020304" pitchFamily="18" charset="0"/>
              </a:rPr>
              <a:t>birthdate,getdate</a:t>
            </a:r>
            <a:r>
              <a:rPr lang="en-US" altLang="zh-CN" sz="2000" dirty="0">
                <a:latin typeface="Times New Roman" panose="02020603050405020304" pitchFamily="18" charset="0"/>
                <a:cs typeface="Times New Roman" panose="02020603050405020304" pitchFamily="18" charset="0"/>
              </a:rPr>
              <a:t>())=age)</a:t>
            </a:r>
            <a:endParaRPr lang="zh-CN" altLang="en-US" sz="2000"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a:t>
            </a:r>
          </a:p>
          <a:p>
            <a:pPr marL="0" indent="0">
              <a:buNone/>
            </a:pPr>
            <a:endParaRPr lang="en-US" altLang="zh-CN" sz="2130"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insert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into</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May.student</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sname,age,dno,birthdate,sid</a:t>
            </a:r>
            <a:r>
              <a:rPr lang="en-US" altLang="zh-CN" dirty="0">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 </a:t>
            </a:r>
            <a:r>
              <a:rPr lang="en-US" altLang="zh-CN" smtClean="0">
                <a:latin typeface="Times New Roman" panose="02020603050405020304" pitchFamily="18" charset="0"/>
                <a:cs typeface="Times New Roman" panose="02020603050405020304" pitchFamily="18" charset="0"/>
              </a:rPr>
              <a:t>values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王二</a:t>
            </a:r>
            <a:r>
              <a:rPr lang="en-US" altLang="zh-CN" dirty="0">
                <a:latin typeface="Times New Roman" panose="02020603050405020304" pitchFamily="18" charset="0"/>
                <a:cs typeface="Times New Roman" panose="02020603050405020304" pitchFamily="18" charset="0"/>
              </a:rPr>
              <a:t>',18,1,'2002-11-24','430000201203241212')</a:t>
            </a:r>
          </a:p>
        </p:txBody>
      </p:sp>
    </p:spTree>
    <p:extLst>
      <p:ext uri="{BB962C8B-B14F-4D97-AF65-F5344CB8AC3E}">
        <p14:creationId xmlns:p14="http://schemas.microsoft.com/office/powerpoint/2010/main" val="4259005857"/>
      </p:ext>
    </p:extLst>
  </p:cSld>
  <p:clrMapOvr>
    <a:masterClrMapping/>
  </p:clrMapOvr>
  <p:transition spd="slow">
    <p:randomBar dir="ver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484438" y="2852738"/>
            <a:ext cx="4824412" cy="1223962"/>
          </a:xfrm>
        </p:spPr>
        <p:txBody>
          <a:bodyPr/>
          <a:lstStyle/>
          <a:p>
            <a:pPr>
              <a:defRPr/>
            </a:pPr>
            <a:r>
              <a:rPr lang="zh-CN" altLang="en-US" sz="6600"/>
              <a:t>本章结束！</a:t>
            </a:r>
            <a:br>
              <a:rPr lang="zh-CN" altLang="en-US" sz="6600"/>
            </a:br>
            <a:endParaRPr lang="zh-CN" altLang="en-US" sz="6600"/>
          </a:p>
        </p:txBody>
      </p:sp>
    </p:spTree>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994" name="Group 1514"/>
          <p:cNvGraphicFramePr>
            <a:graphicFrameLocks noGrp="1"/>
          </p:cNvGraphicFramePr>
          <p:nvPr>
            <p:custDataLst>
              <p:tags r:id="rId1"/>
            </p:custDataLst>
          </p:nvPr>
        </p:nvGraphicFramePr>
        <p:xfrm>
          <a:off x="828675" y="526733"/>
          <a:ext cx="7486650" cy="2792633"/>
        </p:xfrm>
        <a:graphic>
          <a:graphicData uri="http://schemas.openxmlformats.org/drawingml/2006/table">
            <a:tbl>
              <a:tblPr/>
              <a:tblGrid>
                <a:gridCol w="880110">
                  <a:extLst>
                    <a:ext uri="{9D8B030D-6E8A-4147-A177-3AD203B41FA5}">
                      <a16:colId xmlns:a16="http://schemas.microsoft.com/office/drawing/2014/main" xmlns="" val="20000"/>
                    </a:ext>
                  </a:extLst>
                </a:gridCol>
                <a:gridCol w="1141397">
                  <a:extLst>
                    <a:ext uri="{9D8B030D-6E8A-4147-A177-3AD203B41FA5}">
                      <a16:colId xmlns:a16="http://schemas.microsoft.com/office/drawing/2014/main" xmlns="" val="20001"/>
                    </a:ext>
                  </a:extLst>
                </a:gridCol>
                <a:gridCol w="825500">
                  <a:extLst>
                    <a:ext uri="{9D8B030D-6E8A-4147-A177-3AD203B41FA5}">
                      <a16:colId xmlns:a16="http://schemas.microsoft.com/office/drawing/2014/main" xmlns="" val="20002"/>
                    </a:ext>
                  </a:extLst>
                </a:gridCol>
                <a:gridCol w="821055">
                  <a:extLst>
                    <a:ext uri="{9D8B030D-6E8A-4147-A177-3AD203B41FA5}">
                      <a16:colId xmlns:a16="http://schemas.microsoft.com/office/drawing/2014/main" xmlns="" val="20003"/>
                    </a:ext>
                  </a:extLst>
                </a:gridCol>
                <a:gridCol w="1691005">
                  <a:extLst>
                    <a:ext uri="{9D8B030D-6E8A-4147-A177-3AD203B41FA5}">
                      <a16:colId xmlns:a16="http://schemas.microsoft.com/office/drawing/2014/main" xmlns="" val="20004"/>
                    </a:ext>
                  </a:extLst>
                </a:gridCol>
                <a:gridCol w="943610">
                  <a:extLst>
                    <a:ext uri="{9D8B030D-6E8A-4147-A177-3AD203B41FA5}">
                      <a16:colId xmlns:a16="http://schemas.microsoft.com/office/drawing/2014/main" xmlns="" val="20005"/>
                    </a:ext>
                  </a:extLst>
                </a:gridCol>
                <a:gridCol w="1183973">
                  <a:extLst>
                    <a:ext uri="{9D8B030D-6E8A-4147-A177-3AD203B41FA5}">
                      <a16:colId xmlns:a16="http://schemas.microsoft.com/office/drawing/2014/main" xmlns="" val="20006"/>
                    </a:ext>
                  </a:extLst>
                </a:gridCol>
              </a:tblGrid>
              <a:tr h="581660">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列名</a:t>
                      </a:r>
                    </a:p>
                  </a:txBody>
                  <a:tcPr marL="90000" marR="90000" marT="46807" marB="468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数据类型</a:t>
                      </a: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能否</a:t>
                      </a:r>
                    </a:p>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空值</a:t>
                      </a: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默认值</a:t>
                      </a: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键</a:t>
                      </a: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索引</a:t>
                      </a: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说明</a:t>
                      </a:r>
                    </a:p>
                  </a:txBody>
                  <a:tcPr marL="90000" marR="90000" marT="46807" marB="468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取值</a:t>
                      </a:r>
                    </a:p>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范围</a:t>
                      </a:r>
                    </a:p>
                  </a:txBody>
                  <a:tcPr marL="90000" marR="90000" marT="46807" marB="46807"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84810">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dirty="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SNO</a:t>
                      </a:r>
                    </a:p>
                  </a:txBody>
                  <a:tcPr marL="90000" marR="90000" marT="46807" marB="468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dirty="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CHAR(6)</a:t>
                      </a: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dirty="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否</a:t>
                      </a: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dirty="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主键、聚集索引</a:t>
                      </a: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学号</a:t>
                      </a:r>
                    </a:p>
                  </a:txBody>
                  <a:tcPr marL="90000" marR="90000" marT="46807" marB="468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0" lang="zh-CN" altLang="en-US" sz="1600" b="0" i="0" u="none" strike="noStrike" cap="none" normalizeH="0" baseline="0">
                        <a:ln>
                          <a:noFill/>
                        </a:ln>
                        <a:solidFill>
                          <a:schemeClr val="hlink"/>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07" marB="46807"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91795">
                <a:tc>
                  <a:txBody>
                    <a:bodyPr/>
                    <a:lstStyle/>
                    <a:p>
                      <a:pPr marR="0" lvl="0" indent="0" algn="l" defTabSz="914400" rtl="0" fontAlgn="base">
                        <a:lnSpc>
                          <a:spcPct val="100000"/>
                        </a:lnSpc>
                        <a:spcBef>
                          <a:spcPct val="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SNAME</a:t>
                      </a:r>
                    </a:p>
                  </a:txBody>
                  <a:tcPr marL="90000" marR="90000" marT="46807" marB="468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CHAR(8)</a:t>
                      </a: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否</a:t>
                      </a: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姓名</a:t>
                      </a:r>
                    </a:p>
                  </a:txBody>
                  <a:tcPr marL="90000" marR="90000" marT="46807" marB="468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0" lang="zh-CN" altLang="en-US"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07" marB="46807"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40360">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AGE</a:t>
                      </a:r>
                    </a:p>
                  </a:txBody>
                  <a:tcPr marL="90000" marR="90000" marT="46807" marB="468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tinyint</a:t>
                      </a: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否</a:t>
                      </a: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年龄</a:t>
                      </a:r>
                    </a:p>
                  </a:txBody>
                  <a:tcPr marL="90000" marR="90000" marT="46807" marB="468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a:t>
                      </a:r>
                      <a:r>
                        <a:rPr lang="en-US" altLang="zh-CN" sz="1600" b="0">
                          <a:ln>
                            <a:noFill/>
                          </a:ln>
                          <a:effectLst/>
                          <a:latin typeface="Times New Roman" panose="02020603050405020304" pitchFamily="18" charset="0"/>
                          <a:ea typeface="楷体_GB2312" pitchFamily="49" charset="-122"/>
                          <a:cs typeface="Times New Roman" panose="02020603050405020304" pitchFamily="18" charset="0"/>
                          <a:sym typeface="+mn-ea"/>
                        </a:rPr>
                        <a:t>~</a:t>
                      </a:r>
                      <a:r>
                        <a:rPr kumimoji="0" lang="en-US" altLang="zh-CN"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120</a:t>
                      </a:r>
                    </a:p>
                  </a:txBody>
                  <a:tcPr marL="90000" marR="90000" marT="46807" marB="46807"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93700">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SEX</a:t>
                      </a:r>
                    </a:p>
                  </a:txBody>
                  <a:tcPr marL="90000" marR="90000" marT="46807" marB="468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CHAR(2)</a:t>
                      </a: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否</a:t>
                      </a: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zh-CN" altLang="en-US"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男</a:t>
                      </a:r>
                      <a:r>
                        <a:rPr kumimoji="0" lang="en-US" altLang="zh-CN"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性别</a:t>
                      </a:r>
                    </a:p>
                  </a:txBody>
                  <a:tcPr marL="90000" marR="90000" marT="46807" marB="468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zh-CN" altLang="en-US"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男</a:t>
                      </a:r>
                      <a:r>
                        <a:rPr kumimoji="0" lang="en-US" altLang="zh-CN"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zh-CN" altLang="en-US"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zh-CN" altLang="en-US"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女</a:t>
                      </a:r>
                      <a:r>
                        <a:rPr kumimoji="0" lang="en-US" altLang="zh-CN"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L="90000" marR="90000" marT="46807" marB="46807"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68300">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DEPT</a:t>
                      </a:r>
                    </a:p>
                  </a:txBody>
                  <a:tcPr marL="90000" marR="90000" marT="46807" marB="468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CHAR(10)</a:t>
                      </a: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否</a:t>
                      </a: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07" marB="46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所在系</a:t>
                      </a:r>
                    </a:p>
                  </a:txBody>
                  <a:tcPr marL="90000" marR="90000" marT="46807" marB="468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R="0" lvl="0" indent="0" algn="l" defTabSz="914400" rtl="0" fontAlgn="base">
                        <a:lnSpc>
                          <a:spcPct val="100000"/>
                        </a:lnSpc>
                        <a:spcBef>
                          <a:spcPct val="0"/>
                        </a:spcBef>
                        <a:spcAft>
                          <a:spcPct val="0"/>
                        </a:spcAft>
                        <a:buClr>
                          <a:schemeClr val="folHlink"/>
                        </a:buClr>
                        <a:buSzPct val="60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计算机系、软件工程系、通信工程系等</a:t>
                      </a:r>
                    </a:p>
                  </a:txBody>
                  <a:tcPr marL="90000" marR="90000" marT="46807" marB="46807"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graphicFrame>
        <p:nvGraphicFramePr>
          <p:cNvPr id="34932" name="Group 116"/>
          <p:cNvGraphicFramePr>
            <a:graphicFrameLocks noGrp="1"/>
          </p:cNvGraphicFramePr>
          <p:nvPr>
            <p:custDataLst>
              <p:tags r:id="rId2"/>
            </p:custDataLst>
          </p:nvPr>
        </p:nvGraphicFramePr>
        <p:xfrm>
          <a:off x="828675" y="3967629"/>
          <a:ext cx="7488238" cy="2599939"/>
        </p:xfrm>
        <a:graphic>
          <a:graphicData uri="http://schemas.openxmlformats.org/drawingml/2006/table">
            <a:tbl>
              <a:tblPr/>
              <a:tblGrid>
                <a:gridCol w="733425">
                  <a:extLst>
                    <a:ext uri="{9D8B030D-6E8A-4147-A177-3AD203B41FA5}">
                      <a16:colId xmlns:a16="http://schemas.microsoft.com/office/drawing/2014/main" xmlns="" val="20000"/>
                    </a:ext>
                  </a:extLst>
                </a:gridCol>
                <a:gridCol w="1474470">
                  <a:extLst>
                    <a:ext uri="{9D8B030D-6E8A-4147-A177-3AD203B41FA5}">
                      <a16:colId xmlns:a16="http://schemas.microsoft.com/office/drawing/2014/main" xmlns="" val="20001"/>
                    </a:ext>
                  </a:extLst>
                </a:gridCol>
                <a:gridCol w="640715">
                  <a:extLst>
                    <a:ext uri="{9D8B030D-6E8A-4147-A177-3AD203B41FA5}">
                      <a16:colId xmlns:a16="http://schemas.microsoft.com/office/drawing/2014/main" xmlns="" val="20002"/>
                    </a:ext>
                  </a:extLst>
                </a:gridCol>
                <a:gridCol w="832485">
                  <a:extLst>
                    <a:ext uri="{9D8B030D-6E8A-4147-A177-3AD203B41FA5}">
                      <a16:colId xmlns:a16="http://schemas.microsoft.com/office/drawing/2014/main" xmlns="" val="20003"/>
                    </a:ext>
                  </a:extLst>
                </a:gridCol>
                <a:gridCol w="2056130">
                  <a:extLst>
                    <a:ext uri="{9D8B030D-6E8A-4147-A177-3AD203B41FA5}">
                      <a16:colId xmlns:a16="http://schemas.microsoft.com/office/drawing/2014/main" xmlns="" val="20004"/>
                    </a:ext>
                  </a:extLst>
                </a:gridCol>
                <a:gridCol w="875665">
                  <a:extLst>
                    <a:ext uri="{9D8B030D-6E8A-4147-A177-3AD203B41FA5}">
                      <a16:colId xmlns:a16="http://schemas.microsoft.com/office/drawing/2014/main" xmlns="" val="20005"/>
                    </a:ext>
                  </a:extLst>
                </a:gridCol>
                <a:gridCol w="875348">
                  <a:extLst>
                    <a:ext uri="{9D8B030D-6E8A-4147-A177-3AD203B41FA5}">
                      <a16:colId xmlns:a16="http://schemas.microsoft.com/office/drawing/2014/main" xmlns="" val="20006"/>
                    </a:ext>
                  </a:extLst>
                </a:gridCol>
              </a:tblGrid>
              <a:tr h="55689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列名</a:t>
                      </a:r>
                    </a:p>
                  </a:txBody>
                  <a:tcPr marL="90000" marR="90000" marT="46813" marB="4681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数据类型</a:t>
                      </a:r>
                    </a:p>
                  </a:txBody>
                  <a:tcPr marL="90000" marR="90000" marT="46813" marB="468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能否空值</a:t>
                      </a:r>
                    </a:p>
                  </a:txBody>
                  <a:tcPr marL="90000" marR="90000" marT="46813" marB="468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默认值</a:t>
                      </a:r>
                    </a:p>
                  </a:txBody>
                  <a:tcPr marL="90000" marR="90000" marT="46813" marB="468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键</a:t>
                      </a:r>
                      <a:r>
                        <a:rPr kumimoji="0" lang="en-US" altLang="zh-CN"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zh-CN" altLang="en-US"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索引</a:t>
                      </a:r>
                    </a:p>
                  </a:txBody>
                  <a:tcPr marL="90000" marR="90000" marT="46813" marB="468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说明</a:t>
                      </a:r>
                    </a:p>
                  </a:txBody>
                  <a:tcPr marL="90000" marR="90000" marT="46813" marB="4681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lang="zh-CN" altLang="en-US" sz="1600" b="0">
                          <a:ln>
                            <a:noFill/>
                          </a:ln>
                          <a:effectLst/>
                          <a:latin typeface="Times New Roman" panose="02020603050405020304" pitchFamily="18" charset="0"/>
                          <a:ea typeface="楷体_GB2312" pitchFamily="49" charset="-122"/>
                          <a:cs typeface="Times New Roman" panose="02020603050405020304" pitchFamily="18" charset="0"/>
                          <a:sym typeface="+mn-ea"/>
                        </a:rPr>
                        <a:t>取值</a:t>
                      </a:r>
                      <a:endParaRPr kumimoji="0" lang="zh-CN" altLang="en-US"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lang="zh-CN" altLang="en-US" sz="1600" b="0">
                          <a:ln>
                            <a:noFill/>
                          </a:ln>
                          <a:effectLst/>
                          <a:latin typeface="Times New Roman" panose="02020603050405020304" pitchFamily="18" charset="0"/>
                          <a:ea typeface="楷体_GB2312" pitchFamily="49" charset="-122"/>
                          <a:cs typeface="Times New Roman" panose="02020603050405020304" pitchFamily="18" charset="0"/>
                          <a:sym typeface="+mn-ea"/>
                        </a:rPr>
                        <a:t>范围</a:t>
                      </a:r>
                      <a:endParaRPr kumimoji="0" lang="zh-CN" altLang="en-US"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sym typeface="+mn-ea"/>
                      </a:endParaRPr>
                    </a:p>
                  </a:txBody>
                  <a:tcPr marL="90000" marR="90000" marT="46813" marB="46813"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76581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SNO </a:t>
                      </a:r>
                    </a:p>
                  </a:txBody>
                  <a:tcPr marL="90000" marR="90000" marT="46813" marB="4681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CHAR(6) </a:t>
                      </a:r>
                    </a:p>
                  </a:txBody>
                  <a:tcPr marL="90000" marR="90000" marT="46813" marB="468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否 </a:t>
                      </a:r>
                    </a:p>
                  </a:txBody>
                  <a:tcPr marL="90000" marR="90000" marT="46813" marB="468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13" marB="468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组合主键、聚集索引</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外键 </a:t>
                      </a:r>
                      <a:r>
                        <a:rPr kumimoji="0" lang="en-US" altLang="zh-CN" sz="1600" b="0" i="0" u="none" strike="noStrike" cap="none" normalizeH="0" baseline="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student(sno) </a:t>
                      </a:r>
                    </a:p>
                  </a:txBody>
                  <a:tcPr marL="90000" marR="90000" marT="46813" marB="468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学号 </a:t>
                      </a:r>
                    </a:p>
                  </a:txBody>
                  <a:tcPr marL="90000" marR="90000" marT="46813" marB="4681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参照</a:t>
                      </a:r>
                      <a:r>
                        <a:rPr kumimoji="0" lang="en-US" altLang="zh-CN" sz="1600" b="0" i="0" u="none" strike="noStrike" cap="none" normalizeH="0" baseline="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Student</a:t>
                      </a:r>
                      <a:r>
                        <a:rPr kumimoji="0" lang="zh-CN" altLang="en-US" sz="1600" b="0" i="0" u="none" strike="noStrike" cap="none" normalizeH="0" baseline="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主码</a:t>
                      </a:r>
                    </a:p>
                  </a:txBody>
                  <a:tcPr marL="90000" marR="90000" marT="46813" marB="46813"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76581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CNO </a:t>
                      </a:r>
                    </a:p>
                  </a:txBody>
                  <a:tcPr marL="90000" marR="90000" marT="46813" marB="4681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CHAR(8) </a:t>
                      </a:r>
                    </a:p>
                  </a:txBody>
                  <a:tcPr marL="90000" marR="90000" marT="46813" marB="468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否 </a:t>
                      </a:r>
                    </a:p>
                  </a:txBody>
                  <a:tcPr marL="90000" marR="90000" marT="46813" marB="468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13" marB="468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组合主键、聚集索引</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外键 </a:t>
                      </a:r>
                      <a:r>
                        <a:rPr kumimoji="0" lang="en-US" altLang="zh-CN" sz="1600" b="0" i="0" u="none" strike="noStrike" cap="none" normalizeH="0" baseline="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course (cno) </a:t>
                      </a:r>
                    </a:p>
                  </a:txBody>
                  <a:tcPr marL="90000" marR="90000" marT="46813" marB="468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课程号 </a:t>
                      </a:r>
                    </a:p>
                  </a:txBody>
                  <a:tcPr marL="90000" marR="90000" marT="46813" marB="4681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lang="zh-CN" altLang="en-US" sz="160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sym typeface="+mn-ea"/>
                        </a:rPr>
                        <a:t>参照</a:t>
                      </a:r>
                      <a:r>
                        <a:rPr lang="en-US" altLang="zh-CN" sz="160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sym typeface="+mn-ea"/>
                        </a:rPr>
                        <a:t>Course</a:t>
                      </a:r>
                      <a:r>
                        <a:rPr lang="zh-CN" altLang="en-US" sz="160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sym typeface="+mn-ea"/>
                        </a:rPr>
                        <a:t>主码</a:t>
                      </a:r>
                      <a:endParaRPr kumimoji="0" lang="zh-CN" altLang="en-US" sz="1600" b="0" i="0" u="none" strike="noStrike" cap="none" normalizeH="0" baseline="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sym typeface="+mn-ea"/>
                      </a:endParaRPr>
                    </a:p>
                  </a:txBody>
                  <a:tcPr marL="90000" marR="90000" marT="46813" marB="46813"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6834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SCORE</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a:t>
                      </a:r>
                    </a:p>
                  </a:txBody>
                  <a:tcPr marL="90000" marR="90000" marT="46813" marB="4681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NUMERIC(6,2) </a:t>
                      </a:r>
                    </a:p>
                  </a:txBody>
                  <a:tcPr marL="90000" marR="90000" marT="46813" marB="468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13" marB="468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a:t>
                      </a:r>
                    </a:p>
                  </a:txBody>
                  <a:tcPr marL="90000" marR="90000" marT="46813" marB="468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46813" marB="468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成绩 </a:t>
                      </a:r>
                    </a:p>
                  </a:txBody>
                  <a:tcPr marL="90000" marR="90000" marT="46813" marB="4681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lang="en-US" altLang="zh-CN" sz="1600" b="0">
                          <a:ln>
                            <a:noFill/>
                          </a:ln>
                          <a:effectLst/>
                          <a:latin typeface="Times New Roman" panose="02020603050405020304" pitchFamily="18" charset="0"/>
                          <a:ea typeface="楷体_GB2312" pitchFamily="49" charset="-122"/>
                          <a:cs typeface="Times New Roman" panose="02020603050405020304" pitchFamily="18" charset="0"/>
                          <a:sym typeface="+mn-ea"/>
                        </a:rPr>
                        <a:t>0~100</a:t>
                      </a:r>
                      <a:endPar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sym typeface="+mn-ea"/>
                      </a:endParaRPr>
                    </a:p>
                  </a:txBody>
                  <a:tcPr marL="90000" marR="90000" marT="46813" marB="46813"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8282" name="Text Box 1352"/>
          <p:cNvSpPr txBox="1">
            <a:spLocks noChangeArrowheads="1"/>
          </p:cNvSpPr>
          <p:nvPr/>
        </p:nvSpPr>
        <p:spPr bwMode="auto">
          <a:xfrm>
            <a:off x="900113" y="189230"/>
            <a:ext cx="3529012"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800" b="1">
                <a:latin typeface="Tahoma" panose="020B0604030504040204" pitchFamily="34" charset="0"/>
                <a:ea typeface="楷体_GB2312" pitchFamily="49" charset="-122"/>
              </a:rPr>
              <a:t>学生信息表</a:t>
            </a:r>
            <a:r>
              <a:rPr lang="en-US" altLang="zh-CN" sz="1800" b="1">
                <a:latin typeface="Times New Roman" panose="02020603050405020304" pitchFamily="18" charset="0"/>
                <a:ea typeface="楷体_GB2312" pitchFamily="49" charset="-122"/>
              </a:rPr>
              <a:t>Student</a:t>
            </a:r>
          </a:p>
        </p:txBody>
      </p:sp>
      <p:sp>
        <p:nvSpPr>
          <p:cNvPr id="8283" name="Text Box 1353"/>
          <p:cNvSpPr txBox="1">
            <a:spLocks noChangeArrowheads="1"/>
          </p:cNvSpPr>
          <p:nvPr/>
        </p:nvSpPr>
        <p:spPr bwMode="auto">
          <a:xfrm>
            <a:off x="828675" y="3616474"/>
            <a:ext cx="1511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800" b="1">
                <a:latin typeface="Tahoma" panose="020B0604030504040204" pitchFamily="34" charset="0"/>
                <a:ea typeface="楷体_GB2312" pitchFamily="49" charset="-122"/>
              </a:rPr>
              <a:t>选课表</a:t>
            </a:r>
            <a:r>
              <a:rPr lang="en-US" altLang="zh-CN" sz="1800" b="1">
                <a:latin typeface="Times New Roman" panose="02020603050405020304" pitchFamily="18" charset="0"/>
                <a:ea typeface="楷体_GB2312" pitchFamily="49" charset="-122"/>
                <a:cs typeface="Times New Roman" panose="02020603050405020304" pitchFamily="18" charset="0"/>
              </a:rPr>
              <a:t>SC</a:t>
            </a:r>
            <a:r>
              <a:rPr lang="en-US" altLang="zh-CN" sz="1800" b="1">
                <a:latin typeface="Tahoma" panose="020B0604030504040204" pitchFamily="34" charset="0"/>
                <a:ea typeface="楷体_GB2312" pitchFamily="49" charset="-122"/>
              </a:rPr>
              <a:t> </a:t>
            </a:r>
          </a:p>
        </p:txBody>
      </p:sp>
    </p:spTree>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3"/>
          <p:cNvSpPr>
            <a:spLocks noGrp="1"/>
          </p:cNvSpPr>
          <p:nvPr>
            <p:ph idx="1"/>
          </p:nvPr>
        </p:nvSpPr>
        <p:spPr>
          <a:xfrm>
            <a:off x="457200" y="1052513"/>
            <a:ext cx="8229600" cy="5184775"/>
          </a:xfrm>
        </p:spPr>
        <p:txBody>
          <a:bodyPr/>
          <a:lstStyle/>
          <a:p>
            <a:r>
              <a:rPr lang="zh-CN" altLang="en-US" sz="2400" dirty="0">
                <a:solidFill>
                  <a:srgbClr val="0000CC"/>
                </a:solidFill>
              </a:rPr>
              <a:t>完整性约束条件：</a:t>
            </a:r>
            <a:r>
              <a:rPr lang="zh-CN" altLang="en-US" sz="2400" dirty="0"/>
              <a:t>为了维护数据库的完整性，对输入数据库的数据必须加以语义约束，其约束条件称为完整性约束条件，也称完整性规则，它们作为模式的一部分存储在数据库中。它是完整性控制机制的核心</a:t>
            </a:r>
            <a:endParaRPr lang="en-US" altLang="zh-CN" sz="2400" dirty="0"/>
          </a:p>
          <a:p>
            <a:pPr lvl="1"/>
            <a:r>
              <a:rPr lang="zh-CN" altLang="en-US" sz="2400" dirty="0"/>
              <a:t>作用的对象：关系，元组，列</a:t>
            </a:r>
            <a:endParaRPr lang="en-US" altLang="zh-CN" sz="2400" dirty="0"/>
          </a:p>
          <a:p>
            <a:pPr lvl="1"/>
            <a:r>
              <a:rPr lang="zh-CN" altLang="en-US" sz="2400" dirty="0"/>
              <a:t>约束的状态：静态，动态</a:t>
            </a:r>
          </a:p>
          <a:p>
            <a:endParaRPr lang="en-US" altLang="zh-CN" sz="2400" dirty="0">
              <a:latin typeface="Times New Roman" panose="02020603050405020304" pitchFamily="18" charset="0"/>
              <a:cs typeface="Times New Roman" panose="02020603050405020304" pitchFamily="18" charset="0"/>
            </a:endParaRPr>
          </a:p>
          <a:p>
            <a:r>
              <a:rPr lang="zh-CN" altLang="en-US" sz="2400" dirty="0">
                <a:solidFill>
                  <a:srgbClr val="0000CC"/>
                </a:solidFill>
                <a:latin typeface="Times New Roman" panose="02020603050405020304" pitchFamily="18" charset="0"/>
                <a:cs typeface="Times New Roman" panose="02020603050405020304" pitchFamily="18" charset="0"/>
              </a:rPr>
              <a:t>完整性检查：</a:t>
            </a:r>
            <a:r>
              <a:rPr lang="zh-CN" altLang="en-US" sz="2400" dirty="0">
                <a:latin typeface="Times New Roman" panose="02020603050405020304" pitchFamily="18" charset="0"/>
                <a:cs typeface="Times New Roman" panose="02020603050405020304" pitchFamily="18" charset="0"/>
              </a:rPr>
              <a:t>当输入或更改数据时，</a:t>
            </a:r>
            <a:r>
              <a:rPr lang="en-US" altLang="zh-CN" sz="2400" dirty="0">
                <a:latin typeface="Times New Roman" panose="02020603050405020304" pitchFamily="18" charset="0"/>
                <a:cs typeface="Times New Roman" panose="02020603050405020304" pitchFamily="18" charset="0"/>
              </a:rPr>
              <a:t>DBMS</a:t>
            </a:r>
            <a:r>
              <a:rPr lang="zh-CN" altLang="en-US" sz="2400" dirty="0">
                <a:latin typeface="Times New Roman" panose="02020603050405020304" pitchFamily="18" charset="0"/>
                <a:cs typeface="Times New Roman" panose="02020603050405020304" pitchFamily="18" charset="0"/>
              </a:rPr>
              <a:t>检查数据库中的数据是否满足语义规定的条件称为完整性检查。</a:t>
            </a:r>
            <a:endParaRPr lang="en-US" altLang="zh-CN" sz="2400" dirty="0">
              <a:latin typeface="Times New Roman" panose="02020603050405020304" pitchFamily="18" charset="0"/>
              <a:cs typeface="Times New Roman" panose="02020603050405020304" pitchFamily="18" charset="0"/>
            </a:endParaRPr>
          </a:p>
          <a:p>
            <a:pPr lvl="1"/>
            <a:r>
              <a:rPr lang="zh-CN" altLang="en-US" sz="2400" dirty="0">
                <a:latin typeface="Times New Roman" panose="02020603050405020304" pitchFamily="18" charset="0"/>
                <a:cs typeface="Times New Roman" panose="02020603050405020304" pitchFamily="18" charset="0"/>
              </a:rPr>
              <a:t>避免非法的不符合语义的错误数据的输入</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输出所造成的无效操作和错误结果</a:t>
            </a:r>
          </a:p>
        </p:txBody>
      </p:sp>
      <p:sp>
        <p:nvSpPr>
          <p:cNvPr id="21507" name="Rectangle 5"/>
          <p:cNvSpPr>
            <a:spLocks noGrp="1" noChangeArrowheads="1"/>
          </p:cNvSpPr>
          <p:nvPr>
            <p:ph type="title"/>
          </p:nvPr>
        </p:nvSpPr>
        <p:spPr/>
        <p:txBody>
          <a:bodyPr/>
          <a:lstStyle/>
          <a:p>
            <a:r>
              <a:rPr lang="en-US" altLang="zh-CN" dirty="0">
                <a:solidFill>
                  <a:schemeClr val="accent2"/>
                </a:solidFill>
              </a:rPr>
              <a:t>7.1 </a:t>
            </a:r>
            <a:r>
              <a:rPr lang="zh-CN" altLang="en-US" dirty="0">
                <a:solidFill>
                  <a:schemeClr val="accent2"/>
                </a:solidFill>
              </a:rPr>
              <a:t>完整性约束条件</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1506">
                                            <p:txEl>
                                              <p:pRg st="4" end="4"/>
                                            </p:txEl>
                                          </p:spTgt>
                                        </p:tgtEl>
                                        <p:attrNameLst>
                                          <p:attrName>style.visibility</p:attrName>
                                        </p:attrNameLst>
                                      </p:cBhvr>
                                      <p:to>
                                        <p:strVal val="visible"/>
                                      </p:to>
                                    </p:set>
                                    <p:animEffect transition="in" filter="wipe(down)">
                                      <p:cBhvr>
                                        <p:cTn id="7" dur="500"/>
                                        <p:tgtEl>
                                          <p:spTgt spid="21506">
                                            <p:txEl>
                                              <p:pRg st="4" end="4"/>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1506">
                                            <p:txEl>
                                              <p:pRg st="5" end="5"/>
                                            </p:txEl>
                                          </p:spTgt>
                                        </p:tgtEl>
                                        <p:attrNameLst>
                                          <p:attrName>style.visibility</p:attrName>
                                        </p:attrNameLst>
                                      </p:cBhvr>
                                      <p:to>
                                        <p:strVal val="visible"/>
                                      </p:to>
                                    </p:set>
                                    <p:animEffect transition="in" filter="wipe(down)">
                                      <p:cBhvr>
                                        <p:cTn id="10" dur="500"/>
                                        <p:tgtEl>
                                          <p:spTgt spid="2150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dirty="0">
                <a:solidFill>
                  <a:schemeClr val="accent2"/>
                </a:solidFill>
              </a:rPr>
              <a:t>7.1 </a:t>
            </a:r>
            <a:r>
              <a:rPr lang="zh-CN" altLang="en-US" dirty="0">
                <a:solidFill>
                  <a:schemeClr val="accent2"/>
                </a:solidFill>
              </a:rPr>
              <a:t>完整性约束条件</a:t>
            </a:r>
            <a:endParaRPr lang="zh-CN" altLang="en-US" dirty="0"/>
          </a:p>
        </p:txBody>
      </p:sp>
      <p:sp>
        <p:nvSpPr>
          <p:cNvPr id="10243" name="Rectangle 3"/>
          <p:cNvSpPr>
            <a:spLocks noGrp="1" noChangeArrowheads="1"/>
          </p:cNvSpPr>
          <p:nvPr>
            <p:ph idx="1"/>
          </p:nvPr>
        </p:nvSpPr>
        <p:spPr>
          <a:xfrm>
            <a:off x="457200" y="1052513"/>
            <a:ext cx="8229600" cy="5184775"/>
          </a:xfrm>
        </p:spPr>
        <p:txBody>
          <a:bodyPr/>
          <a:lstStyle/>
          <a:p>
            <a:pPr eaLnBrk="1" hangingPunct="1">
              <a:lnSpc>
                <a:spcPct val="90000"/>
              </a:lnSpc>
            </a:pPr>
            <a:r>
              <a:rPr lang="zh-CN" altLang="en-US" sz="2400" dirty="0">
                <a:solidFill>
                  <a:srgbClr val="FF3300"/>
                </a:solidFill>
              </a:rPr>
              <a:t>根据约束对象粒度分：</a:t>
            </a:r>
            <a:endParaRPr lang="en-US" altLang="zh-CN" sz="2400" dirty="0">
              <a:solidFill>
                <a:srgbClr val="FF3300"/>
              </a:solidFill>
            </a:endParaRPr>
          </a:p>
          <a:p>
            <a:pPr lvl="1" eaLnBrk="1" hangingPunct="1">
              <a:lnSpc>
                <a:spcPct val="90000"/>
              </a:lnSpc>
            </a:pPr>
            <a:r>
              <a:rPr lang="zh-CN" altLang="en-US" sz="2400" dirty="0">
                <a:solidFill>
                  <a:srgbClr val="FF3300"/>
                </a:solidFill>
              </a:rPr>
              <a:t>列约束</a:t>
            </a:r>
            <a:r>
              <a:rPr lang="zh-CN" altLang="en-US" sz="2400" dirty="0"/>
              <a:t>主要是列的类型、取值范围、精度、排序等约束条件。</a:t>
            </a:r>
          </a:p>
          <a:p>
            <a:pPr lvl="1" eaLnBrk="1" hangingPunct="1">
              <a:lnSpc>
                <a:spcPct val="90000"/>
              </a:lnSpc>
            </a:pPr>
            <a:r>
              <a:rPr lang="zh-CN" altLang="en-US" sz="2400" dirty="0">
                <a:solidFill>
                  <a:srgbClr val="FF3300"/>
                </a:solidFill>
              </a:rPr>
              <a:t>元组的约束</a:t>
            </a:r>
            <a:r>
              <a:rPr lang="zh-CN" altLang="en-US" sz="2400" dirty="0"/>
              <a:t>是元组中各个字段间的联系的约束。</a:t>
            </a:r>
          </a:p>
          <a:p>
            <a:pPr lvl="1" eaLnBrk="1" hangingPunct="1">
              <a:lnSpc>
                <a:spcPct val="90000"/>
              </a:lnSpc>
            </a:pPr>
            <a:r>
              <a:rPr lang="zh-CN" altLang="en-US" sz="2400" dirty="0">
                <a:solidFill>
                  <a:srgbClr val="FF3300"/>
                </a:solidFill>
              </a:rPr>
              <a:t>关系的约束</a:t>
            </a:r>
            <a:r>
              <a:rPr lang="zh-CN" altLang="en-US" sz="2400" dirty="0"/>
              <a:t>是若干元组间、关系集合上以及关系之间的联系的约束。 </a:t>
            </a:r>
            <a:endParaRPr lang="en-US" altLang="zh-CN" sz="2400" dirty="0"/>
          </a:p>
          <a:p>
            <a:pPr lvl="1" eaLnBrk="1" hangingPunct="1">
              <a:lnSpc>
                <a:spcPct val="90000"/>
              </a:lnSpc>
            </a:pPr>
            <a:endParaRPr lang="zh-CN" altLang="en-US" sz="2400" dirty="0"/>
          </a:p>
          <a:p>
            <a:pPr eaLnBrk="1" hangingPunct="1">
              <a:lnSpc>
                <a:spcPct val="90000"/>
              </a:lnSpc>
            </a:pPr>
            <a:r>
              <a:rPr lang="zh-CN" altLang="en-US" sz="2400" dirty="0">
                <a:solidFill>
                  <a:srgbClr val="FF3300"/>
                </a:solidFill>
              </a:rPr>
              <a:t>根据状态分：</a:t>
            </a:r>
            <a:endParaRPr lang="en-US" altLang="zh-CN" sz="2400" dirty="0">
              <a:solidFill>
                <a:srgbClr val="FF3300"/>
              </a:solidFill>
            </a:endParaRPr>
          </a:p>
          <a:p>
            <a:pPr lvl="1" eaLnBrk="1" hangingPunct="1">
              <a:lnSpc>
                <a:spcPct val="90000"/>
              </a:lnSpc>
            </a:pPr>
            <a:r>
              <a:rPr lang="zh-CN" altLang="en-US" sz="2400" dirty="0">
                <a:solidFill>
                  <a:srgbClr val="FF3300"/>
                </a:solidFill>
              </a:rPr>
              <a:t>静态约束</a:t>
            </a:r>
            <a:r>
              <a:rPr lang="zh-CN" altLang="en-US" sz="2400" dirty="0"/>
              <a:t>是数据库在每个确定状态时的数据对象应满足的约束条件，是反映数据库状态合理性的约束。它是最重要的一类约束。</a:t>
            </a:r>
          </a:p>
          <a:p>
            <a:pPr lvl="1" eaLnBrk="1" hangingPunct="1">
              <a:lnSpc>
                <a:spcPct val="90000"/>
              </a:lnSpc>
            </a:pPr>
            <a:r>
              <a:rPr lang="zh-CN" altLang="en-US" sz="2400" dirty="0">
                <a:solidFill>
                  <a:srgbClr val="FF3300"/>
                </a:solidFill>
              </a:rPr>
              <a:t>动态约束</a:t>
            </a:r>
            <a:r>
              <a:rPr lang="zh-CN" altLang="en-US" sz="2400" dirty="0"/>
              <a:t>是指数据库从一种状态到另一种状态时，新旧值间应该满足的约束条件，是反映数据库状态变迁的约束。</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wipe(down)">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wipe(down)">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wipe(down)">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wipe(down)">
                                      <p:cBhvr>
                                        <p:cTn id="22" dur="500"/>
                                        <p:tgtEl>
                                          <p:spTgt spid="102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243">
                                            <p:txEl>
                                              <p:pRg st="5" end="5"/>
                                            </p:txEl>
                                          </p:spTgt>
                                        </p:tgtEl>
                                        <p:attrNameLst>
                                          <p:attrName>style.visibility</p:attrName>
                                        </p:attrNameLst>
                                      </p:cBhvr>
                                      <p:to>
                                        <p:strVal val="visible"/>
                                      </p:to>
                                    </p:set>
                                    <p:animEffect transition="in" filter="wipe(down)">
                                      <p:cBhvr>
                                        <p:cTn id="27" dur="500"/>
                                        <p:tgtEl>
                                          <p:spTgt spid="1024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243">
                                            <p:txEl>
                                              <p:pRg st="6" end="6"/>
                                            </p:txEl>
                                          </p:spTgt>
                                        </p:tgtEl>
                                        <p:attrNameLst>
                                          <p:attrName>style.visibility</p:attrName>
                                        </p:attrNameLst>
                                      </p:cBhvr>
                                      <p:to>
                                        <p:strVal val="visible"/>
                                      </p:to>
                                    </p:set>
                                    <p:animEffect transition="in" filter="wipe(down)">
                                      <p:cBhvr>
                                        <p:cTn id="32" dur="500"/>
                                        <p:tgtEl>
                                          <p:spTgt spid="1024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243">
                                            <p:txEl>
                                              <p:pRg st="7" end="7"/>
                                            </p:txEl>
                                          </p:spTgt>
                                        </p:tgtEl>
                                        <p:attrNameLst>
                                          <p:attrName>style.visibility</p:attrName>
                                        </p:attrNameLst>
                                      </p:cBhvr>
                                      <p:to>
                                        <p:strVal val="visible"/>
                                      </p:to>
                                    </p:set>
                                    <p:animEffect transition="in" filter="wipe(down)">
                                      <p:cBhvr>
                                        <p:cTn id="37" dur="500"/>
                                        <p:tgtEl>
                                          <p:spTgt spid="102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187765_3*l_h_i*1_1_1"/>
  <p:tag name="KSO_WM_TEMPLATE_CATEGORY" val="diagram"/>
  <p:tag name="KSO_WM_TEMPLATE_INDEX" val="20187765"/>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10.xml><?xml version="1.0" encoding="utf-8"?>
<p:tagLst xmlns:a="http://schemas.openxmlformats.org/drawingml/2006/main" xmlns:r="http://schemas.openxmlformats.org/officeDocument/2006/relationships" xmlns:p="http://schemas.openxmlformats.org/presentationml/2006/main">
  <p:tag name="KSO_WM_UNIT_TABLE_BEAUTIFY" val="smartTable{d43de004-eba5-48ba-8335-65a9ca4f9f61}"/>
</p:tagLst>
</file>

<file path=ppt/tags/tag11.xml><?xml version="1.0" encoding="utf-8"?>
<p:tagLst xmlns:a="http://schemas.openxmlformats.org/drawingml/2006/main" xmlns:r="http://schemas.openxmlformats.org/officeDocument/2006/relationships" xmlns:p="http://schemas.openxmlformats.org/presentationml/2006/main">
  <p:tag name="KSO_WM_UNIT_TABLE_BEAUTIFY" val="smartTable{df0c21de-f85d-4880-a025-4f215ed7fab5}"/>
</p:tagLst>
</file>

<file path=ppt/tags/tag12.xml><?xml version="1.0" encoding="utf-8"?>
<p:tagLst xmlns:a="http://schemas.openxmlformats.org/drawingml/2006/main" xmlns:r="http://schemas.openxmlformats.org/officeDocument/2006/relationships" xmlns:p="http://schemas.openxmlformats.org/presentationml/2006/main">
  <p:tag name="KSO_WM_UNIT_TABLE_BEAUTIFY" val="smartTable{df0c21de-f85d-4880-a025-4f215ed7fab5}"/>
</p:tagLst>
</file>

<file path=ppt/tags/tag13.xml><?xml version="1.0" encoding="utf-8"?>
<p:tagLst xmlns:a="http://schemas.openxmlformats.org/drawingml/2006/main" xmlns:r="http://schemas.openxmlformats.org/officeDocument/2006/relationships" xmlns:p="http://schemas.openxmlformats.org/presentationml/2006/main">
  <p:tag name="KSO_WM_UNIT_TABLE_BEAUTIFY" val="smartTable{982ba69f-5d7b-4df8-ba87-3b806bca134d}"/>
</p:tagLst>
</file>

<file path=ppt/tags/tag14.xml><?xml version="1.0" encoding="utf-8"?>
<p:tagLst xmlns:a="http://schemas.openxmlformats.org/drawingml/2006/main" xmlns:r="http://schemas.openxmlformats.org/officeDocument/2006/relationships" xmlns:p="http://schemas.openxmlformats.org/presentationml/2006/main">
  <p:tag name="KSO_WM_UNIT_TABLE_BEAUTIFY" val="smartTable{fad47cad-781e-4e49-98ee-d88df9efe5da}"/>
</p:tagLst>
</file>

<file path=ppt/tags/tag15.xml><?xml version="1.0" encoding="utf-8"?>
<p:tagLst xmlns:a="http://schemas.openxmlformats.org/drawingml/2006/main" xmlns:r="http://schemas.openxmlformats.org/officeDocument/2006/relationships" xmlns:p="http://schemas.openxmlformats.org/presentationml/2006/main">
  <p:tag name="KSO_WM_UNIT_TABLE_BEAUTIFY" val="smartTable{34425e09-b3ea-4e37-b481-5477d0328162}"/>
</p:tagLst>
</file>

<file path=ppt/tags/tag16.xml><?xml version="1.0" encoding="utf-8"?>
<p:tagLst xmlns:a="http://schemas.openxmlformats.org/drawingml/2006/main" xmlns:r="http://schemas.openxmlformats.org/officeDocument/2006/relationships" xmlns:p="http://schemas.openxmlformats.org/presentationml/2006/main">
  <p:tag name="KSO_WM_UNIT_TABLE_BEAUTIFY" val="smartTable{08438779-59ff-4935-bf48-a31329685337}"/>
</p:tagLst>
</file>

<file path=ppt/tags/tag17.xml><?xml version="1.0" encoding="utf-8"?>
<p:tagLst xmlns:a="http://schemas.openxmlformats.org/drawingml/2006/main" xmlns:r="http://schemas.openxmlformats.org/officeDocument/2006/relationships" xmlns:p="http://schemas.openxmlformats.org/presentationml/2006/main">
  <p:tag name="KSO_WM_UNIT_TABLE_BEAUTIFY" val="smartTable{34425e09-b3ea-4e37-b481-5477d0328162}"/>
</p:tagLst>
</file>

<file path=ppt/tags/tag18.xml><?xml version="1.0" encoding="utf-8"?>
<p:tagLst xmlns:a="http://schemas.openxmlformats.org/drawingml/2006/main" xmlns:r="http://schemas.openxmlformats.org/officeDocument/2006/relationships" xmlns:p="http://schemas.openxmlformats.org/presentationml/2006/main">
  <p:tag name="KSO_WM_UNIT_TABLE_BEAUTIFY" val="smartTable{08438779-59ff-4935-bf48-a31329685337}"/>
</p:tagLst>
</file>

<file path=ppt/tags/tag19.xml><?xml version="1.0" encoding="utf-8"?>
<p:tagLst xmlns:a="http://schemas.openxmlformats.org/drawingml/2006/main" xmlns:r="http://schemas.openxmlformats.org/officeDocument/2006/relationships" xmlns:p="http://schemas.openxmlformats.org/presentationml/2006/main">
  <p:tag name="KSO_WM_UNIT_TABLE_BEAUTIFY" val="smartTable{34425e09-b3ea-4e37-b481-5477d0328162}"/>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187765_3*l_h_i*1_2_1"/>
  <p:tag name="KSO_WM_TEMPLATE_CATEGORY" val="diagram"/>
  <p:tag name="KSO_WM_TEMPLATE_INDEX" val="20187765"/>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KSO_WM_UNIT_TABLE_BEAUTIFY" val="smartTable{08438779-59ff-4935-bf48-a31329685337}"/>
</p:tagLst>
</file>

<file path=ppt/tags/tag21.xml><?xml version="1.0" encoding="utf-8"?>
<p:tagLst xmlns:a="http://schemas.openxmlformats.org/drawingml/2006/main" xmlns:r="http://schemas.openxmlformats.org/officeDocument/2006/relationships" xmlns:p="http://schemas.openxmlformats.org/presentationml/2006/main">
  <p:tag name="KSO_WM_UNIT_TABLE_BEAUTIFY" val="smartTable{34425e09-b3ea-4e37-b481-5477d0328162}"/>
</p:tagLst>
</file>

<file path=ppt/tags/tag22.xml><?xml version="1.0" encoding="utf-8"?>
<p:tagLst xmlns:a="http://schemas.openxmlformats.org/drawingml/2006/main" xmlns:r="http://schemas.openxmlformats.org/officeDocument/2006/relationships" xmlns:p="http://schemas.openxmlformats.org/presentationml/2006/main">
  <p:tag name="KSO_WM_UNIT_TABLE_BEAUTIFY" val="smartTable{08438779-59ff-4935-bf48-a31329685337}"/>
</p:tagLst>
</file>

<file path=ppt/tags/tag23.xml><?xml version="1.0" encoding="utf-8"?>
<p:tagLst xmlns:a="http://schemas.openxmlformats.org/drawingml/2006/main" xmlns:r="http://schemas.openxmlformats.org/officeDocument/2006/relationships" xmlns:p="http://schemas.openxmlformats.org/presentationml/2006/main">
  <p:tag name="KSO_WM_UNIT_TABLE_BEAUTIFY" val="smartTable{603348c6-f645-43c9-be15-1b20356df73e}"/>
</p:tagLst>
</file>

<file path=ppt/tags/tag24.xml><?xml version="1.0" encoding="utf-8"?>
<p:tagLst xmlns:a="http://schemas.openxmlformats.org/drawingml/2006/main" xmlns:r="http://schemas.openxmlformats.org/officeDocument/2006/relationships" xmlns:p="http://schemas.openxmlformats.org/presentationml/2006/main">
  <p:tag name="KSO_WM_UNIT_TABLE_BEAUTIFY" val="smartTable{982ba69f-5d7b-4df8-ba87-3b806bca134d}"/>
</p:tagLst>
</file>

<file path=ppt/tags/tag25.xml><?xml version="1.0" encoding="utf-8"?>
<p:tagLst xmlns:a="http://schemas.openxmlformats.org/drawingml/2006/main" xmlns:r="http://schemas.openxmlformats.org/officeDocument/2006/relationships" xmlns:p="http://schemas.openxmlformats.org/presentationml/2006/main">
  <p:tag name="KSO_WM_UNIT_TABLE_BEAUTIFY" val="smartTable{fad47cad-781e-4e49-98ee-d88df9efe5da}"/>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187765_3*l_h_i*1_3_1"/>
  <p:tag name="KSO_WM_TEMPLATE_CATEGORY" val="diagram"/>
  <p:tag name="KSO_WM_TEMPLATE_INDEX" val="20187765"/>
  <p:tag name="KSO_WM_UNIT_LAYERLEVEL" val="1_1_1"/>
  <p:tag name="KSO_WM_TAG_VERSION" val="1.0"/>
  <p:tag name="KSO_WM_BEAUTIFY_FLAG" val="#wm#"/>
  <p:tag name="KSO_WM_UNIT_FILL_FORE_SCHEMECOLOR_INDEX" val="7"/>
  <p:tag name="KSO_WM_UNIT_FILL_TYPE" val="1"/>
  <p:tag name="KSO_WM_UNIT_TEXT_FILL_FORE_SCHEMECOLOR_INDEX" val="14"/>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VALUE" val="17"/>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187765_3*l_h_a*1_1_1"/>
  <p:tag name="KSO_WM_TEMPLATE_CATEGORY" val="diagram"/>
  <p:tag name="KSO_WM_TEMPLATE_INDEX" val="20187765"/>
  <p:tag name="KSO_WM_UNIT_LAYERLEVEL" val="1_1_1"/>
  <p:tag name="KSO_WM_TAG_VERSION" val="1.0"/>
  <p:tag name="KSO_WM_BEAUTIFY_FLAG" val="#wm#"/>
  <p:tag name="KSO_WM_UNIT_TEXT_FILL_FORE_SCHEMECOLOR_INDEX" val="5"/>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添加文本具体内容，简明扼要的阐述您的观点。"/>
  <p:tag name="KSO_WM_UNIT_NOCLEAR" val="0"/>
  <p:tag name="KSO_WM_UNIT_VALUE" val="25"/>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187765_3*l_h_f*1_1_1"/>
  <p:tag name="KSO_WM_TEMPLATE_CATEGORY" val="diagram"/>
  <p:tag name="KSO_WM_TEMPLATE_INDEX" val="20187765"/>
  <p:tag name="KSO_WM_UNIT_LAYERLEVEL" val="1_1_1"/>
  <p:tag name="KSO_WM_TAG_VERSION" val="1.0"/>
  <p:tag name="KSO_WM_BEAUTIFY_FLAG" val="#wm#"/>
  <p:tag name="KSO_WM_UNIT_TEXT_FILL_FORE_SCHEMECOLOR_INDEX" val="1"/>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VALUE" val="17"/>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187765_3*l_h_a*1_2_1"/>
  <p:tag name="KSO_WM_TEMPLATE_CATEGORY" val="diagram"/>
  <p:tag name="KSO_WM_TEMPLATE_INDEX" val="20187765"/>
  <p:tag name="KSO_WM_UNIT_LAYERLEVEL" val="1_1_1"/>
  <p:tag name="KSO_WM_TAG_VERSION" val="1.0"/>
  <p:tag name="KSO_WM_BEAUTIFY_FLAG" val="#wm#"/>
  <p:tag name="KSO_WM_UNIT_TEXT_FILL_FORE_SCHEMECOLOR_INDEX" val="6"/>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添加文本具体内容，简明扼要的阐述您的观点。"/>
  <p:tag name="KSO_WM_UNIT_NOCLEAR" val="0"/>
  <p:tag name="KSO_WM_UNIT_VALUE" val="25"/>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187765_3*l_h_f*1_2_1"/>
  <p:tag name="KSO_WM_TEMPLATE_CATEGORY" val="diagram"/>
  <p:tag name="KSO_WM_TEMPLATE_INDEX" val="20187765"/>
  <p:tag name="KSO_WM_UNIT_LAYERLEVEL" val="1_1_1"/>
  <p:tag name="KSO_WM_TAG_VERSION" val="1.0"/>
  <p:tag name="KSO_WM_BEAUTIFY_FLAG" val="#wm#"/>
  <p:tag name="KSO_WM_UNIT_TEXT_FILL_FORE_SCHEMECOLOR_INDEX" val="1"/>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VALUE" val="17"/>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187765_3*l_h_a*1_3_1"/>
  <p:tag name="KSO_WM_TEMPLATE_CATEGORY" val="diagram"/>
  <p:tag name="KSO_WM_TEMPLATE_INDEX" val="20187765"/>
  <p:tag name="KSO_WM_UNIT_LAYERLEVEL" val="1_1_1"/>
  <p:tag name="KSO_WM_TAG_VERSION" val="1.0"/>
  <p:tag name="KSO_WM_BEAUTIFY_FLAG" val="#wm#"/>
  <p:tag name="KSO_WM_UNIT_TEXT_FILL_FORE_SCHEMECOLOR_INDEX" val="7"/>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添加文本具体内容，简明扼要的阐述您的观点。"/>
  <p:tag name="KSO_WM_UNIT_NOCLEAR" val="0"/>
  <p:tag name="KSO_WM_UNIT_VALUE" val="25"/>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187765_3*l_h_f*1_3_1"/>
  <p:tag name="KSO_WM_TEMPLATE_CATEGORY" val="diagram"/>
  <p:tag name="KSO_WM_TEMPLATE_INDEX" val="20187765"/>
  <p:tag name="KSO_WM_UNIT_LAYERLEVEL" val="1_1_1"/>
  <p:tag name="KSO_WM_TAG_VERSION" val="1.0"/>
  <p:tag name="KSO_WM_BEAUTIFY_FLAG" val="#wm#"/>
  <p:tag name="KSO_WM_UNIT_TEXT_FILL_FORE_SCHEMECOLOR_INDEX" val="1"/>
  <p:tag name="KSO_WM_UNIT_TEXT_FILL_TYPE" val="1"/>
</p:tagLst>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黑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Watermark</Template>
  <TotalTime>299</TotalTime>
  <Words>4342</Words>
  <Application>Microsoft Office PowerPoint</Application>
  <PresentationFormat>全屏显示(4:3)</PresentationFormat>
  <Paragraphs>982</Paragraphs>
  <Slides>61</Slides>
  <Notes>0</Notes>
  <HiddenSlides>0</HiddenSlides>
  <MMClips>0</MMClips>
  <ScaleCrop>false</ScaleCrop>
  <HeadingPairs>
    <vt:vector size="4" baseType="variant">
      <vt:variant>
        <vt:lpstr>主题</vt:lpstr>
      </vt:variant>
      <vt:variant>
        <vt:i4>1</vt:i4>
      </vt:variant>
      <vt:variant>
        <vt:lpstr>幻灯片标题</vt:lpstr>
      </vt:variant>
      <vt:variant>
        <vt:i4>61</vt:i4>
      </vt:variant>
    </vt:vector>
  </HeadingPairs>
  <TitlesOfParts>
    <vt:vector size="62" baseType="lpstr">
      <vt:lpstr>Level</vt:lpstr>
      <vt:lpstr>第7章 数据库的完整性控制</vt:lpstr>
      <vt:lpstr>PowerPoint 演示文稿</vt:lpstr>
      <vt:lpstr>关系模型的完整性概述</vt:lpstr>
      <vt:lpstr>关系模型的完整性概述</vt:lpstr>
      <vt:lpstr>关系模型的完整性概述</vt:lpstr>
      <vt:lpstr>关系模型的完整性概述</vt:lpstr>
      <vt:lpstr>PowerPoint 演示文稿</vt:lpstr>
      <vt:lpstr>7.1 完整性约束条件</vt:lpstr>
      <vt:lpstr>7.1 完整性约束条件</vt:lpstr>
      <vt:lpstr>完整性约束条件分类</vt:lpstr>
      <vt:lpstr>1．静态列级约束</vt:lpstr>
      <vt:lpstr>1．静态列级约束</vt:lpstr>
      <vt:lpstr>1．静态列级约束</vt:lpstr>
      <vt:lpstr>1．静态列级约束</vt:lpstr>
      <vt:lpstr>1．静态列级约束</vt:lpstr>
      <vt:lpstr>完整性约束条件分类</vt:lpstr>
      <vt:lpstr>2．静态元组约束</vt:lpstr>
      <vt:lpstr>完整性约束条件分类</vt:lpstr>
      <vt:lpstr>3．静态关系约束</vt:lpstr>
      <vt:lpstr>3．静态关系约束</vt:lpstr>
      <vt:lpstr>3．静态关系约束</vt:lpstr>
      <vt:lpstr>3．静态关系约束</vt:lpstr>
      <vt:lpstr>统计约束触发器示例：</vt:lpstr>
      <vt:lpstr>完整性约束条件分类</vt:lpstr>
      <vt:lpstr>4．动态列级约束</vt:lpstr>
      <vt:lpstr>4．动态列级约束</vt:lpstr>
      <vt:lpstr>完整性约束条件分类</vt:lpstr>
      <vt:lpstr>5、动态元组约束</vt:lpstr>
      <vt:lpstr>完整性约束条件分类</vt:lpstr>
      <vt:lpstr>6、动态关系约束</vt:lpstr>
      <vt:lpstr>7.2  完整性控制</vt:lpstr>
      <vt:lpstr>7.2  完整性控制</vt:lpstr>
      <vt:lpstr>7.2  完整性控制</vt:lpstr>
      <vt:lpstr>实现参照完整性几种情况及应对措施</vt:lpstr>
      <vt:lpstr>实现参照完整性几种情况及应对措施</vt:lpstr>
      <vt:lpstr>删除方法示例</vt:lpstr>
      <vt:lpstr>删除方法示例</vt:lpstr>
      <vt:lpstr>删除方法示例</vt:lpstr>
      <vt:lpstr>实现参照完整性几种情况及应对措施</vt:lpstr>
      <vt:lpstr>实现参照完整性几种情况及应对措施</vt:lpstr>
      <vt:lpstr>插入方法的示例</vt:lpstr>
      <vt:lpstr>7.3 SQL Server完整性的实现</vt:lpstr>
      <vt:lpstr>数据完整性定义</vt:lpstr>
      <vt:lpstr>1．约束</vt:lpstr>
      <vt:lpstr>1．约束</vt:lpstr>
      <vt:lpstr>1．约束</vt:lpstr>
      <vt:lpstr>1．约束</vt:lpstr>
      <vt:lpstr>1．约束</vt:lpstr>
      <vt:lpstr>1．约束</vt:lpstr>
      <vt:lpstr>1．约束</vt:lpstr>
      <vt:lpstr>1．约束</vt:lpstr>
      <vt:lpstr>1．约束</vt:lpstr>
      <vt:lpstr>1．约束</vt:lpstr>
      <vt:lpstr>1．约束</vt:lpstr>
      <vt:lpstr>1．约束</vt:lpstr>
      <vt:lpstr>示例：</vt:lpstr>
      <vt:lpstr>示例：</vt:lpstr>
      <vt:lpstr>1．约束</vt:lpstr>
      <vt:lpstr>1．约束</vt:lpstr>
      <vt:lpstr>1．约束</vt:lpstr>
      <vt:lpstr>本章结束！ </vt:lpstr>
    </vt:vector>
  </TitlesOfParts>
  <Company>MC SYSTEM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888</cp:lastModifiedBy>
  <cp:revision>212</cp:revision>
  <dcterms:created xsi:type="dcterms:W3CDTF">2013-03-14T02:59:00Z</dcterms:created>
  <dcterms:modified xsi:type="dcterms:W3CDTF">2020-10-21T05:08:08Z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