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14" r:id="rId2"/>
    <p:sldId id="486" r:id="rId3"/>
    <p:sldId id="455" r:id="rId4"/>
    <p:sldId id="465" r:id="rId5"/>
    <p:sldId id="466" r:id="rId6"/>
    <p:sldId id="467" r:id="rId7"/>
    <p:sldId id="487" r:id="rId8"/>
    <p:sldId id="468" r:id="rId9"/>
    <p:sldId id="469" r:id="rId10"/>
    <p:sldId id="488" r:id="rId11"/>
    <p:sldId id="489" r:id="rId12"/>
    <p:sldId id="471" r:id="rId13"/>
    <p:sldId id="479" r:id="rId14"/>
    <p:sldId id="609" r:id="rId15"/>
    <p:sldId id="480" r:id="rId16"/>
    <p:sldId id="610" r:id="rId17"/>
    <p:sldId id="472" r:id="rId18"/>
    <p:sldId id="481" r:id="rId19"/>
    <p:sldId id="611" r:id="rId20"/>
    <p:sldId id="473" r:id="rId21"/>
    <p:sldId id="483" r:id="rId22"/>
    <p:sldId id="474" r:id="rId23"/>
    <p:sldId id="475" r:id="rId24"/>
    <p:sldId id="546" r:id="rId25"/>
    <p:sldId id="550" r:id="rId26"/>
    <p:sldId id="604" r:id="rId27"/>
    <p:sldId id="551" r:id="rId28"/>
    <p:sldId id="605" r:id="rId29"/>
    <p:sldId id="606" r:id="rId30"/>
    <p:sldId id="566" r:id="rId31"/>
    <p:sldId id="569" r:id="rId32"/>
    <p:sldId id="568" r:id="rId33"/>
    <p:sldId id="608" r:id="rId34"/>
  </p:sldIdLst>
  <p:sldSz cx="9144000" cy="6858000" type="screen4x3"/>
  <p:notesSz cx="6797675" cy="9928225"/>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47">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CC"/>
    <a:srgbClr val="FFDDFF"/>
    <a:srgbClr val="FF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7599" autoAdjust="0"/>
  </p:normalViewPr>
  <p:slideViewPr>
    <p:cSldViewPr>
      <p:cViewPr varScale="1">
        <p:scale>
          <a:sx n="68" d="100"/>
          <a:sy n="68" d="100"/>
        </p:scale>
        <p:origin x="1440" y="72"/>
      </p:cViewPr>
      <p:guideLst>
        <p:guide orient="horz" pos="2147"/>
        <p:guide pos="2880"/>
      </p:guideLst>
    </p:cSldViewPr>
  </p:slideViewPr>
  <p:outlineViewPr>
    <p:cViewPr>
      <p:scale>
        <a:sx n="33" d="100"/>
        <a:sy n="33" d="100"/>
      </p:scale>
      <p:origin x="0" y="667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1878" y="-102"/>
      </p:cViewPr>
      <p:guideLst>
        <p:guide orient="horz" pos="310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宋体" panose="02010600030101010101" pitchFamily="2" charset="-122"/>
              </a:defRPr>
            </a:lvl1pPr>
          </a:lstStyle>
          <a:p>
            <a:pPr>
              <a:defRPr/>
            </a:pPr>
            <a:endParaRPr lang="zh-CN" altLang="en-US"/>
          </a:p>
        </p:txBody>
      </p:sp>
      <p:sp>
        <p:nvSpPr>
          <p:cNvPr id="12697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宋体" panose="02010600030101010101" pitchFamily="2" charset="-122"/>
              </a:defRPr>
            </a:lvl1pPr>
          </a:lstStyle>
          <a:p>
            <a:pPr>
              <a:defRPr/>
            </a:pPr>
            <a:fld id="{F59A48BC-6C72-42E0-B155-7DFB24B380B5}" type="datetimeFigureOut">
              <a:rPr lang="zh-CN" altLang="en-US"/>
              <a:t>2020/10/28</a:t>
            </a:fld>
            <a:endParaRPr lang="en-US" altLang="zh-CN"/>
          </a:p>
        </p:txBody>
      </p:sp>
      <p:sp>
        <p:nvSpPr>
          <p:cNvPr id="12698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宋体" panose="02010600030101010101" pitchFamily="2" charset="-122"/>
              </a:defRPr>
            </a:lvl1pPr>
          </a:lstStyle>
          <a:p>
            <a:pPr>
              <a:defRPr/>
            </a:pPr>
            <a:endParaRPr lang="en-US" altLang="zh-CN"/>
          </a:p>
        </p:txBody>
      </p:sp>
      <p:sp>
        <p:nvSpPr>
          <p:cNvPr id="12698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宋体" panose="02010600030101010101" pitchFamily="2" charset="-122"/>
              </a:defRPr>
            </a:lvl1pPr>
          </a:lstStyle>
          <a:p>
            <a:pPr>
              <a:defRPr/>
            </a:pPr>
            <a:fld id="{D78B4493-AC21-476B-B7F4-FA9105B9454C}" type="slidenum">
              <a:rPr lang="zh-CN" altLang="en-US"/>
              <a:t>‹#›</a:t>
            </a:fld>
            <a:endParaRPr lang="en-US" altLang="zh-CN"/>
          </a:p>
        </p:txBody>
      </p:sp>
    </p:spTree>
    <p:extLst>
      <p:ext uri="{BB962C8B-B14F-4D97-AF65-F5344CB8AC3E}">
        <p14:creationId xmlns:p14="http://schemas.microsoft.com/office/powerpoint/2010/main" val="2808271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41720F2C-0733-4B9D-ABA6-CD93AB52C7CA}" type="datetimeFigureOut">
              <a:rPr lang="zh-CN" altLang="en-US"/>
              <a:t>2020/10/28</a:t>
            </a:fld>
            <a:endParaRPr lang="zh-CN" altLang="en-US"/>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EEBC887C-D7FC-4923-8E85-345C826B5AA4}" type="slidenum">
              <a:rPr lang="zh-CN" altLang="en-US"/>
              <a:t>‹#›</a:t>
            </a:fld>
            <a:endParaRPr lang="en-US" altLang="zh-CN"/>
          </a:p>
        </p:txBody>
      </p:sp>
    </p:spTree>
    <p:extLst>
      <p:ext uri="{BB962C8B-B14F-4D97-AF65-F5344CB8AC3E}">
        <p14:creationId xmlns:p14="http://schemas.microsoft.com/office/powerpoint/2010/main" val="982254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nSpc>
                <a:spcPct val="90000"/>
              </a:lnSpc>
            </a:pPr>
            <a:r>
              <a:rPr lang="en-US" altLang="zh-CN" b="1"/>
              <a:t>DBMS</a:t>
            </a:r>
            <a:r>
              <a:rPr lang="zh-CN" altLang="en-US" b="1"/>
              <a:t>对数据库的安全与保护通过四个方面来实现：</a:t>
            </a:r>
          </a:p>
          <a:p>
            <a:pPr>
              <a:lnSpc>
                <a:spcPct val="90000"/>
              </a:lnSpc>
            </a:pPr>
            <a:r>
              <a:rPr lang="en-US" altLang="zh-CN"/>
              <a:t>1</a:t>
            </a:r>
            <a:r>
              <a:rPr lang="zh-CN" altLang="en-US"/>
              <a:t>．数据的安全性控制：防止未经授权的用户存取数据库中的数据，避免数据的泄露、更改或破坏和非法的存取。防范对象是非法用户和非法操作，确保用户所做的事情被限制在其权限内。</a:t>
            </a:r>
          </a:p>
          <a:p>
            <a:pPr>
              <a:lnSpc>
                <a:spcPct val="90000"/>
              </a:lnSpc>
            </a:pPr>
            <a:r>
              <a:rPr lang="en-US" altLang="zh-CN"/>
              <a:t>2</a:t>
            </a:r>
            <a:r>
              <a:rPr lang="zh-CN" altLang="en-US"/>
              <a:t>．数据的完整性控制：保证数据库中数据及语义的正确性和有效性，防止任何对数据造成错误的操作。防止数据库中存在不符合语义的数据，防止错误信息的输入和输出。防范对象是不合语义的数据，确保用户所做的事情是正确的。</a:t>
            </a:r>
          </a:p>
          <a:p>
            <a:pPr>
              <a:lnSpc>
                <a:spcPct val="90000"/>
              </a:lnSpc>
            </a:pPr>
            <a:r>
              <a:rPr lang="en-US" altLang="zh-CN"/>
              <a:t>3</a:t>
            </a:r>
            <a:r>
              <a:rPr lang="zh-CN" altLang="en-US"/>
              <a:t>．数据库的并发控制：在多用户同时对同一个数据进行操作时，系统应能加以控制，防止破坏数据库中的数据。</a:t>
            </a:r>
          </a:p>
          <a:p>
            <a:pPr>
              <a:lnSpc>
                <a:spcPct val="90000"/>
              </a:lnSpc>
            </a:pPr>
            <a:r>
              <a:rPr lang="en-US" altLang="zh-CN"/>
              <a:t>4</a:t>
            </a:r>
            <a:r>
              <a:rPr lang="zh-CN" altLang="en-US"/>
              <a:t>．数据库的恢复：在数据库被破坏或数据不正确时，系统有能力把数据库恢复到时正确的状态。</a:t>
            </a:r>
            <a:endParaRPr lang="en-US" altLang="zh-CN"/>
          </a:p>
          <a:p>
            <a:pPr>
              <a:lnSpc>
                <a:spcPct val="90000"/>
              </a:lnSpc>
            </a:pPr>
            <a:endParaRPr lang="en-US" altLang="zh-CN"/>
          </a:p>
          <a:p>
            <a:pPr>
              <a:lnSpc>
                <a:spcPct val="90000"/>
              </a:lnSpc>
            </a:pPr>
            <a:r>
              <a:rPr lang="zh-CN" altLang="en-US" b="1"/>
              <a:t>墨菲定律：事情如果有变坏的可能，不管这种可能性有多小，它总会发生。</a:t>
            </a:r>
          </a:p>
          <a:p>
            <a:pPr>
              <a:lnSpc>
                <a:spcPct val="90000"/>
              </a:lnSpc>
            </a:pPr>
            <a:r>
              <a:rPr lang="zh-CN" altLang="en-US" sz="1000">
                <a:ea typeface="黑体" panose="02010609060101010101" pitchFamily="49" charset="-122"/>
              </a:rPr>
              <a:t>例</a:t>
            </a:r>
            <a:r>
              <a:rPr lang="en-US" altLang="zh-CN" sz="1000">
                <a:ea typeface="黑体" panose="02010609060101010101" pitchFamily="49" charset="-122"/>
              </a:rPr>
              <a:t>1</a:t>
            </a:r>
            <a:r>
              <a:rPr lang="zh-CN" altLang="en-US" sz="1000">
                <a:ea typeface="黑体" panose="02010609060101010101" pitchFamily="49" charset="-122"/>
              </a:rPr>
              <a:t>：甲向帐号</a:t>
            </a:r>
            <a:r>
              <a:rPr lang="en-US" altLang="zh-CN" sz="1000">
                <a:ea typeface="黑体" panose="02010609060101010101" pitchFamily="49" charset="-122"/>
              </a:rPr>
              <a:t>X</a:t>
            </a:r>
            <a:r>
              <a:rPr lang="zh-CN" altLang="en-US" sz="1000">
                <a:ea typeface="黑体" panose="02010609060101010101" pitchFamily="49" charset="-122"/>
              </a:rPr>
              <a:t>中存</a:t>
            </a:r>
            <a:r>
              <a:rPr lang="en-US" altLang="zh-CN" sz="1000">
                <a:ea typeface="黑体" panose="02010609060101010101" pitchFamily="49" charset="-122"/>
              </a:rPr>
              <a:t>200</a:t>
            </a:r>
            <a:r>
              <a:rPr lang="zh-CN" altLang="en-US" sz="1000">
                <a:ea typeface="黑体" panose="02010609060101010101" pitchFamily="49" charset="-122"/>
              </a:rPr>
              <a:t>，乙从帐号</a:t>
            </a:r>
            <a:r>
              <a:rPr lang="en-US" altLang="zh-CN" sz="1000">
                <a:ea typeface="黑体" panose="02010609060101010101" pitchFamily="49" charset="-122"/>
              </a:rPr>
              <a:t>X</a:t>
            </a:r>
            <a:r>
              <a:rPr lang="zh-CN" altLang="en-US" sz="1000">
                <a:ea typeface="黑体" panose="02010609060101010101" pitchFamily="49" charset="-122"/>
              </a:rPr>
              <a:t>中取</a:t>
            </a:r>
            <a:r>
              <a:rPr lang="en-US" altLang="zh-CN" sz="1000">
                <a:ea typeface="黑体" panose="02010609060101010101" pitchFamily="49" charset="-122"/>
              </a:rPr>
              <a:t>100</a:t>
            </a:r>
            <a:r>
              <a:rPr lang="zh-CN" altLang="en-US" sz="1000">
                <a:ea typeface="黑体" panose="02010609060101010101" pitchFamily="49" charset="-122"/>
              </a:rPr>
              <a:t>元</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200</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100</a:t>
            </a:r>
          </a:p>
          <a:p>
            <a:pPr eaLnBrk="1" hangingPunct="1">
              <a:lnSpc>
                <a:spcPct val="90000"/>
              </a:lnSpc>
            </a:pPr>
            <a:r>
              <a:rPr lang="zh-CN" altLang="en-US" sz="1000">
                <a:ea typeface="黑体" panose="02010609060101010101" pitchFamily="49" charset="-122"/>
              </a:rPr>
              <a:t>若不加控制，有可能</a:t>
            </a:r>
            <a:r>
              <a:rPr lang="en-US" altLang="zh-CN" sz="1000">
                <a:ea typeface="黑体" panose="02010609060101010101" pitchFamily="49" charset="-122"/>
              </a:rPr>
              <a:t>A</a:t>
            </a:r>
            <a:r>
              <a:rPr lang="zh-CN" altLang="en-US" sz="1000">
                <a:ea typeface="黑体" panose="02010609060101010101" pitchFamily="49" charset="-122"/>
              </a:rPr>
              <a:t>钱转出了，但</a:t>
            </a:r>
            <a:r>
              <a:rPr lang="en-US" altLang="zh-CN" sz="1000">
                <a:ea typeface="黑体" panose="02010609060101010101" pitchFamily="49" charset="-122"/>
              </a:rPr>
              <a:t>B</a:t>
            </a:r>
            <a:r>
              <a:rPr lang="zh-CN" altLang="en-US" sz="1000">
                <a:ea typeface="黑体" panose="02010609060101010101" pitchFamily="49" charset="-122"/>
              </a:rPr>
              <a:t>却没有收到。</a:t>
            </a:r>
          </a:p>
          <a:p>
            <a:pPr eaLnBrk="1" hangingPunct="1">
              <a:lnSpc>
                <a:spcPct val="90000"/>
              </a:lnSpc>
              <a:buFont typeface="Wingdings" panose="05000000000000000000" pitchFamily="2" charset="2"/>
              <a:buNone/>
            </a:pPr>
            <a:r>
              <a:rPr lang="zh-CN" altLang="en-US" sz="1000">
                <a:ea typeface="黑体" panose="02010609060101010101" pitchFamily="49" charset="-122"/>
              </a:rPr>
              <a:t>例</a:t>
            </a:r>
            <a:r>
              <a:rPr lang="en-US" altLang="zh-CN" sz="1000">
                <a:ea typeface="黑体" panose="02010609060101010101" pitchFamily="49" charset="-122"/>
              </a:rPr>
              <a:t>2</a:t>
            </a:r>
            <a:r>
              <a:rPr lang="zh-CN" altLang="en-US" sz="1000">
                <a:ea typeface="黑体" panose="02010609060101010101" pitchFamily="49" charset="-122"/>
              </a:rPr>
              <a:t>：银行转帐：</a:t>
            </a:r>
            <a:r>
              <a:rPr lang="en-US" altLang="zh-CN" sz="1000">
                <a:ea typeface="黑体" panose="02010609060101010101" pitchFamily="49" charset="-122"/>
              </a:rPr>
              <a:t>A</a:t>
            </a:r>
            <a:r>
              <a:rPr lang="zh-CN" altLang="en-US" sz="1000">
                <a:ea typeface="黑体" panose="02010609060101010101" pitchFamily="49" charset="-122"/>
              </a:rPr>
              <a:t>帐号转</a:t>
            </a:r>
            <a:r>
              <a:rPr lang="en-US" altLang="zh-CN" sz="1000">
                <a:ea typeface="黑体" panose="02010609060101010101" pitchFamily="49" charset="-122"/>
              </a:rPr>
              <a:t>1000</a:t>
            </a:r>
            <a:r>
              <a:rPr lang="zh-CN" altLang="en-US" sz="1000">
                <a:ea typeface="黑体" panose="02010609060101010101" pitchFamily="49" charset="-122"/>
              </a:rPr>
              <a:t>元到</a:t>
            </a:r>
            <a:r>
              <a:rPr lang="en-US" altLang="zh-CN" sz="1000">
                <a:ea typeface="黑体" panose="02010609060101010101" pitchFamily="49" charset="-122"/>
              </a:rPr>
              <a:t>B</a:t>
            </a:r>
            <a:r>
              <a:rPr lang="zh-CN" altLang="en-US" sz="1000">
                <a:ea typeface="黑体" panose="02010609060101010101" pitchFamily="49" charset="-122"/>
              </a:rPr>
              <a:t>帐号</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1000 </a:t>
            </a:r>
            <a:r>
              <a:rPr lang="zh-CN" altLang="en-US" sz="1000">
                <a:ea typeface="黑体" panose="02010609060101010101" pitchFamily="49" charset="-122"/>
              </a:rPr>
              <a:t>， </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1000</a:t>
            </a:r>
          </a:p>
          <a:p>
            <a:pPr eaLnBrk="1" hangingPunct="1">
              <a:lnSpc>
                <a:spcPct val="90000"/>
              </a:lnSpc>
            </a:pPr>
            <a:r>
              <a:rPr lang="zh-CN" altLang="en-US" sz="1000">
                <a:ea typeface="黑体" panose="02010609060101010101" pitchFamily="49" charset="-122"/>
              </a:rPr>
              <a:t>若不加控制，有可能甲存入的钱不见了。</a:t>
            </a:r>
          </a:p>
          <a:p>
            <a:pPr eaLnBrk="1" hangingPunct="1">
              <a:lnSpc>
                <a:spcPct val="90000"/>
              </a:lnSpc>
            </a:pPr>
            <a:r>
              <a:rPr lang="zh-CN" altLang="en-US" sz="1000">
                <a:ea typeface="黑体" panose="02010609060101010101" pitchFamily="49" charset="-122"/>
              </a:rPr>
              <a:t>在用户看来都是独立的简单的事情，但事实上在计算机中是一些操作的组合，因此，有可能多个操作相互影响，也有可能中途出错。</a:t>
            </a:r>
          </a:p>
          <a:p>
            <a:pPr eaLnBrk="1" hangingPunct="1">
              <a:lnSpc>
                <a:spcPct val="90000"/>
              </a:lnSpc>
            </a:pPr>
            <a:r>
              <a:rPr lang="zh-CN" altLang="en-US" sz="1000">
                <a:ea typeface="黑体" panose="02010609060101010101" pitchFamily="49" charset="-122"/>
              </a:rPr>
              <a:t>要采取相应措施进行数据的保护</a:t>
            </a:r>
            <a:r>
              <a:rPr lang="en-US" altLang="zh-CN" sz="1000">
                <a:latin typeface="Arial" panose="020B0604020202020204" pitchFamily="34" charset="0"/>
                <a:ea typeface="黑体" panose="02010609060101010101" pitchFamily="49" charset="-122"/>
              </a:rPr>
              <a:t>——</a:t>
            </a:r>
            <a:r>
              <a:rPr lang="zh-CN" altLang="en-US" sz="1000">
                <a:solidFill>
                  <a:srgbClr val="0033CC"/>
                </a:solidFill>
                <a:ea typeface="黑体" panose="02010609060101010101" pitchFamily="49" charset="-122"/>
              </a:rPr>
              <a:t>事务处理技术</a:t>
            </a:r>
            <a:r>
              <a:rPr lang="zh-CN" altLang="en-US" sz="1000">
                <a:ea typeface="黑体" panose="02010609060101010101" pitchFamily="49" charset="-122"/>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94B387-E5C5-43D4-A2C7-B1956C1E71D2}" type="slidenum">
              <a:rPr lang="zh-CN" altLang="en-US" smtClean="0">
                <a:latin typeface="Tahoma" panose="020B0604030504040204" pitchFamily="34" charset="0"/>
              </a:rPr>
              <a:t>6</a:t>
            </a:fld>
            <a:endParaRPr lang="en-US" altLang="zh-CN">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94B387-E5C5-43D4-A2C7-B1956C1E71D2}" type="slidenum">
              <a:rPr lang="zh-CN" altLang="en-US" smtClean="0">
                <a:latin typeface="Tahoma" panose="020B0604030504040204" pitchFamily="34" charset="0"/>
              </a:rPr>
              <a:t>7</a:t>
            </a:fld>
            <a:endParaRPr lang="en-US" altLang="zh-CN">
              <a:latin typeface="Tahoma" panose="020B0604030504040204" pitchFamily="34" charset="0"/>
            </a:endParaRPr>
          </a:p>
        </p:txBody>
      </p:sp>
    </p:spTree>
    <p:extLst>
      <p:ext uri="{BB962C8B-B14F-4D97-AF65-F5344CB8AC3E}">
        <p14:creationId xmlns:p14="http://schemas.microsoft.com/office/powerpoint/2010/main" val="1314773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57C630FE-89E6-4B0B-B058-8E585591053E}" type="datetime1">
              <a:rPr lang="zh-CN" altLang="en-US"/>
              <a:t>2020/10/28</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24607378-953E-48D3-93BD-3EE36894C38D}"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313046E-CB7C-4F2A-A7C4-0C1E24F00350}" type="datetime1">
              <a:rPr lang="zh-CN" altLang="en-US"/>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01C1609-DB9A-4BAD-9D9E-D4DC89850C24}"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D6F6BEB7-11B5-4BAF-86B2-0BF90B3D10A2}" type="datetime1">
              <a:rPr lang="zh-CN" altLang="en-US"/>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7B2A5F3-ED4C-477C-9175-1E1D82459884}"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D08734AD-230F-472A-85F7-FF7B2443DB75}" type="datetime1">
              <a:rPr lang="zh-CN" altLang="en-US"/>
              <a:t>2020/10/28</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756AFC2F-371D-43CC-ABA1-810B8D0928E8}"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5A7FE016-F83B-486E-9EDC-DB9AEA60E88F}" type="datetime1">
              <a:rPr lang="zh-CN" altLang="en-US"/>
              <a:t>2020/10/28</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183FA2-CAD5-4095-83A1-0B5C30CFBA0A}"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85912FD-7789-4B26-809F-F30DD8D7E545}" type="datetime1">
              <a:rPr lang="zh-CN" altLang="en-US"/>
              <a:t>2020/10/28</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C21ECFEB-64C2-4306-B6A8-2904EFC3DA03}"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31F87F3-33AB-4368-8F1E-1A01E47252E8}" type="datetime1">
              <a:rPr lang="zh-CN" altLang="en-US"/>
              <a:t>2020/10/28</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45D6E45-DA55-433A-BABD-870B1039573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3CCF883E-0E2D-4AC6-A3D4-4D835C0654B3}" type="datetime1">
              <a:rPr lang="zh-CN" altLang="en-US"/>
              <a:t>2020/10/28</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1103B502-FCC9-4C5C-B8EC-FDFB174CE796}"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10DDD624-AF33-4F08-84AC-A9B3A96233BB}" type="datetime1">
              <a:rPr lang="zh-CN" altLang="en-US"/>
              <a:t>2020/10/28</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E1A2A1B-72B8-41B9-95C1-A33752954D14}"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2D990A0-042E-4620-9252-B59BC8D59344}" type="datetime1">
              <a:rPr lang="zh-CN" altLang="en-US"/>
              <a:t>2020/10/28</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820A9B5-F900-4460-B68E-2368EEAA5FDC}"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7D002EA8-6292-4ADB-ACF5-6D1564D764F6}" type="datetime1">
              <a:rPr lang="zh-CN" altLang="en-US"/>
              <a:t>2020/10/28</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BA72B6AE-2CA6-4B25-9AAD-4CA630CFE153}"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C2502787-73B1-4C1E-B7B4-1758E545E068}" type="datetime1">
              <a:rPr lang="zh-CN" altLang="en-US"/>
              <a:t>2020/10/28</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185FD862-8D8B-4515-BAC4-B42CD1970AA1}"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7255D385-19DD-49C4-B4AC-5E2F20E710DD}" type="datetime1">
              <a:rPr lang="zh-CN" altLang="en-US"/>
              <a:t>2020/10/28</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fld id="{088622CB-A003-47CF-AFA1-FF9CA67DE28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sunteam.com.cn/putong/yingxiao.htm" TargetMode="Externa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GIF"/></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1A55B3D-F462-43D7-812B-F9E4555F3CD5}" type="slidenum">
              <a:rPr lang="en-US" altLang="zh-CN" sz="1000" smtClean="0">
                <a:solidFill>
                  <a:srgbClr val="FFFFFF"/>
                </a:solidFill>
                <a:latin typeface="Tahoma" panose="020B0604030504040204" pitchFamily="34" charset="0"/>
              </a:rPr>
              <a:t>1</a:t>
            </a:fld>
            <a:endParaRPr lang="en-US" altLang="zh-CN" sz="1000">
              <a:solidFill>
                <a:srgbClr val="FFFFFF"/>
              </a:solidFill>
              <a:latin typeface="Tahoma" panose="020B0604030504040204" pitchFamily="34" charset="0"/>
            </a:endParaRPr>
          </a:p>
        </p:txBody>
      </p:sp>
      <p:sp>
        <p:nvSpPr>
          <p:cNvPr id="11267" name="Rectangle 3"/>
          <p:cNvSpPr>
            <a:spLocks noGrp="1" noChangeArrowheads="1"/>
          </p:cNvSpPr>
          <p:nvPr>
            <p:ph type="subTitle" idx="1"/>
          </p:nvPr>
        </p:nvSpPr>
        <p:spPr>
          <a:xfrm>
            <a:off x="685800" y="3252788"/>
            <a:ext cx="7772400" cy="1200150"/>
          </a:xfrm>
        </p:spPr>
        <p:txBody>
          <a:bodyPr/>
          <a:lstStyle/>
          <a:p>
            <a:pPr marR="0" eaLnBrk="1" hangingPunct="1">
              <a:buSzPct val="68000"/>
              <a:buFont typeface="Wingdings 3" panose="05040102010807070707" pitchFamily="18" charset="2"/>
              <a:buNone/>
            </a:pPr>
            <a:endParaRPr lang="en-US" altLang="zh-CN" sz="1800">
              <a:solidFill>
                <a:schemeClr val="hlink"/>
              </a:solidFill>
            </a:endParaRPr>
          </a:p>
          <a:p>
            <a:pPr marR="0" eaLnBrk="1" hangingPunct="1">
              <a:buSzPct val="68000"/>
            </a:pPr>
            <a:r>
              <a:rPr lang="zh-CN" altLang="en-US" sz="3200">
                <a:solidFill>
                  <a:srgbClr val="0033CC"/>
                </a:solidFill>
                <a:latin typeface="华文新魏" panose="02010800040101010101" pitchFamily="2" charset="-122"/>
                <a:ea typeface="华文新魏" panose="02010800040101010101" pitchFamily="2" charset="-122"/>
              </a:rPr>
              <a:t>湖南师范大学信息科学与工程学院</a:t>
            </a:r>
          </a:p>
          <a:p>
            <a:pPr marR="0" eaLnBrk="1" hangingPunct="1">
              <a:buSzPct val="68000"/>
              <a:buFont typeface="Wingdings 3" panose="05040102010807070707" pitchFamily="18" charset="2"/>
              <a:buNone/>
            </a:pPr>
            <a:r>
              <a:rPr lang="zh-CN" altLang="en-US" sz="3200">
                <a:solidFill>
                  <a:srgbClr val="0033CC"/>
                </a:solidFill>
                <a:latin typeface="华文新魏" panose="02010800040101010101" pitchFamily="2" charset="-122"/>
                <a:ea typeface="华文新魏" panose="02010800040101010101" pitchFamily="2" charset="-122"/>
              </a:rPr>
              <a:t>梅晶</a:t>
            </a:r>
            <a:endParaRPr lang="zh-CN" altLang="en-US" sz="4400">
              <a:solidFill>
                <a:srgbClr val="0033CC"/>
              </a:solidFill>
            </a:endParaRPr>
          </a:p>
        </p:txBody>
      </p:sp>
      <p:pic>
        <p:nvPicPr>
          <p:cNvPr id="11268" name="Picture 5" descr="tuli">
            <a:hlinkClick r:id="rId6"/>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a:xfrm>
            <a:off x="7596188" y="4916488"/>
            <a:ext cx="1547812" cy="1474787"/>
          </a:xfrm>
        </p:spPr>
      </p:pic>
      <p:sp>
        <p:nvSpPr>
          <p:cNvPr id="11269" name="矩形 6"/>
          <p:cNvSpPr>
            <a:spLocks noChangeArrowheads="1"/>
          </p:cNvSpPr>
          <p:nvPr/>
        </p:nvSpPr>
        <p:spPr bwMode="auto">
          <a:xfrm>
            <a:off x="857250" y="2071688"/>
            <a:ext cx="735806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r" eaLnBrk="1" hangingPunct="1">
              <a:spcBef>
                <a:spcPct val="0"/>
              </a:spcBef>
              <a:buClrTx/>
              <a:buFontTx/>
              <a:buNone/>
            </a:pPr>
            <a:r>
              <a:rPr lang="zh-CN" altLang="en-US" sz="5400" b="1">
                <a:solidFill>
                  <a:srgbClr val="0033CC"/>
                </a:solidFill>
                <a:latin typeface="黑体" panose="02010609060101010101" pitchFamily="49" charset="-122"/>
              </a:rPr>
              <a:t>第九章 并发控制</a:t>
            </a:r>
            <a:endParaRPr lang="zh-CN" altLang="en-US" sz="5400" b="1">
              <a:latin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FF9D41B-C1BA-465D-890B-B30F0281D513}" type="slidenum">
              <a:rPr lang="en-US" altLang="zh-CN" sz="1000" smtClean="0">
                <a:latin typeface="Tahoma" panose="020B0604030504040204" pitchFamily="34" charset="0"/>
              </a:rPr>
              <a:t>10</a:t>
            </a:fld>
            <a:endParaRPr lang="en-US" altLang="zh-CN" sz="1000">
              <a:latin typeface="Tahoma" panose="020B0604030504040204" pitchFamily="34" charset="0"/>
            </a:endParaRPr>
          </a:p>
        </p:txBody>
      </p:sp>
      <p:sp>
        <p:nvSpPr>
          <p:cNvPr id="51203" name="Rectangle 3"/>
          <p:cNvSpPr>
            <a:spLocks noGrp="1" noChangeArrowheads="1"/>
          </p:cNvSpPr>
          <p:nvPr>
            <p:ph idx="1"/>
          </p:nvPr>
        </p:nvSpPr>
        <p:spPr>
          <a:xfrm>
            <a:off x="427673" y="1213485"/>
            <a:ext cx="8105775" cy="4808538"/>
          </a:xfrm>
        </p:spPr>
        <p:txBody>
          <a:bodyPr/>
          <a:lstStyle/>
          <a:p>
            <a:pPr eaLnBrk="1" hangingPunct="1"/>
            <a:r>
              <a:rPr lang="zh-CN" altLang="en-US" sz="2400" dirty="0">
                <a:latin typeface="Times New Roman" panose="02020603050405020304" pitchFamily="18" charset="0"/>
                <a:cs typeface="Times New Roman" panose="02020603050405020304" pitchFamily="18" charset="0"/>
              </a:rPr>
              <a:t>封锁协议</a:t>
            </a:r>
            <a:r>
              <a:rPr lang="en-US" altLang="zh-CN" sz="2400" dirty="0">
                <a:latin typeface="Times New Roman" panose="02020603050405020304" pitchFamily="18" charset="0"/>
                <a:cs typeface="Times New Roman" panose="02020603050405020304" pitchFamily="18" charset="0"/>
              </a:rPr>
              <a:t>(Locking Protoco1)——</a:t>
            </a:r>
            <a:r>
              <a:rPr lang="zh-CN" altLang="en-US" sz="2400" dirty="0">
                <a:latin typeface="Times New Roman" panose="02020603050405020304" pitchFamily="18" charset="0"/>
                <a:cs typeface="Times New Roman" panose="02020603050405020304" pitchFamily="18" charset="0"/>
              </a:rPr>
              <a:t>在运用</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锁和</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锁这两种基本封锁，对数据对象加锁时，约定的规则。</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例如</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何时申请</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锁或</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锁、持锁时间、何时释放等。</a:t>
            </a:r>
          </a:p>
          <a:p>
            <a:pPr marL="365125" lvl="1" indent="-255905" eaLnBrk="1" hangingPunct="1">
              <a:spcBef>
                <a:spcPts val="400"/>
              </a:spcBef>
              <a:buBlip>
                <a:blip r:embed="rId2"/>
              </a:buBlip>
            </a:pPr>
            <a:r>
              <a:rPr lang="zh-CN" altLang="en-US" sz="2400" dirty="0">
                <a:latin typeface="Times New Roman" panose="02020603050405020304" pitchFamily="18" charset="0"/>
                <a:cs typeface="Times New Roman" panose="02020603050405020304" pitchFamily="18" charset="0"/>
              </a:rPr>
              <a:t>事务并发操作引发的问题包括：</a:t>
            </a:r>
            <a:endParaRPr lang="en-US" altLang="zh-CN" sz="2400" dirty="0">
              <a:latin typeface="Times New Roman" panose="02020603050405020304" pitchFamily="18" charset="0"/>
              <a:cs typeface="Times New Roman" panose="02020603050405020304" pitchFamily="18" charset="0"/>
            </a:endParaRPr>
          </a:p>
          <a:p>
            <a:pPr lvl="1" eaLnBrk="1" hangingPunct="1">
              <a:buNone/>
            </a:pP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丢失修改</a:t>
            </a:r>
            <a:r>
              <a:rPr lang="en-US" altLang="zh-CN" sz="2400" dirty="0">
                <a:latin typeface="Times New Roman" panose="02020603050405020304" pitchFamily="18" charset="0"/>
                <a:cs typeface="Times New Roman" panose="02020603050405020304" pitchFamily="18" charset="0"/>
              </a:rPr>
              <a:t>(Lost Update)</a:t>
            </a:r>
          </a:p>
          <a:p>
            <a:pPr lvl="1" eaLnBrk="1" hangingPunct="1">
              <a:buNone/>
            </a:pP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脏读</a:t>
            </a:r>
            <a:r>
              <a:rPr lang="en-US" altLang="zh-CN" sz="2400" dirty="0">
                <a:latin typeface="Times New Roman" panose="02020603050405020304" pitchFamily="18" charset="0"/>
                <a:cs typeface="Times New Roman" panose="02020603050405020304" pitchFamily="18" charset="0"/>
              </a:rPr>
              <a:t>(Dirty Read)</a:t>
            </a:r>
          </a:p>
          <a:p>
            <a:pPr lvl="1" eaLnBrk="1" hangingPunct="1">
              <a:buNone/>
            </a:pP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不可重复读</a:t>
            </a:r>
            <a:r>
              <a:rPr lang="en-US" altLang="zh-CN" sz="2400" dirty="0">
                <a:latin typeface="Times New Roman" panose="02020603050405020304" pitchFamily="18" charset="0"/>
                <a:cs typeface="Times New Roman" panose="02020603050405020304" pitchFamily="18" charset="0"/>
              </a:rPr>
              <a:t>(Non-Repeatable Read)</a:t>
            </a:r>
          </a:p>
          <a:p>
            <a:pPr lvl="1" eaLnBrk="1" hangingPunct="1">
              <a:buNone/>
            </a:pPr>
            <a:r>
              <a:rPr lang="en-US" altLang="zh-CN" sz="2400" dirty="0">
                <a:latin typeface="Times New Roman" panose="02020603050405020304" pitchFamily="18" charset="0"/>
                <a:cs typeface="Times New Roman" panose="02020603050405020304" pitchFamily="18" charset="0"/>
              </a:rPr>
              <a:t>(4) </a:t>
            </a:r>
            <a:r>
              <a:rPr lang="zh-CN" altLang="en-US" sz="2400" dirty="0">
                <a:latin typeface="Times New Roman" panose="02020603050405020304" pitchFamily="18" charset="0"/>
                <a:cs typeface="Times New Roman" panose="02020603050405020304" pitchFamily="18" charset="0"/>
              </a:rPr>
              <a:t>幻象读</a:t>
            </a:r>
            <a:r>
              <a:rPr lang="en-US" altLang="zh-CN" sz="2400" dirty="0">
                <a:latin typeface="Times New Roman" panose="02020603050405020304" pitchFamily="18" charset="0"/>
                <a:cs typeface="Times New Roman" panose="02020603050405020304" pitchFamily="18" charset="0"/>
              </a:rPr>
              <a:t>(Phantom Read)</a:t>
            </a:r>
          </a:p>
          <a:p>
            <a:pPr eaLnBrk="1" hangingPunct="1"/>
            <a:r>
              <a:rPr lang="zh-CN" altLang="en-US" sz="2400" dirty="0">
                <a:latin typeface="Times New Roman" panose="02020603050405020304" pitchFamily="18" charset="0"/>
                <a:cs typeface="Times New Roman" panose="02020603050405020304" pitchFamily="18" charset="0"/>
              </a:rPr>
              <a:t>四个封锁级别：未提交读，提交读，可重复读，可串行化</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在不同程度上解决事务并发操作的问题</a:t>
            </a:r>
            <a:endParaRPr lang="en-US" altLang="zh-CN" sz="2400" dirty="0">
              <a:latin typeface="Times New Roman" panose="02020603050405020304" pitchFamily="18" charset="0"/>
              <a:cs typeface="Times New Roman" panose="02020603050405020304" pitchFamily="18" charset="0"/>
            </a:endParaRPr>
          </a:p>
        </p:txBody>
      </p:sp>
      <p:sp>
        <p:nvSpPr>
          <p:cNvPr id="25604" name="标题 3"/>
          <p:cNvSpPr>
            <a:spLocks noGrp="1"/>
          </p:cNvSpPr>
          <p:nvPr>
            <p:ph type="title"/>
          </p:nvPr>
        </p:nvSpPr>
        <p:spPr>
          <a:xfrm>
            <a:off x="457200" y="274955"/>
            <a:ext cx="8229600" cy="765175"/>
          </a:xfrm>
        </p:spPr>
        <p:txBody>
          <a:bodyPr/>
          <a:lstStyle/>
          <a:p>
            <a:pPr algn="l">
              <a:buClrTx/>
              <a:buSzTx/>
              <a:buFontTx/>
            </a:pPr>
            <a:r>
              <a:rPr lang="zh-CN" altLang="en-US" sz="3600">
                <a:latin typeface="Times New Roman" panose="02020603050405020304" pitchFamily="18" charset="0"/>
                <a:ea typeface="黑体" panose="02010609060101010101" pitchFamily="49" charset="-122"/>
                <a:cs typeface="Times New Roman" panose="02020603050405020304" pitchFamily="18" charset="0"/>
              </a:rPr>
              <a:t>9.2 事务隔离级别与封锁规则</a:t>
            </a:r>
          </a:p>
        </p:txBody>
      </p:sp>
    </p:spTree>
    <p:extLst>
      <p:ext uri="{BB962C8B-B14F-4D97-AF65-F5344CB8AC3E}">
        <p14:creationId xmlns:p14="http://schemas.microsoft.com/office/powerpoint/2010/main" val="14258211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p:cTn id="7" dur="500" fill="hold"/>
                                        <p:tgtEl>
                                          <p:spTgt spid="512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 calcmode="lin" valueType="num">
                                      <p:cBhvr>
                                        <p:cTn id="11"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5120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p:cTn id="17"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2" end="2"/>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51203">
                                            <p:txEl>
                                              <p:pRg st="3" end="3"/>
                                            </p:txEl>
                                          </p:spTgt>
                                        </p:tgtEl>
                                        <p:attrNameLst>
                                          <p:attrName>style.visibility</p:attrName>
                                        </p:attrNameLst>
                                      </p:cBhvr>
                                      <p:to>
                                        <p:strVal val="visible"/>
                                      </p:to>
                                    </p:set>
                                    <p:anim calcmode="lin" valueType="num">
                                      <p:cBhvr>
                                        <p:cTn id="21"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1203">
                                            <p:txEl>
                                              <p:pRg st="3" end="3"/>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51203">
                                            <p:txEl>
                                              <p:pRg st="4" end="4"/>
                                            </p:txEl>
                                          </p:spTgt>
                                        </p:tgtEl>
                                        <p:attrNameLst>
                                          <p:attrName>style.visibility</p:attrName>
                                        </p:attrNameLst>
                                      </p:cBhvr>
                                      <p:to>
                                        <p:strVal val="visible"/>
                                      </p:to>
                                    </p:set>
                                    <p:anim calcmode="lin" valueType="num">
                                      <p:cBhvr>
                                        <p:cTn id="25"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1203">
                                            <p:txEl>
                                              <p:pRg st="4" end="4"/>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51203">
                                            <p:txEl>
                                              <p:pRg st="5" end="5"/>
                                            </p:txEl>
                                          </p:spTgt>
                                        </p:tgtEl>
                                        <p:attrNameLst>
                                          <p:attrName>style.visibility</p:attrName>
                                        </p:attrNameLst>
                                      </p:cBhvr>
                                      <p:to>
                                        <p:strVal val="visible"/>
                                      </p:to>
                                    </p:set>
                                    <p:anim calcmode="lin" valueType="num">
                                      <p:cBhvr>
                                        <p:cTn id="29"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51203">
                                            <p:txEl>
                                              <p:pRg st="5" end="5"/>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51203">
                                            <p:txEl>
                                              <p:pRg st="6" end="6"/>
                                            </p:txEl>
                                          </p:spTgt>
                                        </p:tgtEl>
                                        <p:attrNameLst>
                                          <p:attrName>style.visibility</p:attrName>
                                        </p:attrNameLst>
                                      </p:cBhvr>
                                      <p:to>
                                        <p:strVal val="visible"/>
                                      </p:to>
                                    </p:set>
                                    <p:anim calcmode="lin" valueType="num">
                                      <p:cBhvr>
                                        <p:cTn id="33" dur="500" fill="hold"/>
                                        <p:tgtEl>
                                          <p:spTgt spid="5120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5120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51203">
                                            <p:txEl>
                                              <p:pRg st="7" end="7"/>
                                            </p:txEl>
                                          </p:spTgt>
                                        </p:tgtEl>
                                        <p:attrNameLst>
                                          <p:attrName>style.visibility</p:attrName>
                                        </p:attrNameLst>
                                      </p:cBhvr>
                                      <p:to>
                                        <p:strVal val="visible"/>
                                      </p:to>
                                    </p:set>
                                    <p:anim calcmode="lin" valueType="num">
                                      <p:cBhvr>
                                        <p:cTn id="39" dur="500" fill="hold"/>
                                        <p:tgtEl>
                                          <p:spTgt spid="51203">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51203">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FF9D41B-C1BA-465D-890B-B30F0281D513}" type="slidenum">
              <a:rPr lang="en-US" altLang="zh-CN" sz="1000" smtClean="0">
                <a:latin typeface="Tahoma" panose="020B0604030504040204" pitchFamily="34" charset="0"/>
              </a:rPr>
              <a:t>11</a:t>
            </a:fld>
            <a:endParaRPr lang="en-US" altLang="zh-CN" sz="1000">
              <a:latin typeface="Tahoma" panose="020B0604030504040204" pitchFamily="34" charset="0"/>
            </a:endParaRPr>
          </a:p>
        </p:txBody>
      </p:sp>
      <p:sp>
        <p:nvSpPr>
          <p:cNvPr id="51203" name="Rectangle 3"/>
          <p:cNvSpPr>
            <a:spLocks noGrp="1" noChangeArrowheads="1"/>
          </p:cNvSpPr>
          <p:nvPr>
            <p:ph idx="1"/>
          </p:nvPr>
        </p:nvSpPr>
        <p:spPr>
          <a:xfrm>
            <a:off x="427673" y="4077072"/>
            <a:ext cx="8105775" cy="1728192"/>
          </a:xfrm>
        </p:spPr>
        <p:txBody>
          <a:bodyPr/>
          <a:lstStyle/>
          <a:p>
            <a:pPr eaLnBrk="1" hangingPunct="1"/>
            <a:r>
              <a:rPr lang="zh-CN" altLang="en-US" sz="2400" dirty="0">
                <a:latin typeface="Times New Roman" panose="02020603050405020304" pitchFamily="18" charset="0"/>
                <a:cs typeface="Times New Roman" panose="02020603050405020304" pitchFamily="18" charset="0"/>
              </a:rPr>
              <a:t>事实上，</a:t>
            </a:r>
            <a:r>
              <a:rPr lang="en-US" altLang="zh-CN" sz="2400" dirty="0">
                <a:latin typeface="Times New Roman" panose="02020603050405020304" pitchFamily="18" charset="0"/>
                <a:cs typeface="Times New Roman" panose="02020603050405020304" pitchFamily="18" charset="0"/>
              </a:rPr>
              <a:t>DBA</a:t>
            </a:r>
            <a:r>
              <a:rPr lang="zh-CN" altLang="en-US" sz="2400" dirty="0">
                <a:latin typeface="Times New Roman" panose="02020603050405020304" pitchFamily="18" charset="0"/>
                <a:cs typeface="Times New Roman" panose="02020603050405020304" pitchFamily="18" charset="0"/>
              </a:rPr>
              <a:t>设置不同的事务隔离级别，</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则采用不同的封锁规则。</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也就是说，对封锁方式规定不同的规则，就达到了不同的事务隔离级别。</a:t>
            </a:r>
          </a:p>
        </p:txBody>
      </p:sp>
      <p:sp>
        <p:nvSpPr>
          <p:cNvPr id="25604" name="标题 3"/>
          <p:cNvSpPr>
            <a:spLocks noGrp="1"/>
          </p:cNvSpPr>
          <p:nvPr>
            <p:ph type="title"/>
          </p:nvPr>
        </p:nvSpPr>
        <p:spPr>
          <a:xfrm>
            <a:off x="457200" y="274955"/>
            <a:ext cx="8229600" cy="765175"/>
          </a:xfrm>
        </p:spPr>
        <p:txBody>
          <a:bodyPr/>
          <a:lstStyle/>
          <a:p>
            <a:pPr algn="l">
              <a:buClrTx/>
              <a:buSzTx/>
              <a:buFontTx/>
            </a:pPr>
            <a:r>
              <a:rPr lang="zh-CN" altLang="en-US" sz="3600">
                <a:latin typeface="Times New Roman" panose="02020603050405020304" pitchFamily="18" charset="0"/>
                <a:ea typeface="黑体" panose="02010609060101010101" pitchFamily="49" charset="-122"/>
                <a:cs typeface="Times New Roman" panose="02020603050405020304" pitchFamily="18" charset="0"/>
              </a:rPr>
              <a:t>9.2 事务隔离级别与封锁规则</a:t>
            </a:r>
          </a:p>
        </p:txBody>
      </p:sp>
      <p:graphicFrame>
        <p:nvGraphicFramePr>
          <p:cNvPr id="5" name="Group 278">
            <a:extLst>
              <a:ext uri="{FF2B5EF4-FFF2-40B4-BE49-F238E27FC236}">
                <a16:creationId xmlns:a16="http://schemas.microsoft.com/office/drawing/2014/main" id="{8DA32586-5EB7-4FED-951C-F30104AFA081}"/>
              </a:ext>
            </a:extLst>
          </p:cNvPr>
          <p:cNvGraphicFramePr>
            <a:graphicFrameLocks/>
          </p:cNvGraphicFramePr>
          <p:nvPr>
            <p:custDataLst>
              <p:tags r:id="rId1"/>
            </p:custDataLst>
            <p:extLst>
              <p:ext uri="{D42A27DB-BD31-4B8C-83A1-F6EECF244321}">
                <p14:modId xmlns:p14="http://schemas.microsoft.com/office/powerpoint/2010/main" val="4212821094"/>
              </p:ext>
            </p:extLst>
          </p:nvPr>
        </p:nvGraphicFramePr>
        <p:xfrm>
          <a:off x="863600" y="1232686"/>
          <a:ext cx="7416800" cy="2651830"/>
        </p:xfrm>
        <a:graphic>
          <a:graphicData uri="http://schemas.openxmlformats.org/drawingml/2006/table">
            <a:tbl>
              <a:tblPr/>
              <a:tblGrid>
                <a:gridCol w="1550988">
                  <a:extLst>
                    <a:ext uri="{9D8B030D-6E8A-4147-A177-3AD203B41FA5}">
                      <a16:colId xmlns:a16="http://schemas.microsoft.com/office/drawing/2014/main" val="20000"/>
                    </a:ext>
                  </a:extLst>
                </a:gridCol>
                <a:gridCol w="1531937">
                  <a:extLst>
                    <a:ext uri="{9D8B030D-6E8A-4147-A177-3AD203B41FA5}">
                      <a16:colId xmlns:a16="http://schemas.microsoft.com/office/drawing/2014/main" val="20001"/>
                    </a:ext>
                  </a:extLst>
                </a:gridCol>
                <a:gridCol w="1306513">
                  <a:extLst>
                    <a:ext uri="{9D8B030D-6E8A-4147-A177-3AD203B41FA5}">
                      <a16:colId xmlns:a16="http://schemas.microsoft.com/office/drawing/2014/main" val="20002"/>
                    </a:ext>
                  </a:extLst>
                </a:gridCol>
                <a:gridCol w="1371202">
                  <a:extLst>
                    <a:ext uri="{9D8B030D-6E8A-4147-A177-3AD203B41FA5}">
                      <a16:colId xmlns:a16="http://schemas.microsoft.com/office/drawing/2014/main" val="20003"/>
                    </a:ext>
                  </a:extLst>
                </a:gridCol>
                <a:gridCol w="1656160">
                  <a:extLst>
                    <a:ext uri="{9D8B030D-6E8A-4147-A177-3AD203B41FA5}">
                      <a16:colId xmlns:a16="http://schemas.microsoft.com/office/drawing/2014/main" val="20004"/>
                    </a:ext>
                  </a:extLst>
                </a:gridCol>
              </a:tblGrid>
              <a:tr h="96941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隔离级别</a:t>
                      </a: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不一致现象</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Read uncommitted</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Read committed</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Repeatable read</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mn-ea"/>
                          <a:cs typeface="Times New Roman" panose="02020603050405020304" pitchFamily="18" charset="0"/>
                        </a:rPr>
                        <a:t>Serializable</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丢失修改</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脏读</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7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不能重复读</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幻象读</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不可能</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31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 calcmode="lin" valueType="num">
                                      <p:cBhvr>
                                        <p:cTn id="12" dur="500" fill="hold"/>
                                        <p:tgtEl>
                                          <p:spTgt spid="5120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51203">
                                            <p:txEl>
                                              <p:pRg st="1" end="1"/>
                                            </p:txEl>
                                          </p:spTgt>
                                        </p:tgtEl>
                                        <p:attrNameLst>
                                          <p:attrName>style.visibility</p:attrName>
                                        </p:attrNameLst>
                                      </p:cBhvr>
                                      <p:to>
                                        <p:strVal val="visible"/>
                                      </p:to>
                                    </p:set>
                                    <p:anim calcmode="lin" valueType="num">
                                      <p:cBhvr>
                                        <p:cTn id="18"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5120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70568E3-3C1D-4E05-BCF0-6F76C7FA5618}" type="slidenum">
              <a:rPr lang="en-US" altLang="zh-CN" sz="1000" smtClean="0">
                <a:latin typeface="Times New Roman" panose="02020603050405020304" pitchFamily="18" charset="0"/>
                <a:cs typeface="Times New Roman" panose="02020603050405020304" pitchFamily="18" charset="0"/>
              </a:rPr>
              <a:t>12</a:t>
            </a:fld>
            <a:endParaRPr lang="en-US" altLang="zh-CN" sz="1000">
              <a:latin typeface="Times New Roman" panose="02020603050405020304" pitchFamily="18" charset="0"/>
              <a:cs typeface="Times New Roman" panose="02020603050405020304" pitchFamily="18" charset="0"/>
            </a:endParaRPr>
          </a:p>
        </p:txBody>
      </p:sp>
      <p:sp>
        <p:nvSpPr>
          <p:cNvPr id="52227" name="Rectangle 3"/>
          <p:cNvSpPr>
            <a:spLocks noGrp="1" noChangeArrowheads="1"/>
          </p:cNvSpPr>
          <p:nvPr>
            <p:ph idx="1"/>
          </p:nvPr>
        </p:nvSpPr>
        <p:spPr>
          <a:xfrm>
            <a:off x="571500" y="1643063"/>
            <a:ext cx="5214938" cy="4321175"/>
          </a:xfrm>
        </p:spPr>
        <p:txBody>
          <a:bodyPr/>
          <a:lstStyle/>
          <a:p>
            <a:pPr indent="-365125" eaLnBrk="1" hangingPunct="1"/>
            <a:r>
              <a:rPr lang="zh-CN" altLang="en-US" sz="2400" i="1" dirty="0">
                <a:latin typeface="Times New Roman" panose="02020603050405020304" pitchFamily="18" charset="0"/>
                <a:cs typeface="Times New Roman" panose="02020603050405020304" pitchFamily="18" charset="0"/>
              </a:rPr>
              <a:t>规则：</a:t>
            </a:r>
            <a:endParaRPr lang="en-US" altLang="zh-CN" sz="2400" i="1" dirty="0">
              <a:latin typeface="Times New Roman" panose="02020603050405020304" pitchFamily="18" charset="0"/>
              <a:cs typeface="Times New Roman" panose="02020603050405020304" pitchFamily="18" charset="0"/>
            </a:endParaRPr>
          </a:p>
          <a:p>
            <a:pPr indent="-365125" eaLnBrk="1" hangingPunct="1">
              <a:buFont typeface="Lucida Sans Unicode" panose="020B0602030504020204" pitchFamily="34" charset="0"/>
              <a:buAutoNum type="arabicPeriod"/>
            </a:pPr>
            <a:r>
              <a:rPr lang="zh-CN" altLang="en-US" sz="2400" dirty="0">
                <a:solidFill>
                  <a:srgbClr val="0033CC"/>
                </a:solidFill>
                <a:latin typeface="Times New Roman" panose="02020603050405020304" pitchFamily="18" charset="0"/>
                <a:cs typeface="Times New Roman" panose="02020603050405020304" pitchFamily="18" charset="0"/>
              </a:rPr>
              <a:t>修改</a:t>
            </a:r>
            <a:r>
              <a:rPr lang="zh-CN" altLang="en-US" sz="2400" dirty="0">
                <a:latin typeface="Times New Roman" panose="02020603050405020304" pitchFamily="18" charset="0"/>
                <a:cs typeface="Times New Roman" panose="02020603050405020304" pitchFamily="18" charset="0"/>
              </a:rPr>
              <a:t>数据</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之前必须先对其</a:t>
            </a:r>
            <a:r>
              <a:rPr lang="zh-CN" altLang="en-US" sz="2400" dirty="0">
                <a:solidFill>
                  <a:srgbClr val="0033CC"/>
                </a:solidFill>
                <a:latin typeface="Times New Roman" panose="02020603050405020304" pitchFamily="18" charset="0"/>
                <a:cs typeface="Times New Roman" panose="02020603050405020304" pitchFamily="18" charset="0"/>
              </a:rPr>
              <a:t>加</a:t>
            </a:r>
            <a:r>
              <a:rPr lang="en-US" altLang="zh-CN" sz="2400" dirty="0">
                <a:solidFill>
                  <a:srgbClr val="0033CC"/>
                </a:solidFill>
                <a:latin typeface="Times New Roman" panose="02020603050405020304" pitchFamily="18" charset="0"/>
                <a:cs typeface="Times New Roman" panose="02020603050405020304" pitchFamily="18" charset="0"/>
              </a:rPr>
              <a:t>X</a:t>
            </a:r>
            <a:r>
              <a:rPr lang="zh-CN" altLang="en-US" sz="2400" dirty="0">
                <a:solidFill>
                  <a:srgbClr val="0033CC"/>
                </a:solidFill>
                <a:latin typeface="Times New Roman" panose="02020603050405020304" pitchFamily="18" charset="0"/>
                <a:cs typeface="Times New Roman" panose="02020603050405020304" pitchFamily="18" charset="0"/>
              </a:rPr>
              <a:t>锁</a:t>
            </a:r>
            <a:r>
              <a:rPr lang="zh-CN" altLang="en-US" sz="2400" dirty="0">
                <a:latin typeface="Times New Roman" panose="02020603050405020304" pitchFamily="18" charset="0"/>
                <a:cs typeface="Times New Roman" panose="02020603050405020304" pitchFamily="18" charset="0"/>
              </a:rPr>
              <a:t>，直到</a:t>
            </a:r>
            <a:r>
              <a:rPr lang="zh-CN" altLang="en-US" sz="2400" dirty="0">
                <a:solidFill>
                  <a:srgbClr val="0033CC"/>
                </a:solidFill>
                <a:latin typeface="Times New Roman" panose="02020603050405020304" pitchFamily="18" charset="0"/>
                <a:cs typeface="Times New Roman" panose="02020603050405020304" pitchFamily="18" charset="0"/>
              </a:rPr>
              <a:t>事务结束</a:t>
            </a:r>
            <a:r>
              <a:rPr lang="zh-CN" altLang="en-US" sz="2400" dirty="0">
                <a:latin typeface="Times New Roman" panose="02020603050405020304" pitchFamily="18" charset="0"/>
                <a:cs typeface="Times New Roman" panose="02020603050405020304" pitchFamily="18" charset="0"/>
              </a:rPr>
              <a:t>才释放。</a:t>
            </a:r>
            <a:endParaRPr lang="en-US" altLang="zh-CN" sz="2400" dirty="0">
              <a:latin typeface="Times New Roman" panose="02020603050405020304" pitchFamily="18" charset="0"/>
              <a:cs typeface="Times New Roman" panose="02020603050405020304" pitchFamily="18" charset="0"/>
            </a:endParaRPr>
          </a:p>
          <a:p>
            <a:pPr marL="0" indent="0" eaLnBrk="1" hangingPunct="1">
              <a:buNone/>
            </a:pPr>
            <a:r>
              <a:rPr lang="zh-CN" altLang="en-US" sz="2400" dirty="0">
                <a:latin typeface="Times New Roman" panose="02020603050405020304" pitchFamily="18" charset="0"/>
                <a:cs typeface="Times New Roman" panose="02020603050405020304" pitchFamily="18" charset="0"/>
              </a:rPr>
              <a:t>即，仅</a:t>
            </a:r>
            <a:r>
              <a:rPr lang="zh-CN" altLang="en-US" sz="2400" dirty="0">
                <a:solidFill>
                  <a:srgbClr val="0033CC"/>
                </a:solidFill>
                <a:latin typeface="Times New Roman" panose="02020603050405020304" pitchFamily="18" charset="0"/>
                <a:cs typeface="Times New Roman" panose="02020603050405020304" pitchFamily="18" charset="0"/>
              </a:rPr>
              <a:t>读取</a:t>
            </a:r>
            <a:r>
              <a:rPr lang="zh-CN" altLang="en-US" sz="2400" dirty="0">
                <a:latin typeface="Times New Roman" panose="02020603050405020304" pitchFamily="18" charset="0"/>
                <a:cs typeface="Times New Roman" panose="02020603050405020304" pitchFamily="18" charset="0"/>
              </a:rPr>
              <a:t>数据不对其进行修改，可</a:t>
            </a:r>
            <a:r>
              <a:rPr lang="zh-CN" altLang="en-US" sz="2400" dirty="0">
                <a:solidFill>
                  <a:srgbClr val="0033CC"/>
                </a:solidFill>
                <a:latin typeface="Times New Roman" panose="02020603050405020304" pitchFamily="18" charset="0"/>
                <a:cs typeface="Times New Roman" panose="02020603050405020304" pitchFamily="18" charset="0"/>
              </a:rPr>
              <a:t>不加任何锁</a:t>
            </a:r>
            <a:endParaRPr lang="en-US" altLang="zh-CN" sz="2400" dirty="0">
              <a:latin typeface="Times New Roman" panose="02020603050405020304" pitchFamily="18" charset="0"/>
              <a:cs typeface="Times New Roman" panose="02020603050405020304" pitchFamily="18" charset="0"/>
            </a:endParaRPr>
          </a:p>
          <a:p>
            <a:pPr indent="-365125" eaLnBrk="1" hangingPunct="1"/>
            <a:r>
              <a:rPr lang="zh-CN" altLang="en-US" sz="2400" i="1" dirty="0">
                <a:latin typeface="Times New Roman" panose="02020603050405020304" pitchFamily="18" charset="0"/>
                <a:cs typeface="Times New Roman" panose="02020603050405020304" pitchFamily="18" charset="0"/>
              </a:rPr>
              <a:t>解读：</a:t>
            </a:r>
            <a:endParaRPr lang="en-US" altLang="zh-CN" sz="2400" i="1" dirty="0">
              <a:latin typeface="Times New Roman" panose="02020603050405020304" pitchFamily="18" charset="0"/>
              <a:cs typeface="Times New Roman" panose="02020603050405020304" pitchFamily="18" charset="0"/>
            </a:endParaRPr>
          </a:p>
          <a:p>
            <a:pPr indent="-365125" eaLnBrk="1" hangingPunct="1">
              <a:buFont typeface="Lucida Sans Unicode" panose="020B0602030504020204" pitchFamily="34" charset="0"/>
              <a:buAutoNum type="arabicPeriod"/>
            </a:pPr>
            <a:r>
              <a:rPr lang="zh-CN" altLang="en-US" sz="2400" dirty="0">
                <a:latin typeface="Times New Roman" panose="02020603050405020304" pitchFamily="18" charset="0"/>
                <a:cs typeface="Times New Roman" panose="02020603050405020304" pitchFamily="18" charset="0"/>
              </a:rPr>
              <a:t>解决了丢失修改问题；</a:t>
            </a:r>
            <a:r>
              <a:rPr lang="zh-CN" altLang="en-US" sz="2400" dirty="0">
                <a:solidFill>
                  <a:srgbClr val="0033CC"/>
                </a:solidFill>
                <a:latin typeface="Times New Roman" panose="02020603050405020304" pitchFamily="18" charset="0"/>
                <a:cs typeface="Times New Roman" panose="02020603050405020304" pitchFamily="18" charset="0"/>
                <a:hlinkClick r:id="rId5" action="ppaction://hlinksldjump"/>
              </a:rPr>
              <a:t>示例</a:t>
            </a:r>
            <a:endParaRPr lang="zh-CN" altLang="en-US" sz="2400" dirty="0">
              <a:solidFill>
                <a:srgbClr val="0033CC"/>
              </a:solidFill>
              <a:latin typeface="Times New Roman" panose="02020603050405020304" pitchFamily="18" charset="0"/>
              <a:cs typeface="Times New Roman" panose="02020603050405020304" pitchFamily="18" charset="0"/>
            </a:endParaRPr>
          </a:p>
          <a:p>
            <a:pPr indent="-365125" eaLnBrk="1" hangingPunct="1">
              <a:buFont typeface="Lucida Sans Unicode" panose="020B0602030504020204" pitchFamily="34" charset="0"/>
              <a:buAutoNum type="arabicPeriod"/>
            </a:pPr>
            <a:r>
              <a:rPr lang="zh-CN" altLang="en-US" sz="2400" dirty="0">
                <a:latin typeface="Times New Roman" panose="02020603050405020304" pitchFamily="18" charset="0"/>
                <a:cs typeface="Times New Roman" panose="02020603050405020304" pitchFamily="18" charset="0"/>
              </a:rPr>
              <a:t>仅</a:t>
            </a:r>
            <a:r>
              <a:rPr lang="zh-CN" altLang="en-US" sz="2400" dirty="0">
                <a:solidFill>
                  <a:srgbClr val="0033CC"/>
                </a:solidFill>
                <a:latin typeface="Times New Roman" panose="02020603050405020304" pitchFamily="18" charset="0"/>
                <a:cs typeface="Times New Roman" panose="02020603050405020304" pitchFamily="18" charset="0"/>
              </a:rPr>
              <a:t>读取</a:t>
            </a:r>
            <a:r>
              <a:rPr lang="zh-CN" altLang="en-US" sz="2400" dirty="0">
                <a:latin typeface="Times New Roman" panose="02020603050405020304" pitchFamily="18" charset="0"/>
                <a:cs typeface="Times New Roman" panose="02020603050405020304" pitchFamily="18" charset="0"/>
              </a:rPr>
              <a:t>数据不对其进行修改，可</a:t>
            </a:r>
            <a:r>
              <a:rPr lang="zh-CN" altLang="en-US" sz="2400" dirty="0">
                <a:solidFill>
                  <a:srgbClr val="0033CC"/>
                </a:solidFill>
                <a:latin typeface="Times New Roman" panose="02020603050405020304" pitchFamily="18" charset="0"/>
                <a:cs typeface="Times New Roman" panose="02020603050405020304" pitchFamily="18" charset="0"/>
              </a:rPr>
              <a:t>不加任何锁</a:t>
            </a:r>
            <a:r>
              <a:rPr lang="zh-CN" altLang="en-US" sz="2400" dirty="0">
                <a:latin typeface="Times New Roman" panose="02020603050405020304" pitchFamily="18" charset="0"/>
                <a:cs typeface="Times New Roman" panose="02020603050405020304" pitchFamily="18" charset="0"/>
              </a:rPr>
              <a:t>，故不必等待，所以它不能保证不读脏数据、可重复读和无幻象读。</a:t>
            </a:r>
            <a:r>
              <a:rPr lang="zh-CN" altLang="en-US" sz="2400" dirty="0">
                <a:latin typeface="Times New Roman" panose="02020603050405020304" pitchFamily="18" charset="0"/>
                <a:cs typeface="Times New Roman" panose="02020603050405020304" pitchFamily="18" charset="0"/>
                <a:hlinkClick r:id="rId6" action="ppaction://hlinksldjump"/>
              </a:rPr>
              <a:t>示例</a:t>
            </a:r>
          </a:p>
        </p:txBody>
      </p:sp>
      <p:sp>
        <p:nvSpPr>
          <p:cNvPr id="52228" name="Rectangle 4"/>
          <p:cNvSpPr>
            <a:spLocks noChangeArrowheads="1"/>
          </p:cNvSpPr>
          <p:nvPr/>
        </p:nvSpPr>
        <p:spPr bwMode="auto">
          <a:xfrm>
            <a:off x="6143625" y="2003425"/>
            <a:ext cx="2573338" cy="193802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① Xlock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② Read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③  A = A + 500     ④  Write (A)</a:t>
            </a:r>
          </a:p>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⑤  Unlock A</a:t>
            </a:r>
          </a:p>
        </p:txBody>
      </p:sp>
      <p:sp>
        <p:nvSpPr>
          <p:cNvPr id="13317" name="Text Box 5"/>
          <p:cNvSpPr txBox="1">
            <a:spLocks noChangeArrowheads="1"/>
          </p:cNvSpPr>
          <p:nvPr/>
        </p:nvSpPr>
        <p:spPr bwMode="auto">
          <a:xfrm>
            <a:off x="6143625" y="1571625"/>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6669" name="标题 6"/>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9.2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事务隔离级别与封锁规则</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Read uncommitted</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时封锁规则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1+#ppt_w/2"/>
                                          </p:val>
                                        </p:tav>
                                        <p:tav tm="100000">
                                          <p:val>
                                            <p:strVal val="#ppt_x"/>
                                          </p:val>
                                        </p:tav>
                                      </p:tavLst>
                                    </p:anim>
                                    <p:anim calcmode="lin" valueType="num">
                                      <p:cBhvr additive="base">
                                        <p:cTn id="8" dur="500" fill="hold"/>
                                        <p:tgtEl>
                                          <p:spTgt spid="133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2228">
                                            <p:bg/>
                                          </p:spTgt>
                                        </p:tgtEl>
                                        <p:attrNameLst>
                                          <p:attrName>style.visibility</p:attrName>
                                        </p:attrNameLst>
                                      </p:cBhvr>
                                      <p:to>
                                        <p:strVal val="visible"/>
                                      </p:to>
                                    </p:set>
                                    <p:anim calcmode="lin" valueType="num">
                                      <p:cBhvr additive="base">
                                        <p:cTn id="11" dur="500" fill="hold"/>
                                        <p:tgtEl>
                                          <p:spTgt spid="52228">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52228">
                                            <p:bg/>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2228">
                                            <p:txEl>
                                              <p:pRg st="0" end="0"/>
                                            </p:txEl>
                                          </p:spTgt>
                                        </p:tgtEl>
                                        <p:attrNameLst>
                                          <p:attrName>style.visibility</p:attrName>
                                        </p:attrNameLst>
                                      </p:cBhvr>
                                      <p:to>
                                        <p:strVal val="visible"/>
                                      </p:to>
                                    </p:set>
                                    <p:anim calcmode="lin" valueType="num">
                                      <p:cBhvr additive="base">
                                        <p:cTn id="15" dur="500" fill="hold"/>
                                        <p:tgtEl>
                                          <p:spTgt spid="52228">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2228">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2228">
                                            <p:txEl>
                                              <p:pRg st="1" end="1"/>
                                            </p:txEl>
                                          </p:spTgt>
                                        </p:tgtEl>
                                        <p:attrNameLst>
                                          <p:attrName>style.visibility</p:attrName>
                                        </p:attrNameLst>
                                      </p:cBhvr>
                                      <p:to>
                                        <p:strVal val="visible"/>
                                      </p:to>
                                    </p:set>
                                    <p:anim calcmode="lin" valueType="num">
                                      <p:cBhvr additive="base">
                                        <p:cTn id="19" dur="500" fill="hold"/>
                                        <p:tgtEl>
                                          <p:spTgt spid="5222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228">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2228">
                                            <p:txEl>
                                              <p:pRg st="2" end="2"/>
                                            </p:txEl>
                                          </p:spTgt>
                                        </p:tgtEl>
                                        <p:attrNameLst>
                                          <p:attrName>style.visibility</p:attrName>
                                        </p:attrNameLst>
                                      </p:cBhvr>
                                      <p:to>
                                        <p:strVal val="visible"/>
                                      </p:to>
                                    </p:set>
                                    <p:anim calcmode="lin" valueType="num">
                                      <p:cBhvr additive="base">
                                        <p:cTn id="23" dur="500" fill="hold"/>
                                        <p:tgtEl>
                                          <p:spTgt spid="52228">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228">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228">
                                            <p:txEl>
                                              <p:pRg st="3" end="3"/>
                                            </p:txEl>
                                          </p:spTgt>
                                        </p:tgtEl>
                                        <p:attrNameLst>
                                          <p:attrName>style.visibility</p:attrName>
                                        </p:attrNameLst>
                                      </p:cBhvr>
                                      <p:to>
                                        <p:strVal val="visible"/>
                                      </p:to>
                                    </p:set>
                                    <p:anim calcmode="lin" valueType="num">
                                      <p:cBhvr additive="base">
                                        <p:cTn id="27" dur="500" fill="hold"/>
                                        <p:tgtEl>
                                          <p:spTgt spid="52228">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2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52227">
                                            <p:txEl>
                                              <p:pRg st="0" end="0"/>
                                            </p:txEl>
                                          </p:spTgt>
                                        </p:tgtEl>
                                        <p:attrNameLst>
                                          <p:attrName>style.visibility</p:attrName>
                                        </p:attrNameLst>
                                      </p:cBhvr>
                                      <p:to>
                                        <p:strVal val="visible"/>
                                      </p:to>
                                    </p:set>
                                    <p:anim calcmode="lin" valueType="num">
                                      <p:cBhvr>
                                        <p:cTn id="33" dur="1000" fill="hold"/>
                                        <p:tgtEl>
                                          <p:spTgt spid="52227">
                                            <p:txEl>
                                              <p:pRg st="0" end="0"/>
                                            </p:txEl>
                                          </p:spTgt>
                                        </p:tgtEl>
                                        <p:attrNameLst>
                                          <p:attrName>ppt_x</p:attrName>
                                        </p:attrNameLst>
                                      </p:cBhvr>
                                      <p:tavLst>
                                        <p:tav tm="0">
                                          <p:val>
                                            <p:strVal val="#ppt_x-.2"/>
                                          </p:val>
                                        </p:tav>
                                        <p:tav tm="100000">
                                          <p:val>
                                            <p:strVal val="#ppt_x"/>
                                          </p:val>
                                        </p:tav>
                                      </p:tavLst>
                                    </p:anim>
                                    <p:anim calcmode="lin" valueType="num">
                                      <p:cBhvr>
                                        <p:cTn id="34" dur="1000" fill="hold"/>
                                        <p:tgtEl>
                                          <p:spTgt spid="522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5222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grpId="0" nodeType="clickEffect">
                                  <p:stCondLst>
                                    <p:cond delay="0"/>
                                  </p:stCondLst>
                                  <p:childTnLst>
                                    <p:set>
                                      <p:cBhvr>
                                        <p:cTn id="39" dur="1" fill="hold">
                                          <p:stCondLst>
                                            <p:cond delay="0"/>
                                          </p:stCondLst>
                                        </p:cTn>
                                        <p:tgtEl>
                                          <p:spTgt spid="52227">
                                            <p:txEl>
                                              <p:pRg st="1" end="1"/>
                                            </p:txEl>
                                          </p:spTgt>
                                        </p:tgtEl>
                                        <p:attrNameLst>
                                          <p:attrName>style.visibility</p:attrName>
                                        </p:attrNameLst>
                                      </p:cBhvr>
                                      <p:to>
                                        <p:strVal val="visible"/>
                                      </p:to>
                                    </p:set>
                                    <p:anim calcmode="lin" valueType="num">
                                      <p:cBhvr>
                                        <p:cTn id="40" dur="1000" fill="hold"/>
                                        <p:tgtEl>
                                          <p:spTgt spid="52227">
                                            <p:txEl>
                                              <p:pRg st="1" end="1"/>
                                            </p:txEl>
                                          </p:spTgt>
                                        </p:tgtEl>
                                        <p:attrNameLst>
                                          <p:attrName>ppt_x</p:attrName>
                                        </p:attrNameLst>
                                      </p:cBhvr>
                                      <p:tavLst>
                                        <p:tav tm="0">
                                          <p:val>
                                            <p:strVal val="#ppt_x-.2"/>
                                          </p:val>
                                        </p:tav>
                                        <p:tav tm="100000">
                                          <p:val>
                                            <p:strVal val="#ppt_x"/>
                                          </p:val>
                                        </p:tav>
                                      </p:tavLst>
                                    </p:anim>
                                    <p:anim calcmode="lin" valueType="num">
                                      <p:cBhvr>
                                        <p:cTn id="41" dur="1000" fill="hold"/>
                                        <p:tgtEl>
                                          <p:spTgt spid="5222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222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52227">
                                            <p:txEl>
                                              <p:pRg st="2" end="2"/>
                                            </p:txEl>
                                          </p:spTgt>
                                        </p:tgtEl>
                                        <p:attrNameLst>
                                          <p:attrName>style.visibility</p:attrName>
                                        </p:attrNameLst>
                                      </p:cBhvr>
                                      <p:to>
                                        <p:strVal val="visible"/>
                                      </p:to>
                                    </p:set>
                                    <p:anim calcmode="lin" valueType="num">
                                      <p:cBhvr>
                                        <p:cTn id="47" dur="1000" fill="hold"/>
                                        <p:tgtEl>
                                          <p:spTgt spid="52227">
                                            <p:txEl>
                                              <p:pRg st="2" end="2"/>
                                            </p:txEl>
                                          </p:spTgt>
                                        </p:tgtEl>
                                        <p:attrNameLst>
                                          <p:attrName>ppt_x</p:attrName>
                                        </p:attrNameLst>
                                      </p:cBhvr>
                                      <p:tavLst>
                                        <p:tav tm="0">
                                          <p:val>
                                            <p:strVal val="#ppt_x-.2"/>
                                          </p:val>
                                        </p:tav>
                                        <p:tav tm="100000">
                                          <p:val>
                                            <p:strVal val="#ppt_x"/>
                                          </p:val>
                                        </p:tav>
                                      </p:tavLst>
                                    </p:anim>
                                    <p:anim calcmode="lin" valueType="num">
                                      <p:cBhvr>
                                        <p:cTn id="48" dur="1000" fill="hold"/>
                                        <p:tgtEl>
                                          <p:spTgt spid="5222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2227">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nodeType="clickEffect">
                                  <p:stCondLst>
                                    <p:cond delay="0"/>
                                  </p:stCondLst>
                                  <p:childTnLst>
                                    <p:animScale>
                                      <p:cBhvr>
                                        <p:cTn id="53" dur="2000" fill="hold"/>
                                        <p:tgtEl>
                                          <p:spTgt spid="52228">
                                            <p:txEl>
                                              <p:pRg st="0" end="0"/>
                                            </p:txEl>
                                          </p:spTgt>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6" presetClass="emph" presetSubtype="0" fill="hold" nodeType="clickEffect">
                                  <p:stCondLst>
                                    <p:cond delay="0"/>
                                  </p:stCondLst>
                                  <p:childTnLst>
                                    <p:animScale>
                                      <p:cBhvr>
                                        <p:cTn id="57" dur="2000" fill="hold"/>
                                        <p:tgtEl>
                                          <p:spTgt spid="52228">
                                            <p:txEl>
                                              <p:pRg st="3" end="3"/>
                                            </p:txEl>
                                          </p:spTgt>
                                        </p:tgtEl>
                                      </p:cBhvr>
                                      <p:by x="150000" y="150000"/>
                                    </p:animScale>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grpId="0" nodeType="clickEffect">
                                  <p:stCondLst>
                                    <p:cond delay="0"/>
                                  </p:stCondLst>
                                  <p:childTnLst>
                                    <p:set>
                                      <p:cBhvr>
                                        <p:cTn id="61" dur="1" fill="hold">
                                          <p:stCondLst>
                                            <p:cond delay="0"/>
                                          </p:stCondLst>
                                        </p:cTn>
                                        <p:tgtEl>
                                          <p:spTgt spid="52227">
                                            <p:txEl>
                                              <p:pRg st="3" end="3"/>
                                            </p:txEl>
                                          </p:spTgt>
                                        </p:tgtEl>
                                        <p:attrNameLst>
                                          <p:attrName>style.visibility</p:attrName>
                                        </p:attrNameLst>
                                      </p:cBhvr>
                                      <p:to>
                                        <p:strVal val="visible"/>
                                      </p:to>
                                    </p:set>
                                    <p:anim calcmode="lin" valueType="num">
                                      <p:cBhvr>
                                        <p:cTn id="62" dur="1000" fill="hold"/>
                                        <p:tgtEl>
                                          <p:spTgt spid="52227">
                                            <p:txEl>
                                              <p:pRg st="3" end="3"/>
                                            </p:txEl>
                                          </p:spTgt>
                                        </p:tgtEl>
                                        <p:attrNameLst>
                                          <p:attrName>ppt_x</p:attrName>
                                        </p:attrNameLst>
                                      </p:cBhvr>
                                      <p:tavLst>
                                        <p:tav tm="0">
                                          <p:val>
                                            <p:strVal val="#ppt_x-.2"/>
                                          </p:val>
                                        </p:tav>
                                        <p:tav tm="100000">
                                          <p:val>
                                            <p:strVal val="#ppt_x"/>
                                          </p:val>
                                        </p:tav>
                                      </p:tavLst>
                                    </p:anim>
                                    <p:anim calcmode="lin" valueType="num">
                                      <p:cBhvr>
                                        <p:cTn id="63" dur="1000" fill="hold"/>
                                        <p:tgtEl>
                                          <p:spTgt spid="5222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52227">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9" presetClass="entr" presetSubtype="0" fill="hold" grpId="0" nodeType="clickEffect">
                                  <p:stCondLst>
                                    <p:cond delay="0"/>
                                  </p:stCondLst>
                                  <p:childTnLst>
                                    <p:set>
                                      <p:cBhvr>
                                        <p:cTn id="68" dur="1" fill="hold">
                                          <p:stCondLst>
                                            <p:cond delay="0"/>
                                          </p:stCondLst>
                                        </p:cTn>
                                        <p:tgtEl>
                                          <p:spTgt spid="52227">
                                            <p:txEl>
                                              <p:pRg st="4" end="4"/>
                                            </p:txEl>
                                          </p:spTgt>
                                        </p:tgtEl>
                                        <p:attrNameLst>
                                          <p:attrName>style.visibility</p:attrName>
                                        </p:attrNameLst>
                                      </p:cBhvr>
                                      <p:to>
                                        <p:strVal val="visible"/>
                                      </p:to>
                                    </p:set>
                                    <p:anim calcmode="lin" valueType="num">
                                      <p:cBhvr>
                                        <p:cTn id="69" dur="1000" fill="hold"/>
                                        <p:tgtEl>
                                          <p:spTgt spid="52227">
                                            <p:txEl>
                                              <p:pRg st="4" end="4"/>
                                            </p:txEl>
                                          </p:spTgt>
                                        </p:tgtEl>
                                        <p:attrNameLst>
                                          <p:attrName>ppt_x</p:attrName>
                                        </p:attrNameLst>
                                      </p:cBhvr>
                                      <p:tavLst>
                                        <p:tav tm="0">
                                          <p:val>
                                            <p:strVal val="#ppt_x-.2"/>
                                          </p:val>
                                        </p:tav>
                                        <p:tav tm="100000">
                                          <p:val>
                                            <p:strVal val="#ppt_x"/>
                                          </p:val>
                                        </p:tav>
                                      </p:tavLst>
                                    </p:anim>
                                    <p:anim calcmode="lin" valueType="num">
                                      <p:cBhvr>
                                        <p:cTn id="70" dur="1000" fill="hold"/>
                                        <p:tgtEl>
                                          <p:spTgt spid="5222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71" dur="1000"/>
                                        <p:tgtEl>
                                          <p:spTgt spid="52227">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9" presetClass="entr" presetSubtype="0" fill="hold" grpId="0" nodeType="clickEffect">
                                  <p:stCondLst>
                                    <p:cond delay="0"/>
                                  </p:stCondLst>
                                  <p:childTnLst>
                                    <p:set>
                                      <p:cBhvr>
                                        <p:cTn id="75" dur="1" fill="hold">
                                          <p:stCondLst>
                                            <p:cond delay="0"/>
                                          </p:stCondLst>
                                        </p:cTn>
                                        <p:tgtEl>
                                          <p:spTgt spid="52227">
                                            <p:txEl>
                                              <p:pRg st="5" end="5"/>
                                            </p:txEl>
                                          </p:spTgt>
                                        </p:tgtEl>
                                        <p:attrNameLst>
                                          <p:attrName>style.visibility</p:attrName>
                                        </p:attrNameLst>
                                      </p:cBhvr>
                                      <p:to>
                                        <p:strVal val="visible"/>
                                      </p:to>
                                    </p:set>
                                    <p:anim calcmode="lin" valueType="num">
                                      <p:cBhvr>
                                        <p:cTn id="76" dur="1000" fill="hold"/>
                                        <p:tgtEl>
                                          <p:spTgt spid="52227">
                                            <p:txEl>
                                              <p:pRg st="5" end="5"/>
                                            </p:txEl>
                                          </p:spTgt>
                                        </p:tgtEl>
                                        <p:attrNameLst>
                                          <p:attrName>ppt_x</p:attrName>
                                        </p:attrNameLst>
                                      </p:cBhvr>
                                      <p:tavLst>
                                        <p:tav tm="0">
                                          <p:val>
                                            <p:strVal val="#ppt_x-.2"/>
                                          </p:val>
                                        </p:tav>
                                        <p:tav tm="100000">
                                          <p:val>
                                            <p:strVal val="#ppt_x"/>
                                          </p:val>
                                        </p:tav>
                                      </p:tavLst>
                                    </p:anim>
                                    <p:anim calcmode="lin" valueType="num">
                                      <p:cBhvr>
                                        <p:cTn id="77" dur="1000" fill="hold"/>
                                        <p:tgtEl>
                                          <p:spTgt spid="5222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78" dur="1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P spid="52228" grpId="0" uiExpand="1" build="allAtOnce" animBg="1"/>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4716631-567A-456C-85A9-7503CE90013C}" type="slidenum">
              <a:rPr lang="en-US" altLang="zh-CN" sz="1000" smtClean="0">
                <a:latin typeface="Times New Roman" panose="02020603050405020304" pitchFamily="18" charset="0"/>
                <a:cs typeface="Times New Roman" panose="02020603050405020304" pitchFamily="18" charset="0"/>
              </a:rPr>
              <a:t>13</a:t>
            </a:fld>
            <a:endParaRPr lang="en-US" altLang="zh-CN" sz="1000">
              <a:latin typeface="Times New Roman" panose="02020603050405020304" pitchFamily="18" charset="0"/>
              <a:cs typeface="Times New Roman" panose="02020603050405020304" pitchFamily="18" charset="0"/>
            </a:endParaRPr>
          </a:p>
        </p:txBody>
      </p:sp>
      <p:sp>
        <p:nvSpPr>
          <p:cNvPr id="33795" name="Rectangle 6"/>
          <p:cNvSpPr>
            <a:spLocks noGrp="1" noChangeArrowheads="1"/>
          </p:cNvSpPr>
          <p:nvPr>
            <p:ph idx="1"/>
          </p:nvPr>
        </p:nvSpPr>
        <p:spPr>
          <a:xfrm>
            <a:off x="457200" y="1481138"/>
            <a:ext cx="8179073" cy="3748062"/>
          </a:xfrm>
          <a:ln>
            <a:solidFill>
              <a:schemeClr val="hlink"/>
            </a:solidFill>
            <a:miter lim="800000"/>
          </a:ln>
        </p:spPr>
        <p:txBody>
          <a:bodyPr/>
          <a:lstStyle/>
          <a:p>
            <a:pPr marL="0" eaLnBrk="1" hangingPunct="1">
              <a:lnSpc>
                <a:spcPct val="90000"/>
              </a:lnSpc>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账户原金额</a:t>
            </a:r>
            <a:r>
              <a:rPr lang="en-US" altLang="zh-CN" sz="2000" dirty="0">
                <a:latin typeface="Times New Roman" panose="02020603050405020304" pitchFamily="18" charset="0"/>
                <a:cs typeface="Times New Roman" panose="02020603050405020304" pitchFamily="18" charset="0"/>
              </a:rPr>
              <a:t>1000 </a:t>
            </a:r>
          </a:p>
          <a:p>
            <a:pPr eaLnBrk="1" hangingPunct="1">
              <a:lnSpc>
                <a:spcPct val="90000"/>
              </a:lnSpc>
              <a:buNone/>
            </a:pPr>
            <a:r>
              <a:rPr lang="en-US" altLang="zh-CN" sz="2000" dirty="0">
                <a:solidFill>
                  <a:schemeClr val="folHlink"/>
                </a:solidFill>
                <a:latin typeface="Times New Roman" panose="02020603050405020304" pitchFamily="18" charset="0"/>
                <a:cs typeface="Times New Roman" panose="02020603050405020304" pitchFamily="18" charset="0"/>
              </a:rPr>
              <a:t>T1</a:t>
            </a:r>
            <a:r>
              <a:rPr lang="zh-CN" altLang="en-US" sz="2000" dirty="0">
                <a:solidFill>
                  <a:schemeClr val="folHlink"/>
                </a:solidFill>
                <a:latin typeface="Times New Roman" panose="02020603050405020304" pitchFamily="18" charset="0"/>
                <a:cs typeface="Times New Roman" panose="02020603050405020304" pitchFamily="18" charset="0"/>
              </a:rPr>
              <a:t>存入</a:t>
            </a:r>
            <a:r>
              <a:rPr lang="en-US" altLang="zh-CN" sz="2000" dirty="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取款</a:t>
            </a:r>
            <a:r>
              <a:rPr lang="en-US" altLang="zh-CN" sz="2000" dirty="0">
                <a:latin typeface="Times New Roman" panose="02020603050405020304" pitchFamily="18" charset="0"/>
                <a:cs typeface="Times New Roman" panose="02020603050405020304" pitchFamily="18" charset="0"/>
              </a:rPr>
              <a:t>200:</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(a)Read(A)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sym typeface="+mn-ea"/>
              </a:rPr>
              <a:t>(b)</a:t>
            </a:r>
            <a:r>
              <a:rPr lang="en-US" altLang="zh-CN" sz="2000" dirty="0">
                <a:latin typeface="Times New Roman" panose="02020603050405020304" pitchFamily="18" charset="0"/>
                <a:cs typeface="Times New Roman" panose="02020603050405020304" pitchFamily="18" charset="0"/>
              </a:rPr>
              <a:t>A=A-200</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sym typeface="+mn-ea"/>
              </a:rPr>
              <a:t>(c)</a:t>
            </a:r>
            <a:r>
              <a:rPr lang="en-US" altLang="zh-CN" sz="2000" dirty="0">
                <a:latin typeface="Times New Roman" panose="02020603050405020304" pitchFamily="18" charset="0"/>
                <a:cs typeface="Times New Roman" panose="02020603050405020304" pitchFamily="18" charset="0"/>
              </a:rPr>
              <a:t>Write(A)</a:t>
            </a:r>
          </a:p>
          <a:p>
            <a:pPr eaLnBrk="1" hangingPunct="1">
              <a:lnSpc>
                <a:spcPct val="90000"/>
              </a:lnSpc>
              <a:buFont typeface="Wingdings" panose="05000000000000000000" pitchFamily="2" charset="2"/>
              <a:buNone/>
            </a:pPr>
            <a:endParaRPr lang="en-US" altLang="zh-CN" sz="2000" dirty="0">
              <a:latin typeface="Times New Roman" panose="02020603050405020304" pitchFamily="18" charset="0"/>
              <a:cs typeface="Times New Roman" panose="02020603050405020304" pitchFamily="18" charset="0"/>
            </a:endParaRPr>
          </a:p>
        </p:txBody>
      </p:sp>
      <p:sp>
        <p:nvSpPr>
          <p:cNvPr id="33796" name="标题 7"/>
          <p:cNvSpPr>
            <a:spLocks noGrp="1"/>
          </p:cNvSpPr>
          <p:nvPr>
            <p:ph type="title"/>
          </p:nvPr>
        </p:nvSpPr>
        <p:spPr>
          <a:xfrm>
            <a:off x="457200" y="188640"/>
            <a:ext cx="8229600" cy="1225233"/>
          </a:xfrm>
        </p:spPr>
        <p:txBody>
          <a:bodyPr/>
          <a:lstStyle/>
          <a:p>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用封锁机制防止丢失修改</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不加锁</a:t>
            </a:r>
            <a:br>
              <a:rPr lang="en-US" altLang="zh-CN" sz="36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3600" dirty="0">
                <a:latin typeface="Times New Roman" panose="02020603050405020304" pitchFamily="18" charset="0"/>
                <a:cs typeface="Times New Roman" panose="02020603050405020304" pitchFamily="18" charset="0"/>
              </a:rPr>
              <a:t>①②ab</a:t>
            </a:r>
            <a:r>
              <a:rPr lang="zh-CN" altLang="en-US" sz="3600" dirty="0">
                <a:latin typeface="Times New Roman" panose="02020603050405020304" pitchFamily="18" charset="0"/>
                <a:cs typeface="Times New Roman" panose="02020603050405020304" pitchFamily="18" charset="0"/>
              </a:rPr>
              <a:t>③</a:t>
            </a:r>
            <a:r>
              <a:rPr lang="en-US" altLang="zh-CN" sz="3600" dirty="0">
                <a:latin typeface="Times New Roman" panose="02020603050405020304" pitchFamily="18" charset="0"/>
                <a:cs typeface="Times New Roman" panose="02020603050405020304" pitchFamily="18" charset="0"/>
              </a:rPr>
              <a:t>c</a:t>
            </a:r>
            <a:endParaRPr lang="zh-CN" altLang="en-US" sz="3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964" name="Rectangle 7"/>
          <p:cNvSpPr>
            <a:spLocks noGrp="1" noChangeArrowheads="1"/>
          </p:cNvSpPr>
          <p:nvPr>
            <p:ph sz="half" idx="4294967295"/>
          </p:nvPr>
        </p:nvSpPr>
        <p:spPr>
          <a:xfrm>
            <a:off x="3538538" y="1500188"/>
            <a:ext cx="5605462" cy="4114800"/>
          </a:xfrm>
        </p:spPr>
        <p:txBody>
          <a:bodyPr/>
          <a:lstStyle/>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① Read (A)</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②	 A = A + 500</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 		Ⅰ Read(A)</a:t>
            </a: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Ⅱ A = A - 200 </a:t>
            </a: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③ </a:t>
            </a:r>
            <a:r>
              <a:rPr lang="en-US" altLang="zh-CN" sz="2000" dirty="0">
                <a:latin typeface="Times New Roman" panose="02020603050405020304" pitchFamily="18" charset="0"/>
                <a:cs typeface="Times New Roman" panose="02020603050405020304" pitchFamily="18" charset="0"/>
              </a:rPr>
              <a:t>Write (A) 	     </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		Ⅲ Write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p>
        </p:txBody>
      </p:sp>
      <p:sp>
        <p:nvSpPr>
          <p:cNvPr id="33798" name="Line 8"/>
          <p:cNvSpPr>
            <a:spLocks noChangeShapeType="1"/>
          </p:cNvSpPr>
          <p:nvPr/>
        </p:nvSpPr>
        <p:spPr bwMode="auto">
          <a:xfrm>
            <a:off x="5929312" y="1468438"/>
            <a:ext cx="10840" cy="388937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485358" y="5333206"/>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Tree>
    <p:extLst>
      <p:ext uri="{BB962C8B-B14F-4D97-AF65-F5344CB8AC3E}">
        <p14:creationId xmlns:p14="http://schemas.microsoft.com/office/powerpoint/2010/main" val="205942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slide(fromBottom)">
                                      <p:cBhvr>
                                        <p:cTn id="7" dur="500"/>
                                        <p:tgtEl>
                                          <p:spTgt spid="40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964">
                                            <p:txEl>
                                              <p:pRg st="1" end="1"/>
                                            </p:txEl>
                                          </p:spTgt>
                                        </p:tgtEl>
                                        <p:attrNameLst>
                                          <p:attrName>style.visibility</p:attrName>
                                        </p:attrNameLst>
                                      </p:cBhvr>
                                      <p:to>
                                        <p:strVal val="visible"/>
                                      </p:to>
                                    </p:set>
                                    <p:animEffect transition="in" filter="slide(fromBottom)">
                                      <p:cBhvr>
                                        <p:cTn id="12" dur="500"/>
                                        <p:tgtEl>
                                          <p:spTgt spid="40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0964">
                                            <p:txEl>
                                              <p:pRg st="2" end="2"/>
                                            </p:txEl>
                                          </p:spTgt>
                                        </p:tgtEl>
                                        <p:attrNameLst>
                                          <p:attrName>style.visibility</p:attrName>
                                        </p:attrNameLst>
                                      </p:cBhvr>
                                      <p:to>
                                        <p:strVal val="visible"/>
                                      </p:to>
                                    </p:set>
                                    <p:animEffect transition="in" filter="slide(fromBottom)">
                                      <p:cBhvr>
                                        <p:cTn id="17" dur="500"/>
                                        <p:tgtEl>
                                          <p:spTgt spid="409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0964">
                                            <p:txEl>
                                              <p:pRg st="3" end="3"/>
                                            </p:txEl>
                                          </p:spTgt>
                                        </p:tgtEl>
                                        <p:attrNameLst>
                                          <p:attrName>style.visibility</p:attrName>
                                        </p:attrNameLst>
                                      </p:cBhvr>
                                      <p:to>
                                        <p:strVal val="visible"/>
                                      </p:to>
                                    </p:set>
                                    <p:animEffect transition="in" filter="slide(fromBottom)">
                                      <p:cBhvr>
                                        <p:cTn id="22" dur="500"/>
                                        <p:tgtEl>
                                          <p:spTgt spid="409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0964">
                                            <p:txEl>
                                              <p:pRg st="4" end="4"/>
                                            </p:txEl>
                                          </p:spTgt>
                                        </p:tgtEl>
                                        <p:attrNameLst>
                                          <p:attrName>style.visibility</p:attrName>
                                        </p:attrNameLst>
                                      </p:cBhvr>
                                      <p:to>
                                        <p:strVal val="visible"/>
                                      </p:to>
                                    </p:set>
                                    <p:animEffect transition="in" filter="slide(fromBottom)">
                                      <p:cBhvr>
                                        <p:cTn id="27" dur="500"/>
                                        <p:tgtEl>
                                          <p:spTgt spid="409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0964">
                                            <p:txEl>
                                              <p:pRg st="5" end="5"/>
                                            </p:txEl>
                                          </p:spTgt>
                                        </p:tgtEl>
                                        <p:attrNameLst>
                                          <p:attrName>style.visibility</p:attrName>
                                        </p:attrNameLst>
                                      </p:cBhvr>
                                      <p:to>
                                        <p:strVal val="visible"/>
                                      </p:to>
                                    </p:set>
                                    <p:animEffect transition="in" filter="slide(fromBottom)">
                                      <p:cBhvr>
                                        <p:cTn id="32" dur="500"/>
                                        <p:tgtEl>
                                          <p:spTgt spid="409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0964">
                                            <p:txEl>
                                              <p:pRg st="6" end="6"/>
                                            </p:txEl>
                                          </p:spTgt>
                                        </p:tgtEl>
                                        <p:attrNameLst>
                                          <p:attrName>style.visibility</p:attrName>
                                        </p:attrNameLst>
                                      </p:cBhvr>
                                      <p:to>
                                        <p:strVal val="visible"/>
                                      </p:to>
                                    </p:set>
                                    <p:animEffect transition="in" filter="slide(fromBottom)">
                                      <p:cBhvr>
                                        <p:cTn id="37" dur="500"/>
                                        <p:tgtEl>
                                          <p:spTgt spid="409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4716631-567A-456C-85A9-7503CE90013C}" type="slidenum">
              <a:rPr lang="en-US" altLang="zh-CN" sz="1000" smtClean="0">
                <a:latin typeface="Times New Roman" panose="02020603050405020304" pitchFamily="18" charset="0"/>
                <a:cs typeface="Times New Roman" panose="02020603050405020304" pitchFamily="18" charset="0"/>
              </a:rPr>
              <a:t>14</a:t>
            </a:fld>
            <a:endParaRPr lang="en-US" altLang="zh-CN" sz="1000">
              <a:latin typeface="Times New Roman" panose="02020603050405020304" pitchFamily="18" charset="0"/>
              <a:cs typeface="Times New Roman" panose="02020603050405020304" pitchFamily="18" charset="0"/>
            </a:endParaRPr>
          </a:p>
        </p:txBody>
      </p:sp>
      <p:sp>
        <p:nvSpPr>
          <p:cNvPr id="33796" name="标题 7"/>
          <p:cNvSpPr>
            <a:spLocks noGrp="1"/>
          </p:cNvSpPr>
          <p:nvPr>
            <p:ph type="title"/>
          </p:nvPr>
        </p:nvSpPr>
        <p:spPr>
          <a:xfrm>
            <a:off x="457200" y="260648"/>
            <a:ext cx="8229600" cy="1109346"/>
          </a:xfrm>
        </p:spPr>
        <p:txBody>
          <a:bodyPr/>
          <a:lstStyle/>
          <a:p>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用封锁机制防止丢失修改</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加锁</a:t>
            </a:r>
            <a:br>
              <a:rPr lang="en-US" altLang="zh-CN" sz="36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3600" dirty="0">
                <a:latin typeface="Times New Roman" panose="02020603050405020304" pitchFamily="18" charset="0"/>
                <a:cs typeface="Times New Roman" panose="02020603050405020304" pitchFamily="18" charset="0"/>
              </a:rPr>
              <a:t>①②ab</a:t>
            </a:r>
            <a:r>
              <a:rPr lang="zh-CN" altLang="en-US" sz="3600" dirty="0">
                <a:latin typeface="Times New Roman" panose="02020603050405020304" pitchFamily="18" charset="0"/>
                <a:cs typeface="Times New Roman" panose="02020603050405020304" pitchFamily="18" charset="0"/>
              </a:rPr>
              <a:t>③</a:t>
            </a:r>
            <a:r>
              <a:rPr lang="en-US" altLang="zh-CN" sz="3600" dirty="0">
                <a:latin typeface="Times New Roman" panose="02020603050405020304" pitchFamily="18" charset="0"/>
                <a:cs typeface="Times New Roman" panose="02020603050405020304" pitchFamily="18" charset="0"/>
              </a:rPr>
              <a:t>c</a:t>
            </a:r>
            <a:endParaRPr lang="zh-CN" altLang="en-US" sz="3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964" name="Rectangle 7"/>
          <p:cNvSpPr>
            <a:spLocks noGrp="1" noChangeArrowheads="1"/>
          </p:cNvSpPr>
          <p:nvPr>
            <p:ph sz="half" idx="4294967295"/>
          </p:nvPr>
        </p:nvSpPr>
        <p:spPr>
          <a:xfrm>
            <a:off x="3538538" y="1500188"/>
            <a:ext cx="5605462" cy="4114800"/>
          </a:xfrm>
        </p:spPr>
        <p:txBody>
          <a:bodyPr/>
          <a:lstStyle/>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①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②	 Read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Ⅰ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  --</a:t>
            </a:r>
            <a:r>
              <a:rPr lang="zh-CN" altLang="en-US" sz="2000" dirty="0">
                <a:latin typeface="Times New Roman" panose="02020603050405020304" pitchFamily="18" charset="0"/>
                <a:cs typeface="Times New Roman" panose="02020603050405020304" pitchFamily="18" charset="0"/>
              </a:rPr>
              <a:t>成功吗</a:t>
            </a:r>
          </a:p>
          <a:p>
            <a:pPr eaLnBrk="1" hangingPunct="1">
              <a:lnSpc>
                <a:spcPct val="9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     	     ┆ 等待</a:t>
            </a:r>
          </a:p>
          <a:p>
            <a:pPr eaLnBrk="1" hangingPunct="1">
              <a:lnSpc>
                <a:spcPct val="9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③  </a:t>
            </a:r>
            <a:r>
              <a:rPr lang="en-US" altLang="zh-CN" sz="2000" dirty="0">
                <a:latin typeface="Times New Roman" panose="02020603050405020304" pitchFamily="18" charset="0"/>
                <a:cs typeface="Times New Roman" panose="02020603050405020304" pitchFamily="18" charset="0"/>
              </a:rPr>
              <a:t>A = A + 500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④  Write (A)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⑤  Unlock A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Ⅰ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Ⅱ  Read(A)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Ⅲ  A = A - 200</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Ⅳ  Write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Ⅴ  Unlock A </a:t>
            </a:r>
          </a:p>
        </p:txBody>
      </p:sp>
      <p:sp>
        <p:nvSpPr>
          <p:cNvPr id="33798" name="Line 8"/>
          <p:cNvSpPr>
            <a:spLocks noChangeShapeType="1"/>
          </p:cNvSpPr>
          <p:nvPr/>
        </p:nvSpPr>
        <p:spPr bwMode="auto">
          <a:xfrm>
            <a:off x="5929313" y="1468438"/>
            <a:ext cx="0" cy="4103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429250" y="5500688"/>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
        <p:nvSpPr>
          <p:cNvPr id="40967" name="AutoShape 7">
            <a:hlinkClick r:id="" action="ppaction://hlinkshowjump?jump=lastslideviewed" highlightClick="1"/>
          </p:cNvPr>
          <p:cNvSpPr>
            <a:spLocks noChangeArrowheads="1"/>
          </p:cNvSpPr>
          <p:nvPr/>
        </p:nvSpPr>
        <p:spPr bwMode="auto">
          <a:xfrm>
            <a:off x="8640763" y="6381750"/>
            <a:ext cx="503237" cy="47625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6">
            <a:extLst>
              <a:ext uri="{FF2B5EF4-FFF2-40B4-BE49-F238E27FC236}">
                <a16:creationId xmlns:a16="http://schemas.microsoft.com/office/drawing/2014/main" id="{BBA2CC93-9AC4-4D86-87A6-C7D2684BD33C}"/>
              </a:ext>
            </a:extLst>
          </p:cNvPr>
          <p:cNvSpPr>
            <a:spLocks noGrp="1" noChangeArrowheads="1"/>
          </p:cNvSpPr>
          <p:nvPr>
            <p:ph idx="1"/>
          </p:nvPr>
        </p:nvSpPr>
        <p:spPr>
          <a:xfrm>
            <a:off x="457200" y="1481137"/>
            <a:ext cx="8183562" cy="3976687"/>
          </a:xfrm>
          <a:ln>
            <a:solidFill>
              <a:schemeClr val="hlink"/>
            </a:solidFill>
            <a:miter lim="800000"/>
          </a:ln>
        </p:spPr>
        <p:txBody>
          <a:bodyPr/>
          <a:lstStyle/>
          <a:p>
            <a:pPr marL="0" eaLnBrk="1" hangingPunct="1">
              <a:lnSpc>
                <a:spcPct val="90000"/>
              </a:lnSpc>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账户原金额</a:t>
            </a:r>
            <a:r>
              <a:rPr lang="en-US" altLang="zh-CN" sz="2000" dirty="0">
                <a:latin typeface="Times New Roman" panose="02020603050405020304" pitchFamily="18" charset="0"/>
                <a:cs typeface="Times New Roman" panose="02020603050405020304" pitchFamily="18" charset="0"/>
              </a:rPr>
              <a:t>1000 </a:t>
            </a:r>
          </a:p>
          <a:p>
            <a:pPr eaLnBrk="1" hangingPunct="1">
              <a:lnSpc>
                <a:spcPct val="90000"/>
              </a:lnSpc>
              <a:buNone/>
            </a:pPr>
            <a:r>
              <a:rPr lang="en-US" altLang="zh-CN" sz="2000" dirty="0">
                <a:solidFill>
                  <a:schemeClr val="folHlink"/>
                </a:solidFill>
                <a:latin typeface="Times New Roman" panose="02020603050405020304" pitchFamily="18" charset="0"/>
                <a:cs typeface="Times New Roman" panose="02020603050405020304" pitchFamily="18" charset="0"/>
              </a:rPr>
              <a:t>T1</a:t>
            </a:r>
            <a:r>
              <a:rPr lang="zh-CN" altLang="en-US" sz="2000" dirty="0">
                <a:solidFill>
                  <a:schemeClr val="folHlink"/>
                </a:solidFill>
                <a:latin typeface="Times New Roman" panose="02020603050405020304" pitchFamily="18" charset="0"/>
                <a:cs typeface="Times New Roman" panose="02020603050405020304" pitchFamily="18" charset="0"/>
              </a:rPr>
              <a:t>存入</a:t>
            </a:r>
            <a:r>
              <a:rPr lang="en-US" altLang="zh-CN" sz="2000" dirty="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取款</a:t>
            </a:r>
            <a:r>
              <a:rPr lang="en-US" altLang="zh-CN" sz="2000" dirty="0">
                <a:latin typeface="Times New Roman" panose="02020603050405020304" pitchFamily="18" charset="0"/>
                <a:cs typeface="Times New Roman" panose="02020603050405020304" pitchFamily="18" charset="0"/>
              </a:rPr>
              <a:t>200:</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(a)Read(A)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sym typeface="+mn-ea"/>
              </a:rPr>
              <a:t>(b)</a:t>
            </a:r>
            <a:r>
              <a:rPr lang="en-US" altLang="zh-CN" sz="2000" dirty="0">
                <a:latin typeface="Times New Roman" panose="02020603050405020304" pitchFamily="18" charset="0"/>
                <a:cs typeface="Times New Roman" panose="02020603050405020304" pitchFamily="18" charset="0"/>
              </a:rPr>
              <a:t>A=A-200</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sym typeface="+mn-ea"/>
              </a:rPr>
              <a:t>(c)</a:t>
            </a:r>
            <a:r>
              <a:rPr lang="en-US" altLang="zh-CN" sz="2000" dirty="0">
                <a:latin typeface="Times New Roman" panose="02020603050405020304" pitchFamily="18" charset="0"/>
                <a:cs typeface="Times New Roman" panose="02020603050405020304" pitchFamily="18" charset="0"/>
              </a:rPr>
              <a:t>Write(A)</a:t>
            </a:r>
          </a:p>
          <a:p>
            <a:pPr eaLnBrk="1" hangingPunct="1">
              <a:lnSpc>
                <a:spcPct val="90000"/>
              </a:lnSpc>
              <a:buFont typeface="Wingdings" panose="05000000000000000000" pitchFamily="2" charset="2"/>
              <a:buNone/>
            </a:pP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272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slide(fromBottom)">
                                      <p:cBhvr>
                                        <p:cTn id="7" dur="500"/>
                                        <p:tgtEl>
                                          <p:spTgt spid="40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964">
                                            <p:txEl>
                                              <p:pRg st="1" end="1"/>
                                            </p:txEl>
                                          </p:spTgt>
                                        </p:tgtEl>
                                        <p:attrNameLst>
                                          <p:attrName>style.visibility</p:attrName>
                                        </p:attrNameLst>
                                      </p:cBhvr>
                                      <p:to>
                                        <p:strVal val="visible"/>
                                      </p:to>
                                    </p:set>
                                    <p:animEffect transition="in" filter="slide(fromBottom)">
                                      <p:cBhvr>
                                        <p:cTn id="12" dur="500"/>
                                        <p:tgtEl>
                                          <p:spTgt spid="40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0964">
                                            <p:txEl>
                                              <p:pRg st="2" end="2"/>
                                            </p:txEl>
                                          </p:spTgt>
                                        </p:tgtEl>
                                        <p:attrNameLst>
                                          <p:attrName>style.visibility</p:attrName>
                                        </p:attrNameLst>
                                      </p:cBhvr>
                                      <p:to>
                                        <p:strVal val="visible"/>
                                      </p:to>
                                    </p:set>
                                    <p:animEffect transition="in" filter="slide(fromBottom)">
                                      <p:cBhvr>
                                        <p:cTn id="17" dur="500"/>
                                        <p:tgtEl>
                                          <p:spTgt spid="409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0964">
                                            <p:txEl>
                                              <p:pRg st="3" end="3"/>
                                            </p:txEl>
                                          </p:spTgt>
                                        </p:tgtEl>
                                        <p:attrNameLst>
                                          <p:attrName>style.visibility</p:attrName>
                                        </p:attrNameLst>
                                      </p:cBhvr>
                                      <p:to>
                                        <p:strVal val="visible"/>
                                      </p:to>
                                    </p:set>
                                    <p:animEffect transition="in" filter="slide(fromBottom)">
                                      <p:cBhvr>
                                        <p:cTn id="22" dur="500"/>
                                        <p:tgtEl>
                                          <p:spTgt spid="409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0964">
                                            <p:txEl>
                                              <p:pRg st="4" end="4"/>
                                            </p:txEl>
                                          </p:spTgt>
                                        </p:tgtEl>
                                        <p:attrNameLst>
                                          <p:attrName>style.visibility</p:attrName>
                                        </p:attrNameLst>
                                      </p:cBhvr>
                                      <p:to>
                                        <p:strVal val="visible"/>
                                      </p:to>
                                    </p:set>
                                    <p:animEffect transition="in" filter="slide(fromBottom)">
                                      <p:cBhvr>
                                        <p:cTn id="27" dur="500"/>
                                        <p:tgtEl>
                                          <p:spTgt spid="409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0964">
                                            <p:txEl>
                                              <p:pRg st="5" end="5"/>
                                            </p:txEl>
                                          </p:spTgt>
                                        </p:tgtEl>
                                        <p:attrNameLst>
                                          <p:attrName>style.visibility</p:attrName>
                                        </p:attrNameLst>
                                      </p:cBhvr>
                                      <p:to>
                                        <p:strVal val="visible"/>
                                      </p:to>
                                    </p:set>
                                    <p:animEffect transition="in" filter="slide(fromBottom)">
                                      <p:cBhvr>
                                        <p:cTn id="32" dur="500"/>
                                        <p:tgtEl>
                                          <p:spTgt spid="409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0964">
                                            <p:txEl>
                                              <p:pRg st="6" end="6"/>
                                            </p:txEl>
                                          </p:spTgt>
                                        </p:tgtEl>
                                        <p:attrNameLst>
                                          <p:attrName>style.visibility</p:attrName>
                                        </p:attrNameLst>
                                      </p:cBhvr>
                                      <p:to>
                                        <p:strVal val="visible"/>
                                      </p:to>
                                    </p:set>
                                    <p:animEffect transition="in" filter="slide(fromBottom)">
                                      <p:cBhvr>
                                        <p:cTn id="37" dur="500"/>
                                        <p:tgtEl>
                                          <p:spTgt spid="409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0964">
                                            <p:txEl>
                                              <p:pRg st="7" end="7"/>
                                            </p:txEl>
                                          </p:spTgt>
                                        </p:tgtEl>
                                        <p:attrNameLst>
                                          <p:attrName>style.visibility</p:attrName>
                                        </p:attrNameLst>
                                      </p:cBhvr>
                                      <p:to>
                                        <p:strVal val="visible"/>
                                      </p:to>
                                    </p:set>
                                    <p:animEffect transition="in" filter="slide(fromBottom)">
                                      <p:cBhvr>
                                        <p:cTn id="42" dur="500"/>
                                        <p:tgtEl>
                                          <p:spTgt spid="409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0964">
                                            <p:txEl>
                                              <p:pRg st="8" end="8"/>
                                            </p:txEl>
                                          </p:spTgt>
                                        </p:tgtEl>
                                        <p:attrNameLst>
                                          <p:attrName>style.visibility</p:attrName>
                                        </p:attrNameLst>
                                      </p:cBhvr>
                                      <p:to>
                                        <p:strVal val="visible"/>
                                      </p:to>
                                    </p:set>
                                    <p:animEffect transition="in" filter="slide(fromBottom)">
                                      <p:cBhvr>
                                        <p:cTn id="47" dur="500"/>
                                        <p:tgtEl>
                                          <p:spTgt spid="4096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40964">
                                            <p:txEl>
                                              <p:pRg st="9" end="9"/>
                                            </p:txEl>
                                          </p:spTgt>
                                        </p:tgtEl>
                                        <p:attrNameLst>
                                          <p:attrName>style.visibility</p:attrName>
                                        </p:attrNameLst>
                                      </p:cBhvr>
                                      <p:to>
                                        <p:strVal val="visible"/>
                                      </p:to>
                                    </p:set>
                                    <p:animEffect transition="in" filter="slide(fromBottom)">
                                      <p:cBhvr>
                                        <p:cTn id="52" dur="500"/>
                                        <p:tgtEl>
                                          <p:spTgt spid="4096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40964">
                                            <p:txEl>
                                              <p:pRg st="10" end="10"/>
                                            </p:txEl>
                                          </p:spTgt>
                                        </p:tgtEl>
                                        <p:attrNameLst>
                                          <p:attrName>style.visibility</p:attrName>
                                        </p:attrNameLst>
                                      </p:cBhvr>
                                      <p:to>
                                        <p:strVal val="visible"/>
                                      </p:to>
                                    </p:set>
                                    <p:animEffect transition="in" filter="slide(fromBottom)">
                                      <p:cBhvr>
                                        <p:cTn id="57" dur="500"/>
                                        <p:tgtEl>
                                          <p:spTgt spid="4096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40964">
                                            <p:txEl>
                                              <p:pRg st="11" end="11"/>
                                            </p:txEl>
                                          </p:spTgt>
                                        </p:tgtEl>
                                        <p:attrNameLst>
                                          <p:attrName>style.visibility</p:attrName>
                                        </p:attrNameLst>
                                      </p:cBhvr>
                                      <p:to>
                                        <p:strVal val="visible"/>
                                      </p:to>
                                    </p:set>
                                    <p:animEffect transition="in" filter="slide(fromBottom)">
                                      <p:cBhvr>
                                        <p:cTn id="62" dur="500"/>
                                        <p:tgtEl>
                                          <p:spTgt spid="4096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40967"/>
                                        </p:tgtEl>
                                        <p:attrNameLst>
                                          <p:attrName>style.visibility</p:attrName>
                                        </p:attrNameLst>
                                      </p:cBhvr>
                                      <p:to>
                                        <p:strVal val="visible"/>
                                      </p:to>
                                    </p:set>
                                    <p:animEffect transition="in" filter="checkerboard(across)">
                                      <p:cBhvr>
                                        <p:cTn id="67"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1A96397-198C-4039-8729-4666CDD3BFE0}" type="slidenum">
              <a:rPr lang="en-US" altLang="zh-CN" sz="1000" smtClean="0">
                <a:latin typeface="Times New Roman" panose="02020603050405020304" pitchFamily="18" charset="0"/>
                <a:cs typeface="Times New Roman" panose="02020603050405020304" pitchFamily="18" charset="0"/>
              </a:rPr>
              <a:t>15</a:t>
            </a:fld>
            <a:endParaRPr lang="en-US" altLang="zh-CN" sz="1000">
              <a:latin typeface="Times New Roman" panose="02020603050405020304" pitchFamily="18" charset="0"/>
              <a:cs typeface="Times New Roman" panose="02020603050405020304" pitchFamily="18" charset="0"/>
            </a:endParaRPr>
          </a:p>
        </p:txBody>
      </p:sp>
      <p:sp>
        <p:nvSpPr>
          <p:cNvPr id="34819" name="Rectangle 6"/>
          <p:cNvSpPr>
            <a:spLocks noGrp="1" noChangeArrowheads="1"/>
          </p:cNvSpPr>
          <p:nvPr>
            <p:ph idx="1"/>
          </p:nvPr>
        </p:nvSpPr>
        <p:spPr>
          <a:xfrm>
            <a:off x="457199" y="1481138"/>
            <a:ext cx="8189913" cy="3733800"/>
          </a:xfrm>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T1</a:t>
            </a:r>
            <a:r>
              <a:rPr lang="zh-CN" altLang="en-US" sz="2000">
                <a:solidFill>
                  <a:schemeClr val="folHlink"/>
                </a:solidFill>
                <a:latin typeface="Times New Roman" panose="02020603050405020304" pitchFamily="18" charset="0"/>
                <a:cs typeface="Times New Roman" panose="02020603050405020304" pitchFamily="18" charset="0"/>
              </a:rPr>
              <a:t>存入</a:t>
            </a:r>
            <a:r>
              <a:rPr lang="en-US" altLang="zh-CN" sz="200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Ⅰ Read(A)</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Ⅱ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1</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Ⅲ Read(A)</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Ⅳ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2</a:t>
            </a:r>
          </a:p>
          <a:p>
            <a:pPr eaLnBrk="1" hangingPunct="1">
              <a:lnSpc>
                <a:spcPct val="90000"/>
              </a:lnSpc>
              <a:buFont typeface="Wingdings" panose="05000000000000000000" pitchFamily="2" charset="2"/>
              <a:buNone/>
            </a:pPr>
            <a:endParaRPr lang="en-US" altLang="zh-CN" sz="2000">
              <a:latin typeface="Times New Roman" panose="02020603050405020304" pitchFamily="18" charset="0"/>
              <a:cs typeface="Times New Roman" panose="02020603050405020304" pitchFamily="18" charset="0"/>
            </a:endParaRPr>
          </a:p>
        </p:txBody>
      </p:sp>
      <p:sp>
        <p:nvSpPr>
          <p:cNvPr id="41988" name="Rectangle 7"/>
          <p:cNvSpPr>
            <a:spLocks noGrp="1" noChangeArrowheads="1"/>
          </p:cNvSpPr>
          <p:nvPr>
            <p:ph sz="half" idx="4294967295"/>
          </p:nvPr>
        </p:nvSpPr>
        <p:spPr>
          <a:xfrm>
            <a:off x="3538538" y="1500188"/>
            <a:ext cx="5605462" cy="4114800"/>
          </a:xfrm>
        </p:spPr>
        <p:txBody>
          <a:bodyPr/>
          <a:lstStyle/>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①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a:t>
            </a:r>
          </a:p>
          <a:p>
            <a:pPr marL="566420" indent="-457200" eaLnBrk="1" hangingPunct="1">
              <a:lnSpc>
                <a:spcPct val="90000"/>
              </a:lnSpc>
              <a:buFont typeface="Wingdings" panose="05000000000000000000" pitchFamily="2" charset="2"/>
              <a:buAutoNum type="circleNumDbPlain" startAt="2"/>
              <a:tabLst>
                <a:tab pos="2505075" algn="l"/>
              </a:tabLst>
            </a:pPr>
            <a:r>
              <a:rPr lang="en-US" altLang="zh-CN" sz="2000" dirty="0">
                <a:latin typeface="Times New Roman" panose="02020603050405020304" pitchFamily="18" charset="0"/>
                <a:cs typeface="Times New Roman" panose="02020603050405020304" pitchFamily="18" charset="0"/>
              </a:rPr>
              <a:t>Read (A)</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		Ⅰ  Read(A)</a:t>
            </a: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Ⅱ</a:t>
            </a:r>
            <a:r>
              <a:rPr lang="zh-CN" altLang="en-US" sz="2000" dirty="0">
                <a:latin typeface="Times New Roman" panose="02020603050405020304" pitchFamily="18" charset="0"/>
                <a:cs typeface="Times New Roman" panose="02020603050405020304" pitchFamily="18" charset="0"/>
              </a:rPr>
              <a:t> 统计</a:t>
            </a:r>
            <a:r>
              <a:rPr lang="en-US" altLang="zh-CN" sz="2000" dirty="0">
                <a:latin typeface="Times New Roman" panose="02020603050405020304" pitchFamily="18" charset="0"/>
                <a:cs typeface="Times New Roman" panose="02020603050405020304" pitchFamily="18" charset="0"/>
              </a:rPr>
              <a:t>1</a:t>
            </a: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③  </a:t>
            </a:r>
            <a:r>
              <a:rPr lang="en-US" altLang="zh-CN" sz="2000" dirty="0">
                <a:latin typeface="Times New Roman" panose="02020603050405020304" pitchFamily="18" charset="0"/>
                <a:cs typeface="Times New Roman" panose="02020603050405020304" pitchFamily="18" charset="0"/>
              </a:rPr>
              <a:t>A = A + 500 		┆ 	     </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④  Write (A) 		┆ 	     	</a:t>
            </a:r>
          </a:p>
          <a:p>
            <a:pPr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⑤  Unlock A	 	┆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Ⅲ Read(A)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Ⅳ</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2</a:t>
            </a:r>
          </a:p>
        </p:txBody>
      </p:sp>
      <p:sp>
        <p:nvSpPr>
          <p:cNvPr id="34821" name="Line 8"/>
          <p:cNvSpPr>
            <a:spLocks noChangeShapeType="1"/>
          </p:cNvSpPr>
          <p:nvPr/>
        </p:nvSpPr>
        <p:spPr bwMode="auto">
          <a:xfrm>
            <a:off x="5867400" y="1357313"/>
            <a:ext cx="0" cy="4103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072063" y="5397500"/>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
        <p:nvSpPr>
          <p:cNvPr id="9" name="标题 8"/>
          <p:cNvSpPr>
            <a:spLocks noGrp="1"/>
          </p:cNvSpPr>
          <p:nvPr>
            <p:ph type="title"/>
          </p:nvPr>
        </p:nvSpPr>
        <p:spPr>
          <a:xfrm>
            <a:off x="457200" y="274955"/>
            <a:ext cx="8229600" cy="705485"/>
          </a:xfrm>
        </p:spPr>
        <p:txBody>
          <a:bodyPr/>
          <a:lstStyle/>
          <a:p>
            <a:pPr>
              <a:defRPr/>
            </a:pPr>
            <a:r>
              <a:rPr lang="zh-CN" altLang="en-US" sz="3600" dirty="0">
                <a:latin typeface="Times New Roman" panose="02020603050405020304" pitchFamily="18" charset="0"/>
                <a:cs typeface="Times New Roman" panose="02020603050405020304" pitchFamily="18" charset="0"/>
              </a:rPr>
              <a:t>例</a:t>
            </a:r>
            <a:r>
              <a:rPr lang="en-US" altLang="zh-CN" sz="3600" dirty="0">
                <a:latin typeface="Times New Roman" panose="02020603050405020304" pitchFamily="18" charset="0"/>
                <a:cs typeface="Times New Roman" panose="02020603050405020304" pitchFamily="18" charset="0"/>
              </a:rPr>
              <a:t>2</a:t>
            </a:r>
            <a:r>
              <a:rPr lang="zh-CN" altLang="en-US" sz="3600" dirty="0">
                <a:latin typeface="Times New Roman" panose="02020603050405020304" pitchFamily="18" charset="0"/>
                <a:cs typeface="Times New Roman" panose="02020603050405020304" pitchFamily="18" charset="0"/>
              </a:rPr>
              <a:t>：存在不可重复现象</a:t>
            </a:r>
          </a:p>
        </p:txBody>
      </p:sp>
    </p:spTree>
    <p:extLst>
      <p:ext uri="{BB962C8B-B14F-4D97-AF65-F5344CB8AC3E}">
        <p14:creationId xmlns:p14="http://schemas.microsoft.com/office/powerpoint/2010/main" val="69301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slide(fromBottom)">
                                      <p:cBhvr>
                                        <p:cTn id="7" dur="500"/>
                                        <p:tgtEl>
                                          <p:spTgt spid="41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8">
                                            <p:txEl>
                                              <p:pRg st="1" end="1"/>
                                            </p:txEl>
                                          </p:spTgt>
                                        </p:tgtEl>
                                        <p:attrNameLst>
                                          <p:attrName>style.visibility</p:attrName>
                                        </p:attrNameLst>
                                      </p:cBhvr>
                                      <p:to>
                                        <p:strVal val="visible"/>
                                      </p:to>
                                    </p:set>
                                    <p:animEffect transition="in" filter="slide(fromBottom)">
                                      <p:cBhvr>
                                        <p:cTn id="12" dur="500"/>
                                        <p:tgtEl>
                                          <p:spTgt spid="41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988">
                                            <p:txEl>
                                              <p:pRg st="2" end="2"/>
                                            </p:txEl>
                                          </p:spTgt>
                                        </p:tgtEl>
                                        <p:attrNameLst>
                                          <p:attrName>style.visibility</p:attrName>
                                        </p:attrNameLst>
                                      </p:cBhvr>
                                      <p:to>
                                        <p:strVal val="visible"/>
                                      </p:to>
                                    </p:set>
                                    <p:animEffect transition="in" filter="slide(fromBottom)">
                                      <p:cBhvr>
                                        <p:cTn id="17" dur="500"/>
                                        <p:tgtEl>
                                          <p:spTgt spid="41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1988">
                                            <p:txEl>
                                              <p:pRg st="3" end="3"/>
                                            </p:txEl>
                                          </p:spTgt>
                                        </p:tgtEl>
                                        <p:attrNameLst>
                                          <p:attrName>style.visibility</p:attrName>
                                        </p:attrNameLst>
                                      </p:cBhvr>
                                      <p:to>
                                        <p:strVal val="visible"/>
                                      </p:to>
                                    </p:set>
                                    <p:animEffect transition="in" filter="slide(fromBottom)">
                                      <p:cBhvr>
                                        <p:cTn id="22" dur="500"/>
                                        <p:tgtEl>
                                          <p:spTgt spid="41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1988">
                                            <p:txEl>
                                              <p:pRg st="4" end="4"/>
                                            </p:txEl>
                                          </p:spTgt>
                                        </p:tgtEl>
                                        <p:attrNameLst>
                                          <p:attrName>style.visibility</p:attrName>
                                        </p:attrNameLst>
                                      </p:cBhvr>
                                      <p:to>
                                        <p:strVal val="visible"/>
                                      </p:to>
                                    </p:set>
                                    <p:animEffect transition="in" filter="slide(fromBottom)">
                                      <p:cBhvr>
                                        <p:cTn id="27" dur="500"/>
                                        <p:tgtEl>
                                          <p:spTgt spid="419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1988">
                                            <p:txEl>
                                              <p:pRg st="5" end="5"/>
                                            </p:txEl>
                                          </p:spTgt>
                                        </p:tgtEl>
                                        <p:attrNameLst>
                                          <p:attrName>style.visibility</p:attrName>
                                        </p:attrNameLst>
                                      </p:cBhvr>
                                      <p:to>
                                        <p:strVal val="visible"/>
                                      </p:to>
                                    </p:set>
                                    <p:animEffect transition="in" filter="slide(fromBottom)">
                                      <p:cBhvr>
                                        <p:cTn id="32" dur="500"/>
                                        <p:tgtEl>
                                          <p:spTgt spid="419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1988">
                                            <p:txEl>
                                              <p:pRg st="6" end="6"/>
                                            </p:txEl>
                                          </p:spTgt>
                                        </p:tgtEl>
                                        <p:attrNameLst>
                                          <p:attrName>style.visibility</p:attrName>
                                        </p:attrNameLst>
                                      </p:cBhvr>
                                      <p:to>
                                        <p:strVal val="visible"/>
                                      </p:to>
                                    </p:set>
                                    <p:animEffect transition="in" filter="slide(fromBottom)">
                                      <p:cBhvr>
                                        <p:cTn id="37" dur="500"/>
                                        <p:tgtEl>
                                          <p:spTgt spid="419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1988">
                                            <p:txEl>
                                              <p:pRg st="7" end="7"/>
                                            </p:txEl>
                                          </p:spTgt>
                                        </p:tgtEl>
                                        <p:attrNameLst>
                                          <p:attrName>style.visibility</p:attrName>
                                        </p:attrNameLst>
                                      </p:cBhvr>
                                      <p:to>
                                        <p:strVal val="visible"/>
                                      </p:to>
                                    </p:set>
                                    <p:animEffect transition="in" filter="slide(fromBottom)">
                                      <p:cBhvr>
                                        <p:cTn id="42" dur="500"/>
                                        <p:tgtEl>
                                          <p:spTgt spid="419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1988">
                                            <p:txEl>
                                              <p:pRg st="8" end="8"/>
                                            </p:txEl>
                                          </p:spTgt>
                                        </p:tgtEl>
                                        <p:attrNameLst>
                                          <p:attrName>style.visibility</p:attrName>
                                        </p:attrNameLst>
                                      </p:cBhvr>
                                      <p:to>
                                        <p:strVal val="visible"/>
                                      </p:to>
                                    </p:set>
                                    <p:animEffect transition="in" filter="slide(fromBottom)">
                                      <p:cBhvr>
                                        <p:cTn id="47" dur="500"/>
                                        <p:tgtEl>
                                          <p:spTgt spid="419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1A96397-198C-4039-8729-4666CDD3BFE0}" type="slidenum">
              <a:rPr lang="en-US" altLang="zh-CN" sz="1000" smtClean="0">
                <a:latin typeface="Times New Roman" panose="02020603050405020304" pitchFamily="18" charset="0"/>
                <a:cs typeface="Times New Roman" panose="02020603050405020304" pitchFamily="18" charset="0"/>
              </a:rPr>
              <a:t>16</a:t>
            </a:fld>
            <a:endParaRPr lang="en-US" altLang="zh-CN" sz="1000">
              <a:latin typeface="Times New Roman" panose="02020603050405020304" pitchFamily="18" charset="0"/>
              <a:cs typeface="Times New Roman" panose="02020603050405020304" pitchFamily="18" charset="0"/>
            </a:endParaRPr>
          </a:p>
        </p:txBody>
      </p:sp>
      <p:sp>
        <p:nvSpPr>
          <p:cNvPr id="34819" name="Rectangle 6"/>
          <p:cNvSpPr>
            <a:spLocks noGrp="1" noChangeArrowheads="1"/>
          </p:cNvSpPr>
          <p:nvPr>
            <p:ph idx="1"/>
          </p:nvPr>
        </p:nvSpPr>
        <p:spPr>
          <a:xfrm>
            <a:off x="457199" y="1481138"/>
            <a:ext cx="8189913" cy="3733800"/>
          </a:xfrm>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T1</a:t>
            </a:r>
            <a:r>
              <a:rPr lang="zh-CN" altLang="en-US" sz="2000" dirty="0">
                <a:solidFill>
                  <a:schemeClr val="folHlink"/>
                </a:solidFill>
                <a:latin typeface="Times New Roman" panose="02020603050405020304" pitchFamily="18" charset="0"/>
                <a:cs typeface="Times New Roman" panose="02020603050405020304" pitchFamily="18" charset="0"/>
              </a:rPr>
              <a:t>存入</a:t>
            </a:r>
            <a:r>
              <a:rPr lang="en-US" altLang="zh-CN" sz="2000" dirty="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None/>
            </a:pPr>
            <a:r>
              <a:rPr lang="en-US" altLang="zh-CN" sz="2000" dirty="0">
                <a:solidFill>
                  <a:schemeClr val="folHlink"/>
                </a:solidFill>
                <a:latin typeface="Times New Roman" panose="02020603050405020304" pitchFamily="18" charset="0"/>
                <a:cs typeface="Times New Roman" panose="02020603050405020304" pitchFamily="18" charset="0"/>
              </a:rPr>
              <a:t>④Rollback</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Ⅰ 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Ⅱ </a:t>
            </a:r>
            <a:r>
              <a:rPr lang="zh-CN" altLang="en-US" sz="2000" dirty="0">
                <a:latin typeface="Times New Roman" panose="02020603050405020304" pitchFamily="18" charset="0"/>
                <a:cs typeface="Times New Roman" panose="02020603050405020304" pitchFamily="18" charset="0"/>
              </a:rPr>
              <a:t>统计</a:t>
            </a:r>
            <a:endParaRPr lang="en-US" altLang="zh-CN" sz="20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000" dirty="0">
              <a:latin typeface="Times New Roman" panose="02020603050405020304" pitchFamily="18" charset="0"/>
              <a:cs typeface="Times New Roman" panose="02020603050405020304" pitchFamily="18" charset="0"/>
            </a:endParaRPr>
          </a:p>
        </p:txBody>
      </p:sp>
      <p:sp>
        <p:nvSpPr>
          <p:cNvPr id="41988" name="Rectangle 7"/>
          <p:cNvSpPr>
            <a:spLocks noGrp="1" noChangeArrowheads="1"/>
          </p:cNvSpPr>
          <p:nvPr>
            <p:ph sz="half" idx="4294967295"/>
          </p:nvPr>
        </p:nvSpPr>
        <p:spPr>
          <a:xfrm>
            <a:off x="3538538" y="1500188"/>
            <a:ext cx="5605462" cy="4114800"/>
          </a:xfrm>
        </p:spPr>
        <p:txBody>
          <a:bodyPr/>
          <a:lstStyle/>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①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a:t>
            </a:r>
          </a:p>
          <a:p>
            <a:pPr marL="566420" indent="-457200" eaLnBrk="1" hangingPunct="1">
              <a:lnSpc>
                <a:spcPct val="90000"/>
              </a:lnSpc>
              <a:buFont typeface="Wingdings" panose="05000000000000000000" pitchFamily="2" charset="2"/>
              <a:buAutoNum type="circleNumDbPlain" startAt="2"/>
              <a:tabLst>
                <a:tab pos="2505075" algn="l"/>
              </a:tabLst>
            </a:pPr>
            <a:r>
              <a:rPr lang="en-US" altLang="zh-CN" sz="2000" dirty="0">
                <a:latin typeface="Times New Roman" panose="02020603050405020304" pitchFamily="18" charset="0"/>
                <a:cs typeface="Times New Roman" panose="02020603050405020304" pitchFamily="18" charset="0"/>
              </a:rPr>
              <a:t>Read (A)</a:t>
            </a: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③   </a:t>
            </a:r>
            <a:r>
              <a:rPr lang="en-US" altLang="zh-CN" sz="2000" dirty="0">
                <a:latin typeface="Times New Roman" panose="02020603050405020304" pitchFamily="18" charset="0"/>
                <a:cs typeface="Times New Roman" panose="02020603050405020304" pitchFamily="18" charset="0"/>
              </a:rPr>
              <a:t>A = A + 500 			     </a:t>
            </a:r>
          </a:p>
          <a:p>
            <a:pPr marL="566420" indent="-457200" eaLnBrk="1" hangingPunct="1">
              <a:lnSpc>
                <a:spcPct val="90000"/>
              </a:lnSpc>
              <a:buAutoNum type="circleNumDbPlain" startAt="4"/>
              <a:tabLst>
                <a:tab pos="2505075" algn="l"/>
              </a:tabLst>
            </a:pPr>
            <a:r>
              <a:rPr lang="en-US" altLang="zh-CN" sz="2000" dirty="0">
                <a:latin typeface="Times New Roman" panose="02020603050405020304" pitchFamily="18" charset="0"/>
                <a:cs typeface="Times New Roman" panose="02020603050405020304" pitchFamily="18" charset="0"/>
              </a:rPr>
              <a:t>Write (A) </a:t>
            </a:r>
          </a:p>
          <a:p>
            <a:pPr marL="109220" indent="0" eaLnBrk="1" hangingPunct="1">
              <a:lnSpc>
                <a:spcPct val="90000"/>
              </a:lnSpc>
              <a:buNone/>
              <a:tabLst>
                <a:tab pos="2505075" algn="l"/>
              </a:tabLst>
            </a:pPr>
            <a:r>
              <a:rPr lang="en-US" altLang="zh-CN" sz="2000" dirty="0">
                <a:latin typeface="Times New Roman" panose="02020603050405020304" pitchFamily="18" charset="0"/>
                <a:cs typeface="Times New Roman" panose="02020603050405020304" pitchFamily="18" charset="0"/>
              </a:rPr>
              <a:t>	Ⅰ  Read(A)</a:t>
            </a: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buNone/>
              <a:tabLst>
                <a:tab pos="2505075" algn="l"/>
              </a:tabLs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Ⅱ</a:t>
            </a:r>
            <a:r>
              <a:rPr lang="zh-CN" altLang="en-US" sz="2000" dirty="0">
                <a:latin typeface="Times New Roman" panose="02020603050405020304" pitchFamily="18" charset="0"/>
                <a:cs typeface="Times New Roman" panose="02020603050405020304" pitchFamily="18" charset="0"/>
              </a:rPr>
              <a:t> 统计</a:t>
            </a:r>
            <a:r>
              <a:rPr lang="en-US" altLang="zh-CN" sz="2000" dirty="0">
                <a:latin typeface="Times New Roman" panose="02020603050405020304" pitchFamily="18" charset="0"/>
                <a:cs typeface="Times New Roman" panose="02020603050405020304" pitchFamily="18" charset="0"/>
              </a:rPr>
              <a:t>1	</a:t>
            </a:r>
          </a:p>
          <a:p>
            <a:pPr marL="566420" indent="-457200" eaLnBrk="1" hangingPunct="1">
              <a:lnSpc>
                <a:spcPct val="90000"/>
              </a:lnSpc>
              <a:buFont typeface="+mj-ea"/>
              <a:buAutoNum type="circleNumDbPlain" startAt="5"/>
              <a:tabLst>
                <a:tab pos="2505075" algn="l"/>
              </a:tabLst>
            </a:pPr>
            <a:r>
              <a:rPr lang="en-US" altLang="zh-CN" sz="2000" dirty="0">
                <a:latin typeface="Times New Roman" panose="02020603050405020304" pitchFamily="18" charset="0"/>
                <a:cs typeface="Times New Roman" panose="02020603050405020304" pitchFamily="18" charset="0"/>
              </a:rPr>
              <a:t>Rollback</a:t>
            </a:r>
          </a:p>
          <a:p>
            <a:pPr marL="566420" indent="-457200" eaLnBrk="1" hangingPunct="1">
              <a:lnSpc>
                <a:spcPct val="90000"/>
              </a:lnSpc>
              <a:buAutoNum type="circleNumDbPlain" startAt="5"/>
              <a:tabLst>
                <a:tab pos="2505075" algn="l"/>
              </a:tabLst>
            </a:pPr>
            <a:r>
              <a:rPr lang="en-US" altLang="zh-CN" sz="2000" dirty="0">
                <a:latin typeface="Times New Roman" panose="02020603050405020304" pitchFamily="18" charset="0"/>
                <a:cs typeface="Times New Roman" panose="02020603050405020304" pitchFamily="18" charset="0"/>
              </a:rPr>
              <a:t>Unlock A		 </a:t>
            </a:r>
          </a:p>
        </p:txBody>
      </p:sp>
      <p:sp>
        <p:nvSpPr>
          <p:cNvPr id="34821" name="Line 8"/>
          <p:cNvSpPr>
            <a:spLocks noChangeShapeType="1"/>
          </p:cNvSpPr>
          <p:nvPr/>
        </p:nvSpPr>
        <p:spPr bwMode="auto">
          <a:xfrm>
            <a:off x="5867400" y="1268760"/>
            <a:ext cx="0" cy="4103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341342" y="5397500"/>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
        <p:nvSpPr>
          <p:cNvPr id="9" name="标题 8"/>
          <p:cNvSpPr>
            <a:spLocks noGrp="1"/>
          </p:cNvSpPr>
          <p:nvPr>
            <p:ph type="title"/>
          </p:nvPr>
        </p:nvSpPr>
        <p:spPr>
          <a:xfrm>
            <a:off x="457200" y="274955"/>
            <a:ext cx="8229600" cy="705485"/>
          </a:xfrm>
        </p:spPr>
        <p:txBody>
          <a:bodyPr/>
          <a:lstStyle/>
          <a:p>
            <a:pPr>
              <a:defRPr/>
            </a:pPr>
            <a:r>
              <a:rPr lang="zh-CN" altLang="en-US" sz="3600" dirty="0">
                <a:latin typeface="Times New Roman" panose="02020603050405020304" pitchFamily="18" charset="0"/>
                <a:cs typeface="Times New Roman" panose="02020603050405020304" pitchFamily="18" charset="0"/>
              </a:rPr>
              <a:t>例</a:t>
            </a:r>
            <a:r>
              <a:rPr lang="en-US" altLang="zh-CN" sz="3600" dirty="0">
                <a:latin typeface="Times New Roman" panose="02020603050405020304" pitchFamily="18" charset="0"/>
                <a:cs typeface="Times New Roman" panose="02020603050405020304" pitchFamily="18" charset="0"/>
              </a:rPr>
              <a:t>2</a:t>
            </a:r>
            <a:r>
              <a:rPr lang="zh-CN" altLang="en-US" sz="3600" dirty="0">
                <a:latin typeface="Times New Roman" panose="02020603050405020304" pitchFamily="18" charset="0"/>
                <a:cs typeface="Times New Roman" panose="02020603050405020304" pitchFamily="18" charset="0"/>
              </a:rPr>
              <a:t>：存在脏读现象</a:t>
            </a:r>
          </a:p>
        </p:txBody>
      </p:sp>
    </p:spTree>
    <p:extLst>
      <p:ext uri="{BB962C8B-B14F-4D97-AF65-F5344CB8AC3E}">
        <p14:creationId xmlns:p14="http://schemas.microsoft.com/office/powerpoint/2010/main" val="2859245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slide(fromBottom)">
                                      <p:cBhvr>
                                        <p:cTn id="7" dur="500"/>
                                        <p:tgtEl>
                                          <p:spTgt spid="41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8">
                                            <p:txEl>
                                              <p:pRg st="1" end="1"/>
                                            </p:txEl>
                                          </p:spTgt>
                                        </p:tgtEl>
                                        <p:attrNameLst>
                                          <p:attrName>style.visibility</p:attrName>
                                        </p:attrNameLst>
                                      </p:cBhvr>
                                      <p:to>
                                        <p:strVal val="visible"/>
                                      </p:to>
                                    </p:set>
                                    <p:animEffect transition="in" filter="slide(fromBottom)">
                                      <p:cBhvr>
                                        <p:cTn id="12" dur="500"/>
                                        <p:tgtEl>
                                          <p:spTgt spid="41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988">
                                            <p:txEl>
                                              <p:pRg st="2" end="2"/>
                                            </p:txEl>
                                          </p:spTgt>
                                        </p:tgtEl>
                                        <p:attrNameLst>
                                          <p:attrName>style.visibility</p:attrName>
                                        </p:attrNameLst>
                                      </p:cBhvr>
                                      <p:to>
                                        <p:strVal val="visible"/>
                                      </p:to>
                                    </p:set>
                                    <p:animEffect transition="in" filter="slide(fromBottom)">
                                      <p:cBhvr>
                                        <p:cTn id="17" dur="500"/>
                                        <p:tgtEl>
                                          <p:spTgt spid="41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1988">
                                            <p:txEl>
                                              <p:pRg st="3" end="3"/>
                                            </p:txEl>
                                          </p:spTgt>
                                        </p:tgtEl>
                                        <p:attrNameLst>
                                          <p:attrName>style.visibility</p:attrName>
                                        </p:attrNameLst>
                                      </p:cBhvr>
                                      <p:to>
                                        <p:strVal val="visible"/>
                                      </p:to>
                                    </p:set>
                                    <p:animEffect transition="in" filter="slide(fromBottom)">
                                      <p:cBhvr>
                                        <p:cTn id="22" dur="500"/>
                                        <p:tgtEl>
                                          <p:spTgt spid="41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1988">
                                            <p:txEl>
                                              <p:pRg st="5" end="5"/>
                                            </p:txEl>
                                          </p:spTgt>
                                        </p:tgtEl>
                                        <p:attrNameLst>
                                          <p:attrName>style.visibility</p:attrName>
                                        </p:attrNameLst>
                                      </p:cBhvr>
                                      <p:to>
                                        <p:strVal val="visible"/>
                                      </p:to>
                                    </p:set>
                                    <p:animEffect transition="in" filter="slide(fromBottom)">
                                      <p:cBhvr>
                                        <p:cTn id="27" dur="500"/>
                                        <p:tgtEl>
                                          <p:spTgt spid="4198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1988">
                                            <p:txEl>
                                              <p:pRg st="4" end="4"/>
                                            </p:txEl>
                                          </p:spTgt>
                                        </p:tgtEl>
                                        <p:attrNameLst>
                                          <p:attrName>style.visibility</p:attrName>
                                        </p:attrNameLst>
                                      </p:cBhvr>
                                      <p:to>
                                        <p:strVal val="visible"/>
                                      </p:to>
                                    </p:set>
                                    <p:animEffect transition="in" filter="slide(fromBottom)">
                                      <p:cBhvr>
                                        <p:cTn id="32" dur="500"/>
                                        <p:tgtEl>
                                          <p:spTgt spid="419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1988">
                                            <p:txEl>
                                              <p:pRg st="6" end="6"/>
                                            </p:txEl>
                                          </p:spTgt>
                                        </p:tgtEl>
                                        <p:attrNameLst>
                                          <p:attrName>style.visibility</p:attrName>
                                        </p:attrNameLst>
                                      </p:cBhvr>
                                      <p:to>
                                        <p:strVal val="visible"/>
                                      </p:to>
                                    </p:set>
                                    <p:animEffect transition="in" filter="slide(fromBottom)">
                                      <p:cBhvr>
                                        <p:cTn id="37" dur="500"/>
                                        <p:tgtEl>
                                          <p:spTgt spid="419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1988">
                                            <p:txEl>
                                              <p:pRg st="7" end="7"/>
                                            </p:txEl>
                                          </p:spTgt>
                                        </p:tgtEl>
                                        <p:attrNameLst>
                                          <p:attrName>style.visibility</p:attrName>
                                        </p:attrNameLst>
                                      </p:cBhvr>
                                      <p:to>
                                        <p:strVal val="visible"/>
                                      </p:to>
                                    </p:set>
                                    <p:animEffect transition="in" filter="slide(fromBottom)">
                                      <p:cBhvr>
                                        <p:cTn id="42" dur="500"/>
                                        <p:tgtEl>
                                          <p:spTgt spid="419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814615E-6F15-4B2B-A4FC-049CD99C855D}" type="slidenum">
              <a:rPr lang="en-US" altLang="zh-CN" sz="1000" smtClean="0">
                <a:latin typeface="Times New Roman" panose="02020603050405020304" pitchFamily="18" charset="0"/>
                <a:cs typeface="Times New Roman" panose="02020603050405020304" pitchFamily="18" charset="0"/>
              </a:rPr>
              <a:t>17</a:t>
            </a:fld>
            <a:endParaRPr lang="en-US" altLang="zh-CN" sz="1000">
              <a:latin typeface="Times New Roman" panose="02020603050405020304" pitchFamily="18" charset="0"/>
              <a:cs typeface="Times New Roman" panose="02020603050405020304" pitchFamily="18" charset="0"/>
            </a:endParaRPr>
          </a:p>
        </p:txBody>
      </p:sp>
      <p:sp>
        <p:nvSpPr>
          <p:cNvPr id="53251" name="Rectangle 3"/>
          <p:cNvSpPr>
            <a:spLocks noGrp="1" noChangeArrowheads="1"/>
          </p:cNvSpPr>
          <p:nvPr>
            <p:ph idx="1"/>
          </p:nvPr>
        </p:nvSpPr>
        <p:spPr>
          <a:xfrm>
            <a:off x="323850" y="1412875"/>
            <a:ext cx="6391275" cy="4643438"/>
          </a:xfrm>
        </p:spPr>
        <p:txBody>
          <a:bodyPr/>
          <a:lstStyle/>
          <a:p>
            <a:pPr eaLnBrk="1" hangingPunct="1">
              <a:spcBef>
                <a:spcPts val="200"/>
              </a:spcBef>
            </a:pPr>
            <a:r>
              <a:rPr lang="zh-CN" altLang="en-US" sz="2100" i="1" dirty="0">
                <a:latin typeface="Times New Roman" panose="02020603050405020304" pitchFamily="18" charset="0"/>
                <a:cs typeface="Times New Roman" panose="02020603050405020304" pitchFamily="18" charset="0"/>
              </a:rPr>
              <a:t>规则：</a:t>
            </a:r>
            <a:endParaRPr lang="en-US" altLang="zh-CN" sz="2100" i="1" dirty="0">
              <a:latin typeface="Times New Roman" panose="02020603050405020304" pitchFamily="18" charset="0"/>
              <a:cs typeface="Times New Roman" panose="02020603050405020304" pitchFamily="18" charset="0"/>
            </a:endParaRPr>
          </a:p>
          <a:p>
            <a:pPr eaLnBrk="1" hangingPunct="1">
              <a:spcBef>
                <a:spcPts val="200"/>
              </a:spcBef>
              <a:buFont typeface="Tahoma" panose="020B0604030504040204" pitchFamily="34" charset="0"/>
              <a:buAutoNum type="arabicPeriod"/>
            </a:pPr>
            <a:r>
              <a:rPr lang="zh-CN" altLang="en-US" sz="2100" dirty="0">
                <a:solidFill>
                  <a:schemeClr val="folHlink"/>
                </a:solidFill>
                <a:latin typeface="Times New Roman" panose="02020603050405020304" pitchFamily="18" charset="0"/>
                <a:cs typeface="Times New Roman" panose="02020603050405020304" pitchFamily="18" charset="0"/>
              </a:rPr>
              <a:t>修改</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前须先对其</a:t>
            </a:r>
            <a:r>
              <a:rPr lang="zh-CN" altLang="en-US" sz="2100" dirty="0">
                <a:solidFill>
                  <a:schemeClr val="folHlink"/>
                </a:solidFill>
                <a:latin typeface="Times New Roman" panose="02020603050405020304" pitchFamily="18" charset="0"/>
                <a:cs typeface="Times New Roman" panose="02020603050405020304" pitchFamily="18" charset="0"/>
              </a:rPr>
              <a:t>加</a:t>
            </a:r>
            <a:r>
              <a:rPr lang="en-US" altLang="zh-CN" sz="2100" dirty="0">
                <a:solidFill>
                  <a:schemeClr val="folHlink"/>
                </a:solidFill>
                <a:latin typeface="Times New Roman" panose="02020603050405020304" pitchFamily="18" charset="0"/>
                <a:cs typeface="Times New Roman" panose="02020603050405020304" pitchFamily="18" charset="0"/>
              </a:rPr>
              <a:t>X</a:t>
            </a:r>
            <a:r>
              <a:rPr lang="zh-CN" altLang="en-US" sz="2100" dirty="0">
                <a:solidFill>
                  <a:schemeClr val="folHlink"/>
                </a:solidFill>
                <a:latin typeface="Times New Roman" panose="02020603050405020304" pitchFamily="18" charset="0"/>
                <a:cs typeface="Times New Roman" panose="02020603050405020304" pitchFamily="18" charset="0"/>
              </a:rPr>
              <a:t>锁</a:t>
            </a:r>
            <a:r>
              <a:rPr lang="zh-CN" altLang="en-US" sz="2100" dirty="0">
                <a:latin typeface="Times New Roman" panose="02020603050405020304" pitchFamily="18" charset="0"/>
                <a:cs typeface="Times New Roman" panose="02020603050405020304" pitchFamily="18" charset="0"/>
              </a:rPr>
              <a:t>，直到</a:t>
            </a:r>
            <a:r>
              <a:rPr lang="zh-CN" altLang="en-US" sz="2100" dirty="0">
                <a:solidFill>
                  <a:srgbClr val="0033CC"/>
                </a:solidFill>
                <a:latin typeface="Times New Roman" panose="02020603050405020304" pitchFamily="18" charset="0"/>
                <a:cs typeface="Times New Roman" panose="02020603050405020304" pitchFamily="18" charset="0"/>
              </a:rPr>
              <a:t>事务结束</a:t>
            </a:r>
            <a:r>
              <a:rPr lang="zh-CN" altLang="en-US" sz="2100" dirty="0">
                <a:latin typeface="Times New Roman" panose="02020603050405020304" pitchFamily="18" charset="0"/>
                <a:cs typeface="Times New Roman" panose="02020603050405020304" pitchFamily="18" charset="0"/>
              </a:rPr>
              <a:t>才释放</a:t>
            </a:r>
          </a:p>
          <a:p>
            <a:pPr eaLnBrk="1" hangingPunct="1">
              <a:spcBef>
                <a:spcPts val="200"/>
              </a:spcBef>
              <a:buFont typeface="Tahoma" panose="020B0604030504040204" pitchFamily="34" charset="0"/>
              <a:buAutoNum type="arabicPeriod"/>
            </a:pPr>
            <a:r>
              <a:rPr lang="zh-CN" altLang="en-US" sz="2100" dirty="0">
                <a:solidFill>
                  <a:schemeClr val="folHlink"/>
                </a:solidFill>
                <a:latin typeface="Times New Roman" panose="02020603050405020304" pitchFamily="18" charset="0"/>
                <a:cs typeface="Times New Roman" panose="02020603050405020304" pitchFamily="18" charset="0"/>
              </a:rPr>
              <a:t>读取</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前须先对其</a:t>
            </a:r>
            <a:r>
              <a:rPr lang="zh-CN" altLang="en-US" sz="2100" dirty="0">
                <a:solidFill>
                  <a:schemeClr val="folHlink"/>
                </a:solidFill>
                <a:latin typeface="Times New Roman" panose="02020603050405020304" pitchFamily="18" charset="0"/>
                <a:cs typeface="Times New Roman" panose="02020603050405020304" pitchFamily="18" charset="0"/>
              </a:rPr>
              <a:t>加</a:t>
            </a:r>
            <a:r>
              <a:rPr lang="en-US" altLang="zh-CN" sz="2100" dirty="0">
                <a:solidFill>
                  <a:schemeClr val="folHlink"/>
                </a:solidFill>
                <a:latin typeface="Times New Roman" panose="02020603050405020304" pitchFamily="18" charset="0"/>
                <a:cs typeface="Times New Roman" panose="02020603050405020304" pitchFamily="18" charset="0"/>
              </a:rPr>
              <a:t>S</a:t>
            </a:r>
            <a:r>
              <a:rPr lang="zh-CN" altLang="en-US" sz="2100" dirty="0">
                <a:solidFill>
                  <a:schemeClr val="folHlink"/>
                </a:solidFill>
                <a:latin typeface="Times New Roman" panose="02020603050405020304" pitchFamily="18" charset="0"/>
                <a:cs typeface="Times New Roman" panose="02020603050405020304" pitchFamily="18" charset="0"/>
              </a:rPr>
              <a:t>锁</a:t>
            </a:r>
            <a:r>
              <a:rPr lang="zh-CN" altLang="en-US" sz="2100" dirty="0">
                <a:latin typeface="Times New Roman" panose="02020603050405020304" pitchFamily="18" charset="0"/>
                <a:cs typeface="Times New Roman" panose="02020603050405020304" pitchFamily="18" charset="0"/>
              </a:rPr>
              <a:t>，</a:t>
            </a:r>
            <a:r>
              <a:rPr lang="zh-CN" altLang="en-US" sz="2100" dirty="0">
                <a:solidFill>
                  <a:srgbClr val="0033CC"/>
                </a:solidFill>
                <a:latin typeface="Times New Roman" panose="02020603050405020304" pitchFamily="18" charset="0"/>
                <a:cs typeface="Times New Roman" panose="02020603050405020304" pitchFamily="18" charset="0"/>
              </a:rPr>
              <a:t>读完后</a:t>
            </a:r>
            <a:r>
              <a:rPr lang="zh-CN" altLang="en-US" sz="2100" dirty="0">
                <a:latin typeface="Times New Roman" panose="02020603050405020304" pitchFamily="18" charset="0"/>
                <a:cs typeface="Times New Roman" panose="02020603050405020304" pitchFamily="18" charset="0"/>
              </a:rPr>
              <a:t>立即释放</a:t>
            </a:r>
            <a:endParaRPr lang="en-US" altLang="zh-CN" sz="2100" dirty="0">
              <a:latin typeface="Times New Roman" panose="02020603050405020304" pitchFamily="18" charset="0"/>
              <a:cs typeface="Times New Roman" panose="02020603050405020304" pitchFamily="18" charset="0"/>
            </a:endParaRPr>
          </a:p>
          <a:p>
            <a:pPr eaLnBrk="1" hangingPunct="1">
              <a:spcBef>
                <a:spcPts val="200"/>
              </a:spcBef>
            </a:pPr>
            <a:r>
              <a:rPr lang="zh-CN" altLang="en-US" sz="2100" i="1" dirty="0">
                <a:latin typeface="Times New Roman" panose="02020603050405020304" pitchFamily="18" charset="0"/>
                <a:cs typeface="Times New Roman" panose="02020603050405020304" pitchFamily="18" charset="0"/>
              </a:rPr>
              <a:t>解读：</a:t>
            </a:r>
            <a:endParaRPr lang="en-US" altLang="zh-CN" sz="2100" i="1" dirty="0">
              <a:latin typeface="Times New Roman" panose="02020603050405020304" pitchFamily="18" charset="0"/>
              <a:cs typeface="Times New Roman" panose="02020603050405020304" pitchFamily="18" charset="0"/>
            </a:endParaRPr>
          </a:p>
          <a:p>
            <a:pPr eaLnBrk="1" hangingPunct="1">
              <a:spcBef>
                <a:spcPts val="200"/>
              </a:spcBef>
              <a:buFont typeface="Tahoma" panose="020B0604030504040204" pitchFamily="34" charset="0"/>
              <a:buAutoNum type="arabicPeriod"/>
            </a:pPr>
            <a:r>
              <a:rPr lang="zh-CN" altLang="en-US" sz="2100" dirty="0">
                <a:latin typeface="Times New Roman" panose="02020603050405020304" pitchFamily="18" charset="0"/>
                <a:cs typeface="Times New Roman" panose="02020603050405020304" pitchFamily="18" charset="0"/>
              </a:rPr>
              <a:t>规则</a:t>
            </a:r>
            <a:r>
              <a:rPr lang="en-US" altLang="zh-CN" sz="2100" dirty="0">
                <a:latin typeface="Times New Roman" panose="02020603050405020304" pitchFamily="18" charset="0"/>
                <a:cs typeface="Times New Roman" panose="02020603050405020304" pitchFamily="18" charset="0"/>
              </a:rPr>
              <a:t>1</a:t>
            </a:r>
            <a:r>
              <a:rPr lang="zh-CN" altLang="en-US" sz="2100" dirty="0">
                <a:latin typeface="Times New Roman" panose="02020603050405020304" pitchFamily="18" charset="0"/>
                <a:cs typeface="Times New Roman" panose="02020603050405020304" pitchFamily="18" charset="0"/>
              </a:rPr>
              <a:t>解决了丢失修改</a:t>
            </a:r>
            <a:endParaRPr lang="en-US" altLang="zh-CN" sz="2100" dirty="0">
              <a:latin typeface="Times New Roman" panose="02020603050405020304" pitchFamily="18" charset="0"/>
              <a:cs typeface="Times New Roman" panose="02020603050405020304" pitchFamily="18" charset="0"/>
            </a:endParaRPr>
          </a:p>
          <a:p>
            <a:pPr eaLnBrk="1" hangingPunct="1">
              <a:spcBef>
                <a:spcPts val="200"/>
              </a:spcBef>
              <a:buFont typeface="Tahoma" panose="020B0604030504040204" pitchFamily="34" charset="0"/>
              <a:buAutoNum type="arabicPeriod"/>
            </a:pPr>
            <a:r>
              <a:rPr lang="zh-CN" altLang="en-US" sz="2100" dirty="0">
                <a:latin typeface="Times New Roman" panose="02020603050405020304" pitchFamily="18" charset="0"/>
                <a:cs typeface="Times New Roman" panose="02020603050405020304" pitchFamily="18" charset="0"/>
              </a:rPr>
              <a:t>规则</a:t>
            </a:r>
            <a:r>
              <a:rPr lang="en-US" altLang="zh-CN" sz="2100" dirty="0">
                <a:latin typeface="Times New Roman" panose="02020603050405020304" pitchFamily="18" charset="0"/>
                <a:cs typeface="Times New Roman" panose="02020603050405020304" pitchFamily="18" charset="0"/>
              </a:rPr>
              <a:t>2</a:t>
            </a:r>
            <a:r>
              <a:rPr lang="zh-CN" altLang="en-US" sz="2100" dirty="0">
                <a:latin typeface="Times New Roman" panose="02020603050405020304" pitchFamily="18" charset="0"/>
                <a:cs typeface="Times New Roman" panose="02020603050405020304" pitchFamily="18" charset="0"/>
              </a:rPr>
              <a:t>实际上是防止别的事务未提交时读取</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：由于别的事务未提交时</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锁没释放，无法加</a:t>
            </a:r>
            <a:r>
              <a:rPr lang="en-US" altLang="zh-CN" sz="2100" dirty="0">
                <a:latin typeface="Times New Roman" panose="02020603050405020304" pitchFamily="18" charset="0"/>
                <a:cs typeface="Times New Roman" panose="02020603050405020304" pitchFamily="18" charset="0"/>
              </a:rPr>
              <a:t>S</a:t>
            </a:r>
            <a:r>
              <a:rPr lang="zh-CN" altLang="en-US" sz="2100" dirty="0">
                <a:latin typeface="Times New Roman" panose="02020603050405020304" pitchFamily="18" charset="0"/>
                <a:cs typeface="Times New Roman" panose="02020603050405020304" pitchFamily="18" charset="0"/>
              </a:rPr>
              <a:t>锁（应规则</a:t>
            </a:r>
            <a:r>
              <a:rPr lang="en-US" altLang="zh-CN" sz="2100" dirty="0">
                <a:latin typeface="Times New Roman" panose="02020603050405020304" pitchFamily="18" charset="0"/>
                <a:cs typeface="Times New Roman" panose="02020603050405020304" pitchFamily="18" charset="0"/>
              </a:rPr>
              <a:t>2的要求</a:t>
            </a:r>
            <a:r>
              <a:rPr lang="zh-CN" altLang="en-US" sz="2100" dirty="0">
                <a:latin typeface="Times New Roman" panose="02020603050405020304" pitchFamily="18" charset="0"/>
                <a:cs typeface="Times New Roman" panose="02020603050405020304" pitchFamily="18" charset="0"/>
              </a:rPr>
              <a:t>），也就无法读，</a:t>
            </a:r>
            <a:r>
              <a:rPr lang="en-US" altLang="zh-CN" sz="2100" dirty="0" err="1">
                <a:latin typeface="Times New Roman" panose="02020603050405020304" pitchFamily="18" charset="0"/>
                <a:cs typeface="Times New Roman" panose="02020603050405020304" pitchFamily="18" charset="0"/>
              </a:rPr>
              <a:t>因此</a:t>
            </a:r>
            <a:r>
              <a:rPr lang="zh-CN" altLang="en-US" sz="2100" dirty="0">
                <a:latin typeface="Times New Roman" panose="02020603050405020304" pitchFamily="18" charset="0"/>
                <a:cs typeface="Times New Roman" panose="02020603050405020304" pitchFamily="18" charset="0"/>
              </a:rPr>
              <a:t>解决了脏读问题。</a:t>
            </a:r>
            <a:r>
              <a:rPr lang="zh-CN" altLang="en-US" sz="2100" dirty="0">
                <a:latin typeface="Times New Roman" panose="02020603050405020304" pitchFamily="18" charset="0"/>
                <a:cs typeface="Times New Roman" panose="02020603050405020304" pitchFamily="18" charset="0"/>
                <a:hlinkClick r:id="rId5" action="ppaction://hlinksldjump"/>
              </a:rPr>
              <a:t>示例</a:t>
            </a:r>
            <a:endParaRPr lang="zh-CN" altLang="en-US" sz="2100" dirty="0">
              <a:latin typeface="Times New Roman" panose="02020603050405020304" pitchFamily="18" charset="0"/>
              <a:cs typeface="Times New Roman" panose="02020603050405020304" pitchFamily="18" charset="0"/>
            </a:endParaRPr>
          </a:p>
          <a:p>
            <a:pPr eaLnBrk="1" hangingPunct="1">
              <a:spcBef>
                <a:spcPts val="200"/>
              </a:spcBef>
              <a:buFont typeface="Tahoma" panose="020B0604030504040204" pitchFamily="34" charset="0"/>
              <a:buAutoNum type="arabicPeriod"/>
            </a:pPr>
            <a:r>
              <a:rPr lang="zh-CN" altLang="en-US" sz="2100" dirty="0">
                <a:latin typeface="Times New Roman" panose="02020603050405020304" pitchFamily="18" charset="0"/>
                <a:cs typeface="Times New Roman" panose="02020603050405020304" pitchFamily="18" charset="0"/>
              </a:rPr>
              <a:t>规则</a:t>
            </a:r>
            <a:r>
              <a:rPr lang="en-US" altLang="zh-CN" sz="2100" dirty="0">
                <a:latin typeface="Times New Roman" panose="02020603050405020304" pitchFamily="18" charset="0"/>
                <a:cs typeface="Times New Roman" panose="02020603050405020304" pitchFamily="18" charset="0"/>
              </a:rPr>
              <a:t>2还可</a:t>
            </a:r>
            <a:r>
              <a:rPr lang="zh-CN" altLang="en-US" sz="2100" dirty="0">
                <a:latin typeface="Times New Roman" panose="02020603050405020304" pitchFamily="18" charset="0"/>
                <a:cs typeface="Times New Roman" panose="02020603050405020304" pitchFamily="18" charset="0"/>
              </a:rPr>
              <a:t>防止其他事务修改</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（与</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锁不相容），但不会防止其他事务读取</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a:t>
            </a:r>
          </a:p>
          <a:p>
            <a:pPr eaLnBrk="1" hangingPunct="1">
              <a:spcBef>
                <a:spcPts val="200"/>
              </a:spcBef>
              <a:buFont typeface="Tahoma" panose="020B0604030504040204" pitchFamily="34" charset="0"/>
              <a:buAutoNum type="arabicPeriod"/>
            </a:pPr>
            <a:r>
              <a:rPr lang="en-US" altLang="zh-CN" sz="2100" dirty="0">
                <a:latin typeface="Times New Roman" panose="02020603050405020304" pitchFamily="18" charset="0"/>
                <a:cs typeface="Times New Roman" panose="02020603050405020304" pitchFamily="18" charset="0"/>
              </a:rPr>
              <a:t>S</a:t>
            </a:r>
            <a:r>
              <a:rPr lang="zh-CN" altLang="en-US" sz="2100" dirty="0">
                <a:latin typeface="Times New Roman" panose="02020603050405020304" pitchFamily="18" charset="0"/>
                <a:cs typeface="Times New Roman" panose="02020603050405020304" pitchFamily="18" charset="0"/>
              </a:rPr>
              <a:t>锁在数据发送给客户端之后就释放，它不需要保持到事务结束，所以它不能保证可重复读和无幻象读。</a:t>
            </a:r>
            <a:r>
              <a:rPr lang="zh-CN" altLang="en-US" sz="2100" dirty="0">
                <a:latin typeface="Times New Roman" panose="02020603050405020304" pitchFamily="18" charset="0"/>
                <a:cs typeface="Times New Roman" panose="02020603050405020304" pitchFamily="18" charset="0"/>
                <a:hlinkClick r:id="rId6" action="ppaction://hlinksldjump"/>
              </a:rPr>
              <a:t>示例</a:t>
            </a:r>
            <a:endParaRPr lang="zh-CN" altLang="en-US" sz="2100" dirty="0">
              <a:latin typeface="Times New Roman" panose="02020603050405020304" pitchFamily="18" charset="0"/>
              <a:cs typeface="Times New Roman" panose="02020603050405020304" pitchFamily="18" charset="0"/>
            </a:endParaRPr>
          </a:p>
        </p:txBody>
      </p:sp>
      <p:sp>
        <p:nvSpPr>
          <p:cNvPr id="15364" name="Rectangle 4"/>
          <p:cNvSpPr>
            <a:spLocks noChangeArrowheads="1"/>
          </p:cNvSpPr>
          <p:nvPr/>
        </p:nvSpPr>
        <p:spPr bwMode="auto">
          <a:xfrm>
            <a:off x="6786563" y="1928813"/>
            <a:ext cx="2014537" cy="302260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① Slock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② Read (A)</a:t>
            </a:r>
          </a:p>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③ Unlock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④ Slock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⑤ Read(A)</a:t>
            </a:r>
          </a:p>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⑥ Unlock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5365" name="Text Box 5"/>
          <p:cNvSpPr txBox="1">
            <a:spLocks noChangeArrowheads="1"/>
          </p:cNvSpPr>
          <p:nvPr/>
        </p:nvSpPr>
        <p:spPr bwMode="auto">
          <a:xfrm>
            <a:off x="7143750" y="1504950"/>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7693" name="标题 6"/>
          <p:cNvSpPr>
            <a:spLocks noGrp="1"/>
          </p:cNvSpPr>
          <p:nvPr>
            <p:ph type="title"/>
          </p:nvPr>
        </p:nvSpPr>
        <p:spPr/>
        <p:txBody>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9.2 </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事务隔离级别与封锁规则</a:t>
            </a:r>
            <a:br>
              <a:rPr lang="en-US" altLang="zh-CN" sz="36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Read committed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时封锁规则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1+#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1+#ppt_w/2"/>
                                          </p:val>
                                        </p:tav>
                                        <p:tav tm="100000">
                                          <p:val>
                                            <p:strVal val="#ppt_x"/>
                                          </p:val>
                                        </p:tav>
                                      </p:tavLst>
                                    </p:anim>
                                    <p:anim calcmode="lin" valueType="num">
                                      <p:cBhvr additive="base">
                                        <p:cTn id="12"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slide(fromBottom)">
                                      <p:cBhvr>
                                        <p:cTn id="17" dur="5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slide(fromBottom)">
                                      <p:cBhvr>
                                        <p:cTn id="22" dur="500"/>
                                        <p:tgtEl>
                                          <p:spTgt spid="53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Effect transition="in" filter="slide(fromBottom)">
                                      <p:cBhvr>
                                        <p:cTn id="27" dur="500"/>
                                        <p:tgtEl>
                                          <p:spTgt spid="532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3251">
                                            <p:txEl>
                                              <p:pRg st="3" end="3"/>
                                            </p:txEl>
                                          </p:spTgt>
                                        </p:tgtEl>
                                        <p:attrNameLst>
                                          <p:attrName>style.visibility</p:attrName>
                                        </p:attrNameLst>
                                      </p:cBhvr>
                                      <p:to>
                                        <p:strVal val="visible"/>
                                      </p:to>
                                    </p:set>
                                    <p:animEffect transition="in" filter="slide(fromBottom)">
                                      <p:cBhvr>
                                        <p:cTn id="32" dur="500"/>
                                        <p:tgtEl>
                                          <p:spTgt spid="532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3251">
                                            <p:txEl>
                                              <p:pRg st="4" end="4"/>
                                            </p:txEl>
                                          </p:spTgt>
                                        </p:tgtEl>
                                        <p:attrNameLst>
                                          <p:attrName>style.visibility</p:attrName>
                                        </p:attrNameLst>
                                      </p:cBhvr>
                                      <p:to>
                                        <p:strVal val="visible"/>
                                      </p:to>
                                    </p:set>
                                    <p:animEffect transition="in" filter="slide(fromBottom)">
                                      <p:cBhvr>
                                        <p:cTn id="37" dur="500"/>
                                        <p:tgtEl>
                                          <p:spTgt spid="5325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3251">
                                            <p:txEl>
                                              <p:pRg st="5" end="5"/>
                                            </p:txEl>
                                          </p:spTgt>
                                        </p:tgtEl>
                                        <p:attrNameLst>
                                          <p:attrName>style.visibility</p:attrName>
                                        </p:attrNameLst>
                                      </p:cBhvr>
                                      <p:to>
                                        <p:strVal val="visible"/>
                                      </p:to>
                                    </p:set>
                                    <p:animEffect transition="in" filter="slide(fromBottom)">
                                      <p:cBhvr>
                                        <p:cTn id="42" dur="500"/>
                                        <p:tgtEl>
                                          <p:spTgt spid="5325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3251">
                                            <p:txEl>
                                              <p:pRg st="6" end="6"/>
                                            </p:txEl>
                                          </p:spTgt>
                                        </p:tgtEl>
                                        <p:attrNameLst>
                                          <p:attrName>style.visibility</p:attrName>
                                        </p:attrNameLst>
                                      </p:cBhvr>
                                      <p:to>
                                        <p:strVal val="visible"/>
                                      </p:to>
                                    </p:set>
                                    <p:animEffect transition="in" filter="slide(fromBottom)">
                                      <p:cBhvr>
                                        <p:cTn id="47" dur="500"/>
                                        <p:tgtEl>
                                          <p:spTgt spid="5325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3251">
                                            <p:txEl>
                                              <p:pRg st="7" end="7"/>
                                            </p:txEl>
                                          </p:spTgt>
                                        </p:tgtEl>
                                        <p:attrNameLst>
                                          <p:attrName>style.visibility</p:attrName>
                                        </p:attrNameLst>
                                      </p:cBhvr>
                                      <p:to>
                                        <p:strVal val="visible"/>
                                      </p:to>
                                    </p:set>
                                    <p:animEffect transition="in" filter="slide(fromBottom)">
                                      <p:cBhvr>
                                        <p:cTn id="52" dur="5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15364" grpId="0" animBg="1"/>
      <p:bldP spid="153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5899F43-B18A-4F8A-A299-B4107D553855}" type="slidenum">
              <a:rPr lang="en-US" altLang="zh-CN" sz="1000" smtClean="0">
                <a:latin typeface="Times New Roman" panose="02020603050405020304" pitchFamily="18" charset="0"/>
                <a:cs typeface="Times New Roman" panose="02020603050405020304" pitchFamily="18" charset="0"/>
              </a:rPr>
              <a:t>18</a:t>
            </a:fld>
            <a:endParaRPr lang="en-US" altLang="zh-CN" sz="1000">
              <a:latin typeface="Times New Roman" panose="02020603050405020304" pitchFamily="18" charset="0"/>
              <a:cs typeface="Times New Roman" panose="02020603050405020304" pitchFamily="18" charset="0"/>
            </a:endParaRPr>
          </a:p>
        </p:txBody>
      </p:sp>
      <p:sp>
        <p:nvSpPr>
          <p:cNvPr id="35843" name="Rectangle 6"/>
          <p:cNvSpPr>
            <a:spLocks noGrp="1" noChangeArrowheads="1"/>
          </p:cNvSpPr>
          <p:nvPr>
            <p:ph idx="1"/>
          </p:nvPr>
        </p:nvSpPr>
        <p:spPr>
          <a:xfrm>
            <a:off x="457200" y="1481138"/>
            <a:ext cx="8183561" cy="3733800"/>
          </a:xfrm>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T1</a:t>
            </a:r>
            <a:r>
              <a:rPr lang="zh-CN" altLang="en-US" sz="2000" dirty="0">
                <a:solidFill>
                  <a:schemeClr val="folHlink"/>
                </a:solidFill>
                <a:latin typeface="Times New Roman" panose="02020603050405020304" pitchFamily="18" charset="0"/>
                <a:cs typeface="Times New Roman" panose="02020603050405020304" pitchFamily="18" charset="0"/>
              </a:rPr>
              <a:t>存入</a:t>
            </a:r>
            <a:r>
              <a:rPr lang="en-US" altLang="zh-CN" sz="2000" dirty="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None/>
            </a:pPr>
            <a:r>
              <a:rPr lang="en-US" altLang="zh-CN" sz="2000" dirty="0">
                <a:solidFill>
                  <a:schemeClr val="folHlink"/>
                </a:solidFill>
                <a:latin typeface="Times New Roman" panose="02020603050405020304" pitchFamily="18" charset="0"/>
                <a:cs typeface="Times New Roman" panose="02020603050405020304" pitchFamily="18" charset="0"/>
              </a:rPr>
              <a:t>④Rollback</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查余额</a:t>
            </a:r>
            <a:r>
              <a:rPr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Ⅰ 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Ⅱ </a:t>
            </a:r>
            <a:r>
              <a:rPr lang="en-US" altLang="zh-CN" sz="2000" dirty="0" err="1">
                <a:latin typeface="Times New Roman" panose="02020603050405020304" pitchFamily="18" charset="0"/>
                <a:cs typeface="Times New Roman" panose="02020603050405020304" pitchFamily="18" charset="0"/>
              </a:rPr>
              <a:t>输出</a:t>
            </a:r>
            <a:endParaRPr lang="en-US" altLang="zh-CN" sz="2000" dirty="0">
              <a:latin typeface="Times New Roman" panose="02020603050405020304" pitchFamily="18" charset="0"/>
              <a:cs typeface="Times New Roman" panose="02020603050405020304" pitchFamily="18" charset="0"/>
            </a:endParaRPr>
          </a:p>
        </p:txBody>
      </p:sp>
      <p:sp>
        <p:nvSpPr>
          <p:cNvPr id="45060" name="Rectangle 7"/>
          <p:cNvSpPr>
            <a:spLocks noGrp="1" noChangeArrowheads="1"/>
          </p:cNvSpPr>
          <p:nvPr>
            <p:ph sz="half" idx="4294967295"/>
          </p:nvPr>
        </p:nvSpPr>
        <p:spPr>
          <a:xfrm>
            <a:off x="3538538" y="1500188"/>
            <a:ext cx="5605462" cy="4114800"/>
          </a:xfrm>
        </p:spPr>
        <p:txBody>
          <a:bodyPr/>
          <a:lstStyle/>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①  </a:t>
            </a:r>
            <a:r>
              <a:rPr lang="en-US" altLang="zh-CN" sz="2000" dirty="0" err="1">
                <a:latin typeface="Times New Roman" panose="02020603050405020304" pitchFamily="18" charset="0"/>
                <a:cs typeface="Times New Roman" panose="02020603050405020304" pitchFamily="18" charset="0"/>
              </a:rPr>
              <a:t>Xlock</a:t>
            </a:r>
            <a:r>
              <a:rPr lang="en-US" altLang="zh-CN" sz="2000" dirty="0">
                <a:latin typeface="Times New Roman" panose="02020603050405020304" pitchFamily="18" charset="0"/>
                <a:cs typeface="Times New Roman" panose="02020603050405020304" pitchFamily="18" charset="0"/>
              </a:rPr>
              <a:t>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②	 Read (A)</a:t>
            </a:r>
          </a:p>
          <a:p>
            <a:pPr eaLnBrk="1" hangingPunct="1">
              <a:lnSpc>
                <a:spcPct val="9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③  </a:t>
            </a:r>
            <a:r>
              <a:rPr lang="en-US" altLang="zh-CN" sz="2000" dirty="0">
                <a:latin typeface="Times New Roman" panose="02020603050405020304" pitchFamily="18" charset="0"/>
                <a:cs typeface="Times New Roman" panose="02020603050405020304" pitchFamily="18" charset="0"/>
              </a:rPr>
              <a:t>A = A + 500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④  Write (A)	     </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Ⅰ </a:t>
            </a:r>
            <a:r>
              <a:rPr lang="en-US" altLang="zh-CN" sz="2000" dirty="0" err="1">
                <a:latin typeface="Times New Roman" panose="02020603050405020304" pitchFamily="18" charset="0"/>
                <a:cs typeface="Times New Roman" panose="02020603050405020304" pitchFamily="18" charset="0"/>
              </a:rPr>
              <a:t>Slock</a:t>
            </a:r>
            <a:r>
              <a:rPr lang="en-US" altLang="zh-CN" sz="2000" dirty="0">
                <a:latin typeface="Times New Roman" panose="02020603050405020304" pitchFamily="18" charset="0"/>
                <a:cs typeface="Times New Roman" panose="02020603050405020304" pitchFamily="18" charset="0"/>
              </a:rPr>
              <a:t> A </a:t>
            </a:r>
            <a:r>
              <a:rPr lang="zh-CN" altLang="en-US" sz="2000" dirty="0">
                <a:latin typeface="Times New Roman" panose="02020603050405020304" pitchFamily="18" charset="0"/>
                <a:cs typeface="Times New Roman" panose="02020603050405020304" pitchFamily="18" charset="0"/>
              </a:rPr>
              <a:t>成功吗？</a:t>
            </a:r>
          </a:p>
          <a:p>
            <a:pPr marL="566420" indent="-457200" eaLnBrk="1" hangingPunct="1">
              <a:lnSpc>
                <a:spcPct val="90000"/>
              </a:lnSpc>
              <a:buFont typeface="+mj-ea"/>
              <a:buAutoNum type="circleNumDbPlain" startAt="5"/>
              <a:tabLst>
                <a:tab pos="2505075" algn="l"/>
              </a:tabLst>
            </a:pPr>
            <a:r>
              <a:rPr lang="en-US" altLang="zh-CN" sz="2000" dirty="0">
                <a:latin typeface="Times New Roman" panose="02020603050405020304" pitchFamily="18" charset="0"/>
                <a:cs typeface="Times New Roman" panose="02020603050405020304" pitchFamily="18" charset="0"/>
              </a:rPr>
              <a:t>Rollback 	     ┆</a:t>
            </a:r>
            <a:r>
              <a:rPr lang="zh-CN" altLang="en-US" sz="2000" dirty="0">
                <a:latin typeface="Times New Roman" panose="02020603050405020304" pitchFamily="18" charset="0"/>
                <a:cs typeface="Times New Roman" panose="02020603050405020304" pitchFamily="18" charset="0"/>
              </a:rPr>
              <a:t>等待</a:t>
            </a:r>
            <a:endParaRPr lang="en-US" altLang="zh-CN" sz="2000" dirty="0">
              <a:latin typeface="Times New Roman" panose="02020603050405020304" pitchFamily="18" charset="0"/>
              <a:cs typeface="Times New Roman" panose="02020603050405020304" pitchFamily="18" charset="0"/>
            </a:endParaRPr>
          </a:p>
          <a:p>
            <a:pPr marL="566420" indent="-457200" eaLnBrk="1" hangingPunct="1">
              <a:lnSpc>
                <a:spcPct val="90000"/>
              </a:lnSpc>
              <a:buAutoNum type="circleNumDbPlain" startAt="5"/>
              <a:tabLst>
                <a:tab pos="2505075" algn="l"/>
              </a:tabLst>
            </a:pPr>
            <a:r>
              <a:rPr lang="en-US" altLang="zh-CN" sz="2000" dirty="0">
                <a:latin typeface="Times New Roman" panose="02020603050405020304" pitchFamily="18" charset="0"/>
                <a:cs typeface="Times New Roman" panose="02020603050405020304" pitchFamily="18" charset="0"/>
              </a:rPr>
              <a:t>Unlock A 	     ┆</a:t>
            </a:r>
            <a:r>
              <a:rPr lang="zh-CN" altLang="en-US" sz="2000" dirty="0">
                <a:latin typeface="Times New Roman" panose="02020603050405020304" pitchFamily="18" charset="0"/>
                <a:cs typeface="Times New Roman" panose="02020603050405020304" pitchFamily="18" charset="0"/>
              </a:rPr>
              <a:t>等待</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Ⅰ </a:t>
            </a:r>
            <a:r>
              <a:rPr lang="en-US" altLang="zh-CN" sz="2000" dirty="0" err="1">
                <a:latin typeface="Times New Roman" panose="02020603050405020304" pitchFamily="18" charset="0"/>
                <a:cs typeface="Times New Roman" panose="02020603050405020304" pitchFamily="18" charset="0"/>
              </a:rPr>
              <a:t>Slock</a:t>
            </a:r>
            <a:r>
              <a:rPr lang="en-US" altLang="zh-CN" sz="2000" dirty="0">
                <a:latin typeface="Times New Roman" panose="02020603050405020304" pitchFamily="18" charset="0"/>
                <a:cs typeface="Times New Roman" panose="02020603050405020304" pitchFamily="18" charset="0"/>
              </a:rPr>
              <a:t> A</a:t>
            </a: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Ⅱ Read(A)</a:t>
            </a: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Ⅲ Unlock A</a:t>
            </a:r>
          </a:p>
          <a:p>
            <a:pPr eaLnBrk="1" hangingPunct="1">
              <a:lnSpc>
                <a:spcPct val="9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Ⅴ </a:t>
            </a:r>
            <a:r>
              <a:rPr lang="zh-CN" altLang="en-US" sz="2000" dirty="0">
                <a:latin typeface="Times New Roman" panose="02020603050405020304" pitchFamily="18" charset="0"/>
                <a:cs typeface="Times New Roman" panose="02020603050405020304" pitchFamily="18" charset="0"/>
              </a:rPr>
              <a:t>输出</a:t>
            </a:r>
            <a:endParaRPr lang="en-US" altLang="zh-CN" sz="20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p>
        </p:txBody>
      </p:sp>
      <p:sp>
        <p:nvSpPr>
          <p:cNvPr id="35845" name="Line 8"/>
          <p:cNvSpPr>
            <a:spLocks noChangeShapeType="1"/>
          </p:cNvSpPr>
          <p:nvPr/>
        </p:nvSpPr>
        <p:spPr bwMode="auto">
          <a:xfrm>
            <a:off x="5867400" y="1357313"/>
            <a:ext cx="0" cy="4103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072063" y="5397500"/>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
        <p:nvSpPr>
          <p:cNvPr id="8" name="AutoShape 7">
            <a:hlinkClick r:id="" action="ppaction://hlinkshowjump?jump=lastslideviewed" highlightClick="1"/>
          </p:cNvPr>
          <p:cNvSpPr>
            <a:spLocks noChangeArrowheads="1"/>
          </p:cNvSpPr>
          <p:nvPr/>
        </p:nvSpPr>
        <p:spPr bwMode="auto">
          <a:xfrm>
            <a:off x="8640763" y="6381750"/>
            <a:ext cx="503237" cy="47625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标题 8"/>
          <p:cNvSpPr>
            <a:spLocks noGrp="1"/>
          </p:cNvSpPr>
          <p:nvPr>
            <p:ph type="title"/>
          </p:nvPr>
        </p:nvSpPr>
        <p:spPr>
          <a:xfrm>
            <a:off x="457200" y="274955"/>
            <a:ext cx="8229600" cy="687705"/>
          </a:xfrm>
        </p:spPr>
        <p:txBody>
          <a:bodyPr/>
          <a:lstStyle/>
          <a:p>
            <a:pPr>
              <a:defRPr/>
            </a:pPr>
            <a:r>
              <a:rPr lang="zh-CN" altLang="en-US" sz="3600" dirty="0">
                <a:latin typeface="Times New Roman" panose="02020603050405020304" pitchFamily="18" charset="0"/>
                <a:cs typeface="Times New Roman" panose="02020603050405020304" pitchFamily="18" charset="0"/>
              </a:rPr>
              <a:t>例</a:t>
            </a:r>
            <a:r>
              <a:rPr lang="en-US" altLang="zh-CN" sz="3600" dirty="0">
                <a:latin typeface="Times New Roman" panose="02020603050405020304" pitchFamily="18" charset="0"/>
                <a:cs typeface="Times New Roman" panose="02020603050405020304" pitchFamily="18" charset="0"/>
              </a:rPr>
              <a:t>3</a:t>
            </a:r>
            <a:r>
              <a:rPr lang="zh-CN" altLang="en-US" sz="3600" dirty="0">
                <a:latin typeface="Times New Roman" panose="02020603050405020304" pitchFamily="18" charset="0"/>
                <a:cs typeface="Times New Roman" panose="02020603050405020304" pitchFamily="18" charset="0"/>
              </a:rPr>
              <a:t>：解决脏读问题</a:t>
            </a:r>
          </a:p>
        </p:txBody>
      </p:sp>
    </p:spTree>
    <p:extLst>
      <p:ext uri="{BB962C8B-B14F-4D97-AF65-F5344CB8AC3E}">
        <p14:creationId xmlns:p14="http://schemas.microsoft.com/office/powerpoint/2010/main" val="4049102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slide(fromBottom)">
                                      <p:cBhvr>
                                        <p:cTn id="7" dur="500"/>
                                        <p:tgtEl>
                                          <p:spTgt spid="45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slide(fromBottom)">
                                      <p:cBhvr>
                                        <p:cTn id="12" dur="500"/>
                                        <p:tgtEl>
                                          <p:spTgt spid="450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slide(fromBottom)">
                                      <p:cBhvr>
                                        <p:cTn id="17" dur="500"/>
                                        <p:tgtEl>
                                          <p:spTgt spid="450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5060">
                                            <p:txEl>
                                              <p:pRg st="3" end="3"/>
                                            </p:txEl>
                                          </p:spTgt>
                                        </p:tgtEl>
                                        <p:attrNameLst>
                                          <p:attrName>style.visibility</p:attrName>
                                        </p:attrNameLst>
                                      </p:cBhvr>
                                      <p:to>
                                        <p:strVal val="visible"/>
                                      </p:to>
                                    </p:set>
                                    <p:animEffect transition="in" filter="slide(fromBottom)">
                                      <p:cBhvr>
                                        <p:cTn id="22" dur="500"/>
                                        <p:tgtEl>
                                          <p:spTgt spid="450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5060">
                                            <p:txEl>
                                              <p:pRg st="4" end="4"/>
                                            </p:txEl>
                                          </p:spTgt>
                                        </p:tgtEl>
                                        <p:attrNameLst>
                                          <p:attrName>style.visibility</p:attrName>
                                        </p:attrNameLst>
                                      </p:cBhvr>
                                      <p:to>
                                        <p:strVal val="visible"/>
                                      </p:to>
                                    </p:set>
                                    <p:animEffect transition="in" filter="slide(fromBottom)">
                                      <p:cBhvr>
                                        <p:cTn id="27" dur="500"/>
                                        <p:tgtEl>
                                          <p:spTgt spid="450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5060">
                                            <p:txEl>
                                              <p:pRg st="6" end="6"/>
                                            </p:txEl>
                                          </p:spTgt>
                                        </p:tgtEl>
                                        <p:attrNameLst>
                                          <p:attrName>style.visibility</p:attrName>
                                        </p:attrNameLst>
                                      </p:cBhvr>
                                      <p:to>
                                        <p:strVal val="visible"/>
                                      </p:to>
                                    </p:set>
                                    <p:animEffect transition="in" filter="slide(fromBottom)">
                                      <p:cBhvr>
                                        <p:cTn id="32" dur="500"/>
                                        <p:tgtEl>
                                          <p:spTgt spid="4506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5060">
                                            <p:txEl>
                                              <p:pRg st="5" end="5"/>
                                            </p:txEl>
                                          </p:spTgt>
                                        </p:tgtEl>
                                        <p:attrNameLst>
                                          <p:attrName>style.visibility</p:attrName>
                                        </p:attrNameLst>
                                      </p:cBhvr>
                                      <p:to>
                                        <p:strVal val="visible"/>
                                      </p:to>
                                    </p:set>
                                    <p:animEffect transition="in" filter="slide(fromBottom)">
                                      <p:cBhvr>
                                        <p:cTn id="37" dur="500"/>
                                        <p:tgtEl>
                                          <p:spTgt spid="4506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5060">
                                            <p:txEl>
                                              <p:pRg st="7" end="7"/>
                                            </p:txEl>
                                          </p:spTgt>
                                        </p:tgtEl>
                                        <p:attrNameLst>
                                          <p:attrName>style.visibility</p:attrName>
                                        </p:attrNameLst>
                                      </p:cBhvr>
                                      <p:to>
                                        <p:strVal val="visible"/>
                                      </p:to>
                                    </p:set>
                                    <p:animEffect transition="in" filter="slide(fromBottom)">
                                      <p:cBhvr>
                                        <p:cTn id="42" dur="500"/>
                                        <p:tgtEl>
                                          <p:spTgt spid="4506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5060">
                                            <p:txEl>
                                              <p:pRg st="8" end="8"/>
                                            </p:txEl>
                                          </p:spTgt>
                                        </p:tgtEl>
                                        <p:attrNameLst>
                                          <p:attrName>style.visibility</p:attrName>
                                        </p:attrNameLst>
                                      </p:cBhvr>
                                      <p:to>
                                        <p:strVal val="visible"/>
                                      </p:to>
                                    </p:set>
                                    <p:animEffect transition="in" filter="slide(fromBottom)">
                                      <p:cBhvr>
                                        <p:cTn id="47" dur="500"/>
                                        <p:tgtEl>
                                          <p:spTgt spid="4506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45060">
                                            <p:txEl>
                                              <p:pRg st="9" end="9"/>
                                            </p:txEl>
                                          </p:spTgt>
                                        </p:tgtEl>
                                        <p:attrNameLst>
                                          <p:attrName>style.visibility</p:attrName>
                                        </p:attrNameLst>
                                      </p:cBhvr>
                                      <p:to>
                                        <p:strVal val="visible"/>
                                      </p:to>
                                    </p:set>
                                    <p:animEffect transition="in" filter="slide(fromBottom)">
                                      <p:cBhvr>
                                        <p:cTn id="52" dur="500"/>
                                        <p:tgtEl>
                                          <p:spTgt spid="4506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45060">
                                            <p:txEl>
                                              <p:pRg st="10" end="10"/>
                                            </p:txEl>
                                          </p:spTgt>
                                        </p:tgtEl>
                                        <p:attrNameLst>
                                          <p:attrName>style.visibility</p:attrName>
                                        </p:attrNameLst>
                                      </p:cBhvr>
                                      <p:to>
                                        <p:strVal val="visible"/>
                                      </p:to>
                                    </p:set>
                                    <p:animEffect transition="in" filter="slide(fromBottom)">
                                      <p:cBhvr>
                                        <p:cTn id="57" dur="500"/>
                                        <p:tgtEl>
                                          <p:spTgt spid="4506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across)">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0B7ED17-45A7-48FD-9B27-A238DB5786DD}" type="slidenum">
              <a:rPr lang="en-US" altLang="zh-CN" sz="1000" smtClean="0">
                <a:latin typeface="Times New Roman" panose="02020603050405020304" pitchFamily="18" charset="0"/>
                <a:cs typeface="Times New Roman" panose="02020603050405020304" pitchFamily="18" charset="0"/>
              </a:rPr>
              <a:t>19</a:t>
            </a:fld>
            <a:endParaRPr lang="en-US" altLang="zh-CN" sz="1000">
              <a:latin typeface="Times New Roman" panose="02020603050405020304" pitchFamily="18" charset="0"/>
              <a:cs typeface="Times New Roman" panose="02020603050405020304" pitchFamily="18" charset="0"/>
            </a:endParaRPr>
          </a:p>
        </p:txBody>
      </p:sp>
      <p:sp>
        <p:nvSpPr>
          <p:cNvPr id="36867" name="Rectangle 6"/>
          <p:cNvSpPr>
            <a:spLocks noGrp="1" noChangeArrowheads="1"/>
          </p:cNvSpPr>
          <p:nvPr>
            <p:ph idx="1"/>
          </p:nvPr>
        </p:nvSpPr>
        <p:spPr>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T1</a:t>
            </a:r>
            <a:r>
              <a:rPr lang="zh-CN" altLang="en-US" sz="2000">
                <a:solidFill>
                  <a:schemeClr val="folHlink"/>
                </a:solidFill>
                <a:latin typeface="Times New Roman" panose="02020603050405020304" pitchFamily="18" charset="0"/>
                <a:cs typeface="Times New Roman" panose="02020603050405020304" pitchFamily="18" charset="0"/>
              </a:rPr>
              <a:t>存入</a:t>
            </a:r>
            <a:r>
              <a:rPr lang="en-US" altLang="zh-CN" sz="200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Ⅰ Read(A)</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Ⅱ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1</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Ⅲ Read(A)</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Ⅳ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2</a:t>
            </a:r>
          </a:p>
          <a:p>
            <a:pPr eaLnBrk="1" hangingPunct="1">
              <a:lnSpc>
                <a:spcPct val="90000"/>
              </a:lnSpc>
              <a:buFont typeface="Wingdings" panose="05000000000000000000" pitchFamily="2" charset="2"/>
              <a:buNone/>
            </a:pPr>
            <a:endParaRPr lang="en-US" altLang="zh-CN" sz="2000">
              <a:latin typeface="Times New Roman" panose="02020603050405020304" pitchFamily="18" charset="0"/>
              <a:cs typeface="Times New Roman" panose="02020603050405020304" pitchFamily="18" charset="0"/>
            </a:endParaRPr>
          </a:p>
        </p:txBody>
      </p:sp>
      <p:sp>
        <p:nvSpPr>
          <p:cNvPr id="36868" name="标题 8"/>
          <p:cNvSpPr>
            <a:spLocks noGrp="1"/>
          </p:cNvSpPr>
          <p:nvPr>
            <p:ph type="title"/>
          </p:nvPr>
        </p:nvSpPr>
        <p:spPr>
          <a:xfrm>
            <a:off x="457200" y="274955"/>
            <a:ext cx="8229600" cy="756285"/>
          </a:xfrm>
        </p:spPr>
        <p:txBody>
          <a:bodyPr/>
          <a:lstStyle/>
          <a:p>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：不能解决不可重复读</a:t>
            </a:r>
          </a:p>
        </p:txBody>
      </p:sp>
      <p:sp>
        <p:nvSpPr>
          <p:cNvPr id="43012" name="Rectangle 7"/>
          <p:cNvSpPr>
            <a:spLocks noGrp="1" noChangeArrowheads="1"/>
          </p:cNvSpPr>
          <p:nvPr>
            <p:ph sz="half" idx="4294967295"/>
          </p:nvPr>
        </p:nvSpPr>
        <p:spPr>
          <a:xfrm>
            <a:off x="2967038" y="1500188"/>
            <a:ext cx="5605462" cy="4521200"/>
          </a:xfrm>
        </p:spPr>
        <p:txBody>
          <a:bodyPr/>
          <a:lstStyle/>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Ⅰ Slock A</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 </a:t>
            </a:r>
            <a:r>
              <a:rPr lang="zh-CN" altLang="en-US" sz="2000">
                <a:latin typeface="Times New Roman" panose="02020603050405020304" pitchFamily="18" charset="0"/>
                <a:cs typeface="Times New Roman" panose="02020603050405020304" pitchFamily="18" charset="0"/>
              </a:rPr>
              <a:t>成功吗？</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 </a:t>
            </a:r>
            <a:r>
              <a:rPr lang="zh-CN" altLang="en-US" sz="2000">
                <a:latin typeface="Times New Roman" panose="02020603050405020304" pitchFamily="18" charset="0"/>
                <a:cs typeface="Times New Roman" panose="02020603050405020304" pitchFamily="18" charset="0"/>
              </a:rPr>
              <a:t>等待	 </a:t>
            </a:r>
            <a:r>
              <a:rPr lang="en-US" altLang="zh-CN" sz="2000">
                <a:latin typeface="Times New Roman" panose="02020603050405020304" pitchFamily="18" charset="0"/>
                <a:cs typeface="Times New Roman" panose="02020603050405020304" pitchFamily="18" charset="0"/>
              </a:rPr>
              <a:t>Ⅱ Read(A)</a:t>
            </a:r>
          </a:p>
          <a:p>
            <a:pPr eaLnBrk="1" hangingPunct="1">
              <a:lnSpc>
                <a:spcPct val="8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Ⅲ Unlock A</a:t>
            </a:r>
            <a:endParaRPr lang="zh-CN" altLang="en-US" sz="200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Ⅳ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1</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	     ┆</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②	 Read (A) 	     ┆</a:t>
            </a:r>
          </a:p>
          <a:p>
            <a:pPr eaLnBrk="1" hangingPunct="1">
              <a:lnSpc>
                <a:spcPct val="8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③  </a:t>
            </a:r>
            <a:r>
              <a:rPr lang="en-US" altLang="zh-CN" sz="2000">
                <a:latin typeface="Times New Roman" panose="02020603050405020304" pitchFamily="18" charset="0"/>
                <a:cs typeface="Times New Roman" panose="02020603050405020304" pitchFamily="18" charset="0"/>
              </a:rPr>
              <a:t>A = A + 500	     ┆</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④  Write (A)	     ┆</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Ⅴ Slock A </a:t>
            </a:r>
            <a:r>
              <a:rPr lang="zh-CN" altLang="en-US" sz="2000">
                <a:latin typeface="Times New Roman" panose="02020603050405020304" pitchFamily="18" charset="0"/>
                <a:cs typeface="Times New Roman" panose="02020603050405020304" pitchFamily="18" charset="0"/>
              </a:rPr>
              <a:t>成功吗？</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⑤  Unlock A	     ┆</a:t>
            </a:r>
            <a:r>
              <a:rPr lang="zh-CN" altLang="en-US" sz="2000">
                <a:latin typeface="Times New Roman" panose="02020603050405020304" pitchFamily="18" charset="0"/>
                <a:cs typeface="Times New Roman" panose="02020603050405020304" pitchFamily="18" charset="0"/>
              </a:rPr>
              <a:t>等待</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Ⅴ Slock A</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Ⅵ Read(A)</a:t>
            </a:r>
          </a:p>
          <a:p>
            <a:pPr eaLnBrk="1" hangingPunct="1">
              <a:lnSpc>
                <a:spcPct val="8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Ⅶ Ulock A</a:t>
            </a:r>
          </a:p>
          <a:p>
            <a:pPr eaLnBrk="1" hangingPunct="1">
              <a:lnSpc>
                <a:spcPct val="8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Ⅷ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2</a:t>
            </a:r>
          </a:p>
        </p:txBody>
      </p:sp>
      <p:sp>
        <p:nvSpPr>
          <p:cNvPr id="36870" name="Line 8"/>
          <p:cNvSpPr>
            <a:spLocks noChangeShapeType="1"/>
          </p:cNvSpPr>
          <p:nvPr/>
        </p:nvSpPr>
        <p:spPr bwMode="auto">
          <a:xfrm flipH="1">
            <a:off x="5436870" y="1357313"/>
            <a:ext cx="1588" cy="50958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076825" y="6461125"/>
            <a:ext cx="946150" cy="396875"/>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
        <p:nvSpPr>
          <p:cNvPr id="8" name="AutoShape 7">
            <a:hlinkClick r:id="" action="ppaction://hlinkshowjump?jump=lastslideviewed" highlightClick="1"/>
          </p:cNvPr>
          <p:cNvSpPr>
            <a:spLocks noChangeArrowheads="1"/>
          </p:cNvSpPr>
          <p:nvPr/>
        </p:nvSpPr>
        <p:spPr bwMode="auto">
          <a:xfrm>
            <a:off x="8640763" y="6381750"/>
            <a:ext cx="503237" cy="47625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2404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animEffect transition="in" filter="slide(fromBottom)">
                                      <p:cBhvr>
                                        <p:cTn id="7" dur="500"/>
                                        <p:tgtEl>
                                          <p:spTgt spid="43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3012">
                                            <p:txEl>
                                              <p:pRg st="1" end="1"/>
                                            </p:txEl>
                                          </p:spTgt>
                                        </p:tgtEl>
                                        <p:attrNameLst>
                                          <p:attrName>style.visibility</p:attrName>
                                        </p:attrNameLst>
                                      </p:cBhvr>
                                      <p:to>
                                        <p:strVal val="visible"/>
                                      </p:to>
                                    </p:set>
                                    <p:animEffect transition="in" filter="slide(fromBottom)">
                                      <p:cBhvr>
                                        <p:cTn id="12" dur="500"/>
                                        <p:tgtEl>
                                          <p:spTgt spid="43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3012">
                                            <p:txEl>
                                              <p:pRg st="2" end="2"/>
                                            </p:txEl>
                                          </p:spTgt>
                                        </p:tgtEl>
                                        <p:attrNameLst>
                                          <p:attrName>style.visibility</p:attrName>
                                        </p:attrNameLst>
                                      </p:cBhvr>
                                      <p:to>
                                        <p:strVal val="visible"/>
                                      </p:to>
                                    </p:set>
                                    <p:animEffect transition="in" filter="slide(fromBottom)">
                                      <p:cBhvr>
                                        <p:cTn id="17" dur="500"/>
                                        <p:tgtEl>
                                          <p:spTgt spid="430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3012">
                                            <p:txEl>
                                              <p:pRg st="3" end="3"/>
                                            </p:txEl>
                                          </p:spTgt>
                                        </p:tgtEl>
                                        <p:attrNameLst>
                                          <p:attrName>style.visibility</p:attrName>
                                        </p:attrNameLst>
                                      </p:cBhvr>
                                      <p:to>
                                        <p:strVal val="visible"/>
                                      </p:to>
                                    </p:set>
                                    <p:animEffect transition="in" filter="slide(fromBottom)">
                                      <p:cBhvr>
                                        <p:cTn id="22" dur="500"/>
                                        <p:tgtEl>
                                          <p:spTgt spid="430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3012">
                                            <p:txEl>
                                              <p:pRg st="4" end="4"/>
                                            </p:txEl>
                                          </p:spTgt>
                                        </p:tgtEl>
                                        <p:attrNameLst>
                                          <p:attrName>style.visibility</p:attrName>
                                        </p:attrNameLst>
                                      </p:cBhvr>
                                      <p:to>
                                        <p:strVal val="visible"/>
                                      </p:to>
                                    </p:set>
                                    <p:animEffect transition="in" filter="slide(fromBottom)">
                                      <p:cBhvr>
                                        <p:cTn id="27" dur="500"/>
                                        <p:tgtEl>
                                          <p:spTgt spid="430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3012">
                                            <p:txEl>
                                              <p:pRg st="5" end="5"/>
                                            </p:txEl>
                                          </p:spTgt>
                                        </p:tgtEl>
                                        <p:attrNameLst>
                                          <p:attrName>style.visibility</p:attrName>
                                        </p:attrNameLst>
                                      </p:cBhvr>
                                      <p:to>
                                        <p:strVal val="visible"/>
                                      </p:to>
                                    </p:set>
                                    <p:animEffect transition="in" filter="slide(fromBottom)">
                                      <p:cBhvr>
                                        <p:cTn id="32" dur="500"/>
                                        <p:tgtEl>
                                          <p:spTgt spid="430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3012">
                                            <p:txEl>
                                              <p:pRg st="6" end="6"/>
                                            </p:txEl>
                                          </p:spTgt>
                                        </p:tgtEl>
                                        <p:attrNameLst>
                                          <p:attrName>style.visibility</p:attrName>
                                        </p:attrNameLst>
                                      </p:cBhvr>
                                      <p:to>
                                        <p:strVal val="visible"/>
                                      </p:to>
                                    </p:set>
                                    <p:animEffect transition="in" filter="slide(fromBottom)">
                                      <p:cBhvr>
                                        <p:cTn id="37" dur="500"/>
                                        <p:tgtEl>
                                          <p:spTgt spid="430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43012">
                                            <p:txEl>
                                              <p:pRg st="7" end="7"/>
                                            </p:txEl>
                                          </p:spTgt>
                                        </p:tgtEl>
                                        <p:attrNameLst>
                                          <p:attrName>style.visibility</p:attrName>
                                        </p:attrNameLst>
                                      </p:cBhvr>
                                      <p:to>
                                        <p:strVal val="visible"/>
                                      </p:to>
                                    </p:set>
                                    <p:animEffect transition="in" filter="slide(fromBottom)">
                                      <p:cBhvr>
                                        <p:cTn id="42" dur="500"/>
                                        <p:tgtEl>
                                          <p:spTgt spid="430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3012">
                                            <p:txEl>
                                              <p:pRg st="8" end="8"/>
                                            </p:txEl>
                                          </p:spTgt>
                                        </p:tgtEl>
                                        <p:attrNameLst>
                                          <p:attrName>style.visibility</p:attrName>
                                        </p:attrNameLst>
                                      </p:cBhvr>
                                      <p:to>
                                        <p:strVal val="visible"/>
                                      </p:to>
                                    </p:set>
                                    <p:animEffect transition="in" filter="slide(fromBottom)">
                                      <p:cBhvr>
                                        <p:cTn id="47" dur="500"/>
                                        <p:tgtEl>
                                          <p:spTgt spid="430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43012">
                                            <p:txEl>
                                              <p:pRg st="9" end="9"/>
                                            </p:txEl>
                                          </p:spTgt>
                                        </p:tgtEl>
                                        <p:attrNameLst>
                                          <p:attrName>style.visibility</p:attrName>
                                        </p:attrNameLst>
                                      </p:cBhvr>
                                      <p:to>
                                        <p:strVal val="visible"/>
                                      </p:to>
                                    </p:set>
                                    <p:animEffect transition="in" filter="slide(fromBottom)">
                                      <p:cBhvr>
                                        <p:cTn id="52" dur="500"/>
                                        <p:tgtEl>
                                          <p:spTgt spid="4301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43012">
                                            <p:txEl>
                                              <p:pRg st="10" end="10"/>
                                            </p:txEl>
                                          </p:spTgt>
                                        </p:tgtEl>
                                        <p:attrNameLst>
                                          <p:attrName>style.visibility</p:attrName>
                                        </p:attrNameLst>
                                      </p:cBhvr>
                                      <p:to>
                                        <p:strVal val="visible"/>
                                      </p:to>
                                    </p:set>
                                    <p:animEffect transition="in" filter="slide(fromBottom)">
                                      <p:cBhvr>
                                        <p:cTn id="57" dur="500"/>
                                        <p:tgtEl>
                                          <p:spTgt spid="4301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43012">
                                            <p:txEl>
                                              <p:pRg st="11" end="11"/>
                                            </p:txEl>
                                          </p:spTgt>
                                        </p:tgtEl>
                                        <p:attrNameLst>
                                          <p:attrName>style.visibility</p:attrName>
                                        </p:attrNameLst>
                                      </p:cBhvr>
                                      <p:to>
                                        <p:strVal val="visible"/>
                                      </p:to>
                                    </p:set>
                                    <p:animEffect transition="in" filter="slide(fromBottom)">
                                      <p:cBhvr>
                                        <p:cTn id="62" dur="500"/>
                                        <p:tgtEl>
                                          <p:spTgt spid="4301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43012">
                                            <p:txEl>
                                              <p:pRg st="12" end="12"/>
                                            </p:txEl>
                                          </p:spTgt>
                                        </p:tgtEl>
                                        <p:attrNameLst>
                                          <p:attrName>style.visibility</p:attrName>
                                        </p:attrNameLst>
                                      </p:cBhvr>
                                      <p:to>
                                        <p:strVal val="visible"/>
                                      </p:to>
                                    </p:set>
                                    <p:animEffect transition="in" filter="slide(fromBottom)">
                                      <p:cBhvr>
                                        <p:cTn id="67" dur="500"/>
                                        <p:tgtEl>
                                          <p:spTgt spid="4301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43012">
                                            <p:txEl>
                                              <p:pRg st="13" end="13"/>
                                            </p:txEl>
                                          </p:spTgt>
                                        </p:tgtEl>
                                        <p:attrNameLst>
                                          <p:attrName>style.visibility</p:attrName>
                                        </p:attrNameLst>
                                      </p:cBhvr>
                                      <p:to>
                                        <p:strVal val="visible"/>
                                      </p:to>
                                    </p:set>
                                    <p:animEffect transition="in" filter="slide(fromBottom)">
                                      <p:cBhvr>
                                        <p:cTn id="72" dur="500"/>
                                        <p:tgtEl>
                                          <p:spTgt spid="4301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43012">
                                            <p:txEl>
                                              <p:pRg st="14" end="14"/>
                                            </p:txEl>
                                          </p:spTgt>
                                        </p:tgtEl>
                                        <p:attrNameLst>
                                          <p:attrName>style.visibility</p:attrName>
                                        </p:attrNameLst>
                                      </p:cBhvr>
                                      <p:to>
                                        <p:strVal val="visible"/>
                                      </p:to>
                                    </p:set>
                                    <p:animEffect transition="in" filter="slide(fromBottom)">
                                      <p:cBhvr>
                                        <p:cTn id="77" dur="500"/>
                                        <p:tgtEl>
                                          <p:spTgt spid="4301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heckerboard(across)">
                                      <p:cBhvr>
                                        <p:cTn id="8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946D2EC-D241-474D-A03B-E8180196A407}" type="slidenum">
              <a:rPr lang="en-US" altLang="zh-CN" sz="1000" smtClean="0">
                <a:latin typeface="Tahoma" panose="020B0604030504040204" pitchFamily="34" charset="0"/>
              </a:rPr>
              <a:t>2</a:t>
            </a:fld>
            <a:endParaRPr lang="en-US" altLang="zh-CN" sz="1000">
              <a:latin typeface="Tahoma" panose="020B0604030504040204" pitchFamily="34" charset="0"/>
            </a:endParaRPr>
          </a:p>
        </p:txBody>
      </p:sp>
      <p:sp>
        <p:nvSpPr>
          <p:cNvPr id="13315" name="AutoShape 4"/>
          <p:cNvSpPr>
            <a:spLocks noChangeArrowheads="1"/>
          </p:cNvSpPr>
          <p:nvPr/>
        </p:nvSpPr>
        <p:spPr bwMode="auto">
          <a:xfrm>
            <a:off x="3348038" y="3355975"/>
            <a:ext cx="935037" cy="1008063"/>
          </a:xfrm>
          <a:prstGeom prst="flowChartMagneticDisk">
            <a:avLst/>
          </a:prstGeom>
          <a:solidFill>
            <a:srgbClr val="FFFF00"/>
          </a:solidFill>
          <a:ln w="9525">
            <a:solidFill>
              <a:schemeClr val="tx1"/>
            </a:solidFill>
            <a:round/>
          </a:ln>
        </p:spPr>
        <p:txBody>
          <a:bodyPr wrap="none" lIns="0" rIns="0"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1600" b="1">
                <a:latin typeface="Tahoma" panose="020B0604030504040204" pitchFamily="34" charset="0"/>
              </a:rPr>
              <a:t>数据库</a:t>
            </a:r>
          </a:p>
          <a:p>
            <a:pPr algn="ctr" eaLnBrk="1" hangingPunct="1">
              <a:spcBef>
                <a:spcPct val="0"/>
              </a:spcBef>
              <a:buClrTx/>
              <a:buFontTx/>
              <a:buNone/>
            </a:pPr>
            <a:r>
              <a:rPr lang="zh-CN" altLang="en-US" sz="1600" b="1">
                <a:latin typeface="Tahoma" panose="020B0604030504040204" pitchFamily="34" charset="0"/>
              </a:rPr>
              <a:t>安全？</a:t>
            </a:r>
          </a:p>
        </p:txBody>
      </p:sp>
      <p:sp>
        <p:nvSpPr>
          <p:cNvPr id="135173" name="AutoShape 5"/>
          <p:cNvSpPr>
            <a:spLocks noChangeArrowheads="1"/>
          </p:cNvSpPr>
          <p:nvPr/>
        </p:nvSpPr>
        <p:spPr bwMode="auto">
          <a:xfrm>
            <a:off x="2700338" y="2852738"/>
            <a:ext cx="2159000" cy="20955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16" y="10800"/>
                </a:moveTo>
                <a:cubicBezTo>
                  <a:pt x="3716" y="14712"/>
                  <a:pt x="6888" y="17884"/>
                  <a:pt x="10800" y="17884"/>
                </a:cubicBezTo>
                <a:cubicBezTo>
                  <a:pt x="14712" y="17884"/>
                  <a:pt x="17884" y="14712"/>
                  <a:pt x="17884" y="10800"/>
                </a:cubicBezTo>
                <a:cubicBezTo>
                  <a:pt x="17884" y="6888"/>
                  <a:pt x="14712" y="3716"/>
                  <a:pt x="10800" y="3716"/>
                </a:cubicBezTo>
                <a:cubicBezTo>
                  <a:pt x="6888" y="3716"/>
                  <a:pt x="3716" y="6888"/>
                  <a:pt x="3716"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5" name="WordArt 7"/>
          <p:cNvSpPr>
            <a:spLocks noChangeArrowheads="1" noChangeShapeType="1" noTextEdit="1"/>
          </p:cNvSpPr>
          <p:nvPr/>
        </p:nvSpPr>
        <p:spPr bwMode="auto">
          <a:xfrm rot="-227044">
            <a:off x="3203575" y="3041650"/>
            <a:ext cx="1023938" cy="431800"/>
          </a:xfrm>
          <a:prstGeom prst="rect">
            <a:avLst/>
          </a:prstGeom>
        </p:spPr>
        <p:txBody>
          <a:bodyPr spcFirstLastPara="1" wrap="none" fromWordArt="1">
            <a:prstTxWarp prst="textArchUp">
              <a:avLst>
                <a:gd name="adj" fmla="val 10744751"/>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10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恢复技术</a:t>
            </a:r>
          </a:p>
        </p:txBody>
      </p:sp>
      <p:sp>
        <p:nvSpPr>
          <p:cNvPr id="135176" name="AutoShape 8"/>
          <p:cNvSpPr>
            <a:spLocks noChangeArrowheads="1"/>
          </p:cNvSpPr>
          <p:nvPr/>
        </p:nvSpPr>
        <p:spPr bwMode="auto">
          <a:xfrm>
            <a:off x="2339975" y="2492375"/>
            <a:ext cx="2879725" cy="282257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1" y="10800"/>
                </a:moveTo>
                <a:cubicBezTo>
                  <a:pt x="2161" y="15571"/>
                  <a:pt x="6029" y="19439"/>
                  <a:pt x="10800" y="19439"/>
                </a:cubicBezTo>
                <a:cubicBezTo>
                  <a:pt x="15571" y="19439"/>
                  <a:pt x="19439" y="15571"/>
                  <a:pt x="19439" y="10800"/>
                </a:cubicBezTo>
                <a:cubicBezTo>
                  <a:pt x="19439" y="6029"/>
                  <a:pt x="15571" y="2161"/>
                  <a:pt x="10800" y="2161"/>
                </a:cubicBezTo>
                <a:cubicBezTo>
                  <a:pt x="6029" y="2161"/>
                  <a:pt x="2161" y="6029"/>
                  <a:pt x="2161"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7" name="WordArt 9"/>
          <p:cNvSpPr>
            <a:spLocks noChangeArrowheads="1" noChangeShapeType="1" noTextEdit="1"/>
          </p:cNvSpPr>
          <p:nvPr/>
        </p:nvSpPr>
        <p:spPr bwMode="auto">
          <a:xfrm>
            <a:off x="3087688" y="2636838"/>
            <a:ext cx="1371600" cy="54927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9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并发控制技术</a:t>
            </a:r>
          </a:p>
        </p:txBody>
      </p:sp>
      <p:sp>
        <p:nvSpPr>
          <p:cNvPr id="135178" name="AutoShape 10"/>
          <p:cNvSpPr>
            <a:spLocks noChangeArrowheads="1"/>
          </p:cNvSpPr>
          <p:nvPr/>
        </p:nvSpPr>
        <p:spPr bwMode="auto">
          <a:xfrm>
            <a:off x="1908175" y="2060575"/>
            <a:ext cx="3743325" cy="36718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2" y="10800"/>
                </a:moveTo>
                <a:cubicBezTo>
                  <a:pt x="2162" y="15571"/>
                  <a:pt x="6029" y="19438"/>
                  <a:pt x="10800" y="19438"/>
                </a:cubicBezTo>
                <a:cubicBezTo>
                  <a:pt x="15571" y="19438"/>
                  <a:pt x="19438" y="15571"/>
                  <a:pt x="19438" y="10800"/>
                </a:cubicBezTo>
                <a:cubicBezTo>
                  <a:pt x="19438" y="6029"/>
                  <a:pt x="15571" y="2162"/>
                  <a:pt x="10800" y="2162"/>
                </a:cubicBezTo>
                <a:cubicBezTo>
                  <a:pt x="6029" y="2162"/>
                  <a:pt x="2162" y="6029"/>
                  <a:pt x="2162"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9" name="WordArt 11"/>
          <p:cNvSpPr>
            <a:spLocks noChangeArrowheads="1" noChangeShapeType="1" noTextEdit="1"/>
          </p:cNvSpPr>
          <p:nvPr/>
        </p:nvSpPr>
        <p:spPr bwMode="auto">
          <a:xfrm>
            <a:off x="2843213" y="2274888"/>
            <a:ext cx="1828800" cy="72072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7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完整性控制技术</a:t>
            </a:r>
          </a:p>
        </p:txBody>
      </p:sp>
      <p:sp>
        <p:nvSpPr>
          <p:cNvPr id="135180" name="AutoShape 12"/>
          <p:cNvSpPr>
            <a:spLocks noChangeArrowheads="1"/>
          </p:cNvSpPr>
          <p:nvPr/>
        </p:nvSpPr>
        <p:spPr bwMode="auto">
          <a:xfrm>
            <a:off x="1474788" y="1628775"/>
            <a:ext cx="4608512" cy="45354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10" y="10800"/>
                </a:moveTo>
                <a:cubicBezTo>
                  <a:pt x="1710" y="15820"/>
                  <a:pt x="5780" y="19890"/>
                  <a:pt x="10800" y="19890"/>
                </a:cubicBezTo>
                <a:cubicBezTo>
                  <a:pt x="15820" y="19890"/>
                  <a:pt x="19890" y="15820"/>
                  <a:pt x="19890" y="10800"/>
                </a:cubicBezTo>
                <a:cubicBezTo>
                  <a:pt x="19890" y="5780"/>
                  <a:pt x="15820" y="1710"/>
                  <a:pt x="10800" y="1710"/>
                </a:cubicBezTo>
                <a:cubicBezTo>
                  <a:pt x="5780" y="1710"/>
                  <a:pt x="1710" y="5780"/>
                  <a:pt x="1710"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81" name="WordArt 13"/>
          <p:cNvSpPr>
            <a:spLocks noChangeArrowheads="1" noChangeShapeType="1" noTextEdit="1"/>
          </p:cNvSpPr>
          <p:nvPr/>
        </p:nvSpPr>
        <p:spPr bwMode="auto">
          <a:xfrm>
            <a:off x="2771775" y="1806575"/>
            <a:ext cx="1944688" cy="646113"/>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6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安全性控制技术</a:t>
            </a:r>
          </a:p>
        </p:txBody>
      </p:sp>
      <p:sp>
        <p:nvSpPr>
          <p:cNvPr id="135182" name="WordArt 14"/>
          <p:cNvSpPr>
            <a:spLocks noChangeArrowheads="1" noChangeShapeType="1" noTextEdit="1"/>
          </p:cNvSpPr>
          <p:nvPr/>
        </p:nvSpPr>
        <p:spPr bwMode="auto">
          <a:xfrm>
            <a:off x="3348038" y="450850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极端情况下</a:t>
            </a:r>
          </a:p>
        </p:txBody>
      </p:sp>
      <p:sp>
        <p:nvSpPr>
          <p:cNvPr id="135183" name="WordArt 15"/>
          <p:cNvSpPr>
            <a:spLocks noChangeArrowheads="1" noChangeShapeType="1" noTextEdit="1"/>
          </p:cNvSpPr>
          <p:nvPr/>
        </p:nvSpPr>
        <p:spPr bwMode="auto">
          <a:xfrm>
            <a:off x="3348038" y="4916488"/>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特殊情况下</a:t>
            </a:r>
          </a:p>
        </p:txBody>
      </p:sp>
      <p:sp>
        <p:nvSpPr>
          <p:cNvPr id="135184" name="WordArt 16"/>
          <p:cNvSpPr>
            <a:spLocks noChangeArrowheads="1" noChangeShapeType="1" noTextEdit="1"/>
          </p:cNvSpPr>
          <p:nvPr/>
        </p:nvSpPr>
        <p:spPr bwMode="auto">
          <a:xfrm>
            <a:off x="3419475" y="5300663"/>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一般情况下</a:t>
            </a:r>
          </a:p>
        </p:txBody>
      </p:sp>
      <p:sp>
        <p:nvSpPr>
          <p:cNvPr id="135185" name="WordArt 17"/>
          <p:cNvSpPr>
            <a:spLocks noChangeArrowheads="1" noChangeShapeType="1" noTextEdit="1"/>
          </p:cNvSpPr>
          <p:nvPr/>
        </p:nvSpPr>
        <p:spPr bwMode="auto">
          <a:xfrm>
            <a:off x="3419475" y="573405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一般情况下</a:t>
            </a:r>
          </a:p>
        </p:txBody>
      </p:sp>
      <p:sp>
        <p:nvSpPr>
          <p:cNvPr id="135186" name="Line 18"/>
          <p:cNvSpPr>
            <a:spLocks noChangeShapeType="1"/>
          </p:cNvSpPr>
          <p:nvPr/>
        </p:nvSpPr>
        <p:spPr bwMode="auto">
          <a:xfrm>
            <a:off x="4356100" y="3284538"/>
            <a:ext cx="22320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7" name="Line 19"/>
          <p:cNvSpPr>
            <a:spLocks noChangeShapeType="1"/>
          </p:cNvSpPr>
          <p:nvPr/>
        </p:nvSpPr>
        <p:spPr bwMode="auto">
          <a:xfrm>
            <a:off x="4572000" y="2924175"/>
            <a:ext cx="2016125" cy="360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Text Box 20"/>
          <p:cNvSpPr txBox="1">
            <a:spLocks noChangeArrowheads="1"/>
          </p:cNvSpPr>
          <p:nvPr/>
        </p:nvSpPr>
        <p:spPr bwMode="auto">
          <a:xfrm>
            <a:off x="6516688" y="3049588"/>
            <a:ext cx="229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a:latin typeface="Tahoma" panose="020B0604030504040204" pitchFamily="34" charset="0"/>
              </a:rPr>
              <a:t>8 </a:t>
            </a:r>
            <a:r>
              <a:rPr lang="zh-CN" altLang="en-US" sz="2400">
                <a:latin typeface="Tahoma" panose="020B0604030504040204" pitchFamily="34" charset="0"/>
              </a:rPr>
              <a:t>事务处理技术</a:t>
            </a:r>
          </a:p>
        </p:txBody>
      </p:sp>
      <p:sp>
        <p:nvSpPr>
          <p:cNvPr id="135189" name="Rectangle 21"/>
          <p:cNvSpPr>
            <a:spLocks noChangeArrowheads="1"/>
          </p:cNvSpPr>
          <p:nvPr/>
        </p:nvSpPr>
        <p:spPr bwMode="auto">
          <a:xfrm>
            <a:off x="6084888" y="3573463"/>
            <a:ext cx="2843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1</a:t>
            </a:r>
            <a:r>
              <a:rPr lang="zh-CN" altLang="en-US" sz="1800">
                <a:latin typeface="黑体" panose="02010609060101010101" pitchFamily="49" charset="-122"/>
              </a:rPr>
              <a:t>：甲向帐号</a:t>
            </a:r>
            <a:r>
              <a:rPr lang="en-US" altLang="zh-CN" sz="1800">
                <a:latin typeface="黑体" panose="02010609060101010101" pitchFamily="49" charset="-122"/>
              </a:rPr>
              <a:t>X</a:t>
            </a:r>
            <a:r>
              <a:rPr lang="zh-CN" altLang="en-US" sz="1800">
                <a:latin typeface="黑体" panose="02010609060101010101" pitchFamily="49" charset="-122"/>
              </a:rPr>
              <a:t>中存</a:t>
            </a:r>
            <a:r>
              <a:rPr lang="en-US" altLang="zh-CN" sz="1800">
                <a:latin typeface="黑体" panose="02010609060101010101" pitchFamily="49" charset="-122"/>
              </a:rPr>
              <a:t>200</a:t>
            </a:r>
            <a:r>
              <a:rPr lang="zh-CN" altLang="en-US" sz="1800">
                <a:latin typeface="黑体" panose="02010609060101010101" pitchFamily="49" charset="-122"/>
              </a:rPr>
              <a:t>，</a:t>
            </a:r>
            <a:r>
              <a:rPr lang="zh-CN" altLang="en-US" sz="1800">
                <a:solidFill>
                  <a:srgbClr val="0033CC"/>
                </a:solidFill>
                <a:latin typeface="黑体" panose="02010609060101010101" pitchFamily="49" charset="-122"/>
              </a:rPr>
              <a:t>同时</a:t>
            </a:r>
            <a:r>
              <a:rPr lang="zh-CN" altLang="en-US" sz="1800">
                <a:latin typeface="黑体" panose="02010609060101010101" pitchFamily="49" charset="-122"/>
              </a:rPr>
              <a:t>乙从帐号</a:t>
            </a:r>
            <a:r>
              <a:rPr lang="en-US" altLang="zh-CN" sz="1800">
                <a:latin typeface="黑体" panose="02010609060101010101" pitchFamily="49" charset="-122"/>
              </a:rPr>
              <a:t>X</a:t>
            </a:r>
            <a:r>
              <a:rPr lang="zh-CN" altLang="en-US" sz="1800">
                <a:latin typeface="黑体" panose="02010609060101010101" pitchFamily="49" charset="-122"/>
              </a:rPr>
              <a:t>中取</a:t>
            </a:r>
            <a:r>
              <a:rPr lang="en-US" altLang="zh-CN" sz="1800">
                <a:latin typeface="黑体" panose="02010609060101010101" pitchFamily="49" charset="-122"/>
              </a:rPr>
              <a:t>100</a:t>
            </a:r>
            <a:endParaRPr lang="zh-CN" altLang="en-US" sz="1800">
              <a:latin typeface="黑体" panose="02010609060101010101" pitchFamily="49" charset="-122"/>
            </a:endParaRPr>
          </a:p>
        </p:txBody>
      </p:sp>
      <p:sp>
        <p:nvSpPr>
          <p:cNvPr id="135190" name="Rectangle 22"/>
          <p:cNvSpPr>
            <a:spLocks noChangeArrowheads="1"/>
          </p:cNvSpPr>
          <p:nvPr/>
        </p:nvSpPr>
        <p:spPr bwMode="auto">
          <a:xfrm>
            <a:off x="6084888" y="4365625"/>
            <a:ext cx="2735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2</a:t>
            </a:r>
            <a:r>
              <a:rPr lang="zh-CN" altLang="en-US" sz="1800">
                <a:latin typeface="黑体" panose="02010609060101010101" pitchFamily="49" charset="-122"/>
              </a:rPr>
              <a:t>：从</a:t>
            </a:r>
            <a:r>
              <a:rPr lang="en-US" altLang="zh-CN" sz="1800">
                <a:latin typeface="黑体" panose="02010609060101010101" pitchFamily="49" charset="-122"/>
              </a:rPr>
              <a:t>A</a:t>
            </a:r>
            <a:r>
              <a:rPr lang="zh-CN" altLang="en-US" sz="1800">
                <a:latin typeface="黑体" panose="02010609060101010101" pitchFamily="49" charset="-122"/>
              </a:rPr>
              <a:t>帐号转</a:t>
            </a:r>
            <a:r>
              <a:rPr lang="en-US" altLang="zh-CN" sz="1800">
                <a:latin typeface="黑体" panose="02010609060101010101" pitchFamily="49" charset="-122"/>
              </a:rPr>
              <a:t>1000</a:t>
            </a:r>
            <a:r>
              <a:rPr lang="zh-CN" altLang="en-US" sz="1800">
                <a:latin typeface="黑体" panose="02010609060101010101" pitchFamily="49" charset="-122"/>
              </a:rPr>
              <a:t>元到</a:t>
            </a:r>
            <a:r>
              <a:rPr lang="en-US" altLang="zh-CN" sz="1800">
                <a:latin typeface="黑体" panose="02010609060101010101" pitchFamily="49" charset="-122"/>
              </a:rPr>
              <a:t>B</a:t>
            </a:r>
            <a:r>
              <a:rPr lang="zh-CN" altLang="en-US" sz="1800">
                <a:latin typeface="黑体" panose="02010609060101010101" pitchFamily="49" charset="-122"/>
              </a:rPr>
              <a:t>帐号，中途</a:t>
            </a:r>
            <a:r>
              <a:rPr lang="zh-CN" altLang="en-US" sz="1800">
                <a:solidFill>
                  <a:srgbClr val="0033CC"/>
                </a:solidFill>
                <a:latin typeface="黑体" panose="02010609060101010101" pitchFamily="49" charset="-122"/>
              </a:rPr>
              <a:t>突然停机</a:t>
            </a:r>
          </a:p>
        </p:txBody>
      </p:sp>
      <p:sp>
        <p:nvSpPr>
          <p:cNvPr id="13333" name="标题 21"/>
          <p:cNvSpPr>
            <a:spLocks noGrp="1"/>
          </p:cNvSpPr>
          <p:nvPr>
            <p:ph type="title"/>
          </p:nvPr>
        </p:nvSpPr>
        <p:spPr/>
        <p:txBody>
          <a:bodyPr/>
          <a:lstStyle/>
          <a:p>
            <a:r>
              <a:rPr lang="zh-CN" altLang="en-US" sz="3600">
                <a:latin typeface="黑体" panose="02010609060101010101" pitchFamily="49" charset="-122"/>
                <a:ea typeface="黑体" panose="02010609060101010101" pitchFamily="49" charset="-122"/>
              </a:rPr>
              <a:t>回顾与引入：数据安全与保护的层次</a:t>
            </a:r>
            <a:endParaRPr lang="zh-CN" altLang="en-US" sz="3200">
              <a:latin typeface="黑体" panose="02010609060101010101" pitchFamily="49" charset="-122"/>
              <a:ea typeface="黑体" panose="02010609060101010101" pitchFamily="49" charset="-122"/>
            </a:endParaRPr>
          </a:p>
        </p:txBody>
      </p:sp>
      <p:pic>
        <p:nvPicPr>
          <p:cNvPr id="10262" name="Picture 22" descr="j0234687"/>
          <p:cNvPicPr>
            <a:picLocks noChangeAspect="1" noChangeArrowheads="1" noCrop="1"/>
          </p:cNvPicPr>
          <p:nvPr/>
        </p:nvPicPr>
        <p:blipFill>
          <a:blip r:embed="rId6"/>
          <a:srcRect/>
          <a:stretch>
            <a:fillRect/>
          </a:stretch>
        </p:blipFill>
        <p:spPr bwMode="auto">
          <a:xfrm>
            <a:off x="5580063" y="5516563"/>
            <a:ext cx="14747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AutoShape 24"/>
          <p:cNvSpPr>
            <a:spLocks noChangeArrowheads="1"/>
          </p:cNvSpPr>
          <p:nvPr/>
        </p:nvSpPr>
        <p:spPr bwMode="auto">
          <a:xfrm>
            <a:off x="6516688" y="5013325"/>
            <a:ext cx="2339975" cy="792163"/>
          </a:xfrm>
          <a:prstGeom prst="cloudCallout">
            <a:avLst>
              <a:gd name="adj1" fmla="val -60921"/>
              <a:gd name="adj2" fmla="val 36171"/>
            </a:avLst>
          </a:prstGeom>
          <a:solidFill>
            <a:srgbClr val="FFFF00"/>
          </a:solidFill>
          <a:ln w="9525">
            <a:solidFill>
              <a:schemeClr val="tx1"/>
            </a:solidFill>
            <a:round/>
          </a:ln>
        </p:spPr>
        <p:txBody>
          <a:bodyPr tIns="0"/>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a:latin typeface="Tahoma" panose="020B0604030504040204" pitchFamily="34" charset="0"/>
              </a:rPr>
              <a:t>一般不会这么糟糕吧？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672A4ED-F42E-40AF-A3DF-9D787A9AC840}" type="slidenum">
              <a:rPr lang="en-US" altLang="zh-CN" sz="1000" smtClean="0">
                <a:latin typeface="Times New Roman" panose="02020603050405020304" pitchFamily="18" charset="0"/>
                <a:cs typeface="Times New Roman" panose="02020603050405020304" pitchFamily="18" charset="0"/>
              </a:rPr>
              <a:t>20</a:t>
            </a:fld>
            <a:endParaRPr lang="en-US" altLang="zh-CN" sz="1000">
              <a:latin typeface="Times New Roman" panose="02020603050405020304" pitchFamily="18" charset="0"/>
              <a:cs typeface="Times New Roman" panose="02020603050405020304" pitchFamily="18" charset="0"/>
            </a:endParaRPr>
          </a:p>
        </p:txBody>
      </p:sp>
      <p:sp>
        <p:nvSpPr>
          <p:cNvPr id="54275" name="Rectangle 3"/>
          <p:cNvSpPr>
            <a:spLocks noGrp="1" noChangeArrowheads="1"/>
          </p:cNvSpPr>
          <p:nvPr>
            <p:ph idx="1"/>
          </p:nvPr>
        </p:nvSpPr>
        <p:spPr>
          <a:xfrm>
            <a:off x="467544" y="1397000"/>
            <a:ext cx="6103937" cy="4675188"/>
          </a:xfrm>
        </p:spPr>
        <p:txBody>
          <a:bodyPr/>
          <a:lstStyle/>
          <a:p>
            <a:pPr eaLnBrk="1" hangingPunct="1">
              <a:lnSpc>
                <a:spcPct val="90000"/>
              </a:lnSpc>
            </a:pPr>
            <a:r>
              <a:rPr lang="zh-CN" altLang="en-US" sz="2100" i="1" dirty="0">
                <a:latin typeface="Times New Roman" panose="02020603050405020304" pitchFamily="18" charset="0"/>
                <a:cs typeface="Times New Roman" panose="02020603050405020304" pitchFamily="18" charset="0"/>
              </a:rPr>
              <a:t>规则：</a:t>
            </a:r>
            <a:endParaRPr lang="en-US" altLang="zh-CN" sz="2100" i="1" dirty="0">
              <a:latin typeface="Times New Roman" panose="02020603050405020304" pitchFamily="18" charset="0"/>
              <a:cs typeface="Times New Roman" panose="02020603050405020304" pitchFamily="18" charset="0"/>
            </a:endParaRPr>
          </a:p>
          <a:p>
            <a:pPr eaLnBrk="1" hangingPunct="1">
              <a:lnSpc>
                <a:spcPct val="90000"/>
              </a:lnSpc>
              <a:buFont typeface="Tahoma" panose="020B0604030504040204" pitchFamily="34" charset="0"/>
              <a:buAutoNum type="arabicPeriod"/>
            </a:pPr>
            <a:r>
              <a:rPr lang="zh-CN" altLang="en-US" sz="2100" b="1" dirty="0">
                <a:solidFill>
                  <a:srgbClr val="0033CC"/>
                </a:solidFill>
                <a:latin typeface="Times New Roman" panose="02020603050405020304" pitchFamily="18" charset="0"/>
                <a:cs typeface="Times New Roman" panose="02020603050405020304" pitchFamily="18" charset="0"/>
              </a:rPr>
              <a:t>修改</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前须先对其加</a:t>
            </a:r>
            <a:r>
              <a:rPr lang="en-US" altLang="zh-CN" sz="2100" b="1" dirty="0">
                <a:solidFill>
                  <a:srgbClr val="0033CC"/>
                </a:solidFill>
                <a:latin typeface="Times New Roman" panose="02020603050405020304" pitchFamily="18" charset="0"/>
                <a:cs typeface="Times New Roman" panose="02020603050405020304" pitchFamily="18" charset="0"/>
              </a:rPr>
              <a:t>X</a:t>
            </a:r>
            <a:r>
              <a:rPr lang="zh-CN" altLang="en-US" sz="2100" b="1" dirty="0">
                <a:solidFill>
                  <a:srgbClr val="0033CC"/>
                </a:solidFill>
                <a:latin typeface="Times New Roman" panose="02020603050405020304" pitchFamily="18" charset="0"/>
                <a:cs typeface="Times New Roman" panose="02020603050405020304" pitchFamily="18" charset="0"/>
              </a:rPr>
              <a:t>锁</a:t>
            </a:r>
            <a:r>
              <a:rPr lang="zh-CN" altLang="en-US" sz="2100" dirty="0">
                <a:latin typeface="Times New Roman" panose="02020603050405020304" pitchFamily="18" charset="0"/>
                <a:cs typeface="Times New Roman" panose="02020603050405020304" pitchFamily="18" charset="0"/>
              </a:rPr>
              <a:t>，直到</a:t>
            </a:r>
            <a:r>
              <a:rPr lang="zh-CN" altLang="en-US" sz="2100" b="1" dirty="0">
                <a:solidFill>
                  <a:srgbClr val="0033CC"/>
                </a:solidFill>
                <a:latin typeface="Times New Roman" panose="02020603050405020304" pitchFamily="18" charset="0"/>
                <a:cs typeface="Times New Roman" panose="02020603050405020304" pitchFamily="18" charset="0"/>
              </a:rPr>
              <a:t>事务结束</a:t>
            </a:r>
            <a:r>
              <a:rPr lang="zh-CN" altLang="en-US" sz="2100" dirty="0">
                <a:latin typeface="Times New Roman" panose="02020603050405020304" pitchFamily="18" charset="0"/>
                <a:cs typeface="Times New Roman" panose="02020603050405020304" pitchFamily="18" charset="0"/>
              </a:rPr>
              <a:t>才释放</a:t>
            </a:r>
          </a:p>
          <a:p>
            <a:pPr eaLnBrk="1" hangingPunct="1">
              <a:lnSpc>
                <a:spcPct val="90000"/>
              </a:lnSpc>
              <a:buFont typeface="Tahoma" panose="020B0604030504040204" pitchFamily="34" charset="0"/>
              <a:buAutoNum type="arabicPeriod"/>
            </a:pPr>
            <a:r>
              <a:rPr lang="zh-CN" altLang="en-US" sz="2100" b="1" dirty="0">
                <a:solidFill>
                  <a:srgbClr val="0033CC"/>
                </a:solidFill>
                <a:latin typeface="Times New Roman" panose="02020603050405020304" pitchFamily="18" charset="0"/>
                <a:cs typeface="Times New Roman" panose="02020603050405020304" pitchFamily="18" charset="0"/>
              </a:rPr>
              <a:t>读取</a:t>
            </a:r>
            <a:r>
              <a:rPr lang="en-US" altLang="zh-CN" sz="2100" dirty="0">
                <a:latin typeface="Times New Roman" panose="02020603050405020304" pitchFamily="18" charset="0"/>
                <a:cs typeface="Times New Roman" panose="02020603050405020304" pitchFamily="18" charset="0"/>
              </a:rPr>
              <a:t>A</a:t>
            </a:r>
            <a:r>
              <a:rPr lang="zh-CN" altLang="en-US" sz="2100" dirty="0">
                <a:latin typeface="Times New Roman" panose="02020603050405020304" pitchFamily="18" charset="0"/>
                <a:cs typeface="Times New Roman" panose="02020603050405020304" pitchFamily="18" charset="0"/>
              </a:rPr>
              <a:t>前须先对其加</a:t>
            </a:r>
            <a:r>
              <a:rPr lang="en-US" altLang="zh-CN" sz="2100" b="1" dirty="0">
                <a:solidFill>
                  <a:srgbClr val="0033CC"/>
                </a:solidFill>
                <a:latin typeface="Times New Roman" panose="02020603050405020304" pitchFamily="18" charset="0"/>
                <a:cs typeface="Times New Roman" panose="02020603050405020304" pitchFamily="18" charset="0"/>
              </a:rPr>
              <a:t>S</a:t>
            </a:r>
            <a:r>
              <a:rPr lang="zh-CN" altLang="en-US" sz="2100" b="1" dirty="0">
                <a:solidFill>
                  <a:srgbClr val="0033CC"/>
                </a:solidFill>
                <a:latin typeface="Times New Roman" panose="02020603050405020304" pitchFamily="18" charset="0"/>
                <a:cs typeface="Times New Roman" panose="02020603050405020304" pitchFamily="18" charset="0"/>
              </a:rPr>
              <a:t>锁</a:t>
            </a:r>
            <a:r>
              <a:rPr lang="zh-CN" altLang="en-US" sz="2100" dirty="0">
                <a:latin typeface="Times New Roman" panose="02020603050405020304" pitchFamily="18" charset="0"/>
                <a:cs typeface="Times New Roman" panose="02020603050405020304" pitchFamily="18" charset="0"/>
              </a:rPr>
              <a:t>，直到</a:t>
            </a:r>
            <a:r>
              <a:rPr lang="zh-CN" altLang="en-US" sz="2100" b="1" dirty="0">
                <a:solidFill>
                  <a:srgbClr val="0033CC"/>
                </a:solidFill>
                <a:latin typeface="Times New Roman" panose="02020603050405020304" pitchFamily="18" charset="0"/>
                <a:cs typeface="Times New Roman" panose="02020603050405020304" pitchFamily="18" charset="0"/>
              </a:rPr>
              <a:t>事务结束</a:t>
            </a:r>
            <a:r>
              <a:rPr lang="zh-CN" altLang="en-US" sz="2100" dirty="0">
                <a:latin typeface="Times New Roman" panose="02020603050405020304" pitchFamily="18" charset="0"/>
                <a:cs typeface="Times New Roman" panose="02020603050405020304" pitchFamily="18" charset="0"/>
              </a:rPr>
              <a:t>才释放</a:t>
            </a:r>
          </a:p>
          <a:p>
            <a:pPr eaLnBrk="1" hangingPunct="1">
              <a:lnSpc>
                <a:spcPct val="90000"/>
              </a:lnSpc>
            </a:pPr>
            <a:r>
              <a:rPr lang="zh-CN" altLang="en-US" sz="2100" i="1" dirty="0">
                <a:latin typeface="Times New Roman" panose="02020603050405020304" pitchFamily="18" charset="0"/>
                <a:cs typeface="Times New Roman" panose="02020603050405020304" pitchFamily="18" charset="0"/>
              </a:rPr>
              <a:t>解读</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eaLnBrk="1" hangingPunct="1">
              <a:lnSpc>
                <a:spcPct val="90000"/>
              </a:lnSpc>
              <a:buFont typeface="Tahoma" panose="020B0604030504040204" pitchFamily="34" charset="0"/>
              <a:buAutoNum type="arabicPeriod"/>
            </a:pPr>
            <a:r>
              <a:rPr lang="zh-CN" altLang="en-US" sz="2100" dirty="0">
                <a:latin typeface="Times New Roman" panose="02020603050405020304" pitchFamily="18" charset="0"/>
                <a:cs typeface="Times New Roman" panose="02020603050405020304" pitchFamily="18" charset="0"/>
              </a:rPr>
              <a:t>解决了丢失修改、脏读问题并能防止修改</a:t>
            </a:r>
            <a:endParaRPr lang="en-US" altLang="zh-CN" sz="2100" dirty="0">
              <a:latin typeface="Times New Roman" panose="02020603050405020304" pitchFamily="18" charset="0"/>
              <a:cs typeface="Times New Roman" panose="02020603050405020304" pitchFamily="18" charset="0"/>
            </a:endParaRPr>
          </a:p>
          <a:p>
            <a:pPr eaLnBrk="1" hangingPunct="1">
              <a:lnSpc>
                <a:spcPct val="90000"/>
              </a:lnSpc>
              <a:buFont typeface="Tahoma" panose="020B0604030504040204" pitchFamily="34" charset="0"/>
              <a:buAutoNum type="arabicPeriod"/>
            </a:pPr>
            <a:r>
              <a:rPr lang="en-US" altLang="zh-CN" sz="2100" dirty="0">
                <a:latin typeface="Times New Roman" panose="02020603050405020304" pitchFamily="18" charset="0"/>
                <a:cs typeface="Times New Roman" panose="02020603050405020304" pitchFamily="18" charset="0"/>
              </a:rPr>
              <a:t>S</a:t>
            </a:r>
            <a:r>
              <a:rPr lang="zh-CN" altLang="en-US" sz="2100" dirty="0">
                <a:latin typeface="Times New Roman" panose="02020603050405020304" pitchFamily="18" charset="0"/>
                <a:cs typeface="Times New Roman" panose="02020603050405020304" pitchFamily="18" charset="0"/>
              </a:rPr>
              <a:t>锁一直到事务结束才释放</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注意</a:t>
            </a:r>
            <a:r>
              <a:rPr lang="en-US" altLang="zh-CN" sz="2100" dirty="0">
                <a:latin typeface="Times New Roman" panose="02020603050405020304" pitchFamily="18" charset="0"/>
                <a:cs typeface="Times New Roman" panose="02020603050405020304" pitchFamily="18" charset="0"/>
              </a:rPr>
              <a:t>X</a:t>
            </a:r>
            <a:r>
              <a:rPr lang="zh-CN" altLang="en-US" sz="2100" dirty="0">
                <a:latin typeface="Times New Roman" panose="02020603050405020304" pitchFamily="18" charset="0"/>
                <a:cs typeface="Times New Roman" panose="02020603050405020304" pitchFamily="18" charset="0"/>
              </a:rPr>
              <a:t>锁总是保持到事务结束的</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，期间，其他事务不能修改</a:t>
            </a:r>
            <a:r>
              <a:rPr lang="en-US" altLang="zh-CN" sz="2100" dirty="0">
                <a:latin typeface="Times New Roman" panose="02020603050405020304" pitchFamily="18" charset="0"/>
                <a:cs typeface="Times New Roman" panose="02020603050405020304" pitchFamily="18" charset="0"/>
              </a:rPr>
              <a:t>T</a:t>
            </a:r>
            <a:r>
              <a:rPr lang="zh-CN" altLang="en-US" sz="2100" dirty="0">
                <a:latin typeface="Times New Roman" panose="02020603050405020304" pitchFamily="18" charset="0"/>
                <a:cs typeface="Times New Roman" panose="02020603050405020304" pitchFamily="18" charset="0"/>
              </a:rPr>
              <a:t>正在访问的数据（显然这会极大地降低系统的并发性），解决了不可重复读问题；</a:t>
            </a:r>
            <a:r>
              <a:rPr lang="zh-CN" altLang="en-US" sz="2100" dirty="0">
                <a:latin typeface="Times New Roman" panose="02020603050405020304" pitchFamily="18" charset="0"/>
                <a:cs typeface="Times New Roman" panose="02020603050405020304" pitchFamily="18" charset="0"/>
                <a:hlinkClick r:id="rId5" action="ppaction://hlinksldjump"/>
              </a:rPr>
              <a:t>示例</a:t>
            </a:r>
            <a:endParaRPr lang="en-US" altLang="zh-CN" sz="2100" dirty="0">
              <a:latin typeface="Times New Roman" panose="02020603050405020304" pitchFamily="18" charset="0"/>
              <a:cs typeface="Times New Roman" panose="02020603050405020304" pitchFamily="18" charset="0"/>
            </a:endParaRPr>
          </a:p>
          <a:p>
            <a:pPr eaLnBrk="1" hangingPunct="1">
              <a:lnSpc>
                <a:spcPct val="90000"/>
              </a:lnSpc>
              <a:buFont typeface="Tahoma" panose="020B0604030504040204" pitchFamily="34" charset="0"/>
              <a:buAutoNum type="arabicPeriod"/>
            </a:pPr>
            <a:r>
              <a:rPr lang="zh-CN" altLang="en-US" sz="2100" dirty="0">
                <a:latin typeface="Times New Roman" panose="02020603050405020304" pitchFamily="18" charset="0"/>
                <a:cs typeface="Times New Roman" panose="02020603050405020304" pitchFamily="18" charset="0"/>
              </a:rPr>
              <a:t>对数据</a:t>
            </a:r>
            <a:r>
              <a:rPr lang="en-US" altLang="zh-CN" sz="2100" dirty="0">
                <a:latin typeface="Times New Roman" panose="02020603050405020304" pitchFamily="18" charset="0"/>
                <a:cs typeface="Times New Roman" panose="02020603050405020304" pitchFamily="18" charset="0"/>
              </a:rPr>
              <a:t>R</a:t>
            </a:r>
            <a:r>
              <a:rPr lang="zh-CN" altLang="en-US" sz="2100" dirty="0">
                <a:latin typeface="Times New Roman" panose="02020603050405020304" pitchFamily="18" charset="0"/>
                <a:cs typeface="Times New Roman" panose="02020603050405020304" pitchFamily="18" charset="0"/>
              </a:rPr>
              <a:t>对应的</a:t>
            </a:r>
            <a:r>
              <a:rPr lang="zh-CN" altLang="en-US" sz="2100" b="1" dirty="0">
                <a:solidFill>
                  <a:srgbClr val="0033CC"/>
                </a:solidFill>
                <a:latin typeface="Times New Roman" panose="02020603050405020304" pitchFamily="18" charset="0"/>
                <a:cs typeface="Times New Roman" panose="02020603050405020304" pitchFamily="18" charset="0"/>
              </a:rPr>
              <a:t>记录封锁</a:t>
            </a:r>
            <a:r>
              <a:rPr lang="zh-CN" altLang="en-US" sz="2100" dirty="0">
                <a:latin typeface="Times New Roman" panose="02020603050405020304" pitchFamily="18" charset="0"/>
                <a:cs typeface="Times New Roman" panose="02020603050405020304" pitchFamily="18" charset="0"/>
              </a:rPr>
              <a:t>，未对整个表封锁，故无法解决幻象读。</a:t>
            </a:r>
          </a:p>
        </p:txBody>
      </p:sp>
      <p:sp>
        <p:nvSpPr>
          <p:cNvPr id="28676" name="Rectangle 4"/>
          <p:cNvSpPr>
            <a:spLocks noChangeArrowheads="1"/>
          </p:cNvSpPr>
          <p:nvPr/>
        </p:nvSpPr>
        <p:spPr bwMode="auto">
          <a:xfrm>
            <a:off x="6732588" y="2276475"/>
            <a:ext cx="2068512" cy="265747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① Slock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② Read (A)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⑤ Read(A)</a:t>
            </a:r>
          </a:p>
          <a:p>
            <a:pPr eaLnBrk="1" hangingPunct="1">
              <a:spcBef>
                <a:spcPct val="0"/>
              </a:spcBef>
              <a:buClrTx/>
              <a:buFontTx/>
              <a:buNone/>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ct val="0"/>
              </a:spcBef>
              <a:buClrTx/>
              <a:buFontTx/>
              <a:buNone/>
            </a:pPr>
            <a:r>
              <a:rPr lang="en-US" altLang="zh-CN" sz="24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⑥ Unlock A</a:t>
            </a:r>
          </a:p>
        </p:txBody>
      </p:sp>
      <p:sp>
        <p:nvSpPr>
          <p:cNvPr id="28677" name="Text Box 5"/>
          <p:cNvSpPr txBox="1">
            <a:spLocks noChangeArrowheads="1"/>
          </p:cNvSpPr>
          <p:nvPr/>
        </p:nvSpPr>
        <p:spPr bwMode="auto">
          <a:xfrm>
            <a:off x="6653213" y="1844675"/>
            <a:ext cx="847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事务</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8" name="圆角矩形标注 7"/>
          <p:cNvSpPr>
            <a:spLocks noChangeArrowheads="1"/>
          </p:cNvSpPr>
          <p:nvPr/>
        </p:nvSpPr>
        <p:spPr bwMode="auto">
          <a:xfrm>
            <a:off x="1563687" y="5171281"/>
            <a:ext cx="6016625" cy="1000125"/>
          </a:xfrm>
          <a:prstGeom prst="wedgeRoundRectCallout">
            <a:avLst>
              <a:gd name="adj1" fmla="val -18836"/>
              <a:gd name="adj2" fmla="val -105743"/>
              <a:gd name="adj3" fmla="val 16667"/>
            </a:avLst>
          </a:prstGeom>
          <a:solidFill>
            <a:srgbClr val="FFF5CC"/>
          </a:solidFill>
          <a:ln w="25400" algn="ctr">
            <a:solidFill>
              <a:srgbClr val="00A77A"/>
            </a:solidFill>
            <a:miter lim="800000"/>
          </a:ln>
        </p:spPr>
        <p:txBody>
          <a:bodyPr lIns="18000" rIns="18000" anchor="ctr"/>
          <a:lstStyle>
            <a:lvl1pPr marL="342900" indent="-342900">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marL="0" lvl="1" eaLnBrk="1" hangingPunct="1">
              <a:spcBef>
                <a:spcPct val="0"/>
              </a:spcBef>
              <a:buClrTx/>
              <a:buSzTx/>
              <a:buFontTx/>
              <a:buNone/>
            </a:pP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幻象读</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事务</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T2 </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按一定条件读取了某些数据后，事务</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T1 </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插入</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删除</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了一些满足这些条件的数据，当</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T2 </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再次按相同条件读取数据时，发现多</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少</a:t>
            </a:r>
            <a:r>
              <a:rPr lang="en-US" altLang="zh-CN"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000"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了一些记录</a:t>
            </a:r>
          </a:p>
        </p:txBody>
      </p:sp>
      <p:sp>
        <p:nvSpPr>
          <p:cNvPr id="9" name="圆角矩形标注 8"/>
          <p:cNvSpPr>
            <a:spLocks noChangeArrowheads="1"/>
          </p:cNvSpPr>
          <p:nvPr/>
        </p:nvSpPr>
        <p:spPr bwMode="auto">
          <a:xfrm>
            <a:off x="684213" y="2571750"/>
            <a:ext cx="5959475" cy="642938"/>
          </a:xfrm>
          <a:prstGeom prst="wedgeRoundRectCallout">
            <a:avLst>
              <a:gd name="adj1" fmla="val 23630"/>
              <a:gd name="adj2" fmla="val -102114"/>
              <a:gd name="adj3" fmla="val 16667"/>
            </a:avLst>
          </a:prstGeom>
          <a:solidFill>
            <a:srgbClr val="FFF5CC"/>
          </a:solidFill>
          <a:ln w="25400" algn="ctr">
            <a:solidFill>
              <a:srgbClr val="00A77A"/>
            </a:solidFill>
            <a:miter lim="800000"/>
          </a:ln>
        </p:spPr>
        <p:txBody>
          <a:bodyPr wrap="none" lIns="18000" rIns="18000" anchor="ctr"/>
          <a:lstStyle/>
          <a:p>
            <a:pPr marL="457200" indent="-457200" eaLnBrk="1" hangingPunct="1">
              <a:lnSpc>
                <a:spcPct val="80000"/>
              </a:lnSpc>
              <a:defRPr/>
            </a:pPr>
            <a:r>
              <a:rPr lang="zh-CN" altLang="en-US" sz="2200" dirty="0">
                <a:latin typeface="Times New Roman" panose="02020603050405020304" pitchFamily="18" charset="0"/>
                <a:ea typeface="+mn-ea"/>
                <a:cs typeface="Times New Roman" panose="02020603050405020304" pitchFamily="18" charset="0"/>
              </a:rPr>
              <a:t>对比：</a:t>
            </a:r>
            <a:r>
              <a:rPr lang="en-US" altLang="zh-CN" sz="2200" dirty="0">
                <a:latin typeface="Times New Roman" panose="02020603050405020304" pitchFamily="18" charset="0"/>
                <a:ea typeface="+mn-ea"/>
                <a:cs typeface="Times New Roman" panose="02020603050405020304" pitchFamily="18" charset="0"/>
              </a:rPr>
              <a:t>Read committed</a:t>
            </a:r>
            <a:r>
              <a:rPr lang="zh-CN" altLang="en-US" sz="2200" dirty="0">
                <a:latin typeface="Times New Roman" panose="02020603050405020304" pitchFamily="18" charset="0"/>
                <a:ea typeface="+mn-ea"/>
                <a:cs typeface="Times New Roman" panose="02020603050405020304" pitchFamily="18" charset="0"/>
              </a:rPr>
              <a:t>时封锁规则</a:t>
            </a:r>
            <a:endParaRPr lang="en-US" altLang="zh-CN" sz="2200" dirty="0">
              <a:latin typeface="Times New Roman" panose="02020603050405020304" pitchFamily="18" charset="0"/>
              <a:ea typeface="+mn-ea"/>
              <a:cs typeface="Times New Roman" panose="02020603050405020304" pitchFamily="18" charset="0"/>
            </a:endParaRPr>
          </a:p>
          <a:p>
            <a:pPr marL="457200" indent="-457200" eaLnBrk="1" hangingPunct="1">
              <a:lnSpc>
                <a:spcPct val="80000"/>
              </a:lnSpc>
              <a:defRPr/>
            </a:pPr>
            <a:r>
              <a:rPr lang="en-US" altLang="zh-CN" sz="2200" dirty="0">
                <a:latin typeface="Times New Roman" panose="02020603050405020304" pitchFamily="18" charset="0"/>
                <a:ea typeface="+mn-ea"/>
                <a:cs typeface="Times New Roman" panose="02020603050405020304" pitchFamily="18" charset="0"/>
              </a:rPr>
              <a:t>2.</a:t>
            </a:r>
            <a:r>
              <a:rPr lang="zh-CN" altLang="en-US" sz="2200" dirty="0">
                <a:latin typeface="Times New Roman" panose="02020603050405020304" pitchFamily="18" charset="0"/>
                <a:ea typeface="+mn-ea"/>
                <a:cs typeface="Times New Roman" panose="02020603050405020304" pitchFamily="18" charset="0"/>
              </a:rPr>
              <a:t>读取</a:t>
            </a:r>
            <a:r>
              <a:rPr lang="en-US" altLang="zh-CN" sz="2200" dirty="0">
                <a:latin typeface="Times New Roman" panose="02020603050405020304" pitchFamily="18" charset="0"/>
                <a:ea typeface="+mn-ea"/>
                <a:cs typeface="Times New Roman" panose="02020603050405020304" pitchFamily="18" charset="0"/>
              </a:rPr>
              <a:t>A</a:t>
            </a:r>
            <a:r>
              <a:rPr lang="zh-CN" altLang="en-US" sz="2200" dirty="0">
                <a:latin typeface="Times New Roman" panose="02020603050405020304" pitchFamily="18" charset="0"/>
                <a:ea typeface="+mn-ea"/>
                <a:cs typeface="Times New Roman" panose="02020603050405020304" pitchFamily="18" charset="0"/>
              </a:rPr>
              <a:t>前须先对其加</a:t>
            </a:r>
            <a:r>
              <a:rPr lang="en-US" altLang="zh-CN" sz="2200" dirty="0">
                <a:latin typeface="Times New Roman" panose="02020603050405020304" pitchFamily="18" charset="0"/>
                <a:ea typeface="+mn-ea"/>
                <a:cs typeface="Times New Roman" panose="02020603050405020304" pitchFamily="18" charset="0"/>
              </a:rPr>
              <a:t>S</a:t>
            </a:r>
            <a:r>
              <a:rPr lang="zh-CN" altLang="en-US" sz="2200" dirty="0">
                <a:latin typeface="Times New Roman" panose="02020603050405020304" pitchFamily="18" charset="0"/>
                <a:ea typeface="+mn-ea"/>
                <a:cs typeface="Times New Roman" panose="02020603050405020304" pitchFamily="18" charset="0"/>
              </a:rPr>
              <a:t>锁，</a:t>
            </a:r>
            <a:r>
              <a:rPr lang="zh-CN" altLang="en-US" sz="2200" b="1" dirty="0">
                <a:solidFill>
                  <a:srgbClr val="0033CC"/>
                </a:solidFill>
                <a:latin typeface="Times New Roman" panose="02020603050405020304" pitchFamily="18" charset="0"/>
                <a:ea typeface="+mn-ea"/>
                <a:cs typeface="Times New Roman" panose="02020603050405020304" pitchFamily="18" charset="0"/>
              </a:rPr>
              <a:t>读完后立即</a:t>
            </a:r>
            <a:r>
              <a:rPr lang="zh-CN" altLang="en-US" sz="2200" dirty="0">
                <a:latin typeface="Times New Roman" panose="02020603050405020304" pitchFamily="18" charset="0"/>
                <a:ea typeface="+mn-ea"/>
                <a:cs typeface="Times New Roman" panose="02020603050405020304" pitchFamily="18" charset="0"/>
              </a:rPr>
              <a:t>释放</a:t>
            </a:r>
            <a:endParaRPr lang="en-US" altLang="zh-CN" sz="2200" dirty="0">
              <a:latin typeface="Times New Roman" panose="02020603050405020304" pitchFamily="18" charset="0"/>
              <a:ea typeface="+mn-ea"/>
              <a:cs typeface="Times New Roman" panose="02020603050405020304" pitchFamily="18" charset="0"/>
            </a:endParaRPr>
          </a:p>
        </p:txBody>
      </p:sp>
      <p:sp>
        <p:nvSpPr>
          <p:cNvPr id="28681" name="标题 9"/>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9.2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事务隔离级别与封锁规则</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a:latin typeface="Times New Roman" panose="02020603050405020304" pitchFamily="18" charset="0"/>
                <a:ea typeface="黑体" panose="02010609060101010101" pitchFamily="49" charset="-122"/>
                <a:cs typeface="Times New Roman" panose="02020603050405020304" pitchFamily="18" charset="0"/>
              </a:rPr>
              <a:t>Repeatable read</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时封锁规则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wipe(left)">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wipe(left)">
                                      <p:cBhvr>
                                        <p:cTn id="17" dur="500"/>
                                        <p:tgtEl>
                                          <p:spTgt spid="54275">
                                            <p:txEl>
                                              <p:pRg st="2" end="2"/>
                                            </p:txEl>
                                          </p:spTgt>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grpId="1" nodeType="clickEffect">
                                  <p:stCondLst>
                                    <p:cond delay="0"/>
                                  </p:stCondLst>
                                  <p:childTnLst>
                                    <p:animEffect transition="out" filter="wipe(up)">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75">
                                            <p:txEl>
                                              <p:pRg st="3" end="3"/>
                                            </p:txEl>
                                          </p:spTgt>
                                        </p:tgtEl>
                                        <p:attrNameLst>
                                          <p:attrName>style.visibility</p:attrName>
                                        </p:attrNameLst>
                                      </p:cBhvr>
                                      <p:to>
                                        <p:strVal val="visible"/>
                                      </p:to>
                                    </p:set>
                                    <p:animEffect transition="in" filter="wipe(left)">
                                      <p:cBhvr>
                                        <p:cTn id="31" dur="500"/>
                                        <p:tgtEl>
                                          <p:spTgt spid="5427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4275">
                                            <p:txEl>
                                              <p:pRg st="4" end="4"/>
                                            </p:txEl>
                                          </p:spTgt>
                                        </p:tgtEl>
                                        <p:attrNameLst>
                                          <p:attrName>style.visibility</p:attrName>
                                        </p:attrNameLst>
                                      </p:cBhvr>
                                      <p:to>
                                        <p:strVal val="visible"/>
                                      </p:to>
                                    </p:set>
                                    <p:animEffect transition="in" filter="wipe(left)">
                                      <p:cBhvr>
                                        <p:cTn id="36" dur="500"/>
                                        <p:tgtEl>
                                          <p:spTgt spid="5427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275">
                                            <p:txEl>
                                              <p:pRg st="5" end="5"/>
                                            </p:txEl>
                                          </p:spTgt>
                                        </p:tgtEl>
                                        <p:attrNameLst>
                                          <p:attrName>style.visibility</p:attrName>
                                        </p:attrNameLst>
                                      </p:cBhvr>
                                      <p:to>
                                        <p:strVal val="visible"/>
                                      </p:to>
                                    </p:set>
                                    <p:animEffect transition="in" filter="wipe(left)">
                                      <p:cBhvr>
                                        <p:cTn id="41" dur="500"/>
                                        <p:tgtEl>
                                          <p:spTgt spid="5427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275">
                                            <p:txEl>
                                              <p:pRg st="6" end="6"/>
                                            </p:txEl>
                                          </p:spTgt>
                                        </p:tgtEl>
                                        <p:attrNameLst>
                                          <p:attrName>style.visibility</p:attrName>
                                        </p:attrNameLst>
                                      </p:cBhvr>
                                      <p:to>
                                        <p:strVal val="visible"/>
                                      </p:to>
                                    </p:set>
                                    <p:animEffect transition="in" filter="wipe(left)">
                                      <p:cBhvr>
                                        <p:cTn id="46" dur="500"/>
                                        <p:tgtEl>
                                          <p:spTgt spid="54275">
                                            <p:txEl>
                                              <p:pRg st="6" end="6"/>
                                            </p:txEl>
                                          </p:spTgt>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grpId="1" nodeType="clickEffect">
                                  <p:stCondLst>
                                    <p:cond delay="0"/>
                                  </p:stCondLst>
                                  <p:childTnLst>
                                    <p:animEffect transition="out" filter="wipe(up)">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8" grpId="0" animBg="1"/>
      <p:bldP spid="8" grpId="1" animBg="1"/>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8C38CEC-FE03-48D6-8920-D5DD6DCB51D4}" type="slidenum">
              <a:rPr lang="en-US" altLang="zh-CN" sz="1000" smtClean="0">
                <a:latin typeface="Times New Roman" panose="02020603050405020304" pitchFamily="18" charset="0"/>
                <a:cs typeface="Times New Roman" panose="02020603050405020304" pitchFamily="18" charset="0"/>
              </a:rPr>
              <a:t>21</a:t>
            </a:fld>
            <a:endParaRPr lang="en-US" altLang="zh-CN" sz="1000">
              <a:latin typeface="Times New Roman" panose="02020603050405020304" pitchFamily="18" charset="0"/>
              <a:cs typeface="Times New Roman" panose="02020603050405020304" pitchFamily="18" charset="0"/>
            </a:endParaRPr>
          </a:p>
        </p:txBody>
      </p:sp>
      <p:sp>
        <p:nvSpPr>
          <p:cNvPr id="37891" name="Rectangle 6"/>
          <p:cNvSpPr>
            <a:spLocks noGrp="1" noChangeArrowheads="1"/>
          </p:cNvSpPr>
          <p:nvPr>
            <p:ph idx="1"/>
          </p:nvPr>
        </p:nvSpPr>
        <p:spPr>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T1</a:t>
            </a:r>
            <a:r>
              <a:rPr lang="zh-CN" altLang="en-US" sz="2000" dirty="0">
                <a:solidFill>
                  <a:schemeClr val="folHlink"/>
                </a:solidFill>
                <a:latin typeface="Times New Roman" panose="02020603050405020304" pitchFamily="18" charset="0"/>
                <a:cs typeface="Times New Roman" panose="02020603050405020304" pitchFamily="18" charset="0"/>
              </a:rPr>
              <a:t>存入</a:t>
            </a:r>
            <a:r>
              <a:rPr lang="en-US" altLang="zh-CN" sz="2000" dirty="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dirty="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Ⅰ 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Ⅱ </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1</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Ⅲ Read(A)</a:t>
            </a: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Ⅳ </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2</a:t>
            </a:r>
          </a:p>
          <a:p>
            <a:pPr eaLnBrk="1" hangingPunct="1">
              <a:lnSpc>
                <a:spcPct val="90000"/>
              </a:lnSpc>
              <a:buFont typeface="Wingdings" panose="05000000000000000000" pitchFamily="2" charset="2"/>
              <a:buNone/>
            </a:pPr>
            <a:endParaRPr lang="en-US" altLang="zh-CN" sz="2000" dirty="0">
              <a:latin typeface="Times New Roman" panose="02020603050405020304" pitchFamily="18" charset="0"/>
              <a:cs typeface="Times New Roman" panose="02020603050405020304" pitchFamily="18" charset="0"/>
            </a:endParaRPr>
          </a:p>
        </p:txBody>
      </p:sp>
      <p:sp>
        <p:nvSpPr>
          <p:cNvPr id="37892" name="标题 8"/>
          <p:cNvSpPr>
            <a:spLocks noGrp="1"/>
          </p:cNvSpPr>
          <p:nvPr>
            <p:ph type="title"/>
          </p:nvPr>
        </p:nvSpPr>
        <p:spPr>
          <a:xfrm>
            <a:off x="457200" y="274955"/>
            <a:ext cx="8229600" cy="747395"/>
          </a:xfrm>
        </p:spPr>
        <p:txBody>
          <a:bodyPr/>
          <a:lstStyle/>
          <a:p>
            <a:pPr algn="l">
              <a:buClrTx/>
              <a:buSzTx/>
              <a:buFontTx/>
            </a:pP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：防止不可重复现象</a:t>
            </a:r>
          </a:p>
        </p:txBody>
      </p:sp>
      <p:sp>
        <p:nvSpPr>
          <p:cNvPr id="46083" name="Rectangle 7"/>
          <p:cNvSpPr>
            <a:spLocks noGrp="1" noChangeArrowheads="1"/>
          </p:cNvSpPr>
          <p:nvPr>
            <p:ph sz="half" idx="4294967295"/>
          </p:nvPr>
        </p:nvSpPr>
        <p:spPr>
          <a:xfrm>
            <a:off x="3109913" y="1500188"/>
            <a:ext cx="5605462" cy="4521200"/>
          </a:xfrm>
        </p:spPr>
        <p:txBody>
          <a:bodyPr/>
          <a:lstStyle/>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Ⅰ Slock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 </a:t>
            </a:r>
            <a:r>
              <a:rPr lang="zh-CN" altLang="en-US" sz="2000">
                <a:latin typeface="Times New Roman" panose="02020603050405020304" pitchFamily="18" charset="0"/>
                <a:cs typeface="Times New Roman" panose="02020603050405020304" pitchFamily="18" charset="0"/>
              </a:rPr>
              <a:t>成功吗？</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 </a:t>
            </a:r>
            <a:r>
              <a:rPr lang="zh-CN" altLang="en-US" sz="2000">
                <a:latin typeface="Times New Roman" panose="02020603050405020304" pitchFamily="18" charset="0"/>
                <a:cs typeface="Times New Roman" panose="02020603050405020304" pitchFamily="18" charset="0"/>
              </a:rPr>
              <a:t>等待	 </a:t>
            </a:r>
            <a:r>
              <a:rPr lang="en-US" altLang="zh-CN" sz="2000">
                <a:latin typeface="Times New Roman" panose="02020603050405020304" pitchFamily="18" charset="0"/>
                <a:cs typeface="Times New Roman" panose="02020603050405020304" pitchFamily="18" charset="0"/>
              </a:rPr>
              <a:t>Ⅱ Read(A)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 </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Ⅳ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1</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a:t>
            </a:r>
            <a:r>
              <a:rPr lang="zh-CN" altLang="en-US" sz="2000">
                <a:latin typeface="Times New Roman" panose="02020603050405020304" pitchFamily="18" charset="0"/>
                <a:cs typeface="Times New Roman" panose="02020603050405020304" pitchFamily="18" charset="0"/>
              </a:rPr>
              <a:t>不成功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Ⅵ Read(A)</a:t>
            </a:r>
          </a:p>
          <a:p>
            <a:pPr eaLnBrk="1" hangingPunct="1">
              <a:lnSpc>
                <a:spcPct val="9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Ⅷ </a:t>
            </a:r>
            <a:r>
              <a:rPr lang="zh-CN" altLang="en-US" sz="2000">
                <a:latin typeface="Times New Roman" panose="02020603050405020304" pitchFamily="18" charset="0"/>
                <a:cs typeface="Times New Roman" panose="02020603050405020304" pitchFamily="18" charset="0"/>
              </a:rPr>
              <a:t>统计</a:t>
            </a:r>
            <a:r>
              <a:rPr lang="en-US" altLang="zh-CN" sz="2000">
                <a:latin typeface="Times New Roman" panose="02020603050405020304" pitchFamily="18" charset="0"/>
                <a:cs typeface="Times New Roman" panose="02020603050405020304" pitchFamily="18" charset="0"/>
              </a:rPr>
              <a:t>2</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Ⅶ Ulock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a:t>
            </a:r>
            <a:r>
              <a:rPr lang="zh-CN" altLang="en-US" sz="2000">
                <a:latin typeface="Times New Roman" panose="02020603050405020304" pitchFamily="18" charset="0"/>
                <a:cs typeface="Times New Roman" panose="02020603050405020304" pitchFamily="18" charset="0"/>
              </a:rPr>
              <a:t>成功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②	 Read (A) 	     </a:t>
            </a:r>
          </a:p>
          <a:p>
            <a:pPr eaLnBrk="1" hangingPunct="1">
              <a:lnSpc>
                <a:spcPct val="9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③ </a:t>
            </a:r>
            <a:r>
              <a:rPr lang="en-US" altLang="zh-CN" sz="2000">
                <a:latin typeface="Times New Roman" panose="02020603050405020304" pitchFamily="18" charset="0"/>
                <a:cs typeface="Times New Roman" panose="02020603050405020304" pitchFamily="18" charset="0"/>
              </a:rPr>
              <a:t>A = A + 500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④ Write (A)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⑤ Unlock A	    </a:t>
            </a:r>
          </a:p>
        </p:txBody>
      </p:sp>
      <p:sp>
        <p:nvSpPr>
          <p:cNvPr id="37894" name="Line 8"/>
          <p:cNvSpPr>
            <a:spLocks noChangeShapeType="1"/>
          </p:cNvSpPr>
          <p:nvPr/>
        </p:nvSpPr>
        <p:spPr bwMode="auto">
          <a:xfrm flipH="1">
            <a:off x="5569903" y="1357313"/>
            <a:ext cx="1587" cy="509587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076825" y="6461125"/>
            <a:ext cx="946150" cy="396875"/>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Tree>
    <p:extLst>
      <p:ext uri="{BB962C8B-B14F-4D97-AF65-F5344CB8AC3E}">
        <p14:creationId xmlns:p14="http://schemas.microsoft.com/office/powerpoint/2010/main" val="1345273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lide(fromBottom)">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lide(fromBottom)">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slide(fromBottom)">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slide(fromBottom)">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slide(fromBottom)">
                                      <p:cBhvr>
                                        <p:cTn id="27" dur="500"/>
                                        <p:tgtEl>
                                          <p:spTgt spid="46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slide(fromBottom)">
                                      <p:cBhvr>
                                        <p:cTn id="32" dur="500"/>
                                        <p:tgtEl>
                                          <p:spTgt spid="46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slide(fromBottom)">
                                      <p:cBhvr>
                                        <p:cTn id="37" dur="500"/>
                                        <p:tgtEl>
                                          <p:spTgt spid="460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6083">
                                            <p:txEl>
                                              <p:pRg st="7" end="7"/>
                                            </p:txEl>
                                          </p:spTgt>
                                        </p:tgtEl>
                                        <p:attrNameLst>
                                          <p:attrName>style.visibility</p:attrName>
                                        </p:attrNameLst>
                                      </p:cBhvr>
                                      <p:to>
                                        <p:strVal val="visible"/>
                                      </p:to>
                                    </p:set>
                                    <p:animEffect transition="in" filter="slide(fromBottom)">
                                      <p:cBhvr>
                                        <p:cTn id="42" dur="500"/>
                                        <p:tgtEl>
                                          <p:spTgt spid="460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6083">
                                            <p:txEl>
                                              <p:pRg st="8" end="8"/>
                                            </p:txEl>
                                          </p:spTgt>
                                        </p:tgtEl>
                                        <p:attrNameLst>
                                          <p:attrName>style.visibility</p:attrName>
                                        </p:attrNameLst>
                                      </p:cBhvr>
                                      <p:to>
                                        <p:strVal val="visible"/>
                                      </p:to>
                                    </p:set>
                                    <p:animEffect transition="in" filter="slide(fromBottom)">
                                      <p:cBhvr>
                                        <p:cTn id="47" dur="500"/>
                                        <p:tgtEl>
                                          <p:spTgt spid="460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46083">
                                            <p:txEl>
                                              <p:pRg st="9" end="9"/>
                                            </p:txEl>
                                          </p:spTgt>
                                        </p:tgtEl>
                                        <p:attrNameLst>
                                          <p:attrName>style.visibility</p:attrName>
                                        </p:attrNameLst>
                                      </p:cBhvr>
                                      <p:to>
                                        <p:strVal val="visible"/>
                                      </p:to>
                                    </p:set>
                                    <p:animEffect transition="in" filter="slide(fromBottom)">
                                      <p:cBhvr>
                                        <p:cTn id="52" dur="500"/>
                                        <p:tgtEl>
                                          <p:spTgt spid="460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6083">
                                            <p:txEl>
                                              <p:pRg st="10" end="10"/>
                                            </p:txEl>
                                          </p:spTgt>
                                        </p:tgtEl>
                                        <p:attrNameLst>
                                          <p:attrName>style.visibility</p:attrName>
                                        </p:attrNameLst>
                                      </p:cBhvr>
                                      <p:to>
                                        <p:strVal val="visible"/>
                                      </p:to>
                                    </p:set>
                                    <p:animEffect transition="in" filter="slide(fromBottom)">
                                      <p:cBhvr>
                                        <p:cTn id="57" dur="500"/>
                                        <p:tgtEl>
                                          <p:spTgt spid="460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46083">
                                            <p:txEl>
                                              <p:pRg st="11" end="11"/>
                                            </p:txEl>
                                          </p:spTgt>
                                        </p:tgtEl>
                                        <p:attrNameLst>
                                          <p:attrName>style.visibility</p:attrName>
                                        </p:attrNameLst>
                                      </p:cBhvr>
                                      <p:to>
                                        <p:strVal val="visible"/>
                                      </p:to>
                                    </p:set>
                                    <p:animEffect transition="in" filter="slide(fromBottom)">
                                      <p:cBhvr>
                                        <p:cTn id="62" dur="500"/>
                                        <p:tgtEl>
                                          <p:spTgt spid="4608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46083">
                                            <p:txEl>
                                              <p:pRg st="12" end="12"/>
                                            </p:txEl>
                                          </p:spTgt>
                                        </p:tgtEl>
                                        <p:attrNameLst>
                                          <p:attrName>style.visibility</p:attrName>
                                        </p:attrNameLst>
                                      </p:cBhvr>
                                      <p:to>
                                        <p:strVal val="visible"/>
                                      </p:to>
                                    </p:set>
                                    <p:animEffect transition="in" filter="slide(fromBottom)">
                                      <p:cBhvr>
                                        <p:cTn id="67" dur="500"/>
                                        <p:tgtEl>
                                          <p:spTgt spid="46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712EAB7B-7D86-473C-A1A5-6690FB999FF8}" type="slidenum">
              <a:rPr lang="en-US" altLang="zh-CN" sz="1000" smtClean="0">
                <a:latin typeface="Times New Roman" panose="02020603050405020304" pitchFamily="18" charset="0"/>
                <a:cs typeface="Times New Roman" panose="02020603050405020304" pitchFamily="18" charset="0"/>
              </a:rPr>
              <a:t>22</a:t>
            </a:fld>
            <a:endParaRPr lang="en-US" altLang="zh-CN" sz="1000">
              <a:latin typeface="Times New Roman" panose="02020603050405020304" pitchFamily="18" charset="0"/>
              <a:cs typeface="Times New Roman" panose="02020603050405020304" pitchFamily="18" charset="0"/>
            </a:endParaRPr>
          </a:p>
        </p:txBody>
      </p:sp>
      <p:sp>
        <p:nvSpPr>
          <p:cNvPr id="29699" name="Rectangle 3"/>
          <p:cNvSpPr>
            <a:spLocks noGrp="1" noChangeArrowheads="1"/>
          </p:cNvSpPr>
          <p:nvPr>
            <p:ph idx="1"/>
          </p:nvPr>
        </p:nvSpPr>
        <p:spPr/>
        <p:txBody>
          <a:bodyPr/>
          <a:lstStyle/>
          <a:p>
            <a:pPr algn="l" eaLnBrk="1" hangingPunct="1">
              <a:lnSpc>
                <a:spcPct val="90000"/>
              </a:lnSpc>
              <a:buSzTx/>
              <a:buBlip>
                <a:blip r:embed="rId2"/>
              </a:buBlip>
            </a:pPr>
            <a:r>
              <a:rPr lang="zh-CN" altLang="en-US" sz="2100" i="1" dirty="0">
                <a:latin typeface="Times New Roman" panose="02020603050405020304" pitchFamily="18" charset="0"/>
                <a:cs typeface="Times New Roman" panose="02020603050405020304" pitchFamily="18" charset="0"/>
              </a:rPr>
              <a:t>规则：</a:t>
            </a:r>
          </a:p>
          <a:p>
            <a:pPr marL="624205" indent="-514350"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并发事务必须遵循强两段锁协议</a:t>
            </a:r>
            <a:endParaRPr lang="en-US" altLang="zh-CN" sz="2100" dirty="0">
              <a:latin typeface="Times New Roman" panose="02020603050405020304" pitchFamily="18" charset="0"/>
              <a:cs typeface="Times New Roman" panose="02020603050405020304" pitchFamily="18" charset="0"/>
            </a:endParaRPr>
          </a:p>
          <a:p>
            <a:pPr marL="624205" indent="-514350" eaLnBrk="1" hangingPunct="1">
              <a:buFont typeface="Wingdings" panose="05000000000000000000" pitchFamily="2" charset="2"/>
              <a:buNone/>
            </a:pPr>
            <a:r>
              <a:rPr lang="zh-CN" altLang="en-US" sz="2100" i="1" dirty="0">
                <a:latin typeface="Times New Roman" panose="02020603050405020304" pitchFamily="18" charset="0"/>
                <a:cs typeface="Times New Roman" panose="02020603050405020304" pitchFamily="18" charset="0"/>
              </a:rPr>
              <a:t>解读：</a:t>
            </a:r>
          </a:p>
          <a:p>
            <a:pPr marL="624205" indent="-514350"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解决了丢失修改、脏读、不可重复读问题和幻象读问题。</a:t>
            </a:r>
            <a:endParaRPr lang="zh-CN" altLang="en-US" sz="2400" dirty="0">
              <a:latin typeface="Times New Roman" panose="02020603050405020304" pitchFamily="18" charset="0"/>
              <a:cs typeface="Times New Roman" panose="02020603050405020304" pitchFamily="18" charset="0"/>
            </a:endParaRPr>
          </a:p>
          <a:p>
            <a:pPr marL="624205" indent="-514350"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a:p>
            <a:pPr marL="624205" indent="-514350"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p:txBody>
      </p:sp>
      <p:sp>
        <p:nvSpPr>
          <p:cNvPr id="29700"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9.2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事务隔离级别与封锁规则</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a:latin typeface="Times New Roman" panose="02020603050405020304" pitchFamily="18" charset="0"/>
                <a:ea typeface="黑体" panose="02010609060101010101" pitchFamily="49" charset="-122"/>
                <a:cs typeface="Times New Roman" panose="02020603050405020304" pitchFamily="18" charset="0"/>
              </a:rPr>
              <a:t>4）Serializable(</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可串行化</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封锁规则</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FDF3A2B-66CB-4424-975B-747952193D88}" type="slidenum">
              <a:rPr lang="en-US" altLang="zh-CN" sz="1000" smtClean="0">
                <a:latin typeface="Times New Roman" panose="02020603050405020304" pitchFamily="18" charset="0"/>
                <a:cs typeface="Times New Roman" panose="02020603050405020304" pitchFamily="18" charset="0"/>
              </a:rPr>
              <a:t>23</a:t>
            </a:fld>
            <a:endParaRPr lang="en-US" altLang="zh-CN" sz="1000">
              <a:latin typeface="Times New Roman" panose="02020603050405020304" pitchFamily="18" charset="0"/>
              <a:cs typeface="Times New Roman" panose="02020603050405020304" pitchFamily="18" charset="0"/>
            </a:endParaRPr>
          </a:p>
        </p:txBody>
      </p:sp>
      <p:sp>
        <p:nvSpPr>
          <p:cNvPr id="56323" name="Rectangle 3"/>
          <p:cNvSpPr>
            <a:spLocks noGrp="1" noChangeArrowheads="1"/>
          </p:cNvSpPr>
          <p:nvPr>
            <p:ph type="body" sz="half" idx="1"/>
          </p:nvPr>
        </p:nvSpPr>
        <p:spPr>
          <a:xfrm>
            <a:off x="355600" y="1212533"/>
            <a:ext cx="4278313" cy="4489450"/>
          </a:xfrm>
        </p:spPr>
        <p:txBody>
          <a:bodyPr/>
          <a:lstStyle/>
          <a:p>
            <a:pPr eaLnBrk="1" hangingPunct="1"/>
            <a:r>
              <a:rPr lang="zh-CN" altLang="en-US" sz="2000">
                <a:latin typeface="Times New Roman" panose="02020603050405020304" pitchFamily="18" charset="0"/>
                <a:cs typeface="Times New Roman" panose="02020603050405020304" pitchFamily="18" charset="0"/>
              </a:rPr>
              <a:t>事务隔离级别对应的封锁规则的主要区别在于什么操作需要申请封锁，以及何时释放锁</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即持锁时间</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pPr eaLnBrk="1" hangingPunct="1"/>
            <a:r>
              <a:rPr lang="zh-CN" altLang="en-US" sz="2000">
                <a:latin typeface="Times New Roman" panose="02020603050405020304" pitchFamily="18" charset="0"/>
                <a:cs typeface="Times New Roman" panose="02020603050405020304" pitchFamily="18" charset="0"/>
              </a:rPr>
              <a:t>锁持有的时间主要依赖于锁模式和事务的隔离级别。</a:t>
            </a:r>
          </a:p>
          <a:p>
            <a:pPr eaLnBrk="1" hangingPunct="1"/>
            <a:r>
              <a:rPr lang="zh-CN" altLang="en-US" sz="2000">
                <a:latin typeface="Times New Roman" panose="02020603050405020304" pitchFamily="18" charset="0"/>
                <a:cs typeface="Times New Roman" panose="02020603050405020304" pitchFamily="18" charset="0"/>
              </a:rPr>
              <a:t>默认级别是 </a:t>
            </a:r>
            <a:r>
              <a:rPr lang="en-US" altLang="zh-CN" sz="2000">
                <a:latin typeface="Times New Roman" panose="02020603050405020304" pitchFamily="18" charset="0"/>
                <a:cs typeface="Times New Roman" panose="02020603050405020304" pitchFamily="18" charset="0"/>
              </a:rPr>
              <a:t>Read Committed</a:t>
            </a:r>
            <a:r>
              <a:rPr lang="zh-CN" altLang="en-US" sz="2000">
                <a:latin typeface="Times New Roman" panose="02020603050405020304" pitchFamily="18" charset="0"/>
                <a:cs typeface="Times New Roman" panose="02020603050405020304" pitchFamily="18" charset="0"/>
              </a:rPr>
              <a:t>，设置这个级别时，一旦读取并且处理完数据，其上的共享锁马上就被释放</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短锁</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，而排他锁则一直持续到事务结束</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长锁</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，不管是提交还是回滚。 </a:t>
            </a:r>
          </a:p>
        </p:txBody>
      </p:sp>
      <p:graphicFrame>
        <p:nvGraphicFramePr>
          <p:cNvPr id="271492" name="Group 132"/>
          <p:cNvGraphicFramePr>
            <a:graphicFrameLocks noGrp="1"/>
          </p:cNvGraphicFramePr>
          <p:nvPr>
            <p:ph sz="half" idx="2"/>
            <p:custDataLst>
              <p:tags r:id="rId1"/>
            </p:custDataLst>
          </p:nvPr>
        </p:nvGraphicFramePr>
        <p:xfrm>
          <a:off x="5145088" y="1343025"/>
          <a:ext cx="3459162" cy="3000706"/>
        </p:xfrm>
        <a:graphic>
          <a:graphicData uri="http://schemas.openxmlformats.org/drawingml/2006/table">
            <a:tbl>
              <a:tblPr/>
              <a:tblGrid>
                <a:gridCol w="1874837">
                  <a:extLst>
                    <a:ext uri="{9D8B030D-6E8A-4147-A177-3AD203B41FA5}">
                      <a16:colId xmlns:a16="http://schemas.microsoft.com/office/drawing/2014/main" val="20000"/>
                    </a:ext>
                  </a:extLst>
                </a:gridCol>
                <a:gridCol w="8651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398780">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隔离级别</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锁模式</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703288">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锁</a:t>
                      </a:r>
                      <a:b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读锁</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锁</a:t>
                      </a:r>
                      <a:b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写锁</a:t>
                      </a:r>
                      <a:endPar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32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 uncommitted</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Read committed</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短</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Repeatable read</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Serializable</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a:t>
                      </a:r>
                    </a:p>
                  </a:txBody>
                  <a:tcPr marL="0" marR="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752" name="标题 4"/>
          <p:cNvSpPr>
            <a:spLocks noGrp="1"/>
          </p:cNvSpPr>
          <p:nvPr>
            <p:ph type="title"/>
          </p:nvPr>
        </p:nvSpPr>
        <p:spPr>
          <a:xfrm>
            <a:off x="290195" y="214630"/>
            <a:ext cx="7792720" cy="731520"/>
          </a:xfrm>
        </p:spPr>
        <p:txBody>
          <a:bodyPr/>
          <a:lstStyle/>
          <a:p>
            <a:r>
              <a:rPr lang="zh-CN" altLang="en-US" sz="3600" dirty="0">
                <a:latin typeface="Times New Roman" panose="02020603050405020304" pitchFamily="18" charset="0"/>
                <a:ea typeface="黑体" panose="02010609060101010101" pitchFamily="49" charset="-122"/>
              </a:rPr>
              <a:t>事务隔离级别与封锁规则总结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checkerboard(across)">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checkerboard(across)">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checkerboard(across)">
                                      <p:cBhvr>
                                        <p:cTn id="17" dur="500"/>
                                        <p:tgtEl>
                                          <p:spTgt spid="5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spect="1"/>
          </p:cNvSpPr>
          <p:nvPr>
            <p:ph type="title"/>
          </p:nvPr>
        </p:nvSpPr>
        <p:spPr>
          <a:xfrm>
            <a:off x="457200" y="274638"/>
            <a:ext cx="8229600" cy="634082"/>
          </a:xfrm>
          <a:ln/>
        </p:spPr>
        <p:txBody>
          <a:bodyPr vert="horz" wrap="square" lIns="91440" tIns="45720" rIns="91440" bIns="45720" anchor="ctr"/>
          <a:lstStyle/>
          <a:p>
            <a:pPr eaLnBrk="1" hangingPunct="1"/>
            <a:r>
              <a:rPr lang="zh-CN" altLang="en-US" sz="3600" dirty="0">
                <a:latin typeface="Times New Roman" panose="02020603050405020304" pitchFamily="18" charset="0"/>
              </a:rPr>
              <a:t>不同级别的封锁协议总结 </a:t>
            </a:r>
          </a:p>
        </p:txBody>
      </p:sp>
      <p:grpSp>
        <p:nvGrpSpPr>
          <p:cNvPr id="3" name="组合 2">
            <a:extLst>
              <a:ext uri="{FF2B5EF4-FFF2-40B4-BE49-F238E27FC236}">
                <a16:creationId xmlns:a16="http://schemas.microsoft.com/office/drawing/2014/main" id="{404DF3AD-83C7-4AB1-9A08-80F92BDC2432}"/>
              </a:ext>
            </a:extLst>
          </p:cNvPr>
          <p:cNvGrpSpPr/>
          <p:nvPr/>
        </p:nvGrpSpPr>
        <p:grpSpPr>
          <a:xfrm>
            <a:off x="234863" y="1268760"/>
            <a:ext cx="8674274" cy="3528392"/>
            <a:chOff x="234863" y="1268760"/>
            <a:chExt cx="8674274" cy="3528392"/>
          </a:xfrm>
        </p:grpSpPr>
        <p:pic>
          <p:nvPicPr>
            <p:cNvPr id="48131" name="Picture 3"/>
            <p:cNvPicPr>
              <a:picLocks noChangeAspect="1"/>
            </p:cNvPicPr>
            <p:nvPr/>
          </p:nvPicPr>
          <p:blipFill>
            <a:blip r:embed="rId2"/>
            <a:stretch>
              <a:fillRect/>
            </a:stretch>
          </p:blipFill>
          <p:spPr>
            <a:xfrm>
              <a:off x="234863" y="1268760"/>
              <a:ext cx="8674274" cy="3528392"/>
            </a:xfrm>
            <a:prstGeom prst="rect">
              <a:avLst/>
            </a:prstGeom>
            <a:noFill/>
            <a:ln w="9525">
              <a:noFill/>
            </a:ln>
          </p:spPr>
        </p:pic>
        <p:sp>
          <p:nvSpPr>
            <p:cNvPr id="2" name="文本框 1">
              <a:extLst>
                <a:ext uri="{FF2B5EF4-FFF2-40B4-BE49-F238E27FC236}">
                  <a16:creationId xmlns:a16="http://schemas.microsoft.com/office/drawing/2014/main" id="{3B094A33-717F-43A7-AD2A-AC3E2E5A3D40}"/>
                </a:ext>
              </a:extLst>
            </p:cNvPr>
            <p:cNvSpPr txBox="1"/>
            <p:nvPr/>
          </p:nvSpPr>
          <p:spPr>
            <a:xfrm>
              <a:off x="323528" y="2483604"/>
              <a:ext cx="1152128" cy="369332"/>
            </a:xfrm>
            <a:prstGeom prst="rect">
              <a:avLst/>
            </a:prstGeom>
            <a:solidFill>
              <a:schemeClr val="bg1"/>
            </a:solidFill>
          </p:spPr>
          <p:txBody>
            <a:bodyPr wrap="square" rtlCol="0">
              <a:spAutoFit/>
            </a:bodyPr>
            <a:lstStyle/>
            <a:p>
              <a:r>
                <a:rPr lang="zh-CN" altLang="en-US" sz="1800" dirty="0"/>
                <a:t>未提交读</a:t>
              </a:r>
            </a:p>
          </p:txBody>
        </p:sp>
        <p:sp>
          <p:nvSpPr>
            <p:cNvPr id="5" name="文本框 4">
              <a:extLst>
                <a:ext uri="{FF2B5EF4-FFF2-40B4-BE49-F238E27FC236}">
                  <a16:creationId xmlns:a16="http://schemas.microsoft.com/office/drawing/2014/main" id="{A09D3A00-8202-4CD3-918E-26CDD5A45956}"/>
                </a:ext>
              </a:extLst>
            </p:cNvPr>
            <p:cNvSpPr txBox="1"/>
            <p:nvPr/>
          </p:nvSpPr>
          <p:spPr>
            <a:xfrm>
              <a:off x="467544" y="3284984"/>
              <a:ext cx="1008112" cy="400110"/>
            </a:xfrm>
            <a:prstGeom prst="rect">
              <a:avLst/>
            </a:prstGeom>
            <a:solidFill>
              <a:schemeClr val="bg1"/>
            </a:solidFill>
          </p:spPr>
          <p:txBody>
            <a:bodyPr wrap="square" rtlCol="0">
              <a:spAutoFit/>
            </a:bodyPr>
            <a:lstStyle/>
            <a:p>
              <a:r>
                <a:rPr lang="zh-CN" altLang="en-US" dirty="0"/>
                <a:t>提交读</a:t>
              </a:r>
            </a:p>
          </p:txBody>
        </p:sp>
        <p:sp>
          <p:nvSpPr>
            <p:cNvPr id="6" name="文本框 5">
              <a:extLst>
                <a:ext uri="{FF2B5EF4-FFF2-40B4-BE49-F238E27FC236}">
                  <a16:creationId xmlns:a16="http://schemas.microsoft.com/office/drawing/2014/main" id="{9049E0B1-9448-45C5-AB20-7A298F49F006}"/>
                </a:ext>
              </a:extLst>
            </p:cNvPr>
            <p:cNvSpPr txBox="1"/>
            <p:nvPr/>
          </p:nvSpPr>
          <p:spPr>
            <a:xfrm>
              <a:off x="323528" y="4149080"/>
              <a:ext cx="1152128" cy="369332"/>
            </a:xfrm>
            <a:prstGeom prst="rect">
              <a:avLst/>
            </a:prstGeom>
            <a:solidFill>
              <a:schemeClr val="bg1"/>
            </a:solidFill>
          </p:spPr>
          <p:txBody>
            <a:bodyPr wrap="square" rtlCol="0">
              <a:spAutoFit/>
            </a:bodyPr>
            <a:lstStyle/>
            <a:p>
              <a:r>
                <a:rPr lang="zh-CN" altLang="en-US" sz="1800" dirty="0"/>
                <a:t>可重复读</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457200" y="274638"/>
            <a:ext cx="8229600" cy="993775"/>
          </a:xfrm>
          <a:ln/>
        </p:spPr>
        <p:txBody>
          <a:bodyPr vert="horz" wrap="square" lIns="91440" tIns="45720" rIns="91440" bIns="45720" anchor="ctr"/>
          <a:lstStyle/>
          <a:p>
            <a:pPr eaLnBrk="1" hangingPunct="1"/>
            <a:r>
              <a:rPr lang="en-US" altLang="zh-CN" sz="3600" dirty="0">
                <a:latin typeface="Times New Roman" panose="02020603050405020304" pitchFamily="18" charset="0"/>
                <a:cs typeface="Times New Roman" panose="02020603050405020304" pitchFamily="18" charset="0"/>
              </a:rPr>
              <a:t>9.4 </a:t>
            </a:r>
            <a:r>
              <a:rPr lang="zh-CN" altLang="en-US" sz="3600" dirty="0">
                <a:latin typeface="Times New Roman" panose="02020603050405020304" pitchFamily="18" charset="0"/>
                <a:cs typeface="Times New Roman" panose="02020603050405020304" pitchFamily="18" charset="0"/>
              </a:rPr>
              <a:t>封锁带来的问题</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活锁和死锁 </a:t>
            </a:r>
          </a:p>
        </p:txBody>
      </p:sp>
      <p:sp>
        <p:nvSpPr>
          <p:cNvPr id="48131" name="Rectangle 3"/>
          <p:cNvSpPr>
            <a:spLocks noGrp="1"/>
          </p:cNvSpPr>
          <p:nvPr>
            <p:ph idx="1"/>
          </p:nvPr>
        </p:nvSpPr>
        <p:spPr>
          <a:xfrm>
            <a:off x="228600" y="1268413"/>
            <a:ext cx="8915400" cy="2447925"/>
          </a:xfrm>
          <a:ln/>
        </p:spPr>
        <p:txBody>
          <a:bodyPr vert="horz" wrap="square" lIns="91440" tIns="45720" rIns="91440" bIns="45720" anchor="t"/>
          <a:lstStyle/>
          <a:p>
            <a:pPr eaLnBrk="1" hangingPunct="1"/>
            <a:r>
              <a:rPr lang="zh-CN" altLang="en-US" sz="2800" dirty="0">
                <a:latin typeface="+mn-ea"/>
              </a:rPr>
              <a:t>活锁</a:t>
            </a:r>
            <a:endParaRPr lang="en-US" altLang="zh-CN" sz="2800" dirty="0">
              <a:latin typeface="+mn-ea"/>
            </a:endParaRPr>
          </a:p>
          <a:p>
            <a:pPr lvl="1" eaLnBrk="1" hangingPunct="1"/>
            <a:r>
              <a:rPr lang="zh-CN" altLang="en-US" sz="2400" dirty="0">
                <a:latin typeface="+mn-ea"/>
              </a:rPr>
              <a:t>某事务在请求对某数据加锁时，永远在等其他事务释放锁的情形，称为活锁。</a:t>
            </a:r>
            <a:endParaRPr lang="en-US" altLang="zh-CN" sz="2400" dirty="0">
              <a:latin typeface="+mn-ea"/>
            </a:endParaRPr>
          </a:p>
          <a:p>
            <a:pPr lvl="1" eaLnBrk="1" hangingPunct="1"/>
            <a:r>
              <a:rPr lang="zh-CN" altLang="en-US" sz="2400" dirty="0">
                <a:latin typeface="+mn-ea"/>
              </a:rPr>
              <a:t>造成原因：系统每次将封锁权分给其他事务。</a:t>
            </a:r>
            <a:endParaRPr lang="en-US" altLang="zh-CN" sz="2400" dirty="0">
              <a:latin typeface="+mn-ea"/>
            </a:endParaRPr>
          </a:p>
          <a:p>
            <a:pPr lvl="1" eaLnBrk="1" hangingPunct="1"/>
            <a:r>
              <a:rPr lang="zh-CN" altLang="en-US" sz="2400" dirty="0">
                <a:latin typeface="+mn-ea"/>
              </a:rPr>
              <a:t>解决方案：采用先来先服务的策略。</a:t>
            </a:r>
            <a:endParaRPr lang="en-US" altLang="zh-CN" sz="2400" dirty="0">
              <a:latin typeface="+mn-ea"/>
            </a:endParaRPr>
          </a:p>
          <a:p>
            <a:pPr eaLnBrk="1" hangingPunct="1"/>
            <a:endParaRPr lang="zh-CN" altLang="en-US" sz="2900" b="1" dirty="0">
              <a:latin typeface="楷体_GB2312" panose="02010609030101010101" pitchFamily="49" charset="-122"/>
              <a:ea typeface="楷体_GB2312" panose="02010609030101010101" pitchFamily="49" charset="-122"/>
            </a:endParaRPr>
          </a:p>
        </p:txBody>
      </p:sp>
      <p:sp>
        <p:nvSpPr>
          <p:cNvPr id="4" name="Rectangle 3">
            <a:extLst>
              <a:ext uri="{FF2B5EF4-FFF2-40B4-BE49-F238E27FC236}">
                <a16:creationId xmlns:a16="http://schemas.microsoft.com/office/drawing/2014/main" id="{17851F02-70E8-4409-B132-72030D81197E}"/>
              </a:ext>
            </a:extLst>
          </p:cNvPr>
          <p:cNvSpPr txBox="1">
            <a:spLocks/>
          </p:cNvSpPr>
          <p:nvPr/>
        </p:nvSpPr>
        <p:spPr bwMode="auto">
          <a:xfrm>
            <a:off x="228600" y="3716387"/>
            <a:ext cx="8915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eaLnBrk="1" hangingPunct="1"/>
            <a:r>
              <a:rPr lang="zh-CN" altLang="en-US" sz="2900" dirty="0">
                <a:latin typeface="+mn-ea"/>
              </a:rPr>
              <a:t>死锁</a:t>
            </a:r>
            <a:endParaRPr lang="en-US" altLang="zh-CN" sz="2900" dirty="0">
              <a:latin typeface="+mn-ea"/>
            </a:endParaRPr>
          </a:p>
          <a:p>
            <a:pPr lvl="1" eaLnBrk="1" hangingPunct="1"/>
            <a:r>
              <a:rPr lang="zh-CN" altLang="en-US" sz="2400" dirty="0">
                <a:latin typeface="+mn-ea"/>
              </a:rPr>
              <a:t>两个事务相互等待对方先释放资源，则会造成死锁。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2" dur="500"/>
                                        <p:tgtEl>
                                          <p:spTgt spid="48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7" dur="500"/>
                                        <p:tgtEl>
                                          <p:spTgt spid="481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idx="1"/>
          </p:nvPr>
        </p:nvSpPr>
        <p:spPr>
          <a:xfrm>
            <a:off x="228600" y="1268413"/>
            <a:ext cx="8915400" cy="720725"/>
          </a:xfrm>
          <a:ln/>
        </p:spPr>
        <p:txBody>
          <a:bodyPr vert="horz" wrap="square" lIns="91440" tIns="45720" rIns="91440" bIns="45720" anchor="t"/>
          <a:lstStyle/>
          <a:p>
            <a:pPr eaLnBrk="1" hangingPunct="1"/>
            <a:r>
              <a:rPr lang="zh-CN" altLang="en-US" sz="2900" dirty="0">
                <a:latin typeface="+mn-ea"/>
              </a:rPr>
              <a:t> 死锁示例</a:t>
            </a:r>
            <a:endParaRPr lang="zh-CN" altLang="en-US" sz="2600" dirty="0">
              <a:latin typeface="+mn-ea"/>
            </a:endParaRPr>
          </a:p>
        </p:txBody>
      </p:sp>
      <p:sp>
        <p:nvSpPr>
          <p:cNvPr id="6" name="Rectangle 2">
            <a:extLst>
              <a:ext uri="{FF2B5EF4-FFF2-40B4-BE49-F238E27FC236}">
                <a16:creationId xmlns:a16="http://schemas.microsoft.com/office/drawing/2014/main" id="{329B079A-EAD0-4702-90D5-8C70C300E047}"/>
              </a:ext>
            </a:extLst>
          </p:cNvPr>
          <p:cNvSpPr>
            <a:spLocks noGrp="1"/>
          </p:cNvSpPr>
          <p:nvPr>
            <p:ph type="title"/>
          </p:nvPr>
        </p:nvSpPr>
        <p:spPr>
          <a:xfrm>
            <a:off x="457200" y="274638"/>
            <a:ext cx="8229600" cy="993775"/>
          </a:xfrm>
          <a:ln/>
        </p:spPr>
        <p:txBody>
          <a:bodyPr vert="horz" wrap="square" lIns="91440" tIns="45720" rIns="91440" bIns="45720" anchor="ctr"/>
          <a:lstStyle/>
          <a:p>
            <a:pPr eaLnBrk="1" hangingPunct="1"/>
            <a:r>
              <a:rPr lang="en-US" altLang="zh-CN" sz="3600" dirty="0">
                <a:latin typeface="Times New Roman" panose="02020603050405020304" pitchFamily="18" charset="0"/>
                <a:cs typeface="Times New Roman" panose="02020603050405020304" pitchFamily="18" charset="0"/>
              </a:rPr>
              <a:t>9.4 </a:t>
            </a:r>
            <a:r>
              <a:rPr lang="zh-CN" altLang="en-US" sz="3600" dirty="0">
                <a:latin typeface="Times New Roman" panose="02020603050405020304" pitchFamily="18" charset="0"/>
                <a:cs typeface="Times New Roman" panose="02020603050405020304" pitchFamily="18" charset="0"/>
              </a:rPr>
              <a:t>封锁带来的问题</a:t>
            </a:r>
          </a:p>
        </p:txBody>
      </p:sp>
      <p:sp>
        <p:nvSpPr>
          <p:cNvPr id="5" name="Rectangle 7">
            <a:extLst>
              <a:ext uri="{FF2B5EF4-FFF2-40B4-BE49-F238E27FC236}">
                <a16:creationId xmlns:a16="http://schemas.microsoft.com/office/drawing/2014/main" id="{F7C4F4F6-B4C4-42B2-8AE9-5E04AEC6E420}"/>
              </a:ext>
            </a:extLst>
          </p:cNvPr>
          <p:cNvSpPr txBox="1">
            <a:spLocks noChangeArrowheads="1"/>
          </p:cNvSpPr>
          <p:nvPr/>
        </p:nvSpPr>
        <p:spPr bwMode="auto">
          <a:xfrm>
            <a:off x="3503042" y="1932136"/>
            <a:ext cx="5605462"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eaLnBrk="1" hangingPunct="1">
              <a:lnSpc>
                <a:spcPct val="8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eaLnBrk="1" hangingPunct="1">
              <a:lnSpc>
                <a:spcPct val="90000"/>
              </a:lnSpc>
              <a:buFont typeface="+mj-ea"/>
              <a:buAutoNum type="circleNumDbPlain"/>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(A)</a:t>
            </a:r>
          </a:p>
          <a:p>
            <a:pPr marL="0" indent="0" eaLnBrk="1" hangingPunct="1">
              <a:lnSpc>
                <a:spcPct val="90000"/>
              </a:lnSpc>
              <a:buFont typeface="+mj-ea"/>
              <a:buAutoNum type="circleNumDbPlain"/>
            </a:pPr>
            <a:r>
              <a:rPr lang="en-US" altLang="zh-CN" sz="2000" dirty="0">
                <a:solidFill>
                  <a:schemeClr val="folHlink"/>
                </a:solidFill>
                <a:latin typeface="Times New Roman" panose="02020603050405020304" pitchFamily="18" charset="0"/>
                <a:cs typeface="Times New Roman" panose="02020603050405020304" pitchFamily="18" charset="0"/>
              </a:rPr>
              <a:t>Read(A)  </a:t>
            </a:r>
          </a:p>
          <a:p>
            <a:pPr marL="2520000" indent="0" eaLnBrk="1" hangingPunct="1">
              <a:lnSpc>
                <a:spcPct val="90000"/>
              </a:lnSpc>
              <a:buFont typeface="+mj-lt"/>
              <a:buAutoNum type="alphaLcParenR"/>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(B)</a:t>
            </a:r>
          </a:p>
          <a:p>
            <a:pPr marL="2520000" indent="0" eaLnBrk="1" hangingPunct="1">
              <a:lnSpc>
                <a:spcPct val="90000"/>
              </a:lnSpc>
              <a:buFont typeface="+mj-lt"/>
              <a:buAutoNum type="alphaLcParenR"/>
            </a:pPr>
            <a:r>
              <a:rPr lang="en-US" altLang="zh-CN" sz="2000" dirty="0">
                <a:solidFill>
                  <a:schemeClr val="folHlink"/>
                </a:solidFill>
                <a:latin typeface="Times New Roman" panose="02020603050405020304" pitchFamily="18" charset="0"/>
                <a:cs typeface="Times New Roman" panose="02020603050405020304" pitchFamily="18" charset="0"/>
              </a:rPr>
              <a:t>Read(B)</a:t>
            </a:r>
          </a:p>
          <a:p>
            <a:pPr eaLnBrk="1" hangingPunct="1">
              <a:lnSpc>
                <a:spcPct val="80000"/>
              </a:lnSpc>
              <a:buFont typeface="Wingdings" panose="05000000000000000000" pitchFamily="2" charset="2"/>
              <a:buNone/>
              <a:tabLst>
                <a:tab pos="2505075" algn="l"/>
              </a:tabLst>
            </a:pPr>
            <a:r>
              <a:rPr lang="zh-CN" altLang="en-US" sz="2000" dirty="0">
                <a:latin typeface="Times New Roman" panose="02020603050405020304" pitchFamily="18" charset="0"/>
                <a:cs typeface="Times New Roman" panose="02020603050405020304" pitchFamily="18" charset="0"/>
              </a:rPr>
              <a:t>申请对</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加锁</a:t>
            </a:r>
            <a:endParaRPr lang="en-US" altLang="zh-CN" sz="20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等待</a:t>
            </a:r>
            <a:endParaRPr lang="en-US" altLang="zh-CN" sz="20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等待</a:t>
            </a:r>
          </a:p>
          <a:p>
            <a:pPr marL="2520000" eaLnBrk="1" hangingPunct="1">
              <a:lnSpc>
                <a:spcPct val="80000"/>
              </a:lnSpc>
              <a:buNone/>
              <a:tabLst>
                <a:tab pos="2505075" algn="l"/>
              </a:tabLst>
            </a:pPr>
            <a:r>
              <a:rPr lang="zh-CN" altLang="en-US" sz="2000" dirty="0">
                <a:latin typeface="Times New Roman" panose="02020603050405020304" pitchFamily="18" charset="0"/>
                <a:cs typeface="Times New Roman" panose="02020603050405020304" pitchFamily="18" charset="0"/>
              </a:rPr>
              <a:t>    申请对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加锁</a:t>
            </a:r>
            <a:endParaRPr lang="en-US" altLang="zh-CN" sz="2000" dirty="0">
              <a:latin typeface="Times New Roman" panose="02020603050405020304" pitchFamily="18" charset="0"/>
              <a:cs typeface="Times New Roman" panose="02020603050405020304" pitchFamily="18" charset="0"/>
            </a:endParaRPr>
          </a:p>
          <a:p>
            <a:pPr marL="2520000" eaLnBrk="1" hangingPunct="1">
              <a:lnSpc>
                <a:spcPct val="80000"/>
              </a:lnSpc>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等待</a:t>
            </a:r>
          </a:p>
          <a:p>
            <a:pPr eaLnBrk="1" hangingPunct="1">
              <a:lnSpc>
                <a:spcPct val="80000"/>
              </a:lnSpc>
              <a:buNone/>
              <a:tabLst>
                <a:tab pos="2505075" algn="l"/>
              </a:tabLs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等待</a:t>
            </a:r>
            <a:endParaRPr lang="en-US" altLang="zh-C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9AB98F5-D933-4794-8C24-C182614C2A5F}"/>
              </a:ext>
            </a:extLst>
          </p:cNvPr>
          <p:cNvSpPr txBox="1">
            <a:spLocks noChangeArrowheads="1"/>
          </p:cNvSpPr>
          <p:nvPr/>
        </p:nvSpPr>
        <p:spPr bwMode="auto">
          <a:xfrm>
            <a:off x="457200" y="1989138"/>
            <a:ext cx="1810544" cy="4525962"/>
          </a:xfrm>
          <a:prstGeom prst="rect">
            <a:avLst/>
          </a:prstGeom>
          <a:noFill/>
          <a:ln>
            <a:solidFill>
              <a:schemeClr val="hlink"/>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eaLnBrk="1" hangingPunct="1">
              <a:lnSpc>
                <a:spcPct val="90000"/>
              </a:lnSpc>
              <a:buFont typeface="Wingdings" panose="05000000000000000000" pitchFamily="2" charset="2"/>
              <a:buNone/>
            </a:pPr>
            <a:r>
              <a:rPr lang="zh-CN" altLang="en-US" sz="2000" dirty="0">
                <a:solidFill>
                  <a:schemeClr val="folHlink"/>
                </a:solidFill>
                <a:latin typeface="Times New Roman" panose="02020603050405020304" pitchFamily="18" charset="0"/>
                <a:cs typeface="Times New Roman" panose="02020603050405020304" pitchFamily="18" charset="0"/>
              </a:rPr>
              <a:t>事务</a:t>
            </a:r>
            <a:r>
              <a:rPr lang="en-US" altLang="zh-CN" sz="2000" dirty="0">
                <a:solidFill>
                  <a:schemeClr val="folHlink"/>
                </a:solidFill>
                <a:latin typeface="Times New Roman" panose="02020603050405020304" pitchFamily="18" charset="0"/>
                <a:cs typeface="Times New Roman" panose="02020603050405020304" pitchFamily="18" charset="0"/>
              </a:rPr>
              <a:t>T1</a:t>
            </a:r>
          </a:p>
          <a:p>
            <a:pPr marL="0" indent="0" eaLnBrk="1" hangingPunct="1">
              <a:lnSpc>
                <a:spcPct val="90000"/>
              </a:lnSpc>
              <a:buFont typeface="+mj-ea"/>
              <a:buAutoNum type="circleNumDbPlain"/>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(A)</a:t>
            </a:r>
          </a:p>
          <a:p>
            <a:pPr marL="0" indent="0" eaLnBrk="1" hangingPunct="1">
              <a:lnSpc>
                <a:spcPct val="90000"/>
              </a:lnSpc>
              <a:buFont typeface="+mj-ea"/>
              <a:buAutoNum type="circleNumDbPlain"/>
            </a:pPr>
            <a:r>
              <a:rPr lang="en-US" altLang="zh-CN" sz="2000" dirty="0">
                <a:solidFill>
                  <a:schemeClr val="folHlink"/>
                </a:solidFill>
                <a:latin typeface="Times New Roman" panose="02020603050405020304" pitchFamily="18" charset="0"/>
                <a:cs typeface="Times New Roman" panose="02020603050405020304" pitchFamily="18" charset="0"/>
              </a:rPr>
              <a:t>Read(A)</a:t>
            </a:r>
          </a:p>
          <a:p>
            <a:pPr marL="0" indent="0" eaLnBrk="1" hangingPunct="1">
              <a:lnSpc>
                <a:spcPct val="90000"/>
              </a:lnSpc>
              <a:buFont typeface="+mj-ea"/>
              <a:buAutoNum type="circleNumDbPlain"/>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(B)</a:t>
            </a:r>
          </a:p>
          <a:p>
            <a:pPr marL="0" indent="0" eaLnBrk="1" hangingPunct="1">
              <a:lnSpc>
                <a:spcPct val="90000"/>
              </a:lnSpc>
              <a:buFont typeface="+mj-ea"/>
              <a:buAutoNum type="circleNumDbPlain"/>
            </a:pPr>
            <a:r>
              <a:rPr lang="en-US" altLang="zh-CN" sz="2000" dirty="0">
                <a:solidFill>
                  <a:schemeClr val="folHlink"/>
                </a:solidFill>
                <a:latin typeface="Times New Roman" panose="02020603050405020304" pitchFamily="18" charset="0"/>
                <a:cs typeface="Times New Roman" panose="02020603050405020304" pitchFamily="18" charset="0"/>
              </a:rPr>
              <a:t>Read(B)</a:t>
            </a:r>
          </a:p>
          <a:p>
            <a:pPr eaLnBrk="1" hangingPunct="1">
              <a:lnSpc>
                <a:spcPct val="90000"/>
              </a:lnSpc>
              <a:buFont typeface="Wingdings" panose="05000000000000000000" pitchFamily="2" charset="2"/>
              <a:buNone/>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统计</a:t>
            </a:r>
            <a:r>
              <a:rPr lang="en-US" altLang="zh-CN" sz="2000" dirty="0">
                <a:latin typeface="Times New Roman" panose="02020603050405020304" pitchFamily="18" charset="0"/>
                <a:cs typeface="Times New Roman" panose="02020603050405020304" pitchFamily="18" charset="0"/>
              </a:rPr>
              <a:t>:</a:t>
            </a:r>
          </a:p>
          <a:p>
            <a:pPr marL="0" indent="0" eaLnBrk="1" hangingPunct="1">
              <a:lnSpc>
                <a:spcPct val="90000"/>
              </a:lnSpc>
              <a:buFont typeface="+mj-lt"/>
              <a:buAutoNum type="alphaLcParenR"/>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(B)</a:t>
            </a:r>
          </a:p>
          <a:p>
            <a:pPr marL="0" indent="0" eaLnBrk="1" hangingPunct="1">
              <a:lnSpc>
                <a:spcPct val="90000"/>
              </a:lnSpc>
              <a:buFont typeface="+mj-lt"/>
              <a:buAutoNum type="alphaLcParenR"/>
            </a:pPr>
            <a:r>
              <a:rPr lang="en-US" altLang="zh-CN" sz="2000" dirty="0">
                <a:solidFill>
                  <a:schemeClr val="folHlink"/>
                </a:solidFill>
                <a:latin typeface="Times New Roman" panose="02020603050405020304" pitchFamily="18" charset="0"/>
                <a:cs typeface="Times New Roman" panose="02020603050405020304" pitchFamily="18" charset="0"/>
              </a:rPr>
              <a:t>Read(B)</a:t>
            </a:r>
          </a:p>
          <a:p>
            <a:pPr marL="0" indent="0" eaLnBrk="1" hangingPunct="1">
              <a:lnSpc>
                <a:spcPct val="90000"/>
              </a:lnSpc>
              <a:buFont typeface="+mj-lt"/>
              <a:buAutoNum type="alphaLcParenR"/>
            </a:pPr>
            <a:r>
              <a:rPr lang="en-US" altLang="zh-CN" sz="2000" dirty="0" err="1">
                <a:solidFill>
                  <a:schemeClr val="folHlink"/>
                </a:solidFill>
                <a:latin typeface="Times New Roman" panose="02020603050405020304" pitchFamily="18" charset="0"/>
                <a:cs typeface="Times New Roman" panose="02020603050405020304" pitchFamily="18" charset="0"/>
              </a:rPr>
              <a:t>Xlock</a:t>
            </a:r>
            <a:r>
              <a:rPr lang="en-US" altLang="zh-CN" sz="2000" dirty="0">
                <a:solidFill>
                  <a:schemeClr val="folHlink"/>
                </a:solidFill>
                <a:latin typeface="Times New Roman" panose="02020603050405020304" pitchFamily="18" charset="0"/>
                <a:cs typeface="Times New Roman" panose="02020603050405020304" pitchFamily="18" charset="0"/>
              </a:rPr>
              <a:t>(A)</a:t>
            </a:r>
          </a:p>
          <a:p>
            <a:pPr marL="0" indent="0" eaLnBrk="1" hangingPunct="1">
              <a:lnSpc>
                <a:spcPct val="90000"/>
              </a:lnSpc>
              <a:buFont typeface="+mj-lt"/>
              <a:buAutoNum type="alphaLcParenR"/>
            </a:pPr>
            <a:r>
              <a:rPr lang="en-US" altLang="zh-CN" sz="2000" dirty="0">
                <a:solidFill>
                  <a:schemeClr val="folHlink"/>
                </a:solidFill>
                <a:latin typeface="Times New Roman" panose="02020603050405020304" pitchFamily="18" charset="0"/>
                <a:cs typeface="Times New Roman" panose="02020603050405020304" pitchFamily="18" charset="0"/>
              </a:rPr>
              <a:t>Read(A)</a:t>
            </a:r>
          </a:p>
          <a:p>
            <a:pPr marL="0" indent="0" eaLnBrk="1" hangingPunct="1">
              <a:lnSpc>
                <a:spcPct val="90000"/>
              </a:lnSpc>
              <a:buFont typeface="+mj-ea"/>
              <a:buAutoNum type="alphaLcParenR"/>
            </a:pPr>
            <a:endParaRPr lang="en-US" altLang="zh-CN" sz="20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sz="2000" dirty="0">
              <a:latin typeface="Times New Roman" panose="02020603050405020304" pitchFamily="18" charset="0"/>
              <a:cs typeface="Times New Roman" panose="02020603050405020304" pitchFamily="18" charset="0"/>
            </a:endParaRPr>
          </a:p>
        </p:txBody>
      </p:sp>
      <p:sp>
        <p:nvSpPr>
          <p:cNvPr id="8" name="Line 8">
            <a:extLst>
              <a:ext uri="{FF2B5EF4-FFF2-40B4-BE49-F238E27FC236}">
                <a16:creationId xmlns:a16="http://schemas.microsoft.com/office/drawing/2014/main" id="{007AFE51-924B-4B00-8C5C-F0F543A5D557}"/>
              </a:ext>
            </a:extLst>
          </p:cNvPr>
          <p:cNvSpPr>
            <a:spLocks noChangeShapeType="1"/>
          </p:cNvSpPr>
          <p:nvPr/>
        </p:nvSpPr>
        <p:spPr bwMode="auto">
          <a:xfrm>
            <a:off x="6002768" y="1789262"/>
            <a:ext cx="9391" cy="39600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9" name="矩形 8">
            <a:extLst>
              <a:ext uri="{FF2B5EF4-FFF2-40B4-BE49-F238E27FC236}">
                <a16:creationId xmlns:a16="http://schemas.microsoft.com/office/drawing/2014/main" id="{4608AC57-D9F9-4D97-A7E5-F634C27ABE7D}"/>
              </a:ext>
            </a:extLst>
          </p:cNvPr>
          <p:cNvSpPr/>
          <p:nvPr/>
        </p:nvSpPr>
        <p:spPr>
          <a:xfrm>
            <a:off x="5542433" y="5734196"/>
            <a:ext cx="946150" cy="396875"/>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slide(fromBottom)">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slide(fromBottom)">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slide(fromBottom)">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slide(fromBottom)">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slide(fromBottom)">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slide(fromBottom)">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slide(fromBottom)">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slide(fromBottom)">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slide(fromBottom)">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wipe(down)">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274638"/>
            <a:ext cx="8229600" cy="1210394"/>
          </a:xfrm>
          <a:ln/>
        </p:spPr>
        <p:txBody>
          <a:bodyPr vert="horz" wrap="square" lIns="91440" tIns="45720" rIns="91440" bIns="45720" anchor="ctr"/>
          <a:lstStyle/>
          <a:p>
            <a:pPr eaLnBrk="1" hangingPunct="1"/>
            <a:r>
              <a:rPr lang="zh-CN" altLang="en-US" sz="3600" dirty="0">
                <a:latin typeface="Times New Roman" panose="02020603050405020304" pitchFamily="18" charset="0"/>
                <a:cs typeface="Times New Roman" panose="02020603050405020304" pitchFamily="18" charset="0"/>
              </a:rPr>
              <a:t>预防死锁的方法：</a:t>
            </a:r>
            <a:r>
              <a:rPr lang="zh-CN" altLang="en-US" sz="2800" b="0" dirty="0">
                <a:solidFill>
                  <a:srgbClr val="FF0000"/>
                </a:solidFill>
                <a:latin typeface="Times New Roman" panose="02020603050405020304" pitchFamily="18" charset="0"/>
                <a:cs typeface="Times New Roman" panose="02020603050405020304" pitchFamily="18" charset="0"/>
              </a:rPr>
              <a:t>一次封锁法和顺序封锁法</a:t>
            </a:r>
            <a:endParaRPr lang="zh-CN" altLang="en-US" sz="3600" b="0" dirty="0">
              <a:solidFill>
                <a:srgbClr val="FF0000"/>
              </a:solidFill>
              <a:latin typeface="Times New Roman" panose="02020603050405020304" pitchFamily="18" charset="0"/>
              <a:cs typeface="Times New Roman" panose="02020603050405020304" pitchFamily="18" charset="0"/>
            </a:endParaRPr>
          </a:p>
        </p:txBody>
      </p:sp>
      <p:sp>
        <p:nvSpPr>
          <p:cNvPr id="50179" name="Rectangle 3"/>
          <p:cNvSpPr>
            <a:spLocks noGrp="1"/>
          </p:cNvSpPr>
          <p:nvPr>
            <p:ph idx="1"/>
          </p:nvPr>
        </p:nvSpPr>
        <p:spPr>
          <a:xfrm>
            <a:off x="179388" y="1484784"/>
            <a:ext cx="8785225" cy="5040312"/>
          </a:xfrm>
          <a:ln/>
        </p:spPr>
        <p:txBody>
          <a:bodyPr vert="horz" wrap="square" lIns="91440" tIns="45720" rIns="91440" bIns="45720" anchor="t"/>
          <a:lstStyle/>
          <a:p>
            <a:pPr eaLnBrk="1" hangingPunct="1"/>
            <a:r>
              <a:rPr lang="zh-CN" altLang="en-US" sz="2400" dirty="0">
                <a:solidFill>
                  <a:srgbClr val="FF0000"/>
                </a:solidFill>
                <a:latin typeface="+mn-ea"/>
              </a:rPr>
              <a:t>一次封锁法：</a:t>
            </a:r>
            <a:r>
              <a:rPr lang="zh-CN" altLang="en-US" sz="2400" dirty="0">
                <a:latin typeface="+mn-ea"/>
              </a:rPr>
              <a:t>每个事务一次将所使用数据全部加锁。</a:t>
            </a:r>
          </a:p>
          <a:p>
            <a:pPr lvl="2" eaLnBrk="1" hangingPunct="1"/>
            <a:r>
              <a:rPr lang="zh-CN" altLang="en-US" sz="2400" dirty="0">
                <a:latin typeface="+mn-ea"/>
              </a:rPr>
              <a:t>降低系统并发度</a:t>
            </a:r>
          </a:p>
          <a:p>
            <a:pPr lvl="2" eaLnBrk="1" hangingPunct="1"/>
            <a:r>
              <a:rPr lang="zh-CN" altLang="en-US" sz="2400" dirty="0">
                <a:latin typeface="+mn-ea"/>
              </a:rPr>
              <a:t>难于事先精确确定封锁对象</a:t>
            </a:r>
            <a:endParaRPr lang="zh-CN" altLang="en-US" sz="2400" dirty="0">
              <a:solidFill>
                <a:srgbClr val="FF0000"/>
              </a:solidFill>
              <a:latin typeface="+mn-ea"/>
            </a:endParaRPr>
          </a:p>
          <a:p>
            <a:pPr eaLnBrk="1" hangingPunct="1"/>
            <a:r>
              <a:rPr lang="zh-CN" altLang="en-US" sz="2400" dirty="0">
                <a:solidFill>
                  <a:srgbClr val="FF0000"/>
                </a:solidFill>
                <a:latin typeface="+mn-ea"/>
              </a:rPr>
              <a:t>顺序封锁法：</a:t>
            </a:r>
            <a:r>
              <a:rPr lang="zh-CN" altLang="en-US" sz="2400" dirty="0">
                <a:latin typeface="+mn-ea"/>
              </a:rPr>
              <a:t>预先对数据对象规定一个封锁顺序，所有事务都按这个顺序封锁。</a:t>
            </a:r>
          </a:p>
          <a:p>
            <a:pPr lvl="2" eaLnBrk="1" hangingPunct="1"/>
            <a:r>
              <a:rPr lang="zh-CN" altLang="en-US" sz="2400" dirty="0">
                <a:latin typeface="+mn-ea"/>
              </a:rPr>
              <a:t>维护成本：数据库系统中封锁的数据对象极多，并且在不断地变化。</a:t>
            </a:r>
          </a:p>
          <a:p>
            <a:pPr lvl="2" eaLnBrk="1" hangingPunct="1"/>
            <a:r>
              <a:rPr lang="zh-CN" altLang="en-US" sz="2400" dirty="0">
                <a:latin typeface="+mn-ea"/>
              </a:rPr>
              <a:t>难以实现：很难事先确定每一个事务要封锁哪些对象。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3" dur="500"/>
                                        <p:tgtEl>
                                          <p:spTgt spid="501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8" dur="500"/>
                                        <p:tgtEl>
                                          <p:spTgt spid="50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24"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457200" y="418654"/>
            <a:ext cx="8229600" cy="850106"/>
          </a:xfrm>
          <a:ln/>
        </p:spPr>
        <p:txBody>
          <a:bodyPr vert="horz" wrap="square" lIns="91440" tIns="45720" rIns="91440" bIns="45720" anchor="ctr"/>
          <a:lstStyle/>
          <a:p>
            <a:pPr eaLnBrk="1" hangingPunct="1"/>
            <a:r>
              <a:rPr lang="zh-CN" altLang="en-US" sz="3600" dirty="0">
                <a:latin typeface="Times New Roman" panose="02020603050405020304" pitchFamily="18" charset="0"/>
                <a:cs typeface="Times New Roman" panose="02020603050405020304" pitchFamily="18" charset="0"/>
              </a:rPr>
              <a:t>死锁的诊断和解除：</a:t>
            </a:r>
            <a:r>
              <a:rPr lang="zh-CN" altLang="en-US" sz="2800" b="0" dirty="0">
                <a:solidFill>
                  <a:srgbClr val="FF0000"/>
                </a:solidFill>
                <a:latin typeface="Times New Roman" panose="02020603050405020304" pitchFamily="18" charset="0"/>
                <a:cs typeface="Times New Roman" panose="02020603050405020304" pitchFamily="18" charset="0"/>
              </a:rPr>
              <a:t>超时法和等待图法</a:t>
            </a:r>
            <a:endParaRPr lang="zh-CN" altLang="en-US" sz="3600" b="0" dirty="0">
              <a:solidFill>
                <a:srgbClr val="FF0000"/>
              </a:solidFill>
              <a:latin typeface="Times New Roman" panose="02020603050405020304" pitchFamily="18" charset="0"/>
              <a:cs typeface="Times New Roman" panose="02020603050405020304" pitchFamily="18" charset="0"/>
            </a:endParaRPr>
          </a:p>
        </p:txBody>
      </p:sp>
      <p:sp>
        <p:nvSpPr>
          <p:cNvPr id="51203" name="Rectangle 3"/>
          <p:cNvSpPr>
            <a:spLocks noGrp="1"/>
          </p:cNvSpPr>
          <p:nvPr>
            <p:ph idx="1"/>
          </p:nvPr>
        </p:nvSpPr>
        <p:spPr>
          <a:xfrm>
            <a:off x="179388" y="1341438"/>
            <a:ext cx="8785225" cy="5040312"/>
          </a:xfrm>
          <a:ln/>
        </p:spPr>
        <p:txBody>
          <a:bodyPr vert="horz" wrap="square" lIns="91440" tIns="45720" rIns="91440" bIns="45720" anchor="t"/>
          <a:lstStyle/>
          <a:p>
            <a:pPr eaLnBrk="1" hangingPunct="1"/>
            <a:r>
              <a:rPr lang="zh-CN" altLang="en-US" sz="2400" dirty="0">
                <a:solidFill>
                  <a:srgbClr val="FF0000"/>
                </a:solidFill>
                <a:latin typeface="+mn-ea"/>
              </a:rPr>
              <a:t>超时法：</a:t>
            </a:r>
            <a:r>
              <a:rPr lang="zh-CN" altLang="en-US" sz="2400" dirty="0">
                <a:latin typeface="+mn-ea"/>
              </a:rPr>
              <a:t>如果一个事务的等待时间超过了规定的时限，则认为发生死锁。</a:t>
            </a:r>
          </a:p>
          <a:p>
            <a:pPr lvl="2" eaLnBrk="1" hangingPunct="1"/>
            <a:r>
              <a:rPr lang="zh-CN" altLang="en-US" sz="2400" dirty="0">
                <a:latin typeface="+mn-ea"/>
              </a:rPr>
              <a:t>若时限设置的较短，可能产生误判</a:t>
            </a:r>
          </a:p>
          <a:p>
            <a:pPr lvl="2" eaLnBrk="1" hangingPunct="1"/>
            <a:r>
              <a:rPr lang="zh-CN" altLang="en-US" sz="2400" dirty="0">
                <a:latin typeface="+mn-ea"/>
              </a:rPr>
              <a:t>若时限设置的比较长，则不能对发生的死锁进行及时处理</a:t>
            </a:r>
            <a:endParaRPr lang="zh-CN" altLang="en-US" sz="2400" dirty="0">
              <a:solidFill>
                <a:srgbClr val="FF0000"/>
              </a:solidFill>
              <a:latin typeface="+mn-ea"/>
            </a:endParaRPr>
          </a:p>
          <a:p>
            <a:pPr eaLnBrk="1" hangingPunct="1"/>
            <a:r>
              <a:rPr lang="zh-CN" altLang="en-US" sz="2400" dirty="0">
                <a:solidFill>
                  <a:srgbClr val="FF0000"/>
                </a:solidFill>
                <a:latin typeface="Times New Roman" panose="02020603050405020304" pitchFamily="18" charset="0"/>
                <a:cs typeface="Times New Roman" panose="02020603050405020304" pitchFamily="18" charset="0"/>
              </a:rPr>
              <a:t>等待图法：</a:t>
            </a:r>
            <a:r>
              <a:rPr lang="zh-CN" altLang="en-US" sz="2400" dirty="0">
                <a:latin typeface="Times New Roman" panose="02020603050405020304" pitchFamily="18" charset="0"/>
                <a:cs typeface="Times New Roman" panose="02020603050405020304" pitchFamily="18" charset="0"/>
              </a:rPr>
              <a:t>将所有的事务等待情况用有向图</a:t>
            </a:r>
            <a:r>
              <a:rPr lang="en-US" altLang="zh-CN" sz="2400" dirty="0">
                <a:latin typeface="Times New Roman" panose="02020603050405020304" pitchFamily="18" charset="0"/>
                <a:cs typeface="Times New Roman" panose="02020603050405020304" pitchFamily="18" charset="0"/>
              </a:rPr>
              <a:t>G=(T,U)</a:t>
            </a:r>
            <a:r>
              <a:rPr lang="zh-CN" altLang="en-US" sz="2400" dirty="0">
                <a:latin typeface="Times New Roman" panose="02020603050405020304" pitchFamily="18" charset="0"/>
                <a:cs typeface="Times New Roman" panose="02020603050405020304" pitchFamily="18" charset="0"/>
              </a:rPr>
              <a:t>表示。</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为结点，表示事务。</a:t>
            </a:r>
            <a:endParaRPr lang="en-US" altLang="zh-CN" sz="2400" dirty="0">
              <a:latin typeface="Times New Roman" panose="02020603050405020304" pitchFamily="18" charset="0"/>
              <a:cs typeface="Times New Roman" panose="02020603050405020304" pitchFamily="18" charset="0"/>
            </a:endParaRPr>
          </a:p>
          <a:p>
            <a:pPr lvl="1" eaLnBrk="1" hangingPunct="1"/>
            <a:r>
              <a:rPr lang="en-US" altLang="zh-CN" sz="2400" dirty="0">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为有向边，表示事务之间的依赖情况。</a:t>
            </a:r>
            <a:endParaRPr lang="en-US" altLang="zh-CN" sz="2400" dirty="0">
              <a:latin typeface="Times New Roman" panose="02020603050405020304" pitchFamily="18" charset="0"/>
              <a:cs typeface="Times New Roman" panose="02020603050405020304" pitchFamily="18" charset="0"/>
            </a:endParaRPr>
          </a:p>
          <a:p>
            <a:pPr lvl="2" eaLnBrk="1" hangingPunct="1"/>
            <a:r>
              <a:rPr lang="en-US" altLang="zh-CN" sz="2400" dirty="0">
                <a:latin typeface="Times New Roman" panose="02020603050405020304" pitchFamily="18" charset="0"/>
                <a:cs typeface="Times New Roman" panose="02020603050405020304" pitchFamily="18" charset="0"/>
              </a:rPr>
              <a:t>T1</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T2: T1</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等待</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T2</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的数据</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1" dur="500"/>
                                        <p:tgtEl>
                                          <p:spTgt spid="5120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4" dur="500"/>
                                        <p:tgtEl>
                                          <p:spTgt spid="5120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7" dur="500"/>
                                        <p:tgtEl>
                                          <p:spTgt spid="512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idx="1"/>
          </p:nvPr>
        </p:nvSpPr>
        <p:spPr>
          <a:xfrm>
            <a:off x="179388" y="1341438"/>
            <a:ext cx="8785225" cy="647700"/>
          </a:xfrm>
          <a:ln/>
        </p:spPr>
        <p:txBody>
          <a:bodyPr vert="horz" wrap="square" lIns="91440" tIns="45720" rIns="91440" bIns="45720" anchor="t"/>
          <a:lstStyle/>
          <a:p>
            <a:pPr eaLnBrk="1" hangingPunct="1"/>
            <a:r>
              <a:rPr lang="zh-CN" altLang="en-US" sz="2900" dirty="0">
                <a:solidFill>
                  <a:srgbClr val="FF0000"/>
                </a:solidFill>
                <a:latin typeface="+mn-ea"/>
              </a:rPr>
              <a:t>等待图法示例：</a:t>
            </a:r>
            <a:endParaRPr lang="en-US" altLang="zh-CN" sz="2900" dirty="0">
              <a:solidFill>
                <a:srgbClr val="FF0000"/>
              </a:solidFill>
              <a:latin typeface="+mn-ea"/>
            </a:endParaRPr>
          </a:p>
          <a:p>
            <a:pPr eaLnBrk="1" hangingPunct="1"/>
            <a:endParaRPr lang="en-US" altLang="zh-CN" sz="2900" dirty="0">
              <a:solidFill>
                <a:srgbClr val="FF0000"/>
              </a:solidFill>
              <a:latin typeface="+mn-ea"/>
            </a:endParaRPr>
          </a:p>
          <a:p>
            <a:pPr eaLnBrk="1" hangingPunct="1"/>
            <a:endParaRPr lang="en-US" altLang="zh-CN" sz="2900" dirty="0">
              <a:solidFill>
                <a:srgbClr val="FF0000"/>
              </a:solidFill>
              <a:latin typeface="+mn-ea"/>
            </a:endParaRPr>
          </a:p>
          <a:p>
            <a:pPr eaLnBrk="1" hangingPunct="1"/>
            <a:endParaRPr lang="en-US" altLang="zh-CN" sz="2900" dirty="0">
              <a:solidFill>
                <a:srgbClr val="FF0000"/>
              </a:solidFill>
              <a:latin typeface="+mn-ea"/>
            </a:endParaRPr>
          </a:p>
          <a:p>
            <a:pPr eaLnBrk="1" hangingPunct="1"/>
            <a:endParaRPr lang="en-US" altLang="zh-CN" sz="2900" dirty="0">
              <a:solidFill>
                <a:srgbClr val="FF0000"/>
              </a:solidFill>
              <a:latin typeface="+mn-ea"/>
            </a:endParaRPr>
          </a:p>
          <a:p>
            <a:pPr eaLnBrk="1" hangingPunct="1"/>
            <a:endParaRPr lang="en-US" altLang="zh-CN" sz="2900" dirty="0">
              <a:solidFill>
                <a:srgbClr val="FF0000"/>
              </a:solidFill>
              <a:latin typeface="+mn-ea"/>
            </a:endParaRPr>
          </a:p>
          <a:p>
            <a:pPr eaLnBrk="1" hangingPunct="1"/>
            <a:r>
              <a:rPr lang="zh-CN" altLang="en-US" sz="2400" dirty="0">
                <a:latin typeface="+mn-ea"/>
              </a:rPr>
              <a:t>诊断：当等待图中存在回路，则系统中出现了死锁</a:t>
            </a:r>
            <a:endParaRPr lang="en-US" altLang="zh-CN" sz="2400" dirty="0">
              <a:latin typeface="+mn-ea"/>
            </a:endParaRPr>
          </a:p>
          <a:p>
            <a:pPr eaLnBrk="1" hangingPunct="1"/>
            <a:r>
              <a:rPr lang="zh-CN" altLang="en-US" sz="2400" dirty="0">
                <a:latin typeface="+mn-ea"/>
              </a:rPr>
              <a:t>解除方法：选择一个处理死锁代价最小的事务，将其撤销，释放其持有的锁。</a:t>
            </a:r>
          </a:p>
        </p:txBody>
      </p:sp>
      <p:grpSp>
        <p:nvGrpSpPr>
          <p:cNvPr id="2" name="组合 7"/>
          <p:cNvGrpSpPr/>
          <p:nvPr/>
        </p:nvGrpSpPr>
        <p:grpSpPr>
          <a:xfrm>
            <a:off x="684213" y="2349500"/>
            <a:ext cx="2728912" cy="1527175"/>
            <a:chOff x="2123728" y="2348880"/>
            <a:chExt cx="2729209" cy="1527246"/>
          </a:xfrm>
        </p:grpSpPr>
        <p:sp>
          <p:nvSpPr>
            <p:cNvPr id="55308" name="TextBox 3"/>
            <p:cNvSpPr txBox="1"/>
            <p:nvPr/>
          </p:nvSpPr>
          <p:spPr>
            <a:xfrm>
              <a:off x="2123728" y="2852936"/>
              <a:ext cx="2729209" cy="584775"/>
            </a:xfrm>
            <a:prstGeom prst="rect">
              <a:avLst/>
            </a:prstGeom>
            <a:noFill/>
            <a:ln w="9525">
              <a:noFill/>
            </a:ln>
          </p:spPr>
          <p:txBody>
            <a:bodyPr wrap="none">
              <a:spAutoFit/>
            </a:bodyPr>
            <a:lstStyle/>
            <a:p>
              <a:r>
                <a:rPr lang="en-US" altLang="zh-CN" dirty="0">
                  <a:latin typeface="Times New Roman" panose="02020603050405020304" pitchFamily="18" charset="0"/>
                  <a:cs typeface="Times New Roman" panose="02020603050405020304" pitchFamily="18" charset="0"/>
                </a:rPr>
                <a:t>T1                T2</a:t>
              </a:r>
              <a:endParaRPr lang="zh-CN" altLang="en-US" dirty="0">
                <a:latin typeface="Times New Roman" panose="02020603050405020304" pitchFamily="18" charset="0"/>
                <a:ea typeface="Times New Roman" panose="02020603050405020304" pitchFamily="18" charset="0"/>
              </a:endParaRPr>
            </a:p>
          </p:txBody>
        </p:sp>
        <p:sp>
          <p:nvSpPr>
            <p:cNvPr id="55309" name="任意多边形 5"/>
            <p:cNvSpPr/>
            <p:nvPr/>
          </p:nvSpPr>
          <p:spPr>
            <a:xfrm>
              <a:off x="2483767" y="2348880"/>
              <a:ext cx="2033803" cy="590263"/>
            </a:xfrm>
            <a:custGeom>
              <a:avLst/>
              <a:gdLst>
                <a:gd name="txL" fmla="*/ 0 w 2122714"/>
                <a:gd name="txT" fmla="*/ 0 h 664029"/>
                <a:gd name="txR" fmla="*/ 2122714 w 2122714"/>
                <a:gd name="txB" fmla="*/ 664029 h 664029"/>
              </a:gdLst>
              <a:ahLst/>
              <a:cxnLst>
                <a:cxn ang="0">
                  <a:pos x="0" y="368536"/>
                </a:cxn>
                <a:cxn ang="0">
                  <a:pos x="861330" y="0"/>
                </a:cxn>
                <a:cxn ang="0">
                  <a:pos x="1713871" y="368536"/>
                </a:cxn>
                <a:cxn ang="0">
                  <a:pos x="1713871" y="368536"/>
                </a:cxn>
              </a:cxnLst>
              <a:rect l="txL" t="txT" r="txR" b="txB"/>
              <a:pathLst>
                <a:path w="2122714" h="664029">
                  <a:moveTo>
                    <a:pt x="0" y="664029"/>
                  </a:moveTo>
                  <a:cubicBezTo>
                    <a:pt x="356507" y="332014"/>
                    <a:pt x="713014" y="0"/>
                    <a:pt x="1066800" y="0"/>
                  </a:cubicBezTo>
                  <a:cubicBezTo>
                    <a:pt x="1420586" y="0"/>
                    <a:pt x="2122714" y="664029"/>
                    <a:pt x="2122714" y="664029"/>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55310" name="任意多边形 6"/>
            <p:cNvSpPr/>
            <p:nvPr/>
          </p:nvSpPr>
          <p:spPr>
            <a:xfrm>
              <a:off x="2416629" y="3284984"/>
              <a:ext cx="2079171" cy="591142"/>
            </a:xfrm>
            <a:custGeom>
              <a:avLst/>
              <a:gdLst>
                <a:gd name="txL" fmla="*/ 0 w 2079171"/>
                <a:gd name="txT" fmla="*/ 0 h 821872"/>
                <a:gd name="txR" fmla="*/ 2079171 w 2079171"/>
                <a:gd name="txB" fmla="*/ 821872 h 821872"/>
              </a:gdLst>
              <a:ahLst/>
              <a:cxnLst>
                <a:cxn ang="0">
                  <a:pos x="2079171" y="4191"/>
                </a:cxn>
                <a:cxn ang="0">
                  <a:pos x="1186542" y="157165"/>
                </a:cxn>
                <a:cxn ang="0">
                  <a:pos x="43542" y="10478"/>
                </a:cxn>
                <a:cxn ang="0">
                  <a:pos x="43542" y="10478"/>
                </a:cxn>
                <a:cxn ang="0">
                  <a:pos x="0" y="0"/>
                </a:cxn>
              </a:cxnLst>
              <a:rect l="txL" t="txT" r="txR" b="txB"/>
              <a:pathLst>
                <a:path w="2079171" h="821872">
                  <a:moveTo>
                    <a:pt x="2079171" y="21772"/>
                  </a:moveTo>
                  <a:cubicBezTo>
                    <a:pt x="1802492" y="416379"/>
                    <a:pt x="1525813" y="810986"/>
                    <a:pt x="1186542" y="816429"/>
                  </a:cubicBezTo>
                  <a:cubicBezTo>
                    <a:pt x="847271" y="821872"/>
                    <a:pt x="43542" y="54429"/>
                    <a:pt x="43542" y="54429"/>
                  </a:cubicBezTo>
                  <a:lnTo>
                    <a:pt x="0" y="0"/>
                  </a:ln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grpSp>
      <p:grpSp>
        <p:nvGrpSpPr>
          <p:cNvPr id="3" name="组合 14"/>
          <p:cNvGrpSpPr/>
          <p:nvPr/>
        </p:nvGrpSpPr>
        <p:grpSpPr>
          <a:xfrm>
            <a:off x="4644009" y="1556792"/>
            <a:ext cx="3024335" cy="2555875"/>
            <a:chOff x="4643955" y="1868713"/>
            <a:chExt cx="3546589" cy="2554545"/>
          </a:xfrm>
        </p:grpSpPr>
        <p:sp>
          <p:nvSpPr>
            <p:cNvPr id="9" name="TextBox 8"/>
            <p:cNvSpPr txBox="1"/>
            <p:nvPr/>
          </p:nvSpPr>
          <p:spPr>
            <a:xfrm>
              <a:off x="4643955" y="1868713"/>
              <a:ext cx="3546589" cy="2554545"/>
            </a:xfrm>
            <a:prstGeom prst="rect">
              <a:avLst/>
            </a:prstGeom>
            <a:ln>
              <a:headEnd type="none" w="med" len="med"/>
              <a:tailEnd type="arrow"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r>
                <a:rPr kumimoji="1" lang="en-US" altLang="zh-CN" sz="32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rPr>
                <a:t>         </a:t>
              </a:r>
              <a:r>
                <a:rPr kumimoji="1" lang="en-US" altLang="zh-CN"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rPr>
                <a:t>T1  </a:t>
              </a:r>
            </a:p>
            <a:p>
              <a:pPr marL="0" marR="0" lvl="0" indent="0" algn="l" defTabSz="914400" rtl="0" eaLnBrk="1" fontAlgn="base" latinLnBrk="1" hangingPunct="1">
                <a:lnSpc>
                  <a:spcPct val="100000"/>
                </a:lnSpc>
                <a:spcBef>
                  <a:spcPct val="0"/>
                </a:spcBef>
                <a:spcAft>
                  <a:spcPct val="0"/>
                </a:spcAft>
                <a:buClrTx/>
                <a:buSzTx/>
                <a:buFont typeface="Arial" panose="020B0604020202020204" pitchFamily="34" charset="0"/>
                <a:buNone/>
                <a:defRPr/>
              </a:pPr>
              <a:r>
                <a:rPr kumimoji="1" lang="en-US" altLang="zh-CN"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rPr>
                <a:t>      </a:t>
              </a:r>
            </a:p>
            <a:p>
              <a:pPr marL="0" marR="0" lvl="0" indent="0" algn="l" defTabSz="914400" rtl="0" eaLnBrk="1" fontAlgn="base" latinLnBrk="1" hangingPunct="1">
                <a:lnSpc>
                  <a:spcPct val="100000"/>
                </a:lnSpc>
                <a:spcBef>
                  <a:spcPts val="1200"/>
                </a:spcBef>
                <a:spcAft>
                  <a:spcPct val="0"/>
                </a:spcAft>
                <a:buClrTx/>
                <a:buSzTx/>
                <a:buFont typeface="Arial" panose="020B0604020202020204" pitchFamily="34" charset="0"/>
                <a:buNone/>
                <a:defRPr/>
              </a:pPr>
              <a:r>
                <a:rPr kumimoji="1" lang="en-US" altLang="zh-CN"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rPr>
                <a:t>T4                T2</a:t>
              </a:r>
            </a:p>
            <a:p>
              <a:pPr marL="0" marR="0" lvl="0" indent="0" algn="l" defTabSz="914400" rtl="0" eaLnBrk="1" fontAlgn="base" latinLnBrk="1" hangingPunct="1">
                <a:lnSpc>
                  <a:spcPct val="100000"/>
                </a:lnSpc>
                <a:spcBef>
                  <a:spcPts val="600"/>
                </a:spcBef>
                <a:spcAft>
                  <a:spcPct val="0"/>
                </a:spcAft>
                <a:buClrTx/>
                <a:buSzTx/>
                <a:buFont typeface="Arial" panose="020B0604020202020204" pitchFamily="34" charset="0"/>
                <a:buNone/>
                <a:defRPr/>
              </a:pPr>
              <a:endParaRPr kumimoji="1" lang="en-US" altLang="zh-CN"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endParaRPr>
            </a:p>
            <a:p>
              <a:pPr marL="0" marR="0" lvl="0" indent="0" algn="l" defTabSz="914400" rtl="0" eaLnBrk="1" fontAlgn="base" latinLnBrk="1" hangingPunct="1">
                <a:lnSpc>
                  <a:spcPct val="100000"/>
                </a:lnSpc>
                <a:spcBef>
                  <a:spcPts val="600"/>
                </a:spcBef>
                <a:spcAft>
                  <a:spcPct val="0"/>
                </a:spcAft>
                <a:buClrTx/>
                <a:buSzTx/>
                <a:buFont typeface="Arial" panose="020B0604020202020204" pitchFamily="34" charset="0"/>
                <a:buNone/>
                <a:defRPr/>
              </a:pPr>
              <a:r>
                <a:rPr kumimoji="1" lang="en-US" altLang="zh-CN"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rPr>
                <a:t>           T3</a:t>
              </a:r>
              <a:endParaRPr kumimoji="1" lang="zh-CN" altLang="en-US" sz="2800" b="0" i="0" u="none" strike="noStrike" kern="1200" cap="none" spc="0" normalizeH="0" baseline="0" noProof="0" dirty="0">
                <a:ln>
                  <a:noFill/>
                </a:ln>
                <a:solidFill>
                  <a:schemeClr val="dk1"/>
                </a:solidFill>
                <a:effectLst/>
                <a:uLnTx/>
                <a:uFillTx/>
                <a:latin typeface="Gulim" panose="020B0600000101010101" pitchFamily="34" charset="-127"/>
                <a:ea typeface="Gulim" panose="020B0600000101010101" pitchFamily="34" charset="-127"/>
                <a:cs typeface="+mn-cs"/>
              </a:endParaRPr>
            </a:p>
          </p:txBody>
        </p:sp>
        <p:sp>
          <p:nvSpPr>
            <p:cNvPr id="55303" name="任意多边形 9"/>
            <p:cNvSpPr/>
            <p:nvPr/>
          </p:nvSpPr>
          <p:spPr>
            <a:xfrm rot="-378558">
              <a:off x="5129037" y="2264731"/>
              <a:ext cx="1132115" cy="772885"/>
            </a:xfrm>
            <a:custGeom>
              <a:avLst/>
              <a:gdLst>
                <a:gd name="txL" fmla="*/ 0 w 1132115"/>
                <a:gd name="txT" fmla="*/ 0 h 772885"/>
                <a:gd name="txR" fmla="*/ 1132115 w 1132115"/>
                <a:gd name="txB" fmla="*/ 772885 h 772885"/>
              </a:gdLst>
              <a:ahLst/>
              <a:cxnLst>
                <a:cxn ang="0">
                  <a:pos x="0" y="772885"/>
                </a:cxn>
                <a:cxn ang="0">
                  <a:pos x="315686" y="206828"/>
                </a:cxn>
                <a:cxn ang="0">
                  <a:pos x="1132115" y="0"/>
                </a:cxn>
              </a:cxnLst>
              <a:rect l="txL" t="txT" r="txR" b="txB"/>
              <a:pathLst>
                <a:path w="1132115" h="772885">
                  <a:moveTo>
                    <a:pt x="0" y="772885"/>
                  </a:moveTo>
                  <a:cubicBezTo>
                    <a:pt x="63500" y="554263"/>
                    <a:pt x="127000" y="335642"/>
                    <a:pt x="315686" y="206828"/>
                  </a:cubicBezTo>
                  <a:cubicBezTo>
                    <a:pt x="504372" y="78014"/>
                    <a:pt x="818243" y="39007"/>
                    <a:pt x="1132115" y="0"/>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55304" name="任意多边形 10"/>
            <p:cNvSpPr/>
            <p:nvPr/>
          </p:nvSpPr>
          <p:spPr>
            <a:xfrm>
              <a:off x="6640286" y="2188029"/>
              <a:ext cx="1023257" cy="762000"/>
            </a:xfrm>
            <a:custGeom>
              <a:avLst/>
              <a:gdLst>
                <a:gd name="txL" fmla="*/ 0 w 1023257"/>
                <a:gd name="txT" fmla="*/ 0 h 762000"/>
                <a:gd name="txR" fmla="*/ 1023257 w 1023257"/>
                <a:gd name="txB" fmla="*/ 762000 h 762000"/>
              </a:gdLst>
              <a:ahLst/>
              <a:cxnLst>
                <a:cxn ang="0">
                  <a:pos x="0" y="0"/>
                </a:cxn>
                <a:cxn ang="0">
                  <a:pos x="653143" y="174171"/>
                </a:cxn>
                <a:cxn ang="0">
                  <a:pos x="1023257" y="762000"/>
                </a:cxn>
              </a:cxnLst>
              <a:rect l="txL" t="txT" r="txR" b="txB"/>
              <a:pathLst>
                <a:path w="1023257" h="762000">
                  <a:moveTo>
                    <a:pt x="0" y="0"/>
                  </a:moveTo>
                  <a:cubicBezTo>
                    <a:pt x="241300" y="23585"/>
                    <a:pt x="482600" y="47171"/>
                    <a:pt x="653143" y="174171"/>
                  </a:cubicBezTo>
                  <a:cubicBezTo>
                    <a:pt x="823686" y="301171"/>
                    <a:pt x="923471" y="531585"/>
                    <a:pt x="1023257" y="762000"/>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55305" name="任意多边形 11"/>
            <p:cNvSpPr/>
            <p:nvPr/>
          </p:nvSpPr>
          <p:spPr>
            <a:xfrm>
              <a:off x="6716486" y="3385457"/>
              <a:ext cx="968828" cy="794657"/>
            </a:xfrm>
            <a:custGeom>
              <a:avLst/>
              <a:gdLst>
                <a:gd name="txL" fmla="*/ 0 w 968828"/>
                <a:gd name="txT" fmla="*/ 0 h 794657"/>
                <a:gd name="txR" fmla="*/ 968828 w 968828"/>
                <a:gd name="txB" fmla="*/ 794657 h 794657"/>
              </a:gdLst>
              <a:ahLst/>
              <a:cxnLst>
                <a:cxn ang="0">
                  <a:pos x="968828" y="0"/>
                </a:cxn>
                <a:cxn ang="0">
                  <a:pos x="751114" y="598714"/>
                </a:cxn>
                <a:cxn ang="0">
                  <a:pos x="0" y="794657"/>
                </a:cxn>
              </a:cxnLst>
              <a:rect l="txL" t="txT" r="txR" b="txB"/>
              <a:pathLst>
                <a:path w="968828" h="794657">
                  <a:moveTo>
                    <a:pt x="968828" y="0"/>
                  </a:moveTo>
                  <a:cubicBezTo>
                    <a:pt x="940706" y="233135"/>
                    <a:pt x="912585" y="466271"/>
                    <a:pt x="751114" y="598714"/>
                  </a:cubicBezTo>
                  <a:cubicBezTo>
                    <a:pt x="589643" y="731157"/>
                    <a:pt x="294821" y="762907"/>
                    <a:pt x="0" y="794657"/>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55306" name="任意多边形 12"/>
            <p:cNvSpPr/>
            <p:nvPr/>
          </p:nvSpPr>
          <p:spPr>
            <a:xfrm>
              <a:off x="5200735" y="3418114"/>
              <a:ext cx="1099457" cy="751115"/>
            </a:xfrm>
            <a:custGeom>
              <a:avLst/>
              <a:gdLst>
                <a:gd name="txL" fmla="*/ 0 w 1099457"/>
                <a:gd name="txT" fmla="*/ 0 h 751115"/>
                <a:gd name="txR" fmla="*/ 1099457 w 1099457"/>
                <a:gd name="txB" fmla="*/ 751115 h 751115"/>
              </a:gdLst>
              <a:ahLst/>
              <a:cxnLst>
                <a:cxn ang="0">
                  <a:pos x="1099457" y="751115"/>
                </a:cxn>
                <a:cxn ang="0">
                  <a:pos x="348343" y="609600"/>
                </a:cxn>
                <a:cxn ang="0">
                  <a:pos x="0" y="0"/>
                </a:cxn>
              </a:cxnLst>
              <a:rect l="txL" t="txT" r="txR" b="txB"/>
              <a:pathLst>
                <a:path w="1099457" h="751115">
                  <a:moveTo>
                    <a:pt x="1099457" y="751115"/>
                  </a:moveTo>
                  <a:cubicBezTo>
                    <a:pt x="815521" y="742950"/>
                    <a:pt x="531586" y="734786"/>
                    <a:pt x="348343" y="609600"/>
                  </a:cubicBezTo>
                  <a:cubicBezTo>
                    <a:pt x="165100" y="484414"/>
                    <a:pt x="82550" y="242207"/>
                    <a:pt x="0" y="0"/>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55307" name="任意多边形 13"/>
            <p:cNvSpPr/>
            <p:nvPr/>
          </p:nvSpPr>
          <p:spPr>
            <a:xfrm rot="-371697">
              <a:off x="6482605" y="3245359"/>
              <a:ext cx="1132115" cy="772885"/>
            </a:xfrm>
            <a:custGeom>
              <a:avLst/>
              <a:gdLst>
                <a:gd name="txL" fmla="*/ 0 w 1132115"/>
                <a:gd name="txT" fmla="*/ 0 h 772885"/>
                <a:gd name="txR" fmla="*/ 1132115 w 1132115"/>
                <a:gd name="txB" fmla="*/ 772885 h 772885"/>
              </a:gdLst>
              <a:ahLst/>
              <a:cxnLst>
                <a:cxn ang="0">
                  <a:pos x="0" y="772885"/>
                </a:cxn>
                <a:cxn ang="0">
                  <a:pos x="315686" y="206828"/>
                </a:cxn>
                <a:cxn ang="0">
                  <a:pos x="1132115" y="0"/>
                </a:cxn>
              </a:cxnLst>
              <a:rect l="txL" t="txT" r="txR" b="txB"/>
              <a:pathLst>
                <a:path w="1132115" h="772885">
                  <a:moveTo>
                    <a:pt x="0" y="772885"/>
                  </a:moveTo>
                  <a:cubicBezTo>
                    <a:pt x="63500" y="554263"/>
                    <a:pt x="127000" y="335642"/>
                    <a:pt x="315686" y="206828"/>
                  </a:cubicBezTo>
                  <a:cubicBezTo>
                    <a:pt x="504372" y="78014"/>
                    <a:pt x="818243" y="39007"/>
                    <a:pt x="1132115" y="0"/>
                  </a:cubicBezTo>
                </a:path>
              </a:pathLst>
            </a:custGeom>
            <a:noFill/>
            <a:ln w="9525" cap="flat" cmpd="sng">
              <a:solidFill>
                <a:schemeClr val="tx1">
                  <a:alpha val="100000"/>
                </a:schemeClr>
              </a:solidFill>
              <a:prstDash val="solid"/>
              <a:round/>
              <a:headEnd type="none" w="med" len="med"/>
              <a:tailEnd type="arrow" w="med" len="med"/>
            </a:ln>
          </p:spPr>
          <p:txBody>
            <a:bodyPr/>
            <a:lstStyle/>
            <a:p>
              <a:endParaRPr lang="zh-CN" altLang="en-US"/>
            </a:p>
          </p:txBody>
        </p:sp>
      </p:grpSp>
      <p:sp>
        <p:nvSpPr>
          <p:cNvPr id="16" name="Rectangle 2">
            <a:extLst>
              <a:ext uri="{FF2B5EF4-FFF2-40B4-BE49-F238E27FC236}">
                <a16:creationId xmlns:a16="http://schemas.microsoft.com/office/drawing/2014/main" id="{92A1C533-E7A0-4372-B553-BCF8C83E951C}"/>
              </a:ext>
            </a:extLst>
          </p:cNvPr>
          <p:cNvSpPr>
            <a:spLocks noGrp="1"/>
          </p:cNvSpPr>
          <p:nvPr>
            <p:ph type="title"/>
          </p:nvPr>
        </p:nvSpPr>
        <p:spPr>
          <a:xfrm>
            <a:off x="457200" y="274638"/>
            <a:ext cx="8229600" cy="1143000"/>
          </a:xfrm>
          <a:ln/>
        </p:spPr>
        <p:txBody>
          <a:bodyPr vert="horz" wrap="square" lIns="91440" tIns="45720" rIns="91440" bIns="45720" anchor="ctr"/>
          <a:lstStyle/>
          <a:p>
            <a:pPr eaLnBrk="1" hangingPunct="1"/>
            <a:r>
              <a:rPr lang="zh-CN" altLang="en-US" sz="3600" dirty="0">
                <a:latin typeface="Times New Roman" panose="02020603050405020304" pitchFamily="18" charset="0"/>
                <a:cs typeface="Times New Roman" panose="02020603050405020304" pitchFamily="18" charset="0"/>
              </a:rPr>
              <a:t>死锁的诊断和解除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17" dur="500"/>
                                        <p:tgtEl>
                                          <p:spTgt spid="5120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22"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D863C6B-A40B-4CB9-A9AC-D38755E40C83}" type="slidenum">
              <a:rPr lang="en-US" altLang="zh-CN" sz="1000">
                <a:latin typeface="Tahoma" panose="020B0604030504040204" pitchFamily="34" charset="0"/>
              </a:rPr>
              <a:t>3</a:t>
            </a:fld>
            <a:endParaRPr lang="en-US" altLang="zh-CN" sz="1000">
              <a:latin typeface="Tahoma" panose="020B0604030504040204" pitchFamily="34" charset="0"/>
            </a:endParaRPr>
          </a:p>
        </p:txBody>
      </p:sp>
      <p:sp>
        <p:nvSpPr>
          <p:cNvPr id="235523" name="Rectangle 3"/>
          <p:cNvSpPr>
            <a:spLocks noGrp="1" noChangeArrowheads="1"/>
          </p:cNvSpPr>
          <p:nvPr>
            <p:ph idx="1"/>
          </p:nvPr>
        </p:nvSpPr>
        <p:spPr/>
        <p:txBody>
          <a:bodyPr/>
          <a:lstStyle/>
          <a:p>
            <a:pPr eaLnBrk="1" hangingPunct="1">
              <a:lnSpc>
                <a:spcPct val="110000"/>
              </a:lnSpc>
            </a:pPr>
            <a:r>
              <a:rPr lang="zh-CN" altLang="en-US" dirty="0"/>
              <a:t>事务</a:t>
            </a:r>
            <a:r>
              <a:rPr lang="en-US" altLang="zh-CN" dirty="0"/>
              <a:t>ACID</a:t>
            </a:r>
            <a:r>
              <a:rPr lang="zh-CN" altLang="en-US" dirty="0"/>
              <a:t>特性可能遭到破坏的因素：</a:t>
            </a:r>
          </a:p>
          <a:p>
            <a:pPr lvl="1" eaLnBrk="1" hangingPunct="1">
              <a:lnSpc>
                <a:spcPct val="110000"/>
              </a:lnSpc>
            </a:pPr>
            <a:r>
              <a:rPr lang="zh-CN" altLang="en-US" dirty="0">
                <a:solidFill>
                  <a:srgbClr val="0033CC"/>
                </a:solidFill>
              </a:rPr>
              <a:t>①多个事务并发执行，不同事务的操作交叉执行；</a:t>
            </a:r>
            <a:br>
              <a:rPr lang="zh-CN" altLang="en-US" dirty="0">
                <a:solidFill>
                  <a:srgbClr val="0033CC"/>
                </a:solidFill>
              </a:rPr>
            </a:br>
            <a:r>
              <a:rPr lang="zh-CN" altLang="en-US" dirty="0">
                <a:solidFill>
                  <a:srgbClr val="0033CC"/>
                </a:solidFill>
              </a:rPr>
              <a:t>解决目标：</a:t>
            </a:r>
            <a:r>
              <a:rPr lang="en-US" altLang="zh-CN" dirty="0">
                <a:solidFill>
                  <a:srgbClr val="0033CC"/>
                </a:solidFill>
              </a:rPr>
              <a:t>DBMS</a:t>
            </a:r>
            <a:r>
              <a:rPr lang="zh-CN" altLang="en-US" dirty="0">
                <a:solidFill>
                  <a:srgbClr val="0033CC"/>
                </a:solidFill>
              </a:rPr>
              <a:t>必须保证多个事务的交叉运行不影响这些事务的隔离性（由并发控制机制解决）。</a:t>
            </a:r>
          </a:p>
          <a:p>
            <a:pPr lvl="1" eaLnBrk="1" hangingPunct="1">
              <a:lnSpc>
                <a:spcPct val="110000"/>
              </a:lnSpc>
            </a:pPr>
            <a:r>
              <a:rPr lang="zh-CN" altLang="en-US" dirty="0"/>
              <a:t>②事务在运行过程中被强行停止。</a:t>
            </a:r>
            <a:br>
              <a:rPr lang="zh-CN" altLang="en-US" dirty="0"/>
            </a:br>
            <a:r>
              <a:rPr lang="zh-CN" altLang="en-US" dirty="0"/>
              <a:t>解决目标：</a:t>
            </a:r>
            <a:r>
              <a:rPr lang="en-US" altLang="zh-CN" dirty="0"/>
              <a:t>DBMS</a:t>
            </a:r>
            <a:r>
              <a:rPr lang="zh-CN" altLang="en-US" dirty="0"/>
              <a:t>必须保证被强行终止的事务对数据库和其他事务没有任何影响（回滚，由恢复机制解决）</a:t>
            </a:r>
            <a:endParaRPr lang="en-US" altLang="zh-CN" dirty="0"/>
          </a:p>
        </p:txBody>
      </p:sp>
      <p:sp>
        <p:nvSpPr>
          <p:cNvPr id="58372" name="标题 3"/>
          <p:cNvSpPr>
            <a:spLocks noGrp="1"/>
          </p:cNvSpPr>
          <p:nvPr>
            <p:ph type="title"/>
          </p:nvPr>
        </p:nvSpPr>
        <p:spPr/>
        <p:txBody>
          <a:bodyPr/>
          <a:lstStyle/>
          <a:p>
            <a:r>
              <a:rPr lang="zh-CN" altLang="en-US" sz="4000">
                <a:latin typeface="黑体" panose="02010609060101010101" pitchFamily="49" charset="-122"/>
                <a:ea typeface="黑体" panose="02010609060101010101" pitchFamily="49" charset="-122"/>
              </a:rPr>
              <a:t>回顾：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ln/>
        </p:spPr>
        <p:txBody>
          <a:bodyPr vert="horz" wrap="square" lIns="91440" tIns="45720" rIns="91440" bIns="45720" anchor="ctr"/>
          <a:lstStyle/>
          <a:p>
            <a:pPr eaLnBrk="1" hangingPunct="1"/>
            <a:r>
              <a:rPr lang="en-US" altLang="zh-CN" sz="3600" dirty="0">
                <a:latin typeface="Times New Roman" panose="02020603050405020304" pitchFamily="18" charset="0"/>
                <a:cs typeface="Times New Roman" panose="02020603050405020304" pitchFamily="18" charset="0"/>
              </a:rPr>
              <a:t>9.5 </a:t>
            </a:r>
            <a:r>
              <a:rPr lang="zh-CN" altLang="en-US" sz="3600" dirty="0">
                <a:latin typeface="Times New Roman" panose="02020603050405020304" pitchFamily="18" charset="0"/>
                <a:cs typeface="Times New Roman" panose="02020603050405020304" pitchFamily="18" charset="0"/>
              </a:rPr>
              <a:t>两段锁协议</a:t>
            </a:r>
            <a:endParaRPr lang="en-US" altLang="zh-CN" sz="3600" dirty="0">
              <a:latin typeface="Times New Roman" panose="02020603050405020304" pitchFamily="18" charset="0"/>
              <a:cs typeface="Times New Roman" panose="02020603050405020304" pitchFamily="18" charset="0"/>
            </a:endParaRPr>
          </a:p>
        </p:txBody>
      </p:sp>
      <p:sp>
        <p:nvSpPr>
          <p:cNvPr id="60419" name="Rectangle 3"/>
          <p:cNvSpPr>
            <a:spLocks noGrp="1"/>
          </p:cNvSpPr>
          <p:nvPr>
            <p:ph idx="1"/>
          </p:nvPr>
        </p:nvSpPr>
        <p:spPr>
          <a:xfrm>
            <a:off x="250825" y="1268413"/>
            <a:ext cx="8610600" cy="3024187"/>
          </a:xfrm>
          <a:ln/>
        </p:spPr>
        <p:txBody>
          <a:bodyPr vert="horz" wrap="square" lIns="91440" tIns="45720" rIns="91440" bIns="45720" anchor="t"/>
          <a:lstStyle/>
          <a:p>
            <a:pPr eaLnBrk="1" hangingPunct="1"/>
            <a:r>
              <a:rPr lang="zh-CN" altLang="en-US" sz="2400" dirty="0">
                <a:latin typeface="+mn-ea"/>
              </a:rPr>
              <a:t>两段锁协议是实现可串行化调度的充分条件。</a:t>
            </a:r>
          </a:p>
          <a:p>
            <a:pPr eaLnBrk="1" hangingPunct="1"/>
            <a:r>
              <a:rPr lang="zh-CN" altLang="en-US" sz="2400" dirty="0">
                <a:latin typeface="+mn-ea"/>
              </a:rPr>
              <a:t>可以将每个事务分成两个时期：</a:t>
            </a:r>
            <a:r>
              <a:rPr lang="zh-CN" altLang="en-US" sz="2400" dirty="0">
                <a:solidFill>
                  <a:srgbClr val="FF0000"/>
                </a:solidFill>
                <a:latin typeface="+mn-ea"/>
              </a:rPr>
              <a:t>申请封锁期</a:t>
            </a:r>
            <a:r>
              <a:rPr lang="zh-CN" altLang="en-US" sz="2400" dirty="0">
                <a:latin typeface="+mn-ea"/>
              </a:rPr>
              <a:t>和</a:t>
            </a:r>
            <a:r>
              <a:rPr lang="zh-CN" altLang="en-US" sz="2400" dirty="0">
                <a:solidFill>
                  <a:srgbClr val="FF0000"/>
                </a:solidFill>
                <a:latin typeface="+mn-ea"/>
              </a:rPr>
              <a:t>释放封锁期</a:t>
            </a:r>
            <a:r>
              <a:rPr lang="zh-CN" altLang="en-US" sz="2400" dirty="0">
                <a:latin typeface="+mn-ea"/>
              </a:rPr>
              <a:t>，申请期申请要进行的封锁，释放期释放所占有的封锁。</a:t>
            </a:r>
          </a:p>
          <a:p>
            <a:pPr eaLnBrk="1" hangingPunct="1"/>
            <a:r>
              <a:rPr lang="zh-CN" altLang="en-US" sz="2400" dirty="0">
                <a:latin typeface="+mn-ea"/>
              </a:rPr>
              <a:t>在申请期不允许释放任何锁，在释放期不允许申请任何锁，这就是两段式封锁。</a:t>
            </a:r>
          </a:p>
        </p:txBody>
      </p:sp>
      <p:pic>
        <p:nvPicPr>
          <p:cNvPr id="60420" name="Picture 4"/>
          <p:cNvPicPr>
            <a:picLocks noChangeAspect="1"/>
          </p:cNvPicPr>
          <p:nvPr/>
        </p:nvPicPr>
        <p:blipFill>
          <a:blip r:embed="rId2"/>
          <a:stretch>
            <a:fillRect/>
          </a:stretch>
        </p:blipFill>
        <p:spPr>
          <a:xfrm>
            <a:off x="1116013" y="3573016"/>
            <a:ext cx="6624637" cy="935038"/>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ctr"/>
          <a:lstStyle/>
          <a:p>
            <a:pPr eaLnBrk="1" hangingPunct="1"/>
            <a:r>
              <a:rPr lang="zh-CN" altLang="en-US" dirty="0"/>
              <a:t>一些结论</a:t>
            </a:r>
          </a:p>
        </p:txBody>
      </p:sp>
      <p:sp>
        <p:nvSpPr>
          <p:cNvPr id="61443" name="Rectangle 3"/>
          <p:cNvSpPr>
            <a:spLocks noGrp="1"/>
          </p:cNvSpPr>
          <p:nvPr>
            <p:ph idx="1"/>
          </p:nvPr>
        </p:nvSpPr>
        <p:spPr>
          <a:xfrm>
            <a:off x="395288" y="1557338"/>
            <a:ext cx="8443912" cy="4767262"/>
          </a:xfrm>
          <a:ln/>
        </p:spPr>
        <p:txBody>
          <a:bodyPr vert="horz" wrap="square" lIns="91440" tIns="45720" rIns="91440" bIns="45720" anchor="t"/>
          <a:lstStyle/>
          <a:p>
            <a:pPr eaLnBrk="1" hangingPunct="1"/>
            <a:r>
              <a:rPr lang="zh-CN" altLang="en-US" sz="2400" dirty="0">
                <a:latin typeface="+mn-ea"/>
              </a:rPr>
              <a:t>事务遵守两段锁协议是可串行化调度的充分条件，而不是必要条件。</a:t>
            </a:r>
          </a:p>
          <a:p>
            <a:pPr eaLnBrk="1" hangingPunct="1"/>
            <a:r>
              <a:rPr lang="zh-CN" altLang="en-US" sz="2400" dirty="0">
                <a:latin typeface="+mn-ea"/>
              </a:rPr>
              <a:t>若并发事务都遵守两段锁协议，则对这些事务的任何并发调度策略都是可串行化的。</a:t>
            </a:r>
          </a:p>
          <a:p>
            <a:pPr eaLnBrk="1" hangingPunct="1"/>
            <a:r>
              <a:rPr lang="zh-CN" altLang="en-US" sz="2400" dirty="0">
                <a:latin typeface="+mn-ea"/>
              </a:rPr>
              <a:t>若并发事务的一个调度是可串行化的，不一定所有事务都符合两段锁协议。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ln/>
        </p:spPr>
        <p:txBody>
          <a:bodyPr vert="horz" wrap="square" lIns="91440" tIns="45720" rIns="91440" bIns="45720" anchor="ctr"/>
          <a:lstStyle/>
          <a:p>
            <a:pPr eaLnBrk="1" hangingPunct="1"/>
            <a:r>
              <a:rPr lang="zh-CN" altLang="en-US" dirty="0"/>
              <a:t>调度示例</a:t>
            </a:r>
          </a:p>
        </p:txBody>
      </p:sp>
      <p:pic>
        <p:nvPicPr>
          <p:cNvPr id="757765" name="Picture 5"/>
          <p:cNvPicPr>
            <a:picLocks noChangeAspect="1"/>
          </p:cNvPicPr>
          <p:nvPr/>
        </p:nvPicPr>
        <p:blipFill>
          <a:blip r:embed="rId2"/>
          <a:stretch>
            <a:fillRect/>
          </a:stretch>
        </p:blipFill>
        <p:spPr>
          <a:xfrm>
            <a:off x="1619250" y="1296565"/>
            <a:ext cx="5903913" cy="5084763"/>
          </a:xfrm>
          <a:prstGeom prst="rect">
            <a:avLst/>
          </a:prstGeom>
          <a:noFill/>
          <a:ln w="9525">
            <a:noFill/>
          </a:ln>
        </p:spPr>
      </p:pic>
      <p:sp>
        <p:nvSpPr>
          <p:cNvPr id="757766" name="AutoShape 6"/>
          <p:cNvSpPr/>
          <p:nvPr/>
        </p:nvSpPr>
        <p:spPr>
          <a:xfrm>
            <a:off x="323850" y="1989138"/>
            <a:ext cx="647700" cy="2663825"/>
          </a:xfrm>
          <a:prstGeom prst="wedgeRoundRectCallout">
            <a:avLst>
              <a:gd name="adj1" fmla="val 152694"/>
              <a:gd name="adj2" fmla="val -50060"/>
              <a:gd name="adj3" fmla="val 16667"/>
            </a:avLst>
          </a:prstGeom>
          <a:solidFill>
            <a:srgbClr val="CCFFFF"/>
          </a:solidFill>
          <a:ln w="9525" cap="flat" cmpd="sng">
            <a:solidFill>
              <a:schemeClr val="tx1"/>
            </a:solidFill>
            <a:prstDash val="solid"/>
            <a:miter/>
            <a:headEnd type="none" w="med" len="med"/>
            <a:tailEnd type="none" w="med" len="med"/>
          </a:ln>
        </p:spPr>
        <p:txBody>
          <a:bodyPr/>
          <a:lstStyle/>
          <a:p>
            <a:pPr algn="ctr" latinLnBrk="1"/>
            <a:r>
              <a:rPr lang="zh-CN" altLang="en-US" sz="2400" dirty="0">
                <a:solidFill>
                  <a:srgbClr val="FF0000"/>
                </a:solidFill>
                <a:latin typeface="楷体_GB2312" panose="02010609030101010101" pitchFamily="49" charset="-122"/>
                <a:ea typeface="楷体_GB2312" panose="02010609030101010101" pitchFamily="49" charset="-122"/>
              </a:rPr>
              <a:t>遵守两段锁协议</a:t>
            </a:r>
          </a:p>
        </p:txBody>
      </p:sp>
      <p:sp>
        <p:nvSpPr>
          <p:cNvPr id="757767" name="AutoShape 7"/>
          <p:cNvSpPr/>
          <p:nvPr/>
        </p:nvSpPr>
        <p:spPr>
          <a:xfrm>
            <a:off x="8027988" y="1989138"/>
            <a:ext cx="647700" cy="3097212"/>
          </a:xfrm>
          <a:prstGeom prst="wedgeRoundRectCallout">
            <a:avLst>
              <a:gd name="adj1" fmla="val -137255"/>
              <a:gd name="adj2" fmla="val -51384"/>
              <a:gd name="adj3" fmla="val 16667"/>
            </a:avLst>
          </a:prstGeom>
          <a:solidFill>
            <a:srgbClr val="CCFFFF"/>
          </a:solidFill>
          <a:ln w="9525" cap="flat" cmpd="sng">
            <a:solidFill>
              <a:schemeClr val="tx1"/>
            </a:solidFill>
            <a:prstDash val="solid"/>
            <a:miter/>
            <a:headEnd type="none" w="med" len="med"/>
            <a:tailEnd type="none" w="med" len="med"/>
          </a:ln>
        </p:spPr>
        <p:txBody>
          <a:bodyPr/>
          <a:lstStyle/>
          <a:p>
            <a:pPr algn="ctr" latinLnBrk="1"/>
            <a:r>
              <a:rPr lang="zh-CN" altLang="en-US" sz="2400" dirty="0">
                <a:solidFill>
                  <a:srgbClr val="FF0000"/>
                </a:solidFill>
                <a:latin typeface="楷体_GB2312" panose="02010609030101010101" pitchFamily="49" charset="-122"/>
                <a:ea typeface="楷体_GB2312" panose="02010609030101010101" pitchFamily="49" charset="-122"/>
              </a:rPr>
              <a:t>不遵守两段锁协议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checkerboard(across)">
                                      <p:cBhvr>
                                        <p:cTn id="7" dur="500"/>
                                        <p:tgtEl>
                                          <p:spTgt spid="757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6"/>
                                        </p:tgtEl>
                                        <p:attrNameLst>
                                          <p:attrName>style.visibility</p:attrName>
                                        </p:attrNameLst>
                                      </p:cBhvr>
                                      <p:to>
                                        <p:strVal val="visible"/>
                                      </p:to>
                                    </p:set>
                                    <p:animEffect transition="in" filter="blinds(horizontal)">
                                      <p:cBhvr>
                                        <p:cTn id="12" dur="500"/>
                                        <p:tgtEl>
                                          <p:spTgt spid="7577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767"/>
                                        </p:tgtEl>
                                        <p:attrNameLst>
                                          <p:attrName>style.visibility</p:attrName>
                                        </p:attrNameLst>
                                      </p:cBhvr>
                                      <p:to>
                                        <p:strVal val="visible"/>
                                      </p:to>
                                    </p:set>
                                    <p:animEffect transition="in" filter="blinds(horizontal)">
                                      <p:cBhvr>
                                        <p:cTn id="17" dur="5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6" grpId="0" animBg="1"/>
      <p:bldP spid="7577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ln/>
        </p:spPr>
        <p:txBody>
          <a:bodyPr vert="horz" wrap="square" lIns="91440" tIns="45720" rIns="91440" bIns="45720" anchor="ctr"/>
          <a:lstStyle/>
          <a:p>
            <a:pPr eaLnBrk="1" hangingPunct="1"/>
            <a:r>
              <a:rPr lang="zh-CN" altLang="en-US" dirty="0"/>
              <a:t>小结</a:t>
            </a:r>
          </a:p>
        </p:txBody>
      </p:sp>
      <p:sp>
        <p:nvSpPr>
          <p:cNvPr id="63491" name="Rectangle 3"/>
          <p:cNvSpPr>
            <a:spLocks noGrp="1"/>
          </p:cNvSpPr>
          <p:nvPr>
            <p:ph idx="1"/>
          </p:nvPr>
        </p:nvSpPr>
        <p:spPr>
          <a:xfrm>
            <a:off x="395288" y="1270273"/>
            <a:ext cx="8443912" cy="5399087"/>
          </a:xfrm>
          <a:ln/>
        </p:spPr>
        <p:txBody>
          <a:bodyPr vert="horz" wrap="square" lIns="91440" tIns="45720" rIns="91440" bIns="45720" anchor="t"/>
          <a:lstStyle/>
          <a:p>
            <a:pPr eaLnBrk="1" hangingPunct="1"/>
            <a:r>
              <a:rPr lang="zh-CN" altLang="en-US" sz="2800" dirty="0">
                <a:latin typeface="Times New Roman" panose="02020603050405020304" pitchFamily="18" charset="0"/>
                <a:cs typeface="Times New Roman" panose="02020603050405020304" pitchFamily="18" charset="0"/>
              </a:rPr>
              <a:t>并发控制</a:t>
            </a:r>
            <a:endParaRPr lang="en-US" altLang="zh-CN" sz="2800" dirty="0">
              <a:latin typeface="Times New Roman" panose="02020603050405020304" pitchFamily="18" charset="0"/>
              <a:cs typeface="Times New Roman" panose="02020603050405020304" pitchFamily="18" charset="0"/>
            </a:endParaRPr>
          </a:p>
          <a:p>
            <a:pPr lvl="1" eaLnBrk="1" hangingPunct="1"/>
            <a:r>
              <a:rPr lang="zh-CN" altLang="en-US" sz="2400">
                <a:latin typeface="Times New Roman" panose="02020603050405020304" pitchFamily="18" charset="0"/>
                <a:cs typeface="Times New Roman" panose="02020603050405020304" pitchFamily="18" charset="0"/>
              </a:rPr>
              <a:t>并发</a:t>
            </a:r>
            <a:r>
              <a:rPr lang="zh-CN" altLang="en-US" sz="2400" dirty="0">
                <a:latin typeface="Times New Roman" panose="02020603050405020304" pitchFamily="18" charset="0"/>
                <a:cs typeface="Times New Roman" panose="02020603050405020304" pitchFamily="18" charset="0"/>
              </a:rPr>
              <a:t>控制措施</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封锁机制</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锁的分类</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共享锁和排它锁</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三种封锁协议</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死锁的概念，预防、诊断和解除</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4F5AA5C-D856-4CCD-9C22-BCF92CE99A4D}" type="slidenum">
              <a:rPr lang="en-US" altLang="zh-CN" sz="1000" b="1" smtClean="0">
                <a:latin typeface="Tahoma" panose="020B0604030504040204" pitchFamily="34" charset="0"/>
              </a:rPr>
              <a:t>4</a:t>
            </a:fld>
            <a:endParaRPr lang="en-US" altLang="zh-CN" sz="1000" b="1">
              <a:latin typeface="Tahoma" panose="020B0604030504040204" pitchFamily="34" charset="0"/>
            </a:endParaRPr>
          </a:p>
        </p:txBody>
      </p:sp>
      <p:graphicFrame>
        <p:nvGraphicFramePr>
          <p:cNvPr id="193814" name="Group 278"/>
          <p:cNvGraphicFramePr>
            <a:graphicFrameLocks noGrp="1"/>
          </p:cNvGraphicFramePr>
          <p:nvPr>
            <p:ph idx="1"/>
          </p:nvPr>
        </p:nvGraphicFramePr>
        <p:xfrm>
          <a:off x="714375" y="1785938"/>
          <a:ext cx="8229600" cy="2433636"/>
        </p:xfrm>
        <a:graphic>
          <a:graphicData uri="http://schemas.openxmlformats.org/drawingml/2006/table">
            <a:tbl>
              <a:tblPr/>
              <a:tblGrid>
                <a:gridCol w="1720958">
                  <a:extLst>
                    <a:ext uri="{9D8B030D-6E8A-4147-A177-3AD203B41FA5}">
                      <a16:colId xmlns:a16="http://schemas.microsoft.com/office/drawing/2014/main" val="20000"/>
                    </a:ext>
                  </a:extLst>
                </a:gridCol>
                <a:gridCol w="1699822">
                  <a:extLst>
                    <a:ext uri="{9D8B030D-6E8A-4147-A177-3AD203B41FA5}">
                      <a16:colId xmlns:a16="http://schemas.microsoft.com/office/drawing/2014/main" val="20001"/>
                    </a:ext>
                  </a:extLst>
                </a:gridCol>
                <a:gridCol w="1449691">
                  <a:extLst>
                    <a:ext uri="{9D8B030D-6E8A-4147-A177-3AD203B41FA5}">
                      <a16:colId xmlns:a16="http://schemas.microsoft.com/office/drawing/2014/main" val="20002"/>
                    </a:ext>
                  </a:extLst>
                </a:gridCol>
                <a:gridCol w="1634647">
                  <a:extLst>
                    <a:ext uri="{9D8B030D-6E8A-4147-A177-3AD203B41FA5}">
                      <a16:colId xmlns:a16="http://schemas.microsoft.com/office/drawing/2014/main" val="20003"/>
                    </a:ext>
                  </a:extLst>
                </a:gridCol>
                <a:gridCol w="1724482">
                  <a:extLst>
                    <a:ext uri="{9D8B030D-6E8A-4147-A177-3AD203B41FA5}">
                      <a16:colId xmlns:a16="http://schemas.microsoft.com/office/drawing/2014/main" val="20004"/>
                    </a:ext>
                  </a:extLst>
                </a:gridCol>
              </a:tblGrid>
              <a:tr h="96941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隔离级别</a:t>
                      </a: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不一致现象</a:t>
                      </a:r>
                    </a:p>
                  </a:txBody>
                  <a:tcPr marL="101461" marR="101461"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 uncommitted</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 committed</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Repeatable read</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Serializable</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丢失修改</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脏读</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7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不能重复读</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7">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幻象读</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L="101461" marR="101461"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3539" name="Rectangle 3"/>
          <p:cNvSpPr>
            <a:spLocks noGrp="1" noChangeArrowheads="1"/>
          </p:cNvSpPr>
          <p:nvPr>
            <p:ph type="body" sz="half" idx="4294967295"/>
          </p:nvPr>
        </p:nvSpPr>
        <p:spPr>
          <a:xfrm>
            <a:off x="714375" y="4357688"/>
            <a:ext cx="7920038" cy="1655762"/>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程序员只要声明将使用的事务隔离级别</a:t>
            </a:r>
            <a:br>
              <a:rPr lang="zh-CN" altLang="en-US" sz="24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如</a:t>
            </a:r>
            <a:r>
              <a:rPr lang="en-US" altLang="zh-CN" sz="28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Set Transaction Isolation Level READ UNCOMMITTED </a:t>
            </a:r>
            <a:endParaRPr lang="zh-CN" altLang="en-US" sz="22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DBMS</a:t>
            </a:r>
            <a:r>
              <a:rPr lang="zh-CN" altLang="en-US" sz="2400" dirty="0">
                <a:latin typeface="Times New Roman" panose="02020603050405020304" pitchFamily="18" charset="0"/>
                <a:cs typeface="Times New Roman" panose="02020603050405020304" pitchFamily="18" charset="0"/>
              </a:rPr>
              <a:t>通过管理</a:t>
            </a:r>
            <a:r>
              <a:rPr lang="zh-CN" altLang="en-US" sz="2400" dirty="0">
                <a:solidFill>
                  <a:srgbClr val="0033CC"/>
                </a:solidFill>
                <a:latin typeface="Times New Roman" panose="02020603050405020304" pitchFamily="18" charset="0"/>
                <a:cs typeface="Times New Roman" panose="02020603050405020304" pitchFamily="18" charset="0"/>
              </a:rPr>
              <a:t>封锁</a:t>
            </a:r>
            <a:r>
              <a:rPr lang="zh-CN" altLang="en-US" sz="2400" dirty="0">
                <a:latin typeface="Times New Roman" panose="02020603050405020304" pitchFamily="18" charset="0"/>
                <a:cs typeface="Times New Roman" panose="02020603050405020304" pitchFamily="18" charset="0"/>
              </a:rPr>
              <a:t>来实现相应的事务隔离级别。</a:t>
            </a:r>
            <a:endParaRPr lang="en-US" altLang="zh-CN" sz="2000"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本节学习并发控制的原理</a:t>
            </a:r>
            <a:endParaRPr lang="en-US" altLang="zh-CN" sz="2400" dirty="0">
              <a:latin typeface="Times New Roman" panose="02020603050405020304" pitchFamily="18" charset="0"/>
              <a:cs typeface="Times New Roman" panose="02020603050405020304" pitchFamily="18" charset="0"/>
            </a:endParaRPr>
          </a:p>
        </p:txBody>
      </p:sp>
      <p:sp>
        <p:nvSpPr>
          <p:cNvPr id="6188" name="Line 44"/>
          <p:cNvSpPr>
            <a:spLocks noChangeShapeType="1"/>
          </p:cNvSpPr>
          <p:nvPr/>
        </p:nvSpPr>
        <p:spPr bwMode="auto">
          <a:xfrm>
            <a:off x="3713163" y="1573213"/>
            <a:ext cx="295275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89" name="Text Box 45"/>
          <p:cNvSpPr txBox="1">
            <a:spLocks noChangeArrowheads="1"/>
          </p:cNvSpPr>
          <p:nvPr/>
        </p:nvSpPr>
        <p:spPr bwMode="auto">
          <a:xfrm>
            <a:off x="3065463" y="1357313"/>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tx2"/>
                </a:solidFill>
                <a:latin typeface="Tahoma" panose="020B0604030504040204" pitchFamily="34" charset="0"/>
              </a:rPr>
              <a:t>宽松</a:t>
            </a:r>
          </a:p>
        </p:txBody>
      </p:sp>
      <p:sp>
        <p:nvSpPr>
          <p:cNvPr id="6190" name="Text Box 46"/>
          <p:cNvSpPr txBox="1">
            <a:spLocks noChangeArrowheads="1"/>
          </p:cNvSpPr>
          <p:nvPr/>
        </p:nvSpPr>
        <p:spPr bwMode="auto">
          <a:xfrm>
            <a:off x="6810375" y="1357313"/>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tx2"/>
                </a:solidFill>
                <a:latin typeface="Tahoma" panose="020B0604030504040204" pitchFamily="34" charset="0"/>
              </a:rPr>
              <a:t>严格</a:t>
            </a:r>
          </a:p>
        </p:txBody>
      </p:sp>
      <p:sp>
        <p:nvSpPr>
          <p:cNvPr id="6191" name="Line 47"/>
          <p:cNvSpPr>
            <a:spLocks noChangeShapeType="1"/>
          </p:cNvSpPr>
          <p:nvPr/>
        </p:nvSpPr>
        <p:spPr bwMode="auto">
          <a:xfrm>
            <a:off x="468313" y="3001963"/>
            <a:ext cx="0" cy="865187"/>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2" name="Text Box 48"/>
          <p:cNvSpPr txBox="1">
            <a:spLocks noChangeArrowheads="1"/>
          </p:cNvSpPr>
          <p:nvPr/>
        </p:nvSpPr>
        <p:spPr bwMode="auto">
          <a:xfrm>
            <a:off x="179388" y="2714625"/>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tx2"/>
                </a:solidFill>
                <a:latin typeface="Tahoma" panose="020B0604030504040204" pitchFamily="34" charset="0"/>
              </a:rPr>
              <a:t>严重</a:t>
            </a:r>
          </a:p>
        </p:txBody>
      </p:sp>
      <p:sp>
        <p:nvSpPr>
          <p:cNvPr id="6193" name="Text Box 49"/>
          <p:cNvSpPr txBox="1">
            <a:spLocks noChangeArrowheads="1"/>
          </p:cNvSpPr>
          <p:nvPr/>
        </p:nvSpPr>
        <p:spPr bwMode="auto">
          <a:xfrm>
            <a:off x="179388" y="3794125"/>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tx2"/>
                </a:solidFill>
                <a:latin typeface="Tahoma" panose="020B0604030504040204" pitchFamily="34" charset="0"/>
              </a:rPr>
              <a:t>轻微</a:t>
            </a:r>
          </a:p>
        </p:txBody>
      </p:sp>
      <p:sp>
        <p:nvSpPr>
          <p:cNvPr id="19505" name="标题 10"/>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相关内容回顾：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3814"/>
                                        </p:tgtEl>
                                        <p:attrNameLst>
                                          <p:attrName>style.visibility</p:attrName>
                                        </p:attrNameLst>
                                      </p:cBhvr>
                                      <p:to>
                                        <p:strVal val="visible"/>
                                      </p:to>
                                    </p:set>
                                    <p:animEffect transition="in" filter="checkerboard(across)">
                                      <p:cBhvr>
                                        <p:cTn id="7" dur="500"/>
                                        <p:tgtEl>
                                          <p:spTgt spid="1938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92"/>
                                        </p:tgtEl>
                                        <p:attrNameLst>
                                          <p:attrName>style.visibility</p:attrName>
                                        </p:attrNameLst>
                                      </p:cBhvr>
                                      <p:to>
                                        <p:strVal val="visible"/>
                                      </p:to>
                                    </p:set>
                                    <p:animEffect transition="in" filter="wipe(up)">
                                      <p:cBhvr>
                                        <p:cTn id="12" dur="500"/>
                                        <p:tgtEl>
                                          <p:spTgt spid="619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191"/>
                                        </p:tgtEl>
                                        <p:attrNameLst>
                                          <p:attrName>style.visibility</p:attrName>
                                        </p:attrNameLst>
                                      </p:cBhvr>
                                      <p:to>
                                        <p:strVal val="visible"/>
                                      </p:to>
                                    </p:set>
                                    <p:animEffect transition="in" filter="wipe(up)">
                                      <p:cBhvr>
                                        <p:cTn id="16" dur="500"/>
                                        <p:tgtEl>
                                          <p:spTgt spid="619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193"/>
                                        </p:tgtEl>
                                        <p:attrNameLst>
                                          <p:attrName>style.visibility</p:attrName>
                                        </p:attrNameLst>
                                      </p:cBhvr>
                                      <p:to>
                                        <p:strVal val="visible"/>
                                      </p:to>
                                    </p:set>
                                    <p:animEffect transition="in" filter="wipe(up)">
                                      <p:cBhvr>
                                        <p:cTn id="20" dur="500"/>
                                        <p:tgtEl>
                                          <p:spTgt spid="61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89"/>
                                        </p:tgtEl>
                                        <p:attrNameLst>
                                          <p:attrName>style.visibility</p:attrName>
                                        </p:attrNameLst>
                                      </p:cBhvr>
                                      <p:to>
                                        <p:strVal val="visible"/>
                                      </p:to>
                                    </p:set>
                                    <p:animEffect transition="in" filter="wipe(left)">
                                      <p:cBhvr>
                                        <p:cTn id="25" dur="500"/>
                                        <p:tgtEl>
                                          <p:spTgt spid="618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188"/>
                                        </p:tgtEl>
                                        <p:attrNameLst>
                                          <p:attrName>style.visibility</p:attrName>
                                        </p:attrNameLst>
                                      </p:cBhvr>
                                      <p:to>
                                        <p:strVal val="visible"/>
                                      </p:to>
                                    </p:set>
                                    <p:animEffect transition="in" filter="wipe(left)">
                                      <p:cBhvr>
                                        <p:cTn id="29" dur="500"/>
                                        <p:tgtEl>
                                          <p:spTgt spid="618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190"/>
                                        </p:tgtEl>
                                        <p:attrNameLst>
                                          <p:attrName>style.visibility</p:attrName>
                                        </p:attrNameLst>
                                      </p:cBhvr>
                                      <p:to>
                                        <p:strVal val="visible"/>
                                      </p:to>
                                    </p:set>
                                    <p:animEffect transition="in" filter="wipe(left)">
                                      <p:cBhvr>
                                        <p:cTn id="33" dur="500"/>
                                        <p:tgtEl>
                                          <p:spTgt spid="6190"/>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193539">
                                            <p:txEl>
                                              <p:pRg st="0" end="0"/>
                                            </p:txEl>
                                          </p:spTgt>
                                        </p:tgtEl>
                                        <p:attrNameLst>
                                          <p:attrName>style.visibility</p:attrName>
                                        </p:attrNameLst>
                                      </p:cBhvr>
                                      <p:to>
                                        <p:strVal val="visible"/>
                                      </p:to>
                                    </p:set>
                                    <p:anim calcmode="lin" valueType="num">
                                      <p:cBhvr>
                                        <p:cTn id="38" dur="1000" fill="hold"/>
                                        <p:tgtEl>
                                          <p:spTgt spid="193539">
                                            <p:txEl>
                                              <p:pRg st="0" end="0"/>
                                            </p:txEl>
                                          </p:spTgt>
                                        </p:tgtEl>
                                        <p:attrNameLst>
                                          <p:attrName>ppt_x</p:attrName>
                                        </p:attrNameLst>
                                      </p:cBhvr>
                                      <p:tavLst>
                                        <p:tav tm="0">
                                          <p:val>
                                            <p:strVal val="#ppt_x-.2"/>
                                          </p:val>
                                        </p:tav>
                                        <p:tav tm="100000">
                                          <p:val>
                                            <p:strVal val="#ppt_x"/>
                                          </p:val>
                                        </p:tav>
                                      </p:tavLst>
                                    </p:anim>
                                    <p:anim calcmode="lin" valueType="num">
                                      <p:cBhvr>
                                        <p:cTn id="39" dur="1000" fill="hold"/>
                                        <p:tgtEl>
                                          <p:spTgt spid="19353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93539">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93539">
                                            <p:txEl>
                                              <p:pRg st="1" end="1"/>
                                            </p:txEl>
                                          </p:spTgt>
                                        </p:tgtEl>
                                        <p:attrNameLst>
                                          <p:attrName>style.visibility</p:attrName>
                                        </p:attrNameLst>
                                      </p:cBhvr>
                                      <p:to>
                                        <p:strVal val="visible"/>
                                      </p:to>
                                    </p:set>
                                    <p:anim calcmode="lin" valueType="num">
                                      <p:cBhvr>
                                        <p:cTn id="45" dur="1000" fill="hold"/>
                                        <p:tgtEl>
                                          <p:spTgt spid="193539">
                                            <p:txEl>
                                              <p:pRg st="1" end="1"/>
                                            </p:txEl>
                                          </p:spTgt>
                                        </p:tgtEl>
                                        <p:attrNameLst>
                                          <p:attrName>ppt_x</p:attrName>
                                        </p:attrNameLst>
                                      </p:cBhvr>
                                      <p:tavLst>
                                        <p:tav tm="0">
                                          <p:val>
                                            <p:strVal val="#ppt_x-.2"/>
                                          </p:val>
                                        </p:tav>
                                        <p:tav tm="100000">
                                          <p:val>
                                            <p:strVal val="#ppt_x"/>
                                          </p:val>
                                        </p:tav>
                                      </p:tavLst>
                                    </p:anim>
                                    <p:anim calcmode="lin" valueType="num">
                                      <p:cBhvr>
                                        <p:cTn id="46" dur="1000" fill="hold"/>
                                        <p:tgtEl>
                                          <p:spTgt spid="1935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93539">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93539">
                                            <p:txEl>
                                              <p:pRg st="2" end="2"/>
                                            </p:txEl>
                                          </p:spTgt>
                                        </p:tgtEl>
                                        <p:attrNameLst>
                                          <p:attrName>style.visibility</p:attrName>
                                        </p:attrNameLst>
                                      </p:cBhvr>
                                      <p:to>
                                        <p:strVal val="visible"/>
                                      </p:to>
                                    </p:set>
                                    <p:animEffect transition="in" filter="fade">
                                      <p:cBhvr>
                                        <p:cTn id="52" dur="1000"/>
                                        <p:tgtEl>
                                          <p:spTgt spid="193539">
                                            <p:txEl>
                                              <p:pRg st="2" end="2"/>
                                            </p:txEl>
                                          </p:spTgt>
                                        </p:tgtEl>
                                      </p:cBhvr>
                                    </p:animEffect>
                                    <p:anim calcmode="lin" valueType="num">
                                      <p:cBhvr>
                                        <p:cTn id="53" dur="10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193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P spid="6188" grpId="0" animBg="1"/>
      <p:bldP spid="6189" grpId="0"/>
      <p:bldP spid="6190" grpId="0"/>
      <p:bldP spid="6191" grpId="0" animBg="1"/>
      <p:bldP spid="6192" grpId="0"/>
      <p:bldP spid="61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4A7EE15-7456-4973-8E5E-6C8D040310FD}" type="slidenum">
              <a:rPr lang="en-US" altLang="zh-CN" sz="1000" smtClean="0">
                <a:latin typeface="Tahoma" panose="020B0604030504040204" pitchFamily="34" charset="0"/>
              </a:rPr>
              <a:t>5</a:t>
            </a:fld>
            <a:endParaRPr lang="en-US" altLang="zh-CN" sz="1000">
              <a:latin typeface="Tahoma" panose="020B0604030504040204" pitchFamily="34" charset="0"/>
            </a:endParaRPr>
          </a:p>
        </p:txBody>
      </p:sp>
      <p:sp>
        <p:nvSpPr>
          <p:cNvPr id="47107" name="Rectangle 3"/>
          <p:cNvSpPr>
            <a:spLocks noGrp="1" noChangeArrowheads="1"/>
          </p:cNvSpPr>
          <p:nvPr>
            <p:ph idx="1"/>
          </p:nvPr>
        </p:nvSpPr>
        <p:spPr>
          <a:xfrm>
            <a:off x="524510" y="1285558"/>
            <a:ext cx="7772400" cy="5143500"/>
          </a:xfrm>
        </p:spPr>
        <p:txBody>
          <a:bodyPr/>
          <a:lstStyle/>
          <a:p>
            <a:pPr eaLnBrk="1" hangingPunct="1"/>
            <a:r>
              <a:rPr lang="zh-CN" altLang="en-US" sz="2400" dirty="0">
                <a:latin typeface="Times New Roman" panose="02020603050405020304" pitchFamily="18" charset="0"/>
                <a:cs typeface="Times New Roman" panose="02020603050405020304" pitchFamily="18" charset="0"/>
              </a:rPr>
              <a:t>事务之隔离性在多事务并发执行时不一定能保持，从而破坏数据库的一致性</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定义：系统对并发事务之间的相互作用的控制措施称</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r>
              <a:rPr lang="zh-CN" altLang="en-US" sz="2400" dirty="0">
                <a:latin typeface="Times New Roman" panose="02020603050405020304" pitchFamily="18" charset="0"/>
                <a:cs typeface="Times New Roman" panose="02020603050405020304" pitchFamily="18" charset="0"/>
              </a:rPr>
              <a:t>目的：保证事务交互执行不会产生</a:t>
            </a:r>
            <a:r>
              <a:rPr lang="zh-CN" altLang="en-US" sz="2400" dirty="0">
                <a:solidFill>
                  <a:srgbClr val="0033CC"/>
                </a:solidFill>
                <a:latin typeface="Times New Roman" panose="02020603050405020304" pitchFamily="18" charset="0"/>
                <a:cs typeface="Times New Roman" panose="02020603050405020304" pitchFamily="18" charset="0"/>
              </a:rPr>
              <a:t>不合理</a:t>
            </a:r>
            <a:r>
              <a:rPr lang="zh-CN" altLang="en-US" sz="2400" dirty="0">
                <a:latin typeface="Times New Roman" panose="02020603050405020304" pitchFamily="18" charset="0"/>
                <a:cs typeface="Times New Roman" panose="02020603050405020304" pitchFamily="18" charset="0"/>
              </a:rPr>
              <a:t>的影响</a:t>
            </a:r>
          </a:p>
          <a:p>
            <a:pPr lvl="1" eaLnBrk="1" hangingPunct="1"/>
            <a:r>
              <a:rPr lang="zh-CN" altLang="en-US" sz="2400" dirty="0">
                <a:latin typeface="Times New Roman" panose="02020603050405020304" pitchFamily="18" charset="0"/>
                <a:cs typeface="Times New Roman" panose="02020603050405020304" pitchFamily="18" charset="0"/>
              </a:rPr>
              <a:t>控制措施保证多个事务并行调度时，所得结果和事务串行调度的结果是一样的。</a:t>
            </a:r>
          </a:p>
          <a:p>
            <a:pPr lvl="1" eaLnBrk="1" hangingPunct="1"/>
            <a:r>
              <a:rPr lang="zh-CN" altLang="en-US" sz="2400" dirty="0">
                <a:latin typeface="Times New Roman" panose="02020603050405020304" pitchFamily="18" charset="0"/>
                <a:cs typeface="Times New Roman" panose="02020603050405020304" pitchFamily="18" charset="0"/>
              </a:rPr>
              <a:t>或者事务的执行按预定的方式受其他事务执行的影响</a:t>
            </a:r>
          </a:p>
          <a:p>
            <a:pPr eaLnBrk="1" hangingPunct="1"/>
            <a:r>
              <a:rPr lang="zh-CN" altLang="en-US" sz="2400" dirty="0">
                <a:latin typeface="Times New Roman" panose="02020603050405020304" pitchFamily="18" charset="0"/>
                <a:cs typeface="Times New Roman" panose="02020603050405020304" pitchFamily="18" charset="0"/>
              </a:rPr>
              <a:t>主要技术：</a:t>
            </a:r>
            <a:r>
              <a:rPr lang="zh-CN" altLang="en-US" sz="2400" u="sng" dirty="0">
                <a:solidFill>
                  <a:srgbClr val="0033CC"/>
                </a:solidFill>
                <a:latin typeface="Times New Roman" panose="02020603050405020304" pitchFamily="18" charset="0"/>
                <a:cs typeface="Times New Roman" panose="02020603050405020304" pitchFamily="18" charset="0"/>
              </a:rPr>
              <a:t>封锁</a:t>
            </a:r>
            <a:r>
              <a:rPr lang="en-US" altLang="zh-CN" sz="2400" u="sng" dirty="0">
                <a:solidFill>
                  <a:srgbClr val="0033CC"/>
                </a:solidFill>
                <a:latin typeface="Times New Roman" panose="02020603050405020304" pitchFamily="18" charset="0"/>
                <a:cs typeface="Times New Roman" panose="02020603050405020304" pitchFamily="18" charset="0"/>
              </a:rPr>
              <a:t>(Locking)</a:t>
            </a:r>
          </a:p>
          <a:p>
            <a:pPr lvl="1" eaLnBrk="1" hangingPunct="1"/>
            <a:r>
              <a:rPr lang="zh-CN" altLang="en-US" sz="2400" dirty="0">
                <a:latin typeface="Times New Roman" panose="02020603050405020304" pitchFamily="18" charset="0"/>
                <a:cs typeface="Times New Roman" panose="02020603050405020304" pitchFamily="18" charset="0"/>
              </a:rPr>
              <a:t>用户</a:t>
            </a:r>
            <a:r>
              <a:rPr lang="en-US" altLang="zh-CN" sz="2400" dirty="0" err="1">
                <a:latin typeface="Times New Roman" panose="02020603050405020304" pitchFamily="18" charset="0"/>
                <a:cs typeface="Times New Roman" panose="02020603050405020304" pitchFamily="18" charset="0"/>
              </a:rPr>
              <a:t>设置事务的隔离级别</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DBMS</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采用</a:t>
            </a:r>
            <a:r>
              <a:rPr lang="en-US" altLang="zh-CN" sz="2400" dirty="0" err="1">
                <a:latin typeface="Times New Roman" panose="02020603050405020304" pitchFamily="18" charset="0"/>
                <a:cs typeface="Times New Roman" panose="02020603050405020304" pitchFamily="18" charset="0"/>
              </a:rPr>
              <a:t>不同的封锁策略</a:t>
            </a:r>
            <a:endParaRPr lang="en-US" altLang="zh-CN" sz="2400" dirty="0">
              <a:latin typeface="Times New Roman" panose="02020603050405020304" pitchFamily="18" charset="0"/>
              <a:cs typeface="Times New Roman" panose="02020603050405020304" pitchFamily="18" charset="0"/>
            </a:endParaRPr>
          </a:p>
        </p:txBody>
      </p:sp>
      <p:sp>
        <p:nvSpPr>
          <p:cNvPr id="20484" name="标题 3"/>
          <p:cNvSpPr>
            <a:spLocks noGrp="1"/>
          </p:cNvSpPr>
          <p:nvPr>
            <p:ph type="title"/>
          </p:nvPr>
        </p:nvSpPr>
        <p:spPr/>
        <p:txBody>
          <a:bodyPr/>
          <a:lstStyle/>
          <a:p>
            <a:r>
              <a:rPr lang="en-US" altLang="zh-CN" sz="3600">
                <a:latin typeface="黑体" panose="02010609060101010101" pitchFamily="49" charset="-122"/>
                <a:ea typeface="黑体" panose="02010609060101010101" pitchFamily="49" charset="-122"/>
              </a:rPr>
              <a:t>9 </a:t>
            </a:r>
            <a:r>
              <a:rPr lang="zh-CN" altLang="en-US" sz="3600">
                <a:latin typeface="黑体" panose="02010609060101010101" pitchFamily="49" charset="-122"/>
                <a:ea typeface="黑体" panose="02010609060101010101" pitchFamily="49" charset="-122"/>
              </a:rPr>
              <a:t>并发控制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dow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down)">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down)">
                                      <p:cBhvr>
                                        <p:cTn id="17" dur="500"/>
                                        <p:tgtEl>
                                          <p:spTgt spid="4710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Effect transition="in" filter="wipe(down)">
                                      <p:cBhvr>
                                        <p:cTn id="20" dur="500"/>
                                        <p:tgtEl>
                                          <p:spTgt spid="47107">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Effect transition="in" filter="wipe(down)">
                                      <p:cBhvr>
                                        <p:cTn id="23" dur="500"/>
                                        <p:tgtEl>
                                          <p:spTgt spid="471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wipe(down)">
                                      <p:cBhvr>
                                        <p:cTn id="28" dur="500"/>
                                        <p:tgtEl>
                                          <p:spTgt spid="47107">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Effect transition="in" filter="wipe(down)">
                                      <p:cBhvr>
                                        <p:cTn id="31" dur="5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1AFAFC3-F002-411F-BDC0-42C359979093}" type="slidenum">
              <a:rPr lang="en-US" altLang="zh-CN" sz="1000" smtClean="0">
                <a:latin typeface="Tahoma" panose="020B0604030504040204" pitchFamily="34" charset="0"/>
              </a:rPr>
              <a:t>6</a:t>
            </a:fld>
            <a:endParaRPr lang="en-US" altLang="zh-CN" sz="1000">
              <a:latin typeface="Tahoma" panose="020B0604030504040204" pitchFamily="34" charset="0"/>
            </a:endParaRPr>
          </a:p>
        </p:txBody>
      </p:sp>
      <p:sp>
        <p:nvSpPr>
          <p:cNvPr id="21508" name="标题 3"/>
          <p:cNvSpPr>
            <a:spLocks noGrp="1"/>
          </p:cNvSpPr>
          <p:nvPr>
            <p:ph type="title"/>
          </p:nvPr>
        </p:nvSpPr>
        <p:spPr/>
        <p:txBody>
          <a:bodyPr/>
          <a:lstStyle/>
          <a:p>
            <a:r>
              <a:rPr lang="en-US" altLang="zh-CN" sz="3600">
                <a:latin typeface="黑体" panose="02010609060101010101" pitchFamily="49" charset="-122"/>
                <a:ea typeface="黑体" panose="02010609060101010101" pitchFamily="49" charset="-122"/>
              </a:rPr>
              <a:t>9.1 </a:t>
            </a:r>
            <a:r>
              <a:rPr lang="zh-CN" altLang="en-US" sz="3600">
                <a:latin typeface="黑体" panose="02010609060101010101" pitchFamily="49" charset="-122"/>
                <a:ea typeface="黑体" panose="02010609060101010101" pitchFamily="49" charset="-122"/>
              </a:rPr>
              <a:t>封锁技术</a:t>
            </a:r>
          </a:p>
        </p:txBody>
      </p:sp>
      <p:sp>
        <p:nvSpPr>
          <p:cNvPr id="10" name="Rectangle 3">
            <a:extLst>
              <a:ext uri="{FF2B5EF4-FFF2-40B4-BE49-F238E27FC236}">
                <a16:creationId xmlns:a16="http://schemas.microsoft.com/office/drawing/2014/main" id="{6655A839-45DD-4699-8CB2-25E2B07E7D27}"/>
              </a:ext>
            </a:extLst>
          </p:cNvPr>
          <p:cNvSpPr txBox="1">
            <a:spLocks noChangeArrowheads="1"/>
          </p:cNvSpPr>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3"/>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4"/>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5"/>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33400" indent="-533400" eaLnBrk="1" hangingPunct="1">
              <a:buFont typeface="Wingdings" panose="05000000000000000000" pitchFamily="2" charset="2"/>
              <a:buNone/>
              <a:tabLst>
                <a:tab pos="3582670" algn="l"/>
              </a:tabLst>
            </a:pPr>
            <a:r>
              <a:rPr lang="en-US" altLang="zh-CN" sz="1800" b="1" dirty="0">
                <a:latin typeface="Times New Roman" panose="02020603050405020304" pitchFamily="18" charset="0"/>
                <a:cs typeface="Times New Roman" panose="02020603050405020304" pitchFamily="18" charset="0"/>
              </a:rPr>
              <a:t>            </a:t>
            </a:r>
            <a:endParaRPr lang="en-US" altLang="zh-CN" sz="1800" b="1" u="sng" dirty="0">
              <a:latin typeface="Times New Roman" panose="02020603050405020304" pitchFamily="18" charset="0"/>
              <a:cs typeface="Times New Roman" panose="02020603050405020304" pitchFamily="18" charset="0"/>
            </a:endParaRPr>
          </a:p>
          <a:p>
            <a:pPr marL="1087755" lvl="1" indent="-457200" eaLnBrk="1" hangingPunct="1">
              <a:buFont typeface="Wingdings" panose="05000000000000000000" pitchFamily="2" charset="2"/>
              <a:buNone/>
              <a:tabLst>
                <a:tab pos="3582670" algn="l"/>
              </a:tabLst>
            </a:pPr>
            <a:r>
              <a:rPr lang="en-US" altLang="zh-CN" sz="1800" b="1" dirty="0">
                <a:solidFill>
                  <a:srgbClr val="0033CC"/>
                </a:solidFill>
                <a:latin typeface="Times New Roman" panose="02020603050405020304" pitchFamily="18" charset="0"/>
                <a:cs typeface="Times New Roman" panose="02020603050405020304" pitchFamily="18" charset="0"/>
              </a:rPr>
              <a:t>①  Read (A)	</a:t>
            </a:r>
          </a:p>
          <a:p>
            <a:pPr marL="1087755" lvl="1" indent="-457200" eaLnBrk="1" hangingPunct="1">
              <a:buFont typeface="Wingdings" panose="05000000000000000000" pitchFamily="2" charset="2"/>
              <a:buNone/>
              <a:tabLst>
                <a:tab pos="3582670" algn="l"/>
              </a:tabLst>
            </a:pPr>
            <a:r>
              <a:rPr lang="en-US" altLang="zh-CN" sz="1800" b="1" dirty="0">
                <a:solidFill>
                  <a:srgbClr val="0033CC"/>
                </a:solidFill>
                <a:latin typeface="Times New Roman" panose="02020603050405020304" pitchFamily="18" charset="0"/>
                <a:cs typeface="Times New Roman" panose="02020603050405020304" pitchFamily="18" charset="0"/>
              </a:rPr>
              <a:t>②  A = A – 100	</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dirty="0">
                <a:latin typeface="Times New Roman" panose="02020603050405020304" pitchFamily="18" charset="0"/>
                <a:cs typeface="Times New Roman" panose="02020603050405020304" pitchFamily="18" charset="0"/>
              </a:rPr>
              <a:t>Read (A’)	</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dirty="0">
                <a:latin typeface="Times New Roman" panose="02020603050405020304" pitchFamily="18" charset="0"/>
                <a:cs typeface="Times New Roman" panose="02020603050405020304" pitchFamily="18" charset="0"/>
              </a:rPr>
              <a:t>A’ = A’ * 1.02	</a:t>
            </a:r>
          </a:p>
          <a:p>
            <a:pPr marL="1087755" lvl="1" indent="-457200" eaLnBrk="1" hangingPunct="1">
              <a:buFont typeface="Wingdings" panose="05000000000000000000" pitchFamily="2" charset="2"/>
              <a:buNone/>
              <a:tabLst>
                <a:tab pos="3582670" algn="l"/>
              </a:tabLst>
            </a:pPr>
            <a:r>
              <a:rPr lang="en-US" altLang="zh-CN" sz="1800" b="1" dirty="0">
                <a:solidFill>
                  <a:srgbClr val="0033CC"/>
                </a:solidFill>
                <a:latin typeface="Times New Roman" panose="02020603050405020304" pitchFamily="18" charset="0"/>
                <a:cs typeface="Times New Roman" panose="02020603050405020304" pitchFamily="18" charset="0"/>
              </a:rPr>
              <a:t>③  Write (A) </a:t>
            </a:r>
            <a:r>
              <a:rPr lang="en-US" altLang="zh-CN" sz="1800" b="1" dirty="0">
                <a:solidFill>
                  <a:schemeClr val="folHlink"/>
                </a:solidFill>
                <a:latin typeface="Times New Roman" panose="02020603050405020304" pitchFamily="18" charset="0"/>
                <a:cs typeface="Times New Roman" panose="02020603050405020304" pitchFamily="18" charset="0"/>
              </a:rPr>
              <a:t>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dirty="0">
                <a:latin typeface="Times New Roman" panose="02020603050405020304" pitchFamily="18" charset="0"/>
                <a:cs typeface="Times New Roman" panose="02020603050405020304" pitchFamily="18" charset="0"/>
              </a:rPr>
              <a:t>Write (A’)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dirty="0">
                <a:latin typeface="Times New Roman" panose="02020603050405020304" pitchFamily="18" charset="0"/>
                <a:cs typeface="Times New Roman" panose="02020603050405020304" pitchFamily="18" charset="0"/>
              </a:rPr>
              <a:t>Read (B’)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dirty="0">
                <a:latin typeface="Times New Roman" panose="02020603050405020304" pitchFamily="18" charset="0"/>
                <a:cs typeface="Times New Roman" panose="02020603050405020304" pitchFamily="18" charset="0"/>
              </a:rPr>
              <a:t>B’ = B’ * 1.02 	</a:t>
            </a:r>
          </a:p>
          <a:p>
            <a:pPr marL="1087755" lvl="1" indent="-457200" eaLnBrk="1" hangingPunct="1">
              <a:buFont typeface="Wingdings" panose="05000000000000000000" pitchFamily="2" charset="2"/>
              <a:buNone/>
              <a:tabLst>
                <a:tab pos="3582670" algn="l"/>
              </a:tabLst>
            </a:pPr>
            <a:r>
              <a:rPr lang="en-US" altLang="zh-CN" sz="1800" b="1" dirty="0">
                <a:solidFill>
                  <a:schemeClr val="folHlink"/>
                </a:solidFill>
                <a:latin typeface="Times New Roman" panose="02020603050405020304" pitchFamily="18" charset="0"/>
                <a:cs typeface="Times New Roman" panose="02020603050405020304" pitchFamily="18" charset="0"/>
              </a:rPr>
              <a:t>④  Read (B)	</a:t>
            </a:r>
          </a:p>
          <a:p>
            <a:pPr marL="1087755" lvl="1" indent="-457200" eaLnBrk="1" hangingPunct="1">
              <a:buFont typeface="Wingdings" panose="05000000000000000000" pitchFamily="2" charset="2"/>
              <a:buNone/>
              <a:tabLst>
                <a:tab pos="3582670" algn="l"/>
              </a:tabLst>
            </a:pPr>
            <a:r>
              <a:rPr lang="en-US" altLang="zh-CN" sz="1800" b="1" dirty="0">
                <a:solidFill>
                  <a:schemeClr val="folHlink"/>
                </a:solidFill>
                <a:latin typeface="Times New Roman" panose="02020603050405020304" pitchFamily="18" charset="0"/>
                <a:cs typeface="Times New Roman" panose="02020603050405020304" pitchFamily="18" charset="0"/>
              </a:rPr>
              <a:t>⑤  B = B + 100	</a:t>
            </a:r>
          </a:p>
          <a:p>
            <a:pPr marL="1087755" lvl="1" indent="-457200" eaLnBrk="1" hangingPunct="1">
              <a:buClr>
                <a:schemeClr val="tx1"/>
              </a:buClr>
              <a:buFont typeface="Wingdings" panose="05000000000000000000" pitchFamily="2" charset="2"/>
              <a:buAutoNum type="alphaLcParenR" startAt="6"/>
              <a:tabLst>
                <a:tab pos="3582670" algn="l"/>
              </a:tabLst>
            </a:pPr>
            <a:r>
              <a:rPr lang="en-US" altLang="zh-CN" sz="1800" b="1" dirty="0">
                <a:latin typeface="Times New Roman" panose="02020603050405020304" pitchFamily="18" charset="0"/>
                <a:cs typeface="Times New Roman" panose="02020603050405020304" pitchFamily="18" charset="0"/>
              </a:rPr>
              <a:t>Write (B’)	</a:t>
            </a:r>
          </a:p>
          <a:p>
            <a:pPr marL="1087755" lvl="1" indent="-457200" eaLnBrk="1" hangingPunct="1">
              <a:buFont typeface="Wingdings" panose="05000000000000000000" pitchFamily="2" charset="2"/>
              <a:buNone/>
              <a:tabLst>
                <a:tab pos="3582670" algn="l"/>
              </a:tabLst>
            </a:pPr>
            <a:r>
              <a:rPr lang="en-US" altLang="zh-CN" sz="1800" b="1" dirty="0">
                <a:solidFill>
                  <a:schemeClr val="folHlink"/>
                </a:solidFill>
                <a:latin typeface="Times New Roman" panose="02020603050405020304" pitchFamily="18" charset="0"/>
                <a:cs typeface="Times New Roman" panose="02020603050405020304" pitchFamily="18" charset="0"/>
              </a:rPr>
              <a:t>⑥  Write (B)	</a:t>
            </a:r>
          </a:p>
        </p:txBody>
      </p:sp>
      <p:pic>
        <p:nvPicPr>
          <p:cNvPr id="11" name="Picture 4" descr="png-0652">
            <a:extLst>
              <a:ext uri="{FF2B5EF4-FFF2-40B4-BE49-F238E27FC236}">
                <a16:creationId xmlns:a16="http://schemas.microsoft.com/office/drawing/2014/main" id="{69E9D352-E147-41E7-9EF1-2FFB9BC623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8989" y="1481138"/>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a:extLst>
              <a:ext uri="{FF2B5EF4-FFF2-40B4-BE49-F238E27FC236}">
                <a16:creationId xmlns:a16="http://schemas.microsoft.com/office/drawing/2014/main" id="{43DEF61A-11EE-4081-8082-836B01AA4CF2}"/>
              </a:ext>
            </a:extLst>
          </p:cNvPr>
          <p:cNvSpPr>
            <a:spLocks noChangeArrowheads="1"/>
          </p:cNvSpPr>
          <p:nvPr/>
        </p:nvSpPr>
        <p:spPr bwMode="auto">
          <a:xfrm>
            <a:off x="827584" y="1412776"/>
            <a:ext cx="61214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ts val="400"/>
              </a:spcBef>
              <a:buClr>
                <a:schemeClr val="accent1"/>
              </a:buClr>
              <a:buFont typeface="Wingdings" panose="05000000000000000000" pitchFamily="2" charset="2"/>
              <a:buBlip>
                <a:blip r:embed="rId3"/>
              </a:buBlip>
              <a:tabLst>
                <a:tab pos="3582670" algn="l"/>
              </a:tabLst>
              <a:defRPr sz="2700">
                <a:solidFill>
                  <a:schemeClr val="tx1"/>
                </a:solidFill>
                <a:latin typeface="Lucida Sans Unicode" panose="020B0602030504020204" pitchFamily="34" charset="0"/>
              </a:defRPr>
            </a:lvl1pPr>
            <a:lvl2pPr marL="935355" indent="-304800">
              <a:spcBef>
                <a:spcPts val="325"/>
              </a:spcBef>
              <a:buClr>
                <a:schemeClr val="accent1"/>
              </a:buClr>
              <a:buSzPct val="75000"/>
              <a:buFont typeface="Wingdings" panose="05000000000000000000" pitchFamily="2" charset="2"/>
              <a:buBlip>
                <a:blip r:embed="rId4"/>
              </a:buBlip>
              <a:tabLst>
                <a:tab pos="358267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tabLst>
                <a:tab pos="358267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358267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初值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r>
              <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1000</a:t>
            </a:r>
          </a:p>
          <a:p>
            <a:pPr lvl="1" eaLnBrk="1" hangingPunct="1">
              <a:spcBef>
                <a:spcPct val="20000"/>
              </a:spcBef>
              <a:buClr>
                <a:schemeClr val="hlink"/>
              </a:buClr>
              <a:buSzPct val="55000"/>
              <a:buFont typeface="Wingdings" panose="05000000000000000000" pitchFamily="2" charset="2"/>
              <a:buNone/>
            </a:pPr>
            <a:r>
              <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900</a:t>
            </a:r>
          </a:p>
          <a:p>
            <a:pPr lvl="1" eaLnBrk="1" hangingPunct="1">
              <a:spcBef>
                <a:spcPct val="20000"/>
              </a:spcBef>
              <a:buClr>
                <a:schemeClr val="tx1"/>
              </a:buClr>
              <a:buSzTx/>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1000</a:t>
            </a:r>
          </a:p>
          <a:p>
            <a:pPr lvl="1" eaLnBrk="1" hangingPunct="1">
              <a:spcBef>
                <a:spcPct val="20000"/>
              </a:spcBef>
              <a:buClr>
                <a:schemeClr val="tx1"/>
              </a:buClr>
              <a:buSzTx/>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1020</a:t>
            </a:r>
          </a:p>
          <a:p>
            <a:pPr lvl="1" eaLnBrk="1" hangingPunct="1">
              <a:spcBef>
                <a:spcPct val="20000"/>
              </a:spcBef>
              <a:buClr>
                <a:schemeClr val="hlink"/>
              </a:buClr>
              <a:buSzPct val="55000"/>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900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tx1"/>
              </a:buClr>
              <a:buSzTx/>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2040</a:t>
            </a:r>
          </a:p>
          <a:p>
            <a:pPr lvl="1" eaLnBrk="1" hangingPunct="1">
              <a:spcBef>
                <a:spcPct val="20000"/>
              </a:spcBef>
              <a:buClr>
                <a:schemeClr val="hlink"/>
              </a:buClr>
              <a:buSzPct val="55000"/>
              <a:buFont typeface="Wingdings" panose="05000000000000000000" pitchFamily="2" charset="2"/>
              <a:buNone/>
            </a:pPr>
            <a:r>
              <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r>
              <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p>
          <a:p>
            <a:pPr lvl="1" eaLnBrk="1" hangingPunct="1">
              <a:spcBef>
                <a:spcPct val="20000"/>
              </a:spcBef>
              <a:buClr>
                <a:schemeClr val="tx1"/>
              </a:buClr>
              <a:buSzTx/>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2040</a:t>
            </a:r>
          </a:p>
          <a:p>
            <a:pPr lvl="1" eaLnBrk="1" hangingPunct="1">
              <a:spcBef>
                <a:spcPct val="20000"/>
              </a:spcBef>
              <a:buClr>
                <a:schemeClr val="hlink"/>
              </a:buClr>
              <a:buSzPct val="55000"/>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41AFAFC3-F002-411F-BDC0-42C359979093}" type="slidenum">
              <a:rPr lang="en-US" altLang="zh-CN" sz="1000" smtClean="0">
                <a:latin typeface="Tahoma" panose="020B0604030504040204" pitchFamily="34" charset="0"/>
              </a:rPr>
              <a:t>7</a:t>
            </a:fld>
            <a:endParaRPr lang="en-US" altLang="zh-CN" sz="1000">
              <a:latin typeface="Tahoma" panose="020B0604030504040204" pitchFamily="34" charset="0"/>
            </a:endParaRPr>
          </a:p>
        </p:txBody>
      </p:sp>
      <p:sp>
        <p:nvSpPr>
          <p:cNvPr id="48131" name="Rectangle 3"/>
          <p:cNvSpPr>
            <a:spLocks noGrp="1" noChangeArrowheads="1"/>
          </p:cNvSpPr>
          <p:nvPr>
            <p:ph idx="1"/>
          </p:nvPr>
        </p:nvSpPr>
        <p:spPr>
          <a:xfrm>
            <a:off x="500063" y="1428750"/>
            <a:ext cx="8001000" cy="4714875"/>
          </a:xfrm>
        </p:spPr>
        <p:txBody>
          <a:bodyPr/>
          <a:lstStyle/>
          <a:p>
            <a:pPr eaLnBrk="1" hangingPunct="1"/>
            <a:r>
              <a:rPr lang="zh-CN" altLang="en-US" sz="2400" dirty="0">
                <a:solidFill>
                  <a:srgbClr val="0033CC"/>
                </a:solidFill>
                <a:latin typeface="Times New Roman" panose="02020603050405020304" pitchFamily="18" charset="0"/>
                <a:cs typeface="Times New Roman" panose="02020603050405020304" pitchFamily="18" charset="0"/>
              </a:rPr>
              <a:t>定义：</a:t>
            </a:r>
            <a:r>
              <a:rPr lang="zh-CN" altLang="en-US" sz="2400" dirty="0">
                <a:latin typeface="Times New Roman" panose="02020603050405020304" pitchFamily="18" charset="0"/>
                <a:cs typeface="Times New Roman" panose="02020603050405020304" pitchFamily="18" charset="0"/>
              </a:rPr>
              <a:t>事务</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在对某个数据对象操作之前，先向系统发出请求，对其</a:t>
            </a:r>
            <a:r>
              <a:rPr lang="zh-CN" altLang="en-US" sz="2400" dirty="0">
                <a:solidFill>
                  <a:srgbClr val="FF0000"/>
                </a:solidFill>
                <a:latin typeface="Times New Roman" panose="02020603050405020304" pitchFamily="18" charset="0"/>
                <a:cs typeface="Times New Roman" panose="02020603050405020304" pitchFamily="18" charset="0"/>
              </a:rPr>
              <a:t>加锁</a:t>
            </a:r>
            <a:r>
              <a:rPr lang="zh-CN" altLang="en-US" sz="2400" dirty="0">
                <a:latin typeface="Times New Roman" panose="02020603050405020304" pitchFamily="18" charset="0"/>
                <a:cs typeface="Times New Roman" panose="02020603050405020304" pitchFamily="18" charset="0"/>
              </a:rPr>
              <a:t>。加锁后事务</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就对该数据对象有了一定的控制，在事务</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释放它的锁之前，其他的事务不能更新此数据对象。</a:t>
            </a:r>
          </a:p>
          <a:p>
            <a:pPr eaLnBrk="1" hangingPunct="1"/>
            <a:r>
              <a:rPr lang="zh-CN" altLang="en-US" sz="2400" dirty="0">
                <a:solidFill>
                  <a:srgbClr val="0033CC"/>
                </a:solidFill>
                <a:latin typeface="Times New Roman" panose="02020603050405020304" pitchFamily="18" charset="0"/>
                <a:cs typeface="Times New Roman" panose="02020603050405020304" pitchFamily="18" charset="0"/>
              </a:rPr>
              <a:t>应用：</a:t>
            </a:r>
            <a:r>
              <a:rPr lang="zh-CN" altLang="en-US" sz="2400" dirty="0">
                <a:latin typeface="Times New Roman" panose="02020603050405020304" pitchFamily="18" charset="0"/>
                <a:cs typeface="Times New Roman" panose="02020603050405020304" pitchFamily="18" charset="0"/>
              </a:rPr>
              <a:t>当两个事务对同一个数据项进行操作时，可能：</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0033CC"/>
                </a:solidFill>
                <a:latin typeface="Times New Roman" panose="02020603050405020304" pitchFamily="18" charset="0"/>
                <a:cs typeface="Times New Roman" panose="02020603050405020304" pitchFamily="18" charset="0"/>
              </a:rPr>
              <a:t>读</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读、读</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写、写</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读和写</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写</a:t>
            </a:r>
            <a:br>
              <a:rPr lang="en-US" altLang="zh-CN"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（一致）（可能有不一致问题）</a:t>
            </a:r>
            <a:endParaRPr lang="en-US" altLang="zh-CN" sz="2400" dirty="0">
              <a:latin typeface="Times New Roman" panose="02020603050405020304" pitchFamily="18" charset="0"/>
              <a:cs typeface="Times New Roman" panose="02020603050405020304" pitchFamily="18" charset="0"/>
            </a:endParaRPr>
          </a:p>
          <a:p>
            <a:pPr eaLnBrk="1" hangingPunct="1"/>
            <a:r>
              <a:rPr lang="zh-CN" altLang="en-US" sz="2400" dirty="0">
                <a:solidFill>
                  <a:srgbClr val="0033CC"/>
                </a:solidFill>
                <a:latin typeface="Times New Roman" panose="02020603050405020304" pitchFamily="18" charset="0"/>
                <a:cs typeface="Times New Roman" panose="02020603050405020304" pitchFamily="18" charset="0"/>
              </a:rPr>
              <a:t>最基本的封锁模式</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排它锁</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eXclusive</a:t>
            </a:r>
            <a:r>
              <a:rPr lang="en-US" altLang="zh-CN" sz="2400" dirty="0">
                <a:latin typeface="Times New Roman" panose="02020603050405020304" pitchFamily="18" charset="0"/>
                <a:cs typeface="Times New Roman" panose="02020603050405020304" pitchFamily="18" charset="0"/>
              </a:rPr>
              <a:t> Locks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锁、写锁</a:t>
            </a:r>
            <a:r>
              <a:rPr lang="en-US" altLang="zh-CN" sz="2400" dirty="0">
                <a:latin typeface="Times New Roman" panose="02020603050405020304" pitchFamily="18" charset="0"/>
                <a:cs typeface="Times New Roman" panose="02020603050405020304" pitchFamily="18" charset="0"/>
              </a:rPr>
              <a:t>)</a:t>
            </a:r>
          </a:p>
          <a:p>
            <a:pPr lvl="2" eaLnBrk="1" hangingPunct="1"/>
            <a:r>
              <a:rPr lang="zh-CN" altLang="en-US" sz="2200" dirty="0">
                <a:latin typeface="Times New Roman" panose="02020603050405020304" pitchFamily="18" charset="0"/>
                <a:cs typeface="Times New Roman" panose="02020603050405020304" pitchFamily="18" charset="0"/>
              </a:rPr>
              <a:t>申请对 </a:t>
            </a:r>
            <a:r>
              <a:rPr lang="en-US" altLang="zh-CN" sz="2200" dirty="0">
                <a:latin typeface="Times New Roman" panose="02020603050405020304" pitchFamily="18" charset="0"/>
                <a:cs typeface="Times New Roman" panose="02020603050405020304" pitchFamily="18" charset="0"/>
              </a:rPr>
              <a:t>A </a:t>
            </a:r>
            <a:r>
              <a:rPr lang="zh-CN" altLang="en-US" sz="2200" dirty="0">
                <a:latin typeface="Times New Roman" panose="02020603050405020304" pitchFamily="18" charset="0"/>
                <a:cs typeface="Times New Roman" panose="02020603050405020304" pitchFamily="18" charset="0"/>
              </a:rPr>
              <a:t>的排他锁：</a:t>
            </a:r>
            <a:r>
              <a:rPr lang="en-US" altLang="zh-CN" sz="2200" dirty="0" err="1">
                <a:solidFill>
                  <a:srgbClr val="0033CC"/>
                </a:solidFill>
                <a:latin typeface="Times New Roman" panose="02020603050405020304" pitchFamily="18" charset="0"/>
                <a:cs typeface="Times New Roman" panose="02020603050405020304" pitchFamily="18" charset="0"/>
              </a:rPr>
              <a:t>Xlock</a:t>
            </a:r>
            <a:r>
              <a:rPr lang="en-US" altLang="zh-CN" sz="2200" dirty="0">
                <a:solidFill>
                  <a:srgbClr val="0033CC"/>
                </a:solidFill>
                <a:latin typeface="Times New Roman" panose="02020603050405020304" pitchFamily="18" charset="0"/>
                <a:cs typeface="Times New Roman" panose="02020603050405020304" pitchFamily="18" charset="0"/>
              </a:rPr>
              <a:t>(A)</a:t>
            </a:r>
            <a:endParaRPr lang="en-US" altLang="zh-CN" sz="2200" dirty="0">
              <a:latin typeface="Times New Roman" panose="02020603050405020304" pitchFamily="18" charset="0"/>
              <a:cs typeface="Times New Roman" panose="02020603050405020304" pitchFamily="18" charset="0"/>
            </a:endParaRPr>
          </a:p>
          <a:p>
            <a:pPr lvl="1" eaLnBrk="1" hangingPunct="1"/>
            <a:r>
              <a:rPr lang="zh-CN" altLang="en-US" sz="2400" dirty="0">
                <a:latin typeface="Times New Roman" panose="02020603050405020304" pitchFamily="18" charset="0"/>
                <a:cs typeface="Times New Roman" panose="02020603050405020304" pitchFamily="18" charset="0"/>
              </a:rPr>
              <a:t>共享锁</a:t>
            </a:r>
            <a:r>
              <a:rPr lang="en-US" altLang="zh-CN" sz="2400" dirty="0">
                <a:latin typeface="Times New Roman" panose="02020603050405020304" pitchFamily="18" charset="0"/>
                <a:cs typeface="Times New Roman" panose="02020603050405020304" pitchFamily="18" charset="0"/>
              </a:rPr>
              <a:t>(Share Locks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锁、读锁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lvl="2" eaLnBrk="1" hangingPunct="1"/>
            <a:r>
              <a:rPr lang="zh-CN" altLang="en-US" sz="2200" dirty="0">
                <a:latin typeface="Times New Roman" panose="02020603050405020304" pitchFamily="18" charset="0"/>
                <a:cs typeface="Times New Roman" panose="02020603050405020304" pitchFamily="18" charset="0"/>
              </a:rPr>
              <a:t>申请对 </a:t>
            </a:r>
            <a:r>
              <a:rPr lang="en-US" altLang="zh-CN" sz="2200" dirty="0">
                <a:latin typeface="Times New Roman" panose="02020603050405020304" pitchFamily="18" charset="0"/>
                <a:cs typeface="Times New Roman" panose="02020603050405020304" pitchFamily="18" charset="0"/>
              </a:rPr>
              <a:t>A </a:t>
            </a:r>
            <a:r>
              <a:rPr lang="zh-CN" altLang="en-US" sz="2200" dirty="0">
                <a:latin typeface="Times New Roman" panose="02020603050405020304" pitchFamily="18" charset="0"/>
                <a:cs typeface="Times New Roman" panose="02020603050405020304" pitchFamily="18" charset="0"/>
              </a:rPr>
              <a:t>的共享锁： </a:t>
            </a:r>
            <a:r>
              <a:rPr lang="en-US" altLang="zh-CN" sz="2200" dirty="0" err="1">
                <a:solidFill>
                  <a:srgbClr val="0033CC"/>
                </a:solidFill>
                <a:latin typeface="Times New Roman" panose="02020603050405020304" pitchFamily="18" charset="0"/>
                <a:cs typeface="Times New Roman" panose="02020603050405020304" pitchFamily="18" charset="0"/>
              </a:rPr>
              <a:t>Slock</a:t>
            </a:r>
            <a:r>
              <a:rPr lang="en-US" altLang="zh-CN" sz="2200" dirty="0">
                <a:solidFill>
                  <a:srgbClr val="0033CC"/>
                </a:solidFill>
                <a:latin typeface="Times New Roman" panose="02020603050405020304" pitchFamily="18" charset="0"/>
                <a:cs typeface="Times New Roman" panose="02020603050405020304" pitchFamily="18" charset="0"/>
              </a:rPr>
              <a:t>(A)</a:t>
            </a:r>
            <a:endParaRPr lang="zh-CN" altLang="en-US" sz="2200" dirty="0">
              <a:latin typeface="Times New Roman" panose="02020603050405020304" pitchFamily="18" charset="0"/>
              <a:cs typeface="Times New Roman" panose="02020603050405020304" pitchFamily="18" charset="0"/>
            </a:endParaRPr>
          </a:p>
          <a:p>
            <a:pPr eaLnBrk="1" hangingPunct="1"/>
            <a:endParaRPr lang="zh-CN" altLang="en-US" sz="2400" dirty="0">
              <a:latin typeface="Times New Roman" panose="02020603050405020304" pitchFamily="18" charset="0"/>
              <a:cs typeface="Times New Roman" panose="02020603050405020304" pitchFamily="18" charset="0"/>
            </a:endParaRPr>
          </a:p>
        </p:txBody>
      </p:sp>
      <p:sp>
        <p:nvSpPr>
          <p:cNvPr id="21508" name="标题 3"/>
          <p:cNvSpPr>
            <a:spLocks noGrp="1"/>
          </p:cNvSpPr>
          <p:nvPr>
            <p:ph type="title"/>
          </p:nvPr>
        </p:nvSpPr>
        <p:spPr/>
        <p:txBody>
          <a:bodyPr/>
          <a:lstStyle/>
          <a:p>
            <a:r>
              <a:rPr lang="en-US" altLang="zh-CN" sz="3600">
                <a:latin typeface="黑体" panose="02010609060101010101" pitchFamily="49" charset="-122"/>
                <a:ea typeface="黑体" panose="02010609060101010101" pitchFamily="49" charset="-122"/>
              </a:rPr>
              <a:t>9.1 </a:t>
            </a:r>
            <a:r>
              <a:rPr lang="zh-CN" altLang="en-US" sz="3600">
                <a:latin typeface="黑体" panose="02010609060101010101" pitchFamily="49" charset="-122"/>
                <a:ea typeface="黑体" panose="02010609060101010101" pitchFamily="49" charset="-122"/>
              </a:rPr>
              <a:t>封锁技术</a:t>
            </a:r>
          </a:p>
        </p:txBody>
      </p:sp>
    </p:spTree>
    <p:extLst>
      <p:ext uri="{BB962C8B-B14F-4D97-AF65-F5344CB8AC3E}">
        <p14:creationId xmlns:p14="http://schemas.microsoft.com/office/powerpoint/2010/main" val="1800415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slide(fromBottom)">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slide(fromBottom)">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slide(fromBottom)">
                                      <p:cBhvr>
                                        <p:cTn id="17" dur="500"/>
                                        <p:tgtEl>
                                          <p:spTgt spid="4813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slide(fromBottom)">
                                      <p:cBhvr>
                                        <p:cTn id="20" dur="500"/>
                                        <p:tgtEl>
                                          <p:spTgt spid="48131">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animEffect transition="in" filter="slide(fromBottom)">
                                      <p:cBhvr>
                                        <p:cTn id="23" dur="500"/>
                                        <p:tgtEl>
                                          <p:spTgt spid="48131">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48131">
                                            <p:txEl>
                                              <p:pRg st="5" end="5"/>
                                            </p:txEl>
                                          </p:spTgt>
                                        </p:tgtEl>
                                        <p:attrNameLst>
                                          <p:attrName>style.visibility</p:attrName>
                                        </p:attrNameLst>
                                      </p:cBhvr>
                                      <p:to>
                                        <p:strVal val="visible"/>
                                      </p:to>
                                    </p:set>
                                    <p:animEffect transition="in" filter="slide(fromBottom)">
                                      <p:cBhvr>
                                        <p:cTn id="26" dur="500"/>
                                        <p:tgtEl>
                                          <p:spTgt spid="48131">
                                            <p:txEl>
                                              <p:pRg st="5" end="5"/>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48131">
                                            <p:txEl>
                                              <p:pRg st="6" end="6"/>
                                            </p:txEl>
                                          </p:spTgt>
                                        </p:tgtEl>
                                        <p:attrNameLst>
                                          <p:attrName>style.visibility</p:attrName>
                                        </p:attrNameLst>
                                      </p:cBhvr>
                                      <p:to>
                                        <p:strVal val="visible"/>
                                      </p:to>
                                    </p:set>
                                    <p:animEffect transition="in" filter="slide(fromBottom)">
                                      <p:cBhvr>
                                        <p:cTn id="29" dur="500"/>
                                        <p:tgtEl>
                                          <p:spTgt spid="48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CD87DD6C-D17F-49FB-A9FF-9AEA0FEAFADC}" type="slidenum">
              <a:rPr lang="en-US" altLang="zh-CN" sz="1000" smtClean="0">
                <a:latin typeface="Tahoma" panose="020B0604030504040204" pitchFamily="34" charset="0"/>
              </a:rPr>
              <a:t>8</a:t>
            </a:fld>
            <a:endParaRPr lang="en-US" altLang="zh-CN" sz="1000">
              <a:latin typeface="Tahoma" panose="020B0604030504040204" pitchFamily="34" charset="0"/>
            </a:endParaRPr>
          </a:p>
        </p:txBody>
      </p:sp>
      <p:sp>
        <p:nvSpPr>
          <p:cNvPr id="49155" name="Rectangle 3"/>
          <p:cNvSpPr>
            <a:spLocks noGrp="1" noChangeArrowheads="1"/>
          </p:cNvSpPr>
          <p:nvPr>
            <p:ph type="body" sz="half" idx="1"/>
          </p:nvPr>
        </p:nvSpPr>
        <p:spPr>
          <a:xfrm>
            <a:off x="498793" y="1355725"/>
            <a:ext cx="4938712" cy="4667250"/>
          </a:xfrm>
        </p:spPr>
        <p:txBody>
          <a:bodyPr/>
          <a:lstStyle/>
          <a:p>
            <a:pPr marL="263525" indent="-263525" eaLnBrk="1" hangingPunct="1"/>
            <a:r>
              <a:rPr lang="zh-CN" altLang="en-US" sz="2400" dirty="0">
                <a:solidFill>
                  <a:srgbClr val="0033CC"/>
                </a:solidFill>
                <a:latin typeface="Times New Roman" panose="02020603050405020304" pitchFamily="18" charset="0"/>
                <a:cs typeface="Times New Roman" panose="02020603050405020304" pitchFamily="18" charset="0"/>
              </a:rPr>
              <a:t>排他锁</a:t>
            </a:r>
            <a:r>
              <a:rPr lang="en-US" altLang="zh-CN" sz="2400" dirty="0">
                <a:solidFill>
                  <a:srgbClr val="0033CC"/>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锁、写锁</a:t>
            </a:r>
            <a:r>
              <a:rPr lang="en-US" altLang="zh-CN" sz="2400" dirty="0">
                <a:solidFill>
                  <a:srgbClr val="0033CC"/>
                </a:solidFill>
                <a:latin typeface="Times New Roman" panose="02020603050405020304" pitchFamily="18" charset="0"/>
                <a:cs typeface="Times New Roman" panose="02020603050405020304" pitchFamily="18" charset="0"/>
              </a:rPr>
              <a:t>)</a:t>
            </a:r>
            <a:r>
              <a:rPr lang="zh-CN" altLang="en-US" sz="2400" dirty="0">
                <a:solidFill>
                  <a:srgbClr val="0033CC"/>
                </a:solidFill>
                <a:latin typeface="Times New Roman" panose="02020603050405020304" pitchFamily="18" charset="0"/>
                <a:cs typeface="Times New Roman" panose="02020603050405020304" pitchFamily="18" charset="0"/>
              </a:rPr>
              <a:t>：</a:t>
            </a:r>
            <a:endParaRPr lang="en-US" altLang="zh-CN" sz="2400" dirty="0">
              <a:solidFill>
                <a:srgbClr val="0033CC"/>
              </a:solidFill>
              <a:latin typeface="Times New Roman" panose="02020603050405020304" pitchFamily="18" charset="0"/>
              <a:cs typeface="Times New Roman" panose="02020603050405020304" pitchFamily="18" charset="0"/>
            </a:endParaRPr>
          </a:p>
          <a:p>
            <a:pPr marL="519430" lvl="1" indent="-263525" eaLnBrk="1" hangingPunct="1"/>
            <a:r>
              <a:rPr lang="zh-CN" altLang="en-US" sz="2000" dirty="0">
                <a:latin typeface="Times New Roman" panose="02020603050405020304" pitchFamily="18" charset="0"/>
                <a:cs typeface="Times New Roman" panose="02020603050405020304" pitchFamily="18" charset="0"/>
              </a:rPr>
              <a:t>若事务</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对数据对象</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加上</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锁，则只允许</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读取和修改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，其他任何事务都不能再对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加任何类型的锁，直到</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释放</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上的锁。</a:t>
            </a:r>
            <a:endParaRPr lang="en-US" altLang="zh-CN" sz="2000" dirty="0">
              <a:latin typeface="Times New Roman" panose="02020603050405020304" pitchFamily="18" charset="0"/>
              <a:cs typeface="Times New Roman" panose="02020603050405020304" pitchFamily="18" charset="0"/>
            </a:endParaRPr>
          </a:p>
          <a:p>
            <a:pPr marL="519430" lvl="1" indent="-263525" eaLnBrk="1" hangingPunct="1"/>
            <a:r>
              <a:rPr lang="zh-CN" altLang="en-US" sz="2000" dirty="0">
                <a:latin typeface="Times New Roman" panose="02020603050405020304" pitchFamily="18" charset="0"/>
                <a:cs typeface="Times New Roman" panose="02020603050405020304" pitchFamily="18" charset="0"/>
              </a:rPr>
              <a:t>保证了其他事务在</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释放</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上的锁之前不能再</a:t>
            </a:r>
            <a:r>
              <a:rPr lang="zh-CN" altLang="en-US" sz="2000" dirty="0">
                <a:solidFill>
                  <a:srgbClr val="0033CC"/>
                </a:solidFill>
                <a:latin typeface="Times New Roman" panose="02020603050405020304" pitchFamily="18" charset="0"/>
                <a:cs typeface="Times New Roman" panose="02020603050405020304" pitchFamily="18" charset="0"/>
              </a:rPr>
              <a:t>加锁</a:t>
            </a:r>
            <a:r>
              <a:rPr lang="zh-CN" altLang="en-US" sz="2000" dirty="0">
                <a:latin typeface="Times New Roman" panose="02020603050405020304" pitchFamily="18" charset="0"/>
                <a:cs typeface="Times New Roman" panose="02020603050405020304" pitchFamily="18" charset="0"/>
              </a:rPr>
              <a:t>读取和修改</a:t>
            </a:r>
            <a:r>
              <a:rPr lang="en-US" altLang="zh-CN" sz="2000" dirty="0">
                <a:latin typeface="Times New Roman" panose="02020603050405020304" pitchFamily="18" charset="0"/>
                <a:cs typeface="Times New Roman" panose="02020603050405020304" pitchFamily="18" charset="0"/>
              </a:rPr>
              <a:t>A</a:t>
            </a:r>
            <a:endParaRPr lang="en-US" altLang="zh-CN" sz="2000" dirty="0">
              <a:solidFill>
                <a:srgbClr val="0033CC"/>
              </a:solidFill>
              <a:latin typeface="Times New Roman" panose="02020603050405020304" pitchFamily="18" charset="0"/>
              <a:cs typeface="Times New Roman" panose="02020603050405020304" pitchFamily="18" charset="0"/>
            </a:endParaRPr>
          </a:p>
          <a:p>
            <a:pPr marL="263525" indent="-263525" eaLnBrk="1" hangingPunct="1"/>
            <a:r>
              <a:rPr lang="zh-CN" altLang="en-US" sz="2400" dirty="0">
                <a:solidFill>
                  <a:srgbClr val="0033CC"/>
                </a:solidFill>
                <a:latin typeface="Times New Roman" panose="02020603050405020304" pitchFamily="18" charset="0"/>
                <a:cs typeface="Times New Roman" panose="02020603050405020304" pitchFamily="18" charset="0"/>
              </a:rPr>
              <a:t>共享锁</a:t>
            </a:r>
            <a:r>
              <a:rPr lang="en-US" altLang="zh-CN" sz="2400" dirty="0">
                <a:solidFill>
                  <a:srgbClr val="0033CC"/>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锁、读锁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dirty="0">
                <a:solidFill>
                  <a:srgbClr val="0033CC"/>
                </a:solidFill>
                <a:latin typeface="Times New Roman" panose="02020603050405020304" pitchFamily="18" charset="0"/>
                <a:cs typeface="Times New Roman" panose="02020603050405020304" pitchFamily="18" charset="0"/>
              </a:rPr>
              <a:t>：</a:t>
            </a:r>
            <a:endParaRPr lang="en-US" altLang="zh-CN" sz="2400" dirty="0">
              <a:solidFill>
                <a:srgbClr val="0033CC"/>
              </a:solidFill>
              <a:latin typeface="Times New Roman" panose="02020603050405020304" pitchFamily="18" charset="0"/>
              <a:cs typeface="Times New Roman" panose="02020603050405020304" pitchFamily="18" charset="0"/>
            </a:endParaRPr>
          </a:p>
          <a:p>
            <a:pPr marL="519430" lvl="1" indent="-263525" eaLnBrk="1" hangingPunct="1"/>
            <a:r>
              <a:rPr lang="zh-CN" altLang="en-US" sz="2000" dirty="0">
                <a:latin typeface="Times New Roman" panose="02020603050405020304" pitchFamily="18" charset="0"/>
                <a:cs typeface="Times New Roman" panose="02020603050405020304" pitchFamily="18" charset="0"/>
              </a:rPr>
              <a:t>若事务</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对数据对象</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加上</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锁，则</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可以读</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但不能修改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，其他事务只能再对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加</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锁，而不能加</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锁，直到</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释放</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上的</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锁。</a:t>
            </a:r>
            <a:endParaRPr lang="en-US" altLang="zh-CN" sz="2000" dirty="0">
              <a:latin typeface="Times New Roman" panose="02020603050405020304" pitchFamily="18" charset="0"/>
              <a:cs typeface="Times New Roman" panose="02020603050405020304" pitchFamily="18" charset="0"/>
            </a:endParaRPr>
          </a:p>
          <a:p>
            <a:pPr marL="519430" lvl="1" indent="-263525" eaLnBrk="1" hangingPunct="1"/>
            <a:r>
              <a:rPr lang="zh-CN" altLang="en-US" sz="2000" dirty="0">
                <a:latin typeface="Times New Roman" panose="02020603050405020304" pitchFamily="18" charset="0"/>
                <a:cs typeface="Times New Roman" panose="02020603050405020304" pitchFamily="18" charset="0"/>
              </a:rPr>
              <a:t>这就保证了其他事务可以读</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，但在</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释放</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上的</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锁之前不能对</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做修改</a:t>
            </a:r>
            <a:endParaRPr lang="en-US" altLang="zh-CN" sz="2000" dirty="0">
              <a:solidFill>
                <a:srgbClr val="0033CC"/>
              </a:solidFill>
              <a:latin typeface="Times New Roman" panose="02020603050405020304" pitchFamily="18" charset="0"/>
              <a:cs typeface="Times New Roman" panose="02020603050405020304" pitchFamily="18" charset="0"/>
            </a:endParaRPr>
          </a:p>
        </p:txBody>
      </p:sp>
      <p:graphicFrame>
        <p:nvGraphicFramePr>
          <p:cNvPr id="205942" name="Group 118"/>
          <p:cNvGraphicFramePr>
            <a:graphicFrameLocks noGrp="1"/>
          </p:cNvGraphicFramePr>
          <p:nvPr>
            <p:ph sz="half" idx="2"/>
          </p:nvPr>
        </p:nvGraphicFramePr>
        <p:xfrm>
          <a:off x="5653405" y="1701800"/>
          <a:ext cx="2808288" cy="3092451"/>
        </p:xfrm>
        <a:graphic>
          <a:graphicData uri="http://schemas.openxmlformats.org/drawingml/2006/table">
            <a:tbl>
              <a:tblPr/>
              <a:tblGrid>
                <a:gridCol w="766763">
                  <a:extLst>
                    <a:ext uri="{9D8B030D-6E8A-4147-A177-3AD203B41FA5}">
                      <a16:colId xmlns:a16="http://schemas.microsoft.com/office/drawing/2014/main" val="20000"/>
                    </a:ext>
                  </a:extLst>
                </a:gridCol>
                <a:gridCol w="679450">
                  <a:extLst>
                    <a:ext uri="{9D8B030D-6E8A-4147-A177-3AD203B41FA5}">
                      <a16:colId xmlns:a16="http://schemas.microsoft.com/office/drawing/2014/main" val="20001"/>
                    </a:ext>
                  </a:extLst>
                </a:gridCol>
                <a:gridCol w="681037">
                  <a:extLst>
                    <a:ext uri="{9D8B030D-6E8A-4147-A177-3AD203B41FA5}">
                      <a16:colId xmlns:a16="http://schemas.microsoft.com/office/drawing/2014/main" val="20002"/>
                    </a:ext>
                  </a:extLst>
                </a:gridCol>
                <a:gridCol w="681038">
                  <a:extLst>
                    <a:ext uri="{9D8B030D-6E8A-4147-A177-3AD203B41FA5}">
                      <a16:colId xmlns:a16="http://schemas.microsoft.com/office/drawing/2014/main" val="20003"/>
                    </a:ext>
                  </a:extLst>
                </a:gridCol>
              </a:tblGrid>
              <a:tr h="82293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4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8" marB="4570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162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703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085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84" name="标题 4"/>
          <p:cNvSpPr>
            <a:spLocks noGrp="1"/>
          </p:cNvSpPr>
          <p:nvPr>
            <p:ph type="title"/>
          </p:nvPr>
        </p:nvSpPr>
        <p:spPr>
          <a:xfrm>
            <a:off x="433705" y="429895"/>
            <a:ext cx="7981950" cy="791845"/>
          </a:xfrm>
        </p:spPr>
        <p:txBody>
          <a:bodyPr/>
          <a:lstStyle/>
          <a:p>
            <a:r>
              <a:rPr lang="zh-CN" altLang="en-US" sz="3600">
                <a:latin typeface="黑体" panose="02010609060101010101" pitchFamily="49" charset="-122"/>
                <a:ea typeface="黑体" panose="02010609060101010101" pitchFamily="49" charset="-122"/>
              </a:rPr>
              <a:t>排它锁与共享锁的控制方式</a:t>
            </a:r>
            <a:r>
              <a:rPr lang="en-US" altLang="zh-CN" sz="36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相容矩阵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horizontal)">
                                      <p:cBhvr>
                                        <p:cTn id="7" dur="500"/>
                                        <p:tgtEl>
                                          <p:spTgt spid="4915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randombar(horizontal)">
                                      <p:cBhvr>
                                        <p:cTn id="10" dur="5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randombar(horizontal)">
                                      <p:cBhvr>
                                        <p:cTn id="15" dur="500"/>
                                        <p:tgtEl>
                                          <p:spTgt spid="491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Effect transition="in" filter="randombar(horizontal)">
                                      <p:cBhvr>
                                        <p:cTn id="20" dur="500"/>
                                        <p:tgtEl>
                                          <p:spTgt spid="49155">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randombar(horizontal)">
                                      <p:cBhvr>
                                        <p:cTn id="23" dur="500"/>
                                        <p:tgtEl>
                                          <p:spTgt spid="49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9155">
                                            <p:txEl>
                                              <p:pRg st="5" end="5"/>
                                            </p:txEl>
                                          </p:spTgt>
                                        </p:tgtEl>
                                        <p:attrNameLst>
                                          <p:attrName>style.visibility</p:attrName>
                                        </p:attrNameLst>
                                      </p:cBhvr>
                                      <p:to>
                                        <p:strVal val="visible"/>
                                      </p:to>
                                    </p:set>
                                    <p:animEffect transition="in" filter="randombar(horizontal)">
                                      <p:cBhvr>
                                        <p:cTn id="28"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989A9540-5F10-4D56-AC9F-20FED06C33FE}" type="slidenum">
              <a:rPr lang="en-US" altLang="zh-CN" sz="1000" smtClean="0">
                <a:latin typeface="Times New Roman" panose="02020603050405020304" pitchFamily="18" charset="0"/>
                <a:cs typeface="Times New Roman" panose="02020603050405020304" pitchFamily="18" charset="0"/>
              </a:rPr>
              <a:t>9</a:t>
            </a:fld>
            <a:endParaRPr lang="en-US" altLang="zh-CN" sz="1000">
              <a:latin typeface="Times New Roman" panose="02020603050405020304" pitchFamily="18" charset="0"/>
              <a:cs typeface="Times New Roman" panose="02020603050405020304" pitchFamily="18" charset="0"/>
            </a:endParaRPr>
          </a:p>
        </p:txBody>
      </p:sp>
      <p:sp>
        <p:nvSpPr>
          <p:cNvPr id="24579" name="Rectangle 6"/>
          <p:cNvSpPr>
            <a:spLocks noGrp="1" noChangeArrowheads="1"/>
          </p:cNvSpPr>
          <p:nvPr>
            <p:ph idx="1"/>
          </p:nvPr>
        </p:nvSpPr>
        <p:spPr>
          <a:xfrm>
            <a:off x="785813" y="1428751"/>
            <a:ext cx="1769956" cy="3008362"/>
          </a:xfrm>
          <a:ln>
            <a:solidFill>
              <a:schemeClr val="hlink"/>
            </a:solidFill>
            <a:miter lim="800000"/>
          </a:ln>
        </p:spPr>
        <p:txBody>
          <a:bodyPr/>
          <a:lstStyle/>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T1</a:t>
            </a:r>
            <a:r>
              <a:rPr lang="zh-CN" altLang="en-US" sz="2000">
                <a:solidFill>
                  <a:schemeClr val="folHlink"/>
                </a:solidFill>
                <a:latin typeface="Times New Roman" panose="02020603050405020304" pitchFamily="18" charset="0"/>
                <a:cs typeface="Times New Roman" panose="02020603050405020304" pitchFamily="18" charset="0"/>
              </a:rPr>
              <a:t>存入</a:t>
            </a:r>
            <a:r>
              <a:rPr lang="en-US" altLang="zh-CN" sz="2000">
                <a:solidFill>
                  <a:schemeClr val="folHlink"/>
                </a:solidFill>
                <a:latin typeface="Times New Roman" panose="02020603050405020304" pitchFamily="18" charset="0"/>
                <a:cs typeface="Times New Roman" panose="02020603050405020304" pitchFamily="18" charset="0"/>
              </a:rPr>
              <a:t>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①Read(A)</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②A=A+500</a:t>
            </a:r>
          </a:p>
          <a:p>
            <a:pPr eaLnBrk="1" hangingPunct="1">
              <a:lnSpc>
                <a:spcPct val="90000"/>
              </a:lnSpc>
              <a:buFont typeface="Wingdings" panose="05000000000000000000" pitchFamily="2" charset="2"/>
              <a:buNone/>
            </a:pPr>
            <a:r>
              <a:rPr lang="en-US" altLang="zh-CN" sz="2000">
                <a:solidFill>
                  <a:schemeClr val="folHlink"/>
                </a:solidFill>
                <a:latin typeface="Times New Roman" panose="02020603050405020304" pitchFamily="18" charset="0"/>
                <a:cs typeface="Times New Roman" panose="02020603050405020304" pitchFamily="18" charset="0"/>
              </a:rPr>
              <a:t>③Write(A)</a:t>
            </a:r>
          </a:p>
          <a:p>
            <a:pPr eaLnBrk="1" hangingPunct="1">
              <a:lnSpc>
                <a:spcPct val="90000"/>
              </a:lnSpc>
              <a:buFont typeface="Wingdings" panose="05000000000000000000" pitchFamily="2" charset="2"/>
              <a:buNone/>
            </a:pPr>
            <a:endParaRPr lang="en-US" altLang="zh-CN" sz="200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取款</a:t>
            </a:r>
            <a:r>
              <a:rPr lang="en-US" altLang="zh-CN" sz="2000">
                <a:latin typeface="Times New Roman" panose="02020603050405020304" pitchFamily="18" charset="0"/>
                <a:cs typeface="Times New Roman" panose="02020603050405020304" pitchFamily="18" charset="0"/>
              </a:rPr>
              <a:t>200:</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(1)Read(A)</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(2)</a:t>
            </a:r>
            <a:r>
              <a:rPr lang="en-US" altLang="zh-CN" sz="2000">
                <a:latin typeface="Times New Roman" panose="02020603050405020304" pitchFamily="18" charset="0"/>
                <a:cs typeface="Times New Roman" panose="02020603050405020304" pitchFamily="18" charset="0"/>
              </a:rPr>
              <a:t>A=A-200</a:t>
            </a:r>
          </a:p>
          <a:p>
            <a:pPr eaLnBrk="1" hangingPunct="1">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sym typeface="+mn-ea"/>
              </a:rPr>
              <a:t>(3)</a:t>
            </a:r>
            <a:r>
              <a:rPr lang="en-US" altLang="zh-CN" sz="2000">
                <a:latin typeface="Times New Roman" panose="02020603050405020304" pitchFamily="18" charset="0"/>
                <a:cs typeface="Times New Roman" panose="02020603050405020304" pitchFamily="18" charset="0"/>
              </a:rPr>
              <a:t>Write(A)</a:t>
            </a:r>
          </a:p>
          <a:p>
            <a:pPr eaLnBrk="1" hangingPunct="1">
              <a:lnSpc>
                <a:spcPct val="90000"/>
              </a:lnSpc>
              <a:buFont typeface="Wingdings" panose="05000000000000000000" pitchFamily="2" charset="2"/>
              <a:buNone/>
            </a:pPr>
            <a:endParaRPr lang="en-US" altLang="zh-CN" sz="2000">
              <a:latin typeface="Times New Roman" panose="02020603050405020304" pitchFamily="18" charset="0"/>
              <a:cs typeface="Times New Roman" panose="02020603050405020304" pitchFamily="18" charset="0"/>
            </a:endParaRPr>
          </a:p>
        </p:txBody>
      </p:sp>
      <p:sp>
        <p:nvSpPr>
          <p:cNvPr id="50180" name="Rectangle 7"/>
          <p:cNvSpPr>
            <a:spLocks noGrp="1" noChangeArrowheads="1"/>
          </p:cNvSpPr>
          <p:nvPr>
            <p:ph sz="half" idx="4294967295"/>
          </p:nvPr>
        </p:nvSpPr>
        <p:spPr>
          <a:xfrm>
            <a:off x="3143250" y="1500188"/>
            <a:ext cx="5749925" cy="4114800"/>
          </a:xfrm>
        </p:spPr>
        <p:txBody>
          <a:bodyPr/>
          <a:lstStyle/>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①  Xlock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②	 Read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Ⅰ  Xlock A  --</a:t>
            </a:r>
            <a:r>
              <a:rPr lang="zh-CN" altLang="en-US" sz="2000">
                <a:latin typeface="Times New Roman" panose="02020603050405020304" pitchFamily="18" charset="0"/>
                <a:cs typeface="Times New Roman" panose="02020603050405020304" pitchFamily="18" charset="0"/>
              </a:rPr>
              <a:t>不成功，</a:t>
            </a:r>
          </a:p>
          <a:p>
            <a:pPr eaLnBrk="1" hangingPunct="1">
              <a:lnSpc>
                <a:spcPct val="9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     	     ┆ 等待</a:t>
            </a:r>
          </a:p>
          <a:p>
            <a:pPr eaLnBrk="1" hangingPunct="1">
              <a:lnSpc>
                <a:spcPct val="90000"/>
              </a:lnSpc>
              <a:buFont typeface="Wingdings" panose="05000000000000000000" pitchFamily="2" charset="2"/>
              <a:buNone/>
              <a:tabLst>
                <a:tab pos="2505075" algn="l"/>
              </a:tabLst>
            </a:pPr>
            <a:r>
              <a:rPr lang="zh-CN" altLang="en-US" sz="2000">
                <a:latin typeface="Times New Roman" panose="02020603050405020304" pitchFamily="18" charset="0"/>
                <a:cs typeface="Times New Roman" panose="02020603050405020304" pitchFamily="18" charset="0"/>
              </a:rPr>
              <a:t>③  </a:t>
            </a:r>
            <a:r>
              <a:rPr lang="en-US" altLang="zh-CN" sz="2000">
                <a:latin typeface="Times New Roman" panose="02020603050405020304" pitchFamily="18" charset="0"/>
                <a:cs typeface="Times New Roman" panose="02020603050405020304" pitchFamily="18" charset="0"/>
              </a:rPr>
              <a:t>A = A + 500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④  Write (A)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⑤  Unlock A	     ┆</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Ⅰ  Xlock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Ⅱ  Read(A)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Ⅲ  A = A - 200</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Ⅳ  Write (A)</a:t>
            </a:r>
          </a:p>
          <a:p>
            <a:pPr eaLnBrk="1" hangingPunct="1">
              <a:lnSpc>
                <a:spcPct val="90000"/>
              </a:lnSpc>
              <a:buFont typeface="Wingdings" panose="05000000000000000000" pitchFamily="2" charset="2"/>
              <a:buNone/>
              <a:tabLst>
                <a:tab pos="2505075" algn="l"/>
              </a:tabLst>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Ⅴ  Unlock A </a:t>
            </a:r>
          </a:p>
        </p:txBody>
      </p:sp>
      <p:sp>
        <p:nvSpPr>
          <p:cNvPr id="50181" name="Line 8"/>
          <p:cNvSpPr>
            <a:spLocks noChangeShapeType="1"/>
          </p:cNvSpPr>
          <p:nvPr/>
        </p:nvSpPr>
        <p:spPr bwMode="auto">
          <a:xfrm>
            <a:off x="5510213" y="1357313"/>
            <a:ext cx="0" cy="410368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072063" y="5600700"/>
            <a:ext cx="958850" cy="400050"/>
          </a:xfrm>
          <a:prstGeom prst="rect">
            <a:avLst/>
          </a:prstGeom>
        </p:spPr>
        <p:txBody>
          <a:bodyPr wrap="none">
            <a:spAutoFit/>
          </a:bodyPr>
          <a:lstStyle/>
          <a:p>
            <a:pPr eaLnBrk="1" hangingPunct="1">
              <a:defRPr/>
            </a:pPr>
            <a:r>
              <a:rPr lang="zh-CN" altLang="en-US" b="1" kern="0" dirty="0">
                <a:solidFill>
                  <a:srgbClr val="000000"/>
                </a:solidFill>
                <a:latin typeface="Times New Roman" panose="02020603050405020304" pitchFamily="18" charset="0"/>
                <a:ea typeface="楷体_GB2312"/>
              </a:rPr>
              <a:t>时间轴</a:t>
            </a:r>
            <a:endParaRPr lang="zh-CN" altLang="en-US" sz="1800" b="1" kern="0" dirty="0">
              <a:solidFill>
                <a:srgbClr val="000000"/>
              </a:solidFill>
              <a:latin typeface="Times New Roman" panose="02020603050405020304" pitchFamily="18" charset="0"/>
              <a:ea typeface="楷体_GB2312"/>
            </a:endParaRPr>
          </a:p>
        </p:txBody>
      </p:sp>
      <p:graphicFrame>
        <p:nvGraphicFramePr>
          <p:cNvPr id="7" name="Group 118"/>
          <p:cNvGraphicFramePr/>
          <p:nvPr>
            <p:custDataLst>
              <p:tags r:id="rId1"/>
            </p:custDataLst>
          </p:nvPr>
        </p:nvGraphicFramePr>
        <p:xfrm>
          <a:off x="6864350" y="53975"/>
          <a:ext cx="2216150" cy="2037032"/>
        </p:xfrm>
        <a:graphic>
          <a:graphicData uri="http://schemas.openxmlformats.org/drawingml/2006/table">
            <a:tbl>
              <a:tblPr/>
              <a:tblGrid>
                <a:gridCol w="605155">
                  <a:extLst>
                    <a:ext uri="{9D8B030D-6E8A-4147-A177-3AD203B41FA5}">
                      <a16:colId xmlns:a16="http://schemas.microsoft.com/office/drawing/2014/main" val="20000"/>
                    </a:ext>
                  </a:extLst>
                </a:gridCol>
                <a:gridCol w="535940">
                  <a:extLst>
                    <a:ext uri="{9D8B030D-6E8A-4147-A177-3AD203B41FA5}">
                      <a16:colId xmlns:a16="http://schemas.microsoft.com/office/drawing/2014/main" val="20001"/>
                    </a:ext>
                  </a:extLst>
                </a:gridCol>
                <a:gridCol w="537210">
                  <a:extLst>
                    <a:ext uri="{9D8B030D-6E8A-4147-A177-3AD203B41FA5}">
                      <a16:colId xmlns:a16="http://schemas.microsoft.com/office/drawing/2014/main" val="20002"/>
                    </a:ext>
                  </a:extLst>
                </a:gridCol>
                <a:gridCol w="537845">
                  <a:extLst>
                    <a:ext uri="{9D8B030D-6E8A-4147-A177-3AD203B41FA5}">
                      <a16:colId xmlns:a16="http://schemas.microsoft.com/office/drawing/2014/main" val="20003"/>
                    </a:ext>
                  </a:extLst>
                </a:gridCol>
              </a:tblGrid>
              <a:tr h="796290">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0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T</a:t>
                      </a:r>
                      <a:r>
                        <a:rPr lang="en-US" altLang="zh-CN" sz="200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08" marB="4570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3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18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78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611" name="标题 7"/>
          <p:cNvSpPr>
            <a:spLocks noGrp="1"/>
          </p:cNvSpPr>
          <p:nvPr>
            <p:ph type="title"/>
          </p:nvPr>
        </p:nvSpPr>
        <p:spPr>
          <a:xfrm>
            <a:off x="457200" y="274955"/>
            <a:ext cx="6407150" cy="782320"/>
          </a:xfrm>
        </p:spPr>
        <p:txBody>
          <a:bodyPr/>
          <a:lstStyle/>
          <a:p>
            <a:r>
              <a:rPr lang="zh-CN" altLang="en-US" sz="3600">
                <a:latin typeface="Times New Roman" panose="02020603050405020304" pitchFamily="18" charset="0"/>
                <a:ea typeface="黑体" panose="02010609060101010101" pitchFamily="49" charset="-122"/>
                <a:cs typeface="Times New Roman" panose="02020603050405020304" pitchFamily="18" charset="0"/>
              </a:rPr>
              <a:t>例</a:t>
            </a:r>
            <a:r>
              <a:rPr lang="en-US" altLang="zh-CN" sz="360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a:latin typeface="Times New Roman" panose="02020603050405020304" pitchFamily="18" charset="0"/>
                <a:ea typeface="黑体" panose="02010609060101010101" pitchFamily="49" charset="-122"/>
                <a:cs typeface="Times New Roman" panose="02020603050405020304" pitchFamily="18" charset="0"/>
              </a:rPr>
              <a:t>用封锁机制防止丢失修改</a:t>
            </a:r>
          </a:p>
        </p:txBody>
      </p:sp>
      <p:sp>
        <p:nvSpPr>
          <p:cNvPr id="2" name="矩形: 圆角 1">
            <a:extLst>
              <a:ext uri="{FF2B5EF4-FFF2-40B4-BE49-F238E27FC236}">
                <a16:creationId xmlns:a16="http://schemas.microsoft.com/office/drawing/2014/main" id="{C87A1EA7-31E9-4D45-93D0-1AF725A2AFAB}"/>
              </a:ext>
            </a:extLst>
          </p:cNvPr>
          <p:cNvSpPr/>
          <p:nvPr/>
        </p:nvSpPr>
        <p:spPr>
          <a:xfrm>
            <a:off x="785813" y="5877272"/>
            <a:ext cx="8107362" cy="70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思考：锁何时申请？申请何种锁合适？所持有时长为？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slide(fromTop)">
                                      <p:cBhvr>
                                        <p:cTn id="7" dur="500"/>
                                        <p:tgtEl>
                                          <p:spTgt spid="50181"/>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0180">
                                            <p:txEl>
                                              <p:pRg st="0" end="0"/>
                                            </p:txEl>
                                          </p:spTgt>
                                        </p:tgtEl>
                                        <p:attrNameLst>
                                          <p:attrName>style.visibility</p:attrName>
                                        </p:attrNameLst>
                                      </p:cBhvr>
                                      <p:to>
                                        <p:strVal val="visible"/>
                                      </p:to>
                                    </p:set>
                                    <p:animEffect transition="in" filter="slide(fromBottom)">
                                      <p:cBhvr>
                                        <p:cTn id="16" dur="500"/>
                                        <p:tgtEl>
                                          <p:spTgt spid="5018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0180">
                                            <p:txEl>
                                              <p:pRg st="1" end="1"/>
                                            </p:txEl>
                                          </p:spTgt>
                                        </p:tgtEl>
                                        <p:attrNameLst>
                                          <p:attrName>style.visibility</p:attrName>
                                        </p:attrNameLst>
                                      </p:cBhvr>
                                      <p:to>
                                        <p:strVal val="visible"/>
                                      </p:to>
                                    </p:set>
                                    <p:animEffect transition="in" filter="slide(fromBottom)">
                                      <p:cBhvr>
                                        <p:cTn id="21" dur="500"/>
                                        <p:tgtEl>
                                          <p:spTgt spid="5018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0180">
                                            <p:txEl>
                                              <p:pRg st="2" end="2"/>
                                            </p:txEl>
                                          </p:spTgt>
                                        </p:tgtEl>
                                        <p:attrNameLst>
                                          <p:attrName>style.visibility</p:attrName>
                                        </p:attrNameLst>
                                      </p:cBhvr>
                                      <p:to>
                                        <p:strVal val="visible"/>
                                      </p:to>
                                    </p:set>
                                    <p:animEffect transition="in" filter="slide(fromBottom)">
                                      <p:cBhvr>
                                        <p:cTn id="26" dur="500"/>
                                        <p:tgtEl>
                                          <p:spTgt spid="50180">
                                            <p:txEl>
                                              <p:pRg st="2" end="2"/>
                                            </p:txEl>
                                          </p:spTgt>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50180">
                                            <p:txEl>
                                              <p:pRg st="3" end="3"/>
                                            </p:txEl>
                                          </p:spTgt>
                                        </p:tgtEl>
                                        <p:attrNameLst>
                                          <p:attrName>style.visibility</p:attrName>
                                        </p:attrNameLst>
                                      </p:cBhvr>
                                      <p:to>
                                        <p:strVal val="visible"/>
                                      </p:to>
                                    </p:set>
                                    <p:animEffect transition="in" filter="slide(fromBottom)">
                                      <p:cBhvr>
                                        <p:cTn id="30" dur="500"/>
                                        <p:tgtEl>
                                          <p:spTgt spid="5018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0180">
                                            <p:txEl>
                                              <p:pRg st="4" end="4"/>
                                            </p:txEl>
                                          </p:spTgt>
                                        </p:tgtEl>
                                        <p:attrNameLst>
                                          <p:attrName>style.visibility</p:attrName>
                                        </p:attrNameLst>
                                      </p:cBhvr>
                                      <p:to>
                                        <p:strVal val="visible"/>
                                      </p:to>
                                    </p:set>
                                    <p:animEffect transition="in" filter="slide(fromBottom)">
                                      <p:cBhvr>
                                        <p:cTn id="35" dur="500"/>
                                        <p:tgtEl>
                                          <p:spTgt spid="5018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0180">
                                            <p:txEl>
                                              <p:pRg st="5" end="5"/>
                                            </p:txEl>
                                          </p:spTgt>
                                        </p:tgtEl>
                                        <p:attrNameLst>
                                          <p:attrName>style.visibility</p:attrName>
                                        </p:attrNameLst>
                                      </p:cBhvr>
                                      <p:to>
                                        <p:strVal val="visible"/>
                                      </p:to>
                                    </p:set>
                                    <p:animEffect transition="in" filter="slide(fromBottom)">
                                      <p:cBhvr>
                                        <p:cTn id="40" dur="500"/>
                                        <p:tgtEl>
                                          <p:spTgt spid="50180">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0180">
                                            <p:txEl>
                                              <p:pRg st="6" end="6"/>
                                            </p:txEl>
                                          </p:spTgt>
                                        </p:tgtEl>
                                        <p:attrNameLst>
                                          <p:attrName>style.visibility</p:attrName>
                                        </p:attrNameLst>
                                      </p:cBhvr>
                                      <p:to>
                                        <p:strVal val="visible"/>
                                      </p:to>
                                    </p:set>
                                    <p:animEffect transition="in" filter="slide(fromBottom)">
                                      <p:cBhvr>
                                        <p:cTn id="45" dur="500"/>
                                        <p:tgtEl>
                                          <p:spTgt spid="50180">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0180">
                                            <p:txEl>
                                              <p:pRg st="7" end="7"/>
                                            </p:txEl>
                                          </p:spTgt>
                                        </p:tgtEl>
                                        <p:attrNameLst>
                                          <p:attrName>style.visibility</p:attrName>
                                        </p:attrNameLst>
                                      </p:cBhvr>
                                      <p:to>
                                        <p:strVal val="visible"/>
                                      </p:to>
                                    </p:set>
                                    <p:animEffect transition="in" filter="slide(fromBottom)">
                                      <p:cBhvr>
                                        <p:cTn id="50" dur="500"/>
                                        <p:tgtEl>
                                          <p:spTgt spid="50180">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0180">
                                            <p:txEl>
                                              <p:pRg st="8" end="8"/>
                                            </p:txEl>
                                          </p:spTgt>
                                        </p:tgtEl>
                                        <p:attrNameLst>
                                          <p:attrName>style.visibility</p:attrName>
                                        </p:attrNameLst>
                                      </p:cBhvr>
                                      <p:to>
                                        <p:strVal val="visible"/>
                                      </p:to>
                                    </p:set>
                                    <p:animEffect transition="in" filter="slide(fromBottom)">
                                      <p:cBhvr>
                                        <p:cTn id="55" dur="500"/>
                                        <p:tgtEl>
                                          <p:spTgt spid="50180">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0180">
                                            <p:txEl>
                                              <p:pRg st="9" end="9"/>
                                            </p:txEl>
                                          </p:spTgt>
                                        </p:tgtEl>
                                        <p:attrNameLst>
                                          <p:attrName>style.visibility</p:attrName>
                                        </p:attrNameLst>
                                      </p:cBhvr>
                                      <p:to>
                                        <p:strVal val="visible"/>
                                      </p:to>
                                    </p:set>
                                    <p:animEffect transition="in" filter="slide(fromBottom)">
                                      <p:cBhvr>
                                        <p:cTn id="60" dur="500"/>
                                        <p:tgtEl>
                                          <p:spTgt spid="50180">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0180">
                                            <p:txEl>
                                              <p:pRg st="10" end="10"/>
                                            </p:txEl>
                                          </p:spTgt>
                                        </p:tgtEl>
                                        <p:attrNameLst>
                                          <p:attrName>style.visibility</p:attrName>
                                        </p:attrNameLst>
                                      </p:cBhvr>
                                      <p:to>
                                        <p:strVal val="visible"/>
                                      </p:to>
                                    </p:set>
                                    <p:animEffect transition="in" filter="slide(fromBottom)">
                                      <p:cBhvr>
                                        <p:cTn id="65" dur="500"/>
                                        <p:tgtEl>
                                          <p:spTgt spid="50180">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50180">
                                            <p:txEl>
                                              <p:pRg st="11" end="11"/>
                                            </p:txEl>
                                          </p:spTgt>
                                        </p:tgtEl>
                                        <p:attrNameLst>
                                          <p:attrName>style.visibility</p:attrName>
                                        </p:attrNameLst>
                                      </p:cBhvr>
                                      <p:to>
                                        <p:strVal val="visible"/>
                                      </p:to>
                                    </p:set>
                                    <p:animEffect transition="in" filter="slide(fromBottom)">
                                      <p:cBhvr>
                                        <p:cTn id="70" dur="500"/>
                                        <p:tgtEl>
                                          <p:spTgt spid="50180">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down)">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uiExpand="1" build="p"/>
      <p:bldP spid="50181" grpId="0" animBg="1"/>
      <p:bldP spid="6"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8721794-e4c5-42bd-93e8-a918b9b7e97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14c75216-1247-40fc-8c07-9606d5f78dc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6ca76374-e28b-4052-a89b-87d287e4016d}"/>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209</TotalTime>
  <Words>3792</Words>
  <Application>Microsoft Office PowerPoint</Application>
  <PresentationFormat>全屏显示(4:3)</PresentationFormat>
  <Paragraphs>560</Paragraphs>
  <Slides>33</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Gulim</vt:lpstr>
      <vt:lpstr>黑体</vt:lpstr>
      <vt:lpstr>华文新魏</vt:lpstr>
      <vt:lpstr>楷体_GB2312</vt:lpstr>
      <vt:lpstr>宋体</vt:lpstr>
      <vt:lpstr>Arial</vt:lpstr>
      <vt:lpstr>Calibri</vt:lpstr>
      <vt:lpstr>Lucida Sans Unicode</vt:lpstr>
      <vt:lpstr>Tahoma</vt:lpstr>
      <vt:lpstr>Times New Roman</vt:lpstr>
      <vt:lpstr>Wingdings</vt:lpstr>
      <vt:lpstr>Wingdings 2</vt:lpstr>
      <vt:lpstr>Wingdings 3</vt:lpstr>
      <vt:lpstr>聚合</vt:lpstr>
      <vt:lpstr>PowerPoint 演示文稿</vt:lpstr>
      <vt:lpstr>回顾与引入：数据安全与保护的层次</vt:lpstr>
      <vt:lpstr>回顾：</vt:lpstr>
      <vt:lpstr>相关内容回顾：</vt:lpstr>
      <vt:lpstr>9 并发控制</vt:lpstr>
      <vt:lpstr>9.1 封锁技术</vt:lpstr>
      <vt:lpstr>9.1 封锁技术</vt:lpstr>
      <vt:lpstr>排它锁与共享锁的控制方式--相容矩阵</vt:lpstr>
      <vt:lpstr>例1：用封锁机制防止丢失修改</vt:lpstr>
      <vt:lpstr>9.2 事务隔离级别与封锁规则</vt:lpstr>
      <vt:lpstr>9.2 事务隔离级别与封锁规则</vt:lpstr>
      <vt:lpstr>9.2 事务隔离级别与封锁规则 （1）Read uncommitted时封锁规则</vt:lpstr>
      <vt:lpstr>例1：用封锁机制防止丢失修改—不加锁 ①②ab③c</vt:lpstr>
      <vt:lpstr>例1：用封锁机制防止丢失修改—加锁 ①②ab③c</vt:lpstr>
      <vt:lpstr>例2：存在不可重复现象</vt:lpstr>
      <vt:lpstr>例2：存在脏读现象</vt:lpstr>
      <vt:lpstr>9.2 事务隔离级别与封锁规则 （2）Read committed时封锁规则</vt:lpstr>
      <vt:lpstr>例3：解决脏读问题</vt:lpstr>
      <vt:lpstr>例4：不能解决不可重复读</vt:lpstr>
      <vt:lpstr>9.2 事务隔离级别与封锁规则 （3） Repeatable read时封锁规则</vt:lpstr>
      <vt:lpstr>例5：防止不可重复现象</vt:lpstr>
      <vt:lpstr>9.2 事务隔离级别与封锁规则  （4）Serializable(可串行化)封锁规则</vt:lpstr>
      <vt:lpstr>事务隔离级别与封锁规则总结</vt:lpstr>
      <vt:lpstr>不同级别的封锁协议总结 </vt:lpstr>
      <vt:lpstr>9.4 封锁带来的问题--活锁和死锁 </vt:lpstr>
      <vt:lpstr>9.4 封锁带来的问题</vt:lpstr>
      <vt:lpstr>预防死锁的方法：一次封锁法和顺序封锁法</vt:lpstr>
      <vt:lpstr>死锁的诊断和解除：超时法和等待图法</vt:lpstr>
      <vt:lpstr>死锁的诊断和解除</vt:lpstr>
      <vt:lpstr>9.5 两段锁协议</vt:lpstr>
      <vt:lpstr>一些结论</vt:lpstr>
      <vt:lpstr>调度示例</vt:lpstr>
      <vt:lpstr>小结</vt:lpstr>
    </vt:vector>
  </TitlesOfParts>
  <Company>HMC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数据库的完整性</dc:title>
  <dc:creator>hqy</dc:creator>
  <cp:lastModifiedBy>xbany</cp:lastModifiedBy>
  <cp:revision>228</cp:revision>
  <dcterms:created xsi:type="dcterms:W3CDTF">2006-04-13T14:35:00Z</dcterms:created>
  <dcterms:modified xsi:type="dcterms:W3CDTF">2020-10-28T04:47:02Z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